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8" r:id="rId2"/>
    <p:sldId id="275" r:id="rId3"/>
    <p:sldId id="283" r:id="rId4"/>
    <p:sldId id="290" r:id="rId5"/>
    <p:sldId id="259" r:id="rId6"/>
    <p:sldId id="277" r:id="rId7"/>
    <p:sldId id="291" r:id="rId8"/>
    <p:sldId id="278" r:id="rId9"/>
    <p:sldId id="279" r:id="rId10"/>
    <p:sldId id="280" r:id="rId11"/>
    <p:sldId id="276" r:id="rId12"/>
    <p:sldId id="262" r:id="rId13"/>
    <p:sldId id="263" r:id="rId14"/>
    <p:sldId id="264" r:id="rId15"/>
    <p:sldId id="266" r:id="rId16"/>
    <p:sldId id="267" r:id="rId17"/>
    <p:sldId id="296" r:id="rId18"/>
    <p:sldId id="285" r:id="rId19"/>
    <p:sldId id="260" r:id="rId20"/>
    <p:sldId id="292" r:id="rId21"/>
    <p:sldId id="297" r:id="rId22"/>
    <p:sldId id="298" r:id="rId23"/>
    <p:sldId id="311" r:id="rId24"/>
    <p:sldId id="312" r:id="rId25"/>
    <p:sldId id="302" r:id="rId26"/>
    <p:sldId id="303" r:id="rId27"/>
    <p:sldId id="304" r:id="rId28"/>
    <p:sldId id="305" r:id="rId29"/>
    <p:sldId id="306" r:id="rId30"/>
    <p:sldId id="307" r:id="rId31"/>
    <p:sldId id="313" r:id="rId32"/>
    <p:sldId id="314" r:id="rId33"/>
    <p:sldId id="256" r:id="rId34"/>
    <p:sldId id="272" r:id="rId35"/>
    <p:sldId id="273" r:id="rId36"/>
    <p:sldId id="282" r:id="rId37"/>
    <p:sldId id="274" r:id="rId38"/>
    <p:sldId id="261" r:id="rId39"/>
    <p:sldId id="268" r:id="rId40"/>
    <p:sldId id="269" r:id="rId41"/>
    <p:sldId id="271" r:id="rId42"/>
    <p:sldId id="270" r:id="rId43"/>
    <p:sldId id="284" r:id="rId44"/>
    <p:sldId id="286" r:id="rId45"/>
    <p:sldId id="287" r:id="rId46"/>
    <p:sldId id="288" r:id="rId47"/>
    <p:sldId id="28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D8B07-8570-C44E-8A97-3329F2767ABF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A5EAF-93DE-6A4D-AE92-307D26B86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F5BD6-E9FA-449C-BFFE-D6651B3B14B5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nl-NL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AE4F6-3175-4C63-A972-BC01C255051E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nl-NL" smtClean="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328D3B-3640-414C-BE46-F0C762CB1B31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nl-NL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328D3B-3640-414C-BE46-F0C762CB1B31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nl-NL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328D3B-3640-414C-BE46-F0C762CB1B31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nl-NL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328D3B-3640-414C-BE46-F0C762CB1B31}" type="slidenum">
              <a:rPr lang="nl-NL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nl-NL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8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7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6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7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8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9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DB57-C6FE-2E4D-B293-6190CC4AD3A5}" type="datetimeFigureOut">
              <a:rPr lang="en-US" smtClean="0"/>
              <a:t>01/03/18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31D9-BB3A-6042-897D-95AC9B284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9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6.png"/><Relationship Id="rId5" Type="http://schemas.openxmlformats.org/officeDocument/2006/relationships/image" Target="../media/image2.jpeg"/><Relationship Id="rId6" Type="http://schemas.microsoft.com/office/2007/relationships/hdphoto" Target="../media/hdphoto1.wdp"/><Relationship Id="rId7" Type="http://schemas.openxmlformats.org/officeDocument/2006/relationships/image" Target="../media/image57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32" t="2145" r="4861"/>
          <a:stretch/>
        </p:blipFill>
        <p:spPr>
          <a:xfrm>
            <a:off x="0" y="1430409"/>
            <a:ext cx="4942679" cy="4799275"/>
          </a:xfrm>
          <a:prstGeom prst="rect">
            <a:avLst/>
          </a:prstGeom>
        </p:spPr>
      </p:pic>
      <p:pic>
        <p:nvPicPr>
          <p:cNvPr id="3" name="Εικόνα 7"/>
          <p:cNvPicPr>
            <a:picLocks noChangeAspect="1"/>
          </p:cNvPicPr>
          <p:nvPr/>
        </p:nvPicPr>
        <p:blipFill>
          <a:blip r:embed="rId3">
            <a:clrChange>
              <a:clrFrom>
                <a:srgbClr val="DFFCFB"/>
              </a:clrFrom>
              <a:clrTo>
                <a:srgbClr val="DFFCFB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7"/>
            <a:ext cx="1283230" cy="1209941"/>
          </a:xfrm>
          <a:prstGeom prst="rect">
            <a:avLst/>
          </a:prstGeom>
          <a:solidFill>
            <a:srgbClr val="28F6B6">
              <a:alpha val="80000"/>
            </a:srgbClr>
          </a:solidFill>
        </p:spPr>
      </p:pic>
      <p:sp>
        <p:nvSpPr>
          <p:cNvPr id="5" name="TextBox 4"/>
          <p:cNvSpPr txBox="1"/>
          <p:nvPr/>
        </p:nvSpPr>
        <p:spPr>
          <a:xfrm>
            <a:off x="1283230" y="-1106"/>
            <a:ext cx="6571740" cy="1200328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133725" algn="ctr"/>
              </a:tabLs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ANESTHESIOLOGIC CLINIC</a:t>
            </a:r>
            <a:endParaRPr lang="el-GR" sz="24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>
              <a:tabLst>
                <a:tab pos="3230563" algn="ctr"/>
              </a:tabLs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UNIVERSITY HOSPITAL of LARISSA</a:t>
            </a:r>
            <a:endParaRPr lang="el-GR" sz="24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defTabSz="487363">
              <a:tabLst>
                <a:tab pos="3230563" algn="ctr"/>
              </a:tabLst>
            </a:pP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5423" y="2254354"/>
            <a:ext cx="4369022" cy="1754327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</a:t>
            </a:r>
          </a:p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BASIC </a:t>
            </a:r>
            <a:r>
              <a:rPr lang="el-GR" sz="36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36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LIFE SUPPORT </a:t>
            </a:r>
            <a:endParaRPr lang="el-GR" sz="3600" b="1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893794" y="5674603"/>
            <a:ext cx="3214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19200" algn="ctr"/>
              </a:tabLst>
            </a:pPr>
            <a:r>
              <a:rPr lang="el-GR" b="1" dirty="0" smtClean="0">
                <a:solidFill>
                  <a:srgbClr val="C0504D"/>
                </a:solidFill>
                <a:latin typeface="Comic Sans MS"/>
                <a:cs typeface="Comic Sans MS"/>
              </a:rPr>
              <a:t>	</a:t>
            </a:r>
            <a:r>
              <a:rPr lang="en-US" b="1" dirty="0" err="1" smtClean="0">
                <a:solidFill>
                  <a:srgbClr val="C0504D"/>
                </a:solidFill>
                <a:latin typeface="Comic Sans MS"/>
                <a:cs typeface="Comic Sans MS"/>
              </a:rPr>
              <a:t>Konstantinos</a:t>
            </a:r>
            <a:r>
              <a:rPr lang="en-US" b="1" dirty="0" smtClean="0">
                <a:solidFill>
                  <a:srgbClr val="C0504D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C0504D"/>
                </a:solidFill>
                <a:latin typeface="Comic Sans MS"/>
                <a:cs typeface="Comic Sans MS"/>
              </a:rPr>
              <a:t>Stamoulis</a:t>
            </a:r>
            <a:endParaRPr lang="el-GR" b="1" dirty="0" smtClean="0">
              <a:solidFill>
                <a:srgbClr val="C0504D"/>
              </a:solidFill>
              <a:latin typeface="Comic Sans MS"/>
              <a:cs typeface="Comic Sans MS"/>
            </a:endParaRPr>
          </a:p>
          <a:p>
            <a:pPr>
              <a:tabLst>
                <a:tab pos="1519200" algn="ctr"/>
              </a:tabLst>
            </a:pPr>
            <a:r>
              <a:rPr lang="el-GR" sz="1600" dirty="0" smtClean="0">
                <a:solidFill>
                  <a:srgbClr val="C0504D"/>
                </a:solidFill>
                <a:latin typeface="Comic Sans MS"/>
                <a:cs typeface="Comic Sans MS"/>
              </a:rPr>
              <a:t>	</a:t>
            </a:r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Consultant Anesthesiologist</a:t>
            </a:r>
            <a:endParaRPr lang="el-GR" dirty="0" smtClean="0">
              <a:solidFill>
                <a:srgbClr val="C0504D"/>
              </a:solidFill>
              <a:latin typeface="Comic Sans MS"/>
              <a:cs typeface="Comic Sans MS"/>
            </a:endParaRPr>
          </a:p>
          <a:p>
            <a:pPr>
              <a:tabLst>
                <a:tab pos="1519200" algn="ctr"/>
              </a:tabLst>
            </a:pPr>
            <a:r>
              <a:rPr lang="el-GR" sz="1600" dirty="0" smtClean="0">
                <a:solidFill>
                  <a:srgbClr val="C0504D"/>
                </a:solidFill>
                <a:latin typeface="Comic Sans MS"/>
                <a:cs typeface="Comic Sans MS"/>
              </a:rPr>
              <a:t>	</a:t>
            </a:r>
            <a:r>
              <a:rPr lang="en-US" sz="1600" dirty="0" err="1" smtClean="0">
                <a:solidFill>
                  <a:srgbClr val="C0504D"/>
                </a:solidFill>
                <a:latin typeface="Comic Sans MS"/>
                <a:cs typeface="Comic Sans MS"/>
              </a:rPr>
              <a:t>Anesthesiologic</a:t>
            </a:r>
            <a:r>
              <a:rPr lang="en-US" sz="1600" dirty="0" smtClean="0">
                <a:solidFill>
                  <a:srgbClr val="C0504D"/>
                </a:solidFill>
                <a:latin typeface="Comic Sans MS"/>
                <a:cs typeface="Comic Sans MS"/>
              </a:rPr>
              <a:t> clinic </a:t>
            </a:r>
            <a:endParaRPr lang="el-GR" sz="1600" dirty="0" smtClean="0">
              <a:solidFill>
                <a:srgbClr val="C0504D"/>
              </a:solidFill>
              <a:latin typeface="Comic Sans MS"/>
              <a:cs typeface="Comic Sans MS"/>
            </a:endParaRPr>
          </a:p>
          <a:p>
            <a:pPr>
              <a:tabLst>
                <a:tab pos="1519200" algn="ctr"/>
              </a:tabLst>
            </a:pPr>
            <a:r>
              <a:rPr lang="el-GR" sz="1600" dirty="0" smtClean="0">
                <a:solidFill>
                  <a:srgbClr val="C0504D"/>
                </a:solidFill>
                <a:latin typeface="Comic Sans MS"/>
                <a:cs typeface="Comic Sans MS"/>
              </a:rPr>
              <a:t>	</a:t>
            </a:r>
            <a:r>
              <a:rPr lang="en-US" sz="1600" dirty="0" smtClean="0">
                <a:solidFill>
                  <a:srgbClr val="C0504D"/>
                </a:solidFill>
                <a:latin typeface="Comic Sans MS"/>
                <a:cs typeface="Comic Sans MS"/>
              </a:rPr>
              <a:t>University Hospital of Larissa</a:t>
            </a:r>
            <a:endParaRPr lang="el-GR" sz="1600" dirty="0">
              <a:solidFill>
                <a:srgbClr val="C0504D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970" y="-5047"/>
            <a:ext cx="1324696" cy="12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105716"/>
            <a:ext cx="8026400" cy="452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907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Activate emergency services 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6587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9" y="1308099"/>
            <a:ext cx="7652809" cy="4948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4842" y="2580111"/>
            <a:ext cx="58821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665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877403"/>
            <a:ext cx="877570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1421112"/>
            <a:ext cx="51058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Start chest compressions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5558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86294"/>
            <a:ext cx="8839200" cy="527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008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620908"/>
            <a:ext cx="8750300" cy="443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2339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130"/>
          <a:stretch/>
        </p:blipFill>
        <p:spPr>
          <a:xfrm rot="16200000">
            <a:off x="-1354910" y="2458631"/>
            <a:ext cx="5757823" cy="304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7158" y="1216526"/>
            <a:ext cx="4919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 smtClean="0">
                <a:latin typeface="Comic Sans MS"/>
                <a:cs typeface="Comic Sans MS"/>
              </a:rPr>
              <a:t>Press the sternum at least 5cm but not more that 6 cm</a:t>
            </a:r>
          </a:p>
          <a:p>
            <a:endParaRPr lang="en-US" sz="3200" dirty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>
                <a:latin typeface="Comic Sans MS"/>
                <a:cs typeface="Comic Sans MS"/>
              </a:rPr>
              <a:t>Release the press without losing contact </a:t>
            </a:r>
            <a:endParaRPr lang="el-GR" sz="3200" dirty="0" smtClean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ü"/>
            </a:pPr>
            <a:endParaRPr lang="en-US" sz="3200" dirty="0" smtClean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dirty="0" smtClean="0">
                <a:latin typeface="Comic Sans MS"/>
                <a:cs typeface="Comic Sans MS"/>
              </a:rPr>
              <a:t>Repeat at a rate 100-120/min</a:t>
            </a:r>
            <a:endParaRPr lang="el-GR" sz="32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4716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28" y="1859541"/>
            <a:ext cx="5776557" cy="4939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0" y="113386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Combine chest compression with rescue breaths in a ratio 30:2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071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95675"/>
            <a:ext cx="28194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133958"/>
            <a:ext cx="3729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When AED arrives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30670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02" t="2865" b="4863"/>
          <a:stretch/>
        </p:blipFill>
        <p:spPr>
          <a:xfrm>
            <a:off x="90720" y="1871565"/>
            <a:ext cx="4151922" cy="4852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236270" y="2026138"/>
            <a:ext cx="5125075" cy="386602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0720" y="1103814"/>
            <a:ext cx="5171141" cy="767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omic Sans MS" pitchFamily="66" charset="0"/>
              </a:rPr>
              <a:t>Activate the AED</a:t>
            </a:r>
          </a:p>
        </p:txBody>
      </p:sp>
    </p:spTree>
    <p:extLst>
      <p:ext uri="{BB962C8B-B14F-4D97-AF65-F5344CB8AC3E}">
        <p14:creationId xmlns:p14="http://schemas.microsoft.com/office/powerpoint/2010/main" val="106974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8" y="3311902"/>
            <a:ext cx="8384387" cy="3412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227"/>
          <a:stretch/>
        </p:blipFill>
        <p:spPr>
          <a:xfrm>
            <a:off x="986876" y="1216402"/>
            <a:ext cx="2398963" cy="25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236" y="1309970"/>
            <a:ext cx="2400300" cy="234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361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778000"/>
            <a:ext cx="83947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6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1358" y="8255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Comic Sans MS" pitchFamily="66" charset="0"/>
              </a:rPr>
              <a:t>Where you can find it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3795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ClrTx/>
              <a:buFont typeface="Wingdings" pitchFamily="2" charset="2"/>
              <a:buChar char="Ø"/>
            </a:pPr>
            <a:endParaRPr lang="el-GR" dirty="0" smtClean="0"/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Hospitals, ambulances, health </a:t>
            </a:r>
            <a:r>
              <a:rPr lang="en-US" dirty="0" err="1" smtClean="0">
                <a:latin typeface="Comic Sans MS"/>
                <a:cs typeface="Comic Sans MS"/>
              </a:rPr>
              <a:t>centres</a:t>
            </a:r>
            <a:endParaRPr lang="en-US" dirty="0" smtClean="0">
              <a:latin typeface="Comic Sans MS"/>
              <a:cs typeface="Comic Sans MS"/>
            </a:endParaRPr>
          </a:p>
          <a:p>
            <a:pPr eaLnBrk="1" hangingPunct="1">
              <a:buClrTx/>
              <a:buFont typeface="Wingdings" pitchFamily="2" charset="2"/>
              <a:buChar char="Ø"/>
            </a:pPr>
            <a:endParaRPr lang="en-US" dirty="0" smtClean="0">
              <a:latin typeface="Comic Sans MS"/>
              <a:cs typeface="Comic Sans MS"/>
            </a:endParaRP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dirty="0" smtClean="0">
                <a:latin typeface="Comic Sans MS"/>
                <a:cs typeface="Comic Sans MS"/>
              </a:rPr>
              <a:t>Public places</a:t>
            </a:r>
            <a:endParaRPr lang="el-GR" dirty="0" smtClean="0">
              <a:latin typeface="Comic Sans MS"/>
              <a:cs typeface="Comic Sans MS"/>
            </a:endParaRPr>
          </a:p>
        </p:txBody>
      </p:sp>
      <p:pic>
        <p:nvPicPr>
          <p:cNvPr id="33797" name="4 - Εικόνα" descr="AED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39" y="4164013"/>
            <a:ext cx="29495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171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43163"/>
            <a:ext cx="41148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084388"/>
            <a:ext cx="37099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4196" y="1315284"/>
            <a:ext cx="5617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Follow the spoken directions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213253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37" y="1143000"/>
            <a:ext cx="662940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Comic Sans MS" pitchFamily="66" charset="0"/>
              </a:rPr>
              <a:t>   </a:t>
            </a:r>
            <a:r>
              <a:rPr lang="en-US" dirty="0" smtClean="0">
                <a:latin typeface="Comic Sans MS" pitchFamily="66" charset="0"/>
              </a:rPr>
              <a:t>Important points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Wet chest</a:t>
            </a:r>
            <a:endParaRPr lang="el-GR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Hairy chest</a:t>
            </a:r>
            <a:endParaRPr lang="el-GR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Pacemaker</a:t>
            </a:r>
            <a:endParaRPr lang="el-GR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Jewelry</a:t>
            </a:r>
            <a:endParaRPr lang="el-GR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Medication patch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4" name="3 - Εικόνα" descr="AED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95600"/>
            <a:ext cx="23907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284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90"/>
          <a:stretch/>
        </p:blipFill>
        <p:spPr>
          <a:xfrm>
            <a:off x="0" y="2434032"/>
            <a:ext cx="9144000" cy="20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441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5200"/>
            <a:ext cx="9144000" cy="23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214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263" y="1417638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latin typeface="Comic Sans MS" pitchFamily="66" charset="0"/>
              </a:rPr>
              <a:t>Shockable</a:t>
            </a:r>
            <a:r>
              <a:rPr lang="en-US" sz="3600" b="1" dirty="0" smtClean="0">
                <a:latin typeface="Comic Sans MS" pitchFamily="66" charset="0"/>
              </a:rPr>
              <a:t> </a:t>
            </a:r>
            <a:r>
              <a:rPr lang="en-US" sz="3600" b="1" dirty="0" err="1" smtClean="0">
                <a:latin typeface="Comic Sans MS" pitchFamily="66" charset="0"/>
              </a:rPr>
              <a:t>rythms</a:t>
            </a:r>
            <a:endParaRPr lang="el-GR" sz="3600" b="1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49263" y="2579688"/>
            <a:ext cx="8229600" cy="3967162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sz="3600" b="1" i="1" dirty="0" smtClean="0">
                <a:latin typeface="Comic Sans MS" pitchFamily="66" charset="0"/>
              </a:rPr>
              <a:t>Ventricular </a:t>
            </a:r>
            <a:r>
              <a:rPr lang="en-US" sz="3600" b="1" i="1" dirty="0" err="1" smtClean="0">
                <a:latin typeface="Comic Sans MS" pitchFamily="66" charset="0"/>
              </a:rPr>
              <a:t>fibrilation</a:t>
            </a:r>
            <a:endParaRPr lang="el-GR" sz="3600" b="1" i="1" dirty="0" smtClean="0">
              <a:latin typeface="Comic Sans MS" pitchFamily="66" charset="0"/>
            </a:endParaRPr>
          </a:p>
          <a:p>
            <a:pPr marL="438912" indent="-320040" eaLnBrk="1" fontAlgn="auto" hangingPunct="1">
              <a:spcBef>
                <a:spcPts val="360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sz="3600" b="1" i="1" dirty="0" smtClean="0">
                <a:latin typeface="Comic Sans MS" pitchFamily="66" charset="0"/>
              </a:rPr>
              <a:t>Pulseless ventricular </a:t>
            </a:r>
            <a:r>
              <a:rPr lang="en-US" sz="3600" b="1" i="1" dirty="0" err="1" smtClean="0">
                <a:latin typeface="Comic Sans MS" pitchFamily="66" charset="0"/>
              </a:rPr>
              <a:t>thchycardia</a:t>
            </a:r>
            <a:endParaRPr lang="el-GR" sz="3600" b="1" i="1" dirty="0">
              <a:latin typeface="Comic Sans MS" pitchFamily="66" charset="0"/>
            </a:endParaRPr>
          </a:p>
        </p:txBody>
      </p:sp>
      <p:pic>
        <p:nvPicPr>
          <p:cNvPr id="43012" name="3 - Εικόνα" descr="AED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419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2418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28133"/>
            <a:ext cx="8229600" cy="8440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3600" dirty="0" smtClean="0">
                <a:latin typeface="Comic Sans MS" pitchFamily="66" charset="0"/>
              </a:rPr>
              <a:t>Ventricular fibrillation</a:t>
            </a:r>
            <a:r>
              <a:rPr lang="el-GR" sz="3600" dirty="0" smtClean="0">
                <a:latin typeface="Comic Sans MS" pitchFamily="66" charset="0"/>
              </a:rPr>
              <a:t> </a:t>
            </a:r>
            <a:r>
              <a:rPr lang="en-GB" sz="3600" dirty="0" smtClean="0">
                <a:latin typeface="Comic Sans MS" pitchFamily="66" charset="0"/>
              </a:rPr>
              <a:t>(VF)</a:t>
            </a:r>
          </a:p>
        </p:txBody>
      </p:sp>
      <p:pic>
        <p:nvPicPr>
          <p:cNvPr id="44036" name="Picture 7" descr="009 ECG coarse vfib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11768"/>
          <a:stretch>
            <a:fillRect/>
          </a:stretch>
        </p:blipFill>
        <p:spPr bwMode="auto">
          <a:xfrm>
            <a:off x="420688" y="1814435"/>
            <a:ext cx="83280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3" y="3875293"/>
            <a:ext cx="8130940" cy="29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36278"/>
            <a:ext cx="8229600" cy="12510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itchFamily="66" charset="0"/>
              </a:rPr>
              <a:t>Pulseless ventricular </a:t>
            </a:r>
            <a:r>
              <a:rPr lang="en-US" dirty="0" err="1" smtClean="0">
                <a:latin typeface="Comic Sans MS" pitchFamily="66" charset="0"/>
              </a:rPr>
              <a:t>tachcardia</a:t>
            </a:r>
            <a:r>
              <a:rPr lang="en-GB" dirty="0" smtClean="0">
                <a:latin typeface="Comic Sans MS" pitchFamily="66" charset="0"/>
              </a:rPr>
              <a:t> (PVT)</a:t>
            </a:r>
          </a:p>
        </p:txBody>
      </p:sp>
      <p:pic>
        <p:nvPicPr>
          <p:cNvPr id="45059" name="Picture 7" descr="011 ECG vt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8235"/>
          <a:stretch>
            <a:fillRect/>
          </a:stretch>
        </p:blipFill>
        <p:spPr bwMode="auto">
          <a:xfrm>
            <a:off x="417513" y="2387340"/>
            <a:ext cx="8280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3382"/>
            <a:ext cx="9144000" cy="19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3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263" y="1544568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mic Sans MS" pitchFamily="66" charset="0"/>
              </a:rPr>
              <a:t>Non </a:t>
            </a:r>
            <a:r>
              <a:rPr lang="en-US" dirty="0" err="1" smtClean="0">
                <a:latin typeface="Comic Sans MS" pitchFamily="66" charset="0"/>
              </a:rPr>
              <a:t>shockable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rythms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49263" y="2579688"/>
            <a:ext cx="8229600" cy="3967162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sz="3600" dirty="0" err="1" smtClean="0">
                <a:latin typeface="Comic Sans MS" pitchFamily="66" charset="0"/>
              </a:rPr>
              <a:t>Asystole</a:t>
            </a:r>
            <a:endParaRPr lang="el-GR" sz="3600" dirty="0" smtClean="0">
              <a:latin typeface="Comic Sans MS" pitchFamily="66" charset="0"/>
            </a:endParaRPr>
          </a:p>
          <a:p>
            <a:pPr marL="438912" indent="-320040" eaLnBrk="1" fontAlgn="auto" hangingPunct="1">
              <a:spcBef>
                <a:spcPts val="360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sz="3600" dirty="0" smtClean="0">
                <a:latin typeface="Comic Sans MS" pitchFamily="66" charset="0"/>
              </a:rPr>
              <a:t>Pulseless electrical activity</a:t>
            </a:r>
            <a:endParaRPr lang="el-GR" sz="36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80929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577850" y="1133959"/>
            <a:ext cx="8229600" cy="84314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latin typeface="Comic Sans MS" pitchFamily="66" charset="0"/>
              </a:rPr>
              <a:t>Asystole</a:t>
            </a:r>
            <a:endParaRPr lang="en-GB" dirty="0" smtClean="0">
              <a:latin typeface="Comic Sans MS" pitchFamily="66" charset="0"/>
            </a:endParaRPr>
          </a:p>
        </p:txBody>
      </p:sp>
      <p:pic>
        <p:nvPicPr>
          <p:cNvPr id="48132" name="Picture 7" descr="014 ECG asystole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7916"/>
          <a:stretch>
            <a:fillRect/>
          </a:stretch>
        </p:blipFill>
        <p:spPr bwMode="auto">
          <a:xfrm>
            <a:off x="457200" y="1931658"/>
            <a:ext cx="80645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4899050"/>
            <a:ext cx="66421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753818"/>
            <a:ext cx="914399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Basic life support</a:t>
            </a:r>
            <a:r>
              <a:rPr lang="el-GR" sz="2800" b="1" dirty="0" smtClean="0">
                <a:latin typeface="Comic Sans MS"/>
                <a:cs typeface="Comic Sans MS"/>
              </a:rPr>
              <a:t> </a:t>
            </a:r>
          </a:p>
          <a:p>
            <a:pPr algn="ctr"/>
            <a:endParaRPr lang="el-GR" sz="2800" dirty="0" smtClean="0">
              <a:latin typeface="Comic Sans MS"/>
              <a:cs typeface="Comic Sans MS"/>
            </a:endParaRP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Is the basic level (initial resuscitation) of care of a cardiac arrest victim</a:t>
            </a:r>
          </a:p>
          <a:p>
            <a:pPr algn="ctr"/>
            <a:endParaRPr lang="en-US" sz="2800" dirty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Comic Sans MS"/>
                <a:cs typeface="Comic Sans MS"/>
              </a:rPr>
              <a:t>airway</a:t>
            </a:r>
            <a:r>
              <a:rPr lang="en-US" sz="2800" dirty="0">
                <a:latin typeface="Comic Sans MS"/>
                <a:cs typeface="Comic Sans MS"/>
              </a:rPr>
              <a:t>, breathing and circulation support without the use of equipment other than a protective </a:t>
            </a:r>
            <a:r>
              <a:rPr lang="en-US" sz="2800" dirty="0" smtClean="0">
                <a:latin typeface="Comic Sans MS"/>
                <a:cs typeface="Comic Sans MS"/>
              </a:rPr>
              <a:t>device</a:t>
            </a:r>
          </a:p>
          <a:p>
            <a:pPr marL="457200" indent="-457200">
              <a:buFont typeface="Wingdings" charset="2"/>
              <a:buChar char="Ø"/>
            </a:pPr>
            <a:endParaRPr lang="en-US" sz="2800" dirty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Comic Sans MS"/>
                <a:cs typeface="Comic Sans MS"/>
              </a:rPr>
              <a:t>use </a:t>
            </a:r>
            <a:r>
              <a:rPr lang="en-US" sz="2800" dirty="0">
                <a:latin typeface="Comic Sans MS"/>
                <a:cs typeface="Comic Sans MS"/>
              </a:rPr>
              <a:t>of an </a:t>
            </a:r>
            <a:r>
              <a:rPr lang="en-US" sz="2800" dirty="0" smtClean="0">
                <a:latin typeface="Comic Sans MS"/>
                <a:cs typeface="Comic Sans MS"/>
              </a:rPr>
              <a:t>AED</a:t>
            </a:r>
            <a:endParaRPr lang="en-US" sz="2800" dirty="0">
              <a:latin typeface="Comic Sans MS"/>
              <a:cs typeface="Comic Sans MS"/>
            </a:endParaRPr>
          </a:p>
          <a:p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8985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>
          <a:xfrm>
            <a:off x="155275" y="1330403"/>
            <a:ext cx="8833450" cy="68031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Comic Sans MS" pitchFamily="66" charset="0"/>
              </a:rPr>
              <a:t>Pulseless electrical </a:t>
            </a:r>
            <a:r>
              <a:rPr lang="en-US" sz="3200" dirty="0" err="1" smtClean="0">
                <a:latin typeface="Comic Sans MS" pitchFamily="66" charset="0"/>
              </a:rPr>
              <a:t>acivity</a:t>
            </a:r>
            <a:endParaRPr lang="en-GB" sz="3200" dirty="0" smtClean="0">
              <a:latin typeface="Comic Sans MS" pitchFamily="66" charset="0"/>
            </a:endParaRPr>
          </a:p>
        </p:txBody>
      </p:sp>
      <p:grpSp>
        <p:nvGrpSpPr>
          <p:cNvPr id="49156" name="Group 7"/>
          <p:cNvGrpSpPr>
            <a:grpSpLocks/>
          </p:cNvGrpSpPr>
          <p:nvPr/>
        </p:nvGrpSpPr>
        <p:grpSpPr bwMode="auto">
          <a:xfrm>
            <a:off x="1332390" y="1928813"/>
            <a:ext cx="5975350" cy="3013075"/>
            <a:chOff x="888" y="872"/>
            <a:chExt cx="3984" cy="2125"/>
          </a:xfrm>
        </p:grpSpPr>
        <p:pic>
          <p:nvPicPr>
            <p:cNvPr id="49157" name="Picture 6" descr="022 ECG supraventricular tachycardia 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3" r="10417"/>
            <a:stretch>
              <a:fillRect/>
            </a:stretch>
          </p:blipFill>
          <p:spPr bwMode="auto">
            <a:xfrm>
              <a:off x="888" y="872"/>
              <a:ext cx="3984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7" descr="020 ECG av-block III° - complete heartblock 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4" r="12500"/>
            <a:stretch>
              <a:fillRect/>
            </a:stretch>
          </p:blipFill>
          <p:spPr bwMode="auto">
            <a:xfrm>
              <a:off x="984" y="1928"/>
              <a:ext cx="3792" cy="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5269159"/>
            <a:ext cx="7480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5200"/>
            <a:ext cx="9144000" cy="2373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5705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28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5" y="1414554"/>
            <a:ext cx="8384716" cy="475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057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S AED demo video by ER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18" y="1601464"/>
            <a:ext cx="7383884" cy="4149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6209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722"/>
            <a:ext cx="3517900" cy="245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405" y="1129122"/>
            <a:ext cx="35814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8010"/>
            <a:ext cx="3581400" cy="242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613" y="3916947"/>
            <a:ext cx="3492500" cy="279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" y="1804736"/>
            <a:ext cx="9034240" cy="4277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8367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75" y="1103722"/>
            <a:ext cx="2959552" cy="5700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1" y="1265703"/>
            <a:ext cx="4080042" cy="5308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2807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00" y="1215860"/>
            <a:ext cx="8051800" cy="557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3939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35"/>
                    </a14:imgEffect>
                    <a14:imgEffect>
                      <a14:saturation sat="17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85" t="49317" b="20468"/>
          <a:stretch/>
        </p:blipFill>
        <p:spPr>
          <a:xfrm>
            <a:off x="5593348" y="1783346"/>
            <a:ext cx="3550652" cy="2072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85" t="49317" b="20468"/>
          <a:stretch/>
        </p:blipFill>
        <p:spPr>
          <a:xfrm>
            <a:off x="0" y="2031999"/>
            <a:ext cx="3422322" cy="20721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9761" y="2712879"/>
            <a:ext cx="32492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/>
                <a:cs typeface="Comic Sans MS"/>
              </a:rPr>
              <a:t>Ευχαριστώ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5">
            <a:clrChange>
              <a:clrFrom>
                <a:srgbClr val="DFFCFB"/>
              </a:clrFrom>
              <a:clrTo>
                <a:srgbClr val="DFFCFB">
                  <a:alpha val="0"/>
                </a:srgbClr>
              </a:clrTo>
            </a:clrChange>
            <a:duotone>
              <a:prstClr val="black"/>
              <a:srgbClr val="7AFFD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7"/>
            <a:ext cx="1283230" cy="1209941"/>
          </a:xfrm>
          <a:prstGeom prst="rect">
            <a:avLst/>
          </a:prstGeom>
          <a:solidFill>
            <a:srgbClr val="28F6B6">
              <a:alpha val="80000"/>
            </a:srgbClr>
          </a:solidFill>
        </p:spPr>
      </p:pic>
      <p:pic>
        <p:nvPicPr>
          <p:cNvPr id="7" name="Picture 6" descr="001.jpg"/>
          <p:cNvPicPr>
            <a:picLocks/>
          </p:cNvPicPr>
          <p:nvPr/>
        </p:nvPicPr>
        <p:blipFill>
          <a:blip r:embed="rId7" cstate="print">
            <a:alphaModFix/>
            <a:duotone>
              <a:prstClr val="black"/>
              <a:srgbClr val="72E8C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1000"/>
                    </a14:imgEffect>
                    <a14:imgEffect>
                      <a14:colorTemperature colorTemp="10375"/>
                    </a14:imgEffect>
                    <a14:imgEffect>
                      <a14:saturation sat="25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4970" y="0"/>
            <a:ext cx="1289030" cy="1198800"/>
          </a:xfrm>
          <a:prstGeom prst="rect">
            <a:avLst/>
          </a:prstGeom>
          <a:solidFill>
            <a:srgbClr val="CCFFCC">
              <a:alpha val="80000"/>
            </a:srgbClr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283230" y="-1106"/>
            <a:ext cx="6571740" cy="1200328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tabLst>
                <a:tab pos="3133725" algn="ctr"/>
              </a:tabLs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ANESTHESIOLOGIC CLINIC</a:t>
            </a:r>
            <a:endParaRPr lang="el-GR" sz="24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>
              <a:tabLst>
                <a:tab pos="3230563" algn="ctr"/>
              </a:tabLs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UNIVERSITY HOSPITAL of Larissa</a:t>
            </a:r>
            <a:endParaRPr lang="el-GR" sz="24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defTabSz="487363">
              <a:tabLst>
                <a:tab pos="3230563" algn="ctr"/>
              </a:tabLst>
            </a:pP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629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81263" y="2026137"/>
            <a:ext cx="5125075" cy="386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515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02" t="2865" b="4863"/>
          <a:stretch/>
        </p:blipFill>
        <p:spPr>
          <a:xfrm>
            <a:off x="414408" y="1871565"/>
            <a:ext cx="3168316" cy="3703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870" t="3956" r="2632"/>
          <a:stretch/>
        </p:blipFill>
        <p:spPr>
          <a:xfrm>
            <a:off x="4835957" y="3983790"/>
            <a:ext cx="2979276" cy="2874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207" y="1149684"/>
            <a:ext cx="3173607" cy="295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0450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2047914"/>
            <a:ext cx="914399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l-GR" sz="2800" dirty="0" smtClean="0">
                <a:latin typeface="Comic Sans MS"/>
                <a:cs typeface="Comic Sans MS"/>
              </a:rPr>
              <a:t>350.000 – 700.000 </a:t>
            </a:r>
            <a:r>
              <a:rPr lang="en-US" sz="2800" dirty="0" err="1" smtClean="0">
                <a:latin typeface="Comic Sans MS"/>
                <a:cs typeface="Comic Sans MS"/>
              </a:rPr>
              <a:t>victics</a:t>
            </a:r>
            <a:r>
              <a:rPr lang="el-GR" sz="2800" dirty="0" smtClean="0">
                <a:latin typeface="Comic Sans MS"/>
                <a:cs typeface="Comic Sans MS"/>
              </a:rPr>
              <a:t> / </a:t>
            </a:r>
            <a:r>
              <a:rPr lang="en-US" sz="2800" dirty="0" smtClean="0">
                <a:latin typeface="Comic Sans MS"/>
                <a:cs typeface="Comic Sans MS"/>
              </a:rPr>
              <a:t>year</a:t>
            </a:r>
            <a:r>
              <a:rPr lang="el-GR" sz="2800" dirty="0" smtClean="0">
                <a:latin typeface="Comic Sans MS"/>
                <a:cs typeface="Comic Sans MS"/>
              </a:rPr>
              <a:t> </a:t>
            </a:r>
            <a:r>
              <a:rPr lang="en-US" sz="2800" dirty="0" smtClean="0">
                <a:latin typeface="Comic Sans MS"/>
                <a:cs typeface="Comic Sans MS"/>
              </a:rPr>
              <a:t>in Europe</a:t>
            </a:r>
            <a:endParaRPr lang="el-GR" sz="2800" dirty="0" smtClean="0">
              <a:latin typeface="Comic Sans MS"/>
              <a:cs typeface="Comic Sans MS"/>
            </a:endParaRPr>
          </a:p>
          <a:p>
            <a:endParaRPr lang="el-GR" sz="2800" dirty="0" smtClean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ü"/>
            </a:pPr>
            <a:r>
              <a:rPr lang="el-GR" sz="2800" dirty="0" smtClean="0">
                <a:latin typeface="Comic Sans MS"/>
                <a:cs typeface="Comic Sans MS"/>
              </a:rPr>
              <a:t>25 – 50 % </a:t>
            </a:r>
            <a:r>
              <a:rPr lang="en-US" sz="2800" dirty="0" smtClean="0">
                <a:latin typeface="Comic Sans MS"/>
                <a:cs typeface="Comic Sans MS"/>
              </a:rPr>
              <a:t>the initial rhythm is VF/VT</a:t>
            </a:r>
          </a:p>
          <a:p>
            <a:pPr marL="457200" indent="-457200">
              <a:buFont typeface="Wingdings" charset="2"/>
              <a:buChar char="ü"/>
            </a:pPr>
            <a:endParaRPr lang="en-US" sz="2800" dirty="0" smtClean="0">
              <a:latin typeface="Comic Sans MS"/>
              <a:cs typeface="Comic Sans MS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800" dirty="0">
                <a:latin typeface="Comic Sans MS"/>
                <a:cs typeface="Comic Sans MS"/>
              </a:rPr>
              <a:t>«Defibrillation within 3–5 min of collapse can produce survival rates as high as 50–70%.»</a:t>
            </a:r>
          </a:p>
          <a:p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2233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171"/>
          <a:stretch/>
        </p:blipFill>
        <p:spPr>
          <a:xfrm>
            <a:off x="0" y="1130300"/>
            <a:ext cx="4039267" cy="5563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66"/>
          <a:stretch/>
        </p:blipFill>
        <p:spPr>
          <a:xfrm>
            <a:off x="4478430" y="1130300"/>
            <a:ext cx="4628147" cy="572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33848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8933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82700"/>
            <a:ext cx="8890000" cy="429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5775158"/>
            <a:ext cx="695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omic Sans MS"/>
                <a:cs typeface="Comic Sans MS"/>
              </a:rPr>
              <a:t>ΕΝΑΛΛΑΚΤΙΚΑ ΜΠΟΡΕΙ ΝΑ ΣΑΣ ΕΝΑΛΛΑΣΕΙ ΚΑΘΕ 2 ΜΙΝ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9465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591"/>
          <a:stretch/>
        </p:blipFill>
        <p:spPr>
          <a:xfrm>
            <a:off x="0" y="1271094"/>
            <a:ext cx="5013840" cy="5586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784" y="1130468"/>
            <a:ext cx="4104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smtClean="0">
                <a:solidFill>
                  <a:srgbClr val="FF0000"/>
                </a:solidFill>
                <a:latin typeface="Comic Sans MS"/>
                <a:cs typeface="Comic Sans MS"/>
              </a:rPr>
              <a:t>ΞΕΚΙΝΗΣΤΕ </a:t>
            </a:r>
          </a:p>
          <a:p>
            <a:pPr algn="ctr"/>
            <a:endParaRPr lang="el-GR" sz="1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el-GR" sz="4400" dirty="0" smtClean="0">
                <a:solidFill>
                  <a:srgbClr val="FF0000"/>
                </a:solidFill>
                <a:latin typeface="Comic Sans MS"/>
                <a:cs typeface="Comic Sans MS"/>
              </a:rPr>
              <a:t>ΑΜΕΣΩΣ </a:t>
            </a:r>
          </a:p>
          <a:p>
            <a:pPr algn="ctr"/>
            <a:endParaRPr lang="el-GR" sz="1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el-GR" sz="4400" dirty="0" smtClean="0">
                <a:solidFill>
                  <a:srgbClr val="FF0000"/>
                </a:solidFill>
                <a:latin typeface="Comic Sans MS"/>
                <a:cs typeface="Comic Sans MS"/>
              </a:rPr>
              <a:t>ΣΥΜΠΙΕΣΕΙΣ </a:t>
            </a:r>
          </a:p>
          <a:p>
            <a:pPr algn="ctr"/>
            <a:endParaRPr lang="el-GR" sz="1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el-GR" sz="4400" dirty="0" smtClean="0">
                <a:solidFill>
                  <a:srgbClr val="FF0000"/>
                </a:solidFill>
                <a:latin typeface="Comic Sans MS"/>
                <a:cs typeface="Comic Sans MS"/>
              </a:rPr>
              <a:t>ΕΜΦΥΣΗΣΕΙΣ</a:t>
            </a:r>
            <a:endParaRPr lang="en-US" sz="4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0211" y="4576598"/>
            <a:ext cx="382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Comic Sans MS"/>
                <a:cs typeface="Comic Sans MS"/>
              </a:rPr>
              <a:t>ΣΤΑΜΑΤΗΣΤΕ ΕΑΝ: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55336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92836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73445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16424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55374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ΒΑΣΙΚΗ ΥΠΟΣΤΗΡΙΞΗ ΤΗΣ ΖΩΗΣ ΣΤΟΝ ΕΝΗΛΙΚΑ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17324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4" y="1103722"/>
            <a:ext cx="2871664" cy="560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84" y="1143826"/>
            <a:ext cx="4660900" cy="1231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828" y="1683576"/>
            <a:ext cx="4445000" cy="107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158" y="2763076"/>
            <a:ext cx="45593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628" y="3727116"/>
            <a:ext cx="4521200" cy="116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100" y="4727742"/>
            <a:ext cx="4419600" cy="1079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100" y="4867266"/>
            <a:ext cx="4559300" cy="1549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76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79" y="1103722"/>
            <a:ext cx="40894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15" y="1644316"/>
            <a:ext cx="5026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mic Sans MS"/>
                <a:cs typeface="Comic Sans MS"/>
              </a:rPr>
              <a:t>Make sure that victim and you are safe</a:t>
            </a:r>
            <a:endParaRPr lang="en-US" sz="3200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3378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758"/>
            <a:ext cx="9144000" cy="427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50" y="1647885"/>
            <a:ext cx="62860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Check the victim for a </a:t>
            </a:r>
            <a:r>
              <a:rPr lang="en-US" sz="3200" dirty="0" err="1" smtClean="0">
                <a:latin typeface="Comic Sans MS"/>
                <a:cs typeface="Comic Sans MS"/>
              </a:rPr>
              <a:t>responce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402067" y="2461758"/>
            <a:ext cx="4263924" cy="1378268"/>
          </a:xfrm>
          <a:prstGeom prst="wedgeEllipseCallout">
            <a:avLst>
              <a:gd name="adj1" fmla="val -51329"/>
              <a:gd name="adj2" fmla="val 493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/>
                <a:cs typeface="Comic Sans MS"/>
              </a:rPr>
              <a:t>Are you OK?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9834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2" y="1146866"/>
            <a:ext cx="6751721" cy="5711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0819" y="4545263"/>
            <a:ext cx="24831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HEAD TILT</a:t>
            </a:r>
          </a:p>
          <a:p>
            <a:endParaRPr lang="en-US" sz="3200" dirty="0" smtClean="0">
              <a:latin typeface="Comic Sans MS"/>
              <a:cs typeface="Comic Sans MS"/>
            </a:endParaRPr>
          </a:p>
          <a:p>
            <a:r>
              <a:rPr lang="en-US" sz="3200" dirty="0" smtClean="0">
                <a:latin typeface="Comic Sans MS"/>
                <a:cs typeface="Comic Sans MS"/>
              </a:rPr>
              <a:t>CHIN LIFT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6875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10" r="1754"/>
          <a:stretch/>
        </p:blipFill>
        <p:spPr>
          <a:xfrm>
            <a:off x="1859798" y="1947176"/>
            <a:ext cx="5521740" cy="4910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0372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Listen, Look, Feel for normal breathing</a:t>
            </a:r>
            <a:endParaRPr lang="el-GR" sz="3200" dirty="0" smtClean="0">
              <a:latin typeface="Comic Sans MS"/>
              <a:cs typeface="Comic Sans MS"/>
            </a:endParaRPr>
          </a:p>
          <a:p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06"/>
            <a:ext cx="9144000" cy="707886"/>
          </a:xfrm>
          <a:prstGeom prst="rect">
            <a:avLst/>
          </a:prstGeom>
          <a:solidFill>
            <a:srgbClr val="9BFFCE">
              <a:alpha val="97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3133725" algn="ctr"/>
              </a:tabLst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University Hospital of Larissa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Anesthesiologic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clinic </a:t>
            </a:r>
            <a:endParaRPr lang="el-GR" sz="2000" b="1" dirty="0" smtClean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 defTabSz="487363">
              <a:tabLst>
                <a:tab pos="3230563" algn="ctr"/>
              </a:tabLst>
            </a:pP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Emergency Medicine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201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7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3612"/>
            <a:ext cx="9144000" cy="400110"/>
          </a:xfrm>
          <a:prstGeom prst="rect">
            <a:avLst/>
          </a:prstGeom>
          <a:solidFill>
            <a:schemeClr val="accent3">
              <a:alpha val="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  <a:softEdge rad="673100"/>
          </a:effectLst>
          <a:scene3d>
            <a:camera prst="orthographicFront">
              <a:rot lat="0" lon="21599983" rev="0"/>
            </a:camera>
            <a:lightRig rig="sunset" dir="t"/>
          </a:scene3d>
          <a:sp3d prstMaterial="legacyWireframe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latin typeface="Comic Sans MS"/>
                <a:cs typeface="Comic Sans MS"/>
              </a:rPr>
              <a:t>Adult Basic Life Support</a:t>
            </a:r>
            <a:endParaRPr lang="el-GR" sz="20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9535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693</Words>
  <Application>Microsoft Macintosh PowerPoint</Application>
  <PresentationFormat>On-screen Show (4:3)</PresentationFormat>
  <Paragraphs>215</Paragraphs>
  <Slides>47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you can find it</vt:lpstr>
      <vt:lpstr>PowerPoint Presentation</vt:lpstr>
      <vt:lpstr>   Important points</vt:lpstr>
      <vt:lpstr>PowerPoint Presentation</vt:lpstr>
      <vt:lpstr>PowerPoint Presentation</vt:lpstr>
      <vt:lpstr>Shockable rythms</vt:lpstr>
      <vt:lpstr> Ventricular fibrillation (VF)</vt:lpstr>
      <vt:lpstr>Pulseless ventricular tachcardia (PVT)</vt:lpstr>
      <vt:lpstr>Non shockable rythms</vt:lpstr>
      <vt:lpstr>Asystole</vt:lpstr>
      <vt:lpstr>Pulseless electrical acivity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Σταμούλης</dc:creator>
  <cp:lastModifiedBy>Κωνσταντίνος Σταμούλης</cp:lastModifiedBy>
  <cp:revision>40</cp:revision>
  <dcterms:created xsi:type="dcterms:W3CDTF">2017-02-17T17:46:37Z</dcterms:created>
  <dcterms:modified xsi:type="dcterms:W3CDTF">2018-03-01T08:06:13Z</dcterms:modified>
</cp:coreProperties>
</file>