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49"/>
  </p:notesMasterIdLst>
  <p:sldIdLst>
    <p:sldId id="280" r:id="rId2"/>
    <p:sldId id="333" r:id="rId3"/>
    <p:sldId id="299" r:id="rId4"/>
    <p:sldId id="329" r:id="rId5"/>
    <p:sldId id="317" r:id="rId6"/>
    <p:sldId id="319" r:id="rId7"/>
    <p:sldId id="327" r:id="rId8"/>
    <p:sldId id="326" r:id="rId9"/>
    <p:sldId id="325" r:id="rId10"/>
    <p:sldId id="321" r:id="rId11"/>
    <p:sldId id="335" r:id="rId12"/>
    <p:sldId id="306" r:id="rId13"/>
    <p:sldId id="318" r:id="rId14"/>
    <p:sldId id="313" r:id="rId15"/>
    <p:sldId id="307" r:id="rId16"/>
    <p:sldId id="314" r:id="rId17"/>
    <p:sldId id="312" r:id="rId18"/>
    <p:sldId id="309" r:id="rId19"/>
    <p:sldId id="310" r:id="rId20"/>
    <p:sldId id="311" r:id="rId21"/>
    <p:sldId id="330" r:id="rId22"/>
    <p:sldId id="257" r:id="rId23"/>
    <p:sldId id="258" r:id="rId24"/>
    <p:sldId id="303" r:id="rId25"/>
    <p:sldId id="262" r:id="rId26"/>
    <p:sldId id="265" r:id="rId27"/>
    <p:sldId id="266" r:id="rId28"/>
    <p:sldId id="263" r:id="rId29"/>
    <p:sldId id="283" r:id="rId30"/>
    <p:sldId id="302" r:id="rId31"/>
    <p:sldId id="267" r:id="rId32"/>
    <p:sldId id="268" r:id="rId33"/>
    <p:sldId id="332" r:id="rId34"/>
    <p:sldId id="288" r:id="rId35"/>
    <p:sldId id="305" r:id="rId36"/>
    <p:sldId id="298" r:id="rId37"/>
    <p:sldId id="290" r:id="rId38"/>
    <p:sldId id="338" r:id="rId39"/>
    <p:sldId id="293" r:id="rId40"/>
    <p:sldId id="337" r:id="rId41"/>
    <p:sldId id="339" r:id="rId42"/>
    <p:sldId id="286" r:id="rId43"/>
    <p:sldId id="292" r:id="rId44"/>
    <p:sldId id="296" r:id="rId45"/>
    <p:sldId id="297" r:id="rId46"/>
    <p:sldId id="334" r:id="rId47"/>
    <p:sldId id="336" r:id="rId4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0000"/>
    <a:srgbClr val="00194C"/>
    <a:srgbClr val="001132"/>
    <a:srgbClr val="F8F3EE"/>
    <a:srgbClr val="FBFEEC"/>
    <a:srgbClr val="FAFEE6"/>
    <a:srgbClr val="FFF7FD"/>
    <a:srgbClr val="000D26"/>
    <a:srgbClr val="FFE7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100" d="100"/>
          <a:sy n="100" d="100"/>
        </p:scale>
        <p:origin x="-252" y="-22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39C093-9AB4-47C9-AFB7-0466A9278B4A}" type="datetimeFigureOut">
              <a:rPr lang="el-GR" smtClean="0"/>
              <a:t>20/3/2018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C77375-6BCC-4F8D-8642-9A53D3B0E4B1}"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b="1" dirty="0" smtClean="0"/>
              <a:t>Πρόσθιο τοίχωμά του </a:t>
            </a:r>
            <a:r>
              <a:rPr lang="el-GR" b="1" dirty="0" err="1" smtClean="0"/>
              <a:t>θεω</a:t>
            </a:r>
            <a:r>
              <a:rPr lang="el-GR" b="1" dirty="0" smtClean="0"/>
              <a:t>­ </a:t>
            </a:r>
            <a:r>
              <a:rPr lang="el-GR" b="1" dirty="0" err="1" smtClean="0"/>
              <a:t>ρούνται</a:t>
            </a:r>
            <a:r>
              <a:rPr lang="el-GR" b="1" dirty="0" smtClean="0"/>
              <a:t> τα σώματα των σπονδύλων, ενώ οπίσθια </a:t>
            </a:r>
            <a:r>
              <a:rPr lang="el-GR" b="1" dirty="0" err="1" smtClean="0"/>
              <a:t>τοι</a:t>
            </a:r>
            <a:r>
              <a:rPr lang="el-GR" b="1" dirty="0" smtClean="0"/>
              <a:t>­ χώματά του είναι τα σπονδυλικά τόξα και οι ωχροί σύνδεσμοι. Στο εσωτερικό του περιέχει νεύρα και αγγεία αλλά κυρίως λίπος σε ελεύθερη και σχεδόν υγρή μορφή που αποτελεί το </a:t>
            </a:r>
            <a:r>
              <a:rPr lang="el-GR" b="1" dirty="0" err="1" smtClean="0"/>
              <a:t>βιολειτουργικό</a:t>
            </a:r>
            <a:r>
              <a:rPr lang="el-GR" b="1" dirty="0" smtClean="0"/>
              <a:t> </a:t>
            </a:r>
            <a:r>
              <a:rPr lang="el-GR" b="1" dirty="0" err="1" smtClean="0"/>
              <a:t>κατάλυ</a:t>
            </a:r>
            <a:r>
              <a:rPr lang="el-GR" b="1" dirty="0" smtClean="0"/>
              <a:t>­ μα του ΝΜ επιτρέποντας τον να ακολουθεί τις</a:t>
            </a:r>
            <a:r>
              <a:rPr lang="el-GR" dirty="0" smtClean="0"/>
              <a:t> </a:t>
            </a:r>
            <a:r>
              <a:rPr lang="el-GR" b="1" dirty="0" err="1" smtClean="0"/>
              <a:t>κινή</a:t>
            </a:r>
            <a:r>
              <a:rPr lang="el-GR" b="1" dirty="0" smtClean="0"/>
              <a:t>­ σεις της εύκαμπτης ΣΣ</a:t>
            </a:r>
            <a:endParaRPr lang="el-GR" b="1" dirty="0"/>
          </a:p>
        </p:txBody>
      </p:sp>
      <p:sp>
        <p:nvSpPr>
          <p:cNvPr id="4" name="3 - Θέση αριθμού διαφάνειας"/>
          <p:cNvSpPr>
            <a:spLocks noGrp="1"/>
          </p:cNvSpPr>
          <p:nvPr>
            <p:ph type="sldNum" sz="quarter" idx="10"/>
          </p:nvPr>
        </p:nvSpPr>
        <p:spPr/>
        <p:txBody>
          <a:bodyPr/>
          <a:lstStyle/>
          <a:p>
            <a:fld id="{1BC77375-6BCC-4F8D-8642-9A53D3B0E4B1}" type="slidenum">
              <a:rPr lang="el-GR" smtClean="0"/>
              <a:t>6</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2"/>
      </p:bgRef>
    </p:bg>
    <p:spTree>
      <p:nvGrpSpPr>
        <p:cNvPr id="1" name=""/>
        <p:cNvGrpSpPr/>
        <p:nvPr/>
      </p:nvGrpSpPr>
      <p:grpSpPr>
        <a:xfrm>
          <a:off x="0" y="0"/>
          <a:ext cx="0" cy="0"/>
          <a:chOff x="0" y="0"/>
          <a:chExt cx="0" cy="0"/>
        </a:xfrm>
      </p:grpSpPr>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18 - Ορθογώνιο"/>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15 - Ορθογώνιο"/>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 Υπότιτλος"/>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FDFF6B19-19ED-475F-B5A2-140EAAFF1F6E}" type="datetimeFigureOut">
              <a:rPr lang="el-GR" smtClean="0"/>
              <a:pPr/>
              <a:t>20/3/2018</a:t>
            </a:fld>
            <a:endParaRPr lang="el-GR" dirty="0"/>
          </a:p>
        </p:txBody>
      </p:sp>
      <p:sp>
        <p:nvSpPr>
          <p:cNvPr id="17" name="16 - Θέση υποσέλιδου"/>
          <p:cNvSpPr>
            <a:spLocks noGrp="1"/>
          </p:cNvSpPr>
          <p:nvPr>
            <p:ph type="ftr" sz="quarter" idx="11"/>
          </p:nvPr>
        </p:nvSpPr>
        <p:spPr/>
        <p:txBody>
          <a:bodyPr/>
          <a:lstStyle/>
          <a:p>
            <a:endParaRPr lang="el-GR" dirty="0"/>
          </a:p>
        </p:txBody>
      </p:sp>
      <p:sp>
        <p:nvSpPr>
          <p:cNvPr id="7" name="6 - Ευθεία γραμμή σύνδεσης"/>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9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13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F410A4B-7DFB-43AB-A828-B0CEA8E40F58}" type="slidenum">
              <a:rPr lang="el-GR" smtClean="0"/>
              <a:pPr/>
              <a:t>‹#›</a:t>
            </a:fld>
            <a:endParaRPr lang="el-GR" dirty="0"/>
          </a:p>
        </p:txBody>
      </p:sp>
      <p:sp>
        <p:nvSpPr>
          <p:cNvPr id="8" name="7 - Τίτλος"/>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DFF6B19-19ED-475F-B5A2-140EAAFF1F6E}" type="datetimeFigureOut">
              <a:rPr lang="el-GR" smtClean="0"/>
              <a:pPr/>
              <a:t>20/3/2018</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2F410A4B-7DFB-43AB-A828-B0CEA8E40F58}" type="slidenum">
              <a:rPr lang="el-GR" smtClean="0"/>
              <a:pPr/>
              <a:t>‹#›</a:t>
            </a:fld>
            <a:endParaRPr lang="el-GR"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bg>
      <p:bgRef idx="1001">
        <a:schemeClr val="bg2"/>
      </p:bgRef>
    </p:bg>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7 - Ορθογώνιο"/>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10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Ευθεία γραμμή σύνδεσης"/>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13 - Έλλειψη"/>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14 - Έλλειψη"/>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5 - Θέση αριθμού διαφάνειας"/>
          <p:cNvSpPr>
            <a:spLocks noGrp="1"/>
          </p:cNvSpPr>
          <p:nvPr>
            <p:ph type="sldNum" sz="quarter" idx="12"/>
          </p:nvPr>
        </p:nvSpPr>
        <p:spPr>
          <a:xfrm>
            <a:off x="6915912" y="3009901"/>
            <a:ext cx="457200" cy="441325"/>
          </a:xfrm>
        </p:spPr>
        <p:txBody>
          <a:bodyPr/>
          <a:lstStyle/>
          <a:p>
            <a:fld id="{2F410A4B-7DFB-43AB-A828-B0CEA8E40F58}" type="slidenum">
              <a:rPr lang="el-GR" smtClean="0"/>
              <a:pPr/>
              <a:t>‹#›</a:t>
            </a:fld>
            <a:endParaRPr lang="el-GR" dirty="0"/>
          </a:p>
        </p:txBody>
      </p:sp>
      <p:sp>
        <p:nvSpPr>
          <p:cNvPr id="3" name="2 - Θέση κατακόρυφου κειμένου"/>
          <p:cNvSpPr>
            <a:spLocks noGrp="1"/>
          </p:cNvSpPr>
          <p:nvPr>
            <p:ph type="body" orient="vert" idx="1"/>
          </p:nvPr>
        </p:nvSpPr>
        <p:spPr>
          <a:xfrm>
            <a:off x="304800" y="304800"/>
            <a:ext cx="6553200" cy="5821366"/>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DFF6B19-19ED-475F-B5A2-140EAAFF1F6E}" type="datetimeFigureOut">
              <a:rPr lang="el-GR" smtClean="0"/>
              <a:pPr/>
              <a:t>20/3/2018</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2" name="1 - Κατακόρυφος τίτλος"/>
          <p:cNvSpPr>
            <a:spLocks noGrp="1"/>
          </p:cNvSpPr>
          <p:nvPr>
            <p:ph type="title" orient="vert"/>
          </p:nvPr>
        </p:nvSpPr>
        <p:spPr>
          <a:xfrm>
            <a:off x="7391400" y="304801"/>
            <a:ext cx="1447800" cy="5851525"/>
          </a:xfrm>
        </p:spPr>
        <p:txBody>
          <a:bodyPr vert="eaVert"/>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solidFill>
                  <a:schemeClr val="accent3">
                    <a:shade val="75000"/>
                  </a:schemeClr>
                </a:solidFill>
              </a:defRPr>
            </a:lvl1p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FDFF6B19-19ED-475F-B5A2-140EAAFF1F6E}" type="datetimeFigureOut">
              <a:rPr lang="el-GR" smtClean="0"/>
              <a:pPr/>
              <a:t>20/3/2018</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a:xfrm>
            <a:off x="4361688" y="1026372"/>
            <a:ext cx="457200" cy="441325"/>
          </a:xfrm>
        </p:spPr>
        <p:txBody>
          <a:bodyPr/>
          <a:lstStyle/>
          <a:p>
            <a:fld id="{2F410A4B-7DFB-43AB-A828-B0CEA8E40F58}" type="slidenum">
              <a:rPr lang="el-GR" smtClean="0"/>
              <a:pPr/>
              <a:t>‹#›</a:t>
            </a:fld>
            <a:endParaRPr lang="el-GR" dirty="0"/>
          </a:p>
        </p:txBody>
      </p:sp>
      <p:sp>
        <p:nvSpPr>
          <p:cNvPr id="8" name="7 - Θέση περιεχομένου"/>
          <p:cNvSpPr>
            <a:spLocks noGrp="1"/>
          </p:cNvSpPr>
          <p:nvPr>
            <p:ph sz="quarter" idx="1"/>
          </p:nvPr>
        </p:nvSpPr>
        <p:spPr>
          <a:xfrm>
            <a:off x="301752" y="1527048"/>
            <a:ext cx="850392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15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17 - Ορθογώνιο"/>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18 - Ορθογώνιο"/>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 Ορθογώνιο"/>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2 - Θέση κειμένου"/>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3" name="12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13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 Θέση υποσέλιδου"/>
          <p:cNvSpPr>
            <a:spLocks noGrp="1"/>
          </p:cNvSpPr>
          <p:nvPr>
            <p:ph type="ftr" sz="quarter" idx="11"/>
          </p:nvPr>
        </p:nvSpPr>
        <p:spPr/>
        <p:txBody>
          <a:bodyPr/>
          <a:lstStyle/>
          <a:p>
            <a:endParaRPr lang="el-GR" dirty="0"/>
          </a:p>
        </p:txBody>
      </p:sp>
      <p:sp>
        <p:nvSpPr>
          <p:cNvPr id="4" name="3 - Θέση ημερομηνίας"/>
          <p:cNvSpPr>
            <a:spLocks noGrp="1"/>
          </p:cNvSpPr>
          <p:nvPr>
            <p:ph type="dt" sz="half" idx="10"/>
          </p:nvPr>
        </p:nvSpPr>
        <p:spPr/>
        <p:txBody>
          <a:bodyPr/>
          <a:lstStyle/>
          <a:p>
            <a:fld id="{FDFF6B19-19ED-475F-B5A2-140EAAFF1F6E}" type="datetimeFigureOut">
              <a:rPr lang="el-GR" smtClean="0"/>
              <a:pPr/>
              <a:t>20/3/2018</a:t>
            </a:fld>
            <a:endParaRPr lang="el-GR" dirty="0"/>
          </a:p>
        </p:txBody>
      </p:sp>
      <p:sp>
        <p:nvSpPr>
          <p:cNvPr id="8" name="7 - Ευθεία γραμμή σύνδεσης"/>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9 - Έλλειψη"/>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 Έλλειψη"/>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5 - Θέση αριθμού διαφάνειας"/>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F410A4B-7DFB-43AB-A828-B0CEA8E40F58}" type="slidenum">
              <a:rPr lang="el-GR" smtClean="0"/>
              <a:pPr/>
              <a:t>‹#›</a:t>
            </a:fld>
            <a:endParaRPr lang="el-GR" dirty="0"/>
          </a:p>
        </p:txBody>
      </p:sp>
      <p:sp>
        <p:nvSpPr>
          <p:cNvPr id="2" name="1 - Τίτλος"/>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301752" y="228600"/>
            <a:ext cx="8534400" cy="758952"/>
          </a:xfrm>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a:xfrm>
            <a:off x="5791200" y="6409944"/>
            <a:ext cx="3044952" cy="365760"/>
          </a:xfrm>
        </p:spPr>
        <p:txBody>
          <a:bodyPr/>
          <a:lstStyle/>
          <a:p>
            <a:fld id="{FDFF6B19-19ED-475F-B5A2-140EAAFF1F6E}" type="datetimeFigureOut">
              <a:rPr lang="el-GR" smtClean="0"/>
              <a:pPr/>
              <a:t>20/3/2018</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2F410A4B-7DFB-43AB-A828-B0CEA8E40F58}" type="slidenum">
              <a:rPr lang="el-GR" smtClean="0"/>
              <a:pPr/>
              <a:t>‹#›</a:t>
            </a:fld>
            <a:endParaRPr lang="el-GR" dirty="0"/>
          </a:p>
        </p:txBody>
      </p:sp>
      <p:sp>
        <p:nvSpPr>
          <p:cNvPr id="8" name="7 - Ευθεία γραμμή σύνδεσης"/>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9 - Θέση περιεχομένου"/>
          <p:cNvSpPr>
            <a:spLocks noGrp="1"/>
          </p:cNvSpPr>
          <p:nvPr>
            <p:ph sz="half" idx="1"/>
          </p:nvPr>
        </p:nvSpPr>
        <p:spPr>
          <a:xfrm>
            <a:off x="301752" y="1371600"/>
            <a:ext cx="4038600" cy="4681728"/>
          </a:xfrm>
        </p:spPr>
        <p:txBody>
          <a:bodyPr/>
          <a:lstStyle>
            <a:lvl1pPr>
              <a:defRPr sz="2500"/>
            </a:lvl1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2" name="11 - Θέση περιεχομένου"/>
          <p:cNvSpPr>
            <a:spLocks noGrp="1"/>
          </p:cNvSpPr>
          <p:nvPr>
            <p:ph sz="half" idx="2"/>
          </p:nvPr>
        </p:nvSpPr>
        <p:spPr>
          <a:xfrm>
            <a:off x="4800600" y="1371600"/>
            <a:ext cx="4038600" cy="4681728"/>
          </a:xfrm>
        </p:spPr>
        <p:txBody>
          <a:bodyPr/>
          <a:lstStyle>
            <a:lvl1pPr>
              <a:defRPr sz="2500"/>
            </a:lvl1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1">
        <a:schemeClr val="bg2"/>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19 - Ορθογώνιο"/>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20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21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10 - Ορθογώνιο"/>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 Ορθογώνιο"/>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2 - Θέση κειμένου"/>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FDFF6B19-19ED-475F-B5A2-140EAAFF1F6E}" type="datetimeFigureOut">
              <a:rPr lang="el-GR" smtClean="0"/>
              <a:pPr/>
              <a:t>20/3/2018</a:t>
            </a:fld>
            <a:endParaRPr lang="el-GR" dirty="0"/>
          </a:p>
        </p:txBody>
      </p:sp>
      <p:sp>
        <p:nvSpPr>
          <p:cNvPr id="8" name="7 - Θέση υποσέλιδου"/>
          <p:cNvSpPr>
            <a:spLocks noGrp="1"/>
          </p:cNvSpPr>
          <p:nvPr>
            <p:ph type="ftr" sz="quarter" idx="11"/>
          </p:nvPr>
        </p:nvSpPr>
        <p:spPr>
          <a:xfrm>
            <a:off x="304800" y="6409944"/>
            <a:ext cx="3581400" cy="365760"/>
          </a:xfrm>
        </p:spPr>
        <p:txBody>
          <a:bodyPr/>
          <a:lstStyle/>
          <a:p>
            <a:endParaRPr lang="el-GR" dirty="0"/>
          </a:p>
        </p:txBody>
      </p:sp>
      <p:sp>
        <p:nvSpPr>
          <p:cNvPr id="15" name="14 - Ευθεία γραμμή σύνδεσης"/>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1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 Θέση περιεχομένου"/>
          <p:cNvSpPr>
            <a:spLocks noGrp="1"/>
          </p:cNvSpPr>
          <p:nvPr>
            <p:ph sz="quarter" idx="2"/>
          </p:nvPr>
        </p:nvSpPr>
        <p:spPr>
          <a:xfrm>
            <a:off x="301752" y="2471383"/>
            <a:ext cx="4041648" cy="3818404"/>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περιεχομένου"/>
          <p:cNvSpPr>
            <a:spLocks noGrp="1"/>
          </p:cNvSpPr>
          <p:nvPr>
            <p:ph sz="quarter" idx="4"/>
          </p:nvPr>
        </p:nvSpPr>
        <p:spPr>
          <a:xfrm>
            <a:off x="4800600" y="2471383"/>
            <a:ext cx="4038600" cy="382219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26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 Θέση αριθμού διαφάνειας"/>
          <p:cNvSpPr>
            <a:spLocks noGrp="1"/>
          </p:cNvSpPr>
          <p:nvPr>
            <p:ph type="sldNum" sz="quarter" idx="12"/>
          </p:nvPr>
        </p:nvSpPr>
        <p:spPr>
          <a:xfrm>
            <a:off x="4343400" y="1042416"/>
            <a:ext cx="457200" cy="441325"/>
          </a:xfrm>
        </p:spPr>
        <p:txBody>
          <a:bodyPr/>
          <a:lstStyle>
            <a:lvl1pPr algn="ctr">
              <a:defRPr/>
            </a:lvl1pPr>
          </a:lstStyle>
          <a:p>
            <a:fld id="{2F410A4B-7DFB-43AB-A828-B0CEA8E40F58}" type="slidenum">
              <a:rPr lang="el-GR" smtClean="0"/>
              <a:pPr/>
              <a:t>‹#›</a:t>
            </a:fld>
            <a:endParaRPr lang="el-GR" dirty="0"/>
          </a:p>
        </p:txBody>
      </p:sp>
      <p:sp>
        <p:nvSpPr>
          <p:cNvPr id="23" name="22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FDFF6B19-19ED-475F-B5A2-140EAAFF1F6E}" type="datetimeFigureOut">
              <a:rPr lang="el-GR" smtClean="0"/>
              <a:pPr/>
              <a:t>20/3/2018</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a:xfrm>
            <a:off x="4343400" y="1036020"/>
            <a:ext cx="457200" cy="441325"/>
          </a:xfrm>
        </p:spPr>
        <p:txBody>
          <a:bodyPr/>
          <a:lstStyle/>
          <a:p>
            <a:fld id="{2F410A4B-7DFB-43AB-A828-B0CEA8E40F58}"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7" name="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7 - Ορθογώνιο"/>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 Ορθογώνιο"/>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5 - Ορθογώνιο"/>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 Θέση ημερομηνίας"/>
          <p:cNvSpPr>
            <a:spLocks noGrp="1"/>
          </p:cNvSpPr>
          <p:nvPr>
            <p:ph type="dt" sz="half" idx="10"/>
          </p:nvPr>
        </p:nvSpPr>
        <p:spPr/>
        <p:txBody>
          <a:bodyPr/>
          <a:lstStyle/>
          <a:p>
            <a:fld id="{FDFF6B19-19ED-475F-B5A2-140EAAFF1F6E}" type="datetimeFigureOut">
              <a:rPr lang="el-GR" smtClean="0"/>
              <a:pPr/>
              <a:t>20/3/2018</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a:xfrm>
            <a:off x="4267200" y="6324600"/>
            <a:ext cx="609600" cy="441324"/>
          </a:xfrm>
        </p:spPr>
        <p:txBody>
          <a:bodyPr/>
          <a:lstStyle>
            <a:lvl1pPr>
              <a:defRPr>
                <a:solidFill>
                  <a:srgbClr val="FFFFFF"/>
                </a:solidFill>
              </a:defRPr>
            </a:lvl1pPr>
          </a:lstStyle>
          <a:p>
            <a:fld id="{2F410A4B-7DFB-43AB-A828-B0CEA8E40F58}"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9" name="18 - Ορθογώνιο"/>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14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17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15 - Ορθογώνιο"/>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16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 Τίτλος"/>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8" name="7 - Ορθογώνιο"/>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19 - Θέση περιεχομένου"/>
          <p:cNvSpPr>
            <a:spLocks noGrp="1"/>
          </p:cNvSpPr>
          <p:nvPr>
            <p:ph sz="quarter" idx="1"/>
          </p:nvPr>
        </p:nvSpPr>
        <p:spPr>
          <a:xfrm>
            <a:off x="3124200" y="685800"/>
            <a:ext cx="5638800" cy="54102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6 - Θέση αριθμού διαφάνειας"/>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F410A4B-7DFB-43AB-A828-B0CEA8E40F58}" type="slidenum">
              <a:rPr lang="el-GR" smtClean="0"/>
              <a:pPr/>
              <a:t>‹#›</a:t>
            </a:fld>
            <a:endParaRPr lang="el-GR" dirty="0"/>
          </a:p>
        </p:txBody>
      </p:sp>
      <p:sp>
        <p:nvSpPr>
          <p:cNvPr id="21" name="20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 Θέση ημερομηνίας"/>
          <p:cNvSpPr>
            <a:spLocks noGrp="1"/>
          </p:cNvSpPr>
          <p:nvPr>
            <p:ph type="dt" sz="half" idx="10"/>
          </p:nvPr>
        </p:nvSpPr>
        <p:spPr/>
        <p:txBody>
          <a:bodyPr/>
          <a:lstStyle/>
          <a:p>
            <a:fld id="{FDFF6B19-19ED-475F-B5A2-140EAAFF1F6E}" type="datetimeFigureOut">
              <a:rPr lang="el-GR" smtClean="0"/>
              <a:pPr/>
              <a:t>20/3/2018</a:t>
            </a:fld>
            <a:endParaRPr lang="el-GR" dirty="0"/>
          </a:p>
        </p:txBody>
      </p:sp>
      <p:sp>
        <p:nvSpPr>
          <p:cNvPr id="6" name="5 - Θέση υποσέλιδου"/>
          <p:cNvSpPr>
            <a:spLocks noGrp="1"/>
          </p:cNvSpPr>
          <p:nvPr>
            <p:ph type="ftr" sz="quarter" idx="11"/>
          </p:nvPr>
        </p:nvSpPr>
        <p:spPr>
          <a:xfrm>
            <a:off x="301752" y="6410848"/>
            <a:ext cx="3383280" cy="365760"/>
          </a:xfrm>
        </p:spPr>
        <p:txBody>
          <a:bodyPr/>
          <a:lstStyle/>
          <a:p>
            <a:endParaRPr lang="el-GR"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1" name="20 - Ευθεία γραμμή σύνδεσης"/>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18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15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16 - Ορθογώνιο"/>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 Ορθογώνιο"/>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7 - Ορθογώνιο"/>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14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 Έλλειψη"/>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 Έλλειψη"/>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6 - Θέση αριθμού διαφάνειας"/>
          <p:cNvSpPr>
            <a:spLocks noGrp="1"/>
          </p:cNvSpPr>
          <p:nvPr>
            <p:ph type="sldNum" sz="quarter" idx="12"/>
          </p:nvPr>
        </p:nvSpPr>
        <p:spPr>
          <a:xfrm>
            <a:off x="1371600" y="312738"/>
            <a:ext cx="457200" cy="441325"/>
          </a:xfrm>
        </p:spPr>
        <p:txBody>
          <a:bodyPr/>
          <a:lstStyle/>
          <a:p>
            <a:fld id="{2F410A4B-7DFB-43AB-A828-B0CEA8E40F58}" type="slidenum">
              <a:rPr lang="el-GR" smtClean="0"/>
              <a:pPr/>
              <a:t>‹#›</a:t>
            </a:fld>
            <a:endParaRPr lang="el-GR" dirty="0"/>
          </a:p>
        </p:txBody>
      </p:sp>
      <p:sp>
        <p:nvSpPr>
          <p:cNvPr id="2" name="1 - Τίτλος"/>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3000375" y="609600"/>
            <a:ext cx="5867400" cy="4267200"/>
          </a:xfrm>
        </p:spPr>
        <p:txBody>
          <a:bodyPr/>
          <a:lstStyle>
            <a:lvl1pPr marL="0" indent="0">
              <a:buNone/>
              <a:defRPr sz="3200"/>
            </a:lvl1pPr>
          </a:lstStyle>
          <a:p>
            <a:r>
              <a:rPr kumimoji="0" lang="el-GR" dirty="0"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22" name="21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 Θέση ημερομηνίας"/>
          <p:cNvSpPr>
            <a:spLocks noGrp="1"/>
          </p:cNvSpPr>
          <p:nvPr>
            <p:ph type="dt" sz="half" idx="10"/>
          </p:nvPr>
        </p:nvSpPr>
        <p:spPr>
          <a:xfrm>
            <a:off x="5788152" y="6404984"/>
            <a:ext cx="3044952" cy="365760"/>
          </a:xfrm>
        </p:spPr>
        <p:txBody>
          <a:bodyPr/>
          <a:lstStyle/>
          <a:p>
            <a:fld id="{FDFF6B19-19ED-475F-B5A2-140EAAFF1F6E}" type="datetimeFigureOut">
              <a:rPr lang="el-GR" smtClean="0"/>
              <a:pPr/>
              <a:t>20/3/2018</a:t>
            </a:fld>
            <a:endParaRPr lang="el-GR" dirty="0"/>
          </a:p>
        </p:txBody>
      </p:sp>
      <p:sp>
        <p:nvSpPr>
          <p:cNvPr id="6" name="5 - Θέση υποσέλιδου"/>
          <p:cNvSpPr>
            <a:spLocks noGrp="1"/>
          </p:cNvSpPr>
          <p:nvPr>
            <p:ph type="ftr" sz="quarter" idx="11"/>
          </p:nvPr>
        </p:nvSpPr>
        <p:spPr>
          <a:xfrm>
            <a:off x="301752" y="6410848"/>
            <a:ext cx="3584448" cy="365760"/>
          </a:xfrm>
        </p:spPr>
        <p:txBody>
          <a:bodyPr/>
          <a:lstStyle/>
          <a:p>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 Ορθογώνιο"/>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15 - Ορθογώνιο"/>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17 - Ορθογώνιο"/>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18 - Ορθογώνιο"/>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 Ορθογώνιο"/>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13 - Θέση ημερομηνίας"/>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FDFF6B19-19ED-475F-B5A2-140EAAFF1F6E}" type="datetimeFigureOut">
              <a:rPr lang="el-GR" smtClean="0"/>
              <a:pPr/>
              <a:t>20/3/2018</a:t>
            </a:fld>
            <a:endParaRPr lang="el-GR" dirty="0"/>
          </a:p>
        </p:txBody>
      </p:sp>
      <p:sp>
        <p:nvSpPr>
          <p:cNvPr id="3" name="2 - Θέση υποσέλιδου"/>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l-GR" dirty="0"/>
          </a:p>
        </p:txBody>
      </p:sp>
      <p:sp>
        <p:nvSpPr>
          <p:cNvPr id="8" name="7 - Ορθογώνιο"/>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 Ευθεία γραμμή σύνδεσης"/>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11 - Έλλειψη"/>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14 - Έλλειψη"/>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Θέση αριθμού διαφάνειας"/>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F410A4B-7DFB-43AB-A828-B0CEA8E40F58}" type="slidenum">
              <a:rPr lang="el-GR" smtClean="0"/>
              <a:pPr/>
              <a:t>‹#›</a:t>
            </a:fld>
            <a:endParaRPr lang="el-GR" dirty="0"/>
          </a:p>
        </p:txBody>
      </p:sp>
      <p:sp>
        <p:nvSpPr>
          <p:cNvPr id="22" name="21 - Θέση τίτλου"/>
          <p:cNvSpPr>
            <a:spLocks noGrp="1"/>
          </p:cNvSpPr>
          <p:nvPr>
            <p:ph type="title"/>
          </p:nvPr>
        </p:nvSpPr>
        <p:spPr>
          <a:xfrm>
            <a:off x="301752" y="228600"/>
            <a:ext cx="8534400" cy="758952"/>
          </a:xfrm>
          <a:prstGeom prst="rect">
            <a:avLst/>
          </a:prstGeom>
        </p:spPr>
        <p:txBody>
          <a:bodyPr vert="horz" anchor="b">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hyperlink" Target="http://www.medlink.com/article/intrathecal_administration_of_drugs" TargetMode="External"/><Relationship Id="rId4" Type="http://schemas.openxmlformats.org/officeDocument/2006/relationships/hyperlink" Target="http://www.medlink.com/index.php/article/cancer_pain"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untitled2_edited.jpg"/>
          <p:cNvPicPr>
            <a:picLocks noChangeAspect="1"/>
          </p:cNvPicPr>
          <p:nvPr/>
        </p:nvPicPr>
        <p:blipFill>
          <a:blip r:embed="rId2" cstate="print">
            <a:duotone>
              <a:schemeClr val="accent2">
                <a:shade val="45000"/>
                <a:satMod val="135000"/>
              </a:schemeClr>
              <a:prstClr val="white"/>
            </a:duotone>
          </a:blip>
          <a:stretch>
            <a:fillRect/>
          </a:stretch>
        </p:blipFill>
        <p:spPr>
          <a:xfrm>
            <a:off x="5714976" y="4071942"/>
            <a:ext cx="3429024" cy="2600796"/>
          </a:xfrm>
          <a:prstGeom prst="rect">
            <a:avLst/>
          </a:prstGeom>
          <a:ln>
            <a:noFill/>
          </a:ln>
          <a:effectLst>
            <a:innerShdw blurRad="63500" dist="50800" dir="13500000">
              <a:prstClr val="black">
                <a:alpha val="50000"/>
              </a:prstClr>
            </a:innerShdw>
            <a:softEdge rad="635000"/>
          </a:effectLst>
        </p:spPr>
        <p:style>
          <a:lnRef idx="1">
            <a:schemeClr val="accent2"/>
          </a:lnRef>
          <a:fillRef idx="3">
            <a:schemeClr val="accent2"/>
          </a:fillRef>
          <a:effectRef idx="2">
            <a:schemeClr val="accent2"/>
          </a:effectRef>
          <a:fontRef idx="minor">
            <a:schemeClr val="lt1"/>
          </a:fontRef>
        </p:style>
      </p:pic>
      <p:pic>
        <p:nvPicPr>
          <p:cNvPr id="4" name="Picture 2"/>
          <p:cNvPicPr>
            <a:picLocks noChangeAspect="1" noChangeArrowheads="1"/>
          </p:cNvPicPr>
          <p:nvPr/>
        </p:nvPicPr>
        <p:blipFill>
          <a:blip r:embed="rId3" cstate="print"/>
          <a:srcRect/>
          <a:stretch>
            <a:fillRect/>
          </a:stretch>
        </p:blipFill>
        <p:spPr bwMode="auto">
          <a:xfrm>
            <a:off x="0" y="0"/>
            <a:ext cx="1214446" cy="1214446"/>
          </a:xfrm>
          <a:prstGeom prst="rect">
            <a:avLst/>
          </a:prstGeom>
          <a:noFill/>
          <a:ln w="9525">
            <a:noFill/>
            <a:miter lim="800000"/>
            <a:headEnd/>
            <a:tailEnd/>
          </a:ln>
          <a:effectLst/>
        </p:spPr>
      </p:pic>
      <p:sp>
        <p:nvSpPr>
          <p:cNvPr id="5" name="4 - TextBox"/>
          <p:cNvSpPr txBox="1"/>
          <p:nvPr/>
        </p:nvSpPr>
        <p:spPr>
          <a:xfrm>
            <a:off x="785786" y="1643050"/>
            <a:ext cx="7500990" cy="3508653"/>
          </a:xfrm>
          <a:prstGeom prst="rect">
            <a:avLst/>
          </a:prstGeom>
          <a:noFill/>
        </p:spPr>
        <p:txBody>
          <a:bodyPr wrap="square" rtlCol="0">
            <a:spAutoFit/>
            <a:scene3d>
              <a:camera prst="orthographicFront"/>
              <a:lightRig rig="threePt" dir="t"/>
            </a:scene3d>
            <a:sp3d extrusionH="57150">
              <a:bevelT w="38100" h="38100" prst="relaxedInset"/>
            </a:sp3d>
          </a:bodyPr>
          <a:lstStyle/>
          <a:p>
            <a:pPr algn="ctr"/>
            <a:r>
              <a:rPr lang="en-US" sz="3200" b="1" i="1" dirty="0" smtClean="0">
                <a:solidFill>
                  <a:srgbClr val="00194C"/>
                </a:solidFill>
                <a:latin typeface="Times New Roman" pitchFamily="18" charset="0"/>
                <a:cs typeface="Times New Roman" pitchFamily="18" charset="0"/>
              </a:rPr>
              <a:t>Invasive pain management techniques</a:t>
            </a:r>
            <a:r>
              <a:rPr lang="en-US" sz="3200" dirty="0" smtClean="0">
                <a:solidFill>
                  <a:srgbClr val="00194C"/>
                </a:solidFill>
                <a:latin typeface="Times New Roman" pitchFamily="18" charset="0"/>
                <a:cs typeface="Times New Roman" pitchFamily="18" charset="0"/>
              </a:rPr>
              <a:t> </a:t>
            </a:r>
          </a:p>
          <a:p>
            <a:pPr algn="ctr"/>
            <a:r>
              <a:rPr lang="en-US" b="1" i="1" dirty="0" smtClean="0">
                <a:solidFill>
                  <a:srgbClr val="C00000"/>
                </a:solidFill>
                <a:latin typeface="Times New Roman" pitchFamily="18" charset="0"/>
                <a:cs typeface="Times New Roman" pitchFamily="18" charset="0"/>
              </a:rPr>
              <a:t>improve the quality of life of patients</a:t>
            </a:r>
          </a:p>
          <a:p>
            <a:pPr algn="ctr"/>
            <a:endParaRPr lang="en-US" sz="2000" dirty="0" smtClean="0"/>
          </a:p>
          <a:p>
            <a:pPr algn="ctr"/>
            <a:endParaRPr lang="en-US" sz="2000" dirty="0" smtClean="0"/>
          </a:p>
          <a:p>
            <a:pPr algn="ctr"/>
            <a:endParaRPr lang="en-US" sz="2000" dirty="0" smtClean="0"/>
          </a:p>
          <a:p>
            <a:pPr algn="ctr"/>
            <a:endParaRPr lang="en-US" sz="2000" dirty="0" smtClean="0"/>
          </a:p>
          <a:p>
            <a:pPr algn="ctr"/>
            <a:endParaRPr lang="en-US" sz="2000" dirty="0" smtClean="0"/>
          </a:p>
          <a:p>
            <a:pPr algn="ctr"/>
            <a:endParaRPr lang="en-US" sz="2000" dirty="0" smtClean="0"/>
          </a:p>
          <a:p>
            <a:pPr algn="ctr"/>
            <a:endParaRPr lang="el-GR" sz="2000" dirty="0" smtClean="0"/>
          </a:p>
          <a:p>
            <a:endParaRPr lang="el-GR" sz="3200" b="1" dirty="0">
              <a:solidFill>
                <a:srgbClr val="823641"/>
              </a:solidFill>
            </a:endParaRPr>
          </a:p>
        </p:txBody>
      </p:sp>
      <p:sp>
        <p:nvSpPr>
          <p:cNvPr id="6" name="5 - Ορθογώνιο"/>
          <p:cNvSpPr/>
          <p:nvPr/>
        </p:nvSpPr>
        <p:spPr>
          <a:xfrm>
            <a:off x="571472" y="5500702"/>
            <a:ext cx="4572000" cy="307777"/>
          </a:xfrm>
          <a:prstGeom prst="rect">
            <a:avLst/>
          </a:prstGeom>
        </p:spPr>
        <p:txBody>
          <a:bodyPr>
            <a:spAutoFit/>
          </a:bodyPr>
          <a:lstStyle/>
          <a:p>
            <a:pPr algn="ctr"/>
            <a:r>
              <a:rPr lang="el-GR" sz="1400" b="1" i="1" dirty="0" smtClean="0">
                <a:solidFill>
                  <a:srgbClr val="00194C"/>
                </a:solidFill>
                <a:effectLst>
                  <a:innerShdw blurRad="63500" dist="50800" dir="8100000">
                    <a:prstClr val="black">
                      <a:alpha val="50000"/>
                    </a:prstClr>
                  </a:innerShdw>
                </a:effectLst>
              </a:rPr>
              <a:t>Χαραλαμπίδου Αλεξάνδρα Επιμελήτρια Α’ΕΣΥ</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000100" y="1428736"/>
            <a:ext cx="3000380" cy="3831818"/>
          </a:xfrm>
          <a:prstGeom prst="rect">
            <a:avLst/>
          </a:prstGeom>
          <a:solidFill>
            <a:srgbClr val="F8F3EE"/>
          </a:solidFill>
        </p:spPr>
        <p:txBody>
          <a:bodyPr wrap="square">
            <a:spAutoFit/>
          </a:bodyPr>
          <a:lstStyle/>
          <a:p>
            <a:r>
              <a:rPr lang="en-US" sz="2000" b="1" i="1" dirty="0" smtClean="0">
                <a:solidFill>
                  <a:srgbClr val="001132"/>
                </a:solidFill>
                <a:latin typeface="Times New Roman" pitchFamily="18" charset="0"/>
                <a:cs typeface="Times New Roman" pitchFamily="18" charset="0"/>
              </a:rPr>
              <a:t>Side effects of epidural</a:t>
            </a:r>
          </a:p>
          <a:p>
            <a:endParaRPr lang="en-US" dirty="0" smtClean="0">
              <a:solidFill>
                <a:srgbClr val="001132"/>
              </a:solidFill>
              <a:latin typeface="Times New Roman" pitchFamily="18" charset="0"/>
              <a:cs typeface="Times New Roman" pitchFamily="18" charset="0"/>
            </a:endParaRPr>
          </a:p>
          <a:p>
            <a:endParaRPr lang="en-US" dirty="0" smtClean="0">
              <a:solidFill>
                <a:srgbClr val="001132"/>
              </a:solidFill>
              <a:latin typeface="Times New Roman" pitchFamily="18" charset="0"/>
              <a:cs typeface="Times New Roman" pitchFamily="18" charset="0"/>
            </a:endParaRPr>
          </a:p>
          <a:p>
            <a:endParaRPr lang="en-US" dirty="0" smtClean="0">
              <a:solidFill>
                <a:srgbClr val="001132"/>
              </a:solidFill>
              <a:latin typeface="Times New Roman" pitchFamily="18" charset="0"/>
              <a:cs typeface="Times New Roman" pitchFamily="18" charset="0"/>
            </a:endParaRPr>
          </a:p>
          <a:p>
            <a:pPr>
              <a:lnSpc>
                <a:spcPct val="150000"/>
              </a:lnSpc>
              <a:buFont typeface="Wingdings" pitchFamily="2" charset="2"/>
              <a:buChar char="ü"/>
            </a:pPr>
            <a:r>
              <a:rPr lang="en-US" dirty="0" smtClean="0">
                <a:solidFill>
                  <a:srgbClr val="001132"/>
                </a:solidFill>
                <a:latin typeface="Times New Roman" pitchFamily="18" charset="0"/>
                <a:cs typeface="Times New Roman" pitchFamily="18" charset="0"/>
              </a:rPr>
              <a:t> </a:t>
            </a:r>
            <a:r>
              <a:rPr lang="en-US" sz="1600" dirty="0" smtClean="0">
                <a:solidFill>
                  <a:srgbClr val="001132"/>
                </a:solidFill>
                <a:latin typeface="Times New Roman" pitchFamily="18" charset="0"/>
                <a:cs typeface="Times New Roman" pitchFamily="18" charset="0"/>
              </a:rPr>
              <a:t>Hypotension</a:t>
            </a:r>
          </a:p>
          <a:p>
            <a:pPr>
              <a:lnSpc>
                <a:spcPct val="150000"/>
              </a:lnSpc>
              <a:buFont typeface="Wingdings" pitchFamily="2" charset="2"/>
              <a:buChar char="ü"/>
            </a:pPr>
            <a:r>
              <a:rPr lang="en-US" sz="1600" dirty="0" smtClean="0">
                <a:solidFill>
                  <a:srgbClr val="001132"/>
                </a:solidFill>
                <a:latin typeface="Times New Roman" pitchFamily="18" charset="0"/>
                <a:cs typeface="Times New Roman" pitchFamily="18" charset="0"/>
              </a:rPr>
              <a:t> Local anesthetic toxicity</a:t>
            </a:r>
          </a:p>
          <a:p>
            <a:pPr>
              <a:lnSpc>
                <a:spcPct val="150000"/>
              </a:lnSpc>
              <a:buFont typeface="Wingdings" pitchFamily="2" charset="2"/>
              <a:buChar char="ü"/>
            </a:pPr>
            <a:r>
              <a:rPr lang="en-US" sz="1600" dirty="0" smtClean="0">
                <a:solidFill>
                  <a:srgbClr val="001132"/>
                </a:solidFill>
                <a:latin typeface="Times New Roman" pitchFamily="18" charset="0"/>
                <a:cs typeface="Times New Roman" pitchFamily="18" charset="0"/>
              </a:rPr>
              <a:t> Allergic reaction</a:t>
            </a:r>
          </a:p>
          <a:p>
            <a:pPr>
              <a:lnSpc>
                <a:spcPct val="150000"/>
              </a:lnSpc>
              <a:buFont typeface="Wingdings" pitchFamily="2" charset="2"/>
              <a:buChar char="ü"/>
            </a:pPr>
            <a:r>
              <a:rPr lang="en-US" sz="1600" dirty="0" smtClean="0">
                <a:solidFill>
                  <a:srgbClr val="001132"/>
                </a:solidFill>
                <a:latin typeface="Times New Roman" pitchFamily="18" charset="0"/>
                <a:cs typeface="Times New Roman" pitchFamily="18" charset="0"/>
              </a:rPr>
              <a:t> High or total spinal anesthesia</a:t>
            </a:r>
          </a:p>
          <a:p>
            <a:pPr>
              <a:lnSpc>
                <a:spcPct val="150000"/>
              </a:lnSpc>
              <a:buFont typeface="Wingdings" pitchFamily="2" charset="2"/>
              <a:buChar char="ü"/>
            </a:pPr>
            <a:r>
              <a:rPr lang="en-US" sz="1600" dirty="0" smtClean="0">
                <a:solidFill>
                  <a:srgbClr val="001132"/>
                </a:solidFill>
                <a:latin typeface="Times New Roman" pitchFamily="18" charset="0"/>
                <a:cs typeface="Times New Roman" pitchFamily="18" charset="0"/>
              </a:rPr>
              <a:t> Neurologic injury</a:t>
            </a:r>
          </a:p>
          <a:p>
            <a:pPr>
              <a:lnSpc>
                <a:spcPct val="150000"/>
              </a:lnSpc>
              <a:buFont typeface="Wingdings" pitchFamily="2" charset="2"/>
              <a:buChar char="ü"/>
            </a:pPr>
            <a:r>
              <a:rPr lang="en-US" sz="1600" dirty="0" smtClean="0">
                <a:solidFill>
                  <a:srgbClr val="001132"/>
                </a:solidFill>
                <a:latin typeface="Times New Roman" pitchFamily="18" charset="0"/>
                <a:cs typeface="Times New Roman" pitchFamily="18" charset="0"/>
              </a:rPr>
              <a:t> Spinal headache</a:t>
            </a:r>
          </a:p>
          <a:p>
            <a:pPr>
              <a:lnSpc>
                <a:spcPct val="150000"/>
              </a:lnSpc>
            </a:pPr>
            <a:r>
              <a:rPr lang="en-US" sz="1600" dirty="0" smtClean="0">
                <a:solidFill>
                  <a:srgbClr val="001132"/>
                </a:solidFill>
                <a:latin typeface="Times New Roman" pitchFamily="18" charset="0"/>
                <a:cs typeface="Times New Roman" pitchFamily="18" charset="0"/>
              </a:rPr>
              <a:t> </a:t>
            </a:r>
            <a:endParaRPr lang="el-GR" sz="1600" dirty="0">
              <a:solidFill>
                <a:srgbClr val="001132"/>
              </a:solidFill>
              <a:latin typeface="Times New Roman" pitchFamily="18" charset="0"/>
              <a:cs typeface="Times New Roman" pitchFamily="18" charset="0"/>
            </a:endParaRPr>
          </a:p>
        </p:txBody>
      </p:sp>
      <p:pic>
        <p:nvPicPr>
          <p:cNvPr id="56328" name="Picture 8" descr="https://bcachemistry.files.wordpress.com/2014/05/nerves1.png"/>
          <p:cNvPicPr>
            <a:picLocks noChangeAspect="1" noChangeArrowheads="1"/>
          </p:cNvPicPr>
          <p:nvPr/>
        </p:nvPicPr>
        <p:blipFill>
          <a:blip r:embed="rId2"/>
          <a:srcRect/>
          <a:stretch>
            <a:fillRect/>
          </a:stretch>
        </p:blipFill>
        <p:spPr bwMode="auto">
          <a:xfrm>
            <a:off x="4429124" y="1071546"/>
            <a:ext cx="4143404" cy="478634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descr="Σχετική εικόνα"/>
          <p:cNvPicPr>
            <a:picLocks noChangeAspect="1" noChangeArrowheads="1"/>
          </p:cNvPicPr>
          <p:nvPr/>
        </p:nvPicPr>
        <p:blipFill>
          <a:blip r:embed="rId2"/>
          <a:srcRect/>
          <a:stretch>
            <a:fillRect/>
          </a:stretch>
        </p:blipFill>
        <p:spPr bwMode="auto">
          <a:xfrm>
            <a:off x="928662" y="928670"/>
            <a:ext cx="7215238" cy="4857784"/>
          </a:xfrm>
          <a:prstGeom prst="rect">
            <a:avLst/>
          </a:prstGeom>
          <a:noFill/>
        </p:spPr>
      </p:pic>
      <p:sp>
        <p:nvSpPr>
          <p:cNvPr id="4" name="3 - Έλλειψη"/>
          <p:cNvSpPr/>
          <p:nvPr/>
        </p:nvSpPr>
        <p:spPr>
          <a:xfrm>
            <a:off x="1571604" y="3786190"/>
            <a:ext cx="2214578" cy="1000132"/>
          </a:xfrm>
          <a:prstGeom prst="ellipse">
            <a:avLst/>
          </a:prstGeom>
          <a:noFill/>
          <a:ln w="571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000100" y="2000240"/>
            <a:ext cx="6929486" cy="3539430"/>
          </a:xfrm>
          <a:prstGeom prst="rect">
            <a:avLst/>
          </a:prstGeom>
        </p:spPr>
        <p:txBody>
          <a:bodyPr wrap="square">
            <a:spAutoFit/>
          </a:bodyPr>
          <a:lstStyle/>
          <a:p>
            <a:r>
              <a:rPr lang="en-US" sz="1600" dirty="0" smtClean="0">
                <a:solidFill>
                  <a:srgbClr val="001132"/>
                </a:solidFill>
                <a:latin typeface="Times New Roman" pitchFamily="18" charset="0"/>
                <a:cs typeface="Times New Roman" pitchFamily="18" charset="0"/>
              </a:rPr>
              <a:t>Radiofrequency (RF) procedures in chronic pain utilize alternating current in the AM RF band to produce effects on pain pathways.</a:t>
            </a:r>
          </a:p>
          <a:p>
            <a:endParaRPr lang="en-US" sz="1600" dirty="0" smtClean="0">
              <a:solidFill>
                <a:srgbClr val="001132"/>
              </a:solidFill>
              <a:latin typeface="Times New Roman" pitchFamily="18" charset="0"/>
              <a:cs typeface="Times New Roman" pitchFamily="18" charset="0"/>
            </a:endParaRPr>
          </a:p>
          <a:p>
            <a:r>
              <a:rPr lang="en-US" sz="1600" dirty="0" smtClean="0">
                <a:solidFill>
                  <a:srgbClr val="001132"/>
                </a:solidFill>
                <a:latin typeface="Times New Roman" pitchFamily="18" charset="0"/>
                <a:cs typeface="Times New Roman" pitchFamily="18" charset="0"/>
              </a:rPr>
              <a:t>Continuous RF (CRF) procedures produce thermal coagulation of target nerves to interrupt pain pathways.</a:t>
            </a:r>
          </a:p>
          <a:p>
            <a:endParaRPr lang="en-US" sz="1600" dirty="0" smtClean="0">
              <a:solidFill>
                <a:srgbClr val="001132"/>
              </a:solidFill>
              <a:latin typeface="Times New Roman" pitchFamily="18" charset="0"/>
              <a:cs typeface="Times New Roman" pitchFamily="18" charset="0"/>
            </a:endParaRPr>
          </a:p>
          <a:p>
            <a:r>
              <a:rPr lang="en-US" sz="1600" dirty="0" smtClean="0">
                <a:solidFill>
                  <a:srgbClr val="001132"/>
                </a:solidFill>
                <a:latin typeface="Times New Roman" pitchFamily="18" charset="0"/>
                <a:cs typeface="Times New Roman" pitchFamily="18" charset="0"/>
              </a:rPr>
              <a:t>There is evidence to support the use of CRF neurotomy as a therapy for trigeminal neuralgia, cervicogenic headache, cancer pain, and somatic spinal pain.</a:t>
            </a:r>
          </a:p>
          <a:p>
            <a:endParaRPr lang="en-US" sz="1600" dirty="0" smtClean="0">
              <a:solidFill>
                <a:srgbClr val="001132"/>
              </a:solidFill>
              <a:latin typeface="Times New Roman" pitchFamily="18" charset="0"/>
              <a:cs typeface="Times New Roman" pitchFamily="18" charset="0"/>
            </a:endParaRPr>
          </a:p>
          <a:p>
            <a:r>
              <a:rPr lang="en-US" sz="1600" dirty="0" smtClean="0">
                <a:solidFill>
                  <a:srgbClr val="001132"/>
                </a:solidFill>
                <a:latin typeface="Times New Roman" pitchFamily="18" charset="0"/>
                <a:cs typeface="Times New Roman" pitchFamily="18" charset="0"/>
              </a:rPr>
              <a:t>Pulsed RF (PRF) procedures alter pain transmission but do not produce a clinically significant neuronal lesion.</a:t>
            </a:r>
          </a:p>
          <a:p>
            <a:endParaRPr lang="en-US" sz="1600" dirty="0" smtClean="0">
              <a:solidFill>
                <a:srgbClr val="001132"/>
              </a:solidFill>
              <a:latin typeface="Times New Roman" pitchFamily="18" charset="0"/>
              <a:cs typeface="Times New Roman" pitchFamily="18" charset="0"/>
            </a:endParaRPr>
          </a:p>
          <a:p>
            <a:r>
              <a:rPr lang="en-US" sz="1600" dirty="0" smtClean="0">
                <a:solidFill>
                  <a:srgbClr val="001132"/>
                </a:solidFill>
                <a:latin typeface="Times New Roman" pitchFamily="18" charset="0"/>
                <a:cs typeface="Times New Roman" pitchFamily="18" charset="0"/>
              </a:rPr>
              <a:t>Clinical experience with PRF is limited but it may become a useful adjunct in the treatment of neuropathic pain.</a:t>
            </a:r>
            <a:endParaRPr lang="el-GR" sz="1600" dirty="0">
              <a:solidFill>
                <a:srgbClr val="001132"/>
              </a:solidFill>
              <a:latin typeface="Times New Roman" pitchFamily="18" charset="0"/>
              <a:cs typeface="Times New Roman" pitchFamily="18" charset="0"/>
            </a:endParaRPr>
          </a:p>
        </p:txBody>
      </p:sp>
      <p:sp>
        <p:nvSpPr>
          <p:cNvPr id="3" name="2 - Ορθογώνιο"/>
          <p:cNvSpPr/>
          <p:nvPr/>
        </p:nvSpPr>
        <p:spPr>
          <a:xfrm>
            <a:off x="1785918" y="857232"/>
            <a:ext cx="6072230" cy="461665"/>
          </a:xfrm>
          <a:prstGeom prst="rect">
            <a:avLst/>
          </a:prstGeom>
          <a:solidFill>
            <a:schemeClr val="accent2">
              <a:lumMod val="20000"/>
              <a:lumOff val="80000"/>
            </a:schemeClr>
          </a:solidFill>
        </p:spPr>
        <p:txBody>
          <a:bodyPr wrap="square">
            <a:spAutoFit/>
          </a:bodyPr>
          <a:lstStyle/>
          <a:p>
            <a:pPr fontAlgn="base"/>
            <a:r>
              <a:rPr lang="en-US" sz="2400" b="1" i="1" dirty="0" smtClean="0">
                <a:latin typeface="Times New Roman" pitchFamily="18" charset="0"/>
                <a:cs typeface="Times New Roman" pitchFamily="18" charset="0"/>
              </a:rPr>
              <a:t>Radiofrequency therapies in chronic pain</a:t>
            </a:r>
            <a:endParaRPr lang="en-US" sz="24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Σχετική εικόνα"/>
          <p:cNvPicPr>
            <a:picLocks noChangeAspect="1" noChangeArrowheads="1"/>
          </p:cNvPicPr>
          <p:nvPr/>
        </p:nvPicPr>
        <p:blipFill>
          <a:blip r:embed="rId2"/>
          <a:srcRect/>
          <a:stretch>
            <a:fillRect/>
          </a:stretch>
        </p:blipFill>
        <p:spPr bwMode="auto">
          <a:xfrm>
            <a:off x="928662" y="1142984"/>
            <a:ext cx="7010400" cy="5000625"/>
          </a:xfrm>
          <a:prstGeom prst="rect">
            <a:avLst/>
          </a:prstGeom>
          <a:noFill/>
        </p:spPr>
      </p:pic>
      <p:sp>
        <p:nvSpPr>
          <p:cNvPr id="3" name="2 - Ορθογώνιο"/>
          <p:cNvSpPr/>
          <p:nvPr/>
        </p:nvSpPr>
        <p:spPr>
          <a:xfrm>
            <a:off x="2000232" y="857232"/>
            <a:ext cx="5357850" cy="461665"/>
          </a:xfrm>
          <a:prstGeom prst="rect">
            <a:avLst/>
          </a:prstGeom>
          <a:solidFill>
            <a:schemeClr val="accent2">
              <a:lumMod val="20000"/>
              <a:lumOff val="80000"/>
            </a:schemeClr>
          </a:solidFill>
        </p:spPr>
        <p:txBody>
          <a:bodyPr wrap="square">
            <a:spAutoFit/>
          </a:bodyPr>
          <a:lstStyle/>
          <a:p>
            <a:pPr fontAlgn="base"/>
            <a:r>
              <a:rPr lang="en-US" sz="2400" dirty="0" smtClean="0">
                <a:latin typeface="Times New Roman" pitchFamily="18" charset="0"/>
                <a:cs typeface="Times New Roman" pitchFamily="18" charset="0"/>
              </a:rPr>
              <a:t>Radiofrequency therapies in chronic pain</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57158" y="1285860"/>
            <a:ext cx="2643206" cy="3416320"/>
          </a:xfrm>
          <a:prstGeom prst="rect">
            <a:avLst/>
          </a:prstGeom>
          <a:solidFill>
            <a:srgbClr val="F8F3EE"/>
          </a:solidFill>
        </p:spPr>
        <p:txBody>
          <a:bodyPr wrap="square">
            <a:spAutoFit/>
          </a:bodyPr>
          <a:lstStyle/>
          <a:p>
            <a:r>
              <a:rPr lang="en-US" sz="1600" b="1" dirty="0" smtClean="0">
                <a:latin typeface="Times New Roman" pitchFamily="18" charset="0"/>
                <a:cs typeface="Times New Roman" pitchFamily="18" charset="0"/>
              </a:rPr>
              <a:t>Thermal RF (TRF) Conventional (CRF) : </a:t>
            </a:r>
          </a:p>
          <a:p>
            <a:endParaRPr lang="en-US" sz="1600" dirty="0" smtClean="0">
              <a:latin typeface="Times New Roman" pitchFamily="18" charset="0"/>
              <a:cs typeface="Times New Roman" pitchFamily="18" charset="0"/>
            </a:endParaRP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 sustained tissue temperature exceeds 42 ºC grossly ,in the range of 70-90 ºC are typical. </a:t>
            </a:r>
          </a:p>
          <a:p>
            <a:pPr>
              <a:lnSpc>
                <a:spcPct val="150000"/>
              </a:lnSpc>
            </a:pPr>
            <a:r>
              <a:rPr lang="en-US" sz="1600" dirty="0" smtClean="0">
                <a:latin typeface="Times New Roman" pitchFamily="18" charset="0"/>
                <a:cs typeface="Times New Roman" pitchFamily="18" charset="0"/>
              </a:rPr>
              <a:t>• A continuous RF waveform.</a:t>
            </a:r>
          </a:p>
          <a:p>
            <a:pPr>
              <a:lnSpc>
                <a:spcPct val="150000"/>
              </a:lnSpc>
            </a:pPr>
            <a:r>
              <a:rPr lang="en-US" sz="1600" dirty="0" smtClean="0">
                <a:latin typeface="Times New Roman" pitchFamily="18" charset="0"/>
                <a:cs typeface="Times New Roman" pitchFamily="18" charset="0"/>
              </a:rPr>
              <a:t>• Heat is producing the lesion.</a:t>
            </a:r>
          </a:p>
          <a:p>
            <a:pPr>
              <a:lnSpc>
                <a:spcPct val="150000"/>
              </a:lnSpc>
            </a:pPr>
            <a:r>
              <a:rPr lang="en-US" sz="1600" dirty="0" smtClean="0">
                <a:latin typeface="Times New Roman" pitchFamily="18" charset="0"/>
                <a:cs typeface="Times New Roman" pitchFamily="18" charset="0"/>
              </a:rPr>
              <a:t>• The nerves are regenerated. </a:t>
            </a:r>
          </a:p>
          <a:p>
            <a:r>
              <a:rPr lang="en-US" sz="1600" dirty="0" smtClean="0">
                <a:latin typeface="Times New Roman" pitchFamily="18" charset="0"/>
                <a:cs typeface="Times New Roman" pitchFamily="18" charset="0"/>
              </a:rPr>
              <a:t>• Average pain-free period is (3-4)years. </a:t>
            </a:r>
            <a:endParaRPr lang="el-GR" sz="1600" dirty="0">
              <a:latin typeface="Times New Roman" pitchFamily="18" charset="0"/>
              <a:cs typeface="Times New Roman" pitchFamily="18" charset="0"/>
            </a:endParaRPr>
          </a:p>
        </p:txBody>
      </p:sp>
      <p:sp>
        <p:nvSpPr>
          <p:cNvPr id="4" name="3 - Ορθογώνιο"/>
          <p:cNvSpPr/>
          <p:nvPr/>
        </p:nvSpPr>
        <p:spPr>
          <a:xfrm>
            <a:off x="5572132" y="1928802"/>
            <a:ext cx="3143256" cy="4093428"/>
          </a:xfrm>
          <a:prstGeom prst="rect">
            <a:avLst/>
          </a:prstGeom>
          <a:solidFill>
            <a:srgbClr val="F8F3EE"/>
          </a:solidFill>
        </p:spPr>
        <p:txBody>
          <a:bodyPr wrap="square">
            <a:spAutoFit/>
          </a:bodyPr>
          <a:lstStyle/>
          <a:p>
            <a:r>
              <a:rPr lang="en-US"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Pulsed RF (PRF): </a:t>
            </a:r>
            <a:endParaRPr lang="en-US" b="1"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tissue temperature is held at or below 42 ºC on average. </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RF is delivered in short high- intensity bursts. </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Electrical ﬁeld is producing the lesion. </a:t>
            </a:r>
          </a:p>
          <a:p>
            <a:endParaRPr lang="en-US"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 The nerves are repaired. </a:t>
            </a:r>
          </a:p>
          <a:p>
            <a:endParaRPr lang="en-US" sz="1600"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Average pain-free period is 4-24 months.</a:t>
            </a:r>
            <a:endParaRPr lang="el-GR" sz="1600" dirty="0">
              <a:latin typeface="Times New Roman" pitchFamily="18" charset="0"/>
              <a:cs typeface="Times New Roman" pitchFamily="18" charset="0"/>
            </a:endParaRPr>
          </a:p>
        </p:txBody>
      </p:sp>
      <p:sp>
        <p:nvSpPr>
          <p:cNvPr id="30722" name="AutoShape 2" descr="Σχετική εικόν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30724" name="AutoShape 4" descr="Σχετική εικόν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pic>
        <p:nvPicPr>
          <p:cNvPr id="30726" name="Picture 6" descr="http://thepainsource.com/wp-content/uploads/2010/07/radiofrequency-ablation.jpg"/>
          <p:cNvPicPr>
            <a:picLocks noChangeAspect="1" noChangeArrowheads="1"/>
          </p:cNvPicPr>
          <p:nvPr/>
        </p:nvPicPr>
        <p:blipFill>
          <a:blip r:embed="rId2"/>
          <a:srcRect/>
          <a:stretch>
            <a:fillRect/>
          </a:stretch>
        </p:blipFill>
        <p:spPr bwMode="auto">
          <a:xfrm>
            <a:off x="3143240" y="1643050"/>
            <a:ext cx="2286016" cy="392909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429256" y="1214422"/>
            <a:ext cx="3071834" cy="2369880"/>
          </a:xfrm>
          <a:prstGeom prst="rect">
            <a:avLst/>
          </a:prstGeom>
          <a:solidFill>
            <a:srgbClr val="F8F3EE"/>
          </a:solidFill>
        </p:spPr>
        <p:txBody>
          <a:bodyPr wrap="square">
            <a:spAutoFit/>
          </a:bodyPr>
          <a:lstStyle/>
          <a:p>
            <a:pPr algn="ctr"/>
            <a:r>
              <a:rPr lang="en-US" dirty="0" smtClean="0">
                <a:solidFill>
                  <a:srgbClr val="00194C"/>
                </a:solidFill>
              </a:rPr>
              <a:t> </a:t>
            </a:r>
            <a:r>
              <a:rPr lang="en-US" b="1" dirty="0" smtClean="0">
                <a:solidFill>
                  <a:srgbClr val="00194C"/>
                </a:solidFill>
                <a:latin typeface="Times New Roman" pitchFamily="18" charset="0"/>
                <a:cs typeface="Times New Roman" pitchFamily="18" charset="0"/>
              </a:rPr>
              <a:t>CRF </a:t>
            </a:r>
          </a:p>
          <a:p>
            <a:endParaRPr lang="en-US" dirty="0" smtClean="0">
              <a:solidFill>
                <a:srgbClr val="00194C"/>
              </a:solidFill>
            </a:endParaRPr>
          </a:p>
          <a:p>
            <a:pPr algn="just"/>
            <a:r>
              <a:rPr lang="en-US" sz="1600" dirty="0" smtClean="0">
                <a:solidFill>
                  <a:srgbClr val="00194C"/>
                </a:solidFill>
                <a:latin typeface="Times New Roman" pitchFamily="18" charset="0"/>
                <a:cs typeface="Times New Roman" pitchFamily="18" charset="0"/>
              </a:rPr>
              <a:t>Alternating current in the frequency range 100–500 kHz is applied continuously to a target nerve, with the aim of producing a thermal lesion. A needle electrode is placed alongside the nerve using radiographic screening. </a:t>
            </a:r>
            <a:endParaRPr lang="el-GR" sz="1600" dirty="0">
              <a:solidFill>
                <a:srgbClr val="00194C"/>
              </a:solidFill>
              <a:latin typeface="Times New Roman" pitchFamily="18" charset="0"/>
              <a:cs typeface="Times New Roman" pitchFamily="18" charset="0"/>
            </a:endParaRPr>
          </a:p>
        </p:txBody>
      </p:sp>
      <p:sp>
        <p:nvSpPr>
          <p:cNvPr id="3" name="2 - Ορθογώνιο"/>
          <p:cNvSpPr/>
          <p:nvPr/>
        </p:nvSpPr>
        <p:spPr>
          <a:xfrm>
            <a:off x="4572000" y="4786322"/>
            <a:ext cx="4214842" cy="1200329"/>
          </a:xfrm>
          <a:prstGeom prst="rect">
            <a:avLst/>
          </a:prstGeom>
        </p:spPr>
        <p:txBody>
          <a:bodyPr wrap="square">
            <a:spAutoFit/>
          </a:bodyPr>
          <a:lstStyle/>
          <a:p>
            <a:r>
              <a:rPr lang="en-US" sz="1200" dirty="0" smtClean="0"/>
              <a:t>CRF heating characteristics. Heat energy is produced transversely to active tip of electrode. Thus, electrode must be positioned alongside target nerve to produce the optimal lesion. Tissue heating is exponential over time. Thermal equilibrium, and therefore optimal lesion size, occurs after 60–90 s.</a:t>
            </a:r>
            <a:endParaRPr lang="el-GR" sz="1200" dirty="0"/>
          </a:p>
        </p:txBody>
      </p:sp>
      <p:pic>
        <p:nvPicPr>
          <p:cNvPr id="64514" name="Picture 2" descr="Σχετική εικόνα"/>
          <p:cNvPicPr>
            <a:picLocks noChangeAspect="1" noChangeArrowheads="1"/>
          </p:cNvPicPr>
          <p:nvPr/>
        </p:nvPicPr>
        <p:blipFill>
          <a:blip r:embed="rId2"/>
          <a:srcRect/>
          <a:stretch>
            <a:fillRect/>
          </a:stretch>
        </p:blipFill>
        <p:spPr bwMode="auto">
          <a:xfrm>
            <a:off x="357158" y="1142984"/>
            <a:ext cx="4953000" cy="502920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714348" y="1571612"/>
            <a:ext cx="4572000" cy="3785652"/>
          </a:xfrm>
          <a:prstGeom prst="rect">
            <a:avLst/>
          </a:prstGeom>
          <a:solidFill>
            <a:srgbClr val="F8F3EE"/>
          </a:solidFill>
        </p:spPr>
        <p:txBody>
          <a:bodyPr>
            <a:spAutoFit/>
          </a:bodyPr>
          <a:lstStyle/>
          <a:p>
            <a:pPr algn="just"/>
            <a:r>
              <a:rPr lang="en-US" sz="1600" dirty="0" smtClean="0">
                <a:latin typeface="Times New Roman" pitchFamily="18" charset="0"/>
                <a:cs typeface="Times New Roman" pitchFamily="18" charset="0"/>
              </a:rPr>
              <a:t>The RF currents are applied for 20 milliseconds, at 2 Hz, for a total duration of 120 seconds</a:t>
            </a:r>
          </a:p>
          <a:p>
            <a:pPr algn="just"/>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Two bursts of 20 ms each are delivered in 1 second. Following the active phase of 20 ms, the silent period of 480 ms allows for washout of the generated heat. </a:t>
            </a:r>
          </a:p>
          <a:p>
            <a:pPr algn="just"/>
            <a:endParaRPr lang="en-US" sz="1600" dirty="0" smtClean="0">
              <a:latin typeface="Times New Roman" pitchFamily="18" charset="0"/>
              <a:cs typeface="Times New Roman" pitchFamily="18" charset="0"/>
            </a:endParaRPr>
          </a:p>
          <a:p>
            <a:pPr algn="just"/>
            <a:r>
              <a:rPr lang="en-US" sz="1600" dirty="0" smtClean="0">
                <a:latin typeface="Times New Roman" pitchFamily="18" charset="0"/>
                <a:cs typeface="Times New Roman" pitchFamily="18" charset="0"/>
              </a:rPr>
              <a:t>• PRF is based on: </a:t>
            </a:r>
          </a:p>
          <a:p>
            <a:pPr algn="just">
              <a:buFont typeface="Wingdings" pitchFamily="2" charset="2"/>
              <a:buChar char="ü"/>
            </a:pPr>
            <a:r>
              <a:rPr lang="en-US" sz="1600" dirty="0" smtClean="0">
                <a:latin typeface="Times New Roman" pitchFamily="18" charset="0"/>
                <a:cs typeface="Times New Roman" pitchFamily="18" charset="0"/>
              </a:rPr>
              <a:t>The dual effect of exposure of the tissue to RF ﬁelds.</a:t>
            </a:r>
          </a:p>
          <a:p>
            <a:pPr algn="just">
              <a:buFont typeface="Wingdings" pitchFamily="2" charset="2"/>
              <a:buChar char="ü"/>
            </a:pPr>
            <a:r>
              <a:rPr lang="en-US" sz="1600" dirty="0" smtClean="0">
                <a:latin typeface="Times New Roman" pitchFamily="18" charset="0"/>
                <a:cs typeface="Times New Roman" pitchFamily="18" charset="0"/>
              </a:rPr>
              <a:t>Besides the ionic friction that causes the production of heat.</a:t>
            </a:r>
          </a:p>
          <a:p>
            <a:pPr algn="just">
              <a:buFont typeface="Wingdings" pitchFamily="2" charset="2"/>
              <a:buChar char="ü"/>
            </a:pPr>
            <a:r>
              <a:rPr lang="en-US" sz="1600" dirty="0" smtClean="0">
                <a:latin typeface="Times New Roman" pitchFamily="18" charset="0"/>
                <a:cs typeface="Times New Roman" pitchFamily="18" charset="0"/>
              </a:rPr>
              <a:t>There is an independent, non thermal effect that has the potential of producing modiﬁcation of neural structures and neuronal behavior.</a:t>
            </a:r>
            <a:endParaRPr lang="el-GR" sz="1600" dirty="0">
              <a:latin typeface="Times New Roman" pitchFamily="18" charset="0"/>
              <a:cs typeface="Times New Roman" pitchFamily="18" charset="0"/>
            </a:endParaRPr>
          </a:p>
        </p:txBody>
      </p:sp>
      <p:sp>
        <p:nvSpPr>
          <p:cNvPr id="4" name="3 - Ορθογώνιο"/>
          <p:cNvSpPr/>
          <p:nvPr/>
        </p:nvSpPr>
        <p:spPr>
          <a:xfrm>
            <a:off x="3357554" y="714356"/>
            <a:ext cx="684803" cy="400110"/>
          </a:xfrm>
          <a:prstGeom prst="rect">
            <a:avLst/>
          </a:prstGeom>
          <a:solidFill>
            <a:srgbClr val="F8F3EE"/>
          </a:solidFill>
        </p:spPr>
        <p:txBody>
          <a:bodyPr wrap="none">
            <a:spAutoFit/>
          </a:bodyPr>
          <a:lstStyle/>
          <a:p>
            <a:r>
              <a:rPr lang="en-US" sz="2000" b="1" dirty="0" smtClean="0">
                <a:latin typeface="Times New Roman" pitchFamily="18" charset="0"/>
                <a:cs typeface="Times New Roman" pitchFamily="18" charset="0"/>
              </a:rPr>
              <a:t>PRF</a:t>
            </a:r>
          </a:p>
        </p:txBody>
      </p:sp>
      <p:pic>
        <p:nvPicPr>
          <p:cNvPr id="5" name="Picture 2" descr="Σχετική εικόνα"/>
          <p:cNvPicPr>
            <a:picLocks noChangeAspect="1" noChangeArrowheads="1"/>
          </p:cNvPicPr>
          <p:nvPr/>
        </p:nvPicPr>
        <p:blipFill>
          <a:blip r:embed="rId2"/>
          <a:srcRect/>
          <a:stretch>
            <a:fillRect/>
          </a:stretch>
        </p:blipFill>
        <p:spPr bwMode="auto">
          <a:xfrm>
            <a:off x="5429256" y="1857364"/>
            <a:ext cx="3524238" cy="340518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214414" y="928670"/>
            <a:ext cx="6858048" cy="2862322"/>
          </a:xfrm>
          <a:prstGeom prst="rect">
            <a:avLst/>
          </a:prstGeom>
          <a:solidFill>
            <a:srgbClr val="F8F3EE"/>
          </a:solidFill>
        </p:spPr>
        <p:txBody>
          <a:bodyPr wrap="square">
            <a:spAutoFit/>
          </a:bodyPr>
          <a:lstStyle/>
          <a:p>
            <a:pPr algn="ctr"/>
            <a:r>
              <a:rPr lang="en-US" b="1" dirty="0" smtClean="0">
                <a:latin typeface="Times New Roman" pitchFamily="18" charset="0"/>
                <a:cs typeface="Times New Roman" pitchFamily="18" charset="0"/>
              </a:rPr>
              <a:t>Indication of RF</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Pulsed RF treatment of the Gasserian ganglion : </a:t>
            </a:r>
          </a:p>
          <a:p>
            <a:endParaRPr lang="en-US" dirty="0" smtClean="0">
              <a:latin typeface="Times New Roman" pitchFamily="18" charset="0"/>
              <a:cs typeface="Times New Roman" pitchFamily="18" charset="0"/>
            </a:endParaRPr>
          </a:p>
          <a:p>
            <a:pPr>
              <a:lnSpc>
                <a:spcPct val="150000"/>
              </a:lnSpc>
            </a:pPr>
            <a:r>
              <a:rPr lang="en-US" dirty="0" smtClean="0">
                <a:latin typeface="Times New Roman" pitchFamily="18" charset="0"/>
                <a:cs typeface="Times New Roman" pitchFamily="18" charset="0"/>
              </a:rPr>
              <a:t>• 1. Atypical facial pain.</a:t>
            </a:r>
          </a:p>
          <a:p>
            <a:pPr>
              <a:lnSpc>
                <a:spcPct val="150000"/>
              </a:lnSpc>
            </a:pPr>
            <a:r>
              <a:rPr lang="en-US" dirty="0" smtClean="0">
                <a:latin typeface="Times New Roman" pitchFamily="18" charset="0"/>
                <a:cs typeface="Times New Roman" pitchFamily="18" charset="0"/>
              </a:rPr>
              <a:t>• 2. Neuropathic pain in one or more divisions of the trigeminal nerve. </a:t>
            </a:r>
          </a:p>
          <a:p>
            <a:pPr>
              <a:lnSpc>
                <a:spcPct val="150000"/>
              </a:lnSpc>
            </a:pPr>
            <a:r>
              <a:rPr lang="en-US" dirty="0" smtClean="0">
                <a:latin typeface="Times New Roman" pitchFamily="18" charset="0"/>
                <a:cs typeface="Times New Roman" pitchFamily="18" charset="0"/>
              </a:rPr>
              <a:t>• 3. Postherpetic neuralgia of the trigeminal nerve. </a:t>
            </a:r>
          </a:p>
          <a:p>
            <a:pPr>
              <a:lnSpc>
                <a:spcPct val="150000"/>
              </a:lnSpc>
            </a:pPr>
            <a:r>
              <a:rPr lang="en-US" dirty="0" smtClean="0">
                <a:latin typeface="Times New Roman" pitchFamily="18" charset="0"/>
                <a:cs typeface="Times New Roman" pitchFamily="18" charset="0"/>
              </a:rPr>
              <a:t>• 4. Intractable cluster headache.</a:t>
            </a:r>
            <a:endParaRPr lang="el-GR" dirty="0">
              <a:latin typeface="Times New Roman" pitchFamily="18" charset="0"/>
              <a:cs typeface="Times New Roman" pitchFamily="18" charset="0"/>
            </a:endParaRPr>
          </a:p>
        </p:txBody>
      </p:sp>
      <p:pic>
        <p:nvPicPr>
          <p:cNvPr id="59394" name="Picture 2" descr="Σχετική εικόνα"/>
          <p:cNvPicPr>
            <a:picLocks noChangeAspect="1" noChangeArrowheads="1"/>
          </p:cNvPicPr>
          <p:nvPr/>
        </p:nvPicPr>
        <p:blipFill>
          <a:blip r:embed="rId2"/>
          <a:srcRect/>
          <a:stretch>
            <a:fillRect/>
          </a:stretch>
        </p:blipFill>
        <p:spPr bwMode="auto">
          <a:xfrm>
            <a:off x="1714480" y="3857628"/>
            <a:ext cx="5786478" cy="214314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42910" y="1357298"/>
            <a:ext cx="4572000" cy="4247317"/>
          </a:xfrm>
          <a:prstGeom prst="rect">
            <a:avLst/>
          </a:prstGeom>
          <a:solidFill>
            <a:srgbClr val="F8F3EE"/>
          </a:solidFill>
        </p:spPr>
        <p:txBody>
          <a:bodyPr>
            <a:spAutoFit/>
          </a:bodyPr>
          <a:lstStyle/>
          <a:p>
            <a:r>
              <a:rPr lang="en-US" sz="2000" b="1" dirty="0" smtClean="0">
                <a:solidFill>
                  <a:srgbClr val="001132"/>
                </a:solidFill>
                <a:latin typeface="Times New Roman" pitchFamily="18" charset="0"/>
                <a:cs typeface="Times New Roman" pitchFamily="18" charset="0"/>
              </a:rPr>
              <a:t>Contraindication </a:t>
            </a:r>
          </a:p>
          <a:p>
            <a:endParaRPr lang="en-US" sz="2400" b="1" dirty="0" smtClean="0">
              <a:solidFill>
                <a:srgbClr val="001132"/>
              </a:solidFill>
              <a:latin typeface="Times New Roman" pitchFamily="18" charset="0"/>
              <a:cs typeface="Times New Roman" pitchFamily="18" charset="0"/>
            </a:endParaRPr>
          </a:p>
          <a:p>
            <a:endParaRPr lang="en-US" sz="2400" b="1" dirty="0" smtClean="0">
              <a:solidFill>
                <a:srgbClr val="001132"/>
              </a:solidFill>
              <a:latin typeface="Times New Roman" pitchFamily="18" charset="0"/>
              <a:cs typeface="Times New Roman" pitchFamily="18" charset="0"/>
            </a:endParaRPr>
          </a:p>
          <a:p>
            <a:pPr>
              <a:lnSpc>
                <a:spcPct val="150000"/>
              </a:lnSpc>
            </a:pPr>
            <a:r>
              <a:rPr lang="en-US" sz="2400" dirty="0" smtClean="0">
                <a:solidFill>
                  <a:srgbClr val="001132"/>
                </a:solidFill>
                <a:latin typeface="Times New Roman" pitchFamily="18" charset="0"/>
                <a:cs typeface="Times New Roman" pitchFamily="18" charset="0"/>
              </a:rPr>
              <a:t> </a:t>
            </a:r>
            <a:r>
              <a:rPr lang="en-US" dirty="0" smtClean="0">
                <a:solidFill>
                  <a:srgbClr val="001132"/>
                </a:solidFill>
                <a:latin typeface="Times New Roman" pitchFamily="18" charset="0"/>
                <a:cs typeface="Times New Roman" pitchFamily="18" charset="0"/>
              </a:rPr>
              <a:t>• Lack of cooperativeness.</a:t>
            </a:r>
          </a:p>
          <a:p>
            <a:pPr>
              <a:lnSpc>
                <a:spcPct val="150000"/>
              </a:lnSpc>
            </a:pPr>
            <a:r>
              <a:rPr lang="en-US" dirty="0" smtClean="0">
                <a:solidFill>
                  <a:srgbClr val="001132"/>
                </a:solidFill>
                <a:latin typeface="Times New Roman" pitchFamily="18" charset="0"/>
                <a:cs typeface="Times New Roman" pitchFamily="18" charset="0"/>
              </a:rPr>
              <a:t> • Bleeding disorders or use of anticoagulants.</a:t>
            </a:r>
          </a:p>
          <a:p>
            <a:pPr>
              <a:lnSpc>
                <a:spcPct val="150000"/>
              </a:lnSpc>
            </a:pPr>
            <a:r>
              <a:rPr lang="en-US" dirty="0" smtClean="0">
                <a:solidFill>
                  <a:srgbClr val="001132"/>
                </a:solidFill>
                <a:latin typeface="Times New Roman" pitchFamily="18" charset="0"/>
                <a:cs typeface="Times New Roman" pitchFamily="18" charset="0"/>
              </a:rPr>
              <a:t> • Signs of local infection.</a:t>
            </a:r>
          </a:p>
          <a:p>
            <a:pPr>
              <a:lnSpc>
                <a:spcPct val="150000"/>
              </a:lnSpc>
            </a:pPr>
            <a:r>
              <a:rPr lang="en-US" dirty="0" smtClean="0">
                <a:solidFill>
                  <a:srgbClr val="001132"/>
                </a:solidFill>
                <a:latin typeface="Times New Roman" pitchFamily="18" charset="0"/>
                <a:cs typeface="Times New Roman" pitchFamily="18" charset="0"/>
              </a:rPr>
              <a:t> • Signs of local malignancy. </a:t>
            </a:r>
          </a:p>
          <a:p>
            <a:pPr>
              <a:lnSpc>
                <a:spcPct val="150000"/>
              </a:lnSpc>
            </a:pPr>
            <a:r>
              <a:rPr lang="en-US" dirty="0" smtClean="0">
                <a:solidFill>
                  <a:srgbClr val="001132"/>
                </a:solidFill>
                <a:latin typeface="Times New Roman" pitchFamily="18" charset="0"/>
                <a:cs typeface="Times New Roman" pitchFamily="18" charset="0"/>
              </a:rPr>
              <a:t> • Sepsis.</a:t>
            </a:r>
          </a:p>
          <a:p>
            <a:pPr>
              <a:lnSpc>
                <a:spcPct val="150000"/>
              </a:lnSpc>
            </a:pPr>
            <a:r>
              <a:rPr lang="en-US" dirty="0" smtClean="0">
                <a:solidFill>
                  <a:srgbClr val="001132"/>
                </a:solidFill>
                <a:latin typeface="Times New Roman" pitchFamily="18" charset="0"/>
                <a:cs typeface="Times New Roman" pitchFamily="18" charset="0"/>
              </a:rPr>
              <a:t> • Increased ICP like in Gasserian Ganglion.</a:t>
            </a:r>
          </a:p>
          <a:p>
            <a:pPr>
              <a:lnSpc>
                <a:spcPct val="150000"/>
              </a:lnSpc>
            </a:pPr>
            <a:r>
              <a:rPr lang="en-US" dirty="0" smtClean="0">
                <a:solidFill>
                  <a:srgbClr val="001132"/>
                </a:solidFill>
                <a:latin typeface="Times New Roman" pitchFamily="18" charset="0"/>
                <a:cs typeface="Times New Roman" pitchFamily="18" charset="0"/>
              </a:rPr>
              <a:t> • Allergy to local anesthetics.</a:t>
            </a:r>
            <a:endParaRPr lang="el-GR" dirty="0">
              <a:solidFill>
                <a:srgbClr val="001132"/>
              </a:solidFill>
              <a:latin typeface="Times New Roman" pitchFamily="18" charset="0"/>
              <a:cs typeface="Times New Roman" pitchFamily="18" charset="0"/>
            </a:endParaRPr>
          </a:p>
        </p:txBody>
      </p:sp>
      <p:pic>
        <p:nvPicPr>
          <p:cNvPr id="62466" name="Picture 2" descr="Σχετική εικόνα"/>
          <p:cNvPicPr>
            <a:picLocks noChangeAspect="1" noChangeArrowheads="1"/>
          </p:cNvPicPr>
          <p:nvPr/>
        </p:nvPicPr>
        <p:blipFill>
          <a:blip r:embed="rId2"/>
          <a:srcRect/>
          <a:stretch>
            <a:fillRect/>
          </a:stretch>
        </p:blipFill>
        <p:spPr bwMode="auto">
          <a:xfrm>
            <a:off x="5357818" y="1643050"/>
            <a:ext cx="3357586" cy="371477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85786" y="1785926"/>
            <a:ext cx="4572000" cy="3831818"/>
          </a:xfrm>
          <a:prstGeom prst="rect">
            <a:avLst/>
          </a:prstGeom>
          <a:solidFill>
            <a:srgbClr val="F8F3EE"/>
          </a:solidFill>
        </p:spPr>
        <p:txBody>
          <a:bodyPr>
            <a:spAutoFit/>
          </a:bodyPr>
          <a:lstStyle/>
          <a:p>
            <a:endParaRPr lang="en-US" dirty="0" smtClean="0"/>
          </a:p>
          <a:p>
            <a:r>
              <a:rPr lang="en-US" dirty="0" smtClean="0">
                <a:solidFill>
                  <a:srgbClr val="001132"/>
                </a:solidFill>
                <a:latin typeface="Times New Roman" pitchFamily="18" charset="0"/>
                <a:cs typeface="Times New Roman" pitchFamily="18" charset="0"/>
              </a:rPr>
              <a:t>  </a:t>
            </a:r>
            <a:r>
              <a:rPr lang="en-US" b="1" dirty="0" smtClean="0">
                <a:solidFill>
                  <a:srgbClr val="001132"/>
                </a:solidFill>
                <a:latin typeface="Times New Roman" pitchFamily="18" charset="0"/>
                <a:cs typeface="Times New Roman" pitchFamily="18" charset="0"/>
              </a:rPr>
              <a:t>General Complication </a:t>
            </a:r>
            <a:endParaRPr lang="en-US" dirty="0" smtClean="0">
              <a:solidFill>
                <a:srgbClr val="001132"/>
              </a:solidFill>
              <a:latin typeface="Times New Roman" pitchFamily="18" charset="0"/>
              <a:cs typeface="Times New Roman" pitchFamily="18" charset="0"/>
            </a:endParaRPr>
          </a:p>
          <a:p>
            <a:endParaRPr lang="en-US" dirty="0" smtClean="0">
              <a:solidFill>
                <a:srgbClr val="001132"/>
              </a:solidFill>
              <a:latin typeface="Times New Roman" pitchFamily="18" charset="0"/>
              <a:cs typeface="Times New Roman" pitchFamily="18" charset="0"/>
            </a:endParaRPr>
          </a:p>
          <a:p>
            <a:pPr>
              <a:lnSpc>
                <a:spcPct val="150000"/>
              </a:lnSpc>
            </a:pPr>
            <a:r>
              <a:rPr lang="en-US" dirty="0" smtClean="0">
                <a:solidFill>
                  <a:srgbClr val="001132"/>
                </a:solidFill>
                <a:latin typeface="Times New Roman" pitchFamily="18" charset="0"/>
                <a:cs typeface="Times New Roman" pitchFamily="18" charset="0"/>
              </a:rPr>
              <a:t>• Pain or discomfort around the area treated. </a:t>
            </a:r>
          </a:p>
          <a:p>
            <a:pPr>
              <a:lnSpc>
                <a:spcPct val="150000"/>
              </a:lnSpc>
            </a:pPr>
            <a:r>
              <a:rPr lang="en-US" dirty="0" smtClean="0">
                <a:solidFill>
                  <a:srgbClr val="001132"/>
                </a:solidFill>
                <a:latin typeface="Times New Roman" pitchFamily="18" charset="0"/>
                <a:cs typeface="Times New Roman" pitchFamily="18" charset="0"/>
              </a:rPr>
              <a:t>• Numbness of skin covering the area treated. </a:t>
            </a:r>
          </a:p>
          <a:p>
            <a:pPr>
              <a:lnSpc>
                <a:spcPct val="150000"/>
              </a:lnSpc>
            </a:pPr>
            <a:r>
              <a:rPr lang="en-US" dirty="0" smtClean="0">
                <a:solidFill>
                  <a:srgbClr val="001132"/>
                </a:solidFill>
                <a:latin typeface="Times New Roman" pitchFamily="18" charset="0"/>
                <a:cs typeface="Times New Roman" pitchFamily="18" charset="0"/>
              </a:rPr>
              <a:t>• Worsened pain due to muscle spasm in the area treated. </a:t>
            </a:r>
          </a:p>
          <a:p>
            <a:pPr>
              <a:lnSpc>
                <a:spcPct val="150000"/>
              </a:lnSpc>
            </a:pPr>
            <a:r>
              <a:rPr lang="en-US" dirty="0" smtClean="0">
                <a:solidFill>
                  <a:srgbClr val="001132"/>
                </a:solidFill>
                <a:latin typeface="Times New Roman" pitchFamily="18" charset="0"/>
                <a:cs typeface="Times New Roman" pitchFamily="18" charset="0"/>
              </a:rPr>
              <a:t>• Permanent nerve pain. </a:t>
            </a:r>
          </a:p>
          <a:p>
            <a:pPr>
              <a:lnSpc>
                <a:spcPct val="150000"/>
              </a:lnSpc>
            </a:pPr>
            <a:r>
              <a:rPr lang="en-US" dirty="0" smtClean="0">
                <a:solidFill>
                  <a:srgbClr val="001132"/>
                </a:solidFill>
                <a:latin typeface="Times New Roman" pitchFamily="18" charset="0"/>
                <a:cs typeface="Times New Roman" pitchFamily="18" charset="0"/>
              </a:rPr>
              <a:t>• Allergies or reactions to medications used</a:t>
            </a:r>
          </a:p>
          <a:p>
            <a:pPr>
              <a:lnSpc>
                <a:spcPct val="150000"/>
              </a:lnSpc>
            </a:pPr>
            <a:r>
              <a:rPr lang="en-US" dirty="0" smtClean="0">
                <a:solidFill>
                  <a:srgbClr val="001132"/>
                </a:solidFill>
                <a:latin typeface="Times New Roman" pitchFamily="18" charset="0"/>
                <a:cs typeface="Times New Roman" pitchFamily="18" charset="0"/>
              </a:rPr>
              <a:t> • Infection.</a:t>
            </a:r>
            <a:endParaRPr lang="el-GR" dirty="0">
              <a:solidFill>
                <a:srgbClr val="001132"/>
              </a:solidFill>
              <a:latin typeface="Times New Roman" pitchFamily="18" charset="0"/>
              <a:cs typeface="Times New Roman" pitchFamily="18" charset="0"/>
            </a:endParaRPr>
          </a:p>
        </p:txBody>
      </p:sp>
      <p:sp>
        <p:nvSpPr>
          <p:cNvPr id="3" name="2 - Ορθογώνιο"/>
          <p:cNvSpPr/>
          <p:nvPr/>
        </p:nvSpPr>
        <p:spPr>
          <a:xfrm>
            <a:off x="2214546" y="1000108"/>
            <a:ext cx="3766096" cy="400110"/>
          </a:xfrm>
          <a:prstGeom prst="rect">
            <a:avLst/>
          </a:prstGeom>
          <a:solidFill>
            <a:schemeClr val="accent4">
              <a:lumMod val="20000"/>
              <a:lumOff val="80000"/>
            </a:schemeClr>
          </a:solidFill>
        </p:spPr>
        <p:txBody>
          <a:bodyPr wrap="none">
            <a:spAutoFit/>
          </a:bodyPr>
          <a:lstStyle/>
          <a:p>
            <a:r>
              <a:rPr lang="en-US" sz="2000" b="1" dirty="0" smtClean="0">
                <a:solidFill>
                  <a:srgbClr val="001132"/>
                </a:solidFill>
                <a:latin typeface="Times New Roman" pitchFamily="18" charset="0"/>
                <a:cs typeface="Times New Roman" pitchFamily="18" charset="0"/>
              </a:rPr>
              <a:t>Complication of  RF Neurotomy </a:t>
            </a:r>
            <a:endParaRPr lang="el-GR" sz="2000" b="1" dirty="0">
              <a:solidFill>
                <a:srgbClr val="001132"/>
              </a:solidFill>
              <a:latin typeface="Times New Roman" pitchFamily="18" charset="0"/>
              <a:cs typeface="Times New Roman" pitchFamily="18" charset="0"/>
            </a:endParaRPr>
          </a:p>
        </p:txBody>
      </p:sp>
      <p:pic>
        <p:nvPicPr>
          <p:cNvPr id="61442" name="Picture 2" descr="Σχετική εικόνα"/>
          <p:cNvPicPr>
            <a:picLocks noChangeAspect="1" noChangeArrowheads="1"/>
          </p:cNvPicPr>
          <p:nvPr/>
        </p:nvPicPr>
        <p:blipFill>
          <a:blip r:embed="rId2"/>
          <a:srcRect/>
          <a:stretch>
            <a:fillRect/>
          </a:stretch>
        </p:blipFill>
        <p:spPr bwMode="auto">
          <a:xfrm>
            <a:off x="5857884" y="2428868"/>
            <a:ext cx="3048000" cy="260985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1071538" y="4714884"/>
            <a:ext cx="7143800" cy="1015663"/>
          </a:xfrm>
          <a:prstGeom prst="rect">
            <a:avLst/>
          </a:prstGeom>
        </p:spPr>
        <p:txBody>
          <a:bodyPr wrap="square">
            <a:spAutoFit/>
          </a:bodyPr>
          <a:lstStyle/>
          <a:p>
            <a:r>
              <a:rPr lang="en-US" sz="2000" dirty="0" smtClean="0">
                <a:solidFill>
                  <a:srgbClr val="00194C"/>
                </a:solidFill>
                <a:latin typeface="Times New Roman" pitchFamily="18" charset="0"/>
                <a:cs typeface="Times New Roman" pitchFamily="18" charset="0"/>
              </a:rPr>
              <a:t>The aim of the course is knowledge of invasive techniques in the treatment of pain as well as the </a:t>
            </a:r>
            <a:r>
              <a:rPr lang="en-US" sz="2000" b="1" dirty="0" smtClean="0">
                <a:solidFill>
                  <a:srgbClr val="00194C"/>
                </a:solidFill>
                <a:latin typeface="Times New Roman" pitchFamily="18" charset="0"/>
                <a:cs typeface="Times New Roman" pitchFamily="18" charset="0"/>
              </a:rPr>
              <a:t>indications, contraindications </a:t>
            </a:r>
            <a:r>
              <a:rPr lang="en-US" sz="2000" dirty="0" smtClean="0">
                <a:solidFill>
                  <a:srgbClr val="00194C"/>
                </a:solidFill>
                <a:latin typeface="Times New Roman" pitchFamily="18" charset="0"/>
                <a:cs typeface="Times New Roman" pitchFamily="18" charset="0"/>
              </a:rPr>
              <a:t>and </a:t>
            </a:r>
            <a:r>
              <a:rPr lang="en-US" sz="2000" b="1" dirty="0" smtClean="0">
                <a:solidFill>
                  <a:srgbClr val="00194C"/>
                </a:solidFill>
                <a:latin typeface="Times New Roman" pitchFamily="18" charset="0"/>
                <a:cs typeface="Times New Roman" pitchFamily="18" charset="0"/>
              </a:rPr>
              <a:t>complications</a:t>
            </a:r>
            <a:r>
              <a:rPr lang="en-US" sz="2000" dirty="0" smtClean="0">
                <a:solidFill>
                  <a:srgbClr val="00194C"/>
                </a:solidFill>
                <a:latin typeface="Times New Roman" pitchFamily="18" charset="0"/>
                <a:cs typeface="Times New Roman" pitchFamily="18" charset="0"/>
              </a:rPr>
              <a:t> from them. </a:t>
            </a:r>
            <a:endParaRPr lang="el-GR" sz="2000" dirty="0">
              <a:solidFill>
                <a:srgbClr val="00194C"/>
              </a:solidFill>
              <a:latin typeface="Times New Roman" pitchFamily="18" charset="0"/>
              <a:cs typeface="Times New Roman" pitchFamily="18" charset="0"/>
            </a:endParaRPr>
          </a:p>
        </p:txBody>
      </p:sp>
      <p:sp>
        <p:nvSpPr>
          <p:cNvPr id="44034" name="AutoShape 2" descr="Αποτέλεσμα εικόνας για στοχοσ"/>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4036" name="AutoShape 4" descr="Αποτέλεσμα εικόνας για στοχοσ"/>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44038" name="AutoShape 6" descr="Αποτέλεσμα εικόνας για στοχοσ"/>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44040" name="Picture 8" descr="Σχετική εικόνα"/>
          <p:cNvPicPr>
            <a:picLocks noChangeAspect="1" noChangeArrowheads="1"/>
          </p:cNvPicPr>
          <p:nvPr/>
        </p:nvPicPr>
        <p:blipFill>
          <a:blip r:embed="rId2"/>
          <a:srcRect/>
          <a:stretch>
            <a:fillRect/>
          </a:stretch>
        </p:blipFill>
        <p:spPr bwMode="auto">
          <a:xfrm>
            <a:off x="2071670" y="1785926"/>
            <a:ext cx="3929090" cy="2643191"/>
          </a:xfrm>
          <a:prstGeom prst="rect">
            <a:avLst/>
          </a:prstGeom>
          <a:noFill/>
        </p:spPr>
      </p:pic>
      <p:sp>
        <p:nvSpPr>
          <p:cNvPr id="8" name="7 - Ορθογώνιο"/>
          <p:cNvSpPr/>
          <p:nvPr/>
        </p:nvSpPr>
        <p:spPr>
          <a:xfrm>
            <a:off x="3643306" y="1428736"/>
            <a:ext cx="4078361" cy="400110"/>
          </a:xfrm>
          <a:prstGeom prst="rect">
            <a:avLst/>
          </a:prstGeom>
        </p:spPr>
        <p:txBody>
          <a:bodyPr wrap="none">
            <a:spAutoFit/>
          </a:bodyPr>
          <a:lstStyle/>
          <a:p>
            <a:r>
              <a:rPr lang="en-US" sz="2000" b="1" i="1" dirty="0" smtClean="0">
                <a:solidFill>
                  <a:srgbClr val="920000"/>
                </a:solidFill>
                <a:latin typeface="Comic Sans MS" pitchFamily="66" charset="0"/>
                <a:cs typeface="Arial" pitchFamily="34" charset="0"/>
              </a:rPr>
              <a:t>The 100 Billion Dollar Problem </a:t>
            </a:r>
            <a:endParaRPr lang="el-GR" sz="2000" b="1" i="1" dirty="0">
              <a:solidFill>
                <a:srgbClr val="920000"/>
              </a:solidFill>
              <a:latin typeface="Comic Sans MS" pitchFamily="66"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000100" y="1857364"/>
            <a:ext cx="7429552" cy="3277820"/>
          </a:xfrm>
          <a:prstGeom prst="rect">
            <a:avLst/>
          </a:prstGeom>
          <a:solidFill>
            <a:srgbClr val="F8F3EE"/>
          </a:solidFill>
        </p:spPr>
        <p:txBody>
          <a:bodyPr wrap="square">
            <a:spAutoFit/>
          </a:bodyPr>
          <a:lstStyle/>
          <a:p>
            <a:r>
              <a:rPr lang="en-US"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Speciﬁc Complication </a:t>
            </a:r>
          </a:p>
          <a:p>
            <a:r>
              <a:rPr lang="en-US"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“depend on the site of intervention like in Gasserian Ganglion” </a:t>
            </a:r>
            <a:r>
              <a:rPr lang="en-US" dirty="0" smtClean="0">
                <a:latin typeface="Times New Roman" pitchFamily="18" charset="0"/>
                <a:cs typeface="Times New Roman" pitchFamily="18" charset="0"/>
              </a:rPr>
              <a:t>:</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a:lnSpc>
                <a:spcPct val="150000"/>
              </a:lnSpc>
            </a:pPr>
            <a:r>
              <a:rPr lang="en-US" dirty="0" smtClean="0">
                <a:latin typeface="Times New Roman" pitchFamily="18" charset="0"/>
                <a:cs typeface="Times New Roman" pitchFamily="18" charset="0"/>
              </a:rPr>
              <a:t>• Neurolytic keratitis ,loss of corneal</a:t>
            </a:r>
          </a:p>
          <a:p>
            <a:pPr>
              <a:lnSpc>
                <a:spcPct val="150000"/>
              </a:lnSpc>
            </a:pPr>
            <a:r>
              <a:rPr lang="en-US" dirty="0" smtClean="0">
                <a:latin typeface="Times New Roman" pitchFamily="18" charset="0"/>
                <a:cs typeface="Times New Roman" pitchFamily="18" charset="0"/>
              </a:rPr>
              <a:t>• Visual loss </a:t>
            </a:r>
          </a:p>
          <a:p>
            <a:pPr>
              <a:lnSpc>
                <a:spcPct val="150000"/>
              </a:lnSpc>
            </a:pPr>
            <a:r>
              <a:rPr lang="en-US" dirty="0" smtClean="0">
                <a:latin typeface="Times New Roman" pitchFamily="18" charset="0"/>
                <a:cs typeface="Times New Roman" pitchFamily="18" charset="0"/>
              </a:rPr>
              <a:t>• Hematoma  </a:t>
            </a:r>
          </a:p>
          <a:p>
            <a:pPr>
              <a:lnSpc>
                <a:spcPct val="150000"/>
              </a:lnSpc>
            </a:pPr>
            <a:r>
              <a:rPr lang="en-US" dirty="0" smtClean="0">
                <a:latin typeface="Times New Roman" pitchFamily="18" charset="0"/>
                <a:cs typeface="Times New Roman" pitchFamily="18" charset="0"/>
              </a:rPr>
              <a:t>• Signiﬁcant motor root deﬁcit Carotid puncture </a:t>
            </a:r>
          </a:p>
          <a:p>
            <a:pPr>
              <a:lnSpc>
                <a:spcPct val="150000"/>
              </a:lnSpc>
            </a:pPr>
            <a:r>
              <a:rPr lang="en-US" dirty="0" smtClean="0">
                <a:latin typeface="Times New Roman" pitchFamily="18" charset="0"/>
                <a:cs typeface="Times New Roman" pitchFamily="18" charset="0"/>
              </a:rPr>
              <a:t> • Meningitis</a:t>
            </a:r>
            <a:endParaRPr lang="el-GR" dirty="0">
              <a:latin typeface="Times New Roman" pitchFamily="18" charset="0"/>
              <a:cs typeface="Times New Roman" pitchFamily="18" charset="0"/>
            </a:endParaRPr>
          </a:p>
        </p:txBody>
      </p:sp>
      <p:sp>
        <p:nvSpPr>
          <p:cNvPr id="3" name="2 - Ορθογώνιο"/>
          <p:cNvSpPr/>
          <p:nvPr/>
        </p:nvSpPr>
        <p:spPr>
          <a:xfrm>
            <a:off x="2214546" y="1000108"/>
            <a:ext cx="3766096" cy="400110"/>
          </a:xfrm>
          <a:prstGeom prst="rect">
            <a:avLst/>
          </a:prstGeom>
          <a:solidFill>
            <a:schemeClr val="accent4">
              <a:lumMod val="20000"/>
              <a:lumOff val="80000"/>
            </a:schemeClr>
          </a:solidFill>
        </p:spPr>
        <p:txBody>
          <a:bodyPr wrap="none">
            <a:spAutoFit/>
          </a:bodyPr>
          <a:lstStyle/>
          <a:p>
            <a:r>
              <a:rPr lang="en-US" sz="2000" b="1" dirty="0" smtClean="0">
                <a:solidFill>
                  <a:srgbClr val="001132"/>
                </a:solidFill>
                <a:latin typeface="Times New Roman" pitchFamily="18" charset="0"/>
                <a:cs typeface="Times New Roman" pitchFamily="18" charset="0"/>
              </a:rPr>
              <a:t>Complication of  RF Neurotomy </a:t>
            </a:r>
            <a:endParaRPr lang="el-GR" sz="2000" b="1" dirty="0">
              <a:solidFill>
                <a:srgbClr val="00113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fficeArt object"/>
          <p:cNvPicPr/>
          <p:nvPr/>
        </p:nvPicPr>
        <p:blipFill>
          <a:blip r:embed="rId2">
            <a:extLst/>
          </a:blip>
          <a:stretch>
            <a:fillRect/>
          </a:stretch>
        </p:blipFill>
        <p:spPr>
          <a:xfrm>
            <a:off x="1500166" y="928670"/>
            <a:ext cx="6858048" cy="4714908"/>
          </a:xfrm>
          <a:prstGeom prst="rect">
            <a:avLst/>
          </a:prstGeom>
          <a:ln w="12700" cap="flat">
            <a:noFill/>
            <a:miter lim="400000"/>
          </a:ln>
          <a:effectLst/>
        </p:spPr>
      </p:pic>
      <p:sp>
        <p:nvSpPr>
          <p:cNvPr id="3" name="2 - Έλλειψη"/>
          <p:cNvSpPr/>
          <p:nvPr/>
        </p:nvSpPr>
        <p:spPr>
          <a:xfrm>
            <a:off x="3071802" y="3643314"/>
            <a:ext cx="2143140" cy="857256"/>
          </a:xfrm>
          <a:prstGeom prst="ellipse">
            <a:avLst/>
          </a:prstGeom>
          <a:noFill/>
          <a:ln w="571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 name="3 - Ορθογώνιο"/>
          <p:cNvSpPr/>
          <p:nvPr/>
        </p:nvSpPr>
        <p:spPr>
          <a:xfrm>
            <a:off x="2143108" y="714356"/>
            <a:ext cx="5357850" cy="769441"/>
          </a:xfrm>
          <a:prstGeom prst="rect">
            <a:avLst/>
          </a:prstGeom>
          <a:solidFill>
            <a:schemeClr val="accent4">
              <a:lumMod val="20000"/>
              <a:lumOff val="80000"/>
            </a:schemeClr>
          </a:solidFill>
        </p:spPr>
        <p:txBody>
          <a:bodyPr wrap="square">
            <a:spAutoFit/>
          </a:bodyPr>
          <a:lstStyle/>
          <a:p>
            <a:r>
              <a:rPr lang="en-US" sz="4400" dirty="0" smtClean="0">
                <a:latin typeface="Times New Roman" pitchFamily="18" charset="0"/>
                <a:cs typeface="Times New Roman" pitchFamily="18" charset="0"/>
              </a:rPr>
              <a:t>invasive pain therapy</a:t>
            </a:r>
            <a:endParaRPr lang="el-GR" sz="4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714480" y="1000108"/>
            <a:ext cx="5572164"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400" b="1" i="1" dirty="0" smtClean="0">
                <a:solidFill>
                  <a:srgbClr val="001132"/>
                </a:solidFill>
                <a:latin typeface="Times New Roman" pitchFamily="18" charset="0"/>
                <a:cs typeface="Times New Roman" pitchFamily="18" charset="0"/>
              </a:rPr>
              <a:t>Spinal cord stimulation for the management of pain</a:t>
            </a:r>
            <a:endParaRPr lang="el-GR" sz="2400" b="1" i="1" dirty="0">
              <a:solidFill>
                <a:srgbClr val="001132"/>
              </a:solidFill>
              <a:latin typeface="Times New Roman" pitchFamily="18" charset="0"/>
              <a:cs typeface="Times New Roman" pitchFamily="18" charset="0"/>
            </a:endParaRPr>
          </a:p>
        </p:txBody>
      </p:sp>
      <p:pic>
        <p:nvPicPr>
          <p:cNvPr id="3" name="Picture 2" descr="Ipgwppg8_72dpi"/>
          <p:cNvPicPr>
            <a:picLocks noChangeAspect="1" noChangeArrowheads="1"/>
          </p:cNvPicPr>
          <p:nvPr/>
        </p:nvPicPr>
        <p:blipFill>
          <a:blip r:embed="rId2"/>
          <a:srcRect/>
          <a:stretch>
            <a:fillRect/>
          </a:stretch>
        </p:blipFill>
        <p:spPr bwMode="auto">
          <a:xfrm>
            <a:off x="2500298" y="2143116"/>
            <a:ext cx="3903663" cy="3903662"/>
          </a:xfrm>
          <a:prstGeom prst="rect">
            <a:avLst/>
          </a:prstGeom>
          <a:noFill/>
        </p:spPr>
      </p:pic>
      <p:pic>
        <p:nvPicPr>
          <p:cNvPr id="4" name="Picture 2"/>
          <p:cNvPicPr>
            <a:picLocks noChangeAspect="1" noChangeArrowheads="1"/>
          </p:cNvPicPr>
          <p:nvPr/>
        </p:nvPicPr>
        <p:blipFill>
          <a:blip r:embed="rId3" cstate="print"/>
          <a:srcRect/>
          <a:stretch>
            <a:fillRect/>
          </a:stretch>
        </p:blipFill>
        <p:spPr bwMode="auto">
          <a:xfrm>
            <a:off x="-32" y="-24"/>
            <a:ext cx="1214446" cy="1214446"/>
          </a:xfrm>
          <a:prstGeom prst="rect">
            <a:avLst/>
          </a:prstGeom>
          <a:noFill/>
          <a:ln w="9525">
            <a:noFill/>
            <a:miter lim="800000"/>
            <a:headEnd/>
            <a:tailEnd/>
          </a:ln>
          <a:effectLst/>
        </p:spPr>
      </p:pic>
      <p:sp>
        <p:nvSpPr>
          <p:cNvPr id="5" name="4 - Ορθογώνιο"/>
          <p:cNvSpPr/>
          <p:nvPr/>
        </p:nvSpPr>
        <p:spPr>
          <a:xfrm>
            <a:off x="6500826" y="4643446"/>
            <a:ext cx="1358064" cy="369332"/>
          </a:xfrm>
          <a:prstGeom prst="rect">
            <a:avLst/>
          </a:prstGeom>
          <a:solidFill>
            <a:srgbClr val="F8F3EE"/>
          </a:solidFill>
        </p:spPr>
        <p:style>
          <a:lnRef idx="1">
            <a:schemeClr val="accent3"/>
          </a:lnRef>
          <a:fillRef idx="2">
            <a:schemeClr val="accent3"/>
          </a:fillRef>
          <a:effectRef idx="1">
            <a:schemeClr val="accent3"/>
          </a:effectRef>
          <a:fontRef idx="minor">
            <a:schemeClr val="dk1"/>
          </a:fontRef>
        </p:style>
        <p:txBody>
          <a:bodyPr wrap="none">
            <a:spAutoFit/>
          </a:bodyPr>
          <a:lstStyle/>
          <a:p>
            <a:r>
              <a:rPr lang="en-US" b="1" dirty="0" smtClean="0">
                <a:latin typeface="Times New Roman" pitchFamily="18" charset="0"/>
                <a:cs typeface="Times New Roman" pitchFamily="18" charset="0"/>
              </a:rPr>
              <a:t>1967 Shealy</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GENESIS"/>
          <p:cNvPicPr>
            <a:picLocks noChangeAspect="1" noChangeArrowheads="1"/>
          </p:cNvPicPr>
          <p:nvPr/>
        </p:nvPicPr>
        <p:blipFill>
          <a:blip r:embed="rId2"/>
          <a:srcRect/>
          <a:stretch>
            <a:fillRect/>
          </a:stretch>
        </p:blipFill>
        <p:spPr bwMode="auto">
          <a:xfrm>
            <a:off x="5715008" y="357166"/>
            <a:ext cx="2924178" cy="2214578"/>
          </a:xfrm>
          <a:prstGeom prst="rect">
            <a:avLst/>
          </a:prstGeom>
          <a:noFill/>
        </p:spPr>
      </p:pic>
      <p:pic>
        <p:nvPicPr>
          <p:cNvPr id="5" name="Picture 2"/>
          <p:cNvPicPr>
            <a:picLocks noChangeAspect="1" noChangeArrowheads="1"/>
          </p:cNvPicPr>
          <p:nvPr/>
        </p:nvPicPr>
        <p:blipFill>
          <a:blip r:embed="rId3" cstate="print"/>
          <a:srcRect/>
          <a:stretch>
            <a:fillRect/>
          </a:stretch>
        </p:blipFill>
        <p:spPr bwMode="auto">
          <a:xfrm>
            <a:off x="-32" y="-24"/>
            <a:ext cx="1214446" cy="1214446"/>
          </a:xfrm>
          <a:prstGeom prst="rect">
            <a:avLst/>
          </a:prstGeom>
          <a:noFill/>
          <a:ln w="9525">
            <a:noFill/>
            <a:miter lim="800000"/>
            <a:headEnd/>
            <a:tailEnd/>
          </a:ln>
          <a:effectLst/>
        </p:spPr>
      </p:pic>
      <p:sp>
        <p:nvSpPr>
          <p:cNvPr id="6" name="5 - Ορθογώνιο"/>
          <p:cNvSpPr/>
          <p:nvPr/>
        </p:nvSpPr>
        <p:spPr>
          <a:xfrm>
            <a:off x="714348" y="2714620"/>
            <a:ext cx="7572428" cy="3416320"/>
          </a:xfrm>
          <a:prstGeom prst="rect">
            <a:avLst/>
          </a:prstGeom>
          <a:solidFill>
            <a:srgbClr val="F8F3EE"/>
          </a:solidFill>
        </p:spPr>
        <p:txBody>
          <a:bodyPr wrap="square">
            <a:spAutoFit/>
          </a:bodyPr>
          <a:lstStyle/>
          <a:p>
            <a:pPr>
              <a:lnSpc>
                <a:spcPct val="150000"/>
              </a:lnSpc>
            </a:pPr>
            <a:r>
              <a:rPr lang="en-US" dirty="0" smtClean="0">
                <a:solidFill>
                  <a:srgbClr val="000D26"/>
                </a:solidFill>
                <a:latin typeface="Times New Roman" pitchFamily="18" charset="0"/>
                <a:cs typeface="Times New Roman" pitchFamily="18" charset="0"/>
              </a:rPr>
              <a:t>Many theories on the mechanisms of action of spinal cord stimulation have been suggested, including gate inhibition, activation or release of purported neuromodulators, conductance blockade of spinothalamic tracts, blockade of sympathetic mechanisms, and activation of supraspinal mechanisms.</a:t>
            </a:r>
          </a:p>
          <a:p>
            <a:pPr>
              <a:lnSpc>
                <a:spcPct val="150000"/>
              </a:lnSpc>
            </a:pPr>
            <a:r>
              <a:rPr lang="en-US" dirty="0" smtClean="0">
                <a:solidFill>
                  <a:srgbClr val="000D26"/>
                </a:solidFill>
                <a:latin typeface="Times New Roman" pitchFamily="18" charset="0"/>
                <a:cs typeface="Times New Roman" pitchFamily="18" charset="0"/>
              </a:rPr>
              <a:t>The mechanism of spinal cord stimulation cannot completely explained by one model. It is likely that multiple mechanisms and neurophysiologic pathways operate sequentially or </a:t>
            </a:r>
            <a:r>
              <a:rPr lang="en-US" dirty="0" smtClean="0">
                <a:solidFill>
                  <a:srgbClr val="000D26"/>
                </a:solidFill>
                <a:latin typeface="Times New Roman" pitchFamily="18" charset="0"/>
                <a:cs typeface="Times New Roman" pitchFamily="18" charset="0"/>
              </a:rPr>
              <a:t>simultaneously.</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l-GR" dirty="0">
              <a:latin typeface="Times New Roman" pitchFamily="18" charset="0"/>
              <a:cs typeface="Times New Roman" pitchFamily="18" charset="0"/>
            </a:endParaRPr>
          </a:p>
        </p:txBody>
      </p:sp>
      <p:sp>
        <p:nvSpPr>
          <p:cNvPr id="7" name="6 - Ορθογώνιο"/>
          <p:cNvSpPr/>
          <p:nvPr/>
        </p:nvSpPr>
        <p:spPr>
          <a:xfrm>
            <a:off x="2357422" y="1142984"/>
            <a:ext cx="2374368" cy="579967"/>
          </a:xfrm>
          <a:prstGeom prst="rect">
            <a:avLst/>
          </a:prstGeom>
          <a:solidFill>
            <a:schemeClr val="bg2"/>
          </a:solidFill>
        </p:spPr>
        <p:txBody>
          <a:bodyPr wrap="none">
            <a:spAutoFit/>
          </a:bodyPr>
          <a:lstStyle/>
          <a:p>
            <a:pPr>
              <a:lnSpc>
                <a:spcPct val="150000"/>
              </a:lnSpc>
            </a:pPr>
            <a:r>
              <a:rPr lang="en-US" sz="2400" b="1" i="1" dirty="0" smtClean="0">
                <a:solidFill>
                  <a:srgbClr val="000D26"/>
                </a:solidFill>
                <a:latin typeface="Times New Roman" pitchFamily="18" charset="0"/>
                <a:cs typeface="Times New Roman" pitchFamily="18" charset="0"/>
              </a:rPr>
              <a:t>SCS Mechanism.</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Σχετική εικόνα"/>
          <p:cNvPicPr>
            <a:picLocks noChangeAspect="1" noChangeArrowheads="1"/>
          </p:cNvPicPr>
          <p:nvPr/>
        </p:nvPicPr>
        <p:blipFill>
          <a:blip r:embed="rId2"/>
          <a:srcRect/>
          <a:stretch>
            <a:fillRect/>
          </a:stretch>
        </p:blipFill>
        <p:spPr bwMode="auto">
          <a:xfrm>
            <a:off x="1142976" y="714356"/>
            <a:ext cx="6786610" cy="5638800"/>
          </a:xfrm>
          <a:prstGeom prst="rect">
            <a:avLst/>
          </a:prstGeom>
          <a:noFill/>
        </p:spPr>
      </p:pic>
      <p:pic>
        <p:nvPicPr>
          <p:cNvPr id="3" name="Picture 2"/>
          <p:cNvPicPr>
            <a:picLocks noChangeAspect="1" noChangeArrowheads="1"/>
          </p:cNvPicPr>
          <p:nvPr/>
        </p:nvPicPr>
        <p:blipFill>
          <a:blip r:embed="rId3" cstate="print"/>
          <a:srcRect/>
          <a:stretch>
            <a:fillRect/>
          </a:stretch>
        </p:blipFill>
        <p:spPr bwMode="auto">
          <a:xfrm>
            <a:off x="-32" y="-24"/>
            <a:ext cx="1214446" cy="12144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071538" y="1571612"/>
            <a:ext cx="7000924" cy="2308324"/>
          </a:xfrm>
          <a:prstGeom prst="rect">
            <a:avLst/>
          </a:prstGeom>
          <a:solidFill>
            <a:srgbClr val="F8F3EE"/>
          </a:solidFill>
        </p:spPr>
        <p:style>
          <a:lnRef idx="0">
            <a:scrgbClr r="0" g="0" b="0"/>
          </a:lnRef>
          <a:fillRef idx="1002">
            <a:schemeClr val="lt1"/>
          </a:fillRef>
          <a:effectRef idx="0">
            <a:scrgbClr r="0" g="0" b="0"/>
          </a:effectRef>
          <a:fontRef idx="major"/>
        </p:style>
        <p:txBody>
          <a:bodyPr wrap="square">
            <a:spAutoFit/>
          </a:bodyPr>
          <a:lstStyle/>
          <a:p>
            <a:pPr lvl="2">
              <a:buFont typeface="Wingdings" pitchFamily="2" charset="2"/>
              <a:buChar char="ü"/>
            </a:pPr>
            <a:r>
              <a:rPr lang="en-US" sz="1600" dirty="0" smtClean="0">
                <a:solidFill>
                  <a:srgbClr val="000D26"/>
                </a:solidFill>
                <a:latin typeface="Arial" pitchFamily="34" charset="0"/>
                <a:cs typeface="Arial" pitchFamily="34" charset="0"/>
              </a:rPr>
              <a:t>Failed back surgery syndrome (FBSS)</a:t>
            </a:r>
          </a:p>
          <a:p>
            <a:pPr lvl="2">
              <a:buFont typeface="Wingdings" pitchFamily="2" charset="2"/>
              <a:buChar char="ü"/>
            </a:pPr>
            <a:r>
              <a:rPr lang="en-US" sz="1600" dirty="0" smtClean="0">
                <a:solidFill>
                  <a:srgbClr val="000D26"/>
                </a:solidFill>
                <a:latin typeface="Arial" pitchFamily="34" charset="0"/>
                <a:cs typeface="Arial" pitchFamily="34" charset="0"/>
              </a:rPr>
              <a:t>Chronic painful peripheral neuropathy or plexopathy</a:t>
            </a:r>
          </a:p>
          <a:p>
            <a:pPr lvl="2">
              <a:buFont typeface="Wingdings" pitchFamily="2" charset="2"/>
              <a:buChar char="ü"/>
            </a:pPr>
            <a:r>
              <a:rPr lang="en-US" sz="1600" dirty="0" smtClean="0">
                <a:solidFill>
                  <a:srgbClr val="000D26"/>
                </a:solidFill>
                <a:latin typeface="Arial" pitchFamily="34" charset="0"/>
                <a:cs typeface="Arial" pitchFamily="34" charset="0"/>
              </a:rPr>
              <a:t>Multiple sclerosis (MS)</a:t>
            </a:r>
          </a:p>
          <a:p>
            <a:pPr lvl="2">
              <a:buFont typeface="Wingdings" pitchFamily="2" charset="2"/>
              <a:buChar char="ü"/>
            </a:pPr>
            <a:r>
              <a:rPr lang="en-US" sz="1600" dirty="0" smtClean="0">
                <a:solidFill>
                  <a:srgbClr val="000D26"/>
                </a:solidFill>
                <a:latin typeface="Arial" pitchFamily="34" charset="0"/>
                <a:cs typeface="Arial" pitchFamily="34" charset="0"/>
              </a:rPr>
              <a:t>Complex regional pain syndromes (CRPS) I and II</a:t>
            </a:r>
          </a:p>
          <a:p>
            <a:pPr lvl="2">
              <a:buFont typeface="Wingdings" pitchFamily="2" charset="2"/>
              <a:buChar char="ü"/>
            </a:pPr>
            <a:r>
              <a:rPr lang="en-US" sz="1600" dirty="0" smtClean="0">
                <a:solidFill>
                  <a:srgbClr val="000D26"/>
                </a:solidFill>
                <a:latin typeface="Arial" pitchFamily="34" charset="0"/>
                <a:cs typeface="Arial" pitchFamily="34" charset="0"/>
              </a:rPr>
              <a:t>Postherpetic neuralgia</a:t>
            </a:r>
          </a:p>
          <a:p>
            <a:pPr lvl="2">
              <a:buFont typeface="Wingdings" pitchFamily="2" charset="2"/>
              <a:buChar char="ü"/>
            </a:pPr>
            <a:r>
              <a:rPr lang="en-US" sz="1600" dirty="0" smtClean="0">
                <a:solidFill>
                  <a:srgbClr val="000D26"/>
                </a:solidFill>
                <a:latin typeface="Arial" pitchFamily="34" charset="0"/>
                <a:cs typeface="Arial" pitchFamily="34" charset="0"/>
              </a:rPr>
              <a:t>Post-thoracotomy pain</a:t>
            </a:r>
          </a:p>
          <a:p>
            <a:pPr lvl="2">
              <a:buFont typeface="Wingdings" pitchFamily="2" charset="2"/>
              <a:buChar char="ü"/>
            </a:pPr>
            <a:r>
              <a:rPr lang="en-US" sz="1600" dirty="0" smtClean="0">
                <a:solidFill>
                  <a:srgbClr val="000D26"/>
                </a:solidFill>
                <a:latin typeface="Arial" pitchFamily="34" charset="0"/>
                <a:cs typeface="Arial" pitchFamily="34" charset="0"/>
              </a:rPr>
              <a:t>Phantom limb pain</a:t>
            </a:r>
          </a:p>
          <a:p>
            <a:pPr lvl="2">
              <a:buFont typeface="Wingdings" pitchFamily="2" charset="2"/>
              <a:buChar char="ü"/>
            </a:pPr>
            <a:r>
              <a:rPr lang="en-US" sz="1600" dirty="0" smtClean="0">
                <a:solidFill>
                  <a:srgbClr val="000D26"/>
                </a:solidFill>
                <a:latin typeface="Arial" pitchFamily="34" charset="0"/>
                <a:cs typeface="Arial" pitchFamily="34" charset="0"/>
              </a:rPr>
              <a:t>Intercostal neuralgia</a:t>
            </a:r>
          </a:p>
          <a:p>
            <a:pPr lvl="2">
              <a:buFont typeface="Wingdings" pitchFamily="2" charset="2"/>
              <a:buChar char="ü"/>
            </a:pPr>
            <a:r>
              <a:rPr lang="en-US" sz="1600" dirty="0" smtClean="0">
                <a:solidFill>
                  <a:srgbClr val="000D26"/>
                </a:solidFill>
                <a:latin typeface="Arial" pitchFamily="34" charset="0"/>
                <a:cs typeface="Arial" pitchFamily="34" charset="0"/>
              </a:rPr>
              <a:t>Spinal cord injuries with most varied motor and sensory deficit</a:t>
            </a:r>
            <a:endParaRPr lang="en-US" sz="1600" dirty="0">
              <a:solidFill>
                <a:srgbClr val="000D26"/>
              </a:solidFill>
              <a:latin typeface="Arial" pitchFamily="34" charset="0"/>
              <a:cs typeface="Arial" pitchFamily="34" charset="0"/>
            </a:endParaRPr>
          </a:p>
        </p:txBody>
      </p:sp>
      <p:sp>
        <p:nvSpPr>
          <p:cNvPr id="3" name="2 - Ορθογώνιο"/>
          <p:cNvSpPr/>
          <p:nvPr/>
        </p:nvSpPr>
        <p:spPr>
          <a:xfrm>
            <a:off x="1857356" y="714356"/>
            <a:ext cx="5715040" cy="646331"/>
          </a:xfrm>
          <a:prstGeom prst="rect">
            <a:avLst/>
          </a:prstGeom>
          <a:solidFill>
            <a:schemeClr val="accent3">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2">
            <a:schemeClr val="accent1"/>
          </a:fillRef>
          <a:effectRef idx="1">
            <a:schemeClr val="accent1"/>
          </a:effectRef>
          <a:fontRef idx="minor">
            <a:schemeClr val="dk1"/>
          </a:fontRef>
        </p:style>
        <p:txBody>
          <a:bodyPr wrap="square">
            <a:spAutoFit/>
          </a:bodyPr>
          <a:lstStyle/>
          <a:p>
            <a:r>
              <a:rPr lang="en-US" b="1" dirty="0" smtClean="0">
                <a:solidFill>
                  <a:srgbClr val="000D26"/>
                </a:solidFill>
                <a:latin typeface="Times New Roman" pitchFamily="18" charset="0"/>
                <a:cs typeface="Times New Roman" pitchFamily="18" charset="0"/>
              </a:rPr>
              <a:t>Indications -SCS</a:t>
            </a:r>
            <a:endParaRPr lang="en-US" b="1" dirty="0">
              <a:solidFill>
                <a:srgbClr val="000D26"/>
              </a:solidFill>
              <a:latin typeface="Times New Roman" pitchFamily="18" charset="0"/>
              <a:cs typeface="Times New Roman" pitchFamily="18" charset="0"/>
            </a:endParaRPr>
          </a:p>
          <a:p>
            <a:r>
              <a:rPr lang="en-US" b="1" dirty="0">
                <a:solidFill>
                  <a:srgbClr val="000D26"/>
                </a:solidFill>
                <a:latin typeface="Times New Roman" pitchFamily="18" charset="0"/>
                <a:cs typeface="Times New Roman" pitchFamily="18" charset="0"/>
              </a:rPr>
              <a:t>FDA-approved indications include the following:</a:t>
            </a:r>
          </a:p>
        </p:txBody>
      </p:sp>
      <p:pic>
        <p:nvPicPr>
          <p:cNvPr id="5" name="Picture 4" descr="ANScomp4small"/>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0" y="3962400"/>
            <a:ext cx="4419600" cy="2574925"/>
          </a:xfrm>
          <a:prstGeom prst="rect">
            <a:avLst/>
          </a:prstGeom>
          <a:noFill/>
        </p:spPr>
      </p:pic>
      <p:pic>
        <p:nvPicPr>
          <p:cNvPr id="6" name="Picture 5" descr="ANScomp5small"/>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422775" y="3962400"/>
            <a:ext cx="4721225" cy="2590800"/>
          </a:xfrm>
          <a:prstGeom prst="rect">
            <a:avLst/>
          </a:prstGeom>
          <a:noFill/>
        </p:spPr>
      </p:pic>
      <p:pic>
        <p:nvPicPr>
          <p:cNvPr id="7" name="Picture 2"/>
          <p:cNvPicPr>
            <a:picLocks noChangeAspect="1" noChangeArrowheads="1"/>
          </p:cNvPicPr>
          <p:nvPr/>
        </p:nvPicPr>
        <p:blipFill>
          <a:blip r:embed="rId4" cstate="print"/>
          <a:srcRect/>
          <a:stretch>
            <a:fillRect/>
          </a:stretch>
        </p:blipFill>
        <p:spPr bwMode="auto">
          <a:xfrm>
            <a:off x="-32" y="-24"/>
            <a:ext cx="1214446" cy="12144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071538" y="1928802"/>
            <a:ext cx="7143800" cy="3416320"/>
          </a:xfrm>
          <a:prstGeom prst="rect">
            <a:avLst/>
          </a:prstGeom>
          <a:solidFill>
            <a:srgbClr val="F8F3EE"/>
          </a:solidFill>
        </p:spPr>
        <p:txBody>
          <a:bodyPr wrap="square">
            <a:spAutoFit/>
          </a:bodyPr>
          <a:lstStyle/>
          <a:p>
            <a:r>
              <a:rPr lang="en-US" sz="1600" b="1" dirty="0">
                <a:solidFill>
                  <a:srgbClr val="920000"/>
                </a:solidFill>
                <a:latin typeface="Times New Roman" pitchFamily="18" charset="0"/>
                <a:cs typeface="Times New Roman" pitchFamily="18" charset="0"/>
              </a:rPr>
              <a:t>Occupational exposures</a:t>
            </a:r>
          </a:p>
          <a:p>
            <a:pPr>
              <a:lnSpc>
                <a:spcPct val="150000"/>
              </a:lnSpc>
              <a:buFont typeface="Arial" pitchFamily="34" charset="0"/>
              <a:buChar char="•"/>
            </a:pPr>
            <a:endParaRPr lang="en-US" sz="1600" dirty="0" smtClean="0">
              <a:latin typeface="Times New Roman" pitchFamily="18" charset="0"/>
              <a:cs typeface="Times New Roman" pitchFamily="18" charset="0"/>
            </a:endParaRPr>
          </a:p>
          <a:p>
            <a:pPr>
              <a:lnSpc>
                <a:spcPct val="150000"/>
              </a:lnSpc>
              <a:buFont typeface="Arial" pitchFamily="34" charset="0"/>
              <a:buChar char="•"/>
            </a:pPr>
            <a:r>
              <a:rPr lang="en-US" sz="1600" dirty="0" smtClean="0">
                <a:latin typeface="Times New Roman" pitchFamily="18" charset="0"/>
                <a:cs typeface="Times New Roman" pitchFamily="18" charset="0"/>
              </a:rPr>
              <a:t>Theft </a:t>
            </a:r>
            <a:r>
              <a:rPr lang="en-US" sz="1600" dirty="0">
                <a:latin typeface="Times New Roman" pitchFamily="18" charset="0"/>
                <a:cs typeface="Times New Roman" pitchFamily="18" charset="0"/>
              </a:rPr>
              <a:t>detectors and metal detection devices</a:t>
            </a:r>
          </a:p>
          <a:p>
            <a:pPr>
              <a:lnSpc>
                <a:spcPct val="150000"/>
              </a:lnSpc>
              <a:buFont typeface="Arial" pitchFamily="34" charset="0"/>
              <a:buChar char="•"/>
            </a:pPr>
            <a:r>
              <a:rPr lang="en-US" sz="1600" dirty="0">
                <a:latin typeface="Times New Roman" pitchFamily="18" charset="0"/>
                <a:cs typeface="Times New Roman" pitchFamily="18" charset="0"/>
              </a:rPr>
              <a:t>Operation of dangerous equipment or </a:t>
            </a:r>
            <a:r>
              <a:rPr lang="en-US" sz="1600" dirty="0" smtClean="0">
                <a:latin typeface="Times New Roman" pitchFamily="18" charset="0"/>
                <a:cs typeface="Times New Roman" pitchFamily="18" charset="0"/>
              </a:rPr>
              <a:t>machinery</a:t>
            </a:r>
          </a:p>
          <a:p>
            <a:endParaRPr lang="en-US" sz="1600" dirty="0" smtClean="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r>
              <a:rPr lang="en-US" sz="1600" b="1" dirty="0">
                <a:solidFill>
                  <a:srgbClr val="920000"/>
                </a:solidFill>
                <a:latin typeface="Times New Roman" pitchFamily="18" charset="0"/>
                <a:cs typeface="Times New Roman" pitchFamily="18" charset="0"/>
              </a:rPr>
              <a:t>Psychosocial considerations</a:t>
            </a:r>
          </a:p>
          <a:p>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Severe </a:t>
            </a:r>
            <a:r>
              <a:rPr lang="en-US" sz="1600" dirty="0">
                <a:latin typeface="Times New Roman" pitchFamily="18" charset="0"/>
                <a:cs typeface="Times New Roman" pitchFamily="18" charset="0"/>
              </a:rPr>
              <a:t>cognitive impairment that interferes with evaluation or operation of the device</a:t>
            </a:r>
          </a:p>
          <a:p>
            <a:pPr>
              <a:buFont typeface="Arial" pitchFamily="34" charset="0"/>
              <a:buChar char="•"/>
            </a:pPr>
            <a:r>
              <a:rPr lang="en-US" sz="1600" dirty="0">
                <a:latin typeface="Times New Roman" pitchFamily="18" charset="0"/>
                <a:cs typeface="Times New Roman" pitchFamily="18" charset="0"/>
              </a:rPr>
              <a:t>Unacceptable living situation or social environment</a:t>
            </a:r>
          </a:p>
          <a:p>
            <a:pPr>
              <a:buFont typeface="Arial" pitchFamily="34" charset="0"/>
              <a:buChar char="•"/>
            </a:pPr>
            <a:r>
              <a:rPr lang="en-US" sz="1600" dirty="0">
                <a:latin typeface="Times New Roman" pitchFamily="18" charset="0"/>
                <a:cs typeface="Times New Roman" pitchFamily="18" charset="0"/>
              </a:rPr>
              <a:t>Active substance abuse</a:t>
            </a:r>
          </a:p>
        </p:txBody>
      </p:sp>
      <p:sp>
        <p:nvSpPr>
          <p:cNvPr id="3" name="2 - Ορθογώνιο"/>
          <p:cNvSpPr/>
          <p:nvPr/>
        </p:nvSpPr>
        <p:spPr>
          <a:xfrm>
            <a:off x="1857356" y="714356"/>
            <a:ext cx="5572164" cy="677108"/>
          </a:xfrm>
          <a:prstGeom prst="rect">
            <a:avLst/>
          </a:prstGeom>
          <a:solidFill>
            <a:schemeClr val="accent3">
              <a:lumMod val="20000"/>
              <a:lumOff val="80000"/>
            </a:schemeClr>
          </a:solidFill>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000" b="1" dirty="0" smtClean="0">
                <a:latin typeface="Times New Roman" pitchFamily="18" charset="0"/>
                <a:cs typeface="Times New Roman" pitchFamily="18" charset="0"/>
              </a:rPr>
              <a:t>Contraindications</a:t>
            </a:r>
          </a:p>
          <a:p>
            <a:r>
              <a:rPr lang="en-US" dirty="0" smtClean="0">
                <a:solidFill>
                  <a:schemeClr val="tx1"/>
                </a:solidFill>
                <a:latin typeface="Times New Roman" pitchFamily="18" charset="0"/>
                <a:cs typeface="Times New Roman" pitchFamily="18" charset="0"/>
              </a:rPr>
              <a:t>Absolute </a:t>
            </a:r>
            <a:r>
              <a:rPr lang="en-US" dirty="0">
                <a:solidFill>
                  <a:schemeClr val="tx1"/>
                </a:solidFill>
                <a:latin typeface="Times New Roman" pitchFamily="18" charset="0"/>
                <a:cs typeface="Times New Roman" pitchFamily="18" charset="0"/>
              </a:rPr>
              <a:t>contraindications</a:t>
            </a:r>
            <a:r>
              <a:rPr lang="en-US" baseline="30000" dirty="0">
                <a:solidFill>
                  <a:schemeClr val="tx1"/>
                </a:solidFill>
                <a:latin typeface="Times New Roman" pitchFamily="18" charset="0"/>
                <a:cs typeface="Times New Roman" pitchFamily="18" charset="0"/>
              </a:rPr>
              <a:t>  </a:t>
            </a:r>
            <a:r>
              <a:rPr lang="en-US" dirty="0">
                <a:solidFill>
                  <a:schemeClr val="tx1"/>
                </a:solidFill>
                <a:latin typeface="Times New Roman" pitchFamily="18" charset="0"/>
                <a:cs typeface="Times New Roman" pitchFamily="18" charset="0"/>
              </a:rPr>
              <a:t>include the following:</a:t>
            </a:r>
            <a:endParaRPr lang="el-GR" dirty="0">
              <a:solidFill>
                <a:schemeClr val="tx1"/>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cstate="print"/>
          <a:srcRect/>
          <a:stretch>
            <a:fillRect/>
          </a:stretch>
        </p:blipFill>
        <p:spPr bwMode="auto">
          <a:xfrm>
            <a:off x="-32" y="-24"/>
            <a:ext cx="1214446" cy="12144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643042" y="571480"/>
            <a:ext cx="5572164" cy="70788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2000" b="1" dirty="0" smtClean="0">
                <a:latin typeface="Times New Roman" pitchFamily="18" charset="0"/>
                <a:cs typeface="Times New Roman" pitchFamily="18" charset="0"/>
              </a:rPr>
              <a:t>Contraindications</a:t>
            </a:r>
          </a:p>
          <a:p>
            <a:pPr algn="ctr"/>
            <a:r>
              <a:rPr lang="en-US" sz="2000" dirty="0" smtClean="0">
                <a:latin typeface="Times New Roman" pitchFamily="18" charset="0"/>
                <a:cs typeface="Times New Roman" pitchFamily="18" charset="0"/>
              </a:rPr>
              <a:t>Absolute </a:t>
            </a:r>
            <a:r>
              <a:rPr lang="en-US" sz="2000" dirty="0">
                <a:latin typeface="Times New Roman" pitchFamily="18" charset="0"/>
                <a:cs typeface="Times New Roman" pitchFamily="18" charset="0"/>
              </a:rPr>
              <a:t>contraindications</a:t>
            </a:r>
            <a:r>
              <a:rPr lang="en-US" sz="2000" baseline="30000" dirty="0">
                <a:latin typeface="Times New Roman" pitchFamily="18" charset="0"/>
                <a:cs typeface="Times New Roman" pitchFamily="18" charset="0"/>
              </a:rPr>
              <a:t>  </a:t>
            </a:r>
            <a:r>
              <a:rPr lang="en-US" sz="2000" dirty="0">
                <a:latin typeface="Times New Roman" pitchFamily="18" charset="0"/>
                <a:cs typeface="Times New Roman" pitchFamily="18" charset="0"/>
              </a:rPr>
              <a:t>include the following:</a:t>
            </a:r>
            <a:endParaRPr lang="el-GR" sz="2000" dirty="0">
              <a:latin typeface="Times New Roman" pitchFamily="18" charset="0"/>
              <a:cs typeface="Times New Roman" pitchFamily="18" charset="0"/>
            </a:endParaRPr>
          </a:p>
        </p:txBody>
      </p:sp>
      <p:sp>
        <p:nvSpPr>
          <p:cNvPr id="3" name="2 - Ορθογώνιο"/>
          <p:cNvSpPr/>
          <p:nvPr/>
        </p:nvSpPr>
        <p:spPr>
          <a:xfrm>
            <a:off x="857224" y="1500174"/>
            <a:ext cx="7786742" cy="4770537"/>
          </a:xfrm>
          <a:prstGeom prst="rect">
            <a:avLst/>
          </a:prstGeom>
          <a:solidFill>
            <a:srgbClr val="F8F3EE"/>
          </a:solidFill>
        </p:spPr>
        <p:txBody>
          <a:bodyPr wrap="square">
            <a:spAutoFit/>
          </a:bodyPr>
          <a:lstStyle/>
          <a:p>
            <a:r>
              <a:rPr lang="en-US" sz="1600" b="1" dirty="0">
                <a:solidFill>
                  <a:srgbClr val="920000"/>
                </a:solidFill>
                <a:latin typeface="Times New Roman" pitchFamily="18" charset="0"/>
                <a:cs typeface="Times New Roman" pitchFamily="18" charset="0"/>
              </a:rPr>
              <a:t>Anatomic conditions</a:t>
            </a:r>
          </a:p>
          <a:p>
            <a:pPr>
              <a:lnSpc>
                <a:spcPct val="150000"/>
              </a:lnSpc>
              <a:buFont typeface="Arial" pitchFamily="34" charset="0"/>
              <a:buChar char="•"/>
            </a:pPr>
            <a:r>
              <a:rPr lang="en-US" sz="1600" dirty="0" smtClean="0">
                <a:latin typeface="Times New Roman" pitchFamily="18" charset="0"/>
                <a:cs typeface="Times New Roman" pitchFamily="18" charset="0"/>
              </a:rPr>
              <a:t>Previous </a:t>
            </a:r>
            <a:r>
              <a:rPr lang="en-US" sz="1600" dirty="0">
                <a:latin typeface="Times New Roman" pitchFamily="18" charset="0"/>
                <a:cs typeface="Times New Roman" pitchFamily="18" charset="0"/>
              </a:rPr>
              <a:t>dorsal root entry zone surgery or disruption</a:t>
            </a:r>
          </a:p>
          <a:p>
            <a:pPr>
              <a:lnSpc>
                <a:spcPct val="150000"/>
              </a:lnSpc>
              <a:buFont typeface="Arial" pitchFamily="34" charset="0"/>
              <a:buChar char="•"/>
            </a:pPr>
            <a:r>
              <a:rPr lang="en-US" sz="1600" dirty="0">
                <a:latin typeface="Times New Roman" pitchFamily="18" charset="0"/>
                <a:cs typeface="Times New Roman" pitchFamily="18" charset="0"/>
              </a:rPr>
              <a:t>Critical central canal stenosis</a:t>
            </a:r>
          </a:p>
          <a:p>
            <a:pPr>
              <a:lnSpc>
                <a:spcPct val="150000"/>
              </a:lnSpc>
              <a:buFont typeface="Arial" pitchFamily="34" charset="0"/>
              <a:buChar char="•"/>
            </a:pPr>
            <a:r>
              <a:rPr lang="en-US" sz="1600" dirty="0">
                <a:latin typeface="Times New Roman" pitchFamily="18" charset="0"/>
                <a:cs typeface="Times New Roman" pitchFamily="18" charset="0"/>
              </a:rPr>
              <a:t>Serious neurological deficit with surgically correctable pathology</a:t>
            </a:r>
          </a:p>
          <a:p>
            <a:pPr>
              <a:lnSpc>
                <a:spcPct val="150000"/>
              </a:lnSpc>
              <a:buFont typeface="Arial" pitchFamily="34" charset="0"/>
              <a:buChar char="•"/>
            </a:pPr>
            <a:r>
              <a:rPr lang="en-US" sz="1600" dirty="0">
                <a:latin typeface="Times New Roman" pitchFamily="18" charset="0"/>
                <a:cs typeface="Times New Roman" pitchFamily="18" charset="0"/>
              </a:rPr>
              <a:t>Anatomical spine instability or deformity at risk for </a:t>
            </a:r>
            <a:r>
              <a:rPr lang="en-US" sz="1600" dirty="0" smtClean="0">
                <a:latin typeface="Times New Roman" pitchFamily="18" charset="0"/>
                <a:cs typeface="Times New Roman" pitchFamily="18" charset="0"/>
              </a:rPr>
              <a:t>progression</a:t>
            </a:r>
          </a:p>
          <a:p>
            <a:endParaRPr lang="en-US" sz="1600"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r>
              <a:rPr lang="en-US" sz="1600" b="1" dirty="0">
                <a:solidFill>
                  <a:srgbClr val="920000"/>
                </a:solidFill>
                <a:latin typeface="Times New Roman" pitchFamily="18" charset="0"/>
                <a:cs typeface="Times New Roman" pitchFamily="18" charset="0"/>
              </a:rPr>
              <a:t>Medical </a:t>
            </a:r>
            <a:r>
              <a:rPr lang="en-US" sz="1600" b="1" dirty="0" smtClean="0">
                <a:solidFill>
                  <a:srgbClr val="920000"/>
                </a:solidFill>
                <a:latin typeface="Times New Roman" pitchFamily="18" charset="0"/>
                <a:cs typeface="Times New Roman" pitchFamily="18" charset="0"/>
              </a:rPr>
              <a:t>comorbidities</a:t>
            </a:r>
            <a:endParaRPr lang="en-US" sz="1600" b="1" dirty="0">
              <a:solidFill>
                <a:srgbClr val="920000"/>
              </a:solidFill>
              <a:latin typeface="Times New Roman" pitchFamily="18" charset="0"/>
              <a:cs typeface="Times New Roman" pitchFamily="18" charset="0"/>
            </a:endParaRPr>
          </a:p>
          <a:p>
            <a:pPr>
              <a:lnSpc>
                <a:spcPct val="150000"/>
              </a:lnSpc>
              <a:buFont typeface="Arial" pitchFamily="34" charset="0"/>
              <a:buChar char="•"/>
            </a:pPr>
            <a:r>
              <a:rPr lang="en-US" sz="1600" dirty="0" smtClean="0">
                <a:latin typeface="Times New Roman" pitchFamily="18" charset="0"/>
                <a:cs typeface="Times New Roman" pitchFamily="18" charset="0"/>
              </a:rPr>
              <a:t>Demand-type </a:t>
            </a:r>
            <a:r>
              <a:rPr lang="en-US" sz="1600" dirty="0">
                <a:latin typeface="Times New Roman" pitchFamily="18" charset="0"/>
                <a:cs typeface="Times New Roman" pitchFamily="18" charset="0"/>
              </a:rPr>
              <a:t>cardiac pacemakers</a:t>
            </a:r>
          </a:p>
          <a:p>
            <a:pPr>
              <a:lnSpc>
                <a:spcPct val="150000"/>
              </a:lnSpc>
              <a:buFont typeface="Arial" pitchFamily="34" charset="0"/>
              <a:buChar char="•"/>
            </a:pPr>
            <a:r>
              <a:rPr lang="en-US" sz="1600" dirty="0">
                <a:latin typeface="Times New Roman" pitchFamily="18" charset="0"/>
                <a:cs typeface="Times New Roman" pitchFamily="18" charset="0"/>
              </a:rPr>
              <a:t>Need for future MRI studies or possible cardioverter defibrillators</a:t>
            </a:r>
          </a:p>
          <a:p>
            <a:pPr>
              <a:lnSpc>
                <a:spcPct val="150000"/>
              </a:lnSpc>
              <a:buFont typeface="Arial" pitchFamily="34" charset="0"/>
              <a:buChar char="•"/>
            </a:pPr>
            <a:r>
              <a:rPr lang="en-US" sz="1600" dirty="0">
                <a:latin typeface="Times New Roman" pitchFamily="18" charset="0"/>
                <a:cs typeface="Times New Roman" pitchFamily="18" charset="0"/>
              </a:rPr>
              <a:t>Pregnant or pediatric patients</a:t>
            </a:r>
          </a:p>
          <a:p>
            <a:pPr>
              <a:lnSpc>
                <a:spcPct val="150000"/>
              </a:lnSpc>
              <a:buFont typeface="Arial" pitchFamily="34" charset="0"/>
              <a:buChar char="•"/>
            </a:pPr>
            <a:r>
              <a:rPr lang="en-US" sz="1600" dirty="0">
                <a:latin typeface="Times New Roman" pitchFamily="18" charset="0"/>
                <a:cs typeface="Times New Roman" pitchFamily="18" charset="0"/>
              </a:rPr>
              <a:t>Coagulopathy, immunosuppression, or any medical condition that compromises surgical benefit over risk</a:t>
            </a:r>
          </a:p>
          <a:p>
            <a:pPr>
              <a:lnSpc>
                <a:spcPct val="150000"/>
              </a:lnSpc>
              <a:buFont typeface="Arial" pitchFamily="34" charset="0"/>
              <a:buChar char="•"/>
            </a:pPr>
            <a:r>
              <a:rPr lang="en-US" sz="1600" dirty="0">
                <a:latin typeface="Times New Roman" pitchFamily="18" charset="0"/>
                <a:cs typeface="Times New Roman" pitchFamily="18" charset="0"/>
              </a:rPr>
              <a:t>Ongoing requirement for therapeutic diathermy</a:t>
            </a:r>
          </a:p>
        </p:txBody>
      </p:sp>
      <p:pic>
        <p:nvPicPr>
          <p:cNvPr id="4" name="Picture 2"/>
          <p:cNvPicPr>
            <a:picLocks noChangeAspect="1" noChangeArrowheads="1"/>
          </p:cNvPicPr>
          <p:nvPr/>
        </p:nvPicPr>
        <p:blipFill>
          <a:blip r:embed="rId2" cstate="print"/>
          <a:srcRect/>
          <a:stretch>
            <a:fillRect/>
          </a:stretch>
        </p:blipFill>
        <p:spPr bwMode="auto">
          <a:xfrm>
            <a:off x="-32" y="-24"/>
            <a:ext cx="1214446" cy="12144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857224" y="1714488"/>
            <a:ext cx="5357850" cy="4339650"/>
          </a:xfrm>
          <a:prstGeom prst="rect">
            <a:avLst/>
          </a:prstGeom>
          <a:solidFill>
            <a:srgbClr val="F8F3EE"/>
          </a:solidFill>
        </p:spPr>
        <p:txBody>
          <a:bodyPr wrap="square">
            <a:spAutoFit/>
          </a:bodyPr>
          <a:lstStyle/>
          <a:p>
            <a:r>
              <a:rPr lang="en-US" b="1" dirty="0" smtClean="0">
                <a:solidFill>
                  <a:srgbClr val="920000"/>
                </a:solidFill>
                <a:latin typeface="Times New Roman" pitchFamily="18" charset="0"/>
                <a:cs typeface="Times New Roman" pitchFamily="18" charset="0"/>
              </a:rPr>
              <a:t>Anatomic conditions</a:t>
            </a:r>
          </a:p>
          <a:p>
            <a:pPr>
              <a:lnSpc>
                <a:spcPct val="150000"/>
              </a:lnSpc>
            </a:pPr>
            <a:endParaRPr lang="en-US" sz="1600" dirty="0">
              <a:latin typeface="Times New Roman" pitchFamily="18" charset="0"/>
              <a:cs typeface="Times New Roman" pitchFamily="18" charset="0"/>
            </a:endParaRPr>
          </a:p>
          <a:p>
            <a:pPr>
              <a:lnSpc>
                <a:spcPct val="150000"/>
              </a:lnSpc>
              <a:buFont typeface="Arial" pitchFamily="34" charset="0"/>
              <a:buChar char="•"/>
            </a:pPr>
            <a:r>
              <a:rPr lang="en-US" sz="1600" dirty="0">
                <a:solidFill>
                  <a:srgbClr val="000D26"/>
                </a:solidFill>
                <a:latin typeface="Times New Roman" pitchFamily="18" charset="0"/>
                <a:cs typeface="Times New Roman" pitchFamily="18" charset="0"/>
              </a:rPr>
              <a:t>Previous spinal surgery with epidural scarring</a:t>
            </a:r>
          </a:p>
          <a:p>
            <a:pPr>
              <a:lnSpc>
                <a:spcPct val="150000"/>
              </a:lnSpc>
              <a:buFont typeface="Arial" pitchFamily="34" charset="0"/>
              <a:buChar char="•"/>
            </a:pPr>
            <a:r>
              <a:rPr lang="en-US" sz="1600" dirty="0">
                <a:solidFill>
                  <a:srgbClr val="000D26"/>
                </a:solidFill>
                <a:latin typeface="Times New Roman" pitchFamily="18" charset="0"/>
                <a:cs typeface="Times New Roman" pitchFamily="18" charset="0"/>
              </a:rPr>
              <a:t>Severe spondylolisthesis with stenosis</a:t>
            </a:r>
          </a:p>
          <a:p>
            <a:pPr>
              <a:lnSpc>
                <a:spcPct val="150000"/>
              </a:lnSpc>
              <a:buFont typeface="Arial" pitchFamily="34" charset="0"/>
              <a:buChar char="•"/>
            </a:pPr>
            <a:r>
              <a:rPr lang="en-US" sz="1600" dirty="0">
                <a:solidFill>
                  <a:srgbClr val="000D26"/>
                </a:solidFill>
                <a:latin typeface="Times New Roman" pitchFamily="18" charset="0"/>
                <a:cs typeface="Times New Roman" pitchFamily="18" charset="0"/>
              </a:rPr>
              <a:t>Scoliosis that creates difficulty with lead </a:t>
            </a:r>
            <a:r>
              <a:rPr lang="en-US" sz="1600" dirty="0" smtClean="0">
                <a:solidFill>
                  <a:srgbClr val="000D26"/>
                </a:solidFill>
                <a:latin typeface="Times New Roman" pitchFamily="18" charset="0"/>
                <a:cs typeface="Times New Roman" pitchFamily="18" charset="0"/>
              </a:rPr>
              <a:t>steering</a:t>
            </a:r>
          </a:p>
          <a:p>
            <a:endParaRPr lang="en-US" sz="1600" dirty="0" smtClean="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p>
            <a:r>
              <a:rPr lang="en-US" b="1" dirty="0">
                <a:solidFill>
                  <a:srgbClr val="920000"/>
                </a:solidFill>
                <a:latin typeface="Times New Roman" pitchFamily="18" charset="0"/>
                <a:cs typeface="Times New Roman" pitchFamily="18" charset="0"/>
              </a:rPr>
              <a:t>Medical </a:t>
            </a:r>
            <a:r>
              <a:rPr lang="en-US" b="1" dirty="0" smtClean="0">
                <a:solidFill>
                  <a:srgbClr val="920000"/>
                </a:solidFill>
                <a:latin typeface="Times New Roman" pitchFamily="18" charset="0"/>
                <a:cs typeface="Times New Roman" pitchFamily="18" charset="0"/>
              </a:rPr>
              <a:t>comorbidities</a:t>
            </a:r>
          </a:p>
          <a:p>
            <a:endParaRPr lang="en-US" sz="1600" b="1" dirty="0">
              <a:latin typeface="Times New Roman" pitchFamily="18" charset="0"/>
              <a:cs typeface="Times New Roman" pitchFamily="18" charset="0"/>
            </a:endParaRPr>
          </a:p>
          <a:p>
            <a:pPr>
              <a:lnSpc>
                <a:spcPct val="150000"/>
              </a:lnSpc>
              <a:buFont typeface="Arial" pitchFamily="34" charset="0"/>
              <a:buChar char="•"/>
            </a:pPr>
            <a:r>
              <a:rPr lang="en-US" sz="1600" dirty="0" smtClean="0">
                <a:solidFill>
                  <a:srgbClr val="000D26"/>
                </a:solidFill>
                <a:latin typeface="Times New Roman" pitchFamily="18" charset="0"/>
                <a:cs typeface="Times New Roman" pitchFamily="18" charset="0"/>
              </a:rPr>
              <a:t>Untreated </a:t>
            </a:r>
            <a:r>
              <a:rPr lang="en-US" sz="1600" dirty="0">
                <a:solidFill>
                  <a:srgbClr val="000D26"/>
                </a:solidFill>
                <a:latin typeface="Times New Roman" pitchFamily="18" charset="0"/>
                <a:cs typeface="Times New Roman" pitchFamily="18" charset="0"/>
              </a:rPr>
              <a:t>infection</a:t>
            </a:r>
          </a:p>
          <a:p>
            <a:pPr>
              <a:lnSpc>
                <a:spcPct val="150000"/>
              </a:lnSpc>
              <a:buFont typeface="Arial" pitchFamily="34" charset="0"/>
              <a:buChar char="•"/>
            </a:pPr>
            <a:r>
              <a:rPr lang="en-US" sz="1600" dirty="0">
                <a:solidFill>
                  <a:srgbClr val="000D26"/>
                </a:solidFill>
                <a:latin typeface="Times New Roman" pitchFamily="18" charset="0"/>
                <a:cs typeface="Times New Roman" pitchFamily="18" charset="0"/>
              </a:rPr>
              <a:t>Implanted cardiac pacemaker were all or similar device</a:t>
            </a:r>
          </a:p>
          <a:p>
            <a:pPr>
              <a:lnSpc>
                <a:spcPct val="150000"/>
              </a:lnSpc>
              <a:buFont typeface="Arial" pitchFamily="34" charset="0"/>
              <a:buChar char="•"/>
            </a:pPr>
            <a:r>
              <a:rPr lang="en-US" sz="1600" dirty="0">
                <a:solidFill>
                  <a:srgbClr val="000D26"/>
                </a:solidFill>
                <a:latin typeface="Times New Roman" pitchFamily="18" charset="0"/>
                <a:cs typeface="Times New Roman" pitchFamily="18" charset="0"/>
              </a:rPr>
              <a:t>Coexisting additional major chronic pain condition</a:t>
            </a:r>
          </a:p>
          <a:p>
            <a:pPr>
              <a:lnSpc>
                <a:spcPct val="150000"/>
              </a:lnSpc>
              <a:buFont typeface="Arial" pitchFamily="34" charset="0"/>
              <a:buChar char="•"/>
            </a:pPr>
            <a:r>
              <a:rPr lang="en-US" sz="1600" dirty="0">
                <a:solidFill>
                  <a:srgbClr val="000D26"/>
                </a:solidFill>
                <a:latin typeface="Times New Roman" pitchFamily="18" charset="0"/>
                <a:cs typeface="Times New Roman" pitchFamily="18" charset="0"/>
              </a:rPr>
              <a:t>Anticoagulant or antiplatelet therapy</a:t>
            </a:r>
          </a:p>
        </p:txBody>
      </p:sp>
      <p:sp>
        <p:nvSpPr>
          <p:cNvPr id="3" name="2 - Ορθογώνιο"/>
          <p:cNvSpPr/>
          <p:nvPr/>
        </p:nvSpPr>
        <p:spPr>
          <a:xfrm>
            <a:off x="1785918" y="357167"/>
            <a:ext cx="4929222" cy="1200329"/>
          </a:xfrm>
          <a:prstGeom prst="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wrap="square">
            <a:spAutoFit/>
          </a:bodyPr>
          <a:lstStyle/>
          <a:p>
            <a:r>
              <a:rPr lang="en-US" b="1" dirty="0" smtClean="0">
                <a:latin typeface="Times New Roman" pitchFamily="18" charset="0"/>
                <a:cs typeface="Times New Roman" pitchFamily="18" charset="0"/>
              </a:rPr>
              <a:t>Contraindications</a:t>
            </a:r>
          </a:p>
          <a:p>
            <a:r>
              <a:rPr lang="en-US" dirty="0" smtClean="0">
                <a:latin typeface="Times New Roman" pitchFamily="18" charset="0"/>
                <a:cs typeface="Times New Roman" pitchFamily="18" charset="0"/>
              </a:rPr>
              <a:t>Related contraindications include the following :</a:t>
            </a:r>
          </a:p>
          <a:p>
            <a:endParaRPr lang="en-US" b="1" dirty="0" smtClean="0">
              <a:latin typeface="Times New Roman" pitchFamily="18" charset="0"/>
              <a:cs typeface="Times New Roman" pitchFamily="18" charset="0"/>
            </a:endParaRPr>
          </a:p>
          <a:p>
            <a:endParaRPr lang="en-US" b="1" dirty="0">
              <a:latin typeface="Times New Roman" pitchFamily="18" charset="0"/>
              <a:cs typeface="Times New Roman" pitchFamily="18" charset="0"/>
            </a:endParaRPr>
          </a:p>
        </p:txBody>
      </p:sp>
      <p:pic>
        <p:nvPicPr>
          <p:cNvPr id="4" name="Picture 11" descr="200102406b_pstr_Stim_"/>
          <p:cNvPicPr>
            <a:picLocks noChangeAspect="1" noChangeArrowheads="1"/>
          </p:cNvPicPr>
          <p:nvPr/>
        </p:nvPicPr>
        <p:blipFill>
          <a:blip r:embed="rId2"/>
          <a:srcRect t="7767" b="5826"/>
          <a:stretch>
            <a:fillRect/>
          </a:stretch>
        </p:blipFill>
        <p:spPr bwMode="auto">
          <a:xfrm>
            <a:off x="6311900" y="2311400"/>
            <a:ext cx="1968500" cy="33909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32" y="-24"/>
            <a:ext cx="1214446" cy="12144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electrodes ans"/>
          <p:cNvPicPr>
            <a:picLocks noChangeAspect="1" noChangeArrowheads="1"/>
          </p:cNvPicPr>
          <p:nvPr/>
        </p:nvPicPr>
        <p:blipFill>
          <a:blip r:embed="rId2"/>
          <a:srcRect/>
          <a:stretch>
            <a:fillRect/>
          </a:stretch>
        </p:blipFill>
        <p:spPr bwMode="auto">
          <a:xfrm>
            <a:off x="1071538" y="4286256"/>
            <a:ext cx="7391423" cy="1738303"/>
          </a:xfrm>
          <a:prstGeom prst="rect">
            <a:avLst/>
          </a:prstGeom>
          <a:noFill/>
        </p:spPr>
      </p:pic>
      <p:sp>
        <p:nvSpPr>
          <p:cNvPr id="3" name="2 - Ορθογώνιο"/>
          <p:cNvSpPr/>
          <p:nvPr/>
        </p:nvSpPr>
        <p:spPr>
          <a:xfrm>
            <a:off x="571472" y="1500174"/>
            <a:ext cx="4429156" cy="2308324"/>
          </a:xfrm>
          <a:prstGeom prst="rect">
            <a:avLst/>
          </a:prstGeom>
          <a:solidFill>
            <a:srgbClr val="F8F3EE"/>
          </a:solidFill>
        </p:spPr>
        <p:txBody>
          <a:bodyPr wrap="square">
            <a:spAutoFit/>
          </a:bodyPr>
          <a:lstStyle/>
          <a:p>
            <a:pPr algn="just"/>
            <a:r>
              <a:rPr lang="en-US" dirty="0" smtClean="0">
                <a:solidFill>
                  <a:srgbClr val="000D26"/>
                </a:solidFill>
                <a:latin typeface="Times New Roman" pitchFamily="18" charset="0"/>
                <a:cs typeface="Times New Roman" pitchFamily="18" charset="0"/>
              </a:rPr>
              <a:t>Stimulation of the spinal cord is by an implanted electrode powered by an implanted pulse generator (IPG).</a:t>
            </a:r>
          </a:p>
          <a:p>
            <a:r>
              <a:rPr lang="en-US" dirty="0" smtClean="0">
                <a:solidFill>
                  <a:srgbClr val="000D26"/>
                </a:solidFill>
                <a:latin typeface="Times New Roman" pitchFamily="18" charset="0"/>
                <a:cs typeface="Times New Roman" pitchFamily="18" charset="0"/>
              </a:rPr>
              <a:t>Electrodes may be inserted percutaneously via an epidural needle or surgically implanted via laminotomy. </a:t>
            </a:r>
          </a:p>
          <a:p>
            <a:r>
              <a:rPr lang="en-US" dirty="0" smtClean="0">
                <a:solidFill>
                  <a:srgbClr val="000D26"/>
                </a:solidFill>
                <a:latin typeface="Times New Roman" pitchFamily="18" charset="0"/>
                <a:cs typeface="Times New Roman" pitchFamily="18" charset="0"/>
              </a:rPr>
              <a:t>Electrodes may be bipolar or multipolar, and multiple electrodes may be used. </a:t>
            </a:r>
            <a:endParaRPr lang="el-GR" dirty="0">
              <a:solidFill>
                <a:srgbClr val="000D26"/>
              </a:solidFill>
              <a:latin typeface="Times New Roman" pitchFamily="18" charset="0"/>
              <a:cs typeface="Times New Roman" pitchFamily="18" charset="0"/>
            </a:endParaRPr>
          </a:p>
        </p:txBody>
      </p:sp>
      <p:pic>
        <p:nvPicPr>
          <p:cNvPr id="35842" name="Picture 2" descr="Σχετική εικόνα"/>
          <p:cNvPicPr>
            <a:picLocks noChangeAspect="1" noChangeArrowheads="1"/>
          </p:cNvPicPr>
          <p:nvPr/>
        </p:nvPicPr>
        <p:blipFill>
          <a:blip r:embed="rId3"/>
          <a:srcRect/>
          <a:stretch>
            <a:fillRect/>
          </a:stretch>
        </p:blipFill>
        <p:spPr bwMode="auto">
          <a:xfrm>
            <a:off x="5429256" y="857232"/>
            <a:ext cx="3214710" cy="3376590"/>
          </a:xfrm>
          <a:prstGeom prst="rect">
            <a:avLst/>
          </a:prstGeom>
          <a:noFill/>
        </p:spPr>
      </p:pic>
      <p:pic>
        <p:nvPicPr>
          <p:cNvPr id="5" name="Picture 2"/>
          <p:cNvPicPr>
            <a:picLocks noChangeAspect="1" noChangeArrowheads="1"/>
          </p:cNvPicPr>
          <p:nvPr/>
        </p:nvPicPr>
        <p:blipFill>
          <a:blip r:embed="rId4" cstate="print"/>
          <a:srcRect/>
          <a:stretch>
            <a:fillRect/>
          </a:stretch>
        </p:blipFill>
        <p:spPr bwMode="auto">
          <a:xfrm>
            <a:off x="-32" y="-24"/>
            <a:ext cx="1214446" cy="1214446"/>
          </a:xfrm>
          <a:prstGeom prst="rect">
            <a:avLst/>
          </a:prstGeom>
          <a:noFill/>
          <a:ln w="9525">
            <a:noFill/>
            <a:miter lim="800000"/>
            <a:headEnd/>
            <a:tailEnd/>
          </a:ln>
          <a:effectLst/>
        </p:spPr>
      </p:pic>
      <p:pic>
        <p:nvPicPr>
          <p:cNvPr id="6" name="Picture 7" descr="GENESIS"/>
          <p:cNvPicPr>
            <a:picLocks noChangeAspect="1" noChangeArrowheads="1"/>
          </p:cNvPicPr>
          <p:nvPr/>
        </p:nvPicPr>
        <p:blipFill>
          <a:blip r:embed="rId5"/>
          <a:srcRect/>
          <a:stretch>
            <a:fillRect/>
          </a:stretch>
        </p:blipFill>
        <p:spPr bwMode="auto">
          <a:xfrm>
            <a:off x="5572132" y="2357430"/>
            <a:ext cx="2924178" cy="185738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Σχετική εικόνα"/>
          <p:cNvPicPr>
            <a:picLocks noChangeAspect="1" noChangeArrowheads="1"/>
          </p:cNvPicPr>
          <p:nvPr/>
        </p:nvPicPr>
        <p:blipFill>
          <a:blip r:embed="rId2"/>
          <a:srcRect/>
          <a:stretch>
            <a:fillRect/>
          </a:stretch>
        </p:blipFill>
        <p:spPr bwMode="auto">
          <a:xfrm>
            <a:off x="1428728" y="2214554"/>
            <a:ext cx="6191250" cy="2952751"/>
          </a:xfrm>
          <a:prstGeom prst="rect">
            <a:avLst/>
          </a:prstGeom>
          <a:noFill/>
        </p:spPr>
      </p:pic>
      <p:pic>
        <p:nvPicPr>
          <p:cNvPr id="3" name="Picture 2"/>
          <p:cNvPicPr>
            <a:picLocks noChangeAspect="1" noChangeArrowheads="1"/>
          </p:cNvPicPr>
          <p:nvPr/>
        </p:nvPicPr>
        <p:blipFill>
          <a:blip r:embed="rId3" cstate="print"/>
          <a:srcRect/>
          <a:stretch>
            <a:fillRect/>
          </a:stretch>
        </p:blipFill>
        <p:spPr bwMode="auto">
          <a:xfrm>
            <a:off x="-32" y="-24"/>
            <a:ext cx="1214446" cy="12144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57158" y="4214818"/>
            <a:ext cx="5214974" cy="1477328"/>
          </a:xfrm>
          <a:prstGeom prst="rect">
            <a:avLst/>
          </a:prstGeom>
          <a:solidFill>
            <a:srgbClr val="F8F3EE"/>
          </a:solidFill>
        </p:spPr>
        <p:txBody>
          <a:bodyPr wrap="square">
            <a:spAutoFit/>
          </a:bodyPr>
          <a:lstStyle/>
          <a:p>
            <a:r>
              <a:rPr lang="en-US" dirty="0" smtClean="0">
                <a:solidFill>
                  <a:srgbClr val="001132"/>
                </a:solidFill>
                <a:latin typeface="Times New Roman" pitchFamily="18" charset="0"/>
                <a:cs typeface="Times New Roman" pitchFamily="18" charset="0"/>
              </a:rPr>
              <a:t>Pulse generation is achieved by a fully implantable battery-powered device (similar to a cardiac pacemaker). Rechargeable battery systems may be preferred for some patients such as those with high current use, including those with multiple electrodes.</a:t>
            </a:r>
            <a:endParaRPr lang="el-GR" dirty="0">
              <a:solidFill>
                <a:srgbClr val="001132"/>
              </a:solidFill>
            </a:endParaRPr>
          </a:p>
        </p:txBody>
      </p:sp>
      <p:sp>
        <p:nvSpPr>
          <p:cNvPr id="55298" name="AutoShape 2" descr="Σχετική εικόν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55300" name="AutoShape 4" descr="Σχετική εικόν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55302" name="AutoShape 6" descr="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55304" name="AutoShape 8" descr="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pic>
        <p:nvPicPr>
          <p:cNvPr id="55306" name="Picture 10" descr="Σχετική εικόνα"/>
          <p:cNvPicPr>
            <a:picLocks noChangeAspect="1" noChangeArrowheads="1"/>
          </p:cNvPicPr>
          <p:nvPr/>
        </p:nvPicPr>
        <p:blipFill>
          <a:blip r:embed="rId2"/>
          <a:srcRect/>
          <a:stretch>
            <a:fillRect/>
          </a:stretch>
        </p:blipFill>
        <p:spPr bwMode="auto">
          <a:xfrm>
            <a:off x="785786" y="571480"/>
            <a:ext cx="2857520" cy="3328993"/>
          </a:xfrm>
          <a:prstGeom prst="rect">
            <a:avLst/>
          </a:prstGeom>
          <a:noFill/>
        </p:spPr>
      </p:pic>
      <p:pic>
        <p:nvPicPr>
          <p:cNvPr id="8" name="Picture 2"/>
          <p:cNvPicPr>
            <a:picLocks noChangeAspect="1" noChangeArrowheads="1"/>
          </p:cNvPicPr>
          <p:nvPr/>
        </p:nvPicPr>
        <p:blipFill>
          <a:blip r:embed="rId3" cstate="print"/>
          <a:srcRect/>
          <a:stretch>
            <a:fillRect/>
          </a:stretch>
        </p:blipFill>
        <p:spPr bwMode="auto">
          <a:xfrm>
            <a:off x="-32" y="-24"/>
            <a:ext cx="1214446" cy="1214446"/>
          </a:xfrm>
          <a:prstGeom prst="rect">
            <a:avLst/>
          </a:prstGeom>
          <a:noFill/>
          <a:ln w="9525">
            <a:noFill/>
            <a:miter lim="800000"/>
            <a:headEnd/>
            <a:tailEnd/>
          </a:ln>
          <a:effectLst/>
        </p:spPr>
      </p:pic>
      <p:pic>
        <p:nvPicPr>
          <p:cNvPr id="9" name="Picture 2" descr="MVC-305F"/>
          <p:cNvPicPr>
            <a:picLocks noChangeAspect="1" noChangeArrowheads="1"/>
          </p:cNvPicPr>
          <p:nvPr/>
        </p:nvPicPr>
        <p:blipFill>
          <a:blip r:embed="rId4"/>
          <a:srcRect b="5167"/>
          <a:stretch>
            <a:fillRect/>
          </a:stretch>
        </p:blipFill>
        <p:spPr bwMode="auto">
          <a:xfrm>
            <a:off x="5715008" y="857232"/>
            <a:ext cx="3214678" cy="4214842"/>
          </a:xfrm>
          <a:prstGeom prst="rect">
            <a:avLst/>
          </a:prstGeom>
          <a:noFill/>
          <a:ln w="9525">
            <a:solidFill>
              <a:srgbClr val="FFCC00"/>
            </a:solid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3143240" y="1285860"/>
            <a:ext cx="2799677" cy="400110"/>
          </a:xfrm>
          <a:prstGeom prst="rect">
            <a:avLst/>
          </a:prstGeom>
          <a:solidFill>
            <a:schemeClr val="accent2">
              <a:lumMod val="20000"/>
              <a:lumOff val="80000"/>
            </a:schemeClr>
          </a:solidFill>
          <a:effectLst>
            <a:outerShdw blurRad="50800" dist="38100" dir="5400000" algn="t" rotWithShape="0">
              <a:prstClr val="black">
                <a:alpha val="40000"/>
              </a:prstClr>
            </a:outerShdw>
          </a:effectLst>
        </p:spPr>
        <p:style>
          <a:lnRef idx="1">
            <a:schemeClr val="accent1"/>
          </a:lnRef>
          <a:fillRef idx="1001">
            <a:schemeClr val="lt2"/>
          </a:fillRef>
          <a:effectRef idx="1">
            <a:schemeClr val="accent1"/>
          </a:effectRef>
          <a:fontRef idx="minor">
            <a:schemeClr val="dk1"/>
          </a:fontRef>
        </p:style>
        <p:txBody>
          <a:bodyPr wrap="none">
            <a:spAutoFit/>
          </a:bodyPr>
          <a:lstStyle/>
          <a:p>
            <a:r>
              <a:rPr lang="en-US" sz="2000" b="1" dirty="0" smtClean="0">
                <a:solidFill>
                  <a:srgbClr val="001132"/>
                </a:solidFill>
                <a:latin typeface="Times New Roman" pitchFamily="18" charset="0"/>
                <a:cs typeface="Times New Roman" pitchFamily="18" charset="0"/>
              </a:rPr>
              <a:t>Technical</a:t>
            </a:r>
            <a:r>
              <a:rPr lang="en-US" sz="2000" dirty="0" smtClean="0">
                <a:solidFill>
                  <a:srgbClr val="001132"/>
                </a:solidFill>
                <a:latin typeface="Times New Roman" pitchFamily="18" charset="0"/>
                <a:cs typeface="Times New Roman" pitchFamily="18" charset="0"/>
              </a:rPr>
              <a:t> </a:t>
            </a:r>
            <a:r>
              <a:rPr lang="en-US" sz="2000" b="1" dirty="0">
                <a:solidFill>
                  <a:srgbClr val="001132"/>
                </a:solidFill>
                <a:latin typeface="Times New Roman" pitchFamily="18" charset="0"/>
                <a:cs typeface="Times New Roman" pitchFamily="18" charset="0"/>
              </a:rPr>
              <a:t>complications</a:t>
            </a:r>
            <a:endParaRPr lang="el-GR" sz="2000" b="1" dirty="0">
              <a:solidFill>
                <a:srgbClr val="001132"/>
              </a:solidFill>
              <a:latin typeface="Times New Roman" pitchFamily="18" charset="0"/>
              <a:cs typeface="Times New Roman" pitchFamily="18" charset="0"/>
            </a:endParaRPr>
          </a:p>
        </p:txBody>
      </p:sp>
      <p:sp>
        <p:nvSpPr>
          <p:cNvPr id="4" name="3 - Ορθογώνιο"/>
          <p:cNvSpPr/>
          <p:nvPr/>
        </p:nvSpPr>
        <p:spPr>
          <a:xfrm>
            <a:off x="928662" y="2786058"/>
            <a:ext cx="3857652" cy="2585323"/>
          </a:xfrm>
          <a:prstGeom prst="rect">
            <a:avLst/>
          </a:prstGeom>
          <a:solidFill>
            <a:srgbClr val="F8F3EE"/>
          </a:solidFill>
        </p:spPr>
        <p:txBody>
          <a:bodyPr wrap="square">
            <a:spAutoFit/>
          </a:bodyPr>
          <a:lstStyle/>
          <a:p>
            <a:pPr lvl="1">
              <a:lnSpc>
                <a:spcPct val="150000"/>
              </a:lnSpc>
              <a:buFont typeface="Arial" pitchFamily="34" charset="0"/>
              <a:buChar char="•"/>
            </a:pPr>
            <a:r>
              <a:rPr lang="en-US" dirty="0" smtClean="0">
                <a:solidFill>
                  <a:srgbClr val="001132"/>
                </a:solidFill>
                <a:latin typeface="Times New Roman" pitchFamily="18" charset="0"/>
                <a:cs typeface="Times New Roman" pitchFamily="18" charset="0"/>
              </a:rPr>
              <a:t>Lead-failure</a:t>
            </a:r>
          </a:p>
          <a:p>
            <a:pPr lvl="1">
              <a:lnSpc>
                <a:spcPct val="150000"/>
              </a:lnSpc>
              <a:buFont typeface="Arial" pitchFamily="34" charset="0"/>
              <a:buChar char="•"/>
            </a:pPr>
            <a:r>
              <a:rPr lang="en-US" dirty="0">
                <a:solidFill>
                  <a:srgbClr val="001132"/>
                </a:solidFill>
                <a:latin typeface="Times New Roman" pitchFamily="18" charset="0"/>
                <a:cs typeface="Times New Roman" pitchFamily="18" charset="0"/>
              </a:rPr>
              <a:t>D</a:t>
            </a:r>
            <a:r>
              <a:rPr lang="en-US" dirty="0" smtClean="0">
                <a:solidFill>
                  <a:srgbClr val="001132"/>
                </a:solidFill>
                <a:latin typeface="Times New Roman" pitchFamily="18" charset="0"/>
                <a:cs typeface="Times New Roman" pitchFamily="18" charset="0"/>
              </a:rPr>
              <a:t>evice malfunction</a:t>
            </a:r>
          </a:p>
          <a:p>
            <a:pPr lvl="1">
              <a:lnSpc>
                <a:spcPct val="150000"/>
              </a:lnSpc>
              <a:buFont typeface="Arial" pitchFamily="34" charset="0"/>
              <a:buChar char="•"/>
            </a:pPr>
            <a:r>
              <a:rPr lang="en-US" dirty="0">
                <a:solidFill>
                  <a:srgbClr val="001132"/>
                </a:solidFill>
                <a:latin typeface="Times New Roman" pitchFamily="18" charset="0"/>
                <a:cs typeface="Times New Roman" pitchFamily="18" charset="0"/>
              </a:rPr>
              <a:t>C</a:t>
            </a:r>
            <a:r>
              <a:rPr lang="en-US" dirty="0" smtClean="0">
                <a:solidFill>
                  <a:srgbClr val="001132"/>
                </a:solidFill>
                <a:latin typeface="Times New Roman" pitchFamily="18" charset="0"/>
                <a:cs typeface="Times New Roman" pitchFamily="18" charset="0"/>
              </a:rPr>
              <a:t>urrent leakage</a:t>
            </a:r>
          </a:p>
          <a:p>
            <a:pPr lvl="1">
              <a:lnSpc>
                <a:spcPct val="150000"/>
              </a:lnSpc>
              <a:buFont typeface="Arial" pitchFamily="34" charset="0"/>
              <a:buChar char="•"/>
            </a:pPr>
            <a:r>
              <a:rPr lang="en-US" dirty="0">
                <a:solidFill>
                  <a:srgbClr val="001132"/>
                </a:solidFill>
                <a:latin typeface="Times New Roman" pitchFamily="18" charset="0"/>
                <a:cs typeface="Times New Roman" pitchFamily="18" charset="0"/>
              </a:rPr>
              <a:t>P</a:t>
            </a:r>
            <a:r>
              <a:rPr lang="en-US" dirty="0" smtClean="0">
                <a:solidFill>
                  <a:srgbClr val="001132"/>
                </a:solidFill>
                <a:latin typeface="Times New Roman" pitchFamily="18" charset="0"/>
                <a:cs typeface="Times New Roman" pitchFamily="18" charset="0"/>
              </a:rPr>
              <a:t>oor programming</a:t>
            </a:r>
          </a:p>
          <a:p>
            <a:pPr lvl="1">
              <a:lnSpc>
                <a:spcPct val="150000"/>
              </a:lnSpc>
              <a:buFont typeface="Arial" pitchFamily="34" charset="0"/>
              <a:buChar char="•"/>
            </a:pPr>
            <a:r>
              <a:rPr lang="en-US" dirty="0" smtClean="0">
                <a:solidFill>
                  <a:srgbClr val="001132"/>
                </a:solidFill>
                <a:latin typeface="Times New Roman" pitchFamily="18" charset="0"/>
                <a:cs typeface="Times New Roman" pitchFamily="18" charset="0"/>
              </a:rPr>
              <a:t>Lead migration</a:t>
            </a:r>
          </a:p>
          <a:p>
            <a:pPr lvl="1">
              <a:lnSpc>
                <a:spcPct val="150000"/>
              </a:lnSpc>
              <a:buFont typeface="Arial" pitchFamily="34" charset="0"/>
              <a:buChar char="•"/>
            </a:pPr>
            <a:r>
              <a:rPr lang="en-US" dirty="0">
                <a:solidFill>
                  <a:srgbClr val="001132"/>
                </a:solidFill>
                <a:latin typeface="Times New Roman" pitchFamily="18" charset="0"/>
                <a:cs typeface="Times New Roman" pitchFamily="18" charset="0"/>
              </a:rPr>
              <a:t>B</a:t>
            </a:r>
            <a:r>
              <a:rPr lang="en-US" dirty="0" smtClean="0">
                <a:solidFill>
                  <a:srgbClr val="001132"/>
                </a:solidFill>
                <a:latin typeface="Times New Roman" pitchFamily="18" charset="0"/>
                <a:cs typeface="Times New Roman" pitchFamily="18" charset="0"/>
              </a:rPr>
              <a:t>reakage </a:t>
            </a:r>
            <a:r>
              <a:rPr lang="en-US" dirty="0">
                <a:solidFill>
                  <a:srgbClr val="001132"/>
                </a:solidFill>
                <a:latin typeface="Times New Roman" pitchFamily="18" charset="0"/>
                <a:cs typeface="Times New Roman" pitchFamily="18" charset="0"/>
              </a:rPr>
              <a:t>or disconnections </a:t>
            </a:r>
            <a:endParaRPr lang="el-GR" dirty="0">
              <a:solidFill>
                <a:srgbClr val="001132"/>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cstate="print"/>
          <a:srcRect/>
          <a:stretch>
            <a:fillRect/>
          </a:stretch>
        </p:blipFill>
        <p:spPr bwMode="auto">
          <a:xfrm>
            <a:off x="-32" y="-24"/>
            <a:ext cx="1214446" cy="1214446"/>
          </a:xfrm>
          <a:prstGeom prst="rect">
            <a:avLst/>
          </a:prstGeom>
          <a:noFill/>
          <a:ln w="9525">
            <a:noFill/>
            <a:miter lim="800000"/>
            <a:headEnd/>
            <a:tailEnd/>
          </a:ln>
          <a:effectLst/>
        </p:spPr>
      </p:pic>
      <p:pic>
        <p:nvPicPr>
          <p:cNvPr id="18434" name="Picture 2" descr="Αποτέλεσμα εικόνας για complications scs"/>
          <p:cNvPicPr>
            <a:picLocks noChangeAspect="1" noChangeArrowheads="1"/>
          </p:cNvPicPr>
          <p:nvPr/>
        </p:nvPicPr>
        <p:blipFill>
          <a:blip r:embed="rId3"/>
          <a:srcRect/>
          <a:stretch>
            <a:fillRect/>
          </a:stretch>
        </p:blipFill>
        <p:spPr bwMode="auto">
          <a:xfrm>
            <a:off x="5214942" y="3357562"/>
            <a:ext cx="3448050" cy="2800351"/>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428860" y="1071546"/>
            <a:ext cx="4643470" cy="400110"/>
          </a:xfrm>
          <a:prstGeom prst="rect">
            <a:avLst/>
          </a:prstGeom>
          <a:solidFill>
            <a:schemeClr val="accent3">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000" b="1" dirty="0">
                <a:solidFill>
                  <a:srgbClr val="001132"/>
                </a:solidFill>
                <a:latin typeface="Times New Roman" pitchFamily="18" charset="0"/>
                <a:cs typeface="Times New Roman" pitchFamily="18" charset="0"/>
              </a:rPr>
              <a:t>Medical </a:t>
            </a:r>
            <a:r>
              <a:rPr lang="en-US" sz="2000" b="1" dirty="0" smtClean="0">
                <a:solidFill>
                  <a:srgbClr val="001132"/>
                </a:solidFill>
                <a:latin typeface="Times New Roman" pitchFamily="18" charset="0"/>
                <a:cs typeface="Times New Roman" pitchFamily="18" charset="0"/>
              </a:rPr>
              <a:t>complications</a:t>
            </a:r>
            <a:r>
              <a:rPr lang="en-US" sz="2000" b="1" dirty="0">
                <a:solidFill>
                  <a:srgbClr val="001132"/>
                </a:solidFill>
                <a:latin typeface="Times New Roman" pitchFamily="18" charset="0"/>
                <a:cs typeface="Times New Roman" pitchFamily="18" charset="0"/>
              </a:rPr>
              <a:t> </a:t>
            </a:r>
            <a:endParaRPr lang="el-GR" sz="2000" b="1" dirty="0">
              <a:solidFill>
                <a:srgbClr val="001132"/>
              </a:solidFill>
              <a:latin typeface="Times New Roman" pitchFamily="18" charset="0"/>
              <a:cs typeface="Times New Roman" pitchFamily="18" charset="0"/>
            </a:endParaRPr>
          </a:p>
        </p:txBody>
      </p:sp>
      <p:sp>
        <p:nvSpPr>
          <p:cNvPr id="3" name="2 - Ορθογώνιο"/>
          <p:cNvSpPr/>
          <p:nvPr/>
        </p:nvSpPr>
        <p:spPr>
          <a:xfrm>
            <a:off x="1071538" y="2143116"/>
            <a:ext cx="4286280" cy="3970318"/>
          </a:xfrm>
          <a:prstGeom prst="rect">
            <a:avLst/>
          </a:prstGeom>
          <a:solidFill>
            <a:srgbClr val="F8F3EE"/>
          </a:solidFill>
        </p:spPr>
        <p:txBody>
          <a:bodyPr wrap="square">
            <a:spAutoFit/>
          </a:bodyPr>
          <a:lstStyle/>
          <a:p>
            <a:pPr>
              <a:lnSpc>
                <a:spcPct val="150000"/>
              </a:lnSpc>
              <a:buFont typeface="Arial" pitchFamily="34" charset="0"/>
              <a:buChar char="•"/>
            </a:pPr>
            <a:r>
              <a:rPr lang="en-US" dirty="0">
                <a:solidFill>
                  <a:srgbClr val="001132"/>
                </a:solidFill>
                <a:latin typeface="Times New Roman" pitchFamily="18" charset="0"/>
                <a:cs typeface="Times New Roman" pitchFamily="18" charset="0"/>
              </a:rPr>
              <a:t>Direct </a:t>
            </a:r>
            <a:r>
              <a:rPr lang="en-US" dirty="0" smtClean="0">
                <a:solidFill>
                  <a:srgbClr val="001132"/>
                </a:solidFill>
                <a:latin typeface="Times New Roman" pitchFamily="18" charset="0"/>
                <a:cs typeface="Times New Roman" pitchFamily="18" charset="0"/>
              </a:rPr>
              <a:t>trauma</a:t>
            </a:r>
            <a:r>
              <a:rPr lang="en-US" dirty="0">
                <a:solidFill>
                  <a:srgbClr val="001132"/>
                </a:solidFill>
                <a:latin typeface="Times New Roman" pitchFamily="18" charset="0"/>
                <a:cs typeface="Times New Roman" pitchFamily="18" charset="0"/>
              </a:rPr>
              <a:t> </a:t>
            </a:r>
            <a:endParaRPr lang="en-US" dirty="0" smtClean="0">
              <a:solidFill>
                <a:srgbClr val="001132"/>
              </a:solidFill>
              <a:latin typeface="Times New Roman" pitchFamily="18" charset="0"/>
              <a:cs typeface="Times New Roman" pitchFamily="18" charset="0"/>
            </a:endParaRPr>
          </a:p>
          <a:p>
            <a:pPr>
              <a:lnSpc>
                <a:spcPct val="150000"/>
              </a:lnSpc>
              <a:buFont typeface="Arial" pitchFamily="34" charset="0"/>
              <a:buChar char="•"/>
            </a:pPr>
            <a:r>
              <a:rPr lang="en-US" dirty="0" smtClean="0">
                <a:solidFill>
                  <a:srgbClr val="001132"/>
                </a:solidFill>
                <a:latin typeface="Times New Roman" pitchFamily="18" charset="0"/>
                <a:cs typeface="Times New Roman" pitchFamily="18" charset="0"/>
              </a:rPr>
              <a:t>Hematoma</a:t>
            </a:r>
          </a:p>
          <a:p>
            <a:pPr>
              <a:lnSpc>
                <a:spcPct val="150000"/>
              </a:lnSpc>
              <a:buFont typeface="Arial" pitchFamily="34" charset="0"/>
              <a:buChar char="•"/>
            </a:pPr>
            <a:r>
              <a:rPr lang="en-US" dirty="0" smtClean="0">
                <a:solidFill>
                  <a:srgbClr val="001132"/>
                </a:solidFill>
                <a:latin typeface="Times New Roman" pitchFamily="18" charset="0"/>
                <a:cs typeface="Times New Roman" pitchFamily="18" charset="0"/>
              </a:rPr>
              <a:t>Infection</a:t>
            </a:r>
          </a:p>
          <a:p>
            <a:pPr>
              <a:lnSpc>
                <a:spcPct val="150000"/>
              </a:lnSpc>
              <a:buFont typeface="Arial" pitchFamily="34" charset="0"/>
              <a:buChar char="•"/>
            </a:pPr>
            <a:r>
              <a:rPr lang="en-US" dirty="0" smtClean="0">
                <a:solidFill>
                  <a:srgbClr val="001132"/>
                </a:solidFill>
                <a:latin typeface="Times New Roman" pitchFamily="18" charset="0"/>
                <a:cs typeface="Times New Roman" pitchFamily="18" charset="0"/>
              </a:rPr>
              <a:t>Hygroma</a:t>
            </a:r>
            <a:r>
              <a:rPr lang="en-US" dirty="0">
                <a:solidFill>
                  <a:srgbClr val="001132"/>
                </a:solidFill>
                <a:latin typeface="Times New Roman" pitchFamily="18" charset="0"/>
                <a:cs typeface="Times New Roman" pitchFamily="18" charset="0"/>
              </a:rPr>
              <a:t> </a:t>
            </a:r>
            <a:endParaRPr lang="en-US" dirty="0" smtClean="0">
              <a:solidFill>
                <a:srgbClr val="001132"/>
              </a:solidFill>
              <a:latin typeface="Times New Roman" pitchFamily="18" charset="0"/>
              <a:cs typeface="Times New Roman" pitchFamily="18" charset="0"/>
            </a:endParaRPr>
          </a:p>
          <a:p>
            <a:pPr>
              <a:lnSpc>
                <a:spcPct val="150000"/>
              </a:lnSpc>
              <a:buFont typeface="Arial" pitchFamily="34" charset="0"/>
              <a:buChar char="•"/>
            </a:pPr>
            <a:r>
              <a:rPr lang="en-US" dirty="0" smtClean="0">
                <a:solidFill>
                  <a:srgbClr val="001132"/>
                </a:solidFill>
                <a:latin typeface="Times New Roman" pitchFamily="18" charset="0"/>
                <a:cs typeface="Times New Roman" pitchFamily="18" charset="0"/>
              </a:rPr>
              <a:t>Headache</a:t>
            </a:r>
          </a:p>
          <a:p>
            <a:pPr>
              <a:lnSpc>
                <a:spcPct val="150000"/>
              </a:lnSpc>
              <a:buFont typeface="Arial" pitchFamily="34" charset="0"/>
              <a:buChar char="•"/>
            </a:pPr>
            <a:r>
              <a:rPr lang="en-US" dirty="0" smtClean="0">
                <a:solidFill>
                  <a:srgbClr val="001132"/>
                </a:solidFill>
                <a:latin typeface="Times New Roman" pitchFamily="18" charset="0"/>
                <a:cs typeface="Times New Roman" pitchFamily="18" charset="0"/>
              </a:rPr>
              <a:t>Meningitis</a:t>
            </a:r>
          </a:p>
          <a:p>
            <a:pPr>
              <a:buFont typeface="Arial" pitchFamily="34" charset="0"/>
              <a:buChar char="•"/>
            </a:pPr>
            <a:endParaRPr lang="el-GR" dirty="0" smtClean="0">
              <a:solidFill>
                <a:srgbClr val="002060"/>
              </a:solidFill>
            </a:endParaRPr>
          </a:p>
          <a:p>
            <a:endParaRPr lang="en-US" dirty="0" smtClean="0"/>
          </a:p>
          <a:p>
            <a:endParaRPr lang="el-GR" dirty="0" smtClean="0"/>
          </a:p>
          <a:p>
            <a:endParaRPr lang="en-US" dirty="0" smtClean="0"/>
          </a:p>
          <a:p>
            <a:endParaRPr lang="el-GR" dirty="0"/>
          </a:p>
        </p:txBody>
      </p:sp>
      <p:pic>
        <p:nvPicPr>
          <p:cNvPr id="4" name="Picture 2" descr="red_guy_w_spineAnew_white copy"/>
          <p:cNvPicPr>
            <a:picLocks noChangeAspect="1" noChangeArrowheads="1"/>
          </p:cNvPicPr>
          <p:nvPr/>
        </p:nvPicPr>
        <p:blipFill>
          <a:blip r:embed="rId2" cstate="print"/>
          <a:srcRect/>
          <a:stretch>
            <a:fillRect/>
          </a:stretch>
        </p:blipFill>
        <p:spPr>
          <a:xfrm>
            <a:off x="6000760" y="1643050"/>
            <a:ext cx="2247888" cy="4711712"/>
          </a:xfrm>
          <a:prstGeom prst="rect">
            <a:avLst/>
          </a:prstGeom>
          <a:noFill/>
          <a:ln w="12700">
            <a:solidFill>
              <a:srgbClr val="000099"/>
            </a:solidFill>
          </a:ln>
        </p:spPr>
      </p:pic>
      <p:pic>
        <p:nvPicPr>
          <p:cNvPr id="5" name="Picture 2"/>
          <p:cNvPicPr>
            <a:picLocks noChangeAspect="1" noChangeArrowheads="1"/>
          </p:cNvPicPr>
          <p:nvPr/>
        </p:nvPicPr>
        <p:blipFill>
          <a:blip r:embed="rId3" cstate="print"/>
          <a:srcRect/>
          <a:stretch>
            <a:fillRect/>
          </a:stretch>
        </p:blipFill>
        <p:spPr bwMode="auto">
          <a:xfrm>
            <a:off x="-32" y="-24"/>
            <a:ext cx="1214446" cy="12144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fficeArt object"/>
          <p:cNvPicPr/>
          <p:nvPr/>
        </p:nvPicPr>
        <p:blipFill>
          <a:blip r:embed="rId2">
            <a:extLst/>
          </a:blip>
          <a:stretch>
            <a:fillRect/>
          </a:stretch>
        </p:blipFill>
        <p:spPr>
          <a:xfrm>
            <a:off x="1071538" y="857232"/>
            <a:ext cx="6858048" cy="4714908"/>
          </a:xfrm>
          <a:prstGeom prst="rect">
            <a:avLst/>
          </a:prstGeom>
          <a:ln w="12700" cap="flat">
            <a:noFill/>
            <a:miter lim="400000"/>
          </a:ln>
          <a:effectLst/>
        </p:spPr>
      </p:pic>
      <p:sp>
        <p:nvSpPr>
          <p:cNvPr id="3" name="2 - Έλλειψη"/>
          <p:cNvSpPr/>
          <p:nvPr/>
        </p:nvSpPr>
        <p:spPr>
          <a:xfrm>
            <a:off x="6000760" y="2500306"/>
            <a:ext cx="2143140" cy="857256"/>
          </a:xfrm>
          <a:prstGeom prst="ellipse">
            <a:avLst/>
          </a:prstGeom>
          <a:noFill/>
          <a:ln w="571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 name="3 - Ορθογώνιο"/>
          <p:cNvSpPr/>
          <p:nvPr/>
        </p:nvSpPr>
        <p:spPr>
          <a:xfrm>
            <a:off x="2143108" y="714356"/>
            <a:ext cx="5009705" cy="769441"/>
          </a:xfrm>
          <a:prstGeom prst="rect">
            <a:avLst/>
          </a:prstGeom>
          <a:solidFill>
            <a:schemeClr val="accent4">
              <a:lumMod val="20000"/>
              <a:lumOff val="80000"/>
            </a:schemeClr>
          </a:solidFill>
        </p:spPr>
        <p:txBody>
          <a:bodyPr wrap="none">
            <a:spAutoFit/>
          </a:bodyPr>
          <a:lstStyle/>
          <a:p>
            <a:r>
              <a:rPr lang="en-US" sz="4400" dirty="0" smtClean="0">
                <a:latin typeface="Times New Roman" pitchFamily="18" charset="0"/>
                <a:cs typeface="Times New Roman" pitchFamily="18" charset="0"/>
              </a:rPr>
              <a:t>invasive pain therapy</a:t>
            </a:r>
            <a:endParaRPr lang="el-GR" sz="4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2" y="-24"/>
            <a:ext cx="1214446" cy="1214446"/>
          </a:xfrm>
          <a:prstGeom prst="rect">
            <a:avLst/>
          </a:prstGeom>
          <a:noFill/>
          <a:ln w="9525">
            <a:noFill/>
            <a:miter lim="800000"/>
            <a:headEnd/>
            <a:tailEnd/>
          </a:ln>
          <a:effectLst/>
        </p:spPr>
      </p:pic>
      <p:sp>
        <p:nvSpPr>
          <p:cNvPr id="3" name="2 - Ορθογώνιο"/>
          <p:cNvSpPr/>
          <p:nvPr/>
        </p:nvSpPr>
        <p:spPr>
          <a:xfrm>
            <a:off x="2285984" y="3929066"/>
            <a:ext cx="5143520" cy="923330"/>
          </a:xfrm>
          <a:prstGeom prst="rect">
            <a:avLst/>
          </a:prstGeom>
          <a:solidFill>
            <a:srgbClr val="F8F3EE"/>
          </a:solidFill>
        </p:spPr>
        <p:txBody>
          <a:bodyPr wrap="square">
            <a:spAutoFit/>
          </a:bodyPr>
          <a:lstStyle/>
          <a:p>
            <a:r>
              <a:rPr lang="en-US" dirty="0" smtClean="0">
                <a:solidFill>
                  <a:srgbClr val="001132"/>
                </a:solidFill>
                <a:latin typeface="Times New Roman" pitchFamily="18" charset="0"/>
                <a:cs typeface="Times New Roman" pitchFamily="18" charset="0"/>
              </a:rPr>
              <a:t>Intrathecal drug delivery represents an advanced modality for refractory chronic pain patients as well as intractable spasticity.</a:t>
            </a:r>
            <a:endParaRPr lang="en-US" dirty="0">
              <a:solidFill>
                <a:srgbClr val="001132"/>
              </a:solidFill>
              <a:latin typeface="Times New Roman" pitchFamily="18" charset="0"/>
              <a:cs typeface="Times New Roman" pitchFamily="18" charset="0"/>
            </a:endParaRPr>
          </a:p>
        </p:txBody>
      </p:sp>
      <p:pic>
        <p:nvPicPr>
          <p:cNvPr id="5" name="Picture 5" descr="Bitmap in ARCHIMEDES - SCS NEUROLOGISTS"/>
          <p:cNvPicPr>
            <a:picLocks noChangeAspect="1" noChangeArrowheads="1"/>
          </p:cNvPicPr>
          <p:nvPr/>
        </p:nvPicPr>
        <p:blipFill>
          <a:blip r:embed="rId3"/>
          <a:srcRect/>
          <a:stretch>
            <a:fillRect/>
          </a:stretch>
        </p:blipFill>
        <p:spPr bwMode="auto">
          <a:xfrm>
            <a:off x="6143636" y="500042"/>
            <a:ext cx="3235325" cy="2608262"/>
          </a:xfrm>
          <a:prstGeom prst="rect">
            <a:avLst/>
          </a:prstGeom>
          <a:noFill/>
        </p:spPr>
      </p:pic>
      <p:sp>
        <p:nvSpPr>
          <p:cNvPr id="7" name="6 - Ορθογώνιο"/>
          <p:cNvSpPr/>
          <p:nvPr/>
        </p:nvSpPr>
        <p:spPr>
          <a:xfrm>
            <a:off x="928662" y="642918"/>
            <a:ext cx="4572000" cy="2246769"/>
          </a:xfrm>
          <a:prstGeom prst="rect">
            <a:avLst/>
          </a:prstGeom>
          <a:solidFill>
            <a:schemeClr val="accent3">
              <a:lumMod val="60000"/>
              <a:lumOff val="40000"/>
            </a:schemeClr>
          </a:solidFill>
          <a:effectLst>
            <a:outerShdw blurRad="76200" dir="13500000" sy="23000" kx="1200000" algn="br" rotWithShape="0">
              <a:prstClr val="black">
                <a:alpha val="20000"/>
              </a:prstClr>
            </a:outerShdw>
          </a:effectLst>
          <a:scene3d>
            <a:camera prst="orthographicFront"/>
            <a:lightRig rig="threePt" dir="t"/>
          </a:scene3d>
          <a:sp3d>
            <a:bevelT prst="relaxedInset"/>
          </a:sp3d>
        </p:spPr>
        <p:txBody>
          <a:bodyPr>
            <a:spAutoFit/>
          </a:bodyPr>
          <a:lstStyle/>
          <a:p>
            <a:pPr fontAlgn="base"/>
            <a:r>
              <a:rPr lang="en-US" sz="2000" b="1" i="1" dirty="0" smtClean="0">
                <a:solidFill>
                  <a:srgbClr val="001132"/>
                </a:solidFill>
                <a:latin typeface="Times New Roman" pitchFamily="18" charset="0"/>
                <a:cs typeface="Times New Roman" pitchFamily="18" charset="0"/>
              </a:rPr>
              <a:t>The Polyanalgesic Consensus Conference (PACC): Recommendations on Intrathecal Drug Infusion Systems Best Practices and Guidelines</a:t>
            </a:r>
          </a:p>
          <a:p>
            <a:pPr fontAlgn="base"/>
            <a:endParaRPr lang="en-US" sz="2000" b="1" i="1" dirty="0" smtClean="0">
              <a:solidFill>
                <a:srgbClr val="000D26"/>
              </a:solidFill>
              <a:latin typeface="Times New Roman" pitchFamily="18" charset="0"/>
              <a:cs typeface="Times New Roman" pitchFamily="18" charset="0"/>
            </a:endParaRPr>
          </a:p>
          <a:p>
            <a:pPr fontAlgn="base"/>
            <a:r>
              <a:rPr lang="en-US" sz="2000" dirty="0" smtClean="0"/>
              <a:t> </a:t>
            </a:r>
            <a:r>
              <a:rPr lang="en-US" sz="1400" i="1" dirty="0" smtClean="0"/>
              <a:t>Timothy R. Deer MD</a:t>
            </a:r>
            <a:r>
              <a:rPr lang="el-GR" sz="1400" dirty="0" smtClean="0"/>
              <a:t> </a:t>
            </a:r>
            <a:r>
              <a:rPr lang="el-GR" sz="1400" i="1" dirty="0" smtClean="0">
                <a:solidFill>
                  <a:srgbClr val="000D26"/>
                </a:solidFill>
                <a:latin typeface="Times New Roman" pitchFamily="18" charset="0"/>
                <a:cs typeface="Times New Roman" pitchFamily="18" charset="0"/>
              </a:rPr>
              <a:t>2017</a:t>
            </a:r>
            <a:endParaRPr lang="en-US" sz="1400" i="1" dirty="0" smtClean="0">
              <a:solidFill>
                <a:srgbClr val="000D26"/>
              </a:solidFill>
              <a:latin typeface="Times New Roman" pitchFamily="18" charset="0"/>
              <a:cs typeface="Times New Roman" pitchFamily="18" charset="0"/>
            </a:endParaRPr>
          </a:p>
          <a:p>
            <a:pPr fontAlgn="base"/>
            <a:endParaRPr lang="en-US" sz="2000" b="1" i="1" dirty="0">
              <a:solidFill>
                <a:srgbClr val="000D26"/>
              </a:solidFill>
              <a:latin typeface="Times New Roman" pitchFamily="18" charset="0"/>
              <a:cs typeface="Times New Roman" pitchFamily="18" charset="0"/>
            </a:endParaRPr>
          </a:p>
        </p:txBody>
      </p:sp>
      <p:sp>
        <p:nvSpPr>
          <p:cNvPr id="13314" name="AutoShape 2" descr="Σχετική εικόν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8" name="7 - Ορθογώνιο"/>
          <p:cNvSpPr/>
          <p:nvPr/>
        </p:nvSpPr>
        <p:spPr>
          <a:xfrm>
            <a:off x="642910" y="5286388"/>
            <a:ext cx="8215370" cy="584775"/>
          </a:xfrm>
          <a:prstGeom prst="rect">
            <a:avLst/>
          </a:prstGeom>
        </p:spPr>
        <p:txBody>
          <a:bodyPr wrap="square">
            <a:spAutoFit/>
          </a:bodyPr>
          <a:lstStyle/>
          <a:p>
            <a:r>
              <a:rPr lang="en-US" sz="1600" dirty="0" smtClean="0">
                <a:latin typeface="Times New Roman" pitchFamily="18" charset="0"/>
                <a:cs typeface="Times New Roman" pitchFamily="18" charset="0"/>
              </a:rPr>
              <a:t>The first implantable pump for </a:t>
            </a:r>
            <a:r>
              <a:rPr lang="en-US" sz="1600" dirty="0" err="1" smtClean="0">
                <a:latin typeface="Times New Roman" pitchFamily="18" charset="0"/>
                <a:cs typeface="Times New Roman" pitchFamily="18" charset="0"/>
              </a:rPr>
              <a:t>intrathecal</a:t>
            </a:r>
            <a:r>
              <a:rPr lang="en-US" sz="1600" dirty="0" smtClean="0">
                <a:latin typeface="Times New Roman" pitchFamily="18" charset="0"/>
                <a:cs typeface="Times New Roman" pitchFamily="18" charset="0"/>
              </a:rPr>
              <a:t> and </a:t>
            </a:r>
            <a:r>
              <a:rPr lang="en-US" sz="1600" dirty="0" err="1" smtClean="0">
                <a:latin typeface="Times New Roman" pitchFamily="18" charset="0"/>
                <a:cs typeface="Times New Roman" pitchFamily="18" charset="0"/>
              </a:rPr>
              <a:t>intraventricular</a:t>
            </a:r>
            <a:r>
              <a:rPr lang="en-US" sz="1600" dirty="0" smtClean="0">
                <a:latin typeface="Times New Roman" pitchFamily="18" charset="0"/>
                <a:cs typeface="Times New Roman" pitchFamily="18" charset="0"/>
              </a:rPr>
              <a:t> injection of morphine for the treatment of </a:t>
            </a:r>
            <a:r>
              <a:rPr lang="en-US" sz="1600" dirty="0" smtClean="0">
                <a:latin typeface="Times New Roman" pitchFamily="18" charset="0"/>
                <a:cs typeface="Times New Roman" pitchFamily="18" charset="0"/>
                <a:hlinkClick r:id="rId4"/>
              </a:rPr>
              <a:t>cancer pain</a:t>
            </a:r>
            <a:r>
              <a:rPr lang="en-US" sz="1600" dirty="0" smtClean="0">
                <a:latin typeface="Times New Roman" pitchFamily="18" charset="0"/>
                <a:cs typeface="Times New Roman" pitchFamily="18" charset="0"/>
              </a:rPr>
              <a:t> was described in 1978 (</a:t>
            </a:r>
            <a:r>
              <a:rPr lang="en-US" sz="1600" dirty="0" err="1" smtClean="0">
                <a:latin typeface="Times New Roman" pitchFamily="18" charset="0"/>
                <a:cs typeface="Times New Roman" pitchFamily="18" charset="0"/>
                <a:hlinkClick r:id="rId5"/>
              </a:rPr>
              <a:t>Lazorthes</a:t>
            </a:r>
            <a:r>
              <a:rPr lang="en-US" sz="1600" dirty="0" smtClean="0">
                <a:latin typeface="Times New Roman" pitchFamily="18" charset="0"/>
                <a:cs typeface="Times New Roman" pitchFamily="18" charset="0"/>
                <a:hlinkClick r:id="rId5"/>
              </a:rPr>
              <a:t> et al 1991</a:t>
            </a:r>
            <a:r>
              <a:rPr lang="en-US" sz="1600" dirty="0" smtClean="0">
                <a:latin typeface="Times New Roman" pitchFamily="18" charset="0"/>
                <a:cs typeface="Times New Roman" pitchFamily="18" charset="0"/>
              </a:rPr>
              <a:t>).</a:t>
            </a:r>
            <a:endParaRPr lang="el-GR"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642910" y="928670"/>
            <a:ext cx="7643866" cy="5109091"/>
          </a:xfrm>
          <a:prstGeom prst="rect">
            <a:avLst/>
          </a:prstGeom>
          <a:solidFill>
            <a:srgbClr val="F8F3EE"/>
          </a:solidFill>
        </p:spPr>
        <p:txBody>
          <a:bodyPr wrap="square">
            <a:spAutoFit/>
          </a:bodyPr>
          <a:lstStyle/>
          <a:p>
            <a:r>
              <a:rPr lang="en-US" b="1" dirty="0" smtClean="0">
                <a:solidFill>
                  <a:srgbClr val="00194C"/>
                </a:solidFill>
                <a:latin typeface="Times New Roman" pitchFamily="18" charset="0"/>
                <a:cs typeface="Times New Roman" pitchFamily="18" charset="0"/>
              </a:rPr>
              <a:t>Drugs That Have Demonstrated Neurotoxicity and Are Not</a:t>
            </a:r>
          </a:p>
          <a:p>
            <a:r>
              <a:rPr lang="en-US" sz="1600" b="1" dirty="0" smtClean="0">
                <a:solidFill>
                  <a:srgbClr val="00194C"/>
                </a:solidFill>
                <a:latin typeface="Times New Roman" pitchFamily="18" charset="0"/>
                <a:cs typeface="Times New Roman" pitchFamily="18" charset="0"/>
              </a:rPr>
              <a:t>Recommended for Intrathecal Use (Except in Special Cases).</a:t>
            </a:r>
          </a:p>
          <a:p>
            <a:endParaRPr lang="en-US" dirty="0" smtClean="0">
              <a:solidFill>
                <a:srgbClr val="00194C"/>
              </a:solidFill>
              <a:latin typeface="Times New Roman" pitchFamily="18" charset="0"/>
              <a:cs typeface="Times New Roman" pitchFamily="18" charset="0"/>
            </a:endParaRPr>
          </a:p>
          <a:p>
            <a:endParaRPr lang="en-US" dirty="0" smtClean="0">
              <a:solidFill>
                <a:srgbClr val="00194C"/>
              </a:solidFill>
              <a:latin typeface="Times New Roman" pitchFamily="18" charset="0"/>
              <a:cs typeface="Times New Roman" pitchFamily="18" charset="0"/>
            </a:endParaRPr>
          </a:p>
          <a:p>
            <a:r>
              <a:rPr lang="en-US" b="1" dirty="0" smtClean="0">
                <a:solidFill>
                  <a:srgbClr val="001132"/>
                </a:solidFill>
                <a:latin typeface="Times New Roman" pitchFamily="18" charset="0"/>
                <a:cs typeface="Times New Roman" pitchFamily="18" charset="0"/>
              </a:rPr>
              <a:t>Opioids</a:t>
            </a:r>
          </a:p>
          <a:p>
            <a:r>
              <a:rPr lang="en-US" dirty="0" smtClean="0">
                <a:solidFill>
                  <a:srgbClr val="001132"/>
                </a:solidFill>
                <a:latin typeface="Times New Roman" pitchFamily="18" charset="0"/>
                <a:cs typeface="Times New Roman" pitchFamily="18" charset="0"/>
              </a:rPr>
              <a:t>• </a:t>
            </a:r>
            <a:r>
              <a:rPr lang="en-US" sz="1600" dirty="0" smtClean="0">
                <a:solidFill>
                  <a:srgbClr val="001132"/>
                </a:solidFill>
                <a:latin typeface="Times New Roman" pitchFamily="18" charset="0"/>
                <a:cs typeface="Times New Roman" pitchFamily="18" charset="0"/>
              </a:rPr>
              <a:t>Meperidine</a:t>
            </a:r>
          </a:p>
          <a:p>
            <a:r>
              <a:rPr lang="en-US" sz="1600" dirty="0" smtClean="0">
                <a:solidFill>
                  <a:srgbClr val="001132"/>
                </a:solidFill>
                <a:latin typeface="Times New Roman" pitchFamily="18" charset="0"/>
                <a:cs typeface="Times New Roman" pitchFamily="18" charset="0"/>
              </a:rPr>
              <a:t>• Methadone</a:t>
            </a:r>
          </a:p>
          <a:p>
            <a:r>
              <a:rPr lang="en-US" sz="1600" dirty="0" smtClean="0">
                <a:solidFill>
                  <a:srgbClr val="001132"/>
                </a:solidFill>
                <a:latin typeface="Times New Roman" pitchFamily="18" charset="0"/>
                <a:cs typeface="Times New Roman" pitchFamily="18" charset="0"/>
              </a:rPr>
              <a:t>• Tramadol</a:t>
            </a:r>
          </a:p>
          <a:p>
            <a:r>
              <a:rPr lang="en-US" b="1" dirty="0" smtClean="0">
                <a:solidFill>
                  <a:srgbClr val="001132"/>
                </a:solidFill>
                <a:latin typeface="Times New Roman" pitchFamily="18" charset="0"/>
                <a:cs typeface="Times New Roman" pitchFamily="18" charset="0"/>
              </a:rPr>
              <a:t>Local anesthetic</a:t>
            </a:r>
          </a:p>
          <a:p>
            <a:r>
              <a:rPr lang="en-US" dirty="0" smtClean="0">
                <a:solidFill>
                  <a:srgbClr val="001132"/>
                </a:solidFill>
                <a:latin typeface="Times New Roman" pitchFamily="18" charset="0"/>
                <a:cs typeface="Times New Roman" pitchFamily="18" charset="0"/>
              </a:rPr>
              <a:t>• </a:t>
            </a:r>
            <a:r>
              <a:rPr lang="en-US" sz="1600" dirty="0" smtClean="0">
                <a:solidFill>
                  <a:srgbClr val="001132"/>
                </a:solidFill>
                <a:latin typeface="Times New Roman" pitchFamily="18" charset="0"/>
                <a:cs typeface="Times New Roman" pitchFamily="18" charset="0"/>
              </a:rPr>
              <a:t>Tetracaine</a:t>
            </a:r>
          </a:p>
          <a:p>
            <a:r>
              <a:rPr lang="en-US" sz="1600" dirty="0" smtClean="0">
                <a:solidFill>
                  <a:srgbClr val="001132"/>
                </a:solidFill>
                <a:latin typeface="Times New Roman" pitchFamily="18" charset="0"/>
                <a:cs typeface="Times New Roman" pitchFamily="18" charset="0"/>
              </a:rPr>
              <a:t>Adrenergic agonist</a:t>
            </a:r>
          </a:p>
          <a:p>
            <a:r>
              <a:rPr lang="en-US" dirty="0" smtClean="0">
                <a:solidFill>
                  <a:srgbClr val="001132"/>
                </a:solidFill>
                <a:latin typeface="Times New Roman" pitchFamily="18" charset="0"/>
                <a:cs typeface="Times New Roman" pitchFamily="18" charset="0"/>
              </a:rPr>
              <a:t>• </a:t>
            </a:r>
            <a:r>
              <a:rPr lang="en-US" b="1" dirty="0" smtClean="0">
                <a:solidFill>
                  <a:srgbClr val="001132"/>
                </a:solidFill>
                <a:latin typeface="Times New Roman" pitchFamily="18" charset="0"/>
                <a:cs typeface="Times New Roman" pitchFamily="18" charset="0"/>
              </a:rPr>
              <a:t>Dexmedetomidine</a:t>
            </a:r>
          </a:p>
          <a:p>
            <a:r>
              <a:rPr lang="en-US" sz="1600" dirty="0" smtClean="0">
                <a:solidFill>
                  <a:srgbClr val="001132"/>
                </a:solidFill>
                <a:latin typeface="Times New Roman" pitchFamily="18" charset="0"/>
                <a:cs typeface="Times New Roman" pitchFamily="18" charset="0"/>
              </a:rPr>
              <a:t>NMDA antagonists</a:t>
            </a:r>
          </a:p>
          <a:p>
            <a:r>
              <a:rPr lang="en-US" b="1" dirty="0" smtClean="0">
                <a:solidFill>
                  <a:srgbClr val="001132"/>
                </a:solidFill>
                <a:latin typeface="Times New Roman" pitchFamily="18" charset="0"/>
                <a:cs typeface="Times New Roman" pitchFamily="18" charset="0"/>
              </a:rPr>
              <a:t>Other nonopioids</a:t>
            </a:r>
          </a:p>
          <a:p>
            <a:r>
              <a:rPr lang="en-US" sz="1600" dirty="0" smtClean="0">
                <a:solidFill>
                  <a:srgbClr val="001132"/>
                </a:solidFill>
                <a:latin typeface="Times New Roman" pitchFamily="18" charset="0"/>
                <a:cs typeface="Times New Roman" pitchFamily="18" charset="0"/>
              </a:rPr>
              <a:t>• Droperidol</a:t>
            </a:r>
          </a:p>
          <a:p>
            <a:r>
              <a:rPr lang="en-US" sz="1600" dirty="0" smtClean="0">
                <a:solidFill>
                  <a:srgbClr val="001132"/>
                </a:solidFill>
                <a:latin typeface="Times New Roman" pitchFamily="18" charset="0"/>
                <a:cs typeface="Times New Roman" pitchFamily="18" charset="0"/>
              </a:rPr>
              <a:t>• Midazolam</a:t>
            </a:r>
          </a:p>
          <a:p>
            <a:r>
              <a:rPr lang="en-US" sz="1600" dirty="0" smtClean="0">
                <a:solidFill>
                  <a:srgbClr val="001132"/>
                </a:solidFill>
                <a:latin typeface="Times New Roman" pitchFamily="18" charset="0"/>
                <a:cs typeface="Times New Roman" pitchFamily="18" charset="0"/>
              </a:rPr>
              <a:t>• Methylprednisolone</a:t>
            </a:r>
          </a:p>
          <a:p>
            <a:r>
              <a:rPr lang="en-US" sz="1600" dirty="0" smtClean="0">
                <a:solidFill>
                  <a:srgbClr val="001132"/>
                </a:solidFill>
                <a:latin typeface="Times New Roman" pitchFamily="18" charset="0"/>
                <a:cs typeface="Times New Roman" pitchFamily="18" charset="0"/>
              </a:rPr>
              <a:t>• Ondansetron</a:t>
            </a:r>
          </a:p>
          <a:p>
            <a:r>
              <a:rPr lang="en-US" sz="1600" dirty="0" smtClean="0">
                <a:solidFill>
                  <a:srgbClr val="001132"/>
                </a:solidFill>
                <a:latin typeface="Times New Roman" pitchFamily="18" charset="0"/>
                <a:cs typeface="Times New Roman" pitchFamily="18" charset="0"/>
              </a:rPr>
              <a:t>NMDA, </a:t>
            </a:r>
            <a:r>
              <a:rPr lang="en-US" sz="1600" i="1" dirty="0" smtClean="0">
                <a:solidFill>
                  <a:srgbClr val="001132"/>
                </a:solidFill>
                <a:latin typeface="Times New Roman" pitchFamily="18" charset="0"/>
                <a:cs typeface="Times New Roman" pitchFamily="18" charset="0"/>
              </a:rPr>
              <a:t>N-methyl-D-aspartate</a:t>
            </a:r>
            <a:r>
              <a:rPr lang="en-US" i="1" dirty="0" smtClean="0">
                <a:solidFill>
                  <a:srgbClr val="001132"/>
                </a:solidFill>
                <a:latin typeface="Times New Roman" pitchFamily="18" charset="0"/>
                <a:cs typeface="Times New Roman" pitchFamily="18" charset="0"/>
              </a:rPr>
              <a:t>.</a:t>
            </a:r>
            <a:endParaRPr lang="el-GR" dirty="0">
              <a:solidFill>
                <a:srgbClr val="001132"/>
              </a:solidFill>
              <a:latin typeface="Times New Roman" pitchFamily="18" charset="0"/>
              <a:cs typeface="Times New Roman" pitchFamily="18" charset="0"/>
            </a:endParaRPr>
          </a:p>
        </p:txBody>
      </p:sp>
      <p:pic>
        <p:nvPicPr>
          <p:cNvPr id="57348" name="Picture 4" descr="Αποτέλεσμα εικόνας για pacc intrathecal pain pumps indications deer"/>
          <p:cNvPicPr>
            <a:picLocks noChangeAspect="1" noChangeArrowheads="1"/>
          </p:cNvPicPr>
          <p:nvPr/>
        </p:nvPicPr>
        <p:blipFill>
          <a:blip r:embed="rId2"/>
          <a:srcRect/>
          <a:stretch>
            <a:fillRect/>
          </a:stretch>
        </p:blipFill>
        <p:spPr bwMode="auto">
          <a:xfrm>
            <a:off x="4786314" y="1857364"/>
            <a:ext cx="3357586" cy="392909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fficeArt object"/>
          <p:cNvPicPr/>
          <p:nvPr/>
        </p:nvPicPr>
        <p:blipFill>
          <a:blip r:embed="rId2">
            <a:extLst/>
          </a:blip>
          <a:stretch>
            <a:fillRect/>
          </a:stretch>
        </p:blipFill>
        <p:spPr>
          <a:xfrm>
            <a:off x="5000628" y="1214422"/>
            <a:ext cx="3881429" cy="4357718"/>
          </a:xfrm>
          <a:prstGeom prst="rect">
            <a:avLst/>
          </a:prstGeom>
          <a:ln w="12700" cap="flat">
            <a:noFill/>
            <a:miter lim="400000"/>
          </a:ln>
          <a:effectLst/>
        </p:spPr>
      </p:pic>
      <p:sp>
        <p:nvSpPr>
          <p:cNvPr id="4" name="3 - Ορθογώνιο"/>
          <p:cNvSpPr/>
          <p:nvPr/>
        </p:nvSpPr>
        <p:spPr>
          <a:xfrm>
            <a:off x="214282" y="6000768"/>
            <a:ext cx="4714908" cy="738664"/>
          </a:xfrm>
          <a:prstGeom prst="rect">
            <a:avLst/>
          </a:prstGeom>
          <a:solidFill>
            <a:schemeClr val="accent2">
              <a:lumMod val="40000"/>
              <a:lumOff val="60000"/>
            </a:schemeClr>
          </a:solidFill>
          <a:effectLst>
            <a:softEdge rad="63500"/>
          </a:effectLst>
        </p:spPr>
        <p:txBody>
          <a:bodyPr wrap="square">
            <a:spAutoFit/>
          </a:bodyPr>
          <a:lstStyle/>
          <a:p>
            <a:pPr fontAlgn="base"/>
            <a:r>
              <a:rPr lang="en-US" sz="1400" i="1" dirty="0" smtClean="0">
                <a:solidFill>
                  <a:srgbClr val="000D26"/>
                </a:solidFill>
                <a:latin typeface="Times New Roman" pitchFamily="18" charset="0"/>
                <a:cs typeface="Times New Roman" pitchFamily="18" charset="0"/>
              </a:rPr>
              <a:t>The Polyanalgesic Consensus Conference (PACC): Recommendations on Intrathecal Drug Infusion Systems Best Practices and Guidelines</a:t>
            </a:r>
          </a:p>
        </p:txBody>
      </p:sp>
      <p:sp>
        <p:nvSpPr>
          <p:cNvPr id="5" name="4 - Ορθογώνιο"/>
          <p:cNvSpPr/>
          <p:nvPr/>
        </p:nvSpPr>
        <p:spPr>
          <a:xfrm>
            <a:off x="642910" y="1857364"/>
            <a:ext cx="4071966" cy="3170099"/>
          </a:xfrm>
          <a:prstGeom prst="rect">
            <a:avLst/>
          </a:prstGeom>
          <a:solidFill>
            <a:schemeClr val="accent4">
              <a:lumMod val="20000"/>
              <a:lumOff val="80000"/>
            </a:schemeClr>
          </a:solidFill>
        </p:spPr>
        <p:txBody>
          <a:bodyPr wrap="square">
            <a:spAutoFit/>
          </a:bodyPr>
          <a:lstStyle/>
          <a:p>
            <a:pPr algn="just"/>
            <a:r>
              <a:rPr lang="en-US" sz="2000" dirty="0" smtClean="0">
                <a:latin typeface="Times New Roman" pitchFamily="18" charset="0"/>
                <a:cs typeface="Times New Roman" pitchFamily="18" charset="0"/>
              </a:rPr>
              <a:t>Currently, the only medications that are approved by the U.S. Food and Drug Administration (FDA) for </a:t>
            </a:r>
            <a:r>
              <a:rPr lang="en-US" sz="2000" dirty="0" err="1" smtClean="0">
                <a:latin typeface="Times New Roman" pitchFamily="18" charset="0"/>
                <a:cs typeface="Times New Roman" pitchFamily="18" charset="0"/>
              </a:rPr>
              <a:t>intrathecal</a:t>
            </a:r>
            <a:r>
              <a:rPr lang="en-US" sz="2000" dirty="0" smtClean="0">
                <a:latin typeface="Times New Roman" pitchFamily="18" charset="0"/>
                <a:cs typeface="Times New Roman" pitchFamily="18" charset="0"/>
              </a:rPr>
              <a:t> administration are </a:t>
            </a:r>
            <a:r>
              <a:rPr lang="en-US" sz="2000" b="1" dirty="0" smtClean="0">
                <a:solidFill>
                  <a:srgbClr val="920000"/>
                </a:solidFill>
                <a:latin typeface="Times New Roman" pitchFamily="18" charset="0"/>
                <a:cs typeface="Times New Roman" pitchFamily="18" charset="0"/>
              </a:rPr>
              <a:t>morphine, </a:t>
            </a:r>
            <a:r>
              <a:rPr lang="en-US" sz="2000" b="1" dirty="0" err="1" smtClean="0">
                <a:solidFill>
                  <a:srgbClr val="920000"/>
                </a:solidFill>
                <a:latin typeface="Times New Roman" pitchFamily="18" charset="0"/>
                <a:cs typeface="Times New Roman" pitchFamily="18" charset="0"/>
              </a:rPr>
              <a:t>ziconotide</a:t>
            </a:r>
            <a:r>
              <a:rPr lang="en-US" sz="2000" b="1" dirty="0" smtClean="0">
                <a:solidFill>
                  <a:srgbClr val="920000"/>
                </a:solidFill>
                <a:latin typeface="Times New Roman" pitchFamily="18" charset="0"/>
                <a:cs typeface="Times New Roman" pitchFamily="18" charset="0"/>
              </a:rPr>
              <a:t> and </a:t>
            </a:r>
            <a:r>
              <a:rPr lang="en-US" sz="2000" b="1" dirty="0" err="1" smtClean="0">
                <a:solidFill>
                  <a:srgbClr val="920000"/>
                </a:solidFill>
                <a:latin typeface="Times New Roman" pitchFamily="18" charset="0"/>
                <a:cs typeface="Times New Roman" pitchFamily="18" charset="0"/>
              </a:rPr>
              <a:t>baclofen</a:t>
            </a:r>
            <a:r>
              <a:rPr lang="en-US" sz="2000" dirty="0" smtClean="0">
                <a:latin typeface="Times New Roman" pitchFamily="18" charset="0"/>
                <a:cs typeface="Times New Roman" pitchFamily="18" charset="0"/>
              </a:rPr>
              <a:t>. However, recent literature supports the use of many other </a:t>
            </a:r>
            <a:r>
              <a:rPr lang="en-US" sz="2000" dirty="0" err="1" smtClean="0">
                <a:latin typeface="Times New Roman" pitchFamily="18" charset="0"/>
                <a:cs typeface="Times New Roman" pitchFamily="18" charset="0"/>
              </a:rPr>
              <a:t>opioid</a:t>
            </a:r>
            <a:r>
              <a:rPr lang="en-US" sz="2000" dirty="0" smtClean="0">
                <a:latin typeface="Times New Roman" pitchFamily="18" charset="0"/>
                <a:cs typeface="Times New Roman" pitchFamily="18" charset="0"/>
              </a:rPr>
              <a:t> and non-</a:t>
            </a:r>
            <a:r>
              <a:rPr lang="en-US" sz="2000" dirty="0" err="1" smtClean="0">
                <a:latin typeface="Times New Roman" pitchFamily="18" charset="0"/>
                <a:cs typeface="Times New Roman" pitchFamily="18" charset="0"/>
              </a:rPr>
              <a:t>opioid</a:t>
            </a:r>
            <a:r>
              <a:rPr lang="en-US" sz="2000" dirty="0" smtClean="0">
                <a:latin typeface="Times New Roman" pitchFamily="18" charset="0"/>
                <a:cs typeface="Times New Roman" pitchFamily="18" charset="0"/>
              </a:rPr>
              <a:t> medications for patients who cannot tolerate the on-label FDA medications</a:t>
            </a:r>
            <a:endParaRPr lang="el-GR"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32" y="-24"/>
            <a:ext cx="1214446" cy="1214446"/>
          </a:xfrm>
          <a:prstGeom prst="rect">
            <a:avLst/>
          </a:prstGeom>
          <a:noFill/>
          <a:ln w="9525">
            <a:noFill/>
            <a:miter lim="800000"/>
            <a:headEnd/>
            <a:tailEnd/>
          </a:ln>
          <a:effectLst/>
        </p:spPr>
      </p:pic>
      <p:pic>
        <p:nvPicPr>
          <p:cNvPr id="45060" name="Picture 4" descr="(Enlarge Slide)"/>
          <p:cNvPicPr>
            <a:picLocks noChangeAspect="1" noChangeArrowheads="1"/>
          </p:cNvPicPr>
          <p:nvPr/>
        </p:nvPicPr>
        <p:blipFill>
          <a:blip r:embed="rId3"/>
          <a:srcRect/>
          <a:stretch>
            <a:fillRect/>
          </a:stretch>
        </p:blipFill>
        <p:spPr bwMode="auto">
          <a:xfrm>
            <a:off x="1214414" y="1071546"/>
            <a:ext cx="6929486" cy="4786346"/>
          </a:xfrm>
          <a:prstGeom prst="rect">
            <a:avLst/>
          </a:prstGeom>
          <a:solidFill>
            <a:srgbClr val="F8F3EE"/>
          </a:solidFill>
        </p:spPr>
      </p:pic>
      <p:sp>
        <p:nvSpPr>
          <p:cNvPr id="4" name="3 - Ορθογώνιο"/>
          <p:cNvSpPr/>
          <p:nvPr/>
        </p:nvSpPr>
        <p:spPr>
          <a:xfrm>
            <a:off x="928662" y="5429264"/>
            <a:ext cx="4714908" cy="738664"/>
          </a:xfrm>
          <a:prstGeom prst="rect">
            <a:avLst/>
          </a:prstGeom>
          <a:solidFill>
            <a:schemeClr val="accent2">
              <a:lumMod val="40000"/>
              <a:lumOff val="60000"/>
            </a:schemeClr>
          </a:solidFill>
          <a:effectLst>
            <a:softEdge rad="63500"/>
          </a:effectLst>
        </p:spPr>
        <p:txBody>
          <a:bodyPr wrap="square">
            <a:spAutoFit/>
          </a:bodyPr>
          <a:lstStyle/>
          <a:p>
            <a:pPr fontAlgn="base"/>
            <a:r>
              <a:rPr lang="en-US" sz="1400" i="1" dirty="0" smtClean="0">
                <a:solidFill>
                  <a:srgbClr val="000D26"/>
                </a:solidFill>
                <a:latin typeface="Times New Roman" pitchFamily="18" charset="0"/>
                <a:cs typeface="Times New Roman" pitchFamily="18" charset="0"/>
              </a:rPr>
              <a:t>The Polyanalgesic Consensus Conference (PACC): Recommendations on Intrathecal Drug Infusion Systems Best Practices and Guidelines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Σχετική εικόνα"/>
          <p:cNvPicPr>
            <a:picLocks noChangeAspect="1" noChangeArrowheads="1"/>
          </p:cNvPicPr>
          <p:nvPr/>
        </p:nvPicPr>
        <p:blipFill>
          <a:blip r:embed="rId2"/>
          <a:srcRect/>
          <a:stretch>
            <a:fillRect/>
          </a:stretch>
        </p:blipFill>
        <p:spPr bwMode="auto">
          <a:xfrm>
            <a:off x="642910" y="1428736"/>
            <a:ext cx="5929354" cy="4214842"/>
          </a:xfrm>
          <a:prstGeom prst="rect">
            <a:avLst/>
          </a:prstGeom>
          <a:noFill/>
        </p:spPr>
      </p:pic>
      <p:pic>
        <p:nvPicPr>
          <p:cNvPr id="3" name="Picture 2" descr="https://i1.wp.com/www.eorthopod.com/sites/default/files/images/pain_pumps_intro01.jpg"/>
          <p:cNvPicPr>
            <a:picLocks noChangeAspect="1" noChangeArrowheads="1"/>
          </p:cNvPicPr>
          <p:nvPr/>
        </p:nvPicPr>
        <p:blipFill>
          <a:blip r:embed="rId3"/>
          <a:srcRect/>
          <a:stretch>
            <a:fillRect/>
          </a:stretch>
        </p:blipFill>
        <p:spPr bwMode="auto">
          <a:xfrm>
            <a:off x="5715008" y="1357298"/>
            <a:ext cx="3238496" cy="4286280"/>
          </a:xfrm>
          <a:prstGeom prst="rect">
            <a:avLst/>
          </a:prstGeom>
          <a:noFill/>
        </p:spPr>
      </p:pic>
      <p:sp>
        <p:nvSpPr>
          <p:cNvPr id="4" name="3 - Ορθογώνιο"/>
          <p:cNvSpPr/>
          <p:nvPr/>
        </p:nvSpPr>
        <p:spPr>
          <a:xfrm>
            <a:off x="214282" y="5286388"/>
            <a:ext cx="4714908" cy="738664"/>
          </a:xfrm>
          <a:prstGeom prst="rect">
            <a:avLst/>
          </a:prstGeom>
          <a:solidFill>
            <a:schemeClr val="accent2">
              <a:lumMod val="40000"/>
              <a:lumOff val="60000"/>
            </a:schemeClr>
          </a:solidFill>
          <a:effectLst>
            <a:softEdge rad="63500"/>
          </a:effectLst>
        </p:spPr>
        <p:txBody>
          <a:bodyPr wrap="square">
            <a:spAutoFit/>
          </a:bodyPr>
          <a:lstStyle/>
          <a:p>
            <a:pPr fontAlgn="base"/>
            <a:r>
              <a:rPr lang="en-US" sz="1400" i="1" dirty="0" smtClean="0">
                <a:solidFill>
                  <a:srgbClr val="000D26"/>
                </a:solidFill>
                <a:latin typeface="Times New Roman" pitchFamily="18" charset="0"/>
                <a:cs typeface="Times New Roman" pitchFamily="18" charset="0"/>
              </a:rPr>
              <a:t>The Polyanalgesic Consensus Conference (PACC): Recommendations on Intrathecal Drug Infusion Systems Best Practices and Guidelines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Slide 36."/>
          <p:cNvPicPr>
            <a:picLocks noChangeAspect="1" noChangeArrowheads="1"/>
          </p:cNvPicPr>
          <p:nvPr/>
        </p:nvPicPr>
        <p:blipFill>
          <a:blip r:embed="rId2"/>
          <a:srcRect/>
          <a:stretch>
            <a:fillRect/>
          </a:stretch>
        </p:blipFill>
        <p:spPr bwMode="auto">
          <a:xfrm>
            <a:off x="928662" y="1428736"/>
            <a:ext cx="7500990" cy="4286280"/>
          </a:xfrm>
          <a:prstGeom prst="rect">
            <a:avLst/>
          </a:prstGeom>
          <a:noFill/>
        </p:spPr>
      </p:pic>
      <p:pic>
        <p:nvPicPr>
          <p:cNvPr id="3" name="Picture 2"/>
          <p:cNvPicPr>
            <a:picLocks noChangeAspect="1" noChangeArrowheads="1"/>
          </p:cNvPicPr>
          <p:nvPr/>
        </p:nvPicPr>
        <p:blipFill>
          <a:blip r:embed="rId3" cstate="print"/>
          <a:srcRect/>
          <a:stretch>
            <a:fillRect/>
          </a:stretch>
        </p:blipFill>
        <p:spPr bwMode="auto">
          <a:xfrm>
            <a:off x="-32" y="-24"/>
            <a:ext cx="1214446" cy="1214446"/>
          </a:xfrm>
          <a:prstGeom prst="rect">
            <a:avLst/>
          </a:prstGeom>
          <a:noFill/>
          <a:ln w="9525">
            <a:noFill/>
            <a:miter lim="800000"/>
            <a:headEnd/>
            <a:tailEnd/>
          </a:ln>
          <a:effectLst/>
        </p:spPr>
      </p:pic>
      <p:sp>
        <p:nvSpPr>
          <p:cNvPr id="4" name="3 - Ορθογώνιο"/>
          <p:cNvSpPr/>
          <p:nvPr/>
        </p:nvSpPr>
        <p:spPr>
          <a:xfrm>
            <a:off x="1000100" y="5214950"/>
            <a:ext cx="4714908" cy="738664"/>
          </a:xfrm>
          <a:prstGeom prst="rect">
            <a:avLst/>
          </a:prstGeom>
          <a:solidFill>
            <a:schemeClr val="accent2">
              <a:lumMod val="40000"/>
              <a:lumOff val="60000"/>
            </a:schemeClr>
          </a:solidFill>
          <a:effectLst>
            <a:softEdge rad="63500"/>
          </a:effectLst>
        </p:spPr>
        <p:txBody>
          <a:bodyPr wrap="square">
            <a:spAutoFit/>
          </a:bodyPr>
          <a:lstStyle/>
          <a:p>
            <a:pPr fontAlgn="base"/>
            <a:r>
              <a:rPr lang="en-US" sz="1400" i="1" dirty="0" smtClean="0">
                <a:solidFill>
                  <a:srgbClr val="000D26"/>
                </a:solidFill>
                <a:latin typeface="Times New Roman" pitchFamily="18" charset="0"/>
                <a:cs typeface="Times New Roman" pitchFamily="18" charset="0"/>
              </a:rPr>
              <a:t>The Polyanalgesic Consensus Conference (PACC): Recommendations on Intrathecal Drug Infusion Systems Best Practices and Guidelines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descr="Σχετική εικόνα"/>
          <p:cNvPicPr>
            <a:picLocks noChangeAspect="1" noChangeArrowheads="1"/>
          </p:cNvPicPr>
          <p:nvPr/>
        </p:nvPicPr>
        <p:blipFill>
          <a:blip r:embed="rId2"/>
          <a:srcRect/>
          <a:stretch>
            <a:fillRect/>
          </a:stretch>
        </p:blipFill>
        <p:spPr bwMode="auto">
          <a:xfrm>
            <a:off x="928662" y="928670"/>
            <a:ext cx="7215238" cy="4857784"/>
          </a:xfrm>
          <a:prstGeom prst="rect">
            <a:avLst/>
          </a:prstGeom>
          <a:noFill/>
        </p:spPr>
      </p:pic>
      <p:sp>
        <p:nvSpPr>
          <p:cNvPr id="4" name="3 - Έλλειψη"/>
          <p:cNvSpPr/>
          <p:nvPr/>
        </p:nvSpPr>
        <p:spPr>
          <a:xfrm>
            <a:off x="1571604" y="3786190"/>
            <a:ext cx="2214578" cy="1000132"/>
          </a:xfrm>
          <a:prstGeom prst="ellipse">
            <a:avLst/>
          </a:prstGeom>
          <a:noFill/>
          <a:ln w="571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14348" y="4429132"/>
            <a:ext cx="7929618" cy="1569660"/>
          </a:xfrm>
          <a:prstGeom prst="rect">
            <a:avLst/>
          </a:prstGeom>
        </p:spPr>
        <p:txBody>
          <a:bodyPr wrap="square">
            <a:spAutoFit/>
          </a:bodyPr>
          <a:lstStyle/>
          <a:p>
            <a:r>
              <a:rPr lang="en-US" sz="1600" dirty="0" smtClean="0">
                <a:latin typeface="Times New Roman" pitchFamily="18" charset="0"/>
                <a:cs typeface="Times New Roman" pitchFamily="18" charset="0"/>
              </a:rPr>
              <a:t>There are many different ways to refill a pump. Using sterile precautions, a pump can be refilled by accessing the fill port with a needle and the template that is provided with the refill kit. The port may also be located using imaging such as fluoroscopy – a type of X-ray – or ultrasound. The clinician must first empty any remaining volume from the pump and verify that that volume equals the amount that was expected, based on information from the device programmer</a:t>
            </a:r>
            <a:r>
              <a:rPr lang="en-US" sz="1600" dirty="0" smtClean="0"/>
              <a:t>.</a:t>
            </a:r>
            <a:endParaRPr lang="el-GR" sz="1600" dirty="0"/>
          </a:p>
        </p:txBody>
      </p:sp>
      <p:pic>
        <p:nvPicPr>
          <p:cNvPr id="1026" name="Picture 2" descr="Σχετική εικόνα"/>
          <p:cNvPicPr>
            <a:picLocks noChangeAspect="1" noChangeArrowheads="1"/>
          </p:cNvPicPr>
          <p:nvPr/>
        </p:nvPicPr>
        <p:blipFill>
          <a:blip r:embed="rId2"/>
          <a:srcRect/>
          <a:stretch>
            <a:fillRect/>
          </a:stretch>
        </p:blipFill>
        <p:spPr bwMode="auto">
          <a:xfrm>
            <a:off x="857224" y="714356"/>
            <a:ext cx="3333740" cy="3228975"/>
          </a:xfrm>
          <a:prstGeom prst="rect">
            <a:avLst/>
          </a:prstGeom>
          <a:noFill/>
        </p:spPr>
      </p:pic>
      <p:pic>
        <p:nvPicPr>
          <p:cNvPr id="1028" name="Picture 4" descr="Σχετική εικόνα"/>
          <p:cNvPicPr>
            <a:picLocks noChangeAspect="1" noChangeArrowheads="1"/>
          </p:cNvPicPr>
          <p:nvPr/>
        </p:nvPicPr>
        <p:blipFill>
          <a:blip r:embed="rId3"/>
          <a:srcRect/>
          <a:stretch>
            <a:fillRect/>
          </a:stretch>
        </p:blipFill>
        <p:spPr bwMode="auto">
          <a:xfrm>
            <a:off x="4643438" y="428604"/>
            <a:ext cx="4048120" cy="3714751"/>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1428728" y="857232"/>
            <a:ext cx="6072230" cy="4555093"/>
          </a:xfrm>
          <a:prstGeom prst="rect">
            <a:avLst/>
          </a:prstGeom>
        </p:spPr>
        <p:txBody>
          <a:bodyPr wrap="square">
            <a:spAutoFit/>
          </a:bodyPr>
          <a:lstStyle/>
          <a:p>
            <a:r>
              <a:rPr lang="en-US" sz="2000" b="1" dirty="0" smtClean="0">
                <a:solidFill>
                  <a:srgbClr val="920000"/>
                </a:solidFill>
                <a:latin typeface="Times New Roman" pitchFamily="18" charset="0"/>
                <a:cs typeface="Times New Roman" pitchFamily="18" charset="0"/>
              </a:rPr>
              <a:t>The most frequently reported problems following drug infusion system implant surgery include</a:t>
            </a:r>
            <a:r>
              <a:rPr lang="en-US" sz="2000" b="1" dirty="0" smtClean="0">
                <a:solidFill>
                  <a:srgbClr val="920000"/>
                </a:solidFill>
                <a:latin typeface="Times New Roman" pitchFamily="18" charset="0"/>
                <a:cs typeface="Times New Roman" pitchFamily="18" charset="0"/>
              </a:rPr>
              <a:t>:</a:t>
            </a:r>
            <a:endParaRPr lang="el-GR" sz="2000" b="1" dirty="0" smtClean="0">
              <a:solidFill>
                <a:srgbClr val="920000"/>
              </a:solidFill>
              <a:latin typeface="Times New Roman" pitchFamily="18" charset="0"/>
              <a:cs typeface="Times New Roman" pitchFamily="18" charset="0"/>
            </a:endParaRPr>
          </a:p>
          <a:p>
            <a:endParaRPr lang="el-GR"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pPr>
              <a:lnSpc>
                <a:spcPct val="150000"/>
              </a:lnSpc>
              <a:buFont typeface="Wingdings" pitchFamily="2" charset="2"/>
              <a:buChar char="ü"/>
            </a:pPr>
            <a:r>
              <a:rPr lang="en-US" sz="2000" dirty="0" smtClean="0">
                <a:latin typeface="Times New Roman" pitchFamily="18" charset="0"/>
                <a:cs typeface="Times New Roman" pitchFamily="18" charset="0"/>
              </a:rPr>
              <a:t>infection</a:t>
            </a:r>
          </a:p>
          <a:p>
            <a:pPr>
              <a:lnSpc>
                <a:spcPct val="150000"/>
              </a:lnSpc>
              <a:buFont typeface="Wingdings" pitchFamily="2" charset="2"/>
              <a:buChar char="ü"/>
            </a:pPr>
            <a:r>
              <a:rPr lang="en-US" sz="2000" dirty="0" smtClean="0">
                <a:latin typeface="Times New Roman" pitchFamily="18" charset="0"/>
                <a:cs typeface="Times New Roman" pitchFamily="18" charset="0"/>
              </a:rPr>
              <a:t>spinal fluid leak</a:t>
            </a:r>
          </a:p>
          <a:p>
            <a:pPr>
              <a:lnSpc>
                <a:spcPct val="150000"/>
              </a:lnSpc>
              <a:buFont typeface="Wingdings" pitchFamily="2" charset="2"/>
              <a:buChar char="ü"/>
            </a:pPr>
            <a:r>
              <a:rPr lang="en-US" sz="2000" dirty="0" smtClean="0">
                <a:latin typeface="Times New Roman" pitchFamily="18" charset="0"/>
                <a:cs typeface="Times New Roman" pitchFamily="18" charset="0"/>
              </a:rPr>
              <a:t>dislodged </a:t>
            </a:r>
            <a:r>
              <a:rPr lang="en-US" sz="2000" dirty="0" smtClean="0">
                <a:latin typeface="Times New Roman" pitchFamily="18" charset="0"/>
                <a:cs typeface="Times New Roman" pitchFamily="18" charset="0"/>
              </a:rPr>
              <a:t>or blocked catheter</a:t>
            </a:r>
          </a:p>
          <a:p>
            <a:pPr>
              <a:lnSpc>
                <a:spcPct val="150000"/>
              </a:lnSpc>
              <a:buFont typeface="Wingdings" pitchFamily="2" charset="2"/>
              <a:buChar char="ü"/>
            </a:pPr>
            <a:r>
              <a:rPr lang="en-US" sz="2000" dirty="0" smtClean="0">
                <a:latin typeface="Times New Roman" pitchFamily="18" charset="0"/>
                <a:cs typeface="Times New Roman" pitchFamily="18" charset="0"/>
              </a:rPr>
              <a:t>skin erosion</a:t>
            </a:r>
          </a:p>
          <a:p>
            <a:pPr>
              <a:lnSpc>
                <a:spcPct val="150000"/>
              </a:lnSpc>
              <a:buFont typeface="Wingdings" pitchFamily="2" charset="2"/>
              <a:buChar char="ü"/>
            </a:pPr>
            <a:r>
              <a:rPr lang="en-US" sz="2000" dirty="0" smtClean="0">
                <a:latin typeface="Times New Roman" pitchFamily="18" charset="0"/>
                <a:cs typeface="Times New Roman" pitchFamily="18" charset="0"/>
              </a:rPr>
              <a:t>drug side effects</a:t>
            </a:r>
          </a:p>
          <a:p>
            <a:pPr>
              <a:lnSpc>
                <a:spcPct val="150000"/>
              </a:lnSpc>
              <a:buFont typeface="Wingdings" pitchFamily="2" charset="2"/>
              <a:buChar char="ü"/>
            </a:pPr>
            <a:r>
              <a:rPr lang="en-US" sz="2000" dirty="0" smtClean="0">
                <a:latin typeface="Times New Roman" pitchFamily="18" charset="0"/>
                <a:cs typeface="Times New Roman" pitchFamily="18" charset="0"/>
              </a:rPr>
              <a:t>loss of therapy effect</a:t>
            </a:r>
          </a:p>
          <a:p>
            <a:pPr>
              <a:lnSpc>
                <a:spcPct val="150000"/>
              </a:lnSpc>
              <a:buFont typeface="Wingdings" pitchFamily="2" charset="2"/>
              <a:buChar char="ü"/>
            </a:pPr>
            <a:r>
              <a:rPr lang="en-US" sz="2000" dirty="0" smtClean="0">
                <a:latin typeface="Times New Roman" pitchFamily="18" charset="0"/>
                <a:cs typeface="Times New Roman" pitchFamily="18" charset="0"/>
              </a:rPr>
              <a:t>therapy which did not meet the patient’s expectations</a:t>
            </a:r>
            <a:endParaRPr lang="el-GR" sz="2000" dirty="0">
              <a:latin typeface="Times New Roman" pitchFamily="18" charset="0"/>
              <a:cs typeface="Times New Roman" pitchFamily="18" charset="0"/>
            </a:endParaRPr>
          </a:p>
        </p:txBody>
      </p:sp>
      <p:pic>
        <p:nvPicPr>
          <p:cNvPr id="63490" name="Picture 2" descr="Αποτέλεσμα εικόνας για how to refill a pain pump"/>
          <p:cNvPicPr>
            <a:picLocks noChangeAspect="1" noChangeArrowheads="1"/>
          </p:cNvPicPr>
          <p:nvPr/>
        </p:nvPicPr>
        <p:blipFill>
          <a:blip r:embed="rId2"/>
          <a:srcRect/>
          <a:stretch>
            <a:fillRect/>
          </a:stretch>
        </p:blipFill>
        <p:spPr bwMode="auto">
          <a:xfrm>
            <a:off x="5429256" y="2000240"/>
            <a:ext cx="3438554" cy="3000376"/>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2" y="-24"/>
            <a:ext cx="1214446" cy="1214446"/>
          </a:xfrm>
          <a:prstGeom prst="rect">
            <a:avLst/>
          </a:prstGeom>
          <a:noFill/>
          <a:ln w="9525">
            <a:noFill/>
            <a:miter lim="800000"/>
            <a:headEnd/>
            <a:tailEnd/>
          </a:ln>
          <a:effectLst/>
        </p:spPr>
      </p:pic>
      <p:pic>
        <p:nvPicPr>
          <p:cNvPr id="3074" name="Picture 2" descr="Slide 16."/>
          <p:cNvPicPr>
            <a:picLocks noChangeAspect="1" noChangeArrowheads="1"/>
          </p:cNvPicPr>
          <p:nvPr/>
        </p:nvPicPr>
        <p:blipFill>
          <a:blip r:embed="rId3"/>
          <a:srcRect/>
          <a:stretch>
            <a:fillRect/>
          </a:stretch>
        </p:blipFill>
        <p:spPr bwMode="auto">
          <a:xfrm>
            <a:off x="1214414" y="1000108"/>
            <a:ext cx="7072362" cy="4929222"/>
          </a:xfrm>
          <a:prstGeom prst="rect">
            <a:avLst/>
          </a:prstGeom>
          <a:noFill/>
          <a:ln>
            <a:noFill/>
          </a:ln>
          <a:effectLst/>
          <a:scene3d>
            <a:camera prst="orthographicFront">
              <a:rot lat="0" lon="0" rev="0"/>
            </a:camera>
            <a:lightRig rig="contrasting" dir="t">
              <a:rot lat="0" lon="0" rev="7800000"/>
            </a:lightRig>
          </a:scene3d>
          <a:sp3d>
            <a:bevelT w="139700" h="139700"/>
          </a:sp3d>
        </p:spPr>
      </p:pic>
      <p:sp>
        <p:nvSpPr>
          <p:cNvPr id="4" name="3 - Ορθογώνιο"/>
          <p:cNvSpPr/>
          <p:nvPr/>
        </p:nvSpPr>
        <p:spPr>
          <a:xfrm>
            <a:off x="928662" y="5429264"/>
            <a:ext cx="4714908" cy="738664"/>
          </a:xfrm>
          <a:prstGeom prst="rect">
            <a:avLst/>
          </a:prstGeom>
          <a:solidFill>
            <a:schemeClr val="accent2">
              <a:lumMod val="40000"/>
              <a:lumOff val="60000"/>
            </a:schemeClr>
          </a:solidFill>
          <a:effectLst>
            <a:softEdge rad="63500"/>
          </a:effectLst>
        </p:spPr>
        <p:txBody>
          <a:bodyPr wrap="square">
            <a:spAutoFit/>
          </a:bodyPr>
          <a:lstStyle/>
          <a:p>
            <a:pPr fontAlgn="base"/>
            <a:r>
              <a:rPr lang="en-US" sz="1400" i="1" dirty="0" smtClean="0">
                <a:solidFill>
                  <a:srgbClr val="000D26"/>
                </a:solidFill>
                <a:latin typeface="Times New Roman" pitchFamily="18" charset="0"/>
                <a:cs typeface="Times New Roman" pitchFamily="18" charset="0"/>
              </a:rPr>
              <a:t>The Polyanalgesic Consensus Conference (PACC): Recommendations on Intrathecal Drug Infusion Systems Best Practices and Guidelines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Slide 12."/>
          <p:cNvPicPr>
            <a:picLocks noChangeAspect="1" noChangeArrowheads="1"/>
          </p:cNvPicPr>
          <p:nvPr/>
        </p:nvPicPr>
        <p:blipFill>
          <a:blip r:embed="rId2"/>
          <a:srcRect/>
          <a:stretch>
            <a:fillRect/>
          </a:stretch>
        </p:blipFill>
        <p:spPr bwMode="auto">
          <a:xfrm>
            <a:off x="1142976" y="1500174"/>
            <a:ext cx="7215238" cy="4500594"/>
          </a:xfrm>
          <a:prstGeom prst="rect">
            <a:avLst/>
          </a:prstGeom>
          <a:noFill/>
          <a:effectLst/>
        </p:spPr>
      </p:pic>
      <p:pic>
        <p:nvPicPr>
          <p:cNvPr id="3" name="Picture 2"/>
          <p:cNvPicPr>
            <a:picLocks noChangeAspect="1" noChangeArrowheads="1"/>
          </p:cNvPicPr>
          <p:nvPr/>
        </p:nvPicPr>
        <p:blipFill>
          <a:blip r:embed="rId3" cstate="print"/>
          <a:srcRect/>
          <a:stretch>
            <a:fillRect/>
          </a:stretch>
        </p:blipFill>
        <p:spPr bwMode="auto">
          <a:xfrm>
            <a:off x="-32" y="-24"/>
            <a:ext cx="1214446" cy="12144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Slide 14."/>
          <p:cNvPicPr>
            <a:picLocks noChangeAspect="1" noChangeArrowheads="1"/>
          </p:cNvPicPr>
          <p:nvPr/>
        </p:nvPicPr>
        <p:blipFill>
          <a:blip r:embed="rId2"/>
          <a:srcRect/>
          <a:stretch>
            <a:fillRect/>
          </a:stretch>
        </p:blipFill>
        <p:spPr bwMode="auto">
          <a:xfrm>
            <a:off x="1571604" y="1357298"/>
            <a:ext cx="6072230" cy="4286280"/>
          </a:xfrm>
          <a:prstGeom prst="rect">
            <a:avLst/>
          </a:prstGeom>
          <a:noFill/>
        </p:spPr>
      </p:pic>
      <p:sp>
        <p:nvSpPr>
          <p:cNvPr id="3" name="2 - Ορθογώνιο"/>
          <p:cNvSpPr/>
          <p:nvPr/>
        </p:nvSpPr>
        <p:spPr>
          <a:xfrm>
            <a:off x="1571604" y="5000636"/>
            <a:ext cx="6143668" cy="584775"/>
          </a:xfrm>
          <a:prstGeom prst="rect">
            <a:avLst/>
          </a:prstGeom>
          <a:solidFill>
            <a:schemeClr val="accent2">
              <a:lumMod val="40000"/>
              <a:lumOff val="60000"/>
            </a:schemeClr>
          </a:solidFill>
          <a:ln>
            <a:noFill/>
          </a:ln>
          <a:effectLst>
            <a:outerShdw blurRad="107950" dist="12700" dir="5400000" algn="ctr">
              <a:srgbClr val="000000"/>
            </a:outerShdw>
            <a:softEdge rad="63500"/>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fontAlgn="base"/>
            <a:r>
              <a:rPr lang="en-US" sz="1600" i="1" dirty="0" smtClean="0">
                <a:solidFill>
                  <a:srgbClr val="000D26"/>
                </a:solidFill>
                <a:latin typeface="Times New Roman" pitchFamily="18" charset="0"/>
                <a:cs typeface="Times New Roman" pitchFamily="18" charset="0"/>
              </a:rPr>
              <a:t>The Polyanalgesic Consensus Conference (PACC): Recommendations on Intrathecal Drug Infusion Systems Best Practices and Guidelines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Slide 15."/>
          <p:cNvPicPr>
            <a:picLocks noChangeAspect="1" noChangeArrowheads="1"/>
          </p:cNvPicPr>
          <p:nvPr/>
        </p:nvPicPr>
        <p:blipFill>
          <a:blip r:embed="rId2"/>
          <a:srcRect/>
          <a:stretch>
            <a:fillRect/>
          </a:stretch>
        </p:blipFill>
        <p:spPr bwMode="auto">
          <a:xfrm>
            <a:off x="1285852" y="1285860"/>
            <a:ext cx="6715172" cy="4572032"/>
          </a:xfrm>
          <a:prstGeom prst="rect">
            <a:avLst/>
          </a:prstGeom>
          <a:noFill/>
        </p:spPr>
      </p:pic>
      <p:sp>
        <p:nvSpPr>
          <p:cNvPr id="3" name="2 - Ορθογώνιο"/>
          <p:cNvSpPr/>
          <p:nvPr/>
        </p:nvSpPr>
        <p:spPr>
          <a:xfrm>
            <a:off x="928662" y="5572140"/>
            <a:ext cx="4714908" cy="738664"/>
          </a:xfrm>
          <a:prstGeom prst="rect">
            <a:avLst/>
          </a:prstGeom>
          <a:solidFill>
            <a:schemeClr val="accent2">
              <a:lumMod val="40000"/>
              <a:lumOff val="60000"/>
            </a:schemeClr>
          </a:solidFill>
          <a:effectLst>
            <a:softEdge rad="63500"/>
          </a:effectLst>
        </p:spPr>
        <p:txBody>
          <a:bodyPr wrap="square">
            <a:spAutoFit/>
          </a:bodyPr>
          <a:lstStyle/>
          <a:p>
            <a:pPr fontAlgn="base"/>
            <a:r>
              <a:rPr lang="en-US" sz="1400" i="1" dirty="0" smtClean="0">
                <a:solidFill>
                  <a:srgbClr val="000D26"/>
                </a:solidFill>
                <a:latin typeface="Times New Roman" pitchFamily="18" charset="0"/>
                <a:cs typeface="Times New Roman" pitchFamily="18" charset="0"/>
              </a:rPr>
              <a:t>The Polyanalgesic Consensus Conference (PACC): Recommendations on Intrathecal Drug Infusion Systems Best Practices and Guidelines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Στρογγυλεμένο ορθογώνιο"/>
          <p:cNvSpPr/>
          <p:nvPr/>
        </p:nvSpPr>
        <p:spPr>
          <a:xfrm>
            <a:off x="2071670" y="714356"/>
            <a:ext cx="4572032" cy="4286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194C"/>
                </a:solidFill>
              </a:rPr>
              <a:t>MCQs questions</a:t>
            </a:r>
            <a:endParaRPr lang="el-GR" dirty="0">
              <a:solidFill>
                <a:srgbClr val="00194C"/>
              </a:solidFill>
            </a:endParaRPr>
          </a:p>
        </p:txBody>
      </p:sp>
      <p:sp>
        <p:nvSpPr>
          <p:cNvPr id="9" name="8 - Ορθογώνιο"/>
          <p:cNvSpPr/>
          <p:nvPr/>
        </p:nvSpPr>
        <p:spPr>
          <a:xfrm>
            <a:off x="714348" y="2643182"/>
            <a:ext cx="6000792" cy="3571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arenR"/>
            </a:pPr>
            <a:endParaRPr lang="en-US" sz="1600" dirty="0" smtClean="0">
              <a:solidFill>
                <a:srgbClr val="00194C"/>
              </a:solidFill>
              <a:latin typeface="Times New Roman" pitchFamily="18" charset="0"/>
              <a:cs typeface="Times New Roman" pitchFamily="18" charset="0"/>
            </a:endParaRPr>
          </a:p>
          <a:p>
            <a:pPr marL="342900" indent="-342900"/>
            <a:r>
              <a:rPr lang="en-US" sz="1600" dirty="0" smtClean="0">
                <a:solidFill>
                  <a:srgbClr val="00194C"/>
                </a:solidFill>
                <a:latin typeface="Times New Roman" pitchFamily="18" charset="0"/>
                <a:cs typeface="Times New Roman" pitchFamily="18" charset="0"/>
              </a:rPr>
              <a:t>1</a:t>
            </a:r>
            <a:r>
              <a:rPr lang="en-US" sz="1600" dirty="0" smtClean="0">
                <a:solidFill>
                  <a:srgbClr val="00194C"/>
                </a:solidFill>
                <a:latin typeface="Times New Roman" pitchFamily="18" charset="0"/>
                <a:cs typeface="Times New Roman" pitchFamily="18" charset="0"/>
              </a:rPr>
              <a:t>) Headache, Sepsis and local anesthetic toxicity are contraindications for epidural analgesia.</a:t>
            </a:r>
          </a:p>
          <a:p>
            <a:pPr marL="342900" indent="-342900"/>
            <a:endParaRPr lang="en-US" sz="1600" dirty="0" smtClean="0">
              <a:solidFill>
                <a:srgbClr val="00194C"/>
              </a:solidFill>
              <a:latin typeface="Times New Roman" pitchFamily="18" charset="0"/>
              <a:cs typeface="Times New Roman" pitchFamily="18" charset="0"/>
            </a:endParaRPr>
          </a:p>
          <a:p>
            <a:r>
              <a:rPr lang="en-US" sz="1600" dirty="0" smtClean="0">
                <a:solidFill>
                  <a:srgbClr val="001132"/>
                </a:solidFill>
                <a:latin typeface="Times New Roman" pitchFamily="18" charset="0"/>
                <a:cs typeface="Times New Roman" pitchFamily="18" charset="0"/>
              </a:rPr>
              <a:t>2) Pulsed RF (PRF) procedures alter pain transmission but do not produce a clinically significant neuronal lesion.</a:t>
            </a:r>
          </a:p>
          <a:p>
            <a:endParaRPr lang="en-US" dirty="0" smtClean="0">
              <a:solidFill>
                <a:srgbClr val="00194C"/>
              </a:solidFill>
              <a:latin typeface="Times New Roman" pitchFamily="18" charset="0"/>
              <a:cs typeface="Times New Roman" pitchFamily="18" charset="0"/>
            </a:endParaRPr>
          </a:p>
          <a:p>
            <a:r>
              <a:rPr lang="en-US" sz="1600" dirty="0" smtClean="0">
                <a:solidFill>
                  <a:srgbClr val="00194C"/>
                </a:solidFill>
                <a:latin typeface="Times New Roman" pitchFamily="18" charset="0"/>
                <a:cs typeface="Times New Roman" pitchFamily="18" charset="0"/>
              </a:rPr>
              <a:t>3) Postherpetic neuralgia is an indication for </a:t>
            </a:r>
            <a:r>
              <a:rPr lang="en-US" sz="1600" dirty="0" smtClean="0">
                <a:solidFill>
                  <a:srgbClr val="001132"/>
                </a:solidFill>
                <a:latin typeface="Times New Roman" pitchFamily="18" charset="0"/>
                <a:cs typeface="Times New Roman" pitchFamily="18" charset="0"/>
              </a:rPr>
              <a:t>Radiofrequency (RF) chronic pain Therapies.</a:t>
            </a:r>
          </a:p>
          <a:p>
            <a:endParaRPr lang="en-US" dirty="0" smtClean="0">
              <a:solidFill>
                <a:srgbClr val="001132"/>
              </a:solidFill>
              <a:latin typeface="Times New Roman" pitchFamily="18" charset="0"/>
              <a:cs typeface="Times New Roman" pitchFamily="18" charset="0"/>
            </a:endParaRPr>
          </a:p>
          <a:p>
            <a:r>
              <a:rPr lang="en-US" sz="1600" dirty="0" smtClean="0">
                <a:solidFill>
                  <a:srgbClr val="001132"/>
                </a:solidFill>
                <a:latin typeface="Times New Roman" pitchFamily="18" charset="0"/>
                <a:cs typeface="Times New Roman" pitchFamily="18" charset="0"/>
              </a:rPr>
              <a:t>4) Lead migration,breakage or disconnections and Hygroma are Technical complications of SCS.</a:t>
            </a:r>
          </a:p>
          <a:p>
            <a:endParaRPr lang="en-US" sz="1600" dirty="0" smtClean="0">
              <a:solidFill>
                <a:srgbClr val="001132"/>
              </a:solidFill>
              <a:latin typeface="Times New Roman" pitchFamily="18" charset="0"/>
              <a:cs typeface="Times New Roman" pitchFamily="18" charset="0"/>
            </a:endParaRPr>
          </a:p>
          <a:p>
            <a:r>
              <a:rPr lang="en-US" sz="1600" dirty="0" smtClean="0">
                <a:solidFill>
                  <a:srgbClr val="001132"/>
                </a:solidFill>
                <a:latin typeface="Times New Roman" pitchFamily="18" charset="0"/>
                <a:cs typeface="Times New Roman" pitchFamily="18" charset="0"/>
              </a:rPr>
              <a:t>5) Recommended </a:t>
            </a:r>
            <a:r>
              <a:rPr lang="en-US" sz="1600" dirty="0" smtClean="0">
                <a:solidFill>
                  <a:srgbClr val="00194C"/>
                </a:solidFill>
                <a:latin typeface="Times New Roman" pitchFamily="18" charset="0"/>
                <a:cs typeface="Times New Roman" pitchFamily="18" charset="0"/>
              </a:rPr>
              <a:t>Drugs for intrathecal use are </a:t>
            </a:r>
            <a:r>
              <a:rPr lang="en-US" sz="1600" dirty="0" smtClean="0">
                <a:solidFill>
                  <a:srgbClr val="001132"/>
                </a:solidFill>
                <a:latin typeface="Times New Roman" pitchFamily="18" charset="0"/>
                <a:cs typeface="Times New Roman" pitchFamily="18" charset="0"/>
              </a:rPr>
              <a:t>Meperidine</a:t>
            </a:r>
          </a:p>
          <a:p>
            <a:r>
              <a:rPr lang="en-US" sz="1600" dirty="0" smtClean="0">
                <a:solidFill>
                  <a:srgbClr val="001132"/>
                </a:solidFill>
                <a:latin typeface="Times New Roman" pitchFamily="18" charset="0"/>
                <a:cs typeface="Times New Roman" pitchFamily="18" charset="0"/>
              </a:rPr>
              <a:t>Methadone,Tramadol, Droperidol, Midazolam</a:t>
            </a:r>
          </a:p>
          <a:p>
            <a:endParaRPr lang="el-GR" sz="1600" dirty="0" smtClean="0">
              <a:solidFill>
                <a:srgbClr val="001132"/>
              </a:solidFill>
              <a:latin typeface="Times New Roman" pitchFamily="18" charset="0"/>
              <a:cs typeface="Times New Roman" pitchFamily="18" charset="0"/>
            </a:endParaRPr>
          </a:p>
          <a:p>
            <a:pPr lvl="1">
              <a:lnSpc>
                <a:spcPct val="150000"/>
              </a:lnSpc>
            </a:pPr>
            <a:endParaRPr lang="en-US" dirty="0" smtClean="0">
              <a:solidFill>
                <a:srgbClr val="001132"/>
              </a:solidFill>
              <a:latin typeface="Times New Roman" pitchFamily="18" charset="0"/>
              <a:cs typeface="Times New Roman" pitchFamily="18" charset="0"/>
            </a:endParaRPr>
          </a:p>
          <a:p>
            <a:pPr lvl="1">
              <a:lnSpc>
                <a:spcPct val="150000"/>
              </a:lnSpc>
            </a:pPr>
            <a:endParaRPr lang="en-US" dirty="0" smtClean="0">
              <a:solidFill>
                <a:srgbClr val="00194C"/>
              </a:solidFill>
              <a:latin typeface="Times New Roman" pitchFamily="18" charset="0"/>
              <a:cs typeface="Times New Roman" pitchFamily="18" charset="0"/>
            </a:endParaRPr>
          </a:p>
          <a:p>
            <a:endParaRPr lang="en-US" dirty="0" smtClean="0">
              <a:solidFill>
                <a:srgbClr val="00194C"/>
              </a:solidFill>
              <a:latin typeface="Times New Roman" pitchFamily="18" charset="0"/>
              <a:cs typeface="Times New Roman" pitchFamily="18" charset="0"/>
            </a:endParaRPr>
          </a:p>
          <a:p>
            <a:pPr algn="ctr"/>
            <a:endParaRPr lang="en-US" dirty="0" smtClean="0">
              <a:solidFill>
                <a:srgbClr val="00194C"/>
              </a:solidFill>
              <a:latin typeface="Times New Roman" pitchFamily="18" charset="0"/>
              <a:cs typeface="Times New Roman" pitchFamily="18" charset="0"/>
            </a:endParaRPr>
          </a:p>
          <a:p>
            <a:pPr algn="ctr"/>
            <a:r>
              <a:rPr lang="en-US" dirty="0" smtClean="0">
                <a:solidFill>
                  <a:srgbClr val="00194C"/>
                </a:solidFill>
                <a:latin typeface="Times New Roman" pitchFamily="18" charset="0"/>
                <a:cs typeface="Times New Roman" pitchFamily="18" charset="0"/>
              </a:rPr>
              <a:t>  </a:t>
            </a:r>
            <a:endParaRPr lang="el-GR" dirty="0">
              <a:solidFill>
                <a:srgbClr val="00194C"/>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Στρογγυλεμένο ορθογώνιο"/>
          <p:cNvSpPr/>
          <p:nvPr/>
        </p:nvSpPr>
        <p:spPr>
          <a:xfrm>
            <a:off x="2071670" y="714356"/>
            <a:ext cx="4572032" cy="4286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194C"/>
                </a:solidFill>
              </a:rPr>
              <a:t>MCQs questions</a:t>
            </a:r>
            <a:endParaRPr lang="el-GR" dirty="0">
              <a:solidFill>
                <a:srgbClr val="00194C"/>
              </a:solidFill>
            </a:endParaRPr>
          </a:p>
        </p:txBody>
      </p:sp>
      <p:sp>
        <p:nvSpPr>
          <p:cNvPr id="9" name="8 - Ορθογώνιο"/>
          <p:cNvSpPr/>
          <p:nvPr/>
        </p:nvSpPr>
        <p:spPr>
          <a:xfrm>
            <a:off x="714348" y="2643182"/>
            <a:ext cx="6000792" cy="3571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r>
              <a:rPr lang="en-US" sz="1600" dirty="0" smtClean="0">
                <a:solidFill>
                  <a:srgbClr val="00194C"/>
                </a:solidFill>
                <a:latin typeface="Times New Roman" pitchFamily="18" charset="0"/>
                <a:cs typeface="Times New Roman" pitchFamily="18" charset="0"/>
              </a:rPr>
              <a:t>1</a:t>
            </a:r>
            <a:r>
              <a:rPr lang="en-US" sz="1600" dirty="0" smtClean="0">
                <a:solidFill>
                  <a:srgbClr val="00194C"/>
                </a:solidFill>
                <a:latin typeface="Times New Roman" pitchFamily="18" charset="0"/>
                <a:cs typeface="Times New Roman" pitchFamily="18" charset="0"/>
              </a:rPr>
              <a:t>) Headache, Sepsis and local anesthetic toxicity are </a:t>
            </a:r>
            <a:r>
              <a:rPr lang="en-US" sz="1600" dirty="0" smtClean="0">
                <a:solidFill>
                  <a:srgbClr val="00194C"/>
                </a:solidFill>
                <a:latin typeface="Times New Roman" pitchFamily="18" charset="0"/>
                <a:cs typeface="Times New Roman" pitchFamily="18" charset="0"/>
              </a:rPr>
              <a:t>contraindications for </a:t>
            </a:r>
            <a:r>
              <a:rPr lang="en-US" sz="1600" dirty="0" smtClean="0">
                <a:solidFill>
                  <a:srgbClr val="00194C"/>
                </a:solidFill>
                <a:latin typeface="Times New Roman" pitchFamily="18" charset="0"/>
                <a:cs typeface="Times New Roman" pitchFamily="18" charset="0"/>
              </a:rPr>
              <a:t>epidural analgesia.</a:t>
            </a:r>
          </a:p>
          <a:p>
            <a:pPr marL="342900" indent="-342900"/>
            <a:endParaRPr lang="en-US" sz="1600" dirty="0" smtClean="0">
              <a:solidFill>
                <a:srgbClr val="00194C"/>
              </a:solidFill>
              <a:latin typeface="Times New Roman" pitchFamily="18" charset="0"/>
              <a:cs typeface="Times New Roman" pitchFamily="18" charset="0"/>
            </a:endParaRPr>
          </a:p>
          <a:p>
            <a:r>
              <a:rPr lang="en-US" sz="1600" dirty="0" smtClean="0">
                <a:solidFill>
                  <a:srgbClr val="001132"/>
                </a:solidFill>
                <a:latin typeface="Times New Roman" pitchFamily="18" charset="0"/>
                <a:cs typeface="Times New Roman" pitchFamily="18" charset="0"/>
              </a:rPr>
              <a:t>2) Pulsed RF (PRF) procedures alter pain transmission but do not </a:t>
            </a:r>
            <a:r>
              <a:rPr lang="el-GR" sz="1600" b="1" dirty="0" smtClean="0">
                <a:latin typeface="Times New Roman" pitchFamily="18" charset="0"/>
                <a:cs typeface="Times New Roman" pitchFamily="18" charset="0"/>
              </a:rPr>
              <a:t>ν </a:t>
            </a:r>
            <a:r>
              <a:rPr lang="en-US" sz="1600" dirty="0" smtClean="0">
                <a:solidFill>
                  <a:srgbClr val="001132"/>
                </a:solidFill>
                <a:latin typeface="Times New Roman" pitchFamily="18" charset="0"/>
                <a:cs typeface="Times New Roman" pitchFamily="18" charset="0"/>
              </a:rPr>
              <a:t>produce </a:t>
            </a:r>
            <a:r>
              <a:rPr lang="en-US" sz="1600" dirty="0" smtClean="0">
                <a:solidFill>
                  <a:srgbClr val="001132"/>
                </a:solidFill>
                <a:latin typeface="Times New Roman" pitchFamily="18" charset="0"/>
                <a:cs typeface="Times New Roman" pitchFamily="18" charset="0"/>
              </a:rPr>
              <a:t>a clinically significant neuronal lesion.</a:t>
            </a:r>
          </a:p>
          <a:p>
            <a:endParaRPr lang="en-US" dirty="0" smtClean="0">
              <a:solidFill>
                <a:srgbClr val="00194C"/>
              </a:solidFill>
              <a:latin typeface="Times New Roman" pitchFamily="18" charset="0"/>
              <a:cs typeface="Times New Roman" pitchFamily="18" charset="0"/>
            </a:endParaRPr>
          </a:p>
          <a:p>
            <a:r>
              <a:rPr lang="en-US" sz="1600" dirty="0" smtClean="0">
                <a:solidFill>
                  <a:srgbClr val="00194C"/>
                </a:solidFill>
                <a:latin typeface="Times New Roman" pitchFamily="18" charset="0"/>
                <a:cs typeface="Times New Roman" pitchFamily="18" charset="0"/>
              </a:rPr>
              <a:t>3) Postherpetic neuralgia is an indication for </a:t>
            </a:r>
            <a:r>
              <a:rPr lang="en-US" sz="1600" dirty="0" smtClean="0">
                <a:solidFill>
                  <a:srgbClr val="001132"/>
                </a:solidFill>
                <a:latin typeface="Times New Roman" pitchFamily="18" charset="0"/>
                <a:cs typeface="Times New Roman" pitchFamily="18" charset="0"/>
              </a:rPr>
              <a:t>Radiofrequency (RF) chronic pain Therapies.</a:t>
            </a:r>
          </a:p>
          <a:p>
            <a:endParaRPr lang="en-US" dirty="0" smtClean="0">
              <a:solidFill>
                <a:srgbClr val="001132"/>
              </a:solidFill>
              <a:latin typeface="Times New Roman" pitchFamily="18" charset="0"/>
              <a:cs typeface="Times New Roman" pitchFamily="18" charset="0"/>
            </a:endParaRPr>
          </a:p>
          <a:p>
            <a:r>
              <a:rPr lang="en-US" sz="1600" dirty="0" smtClean="0">
                <a:solidFill>
                  <a:srgbClr val="001132"/>
                </a:solidFill>
                <a:latin typeface="Times New Roman" pitchFamily="18" charset="0"/>
                <a:cs typeface="Times New Roman" pitchFamily="18" charset="0"/>
              </a:rPr>
              <a:t>4) Lead migration,breakage or disconnections and Hygroma are Technical complications of SCS.</a:t>
            </a:r>
          </a:p>
          <a:p>
            <a:endParaRPr lang="en-US" sz="1600" dirty="0" smtClean="0">
              <a:solidFill>
                <a:srgbClr val="001132"/>
              </a:solidFill>
              <a:latin typeface="Times New Roman" pitchFamily="18" charset="0"/>
              <a:cs typeface="Times New Roman" pitchFamily="18" charset="0"/>
            </a:endParaRPr>
          </a:p>
          <a:p>
            <a:r>
              <a:rPr lang="en-US" sz="1600" dirty="0" smtClean="0">
                <a:solidFill>
                  <a:srgbClr val="001132"/>
                </a:solidFill>
                <a:latin typeface="Times New Roman" pitchFamily="18" charset="0"/>
                <a:cs typeface="Times New Roman" pitchFamily="18" charset="0"/>
              </a:rPr>
              <a:t>5) Recommended </a:t>
            </a:r>
            <a:r>
              <a:rPr lang="en-US" sz="1600" dirty="0" smtClean="0">
                <a:solidFill>
                  <a:srgbClr val="00194C"/>
                </a:solidFill>
                <a:latin typeface="Times New Roman" pitchFamily="18" charset="0"/>
                <a:cs typeface="Times New Roman" pitchFamily="18" charset="0"/>
              </a:rPr>
              <a:t>Drugs for intrathecal use are </a:t>
            </a:r>
            <a:r>
              <a:rPr lang="en-US" sz="1600" dirty="0" smtClean="0">
                <a:solidFill>
                  <a:srgbClr val="001132"/>
                </a:solidFill>
                <a:latin typeface="Times New Roman" pitchFamily="18" charset="0"/>
                <a:cs typeface="Times New Roman" pitchFamily="18" charset="0"/>
              </a:rPr>
              <a:t>Meperidine</a:t>
            </a:r>
          </a:p>
          <a:p>
            <a:r>
              <a:rPr lang="en-US" sz="1600" dirty="0" smtClean="0">
                <a:solidFill>
                  <a:srgbClr val="001132"/>
                </a:solidFill>
                <a:latin typeface="Times New Roman" pitchFamily="18" charset="0"/>
                <a:cs typeface="Times New Roman" pitchFamily="18" charset="0"/>
              </a:rPr>
              <a:t>Methadone,Tramadol, Droperidol, Midazolam</a:t>
            </a:r>
          </a:p>
          <a:p>
            <a:endParaRPr lang="el-GR" sz="1600" dirty="0" smtClean="0">
              <a:solidFill>
                <a:srgbClr val="001132"/>
              </a:solidFill>
              <a:latin typeface="Times New Roman" pitchFamily="18" charset="0"/>
              <a:cs typeface="Times New Roman" pitchFamily="18" charset="0"/>
            </a:endParaRPr>
          </a:p>
          <a:p>
            <a:pPr lvl="1">
              <a:lnSpc>
                <a:spcPct val="150000"/>
              </a:lnSpc>
            </a:pPr>
            <a:endParaRPr lang="en-US" dirty="0" smtClean="0">
              <a:solidFill>
                <a:srgbClr val="001132"/>
              </a:solidFill>
              <a:latin typeface="Times New Roman" pitchFamily="18" charset="0"/>
              <a:cs typeface="Times New Roman" pitchFamily="18" charset="0"/>
            </a:endParaRPr>
          </a:p>
          <a:p>
            <a:pPr lvl="1">
              <a:lnSpc>
                <a:spcPct val="150000"/>
              </a:lnSpc>
            </a:pPr>
            <a:endParaRPr lang="en-US" dirty="0" smtClean="0">
              <a:solidFill>
                <a:srgbClr val="00194C"/>
              </a:solidFill>
              <a:latin typeface="Times New Roman" pitchFamily="18" charset="0"/>
              <a:cs typeface="Times New Roman" pitchFamily="18" charset="0"/>
            </a:endParaRPr>
          </a:p>
          <a:p>
            <a:endParaRPr lang="en-US" dirty="0" smtClean="0">
              <a:solidFill>
                <a:srgbClr val="00194C"/>
              </a:solidFill>
              <a:latin typeface="Times New Roman" pitchFamily="18" charset="0"/>
              <a:cs typeface="Times New Roman" pitchFamily="18" charset="0"/>
            </a:endParaRPr>
          </a:p>
          <a:p>
            <a:pPr algn="ctr"/>
            <a:endParaRPr lang="en-US" dirty="0" smtClean="0">
              <a:solidFill>
                <a:srgbClr val="00194C"/>
              </a:solidFill>
              <a:latin typeface="Times New Roman" pitchFamily="18" charset="0"/>
              <a:cs typeface="Times New Roman" pitchFamily="18" charset="0"/>
            </a:endParaRPr>
          </a:p>
          <a:p>
            <a:pPr algn="ctr"/>
            <a:r>
              <a:rPr lang="en-US" dirty="0" smtClean="0">
                <a:solidFill>
                  <a:srgbClr val="00194C"/>
                </a:solidFill>
                <a:latin typeface="Times New Roman" pitchFamily="18" charset="0"/>
                <a:cs typeface="Times New Roman" pitchFamily="18" charset="0"/>
              </a:rPr>
              <a:t>  </a:t>
            </a:r>
            <a:endParaRPr lang="el-GR" dirty="0">
              <a:solidFill>
                <a:srgbClr val="00194C"/>
              </a:solidFill>
            </a:endParaRPr>
          </a:p>
        </p:txBody>
      </p:sp>
      <p:sp>
        <p:nvSpPr>
          <p:cNvPr id="5" name="4 - Ορθογώνιο"/>
          <p:cNvSpPr/>
          <p:nvPr/>
        </p:nvSpPr>
        <p:spPr>
          <a:xfrm>
            <a:off x="6500826" y="2428868"/>
            <a:ext cx="1000132" cy="523220"/>
          </a:xfrm>
          <a:prstGeom prst="rect">
            <a:avLst/>
          </a:prstGeom>
        </p:spPr>
        <p:txBody>
          <a:bodyPr wrap="square">
            <a:spAutoFit/>
          </a:bodyPr>
          <a:lstStyle/>
          <a:p>
            <a:r>
              <a:rPr lang="el-GR" sz="2800" b="1" dirty="0" smtClean="0">
                <a:latin typeface="Arial" pitchFamily="34" charset="0"/>
                <a:cs typeface="Arial" pitchFamily="34" charset="0"/>
              </a:rPr>
              <a:t>      ν</a:t>
            </a:r>
            <a:endParaRPr lang="el-GR" sz="2800" b="1" dirty="0">
              <a:latin typeface="Arial" pitchFamily="34" charset="0"/>
              <a:cs typeface="Arial" pitchFamily="34" charset="0"/>
            </a:endParaRPr>
          </a:p>
        </p:txBody>
      </p:sp>
      <p:sp>
        <p:nvSpPr>
          <p:cNvPr id="6" name="5 - Ορθογώνιο"/>
          <p:cNvSpPr/>
          <p:nvPr/>
        </p:nvSpPr>
        <p:spPr>
          <a:xfrm>
            <a:off x="6715140" y="3143248"/>
            <a:ext cx="1000132" cy="523220"/>
          </a:xfrm>
          <a:prstGeom prst="rect">
            <a:avLst/>
          </a:prstGeom>
        </p:spPr>
        <p:txBody>
          <a:bodyPr wrap="square">
            <a:spAutoFit/>
          </a:bodyPr>
          <a:lstStyle/>
          <a:p>
            <a:r>
              <a:rPr lang="el-GR" sz="2800" b="1" dirty="0" smtClean="0">
                <a:latin typeface="Arial" pitchFamily="34" charset="0"/>
                <a:cs typeface="Arial" pitchFamily="34" charset="0"/>
              </a:rPr>
              <a:t>    ν</a:t>
            </a:r>
            <a:endParaRPr lang="el-GR" sz="2800" b="1" dirty="0">
              <a:latin typeface="Arial" pitchFamily="34" charset="0"/>
              <a:cs typeface="Arial" pitchFamily="34" charset="0"/>
            </a:endParaRPr>
          </a:p>
        </p:txBody>
      </p:sp>
      <p:sp>
        <p:nvSpPr>
          <p:cNvPr id="7" name="6 - Ορθογώνιο"/>
          <p:cNvSpPr/>
          <p:nvPr/>
        </p:nvSpPr>
        <p:spPr>
          <a:xfrm>
            <a:off x="6715140" y="3929066"/>
            <a:ext cx="1000132" cy="523220"/>
          </a:xfrm>
          <a:prstGeom prst="rect">
            <a:avLst/>
          </a:prstGeom>
        </p:spPr>
        <p:txBody>
          <a:bodyPr wrap="square">
            <a:spAutoFit/>
          </a:bodyPr>
          <a:lstStyle/>
          <a:p>
            <a:r>
              <a:rPr lang="el-GR" sz="2800" b="1" dirty="0" smtClean="0">
                <a:latin typeface="Arial" pitchFamily="34" charset="0"/>
                <a:cs typeface="Arial" pitchFamily="34" charset="0"/>
              </a:rPr>
              <a:t>    ν</a:t>
            </a:r>
            <a:endParaRPr lang="el-GR" sz="2800" b="1" dirty="0">
              <a:latin typeface="Arial" pitchFamily="34" charset="0"/>
              <a:cs typeface="Arial" pitchFamily="34" charset="0"/>
            </a:endParaRPr>
          </a:p>
        </p:txBody>
      </p:sp>
      <p:sp>
        <p:nvSpPr>
          <p:cNvPr id="17" name="16 - Ορθογώνιο"/>
          <p:cNvSpPr/>
          <p:nvPr/>
        </p:nvSpPr>
        <p:spPr>
          <a:xfrm>
            <a:off x="6715140" y="4786322"/>
            <a:ext cx="1000132" cy="523220"/>
          </a:xfrm>
          <a:prstGeom prst="rect">
            <a:avLst/>
          </a:prstGeom>
        </p:spPr>
        <p:txBody>
          <a:bodyPr wrap="square">
            <a:spAutoFit/>
          </a:bodyPr>
          <a:lstStyle/>
          <a:p>
            <a:r>
              <a:rPr lang="el-GR" sz="2800" b="1" dirty="0" smtClean="0">
                <a:latin typeface="Arial" pitchFamily="34" charset="0"/>
                <a:cs typeface="Arial" pitchFamily="34" charset="0"/>
              </a:rPr>
              <a:t>    ν</a:t>
            </a:r>
            <a:endParaRPr lang="el-GR" sz="2800" b="1" dirty="0">
              <a:latin typeface="Arial" pitchFamily="34" charset="0"/>
              <a:cs typeface="Arial" pitchFamily="34" charset="0"/>
            </a:endParaRPr>
          </a:p>
        </p:txBody>
      </p:sp>
      <p:cxnSp>
        <p:nvCxnSpPr>
          <p:cNvPr id="18" name="17 - Ευθεία γραμμή σύνδεσης"/>
          <p:cNvCxnSpPr/>
          <p:nvPr/>
        </p:nvCxnSpPr>
        <p:spPr>
          <a:xfrm rot="5400000">
            <a:off x="7072330" y="4857760"/>
            <a:ext cx="428628" cy="42862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18 - Ορθογώνιο"/>
          <p:cNvSpPr/>
          <p:nvPr/>
        </p:nvSpPr>
        <p:spPr>
          <a:xfrm>
            <a:off x="6858016" y="1643050"/>
            <a:ext cx="1000132" cy="523220"/>
          </a:xfrm>
          <a:prstGeom prst="rect">
            <a:avLst/>
          </a:prstGeom>
        </p:spPr>
        <p:txBody>
          <a:bodyPr wrap="square">
            <a:spAutoFit/>
          </a:bodyPr>
          <a:lstStyle/>
          <a:p>
            <a:r>
              <a:rPr lang="el-GR" sz="2800" b="1" dirty="0" smtClean="0">
                <a:latin typeface="Arial" pitchFamily="34" charset="0"/>
                <a:cs typeface="Arial" pitchFamily="34" charset="0"/>
              </a:rPr>
              <a:t>  ν</a:t>
            </a:r>
            <a:endParaRPr lang="el-GR" sz="2800" b="1" dirty="0">
              <a:latin typeface="Arial" pitchFamily="34" charset="0"/>
              <a:cs typeface="Arial" pitchFamily="34" charset="0"/>
            </a:endParaRPr>
          </a:p>
        </p:txBody>
      </p:sp>
      <p:cxnSp>
        <p:nvCxnSpPr>
          <p:cNvPr id="20" name="19 - Ευθεία γραμμή σύνδεσης"/>
          <p:cNvCxnSpPr/>
          <p:nvPr/>
        </p:nvCxnSpPr>
        <p:spPr>
          <a:xfrm rot="5400000">
            <a:off x="7000892" y="1714488"/>
            <a:ext cx="428628" cy="42862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642910" y="1428736"/>
            <a:ext cx="3500462" cy="4524315"/>
          </a:xfrm>
          <a:prstGeom prst="rect">
            <a:avLst/>
          </a:prstGeom>
          <a:solidFill>
            <a:srgbClr val="F8F3EE"/>
          </a:solidFill>
        </p:spPr>
        <p:txBody>
          <a:bodyPr wrap="square">
            <a:spAutoFit/>
          </a:bodyPr>
          <a:lstStyle/>
          <a:p>
            <a:r>
              <a:rPr lang="en-US" b="1" i="1" dirty="0" smtClean="0"/>
              <a:t> </a:t>
            </a:r>
            <a:endParaRPr lang="en-US" b="1" i="1" dirty="0" smtClean="0">
              <a:solidFill>
                <a:srgbClr val="001132"/>
              </a:solidFill>
              <a:latin typeface="Times New Roman" pitchFamily="18" charset="0"/>
              <a:cs typeface="Times New Roman" pitchFamily="18" charset="0"/>
            </a:endParaRPr>
          </a:p>
          <a:p>
            <a:pPr algn="just"/>
            <a:r>
              <a:rPr lang="en-US" dirty="0" smtClean="0">
                <a:solidFill>
                  <a:srgbClr val="001132"/>
                </a:solidFill>
                <a:latin typeface="Times New Roman" pitchFamily="18" charset="0"/>
                <a:cs typeface="Times New Roman" pitchFamily="18" charset="0"/>
              </a:rPr>
              <a:t>Local anaesthetic solutions are deposited in the peridural space between the dura mater and the periosteum lining the vertebral canal.</a:t>
            </a:r>
          </a:p>
          <a:p>
            <a:pPr algn="just"/>
            <a:endParaRPr lang="en-US" dirty="0" smtClean="0">
              <a:solidFill>
                <a:srgbClr val="001132"/>
              </a:solidFill>
              <a:latin typeface="Times New Roman" pitchFamily="18" charset="0"/>
              <a:cs typeface="Times New Roman" pitchFamily="18" charset="0"/>
            </a:endParaRPr>
          </a:p>
          <a:p>
            <a:pPr algn="just"/>
            <a:r>
              <a:rPr lang="en-US" dirty="0" smtClean="0">
                <a:solidFill>
                  <a:srgbClr val="001132"/>
                </a:solidFill>
                <a:latin typeface="Times New Roman" pitchFamily="18" charset="0"/>
                <a:cs typeface="Times New Roman" pitchFamily="18" charset="0"/>
              </a:rPr>
              <a:t>The peridural space contains adipose tissue, lymphatics and blood vessels. </a:t>
            </a:r>
          </a:p>
          <a:p>
            <a:pPr algn="just"/>
            <a:endParaRPr lang="en-US" dirty="0" smtClean="0">
              <a:solidFill>
                <a:srgbClr val="001132"/>
              </a:solidFill>
              <a:latin typeface="Times New Roman" pitchFamily="18" charset="0"/>
              <a:cs typeface="Times New Roman" pitchFamily="18" charset="0"/>
            </a:endParaRPr>
          </a:p>
          <a:p>
            <a:pPr algn="just"/>
            <a:r>
              <a:rPr lang="en-US" dirty="0" smtClean="0">
                <a:solidFill>
                  <a:srgbClr val="001132"/>
                </a:solidFill>
                <a:latin typeface="Times New Roman" pitchFamily="18" charset="0"/>
                <a:cs typeface="Times New Roman" pitchFamily="18" charset="0"/>
              </a:rPr>
              <a:t>The injected local anaesthetic solution produces analgesia by blocking conduction at the intradural spinal nerve roots.</a:t>
            </a:r>
            <a:br>
              <a:rPr lang="en-US" dirty="0" smtClean="0">
                <a:solidFill>
                  <a:srgbClr val="001132"/>
                </a:solidFill>
                <a:latin typeface="Times New Roman" pitchFamily="18" charset="0"/>
                <a:cs typeface="Times New Roman" pitchFamily="18" charset="0"/>
              </a:rPr>
            </a:br>
            <a:endParaRPr lang="el-GR" dirty="0">
              <a:solidFill>
                <a:srgbClr val="001132"/>
              </a:solidFill>
              <a:latin typeface="Times New Roman" pitchFamily="18" charset="0"/>
              <a:cs typeface="Times New Roman" pitchFamily="18" charset="0"/>
            </a:endParaRPr>
          </a:p>
        </p:txBody>
      </p:sp>
      <p:pic>
        <p:nvPicPr>
          <p:cNvPr id="53250" name="Picture 2" descr="Σχετική εικόνα"/>
          <p:cNvPicPr>
            <a:picLocks noChangeAspect="1" noChangeArrowheads="1"/>
          </p:cNvPicPr>
          <p:nvPr/>
        </p:nvPicPr>
        <p:blipFill>
          <a:blip r:embed="rId2"/>
          <a:srcRect/>
          <a:stretch>
            <a:fillRect/>
          </a:stretch>
        </p:blipFill>
        <p:spPr bwMode="auto">
          <a:xfrm>
            <a:off x="4572000" y="1428736"/>
            <a:ext cx="4143404" cy="4481516"/>
          </a:xfrm>
          <a:prstGeom prst="rect">
            <a:avLst/>
          </a:prstGeom>
          <a:noFill/>
        </p:spPr>
      </p:pic>
      <p:sp>
        <p:nvSpPr>
          <p:cNvPr id="7" name="6 - Ορθογώνιο"/>
          <p:cNvSpPr/>
          <p:nvPr/>
        </p:nvSpPr>
        <p:spPr>
          <a:xfrm>
            <a:off x="3500430" y="714356"/>
            <a:ext cx="2643481" cy="461665"/>
          </a:xfrm>
          <a:prstGeom prst="rect">
            <a:avLst/>
          </a:prstGeom>
          <a:solidFill>
            <a:schemeClr val="accent4">
              <a:lumMod val="20000"/>
              <a:lumOff val="80000"/>
            </a:schemeClr>
          </a:solidFill>
        </p:spPr>
        <p:txBody>
          <a:bodyPr wrap="none">
            <a:spAutoFit/>
          </a:bodyPr>
          <a:lstStyle/>
          <a:p>
            <a:r>
              <a:rPr lang="en-US" sz="2400" b="1" i="1" dirty="0" smtClean="0">
                <a:solidFill>
                  <a:srgbClr val="001132"/>
                </a:solidFill>
                <a:latin typeface="Times New Roman" pitchFamily="18" charset="0"/>
                <a:cs typeface="Times New Roman" pitchFamily="18" charset="0"/>
              </a:rPr>
              <a:t>Epidural Analgesia</a:t>
            </a:r>
            <a:endParaRPr lang="el-GR" sz="2400" b="1" dirty="0"/>
          </a:p>
        </p:txBody>
      </p:sp>
      <p:sp>
        <p:nvSpPr>
          <p:cNvPr id="5" name="4 - Έλλειψη"/>
          <p:cNvSpPr/>
          <p:nvPr/>
        </p:nvSpPr>
        <p:spPr>
          <a:xfrm>
            <a:off x="5857884" y="4357694"/>
            <a:ext cx="914400" cy="914400"/>
          </a:xfrm>
          <a:prstGeom prst="ellipse">
            <a:avLst/>
          </a:prstGeom>
          <a:noFill/>
          <a:ln w="571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785918" y="571480"/>
            <a:ext cx="6215106" cy="923330"/>
          </a:xfrm>
          <a:prstGeom prst="rect">
            <a:avLst/>
          </a:prstGeom>
          <a:solidFill>
            <a:srgbClr val="F8F3EE"/>
          </a:solidFill>
        </p:spPr>
        <p:txBody>
          <a:bodyPr wrap="square">
            <a:spAutoFit/>
          </a:bodyPr>
          <a:lstStyle/>
          <a:p>
            <a:r>
              <a:rPr lang="en-US" dirty="0" smtClean="0">
                <a:solidFill>
                  <a:srgbClr val="001132"/>
                </a:solidFill>
                <a:latin typeface="Times New Roman" pitchFamily="18" charset="0"/>
                <a:cs typeface="Times New Roman" pitchFamily="18" charset="0"/>
              </a:rPr>
              <a:t>Technique:</a:t>
            </a:r>
          </a:p>
          <a:p>
            <a:endParaRPr lang="en-US" dirty="0" smtClean="0">
              <a:solidFill>
                <a:srgbClr val="001132"/>
              </a:solidFill>
              <a:latin typeface="Times New Roman" pitchFamily="18" charset="0"/>
              <a:cs typeface="Times New Roman" pitchFamily="18" charset="0"/>
            </a:endParaRPr>
          </a:p>
          <a:p>
            <a:r>
              <a:rPr lang="en-US" dirty="0" smtClean="0">
                <a:solidFill>
                  <a:srgbClr val="001132"/>
                </a:solidFill>
                <a:latin typeface="Times New Roman" pitchFamily="18" charset="0"/>
                <a:cs typeface="Times New Roman" pitchFamily="18" charset="0"/>
              </a:rPr>
              <a:t>Loss of resistance technique to identify the epidural space.</a:t>
            </a:r>
          </a:p>
        </p:txBody>
      </p:sp>
      <p:sp>
        <p:nvSpPr>
          <p:cNvPr id="54274" name="AutoShape 2" descr="Σχετική εικόν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54276" name="AutoShape 4" descr="Σχετική εικόν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pic>
        <p:nvPicPr>
          <p:cNvPr id="54278" name="Picture 6" descr="Σχετική εικόνα"/>
          <p:cNvPicPr>
            <a:picLocks noChangeAspect="1" noChangeArrowheads="1"/>
          </p:cNvPicPr>
          <p:nvPr/>
        </p:nvPicPr>
        <p:blipFill>
          <a:blip r:embed="rId3"/>
          <a:srcRect/>
          <a:stretch>
            <a:fillRect/>
          </a:stretch>
        </p:blipFill>
        <p:spPr bwMode="auto">
          <a:xfrm>
            <a:off x="2714612" y="2071678"/>
            <a:ext cx="4000500" cy="3590922"/>
          </a:xfrm>
          <a:prstGeom prst="rect">
            <a:avLst/>
          </a:prstGeom>
          <a:noFill/>
        </p:spPr>
      </p:pic>
      <p:sp>
        <p:nvSpPr>
          <p:cNvPr id="6" name="5 - Έλλειψη"/>
          <p:cNvSpPr/>
          <p:nvPr/>
        </p:nvSpPr>
        <p:spPr>
          <a:xfrm rot="904572">
            <a:off x="3713048" y="4570708"/>
            <a:ext cx="2857520" cy="914400"/>
          </a:xfrm>
          <a:prstGeom prst="ellipse">
            <a:avLst/>
          </a:prstGeom>
          <a:noFill/>
          <a:ln w="762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Αποτέλεσμα εικόνας για epidural pain indication"/>
          <p:cNvPicPr>
            <a:picLocks noChangeAspect="1" noChangeArrowheads="1"/>
          </p:cNvPicPr>
          <p:nvPr/>
        </p:nvPicPr>
        <p:blipFill>
          <a:blip r:embed="rId2"/>
          <a:srcRect/>
          <a:stretch>
            <a:fillRect/>
          </a:stretch>
        </p:blipFill>
        <p:spPr bwMode="auto">
          <a:xfrm>
            <a:off x="2071670" y="4071942"/>
            <a:ext cx="5072098" cy="2143125"/>
          </a:xfrm>
          <a:prstGeom prst="rect">
            <a:avLst/>
          </a:prstGeom>
          <a:noFill/>
        </p:spPr>
      </p:pic>
      <p:pic>
        <p:nvPicPr>
          <p:cNvPr id="62468" name="Picture 4" descr="Σχετική εικόνα"/>
          <p:cNvPicPr>
            <a:picLocks noChangeAspect="1" noChangeArrowheads="1"/>
          </p:cNvPicPr>
          <p:nvPr/>
        </p:nvPicPr>
        <p:blipFill>
          <a:blip r:embed="rId3"/>
          <a:srcRect/>
          <a:stretch>
            <a:fillRect/>
          </a:stretch>
        </p:blipFill>
        <p:spPr bwMode="auto">
          <a:xfrm>
            <a:off x="714348" y="357166"/>
            <a:ext cx="7726964" cy="378621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Σχετική εικόνα"/>
          <p:cNvPicPr>
            <a:picLocks noChangeAspect="1" noChangeArrowheads="1"/>
          </p:cNvPicPr>
          <p:nvPr/>
        </p:nvPicPr>
        <p:blipFill>
          <a:blip r:embed="rId2"/>
          <a:srcRect/>
          <a:stretch>
            <a:fillRect/>
          </a:stretch>
        </p:blipFill>
        <p:spPr bwMode="auto">
          <a:xfrm>
            <a:off x="928662" y="1285860"/>
            <a:ext cx="7643866" cy="5000660"/>
          </a:xfrm>
          <a:prstGeom prst="rect">
            <a:avLst/>
          </a:prstGeom>
          <a:noFill/>
        </p:spPr>
      </p:pic>
      <p:sp>
        <p:nvSpPr>
          <p:cNvPr id="3" name="2 - Ορθογώνιο"/>
          <p:cNvSpPr/>
          <p:nvPr/>
        </p:nvSpPr>
        <p:spPr>
          <a:xfrm>
            <a:off x="500034" y="785794"/>
            <a:ext cx="3571900" cy="2677656"/>
          </a:xfrm>
          <a:prstGeom prst="rect">
            <a:avLst/>
          </a:prstGeom>
          <a:solidFill>
            <a:srgbClr val="F8F3EE"/>
          </a:solidFill>
        </p:spPr>
        <p:txBody>
          <a:bodyPr wrap="square">
            <a:spAutoFit/>
          </a:bodyPr>
          <a:lstStyle/>
          <a:p>
            <a:pPr>
              <a:lnSpc>
                <a:spcPct val="150000"/>
              </a:lnSpc>
              <a:buFont typeface="Wingdings" pitchFamily="2" charset="2"/>
              <a:buChar char="ü"/>
            </a:pPr>
            <a:r>
              <a:rPr lang="en-US" sz="1600" dirty="0" smtClean="0">
                <a:solidFill>
                  <a:srgbClr val="001132"/>
                </a:solidFill>
                <a:latin typeface="Times New Roman" pitchFamily="18" charset="0"/>
                <a:cs typeface="Times New Roman" pitchFamily="18" charset="0"/>
              </a:rPr>
              <a:t>FBSS </a:t>
            </a:r>
          </a:p>
          <a:p>
            <a:pPr>
              <a:lnSpc>
                <a:spcPct val="150000"/>
              </a:lnSpc>
              <a:buFont typeface="Wingdings" pitchFamily="2" charset="2"/>
              <a:buChar char="ü"/>
            </a:pPr>
            <a:r>
              <a:rPr lang="en-US" sz="1600" dirty="0" smtClean="0">
                <a:solidFill>
                  <a:srgbClr val="001132"/>
                </a:solidFill>
                <a:latin typeface="Times New Roman" pitchFamily="18" charset="0"/>
                <a:cs typeface="Times New Roman" pitchFamily="18" charset="0"/>
              </a:rPr>
              <a:t>Nerve root irritation (</a:t>
            </a:r>
            <a:r>
              <a:rPr lang="en-US" sz="1400" dirty="0" smtClean="0">
                <a:solidFill>
                  <a:srgbClr val="001132"/>
                </a:solidFill>
                <a:latin typeface="Times New Roman" pitchFamily="18" charset="0"/>
                <a:cs typeface="Times New Roman" pitchFamily="18" charset="0"/>
              </a:rPr>
              <a:t>Lumbosacral radiculopathy)</a:t>
            </a:r>
            <a:endParaRPr lang="en-US" sz="1600" dirty="0" smtClean="0">
              <a:solidFill>
                <a:srgbClr val="001132"/>
              </a:solidFill>
              <a:latin typeface="Times New Roman" pitchFamily="18" charset="0"/>
              <a:cs typeface="Times New Roman" pitchFamily="18" charset="0"/>
            </a:endParaRPr>
          </a:p>
          <a:p>
            <a:pPr>
              <a:lnSpc>
                <a:spcPct val="150000"/>
              </a:lnSpc>
              <a:buFont typeface="Wingdings" pitchFamily="2" charset="2"/>
              <a:buChar char="ü"/>
            </a:pPr>
            <a:r>
              <a:rPr lang="en-US" sz="1600" dirty="0" smtClean="0">
                <a:solidFill>
                  <a:srgbClr val="001132"/>
                </a:solidFill>
                <a:latin typeface="Times New Roman" pitchFamily="18" charset="0"/>
                <a:cs typeface="Times New Roman" pitchFamily="18" charset="0"/>
              </a:rPr>
              <a:t>Spinal canal stenosis.</a:t>
            </a:r>
          </a:p>
          <a:p>
            <a:pPr>
              <a:lnSpc>
                <a:spcPct val="150000"/>
              </a:lnSpc>
              <a:buFont typeface="Wingdings" pitchFamily="2" charset="2"/>
              <a:buChar char="ü"/>
            </a:pPr>
            <a:r>
              <a:rPr lang="en-US" sz="1600" dirty="0" smtClean="0">
                <a:solidFill>
                  <a:srgbClr val="001132"/>
                </a:solidFill>
                <a:latin typeface="Times New Roman" pitchFamily="18" charset="0"/>
                <a:cs typeface="Times New Roman" pitchFamily="18" charset="0"/>
              </a:rPr>
              <a:t>Spondylolisthesis &amp; degerative disc disease.</a:t>
            </a:r>
          </a:p>
          <a:p>
            <a:pPr>
              <a:lnSpc>
                <a:spcPct val="150000"/>
              </a:lnSpc>
              <a:buFont typeface="Wingdings" pitchFamily="2" charset="2"/>
              <a:buChar char="ü"/>
            </a:pPr>
            <a:r>
              <a:rPr lang="en-US" sz="1600" dirty="0" smtClean="0">
                <a:solidFill>
                  <a:srgbClr val="001132"/>
                </a:solidFill>
                <a:latin typeface="Times New Roman" pitchFamily="18" charset="0"/>
                <a:cs typeface="Times New Roman" pitchFamily="18" charset="0"/>
              </a:rPr>
              <a:t>Phantom Limb pain</a:t>
            </a:r>
            <a:endParaRPr lang="el-GR" sz="1600" dirty="0">
              <a:solidFill>
                <a:srgbClr val="001132"/>
              </a:solidFill>
              <a:latin typeface="Times New Roman" pitchFamily="18" charset="0"/>
              <a:cs typeface="Times New Roman" pitchFamily="18" charset="0"/>
            </a:endParaRPr>
          </a:p>
        </p:txBody>
      </p:sp>
      <p:sp>
        <p:nvSpPr>
          <p:cNvPr id="4" name="3 - Ορθογώνιο"/>
          <p:cNvSpPr/>
          <p:nvPr/>
        </p:nvSpPr>
        <p:spPr>
          <a:xfrm>
            <a:off x="2714612" y="500042"/>
            <a:ext cx="3370735" cy="523220"/>
          </a:xfrm>
          <a:prstGeom prst="rect">
            <a:avLst/>
          </a:prstGeom>
          <a:solidFill>
            <a:schemeClr val="accent2">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2800" b="1" dirty="0" smtClean="0">
                <a:solidFill>
                  <a:srgbClr val="001132"/>
                </a:solidFill>
                <a:latin typeface="Times New Roman" pitchFamily="18" charset="0"/>
                <a:cs typeface="Times New Roman" pitchFamily="18" charset="0"/>
              </a:rPr>
              <a:t>Indications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Σχετική εικόνα"/>
          <p:cNvPicPr>
            <a:picLocks noChangeAspect="1" noChangeArrowheads="1"/>
          </p:cNvPicPr>
          <p:nvPr/>
        </p:nvPicPr>
        <p:blipFill>
          <a:blip r:embed="rId2"/>
          <a:srcRect/>
          <a:stretch>
            <a:fillRect/>
          </a:stretch>
        </p:blipFill>
        <p:spPr bwMode="auto">
          <a:xfrm>
            <a:off x="3428992" y="1000108"/>
            <a:ext cx="5500726" cy="5105401"/>
          </a:xfrm>
          <a:prstGeom prst="rect">
            <a:avLst/>
          </a:prstGeom>
          <a:noFill/>
        </p:spPr>
      </p:pic>
      <p:sp>
        <p:nvSpPr>
          <p:cNvPr id="4" name="3 - Ορθογώνιο"/>
          <p:cNvSpPr/>
          <p:nvPr/>
        </p:nvSpPr>
        <p:spPr>
          <a:xfrm>
            <a:off x="428596" y="1928802"/>
            <a:ext cx="2786082" cy="3693319"/>
          </a:xfrm>
          <a:prstGeom prst="rect">
            <a:avLst/>
          </a:prstGeom>
          <a:solidFill>
            <a:srgbClr val="F8F3EE"/>
          </a:solidFill>
        </p:spPr>
        <p:txBody>
          <a:bodyPr wrap="square">
            <a:spAutoFit/>
          </a:bodyPr>
          <a:lstStyle/>
          <a:p>
            <a:endParaRPr lang="en-US" dirty="0" smtClean="0">
              <a:latin typeface="Times New Roman" pitchFamily="18" charset="0"/>
              <a:cs typeface="Times New Roman" pitchFamily="18" charset="0"/>
            </a:endParaRPr>
          </a:p>
          <a:p>
            <a:pPr>
              <a:lnSpc>
                <a:spcPct val="150000"/>
              </a:lnSpc>
              <a:buFont typeface="Wingdings" pitchFamily="2" charset="2"/>
              <a:buChar char="ü"/>
            </a:pPr>
            <a:r>
              <a:rPr lang="en-US" sz="1600" dirty="0" smtClean="0">
                <a:solidFill>
                  <a:srgbClr val="001132"/>
                </a:solidFill>
                <a:latin typeface="Times New Roman" pitchFamily="18" charset="0"/>
                <a:cs typeface="Times New Roman" pitchFamily="18" charset="0"/>
              </a:rPr>
              <a:t>Coagulopathy</a:t>
            </a:r>
          </a:p>
          <a:p>
            <a:pPr>
              <a:lnSpc>
                <a:spcPct val="150000"/>
              </a:lnSpc>
              <a:buFont typeface="Wingdings" pitchFamily="2" charset="2"/>
              <a:buChar char="ü"/>
            </a:pPr>
            <a:r>
              <a:rPr lang="en-US" sz="1600" dirty="0" smtClean="0">
                <a:solidFill>
                  <a:srgbClr val="001132"/>
                </a:solidFill>
                <a:latin typeface="Times New Roman" pitchFamily="18" charset="0"/>
                <a:cs typeface="Times New Roman" pitchFamily="18" charset="0"/>
              </a:rPr>
              <a:t>Sepsis</a:t>
            </a:r>
          </a:p>
          <a:p>
            <a:pPr>
              <a:lnSpc>
                <a:spcPct val="150000"/>
              </a:lnSpc>
              <a:buFont typeface="Wingdings" pitchFamily="2" charset="2"/>
              <a:buChar char="ü"/>
            </a:pPr>
            <a:r>
              <a:rPr lang="en-US" sz="1600" dirty="0" smtClean="0">
                <a:solidFill>
                  <a:srgbClr val="001132"/>
                </a:solidFill>
                <a:latin typeface="Times New Roman" pitchFamily="18" charset="0"/>
                <a:cs typeface="Times New Roman" pitchFamily="18" charset="0"/>
              </a:rPr>
              <a:t> Patient’s refusal</a:t>
            </a:r>
          </a:p>
          <a:p>
            <a:pPr>
              <a:lnSpc>
                <a:spcPct val="150000"/>
              </a:lnSpc>
              <a:buFont typeface="Wingdings" pitchFamily="2" charset="2"/>
              <a:buChar char="ü"/>
            </a:pPr>
            <a:r>
              <a:rPr lang="en-US" sz="1600" dirty="0" smtClean="0">
                <a:solidFill>
                  <a:srgbClr val="001132"/>
                </a:solidFill>
                <a:latin typeface="Times New Roman" pitchFamily="18" charset="0"/>
                <a:cs typeface="Times New Roman" pitchFamily="18" charset="0"/>
              </a:rPr>
              <a:t>Fixed cardiac output diseases</a:t>
            </a:r>
          </a:p>
          <a:p>
            <a:pPr>
              <a:lnSpc>
                <a:spcPct val="150000"/>
              </a:lnSpc>
              <a:buFont typeface="Wingdings" pitchFamily="2" charset="2"/>
              <a:buChar char="ü"/>
            </a:pPr>
            <a:r>
              <a:rPr lang="en-US" sz="1600" dirty="0" smtClean="0">
                <a:solidFill>
                  <a:srgbClr val="001132"/>
                </a:solidFill>
                <a:latin typeface="Times New Roman" pitchFamily="18" charset="0"/>
                <a:cs typeface="Times New Roman" pitchFamily="18" charset="0"/>
              </a:rPr>
              <a:t> Local anesthetic toxicity</a:t>
            </a:r>
          </a:p>
          <a:p>
            <a:pPr>
              <a:lnSpc>
                <a:spcPct val="150000"/>
              </a:lnSpc>
              <a:buFont typeface="Wingdings" pitchFamily="2" charset="2"/>
              <a:buChar char="ü"/>
            </a:pPr>
            <a:r>
              <a:rPr lang="en-US" sz="1600" dirty="0" smtClean="0">
                <a:solidFill>
                  <a:srgbClr val="001132"/>
                </a:solidFill>
                <a:latin typeface="Times New Roman" pitchFamily="18" charset="0"/>
                <a:cs typeface="Times New Roman" pitchFamily="18" charset="0"/>
              </a:rPr>
              <a:t>Thrombocytopenia</a:t>
            </a:r>
          </a:p>
          <a:p>
            <a:pPr>
              <a:lnSpc>
                <a:spcPct val="150000"/>
              </a:lnSpc>
              <a:buFont typeface="Wingdings" pitchFamily="2" charset="2"/>
              <a:buChar char="ü"/>
            </a:pPr>
            <a:r>
              <a:rPr lang="en-US" sz="1600" dirty="0" smtClean="0">
                <a:solidFill>
                  <a:srgbClr val="001132"/>
                </a:solidFill>
                <a:latin typeface="Times New Roman" pitchFamily="18" charset="0"/>
                <a:cs typeface="Times New Roman" pitchFamily="18" charset="0"/>
              </a:rPr>
              <a:t> Hypovolemia</a:t>
            </a:r>
          </a:p>
          <a:p>
            <a:pPr>
              <a:lnSpc>
                <a:spcPct val="150000"/>
              </a:lnSpc>
              <a:buFont typeface="Wingdings" pitchFamily="2" charset="2"/>
              <a:buChar char="ü"/>
            </a:pPr>
            <a:r>
              <a:rPr lang="en-US" sz="1600" dirty="0" smtClean="0">
                <a:solidFill>
                  <a:srgbClr val="001132"/>
                </a:solidFill>
                <a:latin typeface="Times New Roman" pitchFamily="18" charset="0"/>
                <a:cs typeface="Times New Roman" pitchFamily="18" charset="0"/>
              </a:rPr>
              <a:t> Infection at the injection </a:t>
            </a:r>
            <a:r>
              <a:rPr lang="en-US" sz="1600" dirty="0" smtClean="0">
                <a:solidFill>
                  <a:srgbClr val="001132"/>
                </a:solidFill>
                <a:latin typeface="Times New Roman" pitchFamily="18" charset="0"/>
                <a:cs typeface="Times New Roman" pitchFamily="18" charset="0"/>
              </a:rPr>
              <a:t>site </a:t>
            </a:r>
            <a:endParaRPr lang="en-US" sz="1600" dirty="0" smtClean="0">
              <a:solidFill>
                <a:srgbClr val="001132"/>
              </a:solidFill>
              <a:latin typeface="Times New Roman" pitchFamily="18" charset="0"/>
              <a:cs typeface="Times New Roman" pitchFamily="18" charset="0"/>
            </a:endParaRPr>
          </a:p>
          <a:p>
            <a:pPr>
              <a:lnSpc>
                <a:spcPct val="150000"/>
              </a:lnSpc>
              <a:buFont typeface="Wingdings" pitchFamily="2" charset="2"/>
              <a:buChar char="ü"/>
            </a:pPr>
            <a:r>
              <a:rPr lang="en-US" sz="1600" dirty="0" smtClean="0">
                <a:solidFill>
                  <a:srgbClr val="001132"/>
                </a:solidFill>
                <a:latin typeface="Times New Roman" pitchFamily="18" charset="0"/>
                <a:cs typeface="Times New Roman" pitchFamily="18" charset="0"/>
              </a:rPr>
              <a:t> inexperience </a:t>
            </a:r>
            <a:endParaRPr lang="el-GR" dirty="0">
              <a:solidFill>
                <a:srgbClr val="001132"/>
              </a:solidFill>
              <a:latin typeface="Times New Roman" pitchFamily="18" charset="0"/>
              <a:cs typeface="Times New Roman" pitchFamily="18" charset="0"/>
            </a:endParaRPr>
          </a:p>
        </p:txBody>
      </p:sp>
      <p:sp>
        <p:nvSpPr>
          <p:cNvPr id="5" name="4 - Ορθογώνιο"/>
          <p:cNvSpPr/>
          <p:nvPr/>
        </p:nvSpPr>
        <p:spPr>
          <a:xfrm>
            <a:off x="1071538" y="714356"/>
            <a:ext cx="3214710" cy="461665"/>
          </a:xfrm>
          <a:prstGeom prst="rect">
            <a:avLst/>
          </a:prstGeom>
          <a:solidFill>
            <a:schemeClr val="accent2">
              <a:lumMod val="20000"/>
              <a:lumOff val="80000"/>
            </a:schemeClr>
          </a:solidFill>
        </p:spPr>
        <p:txBody>
          <a:bodyPr wrap="square">
            <a:spAutoFit/>
          </a:bodyPr>
          <a:lstStyle/>
          <a:p>
            <a:pPr algn="ctr"/>
            <a:r>
              <a:rPr lang="en-US" sz="2400" b="1" dirty="0" smtClean="0">
                <a:solidFill>
                  <a:srgbClr val="001132"/>
                </a:solidFill>
                <a:latin typeface="Times New Roman" pitchFamily="18" charset="0"/>
                <a:cs typeface="Times New Roman" pitchFamily="18" charset="0"/>
              </a:rPr>
              <a:t>Contraindications</a:t>
            </a:r>
            <a:endParaRPr lang="en-US" sz="2000" b="1" dirty="0" smtClean="0">
              <a:solidFill>
                <a:srgbClr val="001132"/>
              </a:solidFill>
              <a:latin typeface="Times New Roman" pitchFamily="18" charset="0"/>
              <a:cs typeface="Times New Roman" pitchFamily="18" charset="0"/>
            </a:endParaRPr>
          </a:p>
        </p:txBody>
      </p:sp>
      <p:sp>
        <p:nvSpPr>
          <p:cNvPr id="6" name="5 - Έλλειψη"/>
          <p:cNvSpPr/>
          <p:nvPr/>
        </p:nvSpPr>
        <p:spPr>
          <a:xfrm rot="20587493">
            <a:off x="4750964" y="3351312"/>
            <a:ext cx="3940390" cy="766570"/>
          </a:xfrm>
          <a:prstGeom prst="ellipse">
            <a:avLst/>
          </a:prstGeom>
          <a:noFill/>
          <a:ln w="762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ημοτικός">
  <a:themeElements>
    <a:clrScheme name="Προσαρμοσμένος 27">
      <a:dk1>
        <a:sysClr val="windowText" lastClr="000000"/>
      </a:dk1>
      <a:lt1>
        <a:sysClr val="window" lastClr="FFFFFF"/>
      </a:lt1>
      <a:dk2>
        <a:srgbClr val="4E3B30"/>
      </a:dk2>
      <a:lt2>
        <a:srgbClr val="EDDFDA"/>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ημοτικός">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ημοτικός">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921</TotalTime>
  <Words>1764</Words>
  <Application>Microsoft Office PowerPoint</Application>
  <PresentationFormat>Προβολή στην οθόνη (4:3)</PresentationFormat>
  <Paragraphs>297</Paragraphs>
  <Slides>47</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47</vt:i4>
      </vt:variant>
    </vt:vector>
  </HeadingPairs>
  <TitlesOfParts>
    <vt:vector size="48" baseType="lpstr">
      <vt:lpstr>Δημοτικός</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113</cp:revision>
  <dcterms:created xsi:type="dcterms:W3CDTF">2018-03-06T19:42:14Z</dcterms:created>
  <dcterms:modified xsi:type="dcterms:W3CDTF">2018-03-20T09:53:36Z</dcterms:modified>
</cp:coreProperties>
</file>