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1" r:id="rId5"/>
    <p:sldId id="262"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80" d="100"/>
          <a:sy n="80" d="100"/>
        </p:scale>
        <p:origin x="-2670"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EDF02-C84E-4DC0-BDA4-73DABB4E6B2D}"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l-GR"/>
        </a:p>
      </dgm:t>
    </dgm:pt>
    <dgm:pt modelId="{06EF2441-4BCA-40F4-80B5-45C1FE20D105}" type="pres">
      <dgm:prSet presAssocID="{275EDF02-C84E-4DC0-BDA4-73DABB4E6B2D}" presName="mainComposite" presStyleCnt="0">
        <dgm:presLayoutVars>
          <dgm:chPref val="1"/>
          <dgm:dir/>
          <dgm:animOne val="branch"/>
          <dgm:animLvl val="lvl"/>
          <dgm:resizeHandles val="exact"/>
        </dgm:presLayoutVars>
      </dgm:prSet>
      <dgm:spPr/>
      <dgm:t>
        <a:bodyPr/>
        <a:lstStyle/>
        <a:p>
          <a:endParaRPr lang="el-GR"/>
        </a:p>
      </dgm:t>
    </dgm:pt>
    <dgm:pt modelId="{8B11816E-8225-4463-8994-DBE23E000E41}" type="pres">
      <dgm:prSet presAssocID="{275EDF02-C84E-4DC0-BDA4-73DABB4E6B2D}" presName="hierFlow" presStyleCnt="0"/>
      <dgm:spPr/>
    </dgm:pt>
    <dgm:pt modelId="{FA647164-0CE7-4799-B35E-61D7E0A349F3}" type="pres">
      <dgm:prSet presAssocID="{275EDF02-C84E-4DC0-BDA4-73DABB4E6B2D}" presName="hierChild1" presStyleCnt="0">
        <dgm:presLayoutVars>
          <dgm:chPref val="1"/>
          <dgm:animOne val="branch"/>
          <dgm:animLvl val="lvl"/>
        </dgm:presLayoutVars>
      </dgm:prSet>
      <dgm:spPr/>
    </dgm:pt>
    <dgm:pt modelId="{5353705D-5FDB-41D2-AAB6-E228236AA007}" type="pres">
      <dgm:prSet presAssocID="{275EDF02-C84E-4DC0-BDA4-73DABB4E6B2D}" presName="bgShapesFlow" presStyleCnt="0"/>
      <dgm:spPr/>
    </dgm:pt>
  </dgm:ptLst>
  <dgm:cxnLst>
    <dgm:cxn modelId="{622197F8-D7AB-4E0B-8A88-F00B26750893}" type="presOf" srcId="{275EDF02-C84E-4DC0-BDA4-73DABB4E6B2D}" destId="{06EF2441-4BCA-40F4-80B5-45C1FE20D105}" srcOrd="0" destOrd="0" presId="urn:microsoft.com/office/officeart/2005/8/layout/hierarchy6"/>
    <dgm:cxn modelId="{64E2BAB8-2FA4-41B5-A422-E652569B6791}" type="presParOf" srcId="{06EF2441-4BCA-40F4-80B5-45C1FE20D105}" destId="{8B11816E-8225-4463-8994-DBE23E000E41}" srcOrd="0" destOrd="0" presId="urn:microsoft.com/office/officeart/2005/8/layout/hierarchy6"/>
    <dgm:cxn modelId="{359D3A4B-A97A-4396-B43F-BE5092661901}" type="presParOf" srcId="{8B11816E-8225-4463-8994-DBE23E000E41}" destId="{FA647164-0CE7-4799-B35E-61D7E0A349F3}" srcOrd="0" destOrd="0" presId="urn:microsoft.com/office/officeart/2005/8/layout/hierarchy6"/>
    <dgm:cxn modelId="{C38648D7-080E-4C22-91B4-6E62010E16A9}" type="presParOf" srcId="{06EF2441-4BCA-40F4-80B5-45C1FE20D105}" destId="{5353705D-5FDB-41D2-AAB6-E228236AA00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EDF02-C84E-4DC0-BDA4-73DABB4E6B2D}" type="doc">
      <dgm:prSet loTypeId="urn:microsoft.com/office/officeart/2005/8/layout/hierarchy6" loCatId="hierarchy" qsTypeId="urn:microsoft.com/office/officeart/2005/8/quickstyle/3d1" qsCatId="3D" csTypeId="urn:microsoft.com/office/officeart/2005/8/colors/accent1_2" csCatId="accent1" phldr="1"/>
      <dgm:spPr/>
      <dgm:t>
        <a:bodyPr/>
        <a:lstStyle/>
        <a:p>
          <a:endParaRPr lang="el-GR"/>
        </a:p>
      </dgm:t>
    </dgm:pt>
    <dgm:pt modelId="{06EF2441-4BCA-40F4-80B5-45C1FE20D105}" type="pres">
      <dgm:prSet presAssocID="{275EDF02-C84E-4DC0-BDA4-73DABB4E6B2D}" presName="mainComposite" presStyleCnt="0">
        <dgm:presLayoutVars>
          <dgm:chPref val="1"/>
          <dgm:dir/>
          <dgm:animOne val="branch"/>
          <dgm:animLvl val="lvl"/>
          <dgm:resizeHandles val="exact"/>
        </dgm:presLayoutVars>
      </dgm:prSet>
      <dgm:spPr/>
      <dgm:t>
        <a:bodyPr/>
        <a:lstStyle/>
        <a:p>
          <a:endParaRPr lang="el-GR"/>
        </a:p>
      </dgm:t>
    </dgm:pt>
    <dgm:pt modelId="{8B11816E-8225-4463-8994-DBE23E000E41}" type="pres">
      <dgm:prSet presAssocID="{275EDF02-C84E-4DC0-BDA4-73DABB4E6B2D}" presName="hierFlow" presStyleCnt="0"/>
      <dgm:spPr/>
    </dgm:pt>
    <dgm:pt modelId="{FA647164-0CE7-4799-B35E-61D7E0A349F3}" type="pres">
      <dgm:prSet presAssocID="{275EDF02-C84E-4DC0-BDA4-73DABB4E6B2D}" presName="hierChild1" presStyleCnt="0">
        <dgm:presLayoutVars>
          <dgm:chPref val="1"/>
          <dgm:animOne val="branch"/>
          <dgm:animLvl val="lvl"/>
        </dgm:presLayoutVars>
      </dgm:prSet>
      <dgm:spPr/>
    </dgm:pt>
    <dgm:pt modelId="{5353705D-5FDB-41D2-AAB6-E228236AA007}" type="pres">
      <dgm:prSet presAssocID="{275EDF02-C84E-4DC0-BDA4-73DABB4E6B2D}" presName="bgShapesFlow" presStyleCnt="0"/>
      <dgm:spPr/>
    </dgm:pt>
  </dgm:ptLst>
  <dgm:cxnLst>
    <dgm:cxn modelId="{3C483B1B-33C3-4E45-8157-2D7ADF8FB7A4}" type="presOf" srcId="{275EDF02-C84E-4DC0-BDA4-73DABB4E6B2D}" destId="{06EF2441-4BCA-40F4-80B5-45C1FE20D105}" srcOrd="0" destOrd="0" presId="urn:microsoft.com/office/officeart/2005/8/layout/hierarchy6"/>
    <dgm:cxn modelId="{F2C83BA9-2612-4A3A-A508-FF7B276925F6}" type="presParOf" srcId="{06EF2441-4BCA-40F4-80B5-45C1FE20D105}" destId="{8B11816E-8225-4463-8994-DBE23E000E41}" srcOrd="0" destOrd="0" presId="urn:microsoft.com/office/officeart/2005/8/layout/hierarchy6"/>
    <dgm:cxn modelId="{274E4355-2154-4C54-BF0A-AA80FFCE6BA0}" type="presParOf" srcId="{8B11816E-8225-4463-8994-DBE23E000E41}" destId="{FA647164-0CE7-4799-B35E-61D7E0A349F3}" srcOrd="0" destOrd="0" presId="urn:microsoft.com/office/officeart/2005/8/layout/hierarchy6"/>
    <dgm:cxn modelId="{8A690090-98FC-4206-BA75-490E07180BAB}" type="presParOf" srcId="{06EF2441-4BCA-40F4-80B5-45C1FE20D105}" destId="{5353705D-5FDB-41D2-AAB6-E228236AA00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808EB9-47CA-4459-8831-3EFF3A59223C}"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l-GR"/>
        </a:p>
      </dgm:t>
    </dgm:pt>
    <dgm:pt modelId="{AD39FF55-6642-49B1-8912-911DA94EDB7D}">
      <dgm:prSet phldrT="[Κείμενο]"/>
      <dgm:spPr/>
      <dgm:t>
        <a:bodyPr/>
        <a:lstStyle/>
        <a:p>
          <a:r>
            <a:rPr lang="el-GR" dirty="0" smtClean="0"/>
            <a:t>Διοίκηση Ανθρωπίνων Πόρων </a:t>
          </a:r>
          <a:endParaRPr lang="el-GR" dirty="0"/>
        </a:p>
      </dgm:t>
    </dgm:pt>
    <dgm:pt modelId="{D8E3F3AD-9B5A-46C4-AC90-A60FA9EC53BE}" type="parTrans" cxnId="{48EB265B-0094-4FEB-A0CD-E8734AB743ED}">
      <dgm:prSet/>
      <dgm:spPr/>
      <dgm:t>
        <a:bodyPr/>
        <a:lstStyle/>
        <a:p>
          <a:endParaRPr lang="el-GR"/>
        </a:p>
      </dgm:t>
    </dgm:pt>
    <dgm:pt modelId="{BDD56500-C509-4F5F-8224-DC6B68D3F762}" type="sibTrans" cxnId="{48EB265B-0094-4FEB-A0CD-E8734AB743ED}">
      <dgm:prSet/>
      <dgm:spPr/>
      <dgm:t>
        <a:bodyPr/>
        <a:lstStyle/>
        <a:p>
          <a:endParaRPr lang="el-GR"/>
        </a:p>
      </dgm:t>
    </dgm:pt>
    <dgm:pt modelId="{617CA5E0-797F-47A3-B005-D7976BB50734}">
      <dgm:prSet phldrT="[Κείμενο]"/>
      <dgm:spPr/>
      <dgm:t>
        <a:bodyPr/>
        <a:lstStyle/>
        <a:p>
          <a:r>
            <a:rPr lang="el-GR" dirty="0" smtClean="0"/>
            <a:t>Διοίκηση Προσωπικού</a:t>
          </a:r>
          <a:endParaRPr lang="el-GR" dirty="0"/>
        </a:p>
      </dgm:t>
    </dgm:pt>
    <dgm:pt modelId="{BE0F4FAD-9A88-4BC5-BC72-6DB7134AE11C}" type="parTrans" cxnId="{DBAC2B5D-6AD3-4A84-82C1-72ED699364C4}">
      <dgm:prSet/>
      <dgm:spPr/>
      <dgm:t>
        <a:bodyPr/>
        <a:lstStyle/>
        <a:p>
          <a:endParaRPr lang="el-GR"/>
        </a:p>
      </dgm:t>
    </dgm:pt>
    <dgm:pt modelId="{403E1662-25F6-471A-89B8-778C40749EF1}" type="sibTrans" cxnId="{DBAC2B5D-6AD3-4A84-82C1-72ED699364C4}">
      <dgm:prSet/>
      <dgm:spPr/>
      <dgm:t>
        <a:bodyPr/>
        <a:lstStyle/>
        <a:p>
          <a:endParaRPr lang="el-GR"/>
        </a:p>
      </dgm:t>
    </dgm:pt>
    <dgm:pt modelId="{45297AE3-F10D-4BC0-B613-6F9C7E7ECDF6}" type="pres">
      <dgm:prSet presAssocID="{08808EB9-47CA-4459-8831-3EFF3A59223C}" presName="Name0" presStyleCnt="0">
        <dgm:presLayoutVars>
          <dgm:chMax val="7"/>
          <dgm:resizeHandles val="exact"/>
        </dgm:presLayoutVars>
      </dgm:prSet>
      <dgm:spPr/>
      <dgm:t>
        <a:bodyPr/>
        <a:lstStyle/>
        <a:p>
          <a:endParaRPr lang="el-GR"/>
        </a:p>
      </dgm:t>
    </dgm:pt>
    <dgm:pt modelId="{E334A35F-5550-4F9D-99FA-95059B954818}" type="pres">
      <dgm:prSet presAssocID="{08808EB9-47CA-4459-8831-3EFF3A59223C}" presName="comp1" presStyleCnt="0"/>
      <dgm:spPr/>
    </dgm:pt>
    <dgm:pt modelId="{9485EE2A-44F5-478B-8DC9-C4F9B93351A3}" type="pres">
      <dgm:prSet presAssocID="{08808EB9-47CA-4459-8831-3EFF3A59223C}" presName="circle1" presStyleLbl="node1" presStyleIdx="0" presStyleCnt="2" custScaleX="166955"/>
      <dgm:spPr/>
      <dgm:t>
        <a:bodyPr/>
        <a:lstStyle/>
        <a:p>
          <a:endParaRPr lang="el-GR"/>
        </a:p>
      </dgm:t>
    </dgm:pt>
    <dgm:pt modelId="{4501244F-56E9-466A-825F-A2EA04A6F350}" type="pres">
      <dgm:prSet presAssocID="{08808EB9-47CA-4459-8831-3EFF3A59223C}" presName="c1text" presStyleLbl="node1" presStyleIdx="0" presStyleCnt="2">
        <dgm:presLayoutVars>
          <dgm:bulletEnabled val="1"/>
        </dgm:presLayoutVars>
      </dgm:prSet>
      <dgm:spPr/>
      <dgm:t>
        <a:bodyPr/>
        <a:lstStyle/>
        <a:p>
          <a:endParaRPr lang="el-GR"/>
        </a:p>
      </dgm:t>
    </dgm:pt>
    <dgm:pt modelId="{4BD2E45C-693C-4F47-B4AF-B2CC64321D31}" type="pres">
      <dgm:prSet presAssocID="{08808EB9-47CA-4459-8831-3EFF3A59223C}" presName="comp2" presStyleCnt="0"/>
      <dgm:spPr/>
    </dgm:pt>
    <dgm:pt modelId="{1CE00A82-5351-4D3C-8EF4-40419DFF30BE}" type="pres">
      <dgm:prSet presAssocID="{08808EB9-47CA-4459-8831-3EFF3A59223C}" presName="circle2" presStyleLbl="node1" presStyleIdx="1" presStyleCnt="2" custScaleX="107408" custScaleY="103704" custLinFactNeighborX="-2778" custLinFactNeighborY="-4629"/>
      <dgm:spPr/>
      <dgm:t>
        <a:bodyPr/>
        <a:lstStyle/>
        <a:p>
          <a:endParaRPr lang="el-GR"/>
        </a:p>
      </dgm:t>
    </dgm:pt>
    <dgm:pt modelId="{7BBD114D-6F08-404E-981A-084E17757323}" type="pres">
      <dgm:prSet presAssocID="{08808EB9-47CA-4459-8831-3EFF3A59223C}" presName="c2text" presStyleLbl="node1" presStyleIdx="1" presStyleCnt="2">
        <dgm:presLayoutVars>
          <dgm:bulletEnabled val="1"/>
        </dgm:presLayoutVars>
      </dgm:prSet>
      <dgm:spPr/>
      <dgm:t>
        <a:bodyPr/>
        <a:lstStyle/>
        <a:p>
          <a:endParaRPr lang="el-GR"/>
        </a:p>
      </dgm:t>
    </dgm:pt>
  </dgm:ptLst>
  <dgm:cxnLst>
    <dgm:cxn modelId="{DBAC2B5D-6AD3-4A84-82C1-72ED699364C4}" srcId="{08808EB9-47CA-4459-8831-3EFF3A59223C}" destId="{617CA5E0-797F-47A3-B005-D7976BB50734}" srcOrd="1" destOrd="0" parTransId="{BE0F4FAD-9A88-4BC5-BC72-6DB7134AE11C}" sibTransId="{403E1662-25F6-471A-89B8-778C40749EF1}"/>
    <dgm:cxn modelId="{53015EF0-65DE-4090-9F1D-3BE0B2EB7191}" type="presOf" srcId="{08808EB9-47CA-4459-8831-3EFF3A59223C}" destId="{45297AE3-F10D-4BC0-B613-6F9C7E7ECDF6}" srcOrd="0" destOrd="0" presId="urn:microsoft.com/office/officeart/2005/8/layout/venn2"/>
    <dgm:cxn modelId="{F80DD24A-4B7C-4126-AE61-5365A2250CCE}" type="presOf" srcId="{AD39FF55-6642-49B1-8912-911DA94EDB7D}" destId="{4501244F-56E9-466A-825F-A2EA04A6F350}" srcOrd="1" destOrd="0" presId="urn:microsoft.com/office/officeart/2005/8/layout/venn2"/>
    <dgm:cxn modelId="{0D5655D4-7279-4F3B-98DD-5D77A97946A3}" type="presOf" srcId="{617CA5E0-797F-47A3-B005-D7976BB50734}" destId="{7BBD114D-6F08-404E-981A-084E17757323}" srcOrd="1" destOrd="0" presId="urn:microsoft.com/office/officeart/2005/8/layout/venn2"/>
    <dgm:cxn modelId="{48EB265B-0094-4FEB-A0CD-E8734AB743ED}" srcId="{08808EB9-47CA-4459-8831-3EFF3A59223C}" destId="{AD39FF55-6642-49B1-8912-911DA94EDB7D}" srcOrd="0" destOrd="0" parTransId="{D8E3F3AD-9B5A-46C4-AC90-A60FA9EC53BE}" sibTransId="{BDD56500-C509-4F5F-8224-DC6B68D3F762}"/>
    <dgm:cxn modelId="{60B8DBC4-5559-4936-81C7-2D68CBE966C8}" type="presOf" srcId="{AD39FF55-6642-49B1-8912-911DA94EDB7D}" destId="{9485EE2A-44F5-478B-8DC9-C4F9B93351A3}" srcOrd="0" destOrd="0" presId="urn:microsoft.com/office/officeart/2005/8/layout/venn2"/>
    <dgm:cxn modelId="{632D320B-5F85-42DF-A81D-909FA763734A}" type="presOf" srcId="{617CA5E0-797F-47A3-B005-D7976BB50734}" destId="{1CE00A82-5351-4D3C-8EF4-40419DFF30BE}" srcOrd="0" destOrd="0" presId="urn:microsoft.com/office/officeart/2005/8/layout/venn2"/>
    <dgm:cxn modelId="{F13024D0-A627-45F6-A567-75CF4AAAA76E}" type="presParOf" srcId="{45297AE3-F10D-4BC0-B613-6F9C7E7ECDF6}" destId="{E334A35F-5550-4F9D-99FA-95059B954818}" srcOrd="0" destOrd="0" presId="urn:microsoft.com/office/officeart/2005/8/layout/venn2"/>
    <dgm:cxn modelId="{326DC585-724E-4F15-8D76-409A0531ADB3}" type="presParOf" srcId="{E334A35F-5550-4F9D-99FA-95059B954818}" destId="{9485EE2A-44F5-478B-8DC9-C4F9B93351A3}" srcOrd="0" destOrd="0" presId="urn:microsoft.com/office/officeart/2005/8/layout/venn2"/>
    <dgm:cxn modelId="{B7A21DAB-4BD1-4F5E-800E-15E32138E9B1}" type="presParOf" srcId="{E334A35F-5550-4F9D-99FA-95059B954818}" destId="{4501244F-56E9-466A-825F-A2EA04A6F350}" srcOrd="1" destOrd="0" presId="urn:microsoft.com/office/officeart/2005/8/layout/venn2"/>
    <dgm:cxn modelId="{6B41D67A-30E0-4FD6-8996-B7BCE951D073}" type="presParOf" srcId="{45297AE3-F10D-4BC0-B613-6F9C7E7ECDF6}" destId="{4BD2E45C-693C-4F47-B4AF-B2CC64321D31}" srcOrd="1" destOrd="0" presId="urn:microsoft.com/office/officeart/2005/8/layout/venn2"/>
    <dgm:cxn modelId="{12917973-957B-4DAF-9D07-9C8B904365CF}" type="presParOf" srcId="{4BD2E45C-693C-4F47-B4AF-B2CC64321D31}" destId="{1CE00A82-5351-4D3C-8EF4-40419DFF30BE}" srcOrd="0" destOrd="0" presId="urn:microsoft.com/office/officeart/2005/8/layout/venn2"/>
    <dgm:cxn modelId="{4E153550-2B8B-48CB-8CBA-D1DDADDEDFD0}" type="presParOf" srcId="{4BD2E45C-693C-4F47-B4AF-B2CC64321D31}" destId="{7BBD114D-6F08-404E-981A-084E1775732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DF95FA-0A0E-42E4-908B-CD9E3E4CC0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15734247-9DE2-40B3-8FB0-202BBBD9D712}">
      <dgm:prSet phldrT="[Κείμενο]" custT="1"/>
      <dgm:spPr/>
      <dgm:t>
        <a:bodyPr/>
        <a:lstStyle/>
        <a:p>
          <a:r>
            <a:rPr lang="el-GR" sz="1400" dirty="0" smtClean="0"/>
            <a:t>Διευθυντής ΔΑΠ</a:t>
          </a:r>
          <a:endParaRPr lang="el-GR" sz="1400" dirty="0"/>
        </a:p>
      </dgm:t>
    </dgm:pt>
    <dgm:pt modelId="{C7B61F50-1265-4D86-B3F8-E4220418ADE1}" type="parTrans" cxnId="{6B832904-88D0-4ED9-823A-3CA28DFC5796}">
      <dgm:prSet/>
      <dgm:spPr/>
      <dgm:t>
        <a:bodyPr/>
        <a:lstStyle/>
        <a:p>
          <a:endParaRPr lang="el-GR"/>
        </a:p>
      </dgm:t>
    </dgm:pt>
    <dgm:pt modelId="{D3AFA30C-4B30-4711-9478-2662FE85DB50}" type="sibTrans" cxnId="{6B832904-88D0-4ED9-823A-3CA28DFC5796}">
      <dgm:prSet/>
      <dgm:spPr/>
      <dgm:t>
        <a:bodyPr/>
        <a:lstStyle/>
        <a:p>
          <a:endParaRPr lang="el-GR"/>
        </a:p>
      </dgm:t>
    </dgm:pt>
    <dgm:pt modelId="{2148D4B7-DF87-4D5D-8793-D9246A7144A7}">
      <dgm:prSet phldrT="[Κείμενο]" custT="1"/>
      <dgm:spPr/>
      <dgm:t>
        <a:bodyPr/>
        <a:lstStyle/>
        <a:p>
          <a:r>
            <a:rPr lang="el-GR" sz="1400" dirty="0" smtClean="0"/>
            <a:t>Υπεύθυνος Προσέλκυσης &amp; προσλήψεων</a:t>
          </a:r>
          <a:endParaRPr lang="el-GR" sz="1400" dirty="0"/>
        </a:p>
      </dgm:t>
    </dgm:pt>
    <dgm:pt modelId="{F9E6453C-0E76-43DE-A839-03B1B7CC1641}" type="parTrans" cxnId="{197746D0-822C-46B7-A187-2561054E3A22}">
      <dgm:prSet/>
      <dgm:spPr/>
      <dgm:t>
        <a:bodyPr/>
        <a:lstStyle/>
        <a:p>
          <a:endParaRPr lang="el-GR"/>
        </a:p>
      </dgm:t>
    </dgm:pt>
    <dgm:pt modelId="{5C165935-CAF1-4D93-9BCE-FDEEC9AD0A4B}" type="sibTrans" cxnId="{197746D0-822C-46B7-A187-2561054E3A22}">
      <dgm:prSet/>
      <dgm:spPr/>
      <dgm:t>
        <a:bodyPr/>
        <a:lstStyle/>
        <a:p>
          <a:endParaRPr lang="el-GR"/>
        </a:p>
      </dgm:t>
    </dgm:pt>
    <dgm:pt modelId="{F58A86B1-CE07-45B6-9FFA-0E3700D82ECC}">
      <dgm:prSet phldrT="[Κείμενο]" custT="1"/>
      <dgm:spPr/>
      <dgm:t>
        <a:bodyPr/>
        <a:lstStyle/>
        <a:p>
          <a:r>
            <a:rPr lang="el-GR" sz="1400" dirty="0" smtClean="0"/>
            <a:t>Υπεύθυνος Εκπαίδευσης &amp; Ανάπτυξης</a:t>
          </a:r>
          <a:endParaRPr lang="el-GR" sz="1400" dirty="0"/>
        </a:p>
      </dgm:t>
    </dgm:pt>
    <dgm:pt modelId="{403831D8-9FE2-4B06-A072-A08466CA74FA}" type="parTrans" cxnId="{156EB8F1-4E91-4FD5-BCBA-8272C3BAF27B}">
      <dgm:prSet/>
      <dgm:spPr/>
      <dgm:t>
        <a:bodyPr/>
        <a:lstStyle/>
        <a:p>
          <a:endParaRPr lang="el-GR"/>
        </a:p>
      </dgm:t>
    </dgm:pt>
    <dgm:pt modelId="{0A4F86B8-F271-4D8A-804B-9B793E521661}" type="sibTrans" cxnId="{156EB8F1-4E91-4FD5-BCBA-8272C3BAF27B}">
      <dgm:prSet/>
      <dgm:spPr/>
      <dgm:t>
        <a:bodyPr/>
        <a:lstStyle/>
        <a:p>
          <a:endParaRPr lang="el-GR"/>
        </a:p>
      </dgm:t>
    </dgm:pt>
    <dgm:pt modelId="{81B1614C-73FF-4D87-8CB2-11CE8455F5DD}">
      <dgm:prSet phldrT="[Κείμενο]" custT="1"/>
      <dgm:spPr/>
      <dgm:t>
        <a:bodyPr/>
        <a:lstStyle/>
        <a:p>
          <a:r>
            <a:rPr lang="el-GR" sz="1400" dirty="0" smtClean="0"/>
            <a:t>Υπεύθυνος Αξιολόγησης  &amp;  Απόδοσης</a:t>
          </a:r>
          <a:endParaRPr lang="el-GR" sz="1400" dirty="0"/>
        </a:p>
      </dgm:t>
    </dgm:pt>
    <dgm:pt modelId="{0B2CD575-B925-41C7-9692-6C4EE03BD897}" type="parTrans" cxnId="{49007AC9-F85F-4A8B-956A-244C79D30CF4}">
      <dgm:prSet/>
      <dgm:spPr/>
      <dgm:t>
        <a:bodyPr/>
        <a:lstStyle/>
        <a:p>
          <a:endParaRPr lang="el-GR"/>
        </a:p>
      </dgm:t>
    </dgm:pt>
    <dgm:pt modelId="{5FF1F94D-88B2-4FDC-8E2A-96CA7B814814}" type="sibTrans" cxnId="{49007AC9-F85F-4A8B-956A-244C79D30CF4}">
      <dgm:prSet/>
      <dgm:spPr/>
      <dgm:t>
        <a:bodyPr/>
        <a:lstStyle/>
        <a:p>
          <a:endParaRPr lang="el-GR"/>
        </a:p>
      </dgm:t>
    </dgm:pt>
    <dgm:pt modelId="{D147CA2B-AB74-44D7-9BC6-5C9FE79F9D7F}">
      <dgm:prSet custT="1"/>
      <dgm:spPr/>
      <dgm:t>
        <a:bodyPr/>
        <a:lstStyle/>
        <a:p>
          <a:r>
            <a:rPr lang="el-GR" sz="1400" dirty="0" smtClean="0"/>
            <a:t>Υπεύθυνος Αμοιβών &amp; Παροχών</a:t>
          </a:r>
          <a:endParaRPr lang="el-GR" sz="1400" dirty="0"/>
        </a:p>
      </dgm:t>
    </dgm:pt>
    <dgm:pt modelId="{8B43F986-BB9E-45FF-BECF-15596C258F8D}" type="parTrans" cxnId="{DBF68067-BFBB-4FDA-B237-263BE0C27365}">
      <dgm:prSet/>
      <dgm:spPr/>
      <dgm:t>
        <a:bodyPr/>
        <a:lstStyle/>
        <a:p>
          <a:endParaRPr lang="el-GR"/>
        </a:p>
      </dgm:t>
    </dgm:pt>
    <dgm:pt modelId="{58D6C20F-0437-421D-8303-96831E1896D6}" type="sibTrans" cxnId="{DBF68067-BFBB-4FDA-B237-263BE0C27365}">
      <dgm:prSet/>
      <dgm:spPr/>
      <dgm:t>
        <a:bodyPr/>
        <a:lstStyle/>
        <a:p>
          <a:endParaRPr lang="el-GR"/>
        </a:p>
      </dgm:t>
    </dgm:pt>
    <dgm:pt modelId="{6458F702-DA9D-4E1B-91DC-82D70206B621}">
      <dgm:prSet/>
      <dgm:spPr/>
      <dgm:t>
        <a:bodyPr/>
        <a:lstStyle/>
        <a:p>
          <a:r>
            <a:rPr lang="el-GR" dirty="0" smtClean="0"/>
            <a:t>Υπεύθυνος Εργασιακών Σχέσεων</a:t>
          </a:r>
          <a:endParaRPr lang="el-GR" dirty="0"/>
        </a:p>
      </dgm:t>
    </dgm:pt>
    <dgm:pt modelId="{7C8DDE31-2804-4D8C-BABC-3D1F2C5D22EB}" type="parTrans" cxnId="{09C8FB94-0259-400E-95BF-ECFA4F173630}">
      <dgm:prSet/>
      <dgm:spPr/>
      <dgm:t>
        <a:bodyPr/>
        <a:lstStyle/>
        <a:p>
          <a:endParaRPr lang="el-GR"/>
        </a:p>
      </dgm:t>
    </dgm:pt>
    <dgm:pt modelId="{3292C5B1-4FC4-4C77-9487-09211F237742}" type="sibTrans" cxnId="{09C8FB94-0259-400E-95BF-ECFA4F173630}">
      <dgm:prSet/>
      <dgm:spPr/>
      <dgm:t>
        <a:bodyPr/>
        <a:lstStyle/>
        <a:p>
          <a:endParaRPr lang="el-GR"/>
        </a:p>
      </dgm:t>
    </dgm:pt>
    <dgm:pt modelId="{070EF0E4-B817-4441-8EB7-98B9F466997F}" type="pres">
      <dgm:prSet presAssocID="{F5DF95FA-0A0E-42E4-908B-CD9E3E4CC0C1}" presName="hierChild1" presStyleCnt="0">
        <dgm:presLayoutVars>
          <dgm:orgChart val="1"/>
          <dgm:chPref val="1"/>
          <dgm:dir/>
          <dgm:animOne val="branch"/>
          <dgm:animLvl val="lvl"/>
          <dgm:resizeHandles/>
        </dgm:presLayoutVars>
      </dgm:prSet>
      <dgm:spPr/>
      <dgm:t>
        <a:bodyPr/>
        <a:lstStyle/>
        <a:p>
          <a:endParaRPr lang="el-GR"/>
        </a:p>
      </dgm:t>
    </dgm:pt>
    <dgm:pt modelId="{AB8BFFB3-97B2-4002-9424-63F7DA868223}" type="pres">
      <dgm:prSet presAssocID="{15734247-9DE2-40B3-8FB0-202BBBD9D712}" presName="hierRoot1" presStyleCnt="0">
        <dgm:presLayoutVars>
          <dgm:hierBranch val="init"/>
        </dgm:presLayoutVars>
      </dgm:prSet>
      <dgm:spPr/>
    </dgm:pt>
    <dgm:pt modelId="{9DC481CA-1EAB-4DB6-9FD1-A017699A98CC}" type="pres">
      <dgm:prSet presAssocID="{15734247-9DE2-40B3-8FB0-202BBBD9D712}" presName="rootComposite1" presStyleCnt="0"/>
      <dgm:spPr/>
    </dgm:pt>
    <dgm:pt modelId="{6B1282B5-BA4C-4375-BD02-862395E98540}" type="pres">
      <dgm:prSet presAssocID="{15734247-9DE2-40B3-8FB0-202BBBD9D712}" presName="rootText1" presStyleLbl="node0" presStyleIdx="0" presStyleCnt="1">
        <dgm:presLayoutVars>
          <dgm:chPref val="3"/>
        </dgm:presLayoutVars>
      </dgm:prSet>
      <dgm:spPr/>
      <dgm:t>
        <a:bodyPr/>
        <a:lstStyle/>
        <a:p>
          <a:endParaRPr lang="el-GR"/>
        </a:p>
      </dgm:t>
    </dgm:pt>
    <dgm:pt modelId="{E4FA28F6-9FA7-4E3D-BD32-18EDA4611775}" type="pres">
      <dgm:prSet presAssocID="{15734247-9DE2-40B3-8FB0-202BBBD9D712}" presName="rootConnector1" presStyleLbl="node1" presStyleIdx="0" presStyleCnt="0"/>
      <dgm:spPr/>
      <dgm:t>
        <a:bodyPr/>
        <a:lstStyle/>
        <a:p>
          <a:endParaRPr lang="el-GR"/>
        </a:p>
      </dgm:t>
    </dgm:pt>
    <dgm:pt modelId="{E53E4503-55EE-4F9F-A194-03DED55B2FFC}" type="pres">
      <dgm:prSet presAssocID="{15734247-9DE2-40B3-8FB0-202BBBD9D712}" presName="hierChild2" presStyleCnt="0"/>
      <dgm:spPr/>
    </dgm:pt>
    <dgm:pt modelId="{40201CA6-7A00-440C-B1CE-3CD03FFFA619}" type="pres">
      <dgm:prSet presAssocID="{F9E6453C-0E76-43DE-A839-03B1B7CC1641}" presName="Name37" presStyleLbl="parChTrans1D2" presStyleIdx="0" presStyleCnt="5"/>
      <dgm:spPr/>
      <dgm:t>
        <a:bodyPr/>
        <a:lstStyle/>
        <a:p>
          <a:endParaRPr lang="el-GR"/>
        </a:p>
      </dgm:t>
    </dgm:pt>
    <dgm:pt modelId="{986ACF0B-8848-46A2-8EEC-7D8281D3C33E}" type="pres">
      <dgm:prSet presAssocID="{2148D4B7-DF87-4D5D-8793-D9246A7144A7}" presName="hierRoot2" presStyleCnt="0">
        <dgm:presLayoutVars>
          <dgm:hierBranch val="init"/>
        </dgm:presLayoutVars>
      </dgm:prSet>
      <dgm:spPr/>
    </dgm:pt>
    <dgm:pt modelId="{98B2C492-1EF5-4461-984D-92B7B9B2F3E4}" type="pres">
      <dgm:prSet presAssocID="{2148D4B7-DF87-4D5D-8793-D9246A7144A7}" presName="rootComposite" presStyleCnt="0"/>
      <dgm:spPr/>
    </dgm:pt>
    <dgm:pt modelId="{7E6976F7-1185-485C-9340-C6F9E71B7569}" type="pres">
      <dgm:prSet presAssocID="{2148D4B7-DF87-4D5D-8793-D9246A7144A7}" presName="rootText" presStyleLbl="node2" presStyleIdx="0" presStyleCnt="5">
        <dgm:presLayoutVars>
          <dgm:chPref val="3"/>
        </dgm:presLayoutVars>
      </dgm:prSet>
      <dgm:spPr/>
      <dgm:t>
        <a:bodyPr/>
        <a:lstStyle/>
        <a:p>
          <a:endParaRPr lang="el-GR"/>
        </a:p>
      </dgm:t>
    </dgm:pt>
    <dgm:pt modelId="{57685FC4-2B62-487C-B7FD-260687D40007}" type="pres">
      <dgm:prSet presAssocID="{2148D4B7-DF87-4D5D-8793-D9246A7144A7}" presName="rootConnector" presStyleLbl="node2" presStyleIdx="0" presStyleCnt="5"/>
      <dgm:spPr/>
      <dgm:t>
        <a:bodyPr/>
        <a:lstStyle/>
        <a:p>
          <a:endParaRPr lang="el-GR"/>
        </a:p>
      </dgm:t>
    </dgm:pt>
    <dgm:pt modelId="{1A416968-BD45-4C01-9117-B3975653CF98}" type="pres">
      <dgm:prSet presAssocID="{2148D4B7-DF87-4D5D-8793-D9246A7144A7}" presName="hierChild4" presStyleCnt="0"/>
      <dgm:spPr/>
    </dgm:pt>
    <dgm:pt modelId="{3FBB49EB-8CA2-46B4-AC40-465A2B4D9421}" type="pres">
      <dgm:prSet presAssocID="{2148D4B7-DF87-4D5D-8793-D9246A7144A7}" presName="hierChild5" presStyleCnt="0"/>
      <dgm:spPr/>
    </dgm:pt>
    <dgm:pt modelId="{0CE6B2E1-1EC5-48C9-818A-38CA62958E57}" type="pres">
      <dgm:prSet presAssocID="{403831D8-9FE2-4B06-A072-A08466CA74FA}" presName="Name37" presStyleLbl="parChTrans1D2" presStyleIdx="1" presStyleCnt="5"/>
      <dgm:spPr/>
      <dgm:t>
        <a:bodyPr/>
        <a:lstStyle/>
        <a:p>
          <a:endParaRPr lang="el-GR"/>
        </a:p>
      </dgm:t>
    </dgm:pt>
    <dgm:pt modelId="{78959697-0EEB-41D5-BB93-09455495CD4B}" type="pres">
      <dgm:prSet presAssocID="{F58A86B1-CE07-45B6-9FFA-0E3700D82ECC}" presName="hierRoot2" presStyleCnt="0">
        <dgm:presLayoutVars>
          <dgm:hierBranch val="init"/>
        </dgm:presLayoutVars>
      </dgm:prSet>
      <dgm:spPr/>
    </dgm:pt>
    <dgm:pt modelId="{CDDC8FE4-16B5-451D-9A47-89236F50E442}" type="pres">
      <dgm:prSet presAssocID="{F58A86B1-CE07-45B6-9FFA-0E3700D82ECC}" presName="rootComposite" presStyleCnt="0"/>
      <dgm:spPr/>
    </dgm:pt>
    <dgm:pt modelId="{7A08FBC8-89B9-4AAD-B624-462802CD9353}" type="pres">
      <dgm:prSet presAssocID="{F58A86B1-CE07-45B6-9FFA-0E3700D82ECC}" presName="rootText" presStyleLbl="node2" presStyleIdx="1" presStyleCnt="5">
        <dgm:presLayoutVars>
          <dgm:chPref val="3"/>
        </dgm:presLayoutVars>
      </dgm:prSet>
      <dgm:spPr/>
      <dgm:t>
        <a:bodyPr/>
        <a:lstStyle/>
        <a:p>
          <a:endParaRPr lang="el-GR"/>
        </a:p>
      </dgm:t>
    </dgm:pt>
    <dgm:pt modelId="{87608C54-28D5-4849-9618-DDB1426AEF9C}" type="pres">
      <dgm:prSet presAssocID="{F58A86B1-CE07-45B6-9FFA-0E3700D82ECC}" presName="rootConnector" presStyleLbl="node2" presStyleIdx="1" presStyleCnt="5"/>
      <dgm:spPr/>
      <dgm:t>
        <a:bodyPr/>
        <a:lstStyle/>
        <a:p>
          <a:endParaRPr lang="el-GR"/>
        </a:p>
      </dgm:t>
    </dgm:pt>
    <dgm:pt modelId="{FC3FE509-75B8-4722-928E-73346C980F27}" type="pres">
      <dgm:prSet presAssocID="{F58A86B1-CE07-45B6-9FFA-0E3700D82ECC}" presName="hierChild4" presStyleCnt="0"/>
      <dgm:spPr/>
    </dgm:pt>
    <dgm:pt modelId="{611501DA-0AEA-4084-A850-8B76C6A667DC}" type="pres">
      <dgm:prSet presAssocID="{F58A86B1-CE07-45B6-9FFA-0E3700D82ECC}" presName="hierChild5" presStyleCnt="0"/>
      <dgm:spPr/>
    </dgm:pt>
    <dgm:pt modelId="{0E8CD750-CE69-49FF-ACE1-54B207820A44}" type="pres">
      <dgm:prSet presAssocID="{0B2CD575-B925-41C7-9692-6C4EE03BD897}" presName="Name37" presStyleLbl="parChTrans1D2" presStyleIdx="2" presStyleCnt="5"/>
      <dgm:spPr/>
      <dgm:t>
        <a:bodyPr/>
        <a:lstStyle/>
        <a:p>
          <a:endParaRPr lang="el-GR"/>
        </a:p>
      </dgm:t>
    </dgm:pt>
    <dgm:pt modelId="{5A42262D-C920-48D8-B68D-6AB5F1433249}" type="pres">
      <dgm:prSet presAssocID="{81B1614C-73FF-4D87-8CB2-11CE8455F5DD}" presName="hierRoot2" presStyleCnt="0">
        <dgm:presLayoutVars>
          <dgm:hierBranch val="init"/>
        </dgm:presLayoutVars>
      </dgm:prSet>
      <dgm:spPr/>
    </dgm:pt>
    <dgm:pt modelId="{2FDEA36A-9A60-457C-9B08-37BCD5A182AB}" type="pres">
      <dgm:prSet presAssocID="{81B1614C-73FF-4D87-8CB2-11CE8455F5DD}" presName="rootComposite" presStyleCnt="0"/>
      <dgm:spPr/>
    </dgm:pt>
    <dgm:pt modelId="{F699E213-DBAE-4640-8449-91BD9B91B7D7}" type="pres">
      <dgm:prSet presAssocID="{81B1614C-73FF-4D87-8CB2-11CE8455F5DD}" presName="rootText" presStyleLbl="node2" presStyleIdx="2" presStyleCnt="5">
        <dgm:presLayoutVars>
          <dgm:chPref val="3"/>
        </dgm:presLayoutVars>
      </dgm:prSet>
      <dgm:spPr/>
      <dgm:t>
        <a:bodyPr/>
        <a:lstStyle/>
        <a:p>
          <a:endParaRPr lang="el-GR"/>
        </a:p>
      </dgm:t>
    </dgm:pt>
    <dgm:pt modelId="{BE48249A-7290-42B7-93A9-BDFFE7430024}" type="pres">
      <dgm:prSet presAssocID="{81B1614C-73FF-4D87-8CB2-11CE8455F5DD}" presName="rootConnector" presStyleLbl="node2" presStyleIdx="2" presStyleCnt="5"/>
      <dgm:spPr/>
      <dgm:t>
        <a:bodyPr/>
        <a:lstStyle/>
        <a:p>
          <a:endParaRPr lang="el-GR"/>
        </a:p>
      </dgm:t>
    </dgm:pt>
    <dgm:pt modelId="{EA30953E-01E1-40FF-BEF5-59E486BF0EF5}" type="pres">
      <dgm:prSet presAssocID="{81B1614C-73FF-4D87-8CB2-11CE8455F5DD}" presName="hierChild4" presStyleCnt="0"/>
      <dgm:spPr/>
    </dgm:pt>
    <dgm:pt modelId="{0D2DC98D-188B-4074-B31F-05FD8C857404}" type="pres">
      <dgm:prSet presAssocID="{81B1614C-73FF-4D87-8CB2-11CE8455F5DD}" presName="hierChild5" presStyleCnt="0"/>
      <dgm:spPr/>
    </dgm:pt>
    <dgm:pt modelId="{DBDFCE8B-94A8-4D04-BB08-F9F4E24F855B}" type="pres">
      <dgm:prSet presAssocID="{8B43F986-BB9E-45FF-BECF-15596C258F8D}" presName="Name37" presStyleLbl="parChTrans1D2" presStyleIdx="3" presStyleCnt="5"/>
      <dgm:spPr/>
      <dgm:t>
        <a:bodyPr/>
        <a:lstStyle/>
        <a:p>
          <a:endParaRPr lang="el-GR"/>
        </a:p>
      </dgm:t>
    </dgm:pt>
    <dgm:pt modelId="{969C8162-19BE-4C28-87ED-D8EA24956897}" type="pres">
      <dgm:prSet presAssocID="{D147CA2B-AB74-44D7-9BC6-5C9FE79F9D7F}" presName="hierRoot2" presStyleCnt="0">
        <dgm:presLayoutVars>
          <dgm:hierBranch val="init"/>
        </dgm:presLayoutVars>
      </dgm:prSet>
      <dgm:spPr/>
    </dgm:pt>
    <dgm:pt modelId="{23093362-E955-491B-9022-002084A25D59}" type="pres">
      <dgm:prSet presAssocID="{D147CA2B-AB74-44D7-9BC6-5C9FE79F9D7F}" presName="rootComposite" presStyleCnt="0"/>
      <dgm:spPr/>
    </dgm:pt>
    <dgm:pt modelId="{D674B3BD-4E96-49D4-A802-681942B686A4}" type="pres">
      <dgm:prSet presAssocID="{D147CA2B-AB74-44D7-9BC6-5C9FE79F9D7F}" presName="rootText" presStyleLbl="node2" presStyleIdx="3" presStyleCnt="5">
        <dgm:presLayoutVars>
          <dgm:chPref val="3"/>
        </dgm:presLayoutVars>
      </dgm:prSet>
      <dgm:spPr/>
      <dgm:t>
        <a:bodyPr/>
        <a:lstStyle/>
        <a:p>
          <a:endParaRPr lang="el-GR"/>
        </a:p>
      </dgm:t>
    </dgm:pt>
    <dgm:pt modelId="{96E39EC6-D347-4200-A0CD-784B73D068EE}" type="pres">
      <dgm:prSet presAssocID="{D147CA2B-AB74-44D7-9BC6-5C9FE79F9D7F}" presName="rootConnector" presStyleLbl="node2" presStyleIdx="3" presStyleCnt="5"/>
      <dgm:spPr/>
      <dgm:t>
        <a:bodyPr/>
        <a:lstStyle/>
        <a:p>
          <a:endParaRPr lang="el-GR"/>
        </a:p>
      </dgm:t>
    </dgm:pt>
    <dgm:pt modelId="{0ED7A85C-C4DC-4438-A9DB-BB1D60854D43}" type="pres">
      <dgm:prSet presAssocID="{D147CA2B-AB74-44D7-9BC6-5C9FE79F9D7F}" presName="hierChild4" presStyleCnt="0"/>
      <dgm:spPr/>
    </dgm:pt>
    <dgm:pt modelId="{301E486B-A5BE-4C86-9997-7D5980A1F753}" type="pres">
      <dgm:prSet presAssocID="{D147CA2B-AB74-44D7-9BC6-5C9FE79F9D7F}" presName="hierChild5" presStyleCnt="0"/>
      <dgm:spPr/>
    </dgm:pt>
    <dgm:pt modelId="{60473AEE-0499-40EE-8C95-8F1FA59834BA}" type="pres">
      <dgm:prSet presAssocID="{7C8DDE31-2804-4D8C-BABC-3D1F2C5D22EB}" presName="Name37" presStyleLbl="parChTrans1D2" presStyleIdx="4" presStyleCnt="5"/>
      <dgm:spPr/>
      <dgm:t>
        <a:bodyPr/>
        <a:lstStyle/>
        <a:p>
          <a:endParaRPr lang="el-GR"/>
        </a:p>
      </dgm:t>
    </dgm:pt>
    <dgm:pt modelId="{702AE0C3-C42E-4E4D-AF0D-E61C62DC28C6}" type="pres">
      <dgm:prSet presAssocID="{6458F702-DA9D-4E1B-91DC-82D70206B621}" presName="hierRoot2" presStyleCnt="0">
        <dgm:presLayoutVars>
          <dgm:hierBranch val="init"/>
        </dgm:presLayoutVars>
      </dgm:prSet>
      <dgm:spPr/>
    </dgm:pt>
    <dgm:pt modelId="{1BE6AEDC-8048-4766-8945-A2018733C91D}" type="pres">
      <dgm:prSet presAssocID="{6458F702-DA9D-4E1B-91DC-82D70206B621}" presName="rootComposite" presStyleCnt="0"/>
      <dgm:spPr/>
    </dgm:pt>
    <dgm:pt modelId="{D4ED14EB-2796-4794-8763-2E62A8639ADB}" type="pres">
      <dgm:prSet presAssocID="{6458F702-DA9D-4E1B-91DC-82D70206B621}" presName="rootText" presStyleLbl="node2" presStyleIdx="4" presStyleCnt="5">
        <dgm:presLayoutVars>
          <dgm:chPref val="3"/>
        </dgm:presLayoutVars>
      </dgm:prSet>
      <dgm:spPr/>
      <dgm:t>
        <a:bodyPr/>
        <a:lstStyle/>
        <a:p>
          <a:endParaRPr lang="el-GR"/>
        </a:p>
      </dgm:t>
    </dgm:pt>
    <dgm:pt modelId="{DC3E2DB4-B7A1-412A-A61B-BEB4F1D692A6}" type="pres">
      <dgm:prSet presAssocID="{6458F702-DA9D-4E1B-91DC-82D70206B621}" presName="rootConnector" presStyleLbl="node2" presStyleIdx="4" presStyleCnt="5"/>
      <dgm:spPr/>
      <dgm:t>
        <a:bodyPr/>
        <a:lstStyle/>
        <a:p>
          <a:endParaRPr lang="el-GR"/>
        </a:p>
      </dgm:t>
    </dgm:pt>
    <dgm:pt modelId="{CE4CBB95-807A-4A28-913B-4D2ADA5395F6}" type="pres">
      <dgm:prSet presAssocID="{6458F702-DA9D-4E1B-91DC-82D70206B621}" presName="hierChild4" presStyleCnt="0"/>
      <dgm:spPr/>
    </dgm:pt>
    <dgm:pt modelId="{72871115-CCAD-4539-BD5D-E79A862871A9}" type="pres">
      <dgm:prSet presAssocID="{6458F702-DA9D-4E1B-91DC-82D70206B621}" presName="hierChild5" presStyleCnt="0"/>
      <dgm:spPr/>
    </dgm:pt>
    <dgm:pt modelId="{2E6CCDF1-4224-4586-BEE6-D77991BDAA12}" type="pres">
      <dgm:prSet presAssocID="{15734247-9DE2-40B3-8FB0-202BBBD9D712}" presName="hierChild3" presStyleCnt="0"/>
      <dgm:spPr/>
    </dgm:pt>
  </dgm:ptLst>
  <dgm:cxnLst>
    <dgm:cxn modelId="{188081F9-A58D-407A-B65B-96FFCDB6AA6B}" type="presOf" srcId="{81B1614C-73FF-4D87-8CB2-11CE8455F5DD}" destId="{F699E213-DBAE-4640-8449-91BD9B91B7D7}" srcOrd="0" destOrd="0" presId="urn:microsoft.com/office/officeart/2005/8/layout/orgChart1"/>
    <dgm:cxn modelId="{4A51A6E1-ED70-4FA2-9850-658670A7358E}" type="presOf" srcId="{6458F702-DA9D-4E1B-91DC-82D70206B621}" destId="{DC3E2DB4-B7A1-412A-A61B-BEB4F1D692A6}" srcOrd="1" destOrd="0" presId="urn:microsoft.com/office/officeart/2005/8/layout/orgChart1"/>
    <dgm:cxn modelId="{A5FCBBFE-CEEC-40BA-8BD9-72440B9BF93E}" type="presOf" srcId="{8B43F986-BB9E-45FF-BECF-15596C258F8D}" destId="{DBDFCE8B-94A8-4D04-BB08-F9F4E24F855B}" srcOrd="0" destOrd="0" presId="urn:microsoft.com/office/officeart/2005/8/layout/orgChart1"/>
    <dgm:cxn modelId="{8504B598-3580-4C25-8572-BE6565B23E4D}" type="presOf" srcId="{7C8DDE31-2804-4D8C-BABC-3D1F2C5D22EB}" destId="{60473AEE-0499-40EE-8C95-8F1FA59834BA}" srcOrd="0" destOrd="0" presId="urn:microsoft.com/office/officeart/2005/8/layout/orgChart1"/>
    <dgm:cxn modelId="{1D89312E-945F-4DC5-AA57-1FB09ECF26A2}" type="presOf" srcId="{F58A86B1-CE07-45B6-9FFA-0E3700D82ECC}" destId="{87608C54-28D5-4849-9618-DDB1426AEF9C}" srcOrd="1" destOrd="0" presId="urn:microsoft.com/office/officeart/2005/8/layout/orgChart1"/>
    <dgm:cxn modelId="{70258C7E-1890-4A00-83F1-3B4E7FDDF1A4}" type="presOf" srcId="{403831D8-9FE2-4B06-A072-A08466CA74FA}" destId="{0CE6B2E1-1EC5-48C9-818A-38CA62958E57}" srcOrd="0" destOrd="0" presId="urn:microsoft.com/office/officeart/2005/8/layout/orgChart1"/>
    <dgm:cxn modelId="{36F81734-D4BC-4087-BA33-EC0EED5B0787}" type="presOf" srcId="{81B1614C-73FF-4D87-8CB2-11CE8455F5DD}" destId="{BE48249A-7290-42B7-93A9-BDFFE7430024}" srcOrd="1" destOrd="0" presId="urn:microsoft.com/office/officeart/2005/8/layout/orgChart1"/>
    <dgm:cxn modelId="{1B1CEB20-219B-4C9F-AE71-1C59EEF1840D}" type="presOf" srcId="{F5DF95FA-0A0E-42E4-908B-CD9E3E4CC0C1}" destId="{070EF0E4-B817-4441-8EB7-98B9F466997F}" srcOrd="0" destOrd="0" presId="urn:microsoft.com/office/officeart/2005/8/layout/orgChart1"/>
    <dgm:cxn modelId="{75BC03B6-012E-4A49-98AC-9694624E5CE3}" type="presOf" srcId="{0B2CD575-B925-41C7-9692-6C4EE03BD897}" destId="{0E8CD750-CE69-49FF-ACE1-54B207820A44}" srcOrd="0" destOrd="0" presId="urn:microsoft.com/office/officeart/2005/8/layout/orgChart1"/>
    <dgm:cxn modelId="{52A77184-2639-47A2-8938-5651DA73A6F9}" type="presOf" srcId="{D147CA2B-AB74-44D7-9BC6-5C9FE79F9D7F}" destId="{96E39EC6-D347-4200-A0CD-784B73D068EE}" srcOrd="1" destOrd="0" presId="urn:microsoft.com/office/officeart/2005/8/layout/orgChart1"/>
    <dgm:cxn modelId="{720982EA-C5CC-4D09-9F13-48F0D07F88BD}" type="presOf" srcId="{2148D4B7-DF87-4D5D-8793-D9246A7144A7}" destId="{57685FC4-2B62-487C-B7FD-260687D40007}" srcOrd="1" destOrd="0" presId="urn:microsoft.com/office/officeart/2005/8/layout/orgChart1"/>
    <dgm:cxn modelId="{197746D0-822C-46B7-A187-2561054E3A22}" srcId="{15734247-9DE2-40B3-8FB0-202BBBD9D712}" destId="{2148D4B7-DF87-4D5D-8793-D9246A7144A7}" srcOrd="0" destOrd="0" parTransId="{F9E6453C-0E76-43DE-A839-03B1B7CC1641}" sibTransId="{5C165935-CAF1-4D93-9BCE-FDEEC9AD0A4B}"/>
    <dgm:cxn modelId="{09BD231E-B9A2-4926-AF71-49AE6581FC86}" type="presOf" srcId="{2148D4B7-DF87-4D5D-8793-D9246A7144A7}" destId="{7E6976F7-1185-485C-9340-C6F9E71B7569}" srcOrd="0" destOrd="0" presId="urn:microsoft.com/office/officeart/2005/8/layout/orgChart1"/>
    <dgm:cxn modelId="{156EB8F1-4E91-4FD5-BCBA-8272C3BAF27B}" srcId="{15734247-9DE2-40B3-8FB0-202BBBD9D712}" destId="{F58A86B1-CE07-45B6-9FFA-0E3700D82ECC}" srcOrd="1" destOrd="0" parTransId="{403831D8-9FE2-4B06-A072-A08466CA74FA}" sibTransId="{0A4F86B8-F271-4D8A-804B-9B793E521661}"/>
    <dgm:cxn modelId="{E4E65B97-01B6-427E-A0C8-17C5AED9DEA6}" type="presOf" srcId="{6458F702-DA9D-4E1B-91DC-82D70206B621}" destId="{D4ED14EB-2796-4794-8763-2E62A8639ADB}" srcOrd="0" destOrd="0" presId="urn:microsoft.com/office/officeart/2005/8/layout/orgChart1"/>
    <dgm:cxn modelId="{49007AC9-F85F-4A8B-956A-244C79D30CF4}" srcId="{15734247-9DE2-40B3-8FB0-202BBBD9D712}" destId="{81B1614C-73FF-4D87-8CB2-11CE8455F5DD}" srcOrd="2" destOrd="0" parTransId="{0B2CD575-B925-41C7-9692-6C4EE03BD897}" sibTransId="{5FF1F94D-88B2-4FDC-8E2A-96CA7B814814}"/>
    <dgm:cxn modelId="{6B832904-88D0-4ED9-823A-3CA28DFC5796}" srcId="{F5DF95FA-0A0E-42E4-908B-CD9E3E4CC0C1}" destId="{15734247-9DE2-40B3-8FB0-202BBBD9D712}" srcOrd="0" destOrd="0" parTransId="{C7B61F50-1265-4D86-B3F8-E4220418ADE1}" sibTransId="{D3AFA30C-4B30-4711-9478-2662FE85DB50}"/>
    <dgm:cxn modelId="{09C8FB94-0259-400E-95BF-ECFA4F173630}" srcId="{15734247-9DE2-40B3-8FB0-202BBBD9D712}" destId="{6458F702-DA9D-4E1B-91DC-82D70206B621}" srcOrd="4" destOrd="0" parTransId="{7C8DDE31-2804-4D8C-BABC-3D1F2C5D22EB}" sibTransId="{3292C5B1-4FC4-4C77-9487-09211F237742}"/>
    <dgm:cxn modelId="{DBF68067-BFBB-4FDA-B237-263BE0C27365}" srcId="{15734247-9DE2-40B3-8FB0-202BBBD9D712}" destId="{D147CA2B-AB74-44D7-9BC6-5C9FE79F9D7F}" srcOrd="3" destOrd="0" parTransId="{8B43F986-BB9E-45FF-BECF-15596C258F8D}" sibTransId="{58D6C20F-0437-421D-8303-96831E1896D6}"/>
    <dgm:cxn modelId="{07E4C633-1E89-4ABF-A456-7EDAE017F7CA}" type="presOf" srcId="{F9E6453C-0E76-43DE-A839-03B1B7CC1641}" destId="{40201CA6-7A00-440C-B1CE-3CD03FFFA619}" srcOrd="0" destOrd="0" presId="urn:microsoft.com/office/officeart/2005/8/layout/orgChart1"/>
    <dgm:cxn modelId="{ECD21D97-CA44-4EBF-886C-73E01B403710}" type="presOf" srcId="{15734247-9DE2-40B3-8FB0-202BBBD9D712}" destId="{6B1282B5-BA4C-4375-BD02-862395E98540}" srcOrd="0" destOrd="0" presId="urn:microsoft.com/office/officeart/2005/8/layout/orgChart1"/>
    <dgm:cxn modelId="{6C70B142-5D7E-41B4-83DB-C975007DB813}" type="presOf" srcId="{15734247-9DE2-40B3-8FB0-202BBBD9D712}" destId="{E4FA28F6-9FA7-4E3D-BD32-18EDA4611775}" srcOrd="1" destOrd="0" presId="urn:microsoft.com/office/officeart/2005/8/layout/orgChart1"/>
    <dgm:cxn modelId="{9F72E3DD-8093-48C8-9E9F-B18115D89821}" type="presOf" srcId="{D147CA2B-AB74-44D7-9BC6-5C9FE79F9D7F}" destId="{D674B3BD-4E96-49D4-A802-681942B686A4}" srcOrd="0" destOrd="0" presId="urn:microsoft.com/office/officeart/2005/8/layout/orgChart1"/>
    <dgm:cxn modelId="{79DC2414-1374-4330-B806-7BF1489AAA27}" type="presOf" srcId="{F58A86B1-CE07-45B6-9FFA-0E3700D82ECC}" destId="{7A08FBC8-89B9-4AAD-B624-462802CD9353}" srcOrd="0" destOrd="0" presId="urn:microsoft.com/office/officeart/2005/8/layout/orgChart1"/>
    <dgm:cxn modelId="{B438BAD0-3165-414C-B80A-543BCAB18613}" type="presParOf" srcId="{070EF0E4-B817-4441-8EB7-98B9F466997F}" destId="{AB8BFFB3-97B2-4002-9424-63F7DA868223}" srcOrd="0" destOrd="0" presId="urn:microsoft.com/office/officeart/2005/8/layout/orgChart1"/>
    <dgm:cxn modelId="{699A2D07-D0EC-4840-93D3-C2538F2E2FFF}" type="presParOf" srcId="{AB8BFFB3-97B2-4002-9424-63F7DA868223}" destId="{9DC481CA-1EAB-4DB6-9FD1-A017699A98CC}" srcOrd="0" destOrd="0" presId="urn:microsoft.com/office/officeart/2005/8/layout/orgChart1"/>
    <dgm:cxn modelId="{83775D85-9EC4-419C-972D-252BDFC2F72A}" type="presParOf" srcId="{9DC481CA-1EAB-4DB6-9FD1-A017699A98CC}" destId="{6B1282B5-BA4C-4375-BD02-862395E98540}" srcOrd="0" destOrd="0" presId="urn:microsoft.com/office/officeart/2005/8/layout/orgChart1"/>
    <dgm:cxn modelId="{DDB7429B-66FD-4868-AD1B-0002F9EE02F1}" type="presParOf" srcId="{9DC481CA-1EAB-4DB6-9FD1-A017699A98CC}" destId="{E4FA28F6-9FA7-4E3D-BD32-18EDA4611775}" srcOrd="1" destOrd="0" presId="urn:microsoft.com/office/officeart/2005/8/layout/orgChart1"/>
    <dgm:cxn modelId="{1D3A0283-159E-4A86-BD5C-C8FF45D4BF5E}" type="presParOf" srcId="{AB8BFFB3-97B2-4002-9424-63F7DA868223}" destId="{E53E4503-55EE-4F9F-A194-03DED55B2FFC}" srcOrd="1" destOrd="0" presId="urn:microsoft.com/office/officeart/2005/8/layout/orgChart1"/>
    <dgm:cxn modelId="{726D0E76-414E-4203-B62F-EF1814B9E29F}" type="presParOf" srcId="{E53E4503-55EE-4F9F-A194-03DED55B2FFC}" destId="{40201CA6-7A00-440C-B1CE-3CD03FFFA619}" srcOrd="0" destOrd="0" presId="urn:microsoft.com/office/officeart/2005/8/layout/orgChart1"/>
    <dgm:cxn modelId="{B3A1AFE9-244B-49D5-9C9F-0360AE754F8F}" type="presParOf" srcId="{E53E4503-55EE-4F9F-A194-03DED55B2FFC}" destId="{986ACF0B-8848-46A2-8EEC-7D8281D3C33E}" srcOrd="1" destOrd="0" presId="urn:microsoft.com/office/officeart/2005/8/layout/orgChart1"/>
    <dgm:cxn modelId="{425B3836-E18F-4C27-B69C-13813F9E9552}" type="presParOf" srcId="{986ACF0B-8848-46A2-8EEC-7D8281D3C33E}" destId="{98B2C492-1EF5-4461-984D-92B7B9B2F3E4}" srcOrd="0" destOrd="0" presId="urn:microsoft.com/office/officeart/2005/8/layout/orgChart1"/>
    <dgm:cxn modelId="{7DE83994-F6E4-46E6-87BA-4C438EADA2CD}" type="presParOf" srcId="{98B2C492-1EF5-4461-984D-92B7B9B2F3E4}" destId="{7E6976F7-1185-485C-9340-C6F9E71B7569}" srcOrd="0" destOrd="0" presId="urn:microsoft.com/office/officeart/2005/8/layout/orgChart1"/>
    <dgm:cxn modelId="{82F76C65-0F08-4ACB-A5F7-47BC5AA8488C}" type="presParOf" srcId="{98B2C492-1EF5-4461-984D-92B7B9B2F3E4}" destId="{57685FC4-2B62-487C-B7FD-260687D40007}" srcOrd="1" destOrd="0" presId="urn:microsoft.com/office/officeart/2005/8/layout/orgChart1"/>
    <dgm:cxn modelId="{32E4EE06-92E3-4B51-AB7E-E864037E6774}" type="presParOf" srcId="{986ACF0B-8848-46A2-8EEC-7D8281D3C33E}" destId="{1A416968-BD45-4C01-9117-B3975653CF98}" srcOrd="1" destOrd="0" presId="urn:microsoft.com/office/officeart/2005/8/layout/orgChart1"/>
    <dgm:cxn modelId="{B8BC1375-54FA-44F9-93AF-0BBE731255FD}" type="presParOf" srcId="{986ACF0B-8848-46A2-8EEC-7D8281D3C33E}" destId="{3FBB49EB-8CA2-46B4-AC40-465A2B4D9421}" srcOrd="2" destOrd="0" presId="urn:microsoft.com/office/officeart/2005/8/layout/orgChart1"/>
    <dgm:cxn modelId="{BBC01769-830C-4385-98C0-E66A8F49D2F4}" type="presParOf" srcId="{E53E4503-55EE-4F9F-A194-03DED55B2FFC}" destId="{0CE6B2E1-1EC5-48C9-818A-38CA62958E57}" srcOrd="2" destOrd="0" presId="urn:microsoft.com/office/officeart/2005/8/layout/orgChart1"/>
    <dgm:cxn modelId="{3679D76D-AF88-4CB2-A8D5-2396FE1748DF}" type="presParOf" srcId="{E53E4503-55EE-4F9F-A194-03DED55B2FFC}" destId="{78959697-0EEB-41D5-BB93-09455495CD4B}" srcOrd="3" destOrd="0" presId="urn:microsoft.com/office/officeart/2005/8/layout/orgChart1"/>
    <dgm:cxn modelId="{9D939720-2171-4E68-9111-1FAA79560AAF}" type="presParOf" srcId="{78959697-0EEB-41D5-BB93-09455495CD4B}" destId="{CDDC8FE4-16B5-451D-9A47-89236F50E442}" srcOrd="0" destOrd="0" presId="urn:microsoft.com/office/officeart/2005/8/layout/orgChart1"/>
    <dgm:cxn modelId="{7959B870-BA4F-4F05-B6C9-FB5F685A6978}" type="presParOf" srcId="{CDDC8FE4-16B5-451D-9A47-89236F50E442}" destId="{7A08FBC8-89B9-4AAD-B624-462802CD9353}" srcOrd="0" destOrd="0" presId="urn:microsoft.com/office/officeart/2005/8/layout/orgChart1"/>
    <dgm:cxn modelId="{A2FC1B77-9C02-4266-A6E4-FA8F2F703F2E}" type="presParOf" srcId="{CDDC8FE4-16B5-451D-9A47-89236F50E442}" destId="{87608C54-28D5-4849-9618-DDB1426AEF9C}" srcOrd="1" destOrd="0" presId="urn:microsoft.com/office/officeart/2005/8/layout/orgChart1"/>
    <dgm:cxn modelId="{7F2FFF38-DDDD-4336-9E8A-7EC8BE911727}" type="presParOf" srcId="{78959697-0EEB-41D5-BB93-09455495CD4B}" destId="{FC3FE509-75B8-4722-928E-73346C980F27}" srcOrd="1" destOrd="0" presId="urn:microsoft.com/office/officeart/2005/8/layout/orgChart1"/>
    <dgm:cxn modelId="{6288559E-9F0A-491C-BCC9-F495C86A0919}" type="presParOf" srcId="{78959697-0EEB-41D5-BB93-09455495CD4B}" destId="{611501DA-0AEA-4084-A850-8B76C6A667DC}" srcOrd="2" destOrd="0" presId="urn:microsoft.com/office/officeart/2005/8/layout/orgChart1"/>
    <dgm:cxn modelId="{C192BB86-965C-44EB-87BD-F5F310516F8F}" type="presParOf" srcId="{E53E4503-55EE-4F9F-A194-03DED55B2FFC}" destId="{0E8CD750-CE69-49FF-ACE1-54B207820A44}" srcOrd="4" destOrd="0" presId="urn:microsoft.com/office/officeart/2005/8/layout/orgChart1"/>
    <dgm:cxn modelId="{D7E5D96C-EFF2-4F83-BD5F-B334D450774F}" type="presParOf" srcId="{E53E4503-55EE-4F9F-A194-03DED55B2FFC}" destId="{5A42262D-C920-48D8-B68D-6AB5F1433249}" srcOrd="5" destOrd="0" presId="urn:microsoft.com/office/officeart/2005/8/layout/orgChart1"/>
    <dgm:cxn modelId="{198AD79B-96FD-4FBF-9FA3-444F9E957A8F}" type="presParOf" srcId="{5A42262D-C920-48D8-B68D-6AB5F1433249}" destId="{2FDEA36A-9A60-457C-9B08-37BCD5A182AB}" srcOrd="0" destOrd="0" presId="urn:microsoft.com/office/officeart/2005/8/layout/orgChart1"/>
    <dgm:cxn modelId="{A227E85E-755A-4657-A248-C5B835F70896}" type="presParOf" srcId="{2FDEA36A-9A60-457C-9B08-37BCD5A182AB}" destId="{F699E213-DBAE-4640-8449-91BD9B91B7D7}" srcOrd="0" destOrd="0" presId="urn:microsoft.com/office/officeart/2005/8/layout/orgChart1"/>
    <dgm:cxn modelId="{C87BF18E-38C7-4C8F-B3E0-07FF12D23210}" type="presParOf" srcId="{2FDEA36A-9A60-457C-9B08-37BCD5A182AB}" destId="{BE48249A-7290-42B7-93A9-BDFFE7430024}" srcOrd="1" destOrd="0" presId="urn:microsoft.com/office/officeart/2005/8/layout/orgChart1"/>
    <dgm:cxn modelId="{F7E10DFC-0856-4C71-BFCC-F87441706FAF}" type="presParOf" srcId="{5A42262D-C920-48D8-B68D-6AB5F1433249}" destId="{EA30953E-01E1-40FF-BEF5-59E486BF0EF5}" srcOrd="1" destOrd="0" presId="urn:microsoft.com/office/officeart/2005/8/layout/orgChart1"/>
    <dgm:cxn modelId="{CA2AB2C9-B60A-4DD3-A68F-9B54DDBAC362}" type="presParOf" srcId="{5A42262D-C920-48D8-B68D-6AB5F1433249}" destId="{0D2DC98D-188B-4074-B31F-05FD8C857404}" srcOrd="2" destOrd="0" presId="urn:microsoft.com/office/officeart/2005/8/layout/orgChart1"/>
    <dgm:cxn modelId="{8FF36791-51C2-460B-BAAE-A616E25EDBEE}" type="presParOf" srcId="{E53E4503-55EE-4F9F-A194-03DED55B2FFC}" destId="{DBDFCE8B-94A8-4D04-BB08-F9F4E24F855B}" srcOrd="6" destOrd="0" presId="urn:microsoft.com/office/officeart/2005/8/layout/orgChart1"/>
    <dgm:cxn modelId="{9EFCD89E-7B25-471E-B745-8817E56556F4}" type="presParOf" srcId="{E53E4503-55EE-4F9F-A194-03DED55B2FFC}" destId="{969C8162-19BE-4C28-87ED-D8EA24956897}" srcOrd="7" destOrd="0" presId="urn:microsoft.com/office/officeart/2005/8/layout/orgChart1"/>
    <dgm:cxn modelId="{13A8EB78-219D-4B00-A54A-D65C9ADE5942}" type="presParOf" srcId="{969C8162-19BE-4C28-87ED-D8EA24956897}" destId="{23093362-E955-491B-9022-002084A25D59}" srcOrd="0" destOrd="0" presId="urn:microsoft.com/office/officeart/2005/8/layout/orgChart1"/>
    <dgm:cxn modelId="{520C4200-9F0A-453B-BFA4-4FEC4C7608CC}" type="presParOf" srcId="{23093362-E955-491B-9022-002084A25D59}" destId="{D674B3BD-4E96-49D4-A802-681942B686A4}" srcOrd="0" destOrd="0" presId="urn:microsoft.com/office/officeart/2005/8/layout/orgChart1"/>
    <dgm:cxn modelId="{8A142321-A54F-4965-A4BA-A65FC7A38A24}" type="presParOf" srcId="{23093362-E955-491B-9022-002084A25D59}" destId="{96E39EC6-D347-4200-A0CD-784B73D068EE}" srcOrd="1" destOrd="0" presId="urn:microsoft.com/office/officeart/2005/8/layout/orgChart1"/>
    <dgm:cxn modelId="{55F7C10D-E90B-47B0-B3D1-BAE914844ABF}" type="presParOf" srcId="{969C8162-19BE-4C28-87ED-D8EA24956897}" destId="{0ED7A85C-C4DC-4438-A9DB-BB1D60854D43}" srcOrd="1" destOrd="0" presId="urn:microsoft.com/office/officeart/2005/8/layout/orgChart1"/>
    <dgm:cxn modelId="{72BF831A-9DC7-4A87-80D1-38BD8900DF3A}" type="presParOf" srcId="{969C8162-19BE-4C28-87ED-D8EA24956897}" destId="{301E486B-A5BE-4C86-9997-7D5980A1F753}" srcOrd="2" destOrd="0" presId="urn:microsoft.com/office/officeart/2005/8/layout/orgChart1"/>
    <dgm:cxn modelId="{8FBBEA64-354C-40FF-A74B-76D504F21947}" type="presParOf" srcId="{E53E4503-55EE-4F9F-A194-03DED55B2FFC}" destId="{60473AEE-0499-40EE-8C95-8F1FA59834BA}" srcOrd="8" destOrd="0" presId="urn:microsoft.com/office/officeart/2005/8/layout/orgChart1"/>
    <dgm:cxn modelId="{F768A300-673A-44F6-B6E4-9557B3E7E971}" type="presParOf" srcId="{E53E4503-55EE-4F9F-A194-03DED55B2FFC}" destId="{702AE0C3-C42E-4E4D-AF0D-E61C62DC28C6}" srcOrd="9" destOrd="0" presId="urn:microsoft.com/office/officeart/2005/8/layout/orgChart1"/>
    <dgm:cxn modelId="{C6BCFE6E-6145-49FF-A36B-96A33C46909E}" type="presParOf" srcId="{702AE0C3-C42E-4E4D-AF0D-E61C62DC28C6}" destId="{1BE6AEDC-8048-4766-8945-A2018733C91D}" srcOrd="0" destOrd="0" presId="urn:microsoft.com/office/officeart/2005/8/layout/orgChart1"/>
    <dgm:cxn modelId="{C0B7D1A3-734A-446E-97A4-827E7A97E592}" type="presParOf" srcId="{1BE6AEDC-8048-4766-8945-A2018733C91D}" destId="{D4ED14EB-2796-4794-8763-2E62A8639ADB}" srcOrd="0" destOrd="0" presId="urn:microsoft.com/office/officeart/2005/8/layout/orgChart1"/>
    <dgm:cxn modelId="{5EEB59DE-2DEE-4F90-AE8B-7FBE9F48C674}" type="presParOf" srcId="{1BE6AEDC-8048-4766-8945-A2018733C91D}" destId="{DC3E2DB4-B7A1-412A-A61B-BEB4F1D692A6}" srcOrd="1" destOrd="0" presId="urn:microsoft.com/office/officeart/2005/8/layout/orgChart1"/>
    <dgm:cxn modelId="{CB2156C9-4E4D-4609-91E5-57C2C122C17B}" type="presParOf" srcId="{702AE0C3-C42E-4E4D-AF0D-E61C62DC28C6}" destId="{CE4CBB95-807A-4A28-913B-4D2ADA5395F6}" srcOrd="1" destOrd="0" presId="urn:microsoft.com/office/officeart/2005/8/layout/orgChart1"/>
    <dgm:cxn modelId="{2EA55573-D1EA-4ABB-BB99-5ACA45CE0DDC}" type="presParOf" srcId="{702AE0C3-C42E-4E4D-AF0D-E61C62DC28C6}" destId="{72871115-CCAD-4539-BD5D-E79A862871A9}" srcOrd="2" destOrd="0" presId="urn:microsoft.com/office/officeart/2005/8/layout/orgChart1"/>
    <dgm:cxn modelId="{F50BCAA6-F19E-499D-9B52-5C727392CD40}" type="presParOf" srcId="{AB8BFFB3-97B2-4002-9424-63F7DA868223}" destId="{2E6CCDF1-4224-4586-BEE6-D77991BDAA1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Προφορική</a:t>
            </a:r>
            <a:r>
              <a:rPr lang="el-GR" baseline="0" dirty="0" smtClean="0"/>
              <a:t> Ανάλυση των κελιών</a:t>
            </a:r>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20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21</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22</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23</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25</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baseline="0" dirty="0" smtClean="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94EF5F9-44A7-48C1-80FE-7911CA6F8B3B}"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57244" y="1744426"/>
            <a:ext cx="7772400" cy="1470025"/>
          </a:xfrm>
        </p:spPr>
        <p:txBody>
          <a:bodyPr/>
          <a:lstStyle/>
          <a:p>
            <a:r>
              <a:rPr lang="el-GR" dirty="0"/>
              <a:t>Διοίκηση Ανθρώπινων Π</a:t>
            </a:r>
            <a:r>
              <a:rPr lang="el-GR" dirty="0" smtClean="0"/>
              <a:t>όρων</a:t>
            </a:r>
            <a:endParaRPr lang="el-GR" dirty="0"/>
          </a:p>
        </p:txBody>
      </p:sp>
      <p:sp>
        <p:nvSpPr>
          <p:cNvPr id="3" name="Υπότιτλος 2"/>
          <p:cNvSpPr>
            <a:spLocks noGrp="1"/>
          </p:cNvSpPr>
          <p:nvPr>
            <p:ph type="subTitle" idx="1"/>
          </p:nvPr>
        </p:nvSpPr>
        <p:spPr>
          <a:xfrm>
            <a:off x="668363" y="3212976"/>
            <a:ext cx="7776864" cy="1080120"/>
          </a:xfrm>
        </p:spPr>
        <p:txBody>
          <a:bodyPr>
            <a:noAutofit/>
          </a:bodyPr>
          <a:lstStyle/>
          <a:p>
            <a:r>
              <a:rPr lang="el-GR" sz="2800" b="1" dirty="0"/>
              <a:t>Ενότητα </a:t>
            </a:r>
            <a:r>
              <a:rPr lang="el-GR" sz="2800" b="1" dirty="0" smtClean="0"/>
              <a:t>1:</a:t>
            </a:r>
            <a:r>
              <a:rPr lang="en-US" sz="2800" dirty="0" smtClean="0"/>
              <a:t> </a:t>
            </a:r>
            <a:r>
              <a:rPr lang="el-GR" sz="2800" dirty="0" smtClean="0"/>
              <a:t>Εισαγωγή στη ΔΑΠ</a:t>
            </a:r>
          </a:p>
          <a:p>
            <a:r>
              <a:rPr lang="el-GR" sz="2800" b="1" dirty="0"/>
              <a:t>Ενότητα 2 : </a:t>
            </a:r>
            <a:r>
              <a:rPr lang="el-GR" sz="2800" dirty="0" smtClean="0"/>
              <a:t>Λειτουργίες και στόχοι της </a:t>
            </a:r>
            <a:r>
              <a:rPr lang="el-GR" sz="2800" dirty="0" smtClean="0"/>
              <a:t>ΔΑΠ</a:t>
            </a:r>
            <a:endParaRPr lang="el-GR" sz="2800" dirty="0" smtClean="0"/>
          </a:p>
          <a:p>
            <a:endParaRPr lang="el-GR" sz="800" dirty="0" smtClean="0"/>
          </a:p>
          <a:p>
            <a:r>
              <a:rPr lang="el-GR" sz="2800" dirty="0"/>
              <a:t>Αθανάσιος </a:t>
            </a:r>
            <a:r>
              <a:rPr lang="el-GR" sz="2800" dirty="0" err="1"/>
              <a:t>Κουστέλιος</a:t>
            </a:r>
            <a:endParaRPr lang="el-GR" sz="2800" dirty="0"/>
          </a:p>
          <a:p>
            <a:r>
              <a:rPr lang="el-GR" sz="2800" dirty="0"/>
              <a:t>Τμήμα</a:t>
            </a:r>
            <a:r>
              <a:rPr lang="en-US" sz="2800" dirty="0"/>
              <a:t> </a:t>
            </a:r>
            <a:r>
              <a:rPr lang="el-GR" sz="2800" dirty="0"/>
              <a:t>Επιστήμης Φυσικής Αγωγής και Αθλητισμού</a:t>
            </a:r>
          </a:p>
          <a:p>
            <a:endParaRPr lang="el-GR" sz="2800" dirty="0" smtClean="0"/>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Τι είναι η Διοίκηση Ανθρώπινου Πόρων (Δ.Α.Π.)</a:t>
            </a:r>
            <a:endParaRPr lang="el-GR" dirty="0"/>
          </a:p>
        </p:txBody>
      </p:sp>
      <p:sp>
        <p:nvSpPr>
          <p:cNvPr id="3" name="2 - Θέση περιεχομένου"/>
          <p:cNvSpPr>
            <a:spLocks noGrp="1"/>
          </p:cNvSpPr>
          <p:nvPr>
            <p:ph idx="1"/>
          </p:nvPr>
        </p:nvSpPr>
        <p:spPr/>
        <p:txBody>
          <a:bodyPr>
            <a:noAutofit/>
          </a:bodyPr>
          <a:lstStyle/>
          <a:p>
            <a:r>
              <a:rPr lang="el-GR" sz="2400" dirty="0" smtClean="0"/>
              <a:t>Ορισμός 3 : ΔΑΠ είναι η λειτουργία της διοίκησης ενός Οργανισμού που ειδικεύεται στη διαχείριση των ανθρώπων δίνοντας έμφαση στα ακόλουθα.</a:t>
            </a:r>
          </a:p>
          <a:p>
            <a:pPr marL="628650" indent="-382588">
              <a:buFont typeface="Wingdings" pitchFamily="2" charset="2"/>
              <a:buChar char="Ø"/>
            </a:pPr>
            <a:r>
              <a:rPr lang="el-GR" sz="2400" dirty="0" smtClean="0"/>
              <a:t>Οι εργαζόμενοι πρέπει να παίζουν καθοριστικό ρόλο στην επίτευξη συνεχούς ανταγωνιστικού πλεονεκτήματος</a:t>
            </a:r>
          </a:p>
          <a:p>
            <a:pPr marL="628650" indent="-382588">
              <a:buFont typeface="Wingdings" pitchFamily="2" charset="2"/>
              <a:buChar char="Ø"/>
            </a:pPr>
            <a:r>
              <a:rPr lang="el-GR" sz="2400" dirty="0" smtClean="0"/>
              <a:t>Οι πρακτικές ΔΑΠ πρέπει να είναι εναρμονισμένες με την επιχειρησιακή στρατηγική</a:t>
            </a:r>
          </a:p>
          <a:p>
            <a:pPr marL="628650" indent="-382588">
              <a:buFont typeface="Wingdings" pitchFamily="2" charset="2"/>
              <a:buChar char="Ø"/>
            </a:pPr>
            <a:r>
              <a:rPr lang="el-GR" sz="2400" dirty="0" smtClean="0"/>
              <a:t>Οι υπεύθυνοι ΔΑΠ πρέπει να βοηθούν την ανώτατη διεύθυνση να καλύπτει στόχους τόσο αποτελεσματικότητας όσο και κοινωνικής δικαιοσύνης. </a:t>
            </a:r>
            <a:endParaRPr lang="el-GR" sz="2400" dirty="0"/>
          </a:p>
        </p:txBody>
      </p:sp>
    </p:spTree>
    <p:extLst>
      <p:ext uri="{BB962C8B-B14F-4D97-AF65-F5344CB8AC3E}">
        <p14:creationId xmlns:p14="http://schemas.microsoft.com/office/powerpoint/2010/main" val="3648035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Τι είναι η Διοίκηση Ανθρώπινου Πόρων (Δ.Α.Π.)</a:t>
            </a:r>
            <a:endParaRPr lang="el-GR" dirty="0"/>
          </a:p>
        </p:txBody>
      </p:sp>
      <p:sp>
        <p:nvSpPr>
          <p:cNvPr id="3" name="2 - Θέση περιεχομένου"/>
          <p:cNvSpPr>
            <a:spLocks noGrp="1"/>
          </p:cNvSpPr>
          <p:nvPr>
            <p:ph idx="1"/>
          </p:nvPr>
        </p:nvSpPr>
        <p:spPr/>
        <p:txBody>
          <a:bodyPr/>
          <a:lstStyle/>
          <a:p>
            <a:r>
              <a:rPr lang="el-GR" dirty="0" smtClean="0"/>
              <a:t>Η ΔΑΠ είναι η διοικητική λειτουργία του οργανισμού που σχεδιάζει και εφαρμόζει όλες τις δραστηριότητες που αφορούν στη διαχείριση του ανθρώπινου δυναμικού της επιχείρησης, δίνοντας ιδιαίτερη έμφαση στη σημασία του ανθρώπινου παράγοντα ως το κύριο ανταγωνιστικό πλεονέκτημα για την επίτευξη των στόχων του οργανισμού.</a:t>
            </a:r>
            <a:endParaRPr lang="el-GR" dirty="0"/>
          </a:p>
        </p:txBody>
      </p:sp>
    </p:spTree>
    <p:extLst>
      <p:ext uri="{BB962C8B-B14F-4D97-AF65-F5344CB8AC3E}">
        <p14:creationId xmlns:p14="http://schemas.microsoft.com/office/powerpoint/2010/main" val="356421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Σημασία ΔΑΠ για τους Οργανισμούς</a:t>
            </a:r>
            <a:endParaRPr lang="el-GR" dirty="0"/>
          </a:p>
        </p:txBody>
      </p:sp>
      <p:sp>
        <p:nvSpPr>
          <p:cNvPr id="3" name="2 - Θέση περιεχομένου"/>
          <p:cNvSpPr>
            <a:spLocks noGrp="1"/>
          </p:cNvSpPr>
          <p:nvPr>
            <p:ph idx="1"/>
          </p:nvPr>
        </p:nvSpPr>
        <p:spPr/>
        <p:txBody>
          <a:bodyPr/>
          <a:lstStyle/>
          <a:p>
            <a:r>
              <a:rPr lang="el-GR" dirty="0" smtClean="0"/>
              <a:t>Καίρια συμβολή στη δημιουργία και συνέχεια ύπαρξης του ανταγωνιστικού πλεονεκτήματος ενός Οργανισμού</a:t>
            </a:r>
          </a:p>
          <a:p>
            <a:endParaRPr lang="el-GR" dirty="0" smtClean="0"/>
          </a:p>
          <a:p>
            <a:r>
              <a:rPr lang="el-GR" dirty="0" smtClean="0"/>
              <a:t>Αύξηση της παραγωγικότητας και του κύκλου εργασιών των Οργανισμών </a:t>
            </a:r>
          </a:p>
          <a:p>
            <a:endParaRPr lang="el-GR" dirty="0"/>
          </a:p>
        </p:txBody>
      </p:sp>
    </p:spTree>
    <p:extLst>
      <p:ext uri="{BB962C8B-B14F-4D97-AF65-F5344CB8AC3E}">
        <p14:creationId xmlns:p14="http://schemas.microsoft.com/office/powerpoint/2010/main" val="2422831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399032"/>
          </a:xfrm>
        </p:spPr>
        <p:txBody>
          <a:bodyPr/>
          <a:lstStyle/>
          <a:p>
            <a:r>
              <a:rPr lang="el-GR" dirty="0" smtClean="0"/>
              <a:t>Περιεχόμενο </a:t>
            </a:r>
            <a:endParaRPr lang="el-GR" dirty="0"/>
          </a:p>
        </p:txBody>
      </p:sp>
      <p:graphicFrame>
        <p:nvGraphicFramePr>
          <p:cNvPr id="4" name="3 - Θέση περιεχομένου"/>
          <p:cNvGraphicFramePr>
            <a:graphicFrameLocks noGrp="1"/>
          </p:cNvGraphicFramePr>
          <p:nvPr>
            <p:ph idx="1"/>
          </p:nvPr>
        </p:nvGraphicFramePr>
        <p:xfrm>
          <a:off x="342912" y="1285860"/>
          <a:ext cx="8186766"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TextBox"/>
          <p:cNvSpPr txBox="1"/>
          <p:nvPr/>
        </p:nvSpPr>
        <p:spPr>
          <a:xfrm>
            <a:off x="3357554" y="2500306"/>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Προγραμματισμός Ανθρώπινου Δυναμικού</a:t>
            </a:r>
            <a:endParaRPr lang="el-GR" sz="1200" b="1" dirty="0"/>
          </a:p>
        </p:txBody>
      </p:sp>
      <p:sp>
        <p:nvSpPr>
          <p:cNvPr id="6" name="5 - TextBox"/>
          <p:cNvSpPr txBox="1"/>
          <p:nvPr/>
        </p:nvSpPr>
        <p:spPr>
          <a:xfrm>
            <a:off x="3357554" y="328612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Προσέλκυση</a:t>
            </a:r>
            <a:endParaRPr lang="el-GR" sz="1200" b="1" dirty="0"/>
          </a:p>
        </p:txBody>
      </p:sp>
      <p:sp>
        <p:nvSpPr>
          <p:cNvPr id="17" name="16 - TextBox"/>
          <p:cNvSpPr txBox="1"/>
          <p:nvPr/>
        </p:nvSpPr>
        <p:spPr>
          <a:xfrm>
            <a:off x="3357554" y="407194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Επιλογή</a:t>
            </a:r>
            <a:endParaRPr lang="el-GR" sz="1200" b="1" dirty="0"/>
          </a:p>
        </p:txBody>
      </p:sp>
      <p:sp>
        <p:nvSpPr>
          <p:cNvPr id="18" name="17 - TextBox"/>
          <p:cNvSpPr txBox="1"/>
          <p:nvPr/>
        </p:nvSpPr>
        <p:spPr>
          <a:xfrm>
            <a:off x="3357554" y="471488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Αξιολόγηση Εργαζομένων</a:t>
            </a:r>
            <a:endParaRPr lang="el-GR" sz="1200" b="1" dirty="0"/>
          </a:p>
        </p:txBody>
      </p:sp>
      <p:sp>
        <p:nvSpPr>
          <p:cNvPr id="19" name="18 - TextBox"/>
          <p:cNvSpPr txBox="1"/>
          <p:nvPr/>
        </p:nvSpPr>
        <p:spPr>
          <a:xfrm>
            <a:off x="3357554" y="54292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Διοίκηση Απόδοσης</a:t>
            </a:r>
            <a:endParaRPr lang="el-GR" sz="1200" b="1" dirty="0"/>
          </a:p>
        </p:txBody>
      </p:sp>
      <p:sp>
        <p:nvSpPr>
          <p:cNvPr id="20" name="19 - TextBox"/>
          <p:cNvSpPr txBox="1"/>
          <p:nvPr/>
        </p:nvSpPr>
        <p:spPr>
          <a:xfrm>
            <a:off x="3428992" y="6286520"/>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Στόχοι ΔΑΠ</a:t>
            </a:r>
            <a:endParaRPr lang="el-GR" sz="1200" b="1" dirty="0"/>
          </a:p>
        </p:txBody>
      </p:sp>
      <p:sp>
        <p:nvSpPr>
          <p:cNvPr id="21" name="20 - TextBox"/>
          <p:cNvSpPr txBox="1"/>
          <p:nvPr/>
        </p:nvSpPr>
        <p:spPr>
          <a:xfrm>
            <a:off x="6572264" y="585789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Εσωτερική Επικοινωνία </a:t>
            </a:r>
            <a:endParaRPr lang="el-GR" sz="1200" b="1" dirty="0"/>
          </a:p>
        </p:txBody>
      </p:sp>
      <p:sp>
        <p:nvSpPr>
          <p:cNvPr id="22" name="21 - TextBox"/>
          <p:cNvSpPr txBox="1"/>
          <p:nvPr/>
        </p:nvSpPr>
        <p:spPr>
          <a:xfrm>
            <a:off x="6572264" y="471488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Αμοιβές - Παροχές</a:t>
            </a:r>
            <a:endParaRPr lang="el-GR" sz="1200" b="1" dirty="0"/>
          </a:p>
        </p:txBody>
      </p:sp>
      <p:sp>
        <p:nvSpPr>
          <p:cNvPr id="23" name="22 - TextBox"/>
          <p:cNvSpPr txBox="1"/>
          <p:nvPr/>
        </p:nvSpPr>
        <p:spPr>
          <a:xfrm>
            <a:off x="6572264" y="3786190"/>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Εργασιακές Σχέσεις</a:t>
            </a:r>
            <a:endParaRPr lang="el-GR" sz="1200" b="1" dirty="0"/>
          </a:p>
        </p:txBody>
      </p:sp>
      <p:sp>
        <p:nvSpPr>
          <p:cNvPr id="24" name="23 - TextBox"/>
          <p:cNvSpPr txBox="1"/>
          <p:nvPr/>
        </p:nvSpPr>
        <p:spPr>
          <a:xfrm>
            <a:off x="357158" y="5786454"/>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Οργανωσιακή και Διοικητική Ανάπτυξη</a:t>
            </a:r>
            <a:endParaRPr lang="el-GR" sz="1200" b="1" dirty="0"/>
          </a:p>
        </p:txBody>
      </p:sp>
      <p:sp>
        <p:nvSpPr>
          <p:cNvPr id="25" name="24 - TextBox"/>
          <p:cNvSpPr txBox="1"/>
          <p:nvPr/>
        </p:nvSpPr>
        <p:spPr>
          <a:xfrm>
            <a:off x="285720" y="478632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Εκπαίδευση - Ανάπτυξη</a:t>
            </a:r>
            <a:endParaRPr lang="el-GR" sz="1200" b="1" dirty="0"/>
          </a:p>
        </p:txBody>
      </p:sp>
      <p:sp>
        <p:nvSpPr>
          <p:cNvPr id="26" name="25 - TextBox"/>
          <p:cNvSpPr txBox="1"/>
          <p:nvPr/>
        </p:nvSpPr>
        <p:spPr>
          <a:xfrm>
            <a:off x="285720" y="2714620"/>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Ανάλυση και περιγραφή θέσης</a:t>
            </a:r>
            <a:endParaRPr lang="el-GR" sz="1200" b="1" dirty="0"/>
          </a:p>
        </p:txBody>
      </p:sp>
      <p:sp>
        <p:nvSpPr>
          <p:cNvPr id="27" name="26 - TextBox"/>
          <p:cNvSpPr txBox="1"/>
          <p:nvPr/>
        </p:nvSpPr>
        <p:spPr>
          <a:xfrm>
            <a:off x="6286512" y="18573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Οργανωσιακό Περιβάλλον</a:t>
            </a:r>
            <a:endParaRPr lang="el-GR" sz="1200" b="1" dirty="0"/>
          </a:p>
        </p:txBody>
      </p:sp>
      <p:sp>
        <p:nvSpPr>
          <p:cNvPr id="28" name="27 - TextBox"/>
          <p:cNvSpPr txBox="1"/>
          <p:nvPr/>
        </p:nvSpPr>
        <p:spPr>
          <a:xfrm>
            <a:off x="285720" y="18573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Εξωτερικό Περιβάλλον</a:t>
            </a:r>
            <a:endParaRPr lang="el-GR" sz="1200" b="1" dirty="0"/>
          </a:p>
        </p:txBody>
      </p:sp>
      <p:sp>
        <p:nvSpPr>
          <p:cNvPr id="29" name="28 - TextBox"/>
          <p:cNvSpPr txBox="1"/>
          <p:nvPr/>
        </p:nvSpPr>
        <p:spPr>
          <a:xfrm>
            <a:off x="3286116" y="121442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Λειτουργίες ΔΑΠ</a:t>
            </a:r>
            <a:endParaRPr lang="el-GR" sz="1200" b="1" dirty="0"/>
          </a:p>
        </p:txBody>
      </p:sp>
      <p:sp>
        <p:nvSpPr>
          <p:cNvPr id="30" name="29 - TextBox"/>
          <p:cNvSpPr txBox="1"/>
          <p:nvPr/>
        </p:nvSpPr>
        <p:spPr>
          <a:xfrm>
            <a:off x="6929454" y="6572272"/>
            <a:ext cx="2214546" cy="215444"/>
          </a:xfrm>
          <a:prstGeom prst="rect">
            <a:avLst/>
          </a:prstGeom>
          <a:noFill/>
        </p:spPr>
        <p:txBody>
          <a:bodyPr wrap="square" rtlCol="0">
            <a:spAutoFit/>
          </a:bodyPr>
          <a:lstStyle/>
          <a:p>
            <a:r>
              <a:rPr lang="el-GR" sz="800" dirty="0" err="1" smtClean="0"/>
              <a:t>Παπαλεξανδρή</a:t>
            </a:r>
            <a:r>
              <a:rPr lang="el-GR" sz="800" dirty="0" smtClean="0"/>
              <a:t> και </a:t>
            </a:r>
            <a:r>
              <a:rPr lang="el-GR" sz="800" dirty="0" err="1" smtClean="0"/>
              <a:t>Μπουραντάς</a:t>
            </a:r>
            <a:r>
              <a:rPr lang="el-GR" sz="800" dirty="0" smtClean="0"/>
              <a:t> , σελ. 21</a:t>
            </a:r>
            <a:endParaRPr lang="el-GR" sz="800" dirty="0"/>
          </a:p>
        </p:txBody>
      </p:sp>
      <p:cxnSp>
        <p:nvCxnSpPr>
          <p:cNvPr id="32" name="31 - Ευθύγραμμο βέλος σύνδεσης"/>
          <p:cNvCxnSpPr>
            <a:stCxn id="29" idx="2"/>
          </p:cNvCxnSpPr>
          <p:nvPr/>
        </p:nvCxnSpPr>
        <p:spPr>
          <a:xfrm rot="5400000">
            <a:off x="3965678" y="1989794"/>
            <a:ext cx="997539" cy="7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39 - Ευθύγραμμο βέλος σύνδεσης"/>
          <p:cNvCxnSpPr/>
          <p:nvPr/>
        </p:nvCxnSpPr>
        <p:spPr>
          <a:xfrm rot="5400000">
            <a:off x="4287042" y="3142454"/>
            <a:ext cx="284958"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40 - Ευθύγραμμο βέλος σύνδεσης"/>
          <p:cNvCxnSpPr/>
          <p:nvPr/>
        </p:nvCxnSpPr>
        <p:spPr>
          <a:xfrm rot="5400000">
            <a:off x="4108447" y="5964255"/>
            <a:ext cx="64294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41 - Ευθύγραμμο βέλος σύνδεσης"/>
          <p:cNvCxnSpPr/>
          <p:nvPr/>
        </p:nvCxnSpPr>
        <p:spPr>
          <a:xfrm rot="5400000">
            <a:off x="4215604" y="5214156"/>
            <a:ext cx="42862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42 - Ευθύγραμμο βέλος σύνδεσης"/>
          <p:cNvCxnSpPr/>
          <p:nvPr/>
        </p:nvCxnSpPr>
        <p:spPr>
          <a:xfrm rot="5400000">
            <a:off x="4251323" y="4535496"/>
            <a:ext cx="357191"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43 - Ευθύγραμμο βέλος σύνδεσης"/>
          <p:cNvCxnSpPr/>
          <p:nvPr/>
        </p:nvCxnSpPr>
        <p:spPr>
          <a:xfrm rot="5400000">
            <a:off x="4179886" y="3821910"/>
            <a:ext cx="499273" cy="7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64 - Ευθύγραμμο βέλος σύνδεσης"/>
          <p:cNvCxnSpPr>
            <a:stCxn id="28" idx="3"/>
          </p:cNvCxnSpPr>
          <p:nvPr/>
        </p:nvCxnSpPr>
        <p:spPr>
          <a:xfrm>
            <a:off x="2643174" y="1995864"/>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65 - Ευθύγραμμο βέλος σύνδεσης"/>
          <p:cNvCxnSpPr/>
          <p:nvPr/>
        </p:nvCxnSpPr>
        <p:spPr>
          <a:xfrm>
            <a:off x="2643174" y="2857496"/>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8" name="67 - Ευθύγραμμο βέλος σύνδεσης"/>
          <p:cNvCxnSpPr/>
          <p:nvPr/>
        </p:nvCxnSpPr>
        <p:spPr>
          <a:xfrm>
            <a:off x="2714612" y="6000768"/>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1" name="70 - Shape"/>
          <p:cNvCxnSpPr>
            <a:stCxn id="25" idx="2"/>
          </p:cNvCxnSpPr>
          <p:nvPr/>
        </p:nvCxnSpPr>
        <p:spPr>
          <a:xfrm rot="16200000" flipH="1">
            <a:off x="2120872" y="4406895"/>
            <a:ext cx="508819" cy="1821669"/>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7" name="76 - Ευθύγραμμο βέλος σύνδεσης"/>
          <p:cNvCxnSpPr/>
          <p:nvPr/>
        </p:nvCxnSpPr>
        <p:spPr>
          <a:xfrm>
            <a:off x="2714612" y="4929198"/>
            <a:ext cx="571504"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0" name="79 - Ευθύγραμμο βέλος σύνδεσης"/>
          <p:cNvCxnSpPr>
            <a:stCxn id="27" idx="1"/>
          </p:cNvCxnSpPr>
          <p:nvPr/>
        </p:nvCxnSpPr>
        <p:spPr>
          <a:xfrm rot="10800000" flipV="1">
            <a:off x="4643438" y="1995864"/>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2" name="81 - Ευθύγραμμο βέλος σύνδεσης"/>
          <p:cNvCxnSpPr/>
          <p:nvPr/>
        </p:nvCxnSpPr>
        <p:spPr>
          <a:xfrm rot="5400000">
            <a:off x="7429520" y="4357694"/>
            <a:ext cx="57150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4" name="83 - Γωνιακή σύνδεση"/>
          <p:cNvCxnSpPr>
            <a:stCxn id="22" idx="2"/>
          </p:cNvCxnSpPr>
          <p:nvPr/>
        </p:nvCxnSpPr>
        <p:spPr>
          <a:xfrm rot="5400000">
            <a:off x="6550029" y="4371177"/>
            <a:ext cx="580257" cy="1821669"/>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7" name="86 - Ευθύγραμμο βέλος σύνδεσης"/>
          <p:cNvCxnSpPr/>
          <p:nvPr/>
        </p:nvCxnSpPr>
        <p:spPr>
          <a:xfrm>
            <a:off x="5929322" y="4857760"/>
            <a:ext cx="500066"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9" name="88 - Ευθύγραμμο βέλος σύνδεσης"/>
          <p:cNvCxnSpPr/>
          <p:nvPr/>
        </p:nvCxnSpPr>
        <p:spPr>
          <a:xfrm rot="10800000">
            <a:off x="4714876" y="6000768"/>
            <a:ext cx="185738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35521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399032"/>
          </a:xfrm>
        </p:spPr>
        <p:txBody>
          <a:bodyPr>
            <a:normAutofit fontScale="90000"/>
          </a:bodyPr>
          <a:lstStyle/>
          <a:p>
            <a:r>
              <a:rPr lang="el-GR" dirty="0" smtClean="0"/>
              <a:t>Αλλαγές στο Περιβάλλον που επηρεάζουν τη ΔΑΠ</a:t>
            </a:r>
            <a:endParaRPr lang="el-GR" dirty="0"/>
          </a:p>
        </p:txBody>
      </p:sp>
      <p:graphicFrame>
        <p:nvGraphicFramePr>
          <p:cNvPr id="4" name="3 - Θέση περιεχομένου"/>
          <p:cNvGraphicFramePr>
            <a:graphicFrameLocks noGrp="1"/>
          </p:cNvGraphicFramePr>
          <p:nvPr>
            <p:ph idx="1"/>
          </p:nvPr>
        </p:nvGraphicFramePr>
        <p:xfrm>
          <a:off x="457200" y="1882775"/>
          <a:ext cx="8229600" cy="43027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Αλλαγές στο Εξωτερικό Περιβάλλον</a:t>
                      </a:r>
                      <a:endParaRPr lang="el-GR" dirty="0"/>
                    </a:p>
                  </a:txBody>
                  <a:tcPr/>
                </a:tc>
                <a:tc>
                  <a:txBody>
                    <a:bodyPr/>
                    <a:lstStyle/>
                    <a:p>
                      <a:r>
                        <a:rPr lang="el-GR" dirty="0" smtClean="0"/>
                        <a:t>Αλλαγές στο εσωτερικό Περιβάλλον</a:t>
                      </a:r>
                      <a:endParaRPr lang="el-GR" dirty="0"/>
                    </a:p>
                  </a:txBody>
                  <a:tcPr/>
                </a:tc>
              </a:tr>
              <a:tr h="370840">
                <a:tc>
                  <a:txBody>
                    <a:bodyPr/>
                    <a:lstStyle/>
                    <a:p>
                      <a:pPr>
                        <a:buFont typeface="Wingdings" pitchFamily="2" charset="2"/>
                        <a:buChar char="v"/>
                      </a:pPr>
                      <a:r>
                        <a:rPr lang="el-GR" dirty="0" smtClean="0"/>
                        <a:t>Ταχύτητα</a:t>
                      </a:r>
                      <a:r>
                        <a:rPr lang="el-GR" baseline="0" dirty="0" smtClean="0"/>
                        <a:t> Αλλαγών</a:t>
                      </a:r>
                    </a:p>
                    <a:p>
                      <a:pPr>
                        <a:buFont typeface="Wingdings" pitchFamily="2" charset="2"/>
                        <a:buChar char="v"/>
                      </a:pPr>
                      <a:r>
                        <a:rPr lang="el-GR" baseline="0" dirty="0" smtClean="0"/>
                        <a:t>Διεθνοποίηση Παγκοσμιοποίηση</a:t>
                      </a:r>
                    </a:p>
                    <a:p>
                      <a:pPr>
                        <a:buFont typeface="Wingdings" pitchFamily="2" charset="2"/>
                        <a:buChar char="v"/>
                      </a:pPr>
                      <a:r>
                        <a:rPr lang="el-GR" baseline="0" dirty="0" smtClean="0"/>
                        <a:t>Αλλαγές στη Νομοθεσία </a:t>
                      </a:r>
                    </a:p>
                    <a:p>
                      <a:pPr>
                        <a:buFont typeface="Wingdings" pitchFamily="2" charset="2"/>
                        <a:buChar char="v"/>
                      </a:pPr>
                      <a:r>
                        <a:rPr lang="el-GR" baseline="0" dirty="0" smtClean="0"/>
                        <a:t>Διαφορετικότητα Εργαζομένων </a:t>
                      </a:r>
                    </a:p>
                    <a:p>
                      <a:pPr>
                        <a:buFont typeface="Wingdings" pitchFamily="2" charset="2"/>
                        <a:buChar char="v"/>
                      </a:pPr>
                      <a:r>
                        <a:rPr lang="el-GR" baseline="0" dirty="0" smtClean="0"/>
                        <a:t>Μεταβαλλόμενοι ρόλοι στην Οικογένεια και την εργασία</a:t>
                      </a:r>
                    </a:p>
                    <a:p>
                      <a:pPr>
                        <a:buFont typeface="Wingdings" pitchFamily="2" charset="2"/>
                        <a:buChar char="v"/>
                      </a:pPr>
                      <a:r>
                        <a:rPr lang="el-GR" baseline="0" dirty="0" smtClean="0"/>
                        <a:t>Έλλειψη επαγγελματικών δεξιοτήτων και απότομη ανάπτυξη του Τριτογενούς Τομέα</a:t>
                      </a:r>
                    </a:p>
                    <a:p>
                      <a:pPr>
                        <a:buFont typeface="Wingdings" pitchFamily="2" charset="2"/>
                        <a:buChar char="v"/>
                      </a:pPr>
                      <a:r>
                        <a:rPr lang="el-GR" baseline="0" dirty="0" smtClean="0"/>
                        <a:t>Ραγδαία ανάπτυξη Τεχνολογίας</a:t>
                      </a:r>
                    </a:p>
                    <a:p>
                      <a:pPr>
                        <a:buFont typeface="Wingdings" pitchFamily="2" charset="2"/>
                        <a:buChar char="v"/>
                      </a:pPr>
                      <a:r>
                        <a:rPr lang="el-GR" baseline="0" dirty="0" smtClean="0"/>
                        <a:t>Ανάπτυξη μικρών και Μεσαίων Επιχειρήσεων (ΜΜΕ)</a:t>
                      </a:r>
                    </a:p>
                    <a:p>
                      <a:pPr>
                        <a:buFont typeface="Wingdings" pitchFamily="2" charset="2"/>
                        <a:buChar char="v"/>
                      </a:pPr>
                      <a:r>
                        <a:rPr lang="el-GR" baseline="0" dirty="0" smtClean="0"/>
                        <a:t>Συγκεντροποίηση – Συγχωνεύσεις - Εξαγορές</a:t>
                      </a:r>
                      <a:endParaRPr lang="el-GR" dirty="0"/>
                    </a:p>
                  </a:txBody>
                  <a:tcPr/>
                </a:tc>
                <a:tc>
                  <a:txBody>
                    <a:bodyPr/>
                    <a:lstStyle/>
                    <a:p>
                      <a:pPr>
                        <a:buFont typeface="Wingdings" pitchFamily="2" charset="2"/>
                        <a:buChar char="v"/>
                      </a:pPr>
                      <a:r>
                        <a:rPr lang="el-GR" dirty="0" smtClean="0"/>
                        <a:t>Διοίκηση</a:t>
                      </a:r>
                      <a:r>
                        <a:rPr lang="el-GR" baseline="0" dirty="0" smtClean="0"/>
                        <a:t> Ολικής ποιότητας</a:t>
                      </a:r>
                    </a:p>
                    <a:p>
                      <a:pPr>
                        <a:buFont typeface="Wingdings" pitchFamily="2" charset="2"/>
                        <a:buChar char="v"/>
                      </a:pPr>
                      <a:r>
                        <a:rPr lang="el-GR" baseline="0" dirty="0" smtClean="0"/>
                        <a:t>Ανασχεδιασμός Επιχειρησιακών Διαδικασιών</a:t>
                      </a:r>
                    </a:p>
                    <a:p>
                      <a:pPr>
                        <a:buFont typeface="Wingdings" pitchFamily="2" charset="2"/>
                        <a:buChar char="v"/>
                      </a:pPr>
                      <a:r>
                        <a:rPr lang="el-GR" baseline="0" dirty="0" smtClean="0"/>
                        <a:t>Ενδυνάμωση Προσωπικού</a:t>
                      </a:r>
                    </a:p>
                    <a:p>
                      <a:pPr>
                        <a:buFont typeface="Wingdings" pitchFamily="2" charset="2"/>
                        <a:buChar char="v"/>
                      </a:pPr>
                      <a:r>
                        <a:rPr lang="el-GR" baseline="0" dirty="0" smtClean="0"/>
                        <a:t>Συγκριτική Προτυποποίηση</a:t>
                      </a:r>
                    </a:p>
                    <a:p>
                      <a:pPr>
                        <a:buFont typeface="Wingdings" pitchFamily="2" charset="2"/>
                        <a:buChar char="v"/>
                      </a:pPr>
                      <a:r>
                        <a:rPr lang="el-GR" baseline="0" dirty="0" smtClean="0"/>
                        <a:t>Οργανωσιακή Μάθηση – Διαχείριση Γνώσης</a:t>
                      </a:r>
                    </a:p>
                    <a:p>
                      <a:pPr>
                        <a:buFont typeface="Wingdings" pitchFamily="2" charset="2"/>
                        <a:buChar char="v"/>
                      </a:pPr>
                      <a:r>
                        <a:rPr lang="el-GR" baseline="0" dirty="0" smtClean="0"/>
                        <a:t>Οργανωσιακή Κουλτούρα/Κλίμα</a:t>
                      </a:r>
                    </a:p>
                    <a:p>
                      <a:pPr>
                        <a:buFont typeface="Wingdings" pitchFamily="2" charset="2"/>
                        <a:buChar char="v"/>
                      </a:pPr>
                      <a:r>
                        <a:rPr lang="el-GR" baseline="0" dirty="0" smtClean="0"/>
                        <a:t>Εξωτερίκευση Λειτουργιών</a:t>
                      </a:r>
                    </a:p>
                    <a:p>
                      <a:pPr>
                        <a:buFont typeface="Wingdings" pitchFamily="2" charset="2"/>
                        <a:buChar char="v"/>
                      </a:pPr>
                      <a:r>
                        <a:rPr lang="el-GR" baseline="0" dirty="0" smtClean="0"/>
                        <a:t>Προστιθέμενη Αξία</a:t>
                      </a:r>
                    </a:p>
                    <a:p>
                      <a:pPr>
                        <a:buFont typeface="Wingdings" pitchFamily="2" charset="2"/>
                        <a:buChar char="v"/>
                      </a:pPr>
                      <a:r>
                        <a:rPr lang="el-GR" baseline="0" dirty="0" smtClean="0"/>
                        <a:t>Μείωση Ιεραρχικών επιπέδων</a:t>
                      </a:r>
                    </a:p>
                    <a:p>
                      <a:pPr>
                        <a:buFont typeface="Wingdings" pitchFamily="2" charset="2"/>
                        <a:buChar char="v"/>
                      </a:pPr>
                      <a:r>
                        <a:rPr lang="el-GR" baseline="0" dirty="0" smtClean="0"/>
                        <a:t>Αποκέντρωση</a:t>
                      </a:r>
                    </a:p>
                    <a:p>
                      <a:pPr>
                        <a:buFont typeface="Wingdings" pitchFamily="2" charset="2"/>
                        <a:buChar char="v"/>
                      </a:pPr>
                      <a:r>
                        <a:rPr lang="el-GR" baseline="0" dirty="0" smtClean="0"/>
                        <a:t>Μείωση Προσωπικού</a:t>
                      </a:r>
                    </a:p>
                    <a:p>
                      <a:pPr>
                        <a:buFont typeface="Wingdings" pitchFamily="2" charset="2"/>
                        <a:buChar char="v"/>
                      </a:pPr>
                      <a:r>
                        <a:rPr lang="el-GR" baseline="0" dirty="0" err="1" smtClean="0"/>
                        <a:t>Ενδο</a:t>
                      </a:r>
                      <a:r>
                        <a:rPr lang="el-GR" baseline="0" dirty="0" smtClean="0"/>
                        <a:t>-Επιχειρηματικότητα</a:t>
                      </a:r>
                      <a:endParaRPr lang="el-GR" dirty="0"/>
                    </a:p>
                  </a:txBody>
                  <a:tcPr/>
                </a:tc>
              </a:tr>
            </a:tbl>
          </a:graphicData>
        </a:graphic>
      </p:graphicFrame>
    </p:spTree>
    <p:extLst>
      <p:ext uri="{BB962C8B-B14F-4D97-AF65-F5344CB8AC3E}">
        <p14:creationId xmlns:p14="http://schemas.microsoft.com/office/powerpoint/2010/main" val="4014382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1399032"/>
          </a:xfrm>
        </p:spPr>
        <p:txBody>
          <a:bodyPr/>
          <a:lstStyle/>
          <a:p>
            <a:r>
              <a:rPr lang="el-GR" dirty="0" smtClean="0"/>
              <a:t>Περιεχόμενο </a:t>
            </a:r>
            <a:endParaRPr lang="el-GR" dirty="0"/>
          </a:p>
        </p:txBody>
      </p:sp>
      <p:graphicFrame>
        <p:nvGraphicFramePr>
          <p:cNvPr id="4" name="3 - Θέση περιεχομένου"/>
          <p:cNvGraphicFramePr>
            <a:graphicFrameLocks noGrp="1"/>
          </p:cNvGraphicFramePr>
          <p:nvPr>
            <p:ph idx="1"/>
          </p:nvPr>
        </p:nvGraphicFramePr>
        <p:xfrm>
          <a:off x="342912" y="1285860"/>
          <a:ext cx="8186766" cy="5572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TextBox"/>
          <p:cNvSpPr txBox="1"/>
          <p:nvPr/>
        </p:nvSpPr>
        <p:spPr>
          <a:xfrm>
            <a:off x="3357554" y="2500306"/>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Προγραμματισμός Ανθρώπινου Δυναμικού</a:t>
            </a:r>
            <a:endParaRPr lang="el-GR" sz="1200" b="1" dirty="0"/>
          </a:p>
        </p:txBody>
      </p:sp>
      <p:sp>
        <p:nvSpPr>
          <p:cNvPr id="6" name="5 - TextBox"/>
          <p:cNvSpPr txBox="1"/>
          <p:nvPr/>
        </p:nvSpPr>
        <p:spPr>
          <a:xfrm>
            <a:off x="3357554" y="328612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Προσέλκυση</a:t>
            </a:r>
            <a:endParaRPr lang="el-GR" sz="1200" b="1" dirty="0"/>
          </a:p>
        </p:txBody>
      </p:sp>
      <p:sp>
        <p:nvSpPr>
          <p:cNvPr id="17" name="16 - TextBox"/>
          <p:cNvSpPr txBox="1"/>
          <p:nvPr/>
        </p:nvSpPr>
        <p:spPr>
          <a:xfrm>
            <a:off x="3357554" y="407194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Επιλογή</a:t>
            </a:r>
            <a:endParaRPr lang="el-GR" sz="1200" b="1" dirty="0"/>
          </a:p>
        </p:txBody>
      </p:sp>
      <p:sp>
        <p:nvSpPr>
          <p:cNvPr id="18" name="17 - TextBox"/>
          <p:cNvSpPr txBox="1"/>
          <p:nvPr/>
        </p:nvSpPr>
        <p:spPr>
          <a:xfrm>
            <a:off x="3357554" y="471488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Αξιολόγηση Εργαζομένων</a:t>
            </a:r>
            <a:endParaRPr lang="el-GR" sz="1200" b="1" dirty="0"/>
          </a:p>
        </p:txBody>
      </p:sp>
      <p:sp>
        <p:nvSpPr>
          <p:cNvPr id="19" name="18 - TextBox"/>
          <p:cNvSpPr txBox="1"/>
          <p:nvPr/>
        </p:nvSpPr>
        <p:spPr>
          <a:xfrm>
            <a:off x="3357554" y="54292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Διοίκηση Απόδοσης</a:t>
            </a:r>
            <a:endParaRPr lang="el-GR" sz="1200" b="1" dirty="0"/>
          </a:p>
        </p:txBody>
      </p:sp>
      <p:sp>
        <p:nvSpPr>
          <p:cNvPr id="20" name="19 - TextBox"/>
          <p:cNvSpPr txBox="1"/>
          <p:nvPr/>
        </p:nvSpPr>
        <p:spPr>
          <a:xfrm>
            <a:off x="3428992" y="6286520"/>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Στόχοι ΔΑΠ</a:t>
            </a:r>
            <a:endParaRPr lang="el-GR" sz="1200" b="1" dirty="0"/>
          </a:p>
        </p:txBody>
      </p:sp>
      <p:sp>
        <p:nvSpPr>
          <p:cNvPr id="21" name="20 - TextBox"/>
          <p:cNvSpPr txBox="1"/>
          <p:nvPr/>
        </p:nvSpPr>
        <p:spPr>
          <a:xfrm>
            <a:off x="6572264" y="585789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Εσωτερική Επικοινωνία </a:t>
            </a:r>
            <a:endParaRPr lang="el-GR" sz="1200" b="1" dirty="0"/>
          </a:p>
        </p:txBody>
      </p:sp>
      <p:sp>
        <p:nvSpPr>
          <p:cNvPr id="22" name="21 - TextBox"/>
          <p:cNvSpPr txBox="1"/>
          <p:nvPr/>
        </p:nvSpPr>
        <p:spPr>
          <a:xfrm>
            <a:off x="6572264" y="471488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Αμοιβές - Παροχές</a:t>
            </a:r>
            <a:endParaRPr lang="el-GR" sz="1200" b="1" dirty="0"/>
          </a:p>
        </p:txBody>
      </p:sp>
      <p:sp>
        <p:nvSpPr>
          <p:cNvPr id="23" name="22 - TextBox"/>
          <p:cNvSpPr txBox="1"/>
          <p:nvPr/>
        </p:nvSpPr>
        <p:spPr>
          <a:xfrm>
            <a:off x="6572264" y="3786190"/>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Εργασιακές Σχέσεις</a:t>
            </a:r>
            <a:endParaRPr lang="el-GR" sz="1200" b="1" dirty="0"/>
          </a:p>
        </p:txBody>
      </p:sp>
      <p:sp>
        <p:nvSpPr>
          <p:cNvPr id="24" name="23 - TextBox"/>
          <p:cNvSpPr txBox="1"/>
          <p:nvPr/>
        </p:nvSpPr>
        <p:spPr>
          <a:xfrm>
            <a:off x="357158" y="5786454"/>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Οργανωσιακή και Διοικητική Ανάπτυξη</a:t>
            </a:r>
            <a:endParaRPr lang="el-GR" sz="1200" b="1" dirty="0"/>
          </a:p>
        </p:txBody>
      </p:sp>
      <p:sp>
        <p:nvSpPr>
          <p:cNvPr id="25" name="24 - TextBox"/>
          <p:cNvSpPr txBox="1"/>
          <p:nvPr/>
        </p:nvSpPr>
        <p:spPr>
          <a:xfrm>
            <a:off x="285720" y="478632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Εκπαίδευση - Ανάπτυξη</a:t>
            </a:r>
            <a:endParaRPr lang="el-GR" sz="1200" b="1" dirty="0"/>
          </a:p>
        </p:txBody>
      </p:sp>
      <p:sp>
        <p:nvSpPr>
          <p:cNvPr id="26" name="25 - TextBox"/>
          <p:cNvSpPr txBox="1"/>
          <p:nvPr/>
        </p:nvSpPr>
        <p:spPr>
          <a:xfrm>
            <a:off x="285720" y="2714620"/>
            <a:ext cx="235745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Ανάλυση και περιγραφή θέσης</a:t>
            </a:r>
            <a:endParaRPr lang="el-GR" sz="1200" b="1" dirty="0"/>
          </a:p>
        </p:txBody>
      </p:sp>
      <p:sp>
        <p:nvSpPr>
          <p:cNvPr id="27" name="26 - TextBox"/>
          <p:cNvSpPr txBox="1"/>
          <p:nvPr/>
        </p:nvSpPr>
        <p:spPr>
          <a:xfrm>
            <a:off x="6286512" y="18573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Οργανωσιακό Περιβάλλον</a:t>
            </a:r>
            <a:endParaRPr lang="el-GR" sz="1200" b="1" dirty="0"/>
          </a:p>
        </p:txBody>
      </p:sp>
      <p:sp>
        <p:nvSpPr>
          <p:cNvPr id="28" name="27 - TextBox"/>
          <p:cNvSpPr txBox="1"/>
          <p:nvPr/>
        </p:nvSpPr>
        <p:spPr>
          <a:xfrm>
            <a:off x="285720" y="1857364"/>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Εξωτερικό Περιβάλλον</a:t>
            </a:r>
            <a:endParaRPr lang="el-GR" sz="1200" b="1" dirty="0"/>
          </a:p>
        </p:txBody>
      </p:sp>
      <p:sp>
        <p:nvSpPr>
          <p:cNvPr id="29" name="28 - TextBox"/>
          <p:cNvSpPr txBox="1"/>
          <p:nvPr/>
        </p:nvSpPr>
        <p:spPr>
          <a:xfrm>
            <a:off x="3286116" y="1214422"/>
            <a:ext cx="2357454"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200" b="1" dirty="0" smtClean="0"/>
              <a:t>Λειτουργίες ΔΑΠ</a:t>
            </a:r>
            <a:endParaRPr lang="el-GR" sz="1200" b="1" dirty="0"/>
          </a:p>
        </p:txBody>
      </p:sp>
      <p:sp>
        <p:nvSpPr>
          <p:cNvPr id="30" name="29 - TextBox"/>
          <p:cNvSpPr txBox="1"/>
          <p:nvPr/>
        </p:nvSpPr>
        <p:spPr>
          <a:xfrm>
            <a:off x="6929454" y="6572272"/>
            <a:ext cx="2214546" cy="215444"/>
          </a:xfrm>
          <a:prstGeom prst="rect">
            <a:avLst/>
          </a:prstGeom>
          <a:noFill/>
        </p:spPr>
        <p:txBody>
          <a:bodyPr wrap="square" rtlCol="0">
            <a:spAutoFit/>
          </a:bodyPr>
          <a:lstStyle/>
          <a:p>
            <a:r>
              <a:rPr lang="el-GR" sz="800" dirty="0" err="1" smtClean="0"/>
              <a:t>Παπαλεξανδρή</a:t>
            </a:r>
            <a:r>
              <a:rPr lang="el-GR" sz="800" dirty="0" smtClean="0"/>
              <a:t> και </a:t>
            </a:r>
            <a:r>
              <a:rPr lang="el-GR" sz="800" dirty="0" err="1" smtClean="0"/>
              <a:t>Μπουραντάς</a:t>
            </a:r>
            <a:r>
              <a:rPr lang="el-GR" sz="800" dirty="0" smtClean="0"/>
              <a:t> , σελ. 21</a:t>
            </a:r>
            <a:endParaRPr lang="el-GR" sz="800" dirty="0"/>
          </a:p>
        </p:txBody>
      </p:sp>
      <p:cxnSp>
        <p:nvCxnSpPr>
          <p:cNvPr id="32" name="31 - Ευθύγραμμο βέλος σύνδεσης"/>
          <p:cNvCxnSpPr>
            <a:stCxn id="29" idx="2"/>
          </p:cNvCxnSpPr>
          <p:nvPr/>
        </p:nvCxnSpPr>
        <p:spPr>
          <a:xfrm rot="5400000">
            <a:off x="3965678" y="1989794"/>
            <a:ext cx="997539" cy="79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0" name="39 - Ευθύγραμμο βέλος σύνδεσης"/>
          <p:cNvCxnSpPr/>
          <p:nvPr/>
        </p:nvCxnSpPr>
        <p:spPr>
          <a:xfrm rot="5400000">
            <a:off x="4287042" y="3142454"/>
            <a:ext cx="284958" cy="7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40 - Ευθύγραμμο βέλος σύνδεσης"/>
          <p:cNvCxnSpPr/>
          <p:nvPr/>
        </p:nvCxnSpPr>
        <p:spPr>
          <a:xfrm rot="5400000">
            <a:off x="4108447" y="5964255"/>
            <a:ext cx="64294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41 - Ευθύγραμμο βέλος σύνδεσης"/>
          <p:cNvCxnSpPr/>
          <p:nvPr/>
        </p:nvCxnSpPr>
        <p:spPr>
          <a:xfrm rot="5400000">
            <a:off x="4215604" y="5214156"/>
            <a:ext cx="42862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42 - Ευθύγραμμο βέλος σύνδεσης"/>
          <p:cNvCxnSpPr/>
          <p:nvPr/>
        </p:nvCxnSpPr>
        <p:spPr>
          <a:xfrm rot="5400000">
            <a:off x="4251323" y="4535498"/>
            <a:ext cx="357192" cy="15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43 - Ευθύγραμμο βέλος σύνδεσης"/>
          <p:cNvCxnSpPr/>
          <p:nvPr/>
        </p:nvCxnSpPr>
        <p:spPr>
          <a:xfrm rot="5400000">
            <a:off x="4179886" y="3821910"/>
            <a:ext cx="499273" cy="7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5" name="64 - Ευθύγραμμο βέλος σύνδεσης"/>
          <p:cNvCxnSpPr>
            <a:stCxn id="28" idx="3"/>
          </p:cNvCxnSpPr>
          <p:nvPr/>
        </p:nvCxnSpPr>
        <p:spPr>
          <a:xfrm>
            <a:off x="2643174" y="1995864"/>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6" name="65 - Ευθύγραμμο βέλος σύνδεσης"/>
          <p:cNvCxnSpPr/>
          <p:nvPr/>
        </p:nvCxnSpPr>
        <p:spPr>
          <a:xfrm>
            <a:off x="2643174" y="2857496"/>
            <a:ext cx="71438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8" name="67 - Ευθύγραμμο βέλος σύνδεσης"/>
          <p:cNvCxnSpPr/>
          <p:nvPr/>
        </p:nvCxnSpPr>
        <p:spPr>
          <a:xfrm>
            <a:off x="2714612" y="6000768"/>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1" name="70 - Shape"/>
          <p:cNvCxnSpPr>
            <a:stCxn id="25" idx="2"/>
          </p:cNvCxnSpPr>
          <p:nvPr/>
        </p:nvCxnSpPr>
        <p:spPr>
          <a:xfrm rot="16200000" flipH="1">
            <a:off x="2120872" y="4406895"/>
            <a:ext cx="508819" cy="1821669"/>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7" name="76 - Ευθύγραμμο βέλος σύνδεσης"/>
          <p:cNvCxnSpPr/>
          <p:nvPr/>
        </p:nvCxnSpPr>
        <p:spPr>
          <a:xfrm>
            <a:off x="2714612" y="4929198"/>
            <a:ext cx="571504"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0" name="79 - Ευθύγραμμο βέλος σύνδεσης"/>
          <p:cNvCxnSpPr>
            <a:stCxn id="27" idx="1"/>
          </p:cNvCxnSpPr>
          <p:nvPr/>
        </p:nvCxnSpPr>
        <p:spPr>
          <a:xfrm rot="10800000" flipV="1">
            <a:off x="4643438" y="1995864"/>
            <a:ext cx="1643074" cy="43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2" name="81 - Ευθύγραμμο βέλος σύνδεσης"/>
          <p:cNvCxnSpPr/>
          <p:nvPr/>
        </p:nvCxnSpPr>
        <p:spPr>
          <a:xfrm rot="5400000">
            <a:off x="7429520" y="4357694"/>
            <a:ext cx="571504"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4" name="83 - Γωνιακή σύνδεση"/>
          <p:cNvCxnSpPr>
            <a:stCxn id="22" idx="2"/>
          </p:cNvCxnSpPr>
          <p:nvPr/>
        </p:nvCxnSpPr>
        <p:spPr>
          <a:xfrm rot="5400000">
            <a:off x="6550029" y="4371177"/>
            <a:ext cx="580257" cy="1821669"/>
          </a:xfrm>
          <a:prstGeom prst="bentConnector2">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7" name="86 - Ευθύγραμμο βέλος σύνδεσης"/>
          <p:cNvCxnSpPr/>
          <p:nvPr/>
        </p:nvCxnSpPr>
        <p:spPr>
          <a:xfrm>
            <a:off x="5929322" y="4857760"/>
            <a:ext cx="500066"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89" name="88 - Ευθύγραμμο βέλος σύνδεσης"/>
          <p:cNvCxnSpPr/>
          <p:nvPr/>
        </p:nvCxnSpPr>
        <p:spPr>
          <a:xfrm rot="10800000">
            <a:off x="4714876" y="6000768"/>
            <a:ext cx="1857388"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53876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Στόχοι ΔΑΠ</a:t>
            </a:r>
            <a:endParaRPr lang="el-GR" dirty="0"/>
          </a:p>
        </p:txBody>
      </p:sp>
      <p:sp>
        <p:nvSpPr>
          <p:cNvPr id="3" name="2 - Θέση περιεχομένου"/>
          <p:cNvSpPr>
            <a:spLocks noGrp="1"/>
          </p:cNvSpPr>
          <p:nvPr>
            <p:ph idx="1"/>
          </p:nvPr>
        </p:nvSpPr>
        <p:spPr/>
        <p:txBody>
          <a:bodyPr/>
          <a:lstStyle/>
          <a:p>
            <a:r>
              <a:rPr lang="el-GR" dirty="0" smtClean="0"/>
              <a:t>Αύξηση  Ανταγωνιστικότητας</a:t>
            </a:r>
          </a:p>
          <a:p>
            <a:r>
              <a:rPr lang="el-GR" dirty="0" smtClean="0"/>
              <a:t>Βελτίωση Ποιότητας και Παραγωγικότητας</a:t>
            </a:r>
          </a:p>
          <a:p>
            <a:r>
              <a:rPr lang="el-GR" dirty="0" smtClean="0"/>
              <a:t>Τήρηση Νομικών και Κοινωνικών  Υποχρεώσεων</a:t>
            </a:r>
          </a:p>
          <a:p>
            <a:r>
              <a:rPr lang="el-GR" dirty="0" smtClean="0"/>
              <a:t>Εργασιακή Ικανοποίηση και Ανάπτυξη Προσωπικού</a:t>
            </a:r>
          </a:p>
          <a:p>
            <a:r>
              <a:rPr lang="el-GR" dirty="0" smtClean="0"/>
              <a:t>Επίτευξη Επιχειρησιακών Στόχων</a:t>
            </a:r>
            <a:endParaRPr lang="el-GR" dirty="0"/>
          </a:p>
        </p:txBody>
      </p:sp>
    </p:spTree>
    <p:extLst>
      <p:ext uri="{BB962C8B-B14F-4D97-AF65-F5344CB8AC3E}">
        <p14:creationId xmlns:p14="http://schemas.microsoft.com/office/powerpoint/2010/main" val="2284897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Εξέλιξη Διοίκησης προσωπικού σε Διοίκηση Ανθρωπίνων Πόρων </a:t>
            </a:r>
            <a:endParaRPr lang="el-GR" dirty="0"/>
          </a:p>
        </p:txBody>
      </p:sp>
      <p:graphicFrame>
        <p:nvGraphicFramePr>
          <p:cNvPr id="4" name="3 - Θέση περιεχομένου"/>
          <p:cNvGraphicFramePr>
            <a:graphicFrameLocks noGrp="1"/>
          </p:cNvGraphicFramePr>
          <p:nvPr>
            <p:ph idx="1"/>
          </p:nvPr>
        </p:nvGraphicFramePr>
        <p:xfrm>
          <a:off x="214282" y="1428736"/>
          <a:ext cx="850112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 TextBox"/>
          <p:cNvSpPr txBox="1"/>
          <p:nvPr/>
        </p:nvSpPr>
        <p:spPr>
          <a:xfrm>
            <a:off x="1285852" y="2357430"/>
            <a:ext cx="1143008"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Φιλοσοφία Ανώτατης Ηγεσίας </a:t>
            </a:r>
            <a:endParaRPr lang="el-GR" sz="1200" dirty="0"/>
          </a:p>
        </p:txBody>
      </p:sp>
      <p:sp>
        <p:nvSpPr>
          <p:cNvPr id="8" name="7 - TextBox"/>
          <p:cNvSpPr txBox="1"/>
          <p:nvPr/>
        </p:nvSpPr>
        <p:spPr>
          <a:xfrm>
            <a:off x="2357422" y="4143380"/>
            <a:ext cx="100013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Υγιεινή &amp; Ασφάλεια</a:t>
            </a:r>
            <a:endParaRPr lang="el-GR" sz="1200" dirty="0"/>
          </a:p>
        </p:txBody>
      </p:sp>
      <p:sp>
        <p:nvSpPr>
          <p:cNvPr id="9" name="8 - TextBox"/>
          <p:cNvSpPr txBox="1"/>
          <p:nvPr/>
        </p:nvSpPr>
        <p:spPr>
          <a:xfrm>
            <a:off x="2857488" y="3071810"/>
            <a:ext cx="107157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Σχεδιασμός &amp; Ανάλυση Θέσεων Εργασίας</a:t>
            </a:r>
            <a:endParaRPr lang="el-GR" sz="1200" dirty="0"/>
          </a:p>
        </p:txBody>
      </p:sp>
      <p:sp>
        <p:nvSpPr>
          <p:cNvPr id="10" name="9 - TextBox"/>
          <p:cNvSpPr txBox="1"/>
          <p:nvPr/>
        </p:nvSpPr>
        <p:spPr>
          <a:xfrm>
            <a:off x="428596" y="3214686"/>
            <a:ext cx="100013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Ανάπτυξη Ηγεσίας</a:t>
            </a:r>
            <a:endParaRPr lang="el-GR" sz="1200" dirty="0"/>
          </a:p>
        </p:txBody>
      </p:sp>
      <p:sp>
        <p:nvSpPr>
          <p:cNvPr id="11" name="10 - TextBox"/>
          <p:cNvSpPr txBox="1"/>
          <p:nvPr/>
        </p:nvSpPr>
        <p:spPr>
          <a:xfrm>
            <a:off x="428596" y="4000504"/>
            <a:ext cx="135732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Οργανωσιακή Μάθηση και </a:t>
            </a:r>
            <a:r>
              <a:rPr lang="el-GR" sz="1200" dirty="0" err="1" smtClean="0"/>
              <a:t>διαχείρηση</a:t>
            </a:r>
            <a:r>
              <a:rPr lang="el-GR" sz="1200" dirty="0" smtClean="0"/>
              <a:t> Γνώσης</a:t>
            </a:r>
            <a:endParaRPr lang="el-GR" sz="1200" dirty="0"/>
          </a:p>
        </p:txBody>
      </p:sp>
      <p:sp>
        <p:nvSpPr>
          <p:cNvPr id="12" name="11 - TextBox"/>
          <p:cNvSpPr txBox="1"/>
          <p:nvPr/>
        </p:nvSpPr>
        <p:spPr>
          <a:xfrm>
            <a:off x="1500166" y="5000636"/>
            <a:ext cx="100013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Οργανωσιακή &amp; Διοικητική Ανάπτυξη</a:t>
            </a:r>
            <a:endParaRPr lang="el-GR" sz="1200" dirty="0"/>
          </a:p>
        </p:txBody>
      </p:sp>
      <p:sp>
        <p:nvSpPr>
          <p:cNvPr id="13" name="12 - TextBox"/>
          <p:cNvSpPr txBox="1"/>
          <p:nvPr/>
        </p:nvSpPr>
        <p:spPr>
          <a:xfrm>
            <a:off x="3357554" y="4857760"/>
            <a:ext cx="100013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Οργανωσιακή &amp; Διοικητική Ανάπτυξη</a:t>
            </a:r>
            <a:endParaRPr lang="el-GR" sz="1200" dirty="0"/>
          </a:p>
        </p:txBody>
      </p:sp>
      <p:sp>
        <p:nvSpPr>
          <p:cNvPr id="14" name="13 - TextBox"/>
          <p:cNvSpPr txBox="1"/>
          <p:nvPr/>
        </p:nvSpPr>
        <p:spPr>
          <a:xfrm>
            <a:off x="4071934" y="5643578"/>
            <a:ext cx="10001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Εκπαίδευση &amp; ανάπτυξη</a:t>
            </a:r>
            <a:endParaRPr lang="el-GR" sz="1200" dirty="0"/>
          </a:p>
        </p:txBody>
      </p:sp>
      <p:sp>
        <p:nvSpPr>
          <p:cNvPr id="15" name="14 - TextBox"/>
          <p:cNvSpPr txBox="1"/>
          <p:nvPr/>
        </p:nvSpPr>
        <p:spPr>
          <a:xfrm>
            <a:off x="4857752" y="4786322"/>
            <a:ext cx="10001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Προσέλκυση &amp; Επιλογή</a:t>
            </a:r>
            <a:endParaRPr lang="el-GR" sz="1200" dirty="0"/>
          </a:p>
        </p:txBody>
      </p:sp>
      <p:sp>
        <p:nvSpPr>
          <p:cNvPr id="16" name="15 - TextBox"/>
          <p:cNvSpPr txBox="1"/>
          <p:nvPr/>
        </p:nvSpPr>
        <p:spPr>
          <a:xfrm>
            <a:off x="5214942" y="4143380"/>
            <a:ext cx="100013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Αμοιβές &amp;Παροχές</a:t>
            </a:r>
            <a:endParaRPr lang="el-GR" sz="1200" dirty="0"/>
          </a:p>
        </p:txBody>
      </p:sp>
      <p:sp>
        <p:nvSpPr>
          <p:cNvPr id="17" name="16 - TextBox"/>
          <p:cNvSpPr txBox="1"/>
          <p:nvPr/>
        </p:nvSpPr>
        <p:spPr>
          <a:xfrm>
            <a:off x="4857752" y="3071810"/>
            <a:ext cx="10001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Προγραμματισμός Α.Δ.</a:t>
            </a:r>
            <a:endParaRPr lang="el-GR" sz="1200" dirty="0"/>
          </a:p>
        </p:txBody>
      </p:sp>
      <p:sp>
        <p:nvSpPr>
          <p:cNvPr id="18" name="17 - TextBox"/>
          <p:cNvSpPr txBox="1"/>
          <p:nvPr/>
        </p:nvSpPr>
        <p:spPr>
          <a:xfrm>
            <a:off x="6143636" y="2357430"/>
            <a:ext cx="10001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Προγράμματα Ολικής Ποιότητας</a:t>
            </a:r>
            <a:endParaRPr lang="el-GR" sz="1200" dirty="0"/>
          </a:p>
        </p:txBody>
      </p:sp>
      <p:sp>
        <p:nvSpPr>
          <p:cNvPr id="19" name="18 - TextBox"/>
          <p:cNvSpPr txBox="1"/>
          <p:nvPr/>
        </p:nvSpPr>
        <p:spPr>
          <a:xfrm>
            <a:off x="6143636" y="5286388"/>
            <a:ext cx="1000132"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Εσωτερική Επικοινωνία</a:t>
            </a:r>
            <a:endParaRPr lang="el-GR" sz="1200" dirty="0"/>
          </a:p>
        </p:txBody>
      </p:sp>
      <p:sp>
        <p:nvSpPr>
          <p:cNvPr id="20" name="19 - TextBox"/>
          <p:cNvSpPr txBox="1"/>
          <p:nvPr/>
        </p:nvSpPr>
        <p:spPr>
          <a:xfrm>
            <a:off x="7215206" y="4286256"/>
            <a:ext cx="1000132"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Οργανωσιακή Κουλτούρα &amp; Κλίμα</a:t>
            </a:r>
            <a:endParaRPr lang="el-GR" sz="1200" dirty="0"/>
          </a:p>
        </p:txBody>
      </p:sp>
      <p:sp>
        <p:nvSpPr>
          <p:cNvPr id="21" name="20 - TextBox"/>
          <p:cNvSpPr txBox="1"/>
          <p:nvPr/>
        </p:nvSpPr>
        <p:spPr>
          <a:xfrm>
            <a:off x="7215206" y="2786058"/>
            <a:ext cx="1000132"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Βελτίωση Ομαδικής Συνεργασίας &amp; Διάθεσης για Απόδοση</a:t>
            </a:r>
            <a:endParaRPr lang="el-GR" sz="1200" dirty="0"/>
          </a:p>
        </p:txBody>
      </p:sp>
      <p:sp>
        <p:nvSpPr>
          <p:cNvPr id="22" name="21 - TextBox"/>
          <p:cNvSpPr txBox="1"/>
          <p:nvPr/>
        </p:nvSpPr>
        <p:spPr>
          <a:xfrm>
            <a:off x="3857620" y="2571744"/>
            <a:ext cx="1000132"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l-GR" sz="1200" dirty="0" smtClean="0"/>
              <a:t>Εργασιακές  σχέσεις</a:t>
            </a:r>
            <a:endParaRPr lang="el-GR" sz="1200" dirty="0"/>
          </a:p>
        </p:txBody>
      </p:sp>
    </p:spTree>
    <p:extLst>
      <p:ext uri="{BB962C8B-B14F-4D97-AF65-F5344CB8AC3E}">
        <p14:creationId xmlns:p14="http://schemas.microsoft.com/office/powerpoint/2010/main" val="4103356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Σχέση ΔΑΠ με τις Ομάδες ενδιαφέροντος</a:t>
            </a:r>
            <a:endParaRPr lang="el-GR" dirty="0"/>
          </a:p>
        </p:txBody>
      </p:sp>
      <p:sp>
        <p:nvSpPr>
          <p:cNvPr id="4" name="3 - TextBox"/>
          <p:cNvSpPr txBox="1"/>
          <p:nvPr/>
        </p:nvSpPr>
        <p:spPr>
          <a:xfrm>
            <a:off x="3786182" y="3929066"/>
            <a:ext cx="1643074" cy="738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l-GR" sz="1400" b="1" dirty="0" smtClean="0"/>
              <a:t>Διοίκηση Ανθρώπινων Πόρων</a:t>
            </a:r>
            <a:endParaRPr lang="el-GR" sz="1400" b="1" dirty="0"/>
          </a:p>
        </p:txBody>
      </p:sp>
      <p:sp>
        <p:nvSpPr>
          <p:cNvPr id="7" name="6 - TextBox"/>
          <p:cNvSpPr txBox="1"/>
          <p:nvPr/>
        </p:nvSpPr>
        <p:spPr>
          <a:xfrm>
            <a:off x="428596" y="3214686"/>
            <a:ext cx="2357454"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Στρατηγικοί Εταίροι</a:t>
            </a:r>
          </a:p>
          <a:p>
            <a:pPr>
              <a:buFont typeface="Arial" pitchFamily="34" charset="0"/>
              <a:buChar char="•"/>
            </a:pPr>
            <a:r>
              <a:rPr lang="el-GR" sz="1400" dirty="0" smtClean="0"/>
              <a:t>Προμηθευτές</a:t>
            </a:r>
          </a:p>
          <a:p>
            <a:pPr>
              <a:buFont typeface="Arial" pitchFamily="34" charset="0"/>
              <a:buChar char="•"/>
            </a:pPr>
            <a:r>
              <a:rPr lang="el-GR" sz="1400" dirty="0" smtClean="0"/>
              <a:t>Συνδικάτα Εργαζομένων</a:t>
            </a:r>
          </a:p>
          <a:p>
            <a:pPr>
              <a:buFont typeface="Arial" pitchFamily="34" charset="0"/>
              <a:buChar char="•"/>
            </a:pPr>
            <a:r>
              <a:rPr lang="el-GR" sz="1400" dirty="0" smtClean="0"/>
              <a:t>Πελάτες</a:t>
            </a:r>
            <a:endParaRPr lang="el-GR" sz="1400" dirty="0"/>
          </a:p>
        </p:txBody>
      </p:sp>
      <p:sp>
        <p:nvSpPr>
          <p:cNvPr id="8" name="7 - TextBox"/>
          <p:cNvSpPr txBox="1"/>
          <p:nvPr/>
        </p:nvSpPr>
        <p:spPr>
          <a:xfrm>
            <a:off x="357158" y="4786322"/>
            <a:ext cx="2357454"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Κοινωνικό Σύνολο</a:t>
            </a:r>
          </a:p>
          <a:p>
            <a:pPr>
              <a:buFont typeface="Arial" pitchFamily="34" charset="0"/>
              <a:buChar char="•"/>
            </a:pPr>
            <a:r>
              <a:rPr lang="el-GR" sz="1400" dirty="0" smtClean="0"/>
              <a:t>Συμμόρφωση με νομικές επιταγές</a:t>
            </a:r>
          </a:p>
          <a:p>
            <a:pPr>
              <a:buFont typeface="Arial" pitchFamily="34" charset="0"/>
              <a:buChar char="•"/>
            </a:pPr>
            <a:r>
              <a:rPr lang="el-GR" sz="1400" dirty="0" smtClean="0"/>
              <a:t>Κοινωνική υπευθυνότητα</a:t>
            </a:r>
          </a:p>
          <a:p>
            <a:pPr>
              <a:buFont typeface="Arial" pitchFamily="34" charset="0"/>
              <a:buChar char="•"/>
            </a:pPr>
            <a:r>
              <a:rPr lang="el-GR" sz="1400" dirty="0" smtClean="0"/>
              <a:t>Διοικητική Ηθική</a:t>
            </a:r>
            <a:endParaRPr lang="el-GR" sz="1400" dirty="0"/>
          </a:p>
        </p:txBody>
      </p:sp>
      <p:sp>
        <p:nvSpPr>
          <p:cNvPr id="9" name="8 - TextBox"/>
          <p:cNvSpPr txBox="1"/>
          <p:nvPr/>
        </p:nvSpPr>
        <p:spPr>
          <a:xfrm>
            <a:off x="3500430" y="5357826"/>
            <a:ext cx="2643206"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Εργαζόμενοι</a:t>
            </a:r>
          </a:p>
          <a:p>
            <a:pPr>
              <a:buFont typeface="Arial" pitchFamily="34" charset="0"/>
              <a:buChar char="•"/>
            </a:pPr>
            <a:r>
              <a:rPr lang="el-GR" sz="1400" dirty="0" smtClean="0"/>
              <a:t>Δίκαιη μεταχείριση</a:t>
            </a:r>
          </a:p>
          <a:p>
            <a:pPr>
              <a:buFont typeface="Arial" pitchFamily="34" charset="0"/>
              <a:buChar char="•"/>
            </a:pPr>
            <a:r>
              <a:rPr lang="el-GR" sz="1400" dirty="0" smtClean="0"/>
              <a:t>Εργασιακή ικανοποίηση </a:t>
            </a:r>
          </a:p>
          <a:p>
            <a:pPr>
              <a:buFont typeface="Arial" pitchFamily="34" charset="0"/>
              <a:buChar char="•"/>
            </a:pPr>
            <a:r>
              <a:rPr lang="el-GR" sz="1400" dirty="0" smtClean="0"/>
              <a:t>Ενδυνάμωση Ευθυνών</a:t>
            </a:r>
          </a:p>
          <a:p>
            <a:pPr>
              <a:buFont typeface="Arial" pitchFamily="34" charset="0"/>
              <a:buChar char="•"/>
            </a:pPr>
            <a:r>
              <a:rPr lang="el-GR" sz="1400" dirty="0" smtClean="0"/>
              <a:t>Υγιεινή και ασφάλεια</a:t>
            </a:r>
            <a:endParaRPr lang="el-GR" sz="1400" dirty="0"/>
          </a:p>
        </p:txBody>
      </p:sp>
      <p:sp>
        <p:nvSpPr>
          <p:cNvPr id="10" name="9 - TextBox"/>
          <p:cNvSpPr txBox="1"/>
          <p:nvPr/>
        </p:nvSpPr>
        <p:spPr>
          <a:xfrm>
            <a:off x="6572264" y="4857760"/>
            <a:ext cx="2214578" cy="160043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Πελάτες</a:t>
            </a:r>
          </a:p>
          <a:p>
            <a:pPr>
              <a:buFont typeface="Arial" pitchFamily="34" charset="0"/>
              <a:buChar char="•"/>
            </a:pPr>
            <a:r>
              <a:rPr lang="el-GR" sz="1400" dirty="0" smtClean="0"/>
              <a:t>Υπηρεσίες Ποιότητας</a:t>
            </a:r>
          </a:p>
          <a:p>
            <a:pPr>
              <a:buFont typeface="Arial" pitchFamily="34" charset="0"/>
              <a:buChar char="•"/>
            </a:pPr>
            <a:r>
              <a:rPr lang="el-GR" sz="1400" dirty="0" smtClean="0"/>
              <a:t>Προϊόντα Ποιότητας</a:t>
            </a:r>
          </a:p>
          <a:p>
            <a:pPr>
              <a:buFont typeface="Arial" pitchFamily="34" charset="0"/>
              <a:buChar char="•"/>
            </a:pPr>
            <a:r>
              <a:rPr lang="el-GR" sz="1400" dirty="0" smtClean="0"/>
              <a:t>Ταχύτητα και ετοιμότητα</a:t>
            </a:r>
          </a:p>
          <a:p>
            <a:pPr>
              <a:buFont typeface="Arial" pitchFamily="34" charset="0"/>
              <a:buChar char="•"/>
            </a:pPr>
            <a:r>
              <a:rPr lang="el-GR" sz="1400" dirty="0" smtClean="0"/>
              <a:t>Χαμηλό Κόστος</a:t>
            </a:r>
          </a:p>
          <a:p>
            <a:pPr>
              <a:buFont typeface="Arial" pitchFamily="34" charset="0"/>
              <a:buChar char="•"/>
            </a:pPr>
            <a:r>
              <a:rPr lang="el-GR" sz="1400" dirty="0" smtClean="0"/>
              <a:t>Καινοτομία</a:t>
            </a:r>
            <a:endParaRPr lang="el-GR" sz="1400" dirty="0"/>
          </a:p>
        </p:txBody>
      </p:sp>
      <p:sp>
        <p:nvSpPr>
          <p:cNvPr id="11" name="10 - TextBox"/>
          <p:cNvSpPr txBox="1"/>
          <p:nvPr/>
        </p:nvSpPr>
        <p:spPr>
          <a:xfrm>
            <a:off x="6500826" y="3000372"/>
            <a:ext cx="2214578"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Μέτοχοι και επενδυτές</a:t>
            </a:r>
          </a:p>
          <a:p>
            <a:pPr>
              <a:buFont typeface="Arial" pitchFamily="34" charset="0"/>
              <a:buChar char="•"/>
            </a:pPr>
            <a:r>
              <a:rPr lang="el-GR" sz="1400" dirty="0" smtClean="0"/>
              <a:t>Απόδοση Μετοχικού Κεφαλαίου</a:t>
            </a:r>
          </a:p>
          <a:p>
            <a:pPr>
              <a:buFont typeface="Arial" pitchFamily="34" charset="0"/>
              <a:buChar char="•"/>
            </a:pPr>
            <a:r>
              <a:rPr lang="el-GR" sz="1400" dirty="0" smtClean="0"/>
              <a:t>Απόδοση ανά πωλήσεις</a:t>
            </a:r>
          </a:p>
          <a:p>
            <a:pPr>
              <a:buFont typeface="Arial" pitchFamily="34" charset="0"/>
              <a:buChar char="•"/>
            </a:pPr>
            <a:r>
              <a:rPr lang="el-GR" sz="1400" dirty="0" smtClean="0"/>
              <a:t>Απόδοση επενδύσεων</a:t>
            </a:r>
            <a:endParaRPr lang="el-GR" sz="1400" dirty="0"/>
          </a:p>
        </p:txBody>
      </p:sp>
      <p:sp>
        <p:nvSpPr>
          <p:cNvPr id="12" name="11 - TextBox"/>
          <p:cNvSpPr txBox="1"/>
          <p:nvPr/>
        </p:nvSpPr>
        <p:spPr>
          <a:xfrm>
            <a:off x="3286116" y="2143116"/>
            <a:ext cx="278608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l-GR" sz="1400" b="1" dirty="0" smtClean="0"/>
              <a:t>Επιχείρηση (Διοίκηση)</a:t>
            </a:r>
          </a:p>
          <a:p>
            <a:pPr>
              <a:buFont typeface="Arial" pitchFamily="34" charset="0"/>
              <a:buChar char="•"/>
            </a:pPr>
            <a:r>
              <a:rPr lang="el-GR" sz="1400" dirty="0" smtClean="0"/>
              <a:t>Παραγωγικότητα</a:t>
            </a:r>
          </a:p>
          <a:p>
            <a:pPr>
              <a:buFont typeface="Arial" pitchFamily="34" charset="0"/>
              <a:buChar char="•"/>
            </a:pPr>
            <a:r>
              <a:rPr lang="el-GR" sz="1400" dirty="0" smtClean="0"/>
              <a:t>Κέρδη</a:t>
            </a:r>
          </a:p>
          <a:p>
            <a:pPr>
              <a:buFont typeface="Arial" pitchFamily="34" charset="0"/>
              <a:buChar char="•"/>
            </a:pPr>
            <a:r>
              <a:rPr lang="el-GR" sz="1400" dirty="0" smtClean="0"/>
              <a:t>Επιβίωση</a:t>
            </a:r>
            <a:endParaRPr lang="el-GR" sz="1400" dirty="0"/>
          </a:p>
        </p:txBody>
      </p:sp>
      <p:cxnSp>
        <p:nvCxnSpPr>
          <p:cNvPr id="14" name="13 - Ευθύγραμμο βέλος σύνδεσης"/>
          <p:cNvCxnSpPr/>
          <p:nvPr/>
        </p:nvCxnSpPr>
        <p:spPr>
          <a:xfrm rot="5400000">
            <a:off x="4179488" y="3464322"/>
            <a:ext cx="6421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a:off x="5429256" y="4429132"/>
            <a:ext cx="100013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 Ευθύγραμμο βέλος σύνδεσης"/>
          <p:cNvCxnSpPr/>
          <p:nvPr/>
        </p:nvCxnSpPr>
        <p:spPr>
          <a:xfrm rot="10800000" flipV="1">
            <a:off x="5572132" y="3714752"/>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rot="5400000">
            <a:off x="4215604" y="4999842"/>
            <a:ext cx="57071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flipV="1">
            <a:off x="2786050" y="4786322"/>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a:stCxn id="7" idx="3"/>
          </p:cNvCxnSpPr>
          <p:nvPr/>
        </p:nvCxnSpPr>
        <p:spPr>
          <a:xfrm>
            <a:off x="2786050" y="3691740"/>
            <a:ext cx="857256" cy="523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32 - Ευθύγραμμο βέλος σύνδεσης"/>
          <p:cNvCxnSpPr/>
          <p:nvPr/>
        </p:nvCxnSpPr>
        <p:spPr>
          <a:xfrm rot="5400000" flipH="1" flipV="1">
            <a:off x="4358480" y="357108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 Ευθύγραμμο βέλος σύνδεσης"/>
          <p:cNvCxnSpPr/>
          <p:nvPr/>
        </p:nvCxnSpPr>
        <p:spPr>
          <a:xfrm rot="10800000">
            <a:off x="2928926" y="3571876"/>
            <a:ext cx="857256"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Ευθύγραμμο βέλος σύνδεσης"/>
          <p:cNvCxnSpPr/>
          <p:nvPr/>
        </p:nvCxnSpPr>
        <p:spPr>
          <a:xfrm rot="10800000" flipV="1">
            <a:off x="2786050" y="4500570"/>
            <a:ext cx="928694"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 Ευθύγραμμο βέλος σύνδεσης"/>
          <p:cNvCxnSpPr/>
          <p:nvPr/>
        </p:nvCxnSpPr>
        <p:spPr>
          <a:xfrm rot="5400000" flipH="1" flipV="1">
            <a:off x="4429918" y="507128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p:nvPr/>
        </p:nvCxnSpPr>
        <p:spPr>
          <a:xfrm flipV="1">
            <a:off x="5429256" y="3571876"/>
            <a:ext cx="928694"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p:nvPr/>
        </p:nvCxnSpPr>
        <p:spPr>
          <a:xfrm rot="10800000">
            <a:off x="5643570" y="4429132"/>
            <a:ext cx="928694"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54 - TextBox"/>
          <p:cNvSpPr txBox="1"/>
          <p:nvPr/>
        </p:nvSpPr>
        <p:spPr>
          <a:xfrm>
            <a:off x="6786578" y="1285860"/>
            <a:ext cx="2357422" cy="246221"/>
          </a:xfrm>
          <a:prstGeom prst="rect">
            <a:avLst/>
          </a:prstGeom>
          <a:noFill/>
        </p:spPr>
        <p:txBody>
          <a:bodyPr wrap="square" rtlCol="0">
            <a:spAutoFit/>
          </a:bodyPr>
          <a:lstStyle/>
          <a:p>
            <a:r>
              <a:rPr lang="en-US" sz="1000" dirty="0" smtClean="0"/>
              <a:t>Jackson &amp; Schuler  (1996), p8</a:t>
            </a:r>
            <a:endParaRPr lang="el-GR" sz="1000" dirty="0"/>
          </a:p>
        </p:txBody>
      </p:sp>
    </p:spTree>
    <p:extLst>
      <p:ext uri="{BB962C8B-B14F-4D97-AF65-F5344CB8AC3E}">
        <p14:creationId xmlns:p14="http://schemas.microsoft.com/office/powerpoint/2010/main" val="2156180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571612"/>
            <a:ext cx="8229600" cy="2857520"/>
          </a:xfrm>
        </p:spPr>
        <p:txBody>
          <a:bodyPr>
            <a:noAutofit/>
          </a:bodyPr>
          <a:lstStyle/>
          <a:p>
            <a:pPr algn="ctr"/>
            <a:r>
              <a:rPr lang="el-GR" sz="6000" b="1" dirty="0" smtClean="0"/>
              <a:t>Σε ποιες επιχειρήσεις εφαρμόζονται οι πρακτικές της ΔΑΠ ; </a:t>
            </a:r>
            <a:br>
              <a:rPr lang="el-GR" sz="6000" b="1" dirty="0" smtClean="0"/>
            </a:br>
            <a:endParaRPr lang="el-GR" sz="6000" b="1" dirty="0"/>
          </a:p>
        </p:txBody>
      </p:sp>
    </p:spTree>
    <p:extLst>
      <p:ext uri="{BB962C8B-B14F-4D97-AF65-F5344CB8AC3E}">
        <p14:creationId xmlns:p14="http://schemas.microsoft.com/office/powerpoint/2010/main" val="199781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Η ΔΑΠ σε μικρές και μεγάλες Επιχειρήσεις</a:t>
            </a:r>
            <a:endParaRPr lang="el-GR" dirty="0"/>
          </a:p>
        </p:txBody>
      </p:sp>
      <p:sp>
        <p:nvSpPr>
          <p:cNvPr id="3" name="2 - Θέση περιεχομένου"/>
          <p:cNvSpPr>
            <a:spLocks noGrp="1"/>
          </p:cNvSpPr>
          <p:nvPr>
            <p:ph idx="1"/>
          </p:nvPr>
        </p:nvSpPr>
        <p:spPr/>
        <p:txBody>
          <a:bodyPr/>
          <a:lstStyle/>
          <a:p>
            <a:r>
              <a:rPr lang="el-GR" dirty="0" smtClean="0"/>
              <a:t>Μικρές επιχειρήσεις : Επικάλυψη θέσεων</a:t>
            </a:r>
          </a:p>
          <a:p>
            <a:r>
              <a:rPr lang="el-GR" dirty="0" smtClean="0"/>
              <a:t>Μεσαίες επιχειρήσεις : Ξεχωριστό τμήμα ΔΑΠ με ένα στέλεχος ΔΑΠ και ένα γραμματέα ή βοηθητικό στέλεχος</a:t>
            </a:r>
          </a:p>
          <a:p>
            <a:r>
              <a:rPr lang="el-GR" dirty="0" smtClean="0"/>
              <a:t>Μεγάλες επιχειρήσεις </a:t>
            </a:r>
            <a:endParaRPr lang="el-GR" dirty="0"/>
          </a:p>
        </p:txBody>
      </p:sp>
      <p:graphicFrame>
        <p:nvGraphicFramePr>
          <p:cNvPr id="4" name="3 - Διάγραμμα"/>
          <p:cNvGraphicFramePr/>
          <p:nvPr/>
        </p:nvGraphicFramePr>
        <p:xfrm>
          <a:off x="428596" y="3357562"/>
          <a:ext cx="85010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8633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ΔΑΠ και στελέχη γραμμής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Πρακτική εφαρμογή των καθημερινών λειτουργιών της ΔΑΠ.</a:t>
            </a:r>
          </a:p>
          <a:p>
            <a:r>
              <a:rPr lang="el-GR" dirty="0" smtClean="0"/>
              <a:t>Λειτουργία τμήματος ΔΑΠ ως Συμβουλευτικού Κέντρου</a:t>
            </a:r>
          </a:p>
          <a:p>
            <a:r>
              <a:rPr lang="el-GR" dirty="0" smtClean="0"/>
              <a:t>Ρόλοι οργανωτικής μονάδας ΔΑΠ :</a:t>
            </a:r>
          </a:p>
          <a:p>
            <a:pPr marL="722313" indent="-449263">
              <a:buFont typeface="Wingdings" pitchFamily="2" charset="2"/>
              <a:buChar char="Ø"/>
            </a:pPr>
            <a:r>
              <a:rPr lang="el-GR" dirty="0" smtClean="0"/>
              <a:t>Επιτελικός</a:t>
            </a:r>
          </a:p>
          <a:p>
            <a:pPr marL="722313" indent="-449263">
              <a:buFont typeface="Wingdings" pitchFamily="2" charset="2"/>
              <a:buChar char="Ø"/>
            </a:pPr>
            <a:r>
              <a:rPr lang="el-GR" dirty="0" smtClean="0"/>
              <a:t>Υποστηρικτικός </a:t>
            </a:r>
          </a:p>
          <a:p>
            <a:pPr marL="722313" indent="-449263">
              <a:buFont typeface="Wingdings" pitchFamily="2" charset="2"/>
              <a:buChar char="Ø"/>
            </a:pPr>
            <a:r>
              <a:rPr lang="el-GR" dirty="0" smtClean="0"/>
              <a:t>Συμβουλευτικός</a:t>
            </a:r>
          </a:p>
          <a:p>
            <a:pPr marL="722313" indent="-449263">
              <a:buFont typeface="Wingdings" pitchFamily="2" charset="2"/>
              <a:buChar char="Ø"/>
            </a:pPr>
            <a:r>
              <a:rPr lang="el-GR" dirty="0" smtClean="0"/>
              <a:t>Εποπτικός</a:t>
            </a:r>
          </a:p>
          <a:p>
            <a:pPr marL="722313" indent="-449263">
              <a:buFont typeface="Wingdings" pitchFamily="2" charset="2"/>
              <a:buChar char="Ø"/>
            </a:pPr>
            <a:r>
              <a:rPr lang="el-GR" dirty="0" smtClean="0"/>
              <a:t>Εκτελεστικός</a:t>
            </a:r>
          </a:p>
          <a:p>
            <a:endParaRPr lang="el-GR" dirty="0"/>
          </a:p>
        </p:txBody>
      </p:sp>
    </p:spTree>
    <p:extLst>
      <p:ext uri="{BB962C8B-B14F-4D97-AF65-F5344CB8AC3E}">
        <p14:creationId xmlns:p14="http://schemas.microsoft.com/office/powerpoint/2010/main" val="3611461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357166"/>
            <a:ext cx="8229600" cy="1399032"/>
          </a:xfrm>
        </p:spPr>
        <p:txBody>
          <a:bodyPr>
            <a:normAutofit fontScale="90000"/>
          </a:bodyPr>
          <a:lstStyle/>
          <a:p>
            <a:r>
              <a:rPr lang="el-GR" dirty="0" smtClean="0"/>
              <a:t>Αξιολόγηση Συμβολής ΔΑΠ στην επιχείρηση</a:t>
            </a:r>
            <a:endParaRPr lang="el-GR" dirty="0"/>
          </a:p>
        </p:txBody>
      </p:sp>
      <p:sp>
        <p:nvSpPr>
          <p:cNvPr id="3" name="2 - Θέση περιεχομένου"/>
          <p:cNvSpPr>
            <a:spLocks noGrp="1"/>
          </p:cNvSpPr>
          <p:nvPr>
            <p:ph idx="1"/>
          </p:nvPr>
        </p:nvSpPr>
        <p:spPr/>
        <p:txBody>
          <a:bodyPr/>
          <a:lstStyle/>
          <a:p>
            <a:r>
              <a:rPr lang="el-GR" dirty="0" smtClean="0"/>
              <a:t>«Σύστημα Απασχόλησης Υψηλής Απόδοσης» (</a:t>
            </a:r>
            <a:r>
              <a:rPr lang="en-US" dirty="0" err="1" smtClean="0"/>
              <a:t>DeNisi</a:t>
            </a:r>
            <a:r>
              <a:rPr lang="en-US" dirty="0" smtClean="0"/>
              <a:t> &amp; Griffin, 2001</a:t>
            </a:r>
            <a:r>
              <a:rPr lang="el-GR" dirty="0" smtClean="0"/>
              <a:t>)</a:t>
            </a:r>
            <a:endParaRPr lang="en-US" dirty="0" smtClean="0"/>
          </a:p>
          <a:p>
            <a:pPr marL="801688" indent="-449263">
              <a:buFont typeface="Wingdings" pitchFamily="2" charset="2"/>
              <a:buChar char="Ø"/>
            </a:pPr>
            <a:r>
              <a:rPr lang="el-GR" dirty="0" smtClean="0"/>
              <a:t>Έρευνες Απόψεων</a:t>
            </a:r>
          </a:p>
          <a:p>
            <a:pPr marL="801688" indent="-449263">
              <a:buFont typeface="Wingdings" pitchFamily="2" charset="2"/>
              <a:buChar char="Ø"/>
            </a:pPr>
            <a:r>
              <a:rPr lang="el-GR" dirty="0" smtClean="0"/>
              <a:t>Ανταλλαγή πληροφοριών</a:t>
            </a:r>
          </a:p>
          <a:p>
            <a:pPr marL="801688" indent="-449263">
              <a:buFont typeface="Wingdings" pitchFamily="2" charset="2"/>
              <a:buChar char="Ø"/>
            </a:pPr>
            <a:r>
              <a:rPr lang="el-GR" dirty="0" smtClean="0"/>
              <a:t>Αμοιβές βάσει απόδοσης</a:t>
            </a:r>
          </a:p>
          <a:p>
            <a:pPr marL="801688" indent="-449263">
              <a:buFont typeface="Wingdings" pitchFamily="2" charset="2"/>
              <a:buChar char="Ø"/>
            </a:pPr>
            <a:r>
              <a:rPr lang="el-GR" dirty="0" smtClean="0"/>
              <a:t>Εξασφάλιση πολλών υποψηφίων ανά θέση </a:t>
            </a:r>
          </a:p>
          <a:p>
            <a:pPr marL="801688" indent="-449263">
              <a:buFont typeface="Wingdings" pitchFamily="2" charset="2"/>
              <a:buChar char="Ø"/>
            </a:pPr>
            <a:r>
              <a:rPr lang="el-GR" dirty="0" smtClean="0"/>
              <a:t>Οργάνωση κοινωνικών γεγονότων</a:t>
            </a:r>
            <a:endParaRPr lang="el-GR" dirty="0"/>
          </a:p>
        </p:txBody>
      </p:sp>
    </p:spTree>
    <p:extLst>
      <p:ext uri="{BB962C8B-B14F-4D97-AF65-F5344CB8AC3E}">
        <p14:creationId xmlns:p14="http://schemas.microsoft.com/office/powerpoint/2010/main" val="2268536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Αξιολόγηση Συμβολής ΔΑΠ στην επιχείρηση</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Κριτήρια αξιολόγησης ΔΑΠ κατά </a:t>
            </a:r>
            <a:r>
              <a:rPr lang="en-US" dirty="0" smtClean="0"/>
              <a:t>Armstrong (1999)</a:t>
            </a:r>
          </a:p>
          <a:p>
            <a:pPr marL="800100" indent="-382588">
              <a:lnSpc>
                <a:spcPct val="150000"/>
              </a:lnSpc>
              <a:buFont typeface="Wingdings" pitchFamily="2" charset="2"/>
              <a:buChar char="Ø"/>
            </a:pPr>
            <a:r>
              <a:rPr lang="el-GR" dirty="0" smtClean="0"/>
              <a:t>συνολικής λειτουργίας της επιχείρησης</a:t>
            </a:r>
          </a:p>
          <a:p>
            <a:pPr marL="800100" indent="-382588">
              <a:lnSpc>
                <a:spcPct val="150000"/>
              </a:lnSpc>
              <a:buFont typeface="Wingdings" pitchFamily="2" charset="2"/>
              <a:buChar char="Ø"/>
            </a:pPr>
            <a:r>
              <a:rPr lang="el-GR" dirty="0" smtClean="0"/>
              <a:t>παρεχόμενων υπηρεσιών ΔΑΠ</a:t>
            </a:r>
          </a:p>
          <a:p>
            <a:pPr marL="800100" indent="-382588">
              <a:lnSpc>
                <a:spcPct val="150000"/>
              </a:lnSpc>
              <a:buFont typeface="Wingdings" pitchFamily="2" charset="2"/>
              <a:buChar char="Ø"/>
            </a:pPr>
            <a:r>
              <a:rPr lang="el-GR" dirty="0" smtClean="0"/>
              <a:t>συμπεριφοράς εργαζομένων</a:t>
            </a:r>
          </a:p>
          <a:p>
            <a:pPr marL="800100" indent="-382588">
              <a:lnSpc>
                <a:spcPct val="150000"/>
              </a:lnSpc>
              <a:buFont typeface="Wingdings" pitchFamily="2" charset="2"/>
              <a:buChar char="Ø"/>
            </a:pPr>
            <a:r>
              <a:rPr lang="el-GR" dirty="0" smtClean="0"/>
              <a:t>ικανοποίησης εργαζόμενων</a:t>
            </a:r>
            <a:endParaRPr lang="el-GR" dirty="0"/>
          </a:p>
        </p:txBody>
      </p:sp>
    </p:spTree>
    <p:extLst>
      <p:ext uri="{BB962C8B-B14F-4D97-AF65-F5344CB8AC3E}">
        <p14:creationId xmlns:p14="http://schemas.microsoft.com/office/powerpoint/2010/main" val="3082490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Προσόντα Επιτυχημένων Στελεχών ΔΑΠ (Κανελλόπουλος, 1990)</a:t>
            </a:r>
            <a:endParaRPr lang="el-GR" dirty="0"/>
          </a:p>
        </p:txBody>
      </p:sp>
      <p:sp>
        <p:nvSpPr>
          <p:cNvPr id="3" name="2 - Θέση περιεχομένου"/>
          <p:cNvSpPr>
            <a:spLocks noGrp="1"/>
          </p:cNvSpPr>
          <p:nvPr>
            <p:ph idx="1"/>
          </p:nvPr>
        </p:nvSpPr>
        <p:spPr/>
        <p:txBody>
          <a:bodyPr>
            <a:normAutofit fontScale="47500" lnSpcReduction="20000"/>
          </a:bodyPr>
          <a:lstStyle/>
          <a:p>
            <a:r>
              <a:rPr lang="el-GR" dirty="0" smtClean="0"/>
              <a:t>Διοικητική πείρα</a:t>
            </a:r>
          </a:p>
          <a:p>
            <a:r>
              <a:rPr lang="el-GR" dirty="0" smtClean="0"/>
              <a:t>Γνώση σχετικής νομοθεσίας</a:t>
            </a:r>
          </a:p>
          <a:p>
            <a:r>
              <a:rPr lang="el-GR" dirty="0" smtClean="0"/>
              <a:t>Γνώση φιλοσοφίας, κουλτούρας και λειτουργίας της επιχείρησης</a:t>
            </a:r>
          </a:p>
          <a:p>
            <a:r>
              <a:rPr lang="el-GR" dirty="0" smtClean="0"/>
              <a:t>Αποτελεσματικότητα ως υπεύθυνου προσωπικού</a:t>
            </a:r>
          </a:p>
          <a:p>
            <a:r>
              <a:rPr lang="el-GR" dirty="0" smtClean="0"/>
              <a:t>Ικανότητα διαπραγματεύσεων</a:t>
            </a:r>
          </a:p>
          <a:p>
            <a:r>
              <a:rPr lang="el-GR" dirty="0" smtClean="0"/>
              <a:t>Πανεπιστημιακή εκπαίδευση</a:t>
            </a:r>
          </a:p>
          <a:p>
            <a:r>
              <a:rPr lang="el-GR" dirty="0" smtClean="0"/>
              <a:t>Καλές δημόσιες σχέσεις / Κοινωνικές δεξιότητες</a:t>
            </a:r>
          </a:p>
          <a:p>
            <a:r>
              <a:rPr lang="el-GR" dirty="0" smtClean="0"/>
              <a:t>Υπομονετικός και επίμονος</a:t>
            </a:r>
          </a:p>
          <a:p>
            <a:r>
              <a:rPr lang="el-GR" dirty="0" smtClean="0"/>
              <a:t>Ακέραιος</a:t>
            </a:r>
          </a:p>
          <a:p>
            <a:r>
              <a:rPr lang="el-GR" dirty="0" smtClean="0"/>
              <a:t>Καλές σχέσεις με συνδικαλιστές</a:t>
            </a:r>
          </a:p>
          <a:p>
            <a:r>
              <a:rPr lang="el-GR" dirty="0" smtClean="0"/>
              <a:t>Σεβασμός</a:t>
            </a:r>
          </a:p>
          <a:p>
            <a:r>
              <a:rPr lang="el-GR" dirty="0" smtClean="0"/>
              <a:t>Καλός άνθρωπος</a:t>
            </a:r>
          </a:p>
          <a:p>
            <a:r>
              <a:rPr lang="el-GR" dirty="0" smtClean="0"/>
              <a:t>Αφοσίωση στον Προϊστάμενο</a:t>
            </a:r>
            <a:endParaRPr lang="el-GR" dirty="0"/>
          </a:p>
        </p:txBody>
      </p:sp>
    </p:spTree>
    <p:extLst>
      <p:ext uri="{BB962C8B-B14F-4D97-AF65-F5344CB8AC3E}">
        <p14:creationId xmlns:p14="http://schemas.microsoft.com/office/powerpoint/2010/main" val="193217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399032"/>
          </a:xfrm>
        </p:spPr>
        <p:txBody>
          <a:bodyPr/>
          <a:lstStyle/>
          <a:p>
            <a:r>
              <a:rPr lang="el-GR" dirty="0" smtClean="0"/>
              <a:t>Βασικοί Ρόλοι του στελέχους ΔΑΠ</a:t>
            </a:r>
            <a:endParaRPr lang="el-GR" dirty="0"/>
          </a:p>
        </p:txBody>
      </p:sp>
      <p:sp>
        <p:nvSpPr>
          <p:cNvPr id="3" name="2 - Θέση περιεχομένου"/>
          <p:cNvSpPr>
            <a:spLocks noGrp="1"/>
          </p:cNvSpPr>
          <p:nvPr>
            <p:ph idx="1"/>
          </p:nvPr>
        </p:nvSpPr>
        <p:spPr/>
        <p:txBody>
          <a:bodyPr/>
          <a:lstStyle/>
          <a:p>
            <a:pPr>
              <a:lnSpc>
                <a:spcPct val="150000"/>
              </a:lnSpc>
            </a:pPr>
            <a:r>
              <a:rPr lang="el-GR" dirty="0" smtClean="0"/>
              <a:t>Επιχειρηματίας</a:t>
            </a:r>
          </a:p>
          <a:p>
            <a:pPr>
              <a:lnSpc>
                <a:spcPct val="150000"/>
              </a:lnSpc>
            </a:pPr>
            <a:r>
              <a:rPr lang="el-GR" dirty="0" smtClean="0"/>
              <a:t>Σύμβουλος Επιχείρησης</a:t>
            </a:r>
          </a:p>
          <a:p>
            <a:pPr>
              <a:lnSpc>
                <a:spcPct val="150000"/>
              </a:lnSpc>
            </a:pPr>
            <a:r>
              <a:rPr lang="el-GR" dirty="0" smtClean="0"/>
              <a:t>Στρατηγικός Προγραμματιστής</a:t>
            </a:r>
          </a:p>
          <a:p>
            <a:pPr>
              <a:lnSpc>
                <a:spcPct val="150000"/>
              </a:lnSpc>
            </a:pPr>
            <a:r>
              <a:rPr lang="el-GR" dirty="0" smtClean="0"/>
              <a:t>Διαχειριστής Ταλέντων</a:t>
            </a:r>
          </a:p>
          <a:p>
            <a:pPr>
              <a:lnSpc>
                <a:spcPct val="150000"/>
              </a:lnSpc>
            </a:pPr>
            <a:r>
              <a:rPr lang="el-GR" dirty="0" smtClean="0"/>
              <a:t>Διαχειριστής Οικονομικών Πόρων</a:t>
            </a:r>
            <a:endParaRPr lang="el-GR" dirty="0"/>
          </a:p>
        </p:txBody>
      </p:sp>
    </p:spTree>
    <p:extLst>
      <p:ext uri="{BB962C8B-B14F-4D97-AF65-F5344CB8AC3E}">
        <p14:creationId xmlns:p14="http://schemas.microsoft.com/office/powerpoint/2010/main" val="2450606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r>
              <a:rPr lang="el-GR" dirty="0" smtClean="0"/>
              <a:t>Εισαγωγή στις βασικές έννοιες της διοίκησης</a:t>
            </a:r>
          </a:p>
          <a:p>
            <a:pPr marL="0" indent="355600"/>
            <a:r>
              <a:rPr lang="el-GR" dirty="0" smtClean="0"/>
              <a:t>Εισαγωγή στις έννοιες της Διοίκησης Ανθρώπινων πόρων</a:t>
            </a:r>
            <a:endParaRPr lang="en-US" dirty="0" smtClean="0"/>
          </a:p>
          <a:p>
            <a:pPr marL="0"/>
            <a:r>
              <a:rPr lang="el-GR" dirty="0" smtClean="0"/>
              <a:t>Λειτουργίες και Στόχοι της ΔΑΠ</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55000" lnSpcReduction="20000"/>
          </a:bodyPr>
          <a:lstStyle/>
          <a:p>
            <a:r>
              <a:rPr lang="el-GR" dirty="0"/>
              <a:t>Διοίκηση (</a:t>
            </a:r>
            <a:r>
              <a:rPr lang="en-US" dirty="0"/>
              <a:t>Management</a:t>
            </a:r>
            <a:r>
              <a:rPr lang="el-GR" dirty="0"/>
              <a:t>)</a:t>
            </a:r>
          </a:p>
          <a:p>
            <a:r>
              <a:rPr lang="el-GR" dirty="0"/>
              <a:t>Ανθρώπινοι πόροι ή ανθρώπινο δυναμικό</a:t>
            </a:r>
          </a:p>
          <a:p>
            <a:r>
              <a:rPr lang="el-GR" dirty="0"/>
              <a:t>Τι είναι η Διοίκηση Ανθρώπινου Πόρων (Δ.Α.Π.)</a:t>
            </a:r>
          </a:p>
          <a:p>
            <a:r>
              <a:rPr lang="el-GR" dirty="0"/>
              <a:t>Σημασία ΔΑΠ για τους Οργανισμούς</a:t>
            </a:r>
          </a:p>
          <a:p>
            <a:r>
              <a:rPr lang="el-GR" dirty="0"/>
              <a:t>Αλλαγές στο Περιβάλλον που επηρεάζουν τη ΔΑΠ</a:t>
            </a:r>
          </a:p>
          <a:p>
            <a:r>
              <a:rPr lang="el-GR" dirty="0"/>
              <a:t>Στόχοι </a:t>
            </a:r>
            <a:r>
              <a:rPr lang="el-GR" dirty="0" smtClean="0"/>
              <a:t>ΔΑΠ</a:t>
            </a:r>
          </a:p>
          <a:p>
            <a:r>
              <a:rPr lang="el-GR" dirty="0"/>
              <a:t>Εξέλιξη Διοίκησης προσωπικού σε Διοίκηση Ανθρωπίνων Πόρων </a:t>
            </a:r>
          </a:p>
          <a:p>
            <a:r>
              <a:rPr lang="el-GR" dirty="0"/>
              <a:t>Σχέση ΔΑΠ με τις Ομάδες ενδιαφέροντος</a:t>
            </a:r>
          </a:p>
          <a:p>
            <a:r>
              <a:rPr lang="el-GR" dirty="0"/>
              <a:t>Η ΔΑΠ σε μικρές και μεγάλες Επιχειρήσεις</a:t>
            </a:r>
          </a:p>
          <a:p>
            <a:r>
              <a:rPr lang="el-GR" dirty="0"/>
              <a:t>ΔΑΠ και στελέχη γραμμής</a:t>
            </a:r>
          </a:p>
          <a:p>
            <a:r>
              <a:rPr lang="el-GR" dirty="0"/>
              <a:t>Αξιολόγηση Συμβολής ΔΑΠ στην επιχείρηση</a:t>
            </a:r>
          </a:p>
          <a:p>
            <a:r>
              <a:rPr lang="el-GR" dirty="0"/>
              <a:t>Αξιολόγηση Συμβολής ΔΑΠ στην επιχείρηση</a:t>
            </a:r>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Διοίκηση (</a:t>
            </a:r>
            <a:r>
              <a:rPr lang="en-US" dirty="0" smtClean="0"/>
              <a:t>Management</a:t>
            </a:r>
            <a:r>
              <a:rPr lang="el-GR" dirty="0" smtClean="0"/>
              <a:t>)</a:t>
            </a:r>
            <a:endParaRPr lang="el-GR" dirty="0"/>
          </a:p>
        </p:txBody>
      </p:sp>
      <p:sp>
        <p:nvSpPr>
          <p:cNvPr id="3" name="2 - Θέση περιεχομένου"/>
          <p:cNvSpPr>
            <a:spLocks noGrp="1"/>
          </p:cNvSpPr>
          <p:nvPr>
            <p:ph idx="1"/>
          </p:nvPr>
        </p:nvSpPr>
        <p:spPr/>
        <p:txBody>
          <a:bodyPr/>
          <a:lstStyle/>
          <a:p>
            <a:r>
              <a:rPr lang="el-GR" dirty="0" smtClean="0"/>
              <a:t>Είναι το σύνολο των δραστηριοτήτων που αποβλέπουν στην επίτευξη των στόχων ενός οργανισμού μέσα από την αξιοποίηση των προσφερόμενων πόρων.</a:t>
            </a:r>
            <a:endParaRPr lang="el-GR" dirty="0"/>
          </a:p>
        </p:txBody>
      </p:sp>
    </p:spTree>
    <p:extLst>
      <p:ext uri="{BB962C8B-B14F-4D97-AF65-F5344CB8AC3E}">
        <p14:creationId xmlns:p14="http://schemas.microsoft.com/office/powerpoint/2010/main" val="327285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428604"/>
            <a:ext cx="8229600" cy="1399032"/>
          </a:xfrm>
        </p:spPr>
        <p:txBody>
          <a:bodyPr>
            <a:normAutofit fontScale="90000"/>
          </a:bodyPr>
          <a:lstStyle/>
          <a:p>
            <a:r>
              <a:rPr lang="el-GR" dirty="0" smtClean="0"/>
              <a:t>Ανθρώπινοι πόροι ή ανθρώπινο δυναμικό</a:t>
            </a:r>
            <a:endParaRPr lang="el-GR" dirty="0"/>
          </a:p>
        </p:txBody>
      </p:sp>
      <p:sp>
        <p:nvSpPr>
          <p:cNvPr id="3" name="2 - Θέση περιεχομένου"/>
          <p:cNvSpPr>
            <a:spLocks noGrp="1"/>
          </p:cNvSpPr>
          <p:nvPr>
            <p:ph idx="1"/>
          </p:nvPr>
        </p:nvSpPr>
        <p:spPr/>
        <p:txBody>
          <a:bodyPr/>
          <a:lstStyle/>
          <a:p>
            <a:r>
              <a:rPr lang="el-GR" dirty="0" smtClean="0"/>
              <a:t>«Ανθρώπινοι πόροι ή ανθρώπινο δυναμικό είναι το σύνολο των ταλέντων και της διάθεσης για απόδοση όλων των ανθρώπων μιας επιχείρησης που μπορούν να συντελέσουν στη δημιουργία και ολοκλήρωση της αποστολής, του οράματος, της στρατηγικής και των στόχων ενός οργανισμού» (</a:t>
            </a:r>
            <a:r>
              <a:rPr lang="en-US" dirty="0" smtClean="0"/>
              <a:t>Jackson &amp; Schuler , 2000</a:t>
            </a:r>
            <a:r>
              <a:rPr lang="el-GR" dirty="0" smtClean="0"/>
              <a:t>)</a:t>
            </a:r>
            <a:endParaRPr lang="el-GR" dirty="0"/>
          </a:p>
        </p:txBody>
      </p:sp>
    </p:spTree>
    <p:extLst>
      <p:ext uri="{BB962C8B-B14F-4D97-AF65-F5344CB8AC3E}">
        <p14:creationId xmlns:p14="http://schemas.microsoft.com/office/powerpoint/2010/main" val="2131801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1399032"/>
          </a:xfrm>
        </p:spPr>
        <p:txBody>
          <a:bodyPr>
            <a:normAutofit fontScale="90000"/>
          </a:bodyPr>
          <a:lstStyle/>
          <a:p>
            <a:r>
              <a:rPr lang="el-GR" dirty="0" smtClean="0"/>
              <a:t>Τι είναι η Διοίκηση Ανθρώπινου Πόρων (Δ.Α.Π.)</a:t>
            </a:r>
            <a:endParaRPr lang="el-GR" dirty="0"/>
          </a:p>
        </p:txBody>
      </p:sp>
      <p:sp>
        <p:nvSpPr>
          <p:cNvPr id="3" name="2 - Θέση περιεχομένου"/>
          <p:cNvSpPr>
            <a:spLocks noGrp="1"/>
          </p:cNvSpPr>
          <p:nvPr>
            <p:ph idx="1"/>
          </p:nvPr>
        </p:nvSpPr>
        <p:spPr/>
        <p:txBody>
          <a:bodyPr/>
          <a:lstStyle/>
          <a:p>
            <a:r>
              <a:rPr lang="el-GR" dirty="0" smtClean="0"/>
              <a:t>Ορισμός 1 : Διοίκηση Ανθρωπίνων Πόρων (ΔΑΠ) ή Διοίκηση Προσωπικού (ΔΠ) ονομάζεται η διοικητική λειτουργία που μελετά, εφαρμόζει και εποπτεύει μια σειρά από δραστηριότητες που έχουν άμεση σχέση με τη διοίκηση και ανάπτυξη του ανθρωπίνου παράγοντα στα πλαίσια μιας επιχείρησης ή ενός οργανισμού</a:t>
            </a:r>
            <a:endParaRPr lang="el-GR" dirty="0"/>
          </a:p>
        </p:txBody>
      </p:sp>
    </p:spTree>
    <p:extLst>
      <p:ext uri="{BB962C8B-B14F-4D97-AF65-F5344CB8AC3E}">
        <p14:creationId xmlns:p14="http://schemas.microsoft.com/office/powerpoint/2010/main" val="381625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8229600" cy="1399032"/>
          </a:xfrm>
        </p:spPr>
        <p:txBody>
          <a:bodyPr>
            <a:normAutofit fontScale="90000"/>
          </a:bodyPr>
          <a:lstStyle/>
          <a:p>
            <a:r>
              <a:rPr lang="el-GR" dirty="0" smtClean="0"/>
              <a:t>Τι είναι η Διοίκηση Ανθρώπινου Πόρων (Δ.Α.Π.)</a:t>
            </a:r>
            <a:endParaRPr lang="el-GR" dirty="0"/>
          </a:p>
        </p:txBody>
      </p:sp>
      <p:sp>
        <p:nvSpPr>
          <p:cNvPr id="3" name="2 - Θέση περιεχομένου"/>
          <p:cNvSpPr>
            <a:spLocks noGrp="1"/>
          </p:cNvSpPr>
          <p:nvPr>
            <p:ph idx="1"/>
          </p:nvPr>
        </p:nvSpPr>
        <p:spPr/>
        <p:txBody>
          <a:bodyPr/>
          <a:lstStyle/>
          <a:p>
            <a:r>
              <a:rPr lang="el-GR" dirty="0" smtClean="0"/>
              <a:t>Ορισμός 2 : Η Δ.Α.Π. περιλαμβάνει την προσέλκυση, επιλογή, ανάπτυξη, αξιοποίηση και προσαρμογή των ανθρωπίνων πόρων στον εργασιακό χώρο με σκοπό την αύξηση της εργασιακής τους ικανοποίησης και της αποτελεσματικότητας  των επιχειρήσεων.</a:t>
            </a:r>
            <a:endParaRPr lang="el-GR" dirty="0"/>
          </a:p>
        </p:txBody>
      </p:sp>
    </p:spTree>
    <p:extLst>
      <p:ext uri="{BB962C8B-B14F-4D97-AF65-F5344CB8AC3E}">
        <p14:creationId xmlns:p14="http://schemas.microsoft.com/office/powerpoint/2010/main" val="845057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1129</Words>
  <Application>Microsoft Office PowerPoint</Application>
  <PresentationFormat>Προβολή στην οθόνη (4:3)</PresentationFormat>
  <Paragraphs>252</Paragraphs>
  <Slides>26</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Διοίκηση Ανθρώπινων Πόρων</vt:lpstr>
      <vt:lpstr>Άδειες Χρήσης</vt:lpstr>
      <vt:lpstr>Χρηματοδότηση</vt:lpstr>
      <vt:lpstr>Σκοποί  ενότητας</vt:lpstr>
      <vt:lpstr>Περιεχόμενα ενότητας</vt:lpstr>
      <vt:lpstr>Διοίκηση (Management)</vt:lpstr>
      <vt:lpstr>Ανθρώπινοι πόροι ή ανθρώπινο δυναμικό</vt:lpstr>
      <vt:lpstr>Τι είναι η Διοίκηση Ανθρώπινου Πόρων (Δ.Α.Π.)</vt:lpstr>
      <vt:lpstr>Τι είναι η Διοίκηση Ανθρώπινου Πόρων (Δ.Α.Π.)</vt:lpstr>
      <vt:lpstr>Τι είναι η Διοίκηση Ανθρώπινου Πόρων (Δ.Α.Π.)</vt:lpstr>
      <vt:lpstr>Τι είναι η Διοίκηση Ανθρώπινου Πόρων (Δ.Α.Π.)</vt:lpstr>
      <vt:lpstr>Σημασία ΔΑΠ για τους Οργανισμούς</vt:lpstr>
      <vt:lpstr>Περιεχόμενο </vt:lpstr>
      <vt:lpstr>Αλλαγές στο Περιβάλλον που επηρεάζουν τη ΔΑΠ</vt:lpstr>
      <vt:lpstr>Περιεχόμενο </vt:lpstr>
      <vt:lpstr>Στόχοι ΔΑΠ</vt:lpstr>
      <vt:lpstr>Εξέλιξη Διοίκησης προσωπικού σε Διοίκηση Ανθρωπίνων Πόρων </vt:lpstr>
      <vt:lpstr>Σχέση ΔΑΠ με τις Ομάδες ενδιαφέροντος</vt:lpstr>
      <vt:lpstr>Σε ποιες επιχειρήσεις εφαρμόζονται οι πρακτικές της ΔΑΠ ;  </vt:lpstr>
      <vt:lpstr>Η ΔΑΠ σε μικρές και μεγάλες Επιχειρήσεις</vt:lpstr>
      <vt:lpstr>ΔΑΠ και στελέχη γραμμής</vt:lpstr>
      <vt:lpstr>Αξιολόγηση Συμβολής ΔΑΠ στην επιχείρηση</vt:lpstr>
      <vt:lpstr>Αξιολόγηση Συμβολής ΔΑΠ στην επιχείρηση</vt:lpstr>
      <vt:lpstr>Προσόντα Επιτυχημένων Στελεχών ΔΑΠ (Κανελλόπουλος, 1990)</vt:lpstr>
      <vt:lpstr>Βασικοί Ρόλοι του στελέχους ΔΑΠ</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149</cp:revision>
  <dcterms:created xsi:type="dcterms:W3CDTF">2012-09-06T09:03:05Z</dcterms:created>
  <dcterms:modified xsi:type="dcterms:W3CDTF">2015-03-20T08:39:56Z</dcterms:modified>
</cp:coreProperties>
</file>