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5" r:id="rId3"/>
  </p:sldMasterIdLst>
  <p:sldIdLst>
    <p:sldId id="329" r:id="rId4"/>
    <p:sldId id="330" r:id="rId5"/>
    <p:sldId id="331" r:id="rId6"/>
    <p:sldId id="257" r:id="rId7"/>
    <p:sldId id="333" r:id="rId8"/>
    <p:sldId id="332" r:id="rId9"/>
    <p:sldId id="258" r:id="rId10"/>
    <p:sldId id="259" r:id="rId11"/>
    <p:sldId id="260" r:id="rId12"/>
    <p:sldId id="334" r:id="rId13"/>
    <p:sldId id="261" r:id="rId14"/>
    <p:sldId id="262" r:id="rId15"/>
    <p:sldId id="263" r:id="rId16"/>
    <p:sldId id="264" r:id="rId17"/>
    <p:sldId id="265" r:id="rId18"/>
    <p:sldId id="340" r:id="rId19"/>
    <p:sldId id="342" r:id="rId20"/>
    <p:sldId id="344" r:id="rId21"/>
    <p:sldId id="345" r:id="rId22"/>
    <p:sldId id="348" r:id="rId23"/>
    <p:sldId id="346" r:id="rId24"/>
    <p:sldId id="341" r:id="rId25"/>
    <p:sldId id="343" r:id="rId26"/>
    <p:sldId id="349" r:id="rId27"/>
    <p:sldId id="347" r:id="rId28"/>
    <p:sldId id="350" r:id="rId29"/>
    <p:sldId id="351" r:id="rId30"/>
    <p:sldId id="376" r:id="rId31"/>
    <p:sldId id="353" r:id="rId32"/>
    <p:sldId id="354" r:id="rId33"/>
    <p:sldId id="355" r:id="rId34"/>
    <p:sldId id="357" r:id="rId35"/>
    <p:sldId id="356" r:id="rId36"/>
    <p:sldId id="352" r:id="rId37"/>
    <p:sldId id="360" r:id="rId38"/>
    <p:sldId id="361" r:id="rId39"/>
    <p:sldId id="362" r:id="rId40"/>
    <p:sldId id="358" r:id="rId41"/>
    <p:sldId id="359" r:id="rId42"/>
    <p:sldId id="363" r:id="rId43"/>
    <p:sldId id="366" r:id="rId44"/>
    <p:sldId id="365" r:id="rId45"/>
    <p:sldId id="364" r:id="rId46"/>
    <p:sldId id="367" r:id="rId47"/>
    <p:sldId id="368" r:id="rId48"/>
    <p:sldId id="369" r:id="rId49"/>
    <p:sldId id="370" r:id="rId50"/>
    <p:sldId id="371" r:id="rId51"/>
    <p:sldId id="372" r:id="rId52"/>
    <p:sldId id="373" r:id="rId53"/>
    <p:sldId id="375" r:id="rId54"/>
    <p:sldId id="268" r:id="rId55"/>
    <p:sldId id="377" r:id="rId56"/>
    <p:sldId id="378" r:id="rId57"/>
    <p:sldId id="379" r:id="rId58"/>
    <p:sldId id="380" r:id="rId59"/>
    <p:sldId id="382" r:id="rId60"/>
    <p:sldId id="381" r:id="rId61"/>
    <p:sldId id="270" r:id="rId62"/>
    <p:sldId id="374" r:id="rId63"/>
    <p:sldId id="271" r:id="rId64"/>
    <p:sldId id="272" r:id="rId65"/>
    <p:sldId id="273" r:id="rId66"/>
    <p:sldId id="280" r:id="rId67"/>
    <p:sldId id="281" r:id="rId68"/>
    <p:sldId id="282" r:id="rId69"/>
    <p:sldId id="285" r:id="rId70"/>
    <p:sldId id="288" r:id="rId71"/>
    <p:sldId id="289" r:id="rId72"/>
    <p:sldId id="283" r:id="rId73"/>
    <p:sldId id="291" r:id="rId74"/>
    <p:sldId id="284" r:id="rId75"/>
    <p:sldId id="287" r:id="rId76"/>
    <p:sldId id="286" r:id="rId77"/>
    <p:sldId id="292" r:id="rId78"/>
    <p:sldId id="293" r:id="rId79"/>
    <p:sldId id="294" r:id="rId8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93" autoAdjust="0"/>
    <p:restoredTop sz="94660"/>
  </p:normalViewPr>
  <p:slideViewPr>
    <p:cSldViewPr>
      <p:cViewPr varScale="1">
        <p:scale>
          <a:sx n="69" d="100"/>
          <a:sy n="69" d="100"/>
        </p:scale>
        <p:origin x="-97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tableStyles" Target="tableStyles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viewProps" Target="viewProp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15FB-2A93-4BC5-8992-D05A6C0F746A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7BE4-6802-422C-89AE-F0E4D6183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01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15FB-2A93-4BC5-8992-D05A6C0F746A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7BE4-6802-422C-89AE-F0E4D6183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276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15FB-2A93-4BC5-8992-D05A6C0F746A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7BE4-6802-422C-89AE-F0E4D6183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3892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6" name="Θέση ημερομηνίας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υποσέλιδου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8D1332E-8194-49CF-83C8-D9473458A68B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92745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22" name="Group 2"/>
          <p:cNvGrpSpPr>
            <a:grpSpLocks/>
          </p:cNvGrpSpPr>
          <p:nvPr/>
        </p:nvGrpSpPr>
        <p:grpSpPr bwMode="auto">
          <a:xfrm>
            <a:off x="381000" y="457200"/>
            <a:ext cx="8397875" cy="5562600"/>
            <a:chOff x="240" y="288"/>
            <a:chExt cx="5290" cy="3504"/>
          </a:xfrm>
        </p:grpSpPr>
        <p:sp>
          <p:nvSpPr>
            <p:cNvPr id="133123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33124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33125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331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 anchorCtr="1"/>
          <a:lstStyle>
            <a:lvl1pPr algn="ctr">
              <a:defRPr sz="6200"/>
            </a:lvl1pPr>
          </a:lstStyle>
          <a:p>
            <a:pPr lvl="0"/>
            <a:r>
              <a:rPr lang="el-GR" noProof="0" smtClean="0"/>
              <a:t>Κάντε κλικ για να επεξεργαστείτε τον τίτλο</a:t>
            </a:r>
          </a:p>
        </p:txBody>
      </p:sp>
      <p:sp>
        <p:nvSpPr>
          <p:cNvPr id="13312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pPr lvl="0"/>
            <a:r>
              <a:rPr lang="el-GR" noProof="0" smtClean="0"/>
              <a:t>Κάντε κλικ για να επεξεργαστείτε τον υπότιτλο του υποδείγματος</a:t>
            </a:r>
          </a:p>
        </p:txBody>
      </p:sp>
      <p:sp>
        <p:nvSpPr>
          <p:cNvPr id="133128" name="Rectangle 8"/>
          <p:cNvSpPr>
            <a:spLocks noGrp="1" noChangeArrowheads="1"/>
          </p:cNvSpPr>
          <p:nvPr>
            <p:ph type="dt" sz="half" idx="2"/>
          </p:nvPr>
        </p:nvSpPr>
        <p:spPr>
          <a:xfrm>
            <a:off x="536575" y="6248400"/>
            <a:ext cx="2054225" cy="457200"/>
          </a:xfrm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133129" name="Rectangle 9"/>
          <p:cNvSpPr>
            <a:spLocks noGrp="1" noChangeArrowheads="1"/>
          </p:cNvSpPr>
          <p:nvPr>
            <p:ph type="ftr" sz="quarter" idx="3"/>
          </p:nvPr>
        </p:nvSpPr>
        <p:spPr>
          <a:xfrm>
            <a:off x="3251200" y="6248400"/>
            <a:ext cx="2887663" cy="457200"/>
          </a:xfrm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133130" name="Rectangle 1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788150" y="625792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B8379EA-EB23-49D6-A1CF-F819ED25D945}" type="slidenum">
              <a:rPr lang="el-GR">
                <a:solidFill>
                  <a:srgbClr val="FFFFFF"/>
                </a:solidFill>
              </a:rPr>
              <a:pPr/>
              <a:t>‹#›</a:t>
            </a:fld>
            <a:endParaRPr 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0876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9B2701-5748-43FE-BEEB-C413411C5C04}" type="slidenum">
              <a:rPr lang="el-GR">
                <a:solidFill>
                  <a:srgbClr val="FFFFFF"/>
                </a:solidFill>
              </a:rPr>
              <a:pPr/>
              <a:t>‹#›</a:t>
            </a:fld>
            <a:endParaRPr 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9871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253355-2781-4099-8DA3-AA324183208D}" type="slidenum">
              <a:rPr lang="el-GR">
                <a:solidFill>
                  <a:srgbClr val="FFFFFF"/>
                </a:solidFill>
              </a:rPr>
              <a:pPr/>
              <a:t>‹#›</a:t>
            </a:fld>
            <a:endParaRPr 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831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863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DBBBE1-C03E-4DB4-AE54-B8A1F16FF7D5}" type="slidenum">
              <a:rPr lang="el-GR">
                <a:solidFill>
                  <a:srgbClr val="FFFFFF"/>
                </a:solidFill>
              </a:rPr>
              <a:pPr/>
              <a:t>‹#›</a:t>
            </a:fld>
            <a:endParaRPr 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7569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3F104E-BB38-48B6-92DF-CE6337D069B9}" type="slidenum">
              <a:rPr lang="el-GR">
                <a:solidFill>
                  <a:srgbClr val="FFFFFF"/>
                </a:solidFill>
              </a:rPr>
              <a:pPr/>
              <a:t>‹#›</a:t>
            </a:fld>
            <a:endParaRPr 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6727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91EFE8-AAC9-4751-8991-A27811D07BA1}" type="slidenum">
              <a:rPr lang="el-GR">
                <a:solidFill>
                  <a:srgbClr val="FFFFFF"/>
                </a:solidFill>
              </a:rPr>
              <a:pPr/>
              <a:t>‹#›</a:t>
            </a:fld>
            <a:endParaRPr 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7052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ACC397-A8C1-4614-9A65-B6794C9A0D73}" type="slidenum">
              <a:rPr lang="el-GR">
                <a:solidFill>
                  <a:srgbClr val="FFFFFF"/>
                </a:solidFill>
              </a:rPr>
              <a:pPr/>
              <a:t>‹#›</a:t>
            </a:fld>
            <a:endParaRPr 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421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15FB-2A93-4BC5-8992-D05A6C0F746A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7BE4-6802-422C-89AE-F0E4D6183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5932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28700D-8272-4A75-A9A8-AF5E28AC5BFC}" type="slidenum">
              <a:rPr lang="el-GR">
                <a:solidFill>
                  <a:srgbClr val="FFFFFF"/>
                </a:solidFill>
              </a:rPr>
              <a:pPr/>
              <a:t>‹#›</a:t>
            </a:fld>
            <a:endParaRPr 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8329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2670DF-F2BB-413E-8902-2E6C95C10E45}" type="slidenum">
              <a:rPr lang="el-GR">
                <a:solidFill>
                  <a:srgbClr val="FFFFFF"/>
                </a:solidFill>
              </a:rPr>
              <a:pPr/>
              <a:t>‹#›</a:t>
            </a:fld>
            <a:endParaRPr 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0787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1CB4E-A004-4C8E-A5E4-86768D448AE2}" type="slidenum">
              <a:rPr lang="el-GR">
                <a:solidFill>
                  <a:srgbClr val="FFFFFF"/>
                </a:solidFill>
              </a:rPr>
              <a:pPr/>
              <a:t>‹#›</a:t>
            </a:fld>
            <a:endParaRPr 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2261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48450" y="473075"/>
            <a:ext cx="2038350" cy="53943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33400" y="473075"/>
            <a:ext cx="5962650" cy="53943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A30D1C-73A5-4953-BAFC-5B971383B889}" type="slidenum">
              <a:rPr lang="el-GR">
                <a:solidFill>
                  <a:srgbClr val="FFFFFF"/>
                </a:solidFill>
              </a:rPr>
              <a:pPr/>
              <a:t>‹#›</a:t>
            </a:fld>
            <a:endParaRPr 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4566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4686300" y="18288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4686300" y="39243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6" name="Θέση ημερομηνίας 5"/>
          <p:cNvSpPr>
            <a:spLocks noGrp="1"/>
          </p:cNvSpPr>
          <p:nvPr>
            <p:ph type="dt" sz="half" idx="10"/>
          </p:nvPr>
        </p:nvSpPr>
        <p:spPr>
          <a:xfrm>
            <a:off x="533400" y="6248400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7" name="Θέση υποσέλιδου 6"/>
          <p:cNvSpPr>
            <a:spLocks noGrp="1"/>
          </p:cNvSpPr>
          <p:nvPr>
            <p:ph type="ftr" sz="quarter" idx="11"/>
          </p:nvPr>
        </p:nvSpPr>
        <p:spPr>
          <a:xfrm>
            <a:off x="32385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513A025-7B2A-44CA-B6D3-E51CFE8FCBA4}" type="slidenum">
              <a:rPr lang="el-GR">
                <a:solidFill>
                  <a:srgbClr val="FFFFFF"/>
                </a:solidFill>
              </a:rPr>
              <a:pPr/>
              <a:t>‹#›</a:t>
            </a:fld>
            <a:endParaRPr 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344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Τίτλος και 4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sz="quarter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533400" y="18288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4686300" y="18288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533400" y="39243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86300" y="39243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>
          <a:xfrm>
            <a:off x="533400" y="6248400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>
          <a:xfrm>
            <a:off x="32385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FFFFFF"/>
              </a:solidFill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424A239-406B-482C-B47D-7B139AEFDD24}" type="slidenum">
              <a:rPr lang="el-GR">
                <a:solidFill>
                  <a:srgbClr val="FFFFFF"/>
                </a:solidFill>
              </a:rPr>
              <a:pPr/>
              <a:t>‹#›</a:t>
            </a:fld>
            <a:endParaRPr 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3861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/>
              <a:t>Στυλ κύριου υπότιτλου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CB9DE5-BC5A-4475-9BC1-E4406901C4A8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2956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42E246-0FAE-4949-A7B2-000832C8574D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5905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1A2696-FD14-405D-9F9F-B2BEF71A81A1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8906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C9B2E8-7958-4F5E-BA15-8F28A9F04D5F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401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15FB-2A93-4BC5-8992-D05A6C0F746A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7BE4-6802-422C-89AE-F0E4D6183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5861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91D6D3-0E2F-4449-B87C-62C648A54A6B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9434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7D36C5-16D5-407C-81F5-CD031D054B35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5296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62A631-0CAA-481C-8F40-B118A81E6431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4059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B3FD9D-DA4A-48AF-AE5B-34CB9E775ACB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0965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A21C45-2E66-4B46-B6A2-E03246C1102D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6006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20181A-C815-4F31-96F7-6022D96FF517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9304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0B538C-D6BF-40FF-99DC-0DE68968C14F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723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Τίτλος και 4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EB79442-24B5-46B5-AFE4-C304A41F0D1E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6743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6" name="Θέση ημερομηνίας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7" name="Θέση υποσέλιδου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1019844-5E90-464B-A844-B2CEA23D94FC}" type="slidenum">
              <a:rPr lang="el-GR">
                <a:solidFill>
                  <a:srgbClr val="000000"/>
                </a:solidFill>
              </a:rPr>
              <a:pPr/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885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15FB-2A93-4BC5-8992-D05A6C0F746A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7BE4-6802-422C-89AE-F0E4D6183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51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15FB-2A93-4BC5-8992-D05A6C0F746A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7BE4-6802-422C-89AE-F0E4D6183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378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15FB-2A93-4BC5-8992-D05A6C0F746A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7BE4-6802-422C-89AE-F0E4D6183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391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15FB-2A93-4BC5-8992-D05A6C0F746A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7BE4-6802-422C-89AE-F0E4D6183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335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15FB-2A93-4BC5-8992-D05A6C0F746A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7BE4-6802-422C-89AE-F0E4D6183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708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15FB-2A93-4BC5-8992-D05A6C0F746A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17BE4-6802-422C-89AE-F0E4D6183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996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815FB-2A93-4BC5-8992-D05A6C0F746A}" type="datetimeFigureOut">
              <a:rPr lang="en-US" smtClean="0"/>
              <a:t>12/18/2013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17BE4-6802-422C-89AE-F0E4D6183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481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098" name="Group 2"/>
          <p:cNvGrpSpPr>
            <a:grpSpLocks/>
          </p:cNvGrpSpPr>
          <p:nvPr/>
        </p:nvGrpSpPr>
        <p:grpSpPr bwMode="auto">
          <a:xfrm>
            <a:off x="228600" y="228600"/>
            <a:ext cx="8686800" cy="5943600"/>
            <a:chOff x="144" y="144"/>
            <a:chExt cx="5472" cy="3744"/>
          </a:xfrm>
        </p:grpSpPr>
        <p:sp>
          <p:nvSpPr>
            <p:cNvPr id="132099" name="Rectangle 3"/>
            <p:cNvSpPr>
              <a:spLocks noChangeArrowheads="1"/>
            </p:cNvSpPr>
            <p:nvPr/>
          </p:nvSpPr>
          <p:spPr bwMode="auto">
            <a:xfrm>
              <a:off x="144" y="144"/>
              <a:ext cx="5472" cy="3744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32100" name="Rectangle 4"/>
            <p:cNvSpPr>
              <a:spLocks noChangeArrowheads="1"/>
            </p:cNvSpPr>
            <p:nvPr/>
          </p:nvSpPr>
          <p:spPr bwMode="blackWhite">
            <a:xfrm>
              <a:off x="193" y="193"/>
              <a:ext cx="5373" cy="36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32101" name="Line 5"/>
            <p:cNvSpPr>
              <a:spLocks noChangeShapeType="1"/>
            </p:cNvSpPr>
            <p:nvPr/>
          </p:nvSpPr>
          <p:spPr bwMode="auto">
            <a:xfrm>
              <a:off x="336" y="1092"/>
              <a:ext cx="5136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3210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73075"/>
            <a:ext cx="8153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τον τίτλο</a:t>
            </a:r>
          </a:p>
        </p:txBody>
      </p:sp>
      <p:sp>
        <p:nvSpPr>
          <p:cNvPr id="13210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28800"/>
            <a:ext cx="81534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132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248400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132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</a:endParaRPr>
          </a:p>
        </p:txBody>
      </p:sp>
      <p:sp>
        <p:nvSpPr>
          <p:cNvPr id="132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625EB1A-FF84-4635-A69A-B616B3212B4A}" type="slidenum">
              <a:rPr lang="el-GR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00303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επεξεργασία του τίτλου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099DF8A-A2E9-4E1E-B362-9D7123CC064E}" type="slidenum">
              <a:rPr lang="el-G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31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50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7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3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3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4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1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1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0.jpe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1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16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1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16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Αρχαϊκή κεραμική</a:t>
            </a:r>
            <a:endParaRPr lang="en-US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259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203. </a:t>
            </a:r>
            <a:r>
              <a:rPr lang="el-GR" dirty="0" err="1" smtClean="0"/>
              <a:t>Μεταπόντιον</a:t>
            </a:r>
            <a:r>
              <a:rPr lang="el-GR" dirty="0" smtClean="0"/>
              <a:t>. </a:t>
            </a:r>
            <a:r>
              <a:rPr lang="el-GR" dirty="0" err="1" smtClean="0"/>
              <a:t>Δίνος</a:t>
            </a:r>
            <a:r>
              <a:rPr lang="el-GR" dirty="0" smtClean="0"/>
              <a:t> από τα </a:t>
            </a:r>
            <a:r>
              <a:rPr lang="en-US" dirty="0" err="1" smtClean="0"/>
              <a:t>Incoronata</a:t>
            </a:r>
            <a:r>
              <a:rPr lang="en-US" dirty="0" smtClean="0"/>
              <a:t>. </a:t>
            </a:r>
            <a:r>
              <a:rPr lang="el-GR" dirty="0" smtClean="0"/>
              <a:t>205. Σικελικός </a:t>
            </a:r>
            <a:r>
              <a:rPr lang="el-GR" dirty="0" err="1" smtClean="0"/>
              <a:t>Δίνος</a:t>
            </a:r>
            <a:r>
              <a:rPr lang="el-GR" dirty="0" smtClean="0"/>
              <a:t>. Γέλα. 600 </a:t>
            </a:r>
            <a:r>
              <a:rPr lang="el-GR" dirty="0" err="1" smtClean="0"/>
              <a:t>π.Χ.</a:t>
            </a:r>
            <a:r>
              <a:rPr lang="el-GR" dirty="0" smtClean="0"/>
              <a:t> </a:t>
            </a:r>
            <a:endParaRPr lang="en-US" dirty="0"/>
          </a:p>
        </p:txBody>
      </p:sp>
      <p:pic>
        <p:nvPicPr>
          <p:cNvPr id="7170" name="Picture 2" descr="C:\Users\mitsos\Pictures\SOUTHITALIANEARLY\orientalising\Incoronatadinos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77" y="1600200"/>
            <a:ext cx="367544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549" y="1973257"/>
            <a:ext cx="4035902" cy="3779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5394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204</a:t>
            </a:r>
            <a:r>
              <a:rPr lang="en-US" sz="4000" dirty="0"/>
              <a:t>. </a:t>
            </a:r>
            <a:r>
              <a:rPr lang="el-GR" sz="4000" dirty="0" err="1"/>
              <a:t>Μεταπόντιον</a:t>
            </a:r>
            <a:r>
              <a:rPr lang="el-GR" sz="4000" dirty="0"/>
              <a:t>. Πίθος από τα </a:t>
            </a:r>
            <a:r>
              <a:rPr lang="fr-FR" sz="4000" dirty="0" err="1"/>
              <a:t>Incoronata</a:t>
            </a:r>
            <a:endParaRPr lang="el-GR" sz="4000" dirty="0"/>
          </a:p>
        </p:txBody>
      </p:sp>
      <p:pic>
        <p:nvPicPr>
          <p:cNvPr id="109571" name="Picture 3" descr="Incoronataaryball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6775" y="1600200"/>
            <a:ext cx="3217863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9572" name="Picture 4" descr="Incoronataglobularvas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11725" y="1600200"/>
            <a:ext cx="3509963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331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20</a:t>
            </a:r>
            <a:r>
              <a:rPr lang="el-GR" sz="4000" dirty="0" smtClean="0"/>
              <a:t>6</a:t>
            </a:r>
            <a:r>
              <a:rPr lang="en-US" sz="4000" dirty="0" smtClean="0"/>
              <a:t>. </a:t>
            </a:r>
            <a:r>
              <a:rPr lang="el-GR" sz="4000" dirty="0"/>
              <a:t>Κοτύλη από το </a:t>
            </a:r>
            <a:r>
              <a:rPr lang="fr-FR" sz="4000" dirty="0" err="1"/>
              <a:t>Pontecagnano</a:t>
            </a:r>
            <a:r>
              <a:rPr lang="fr-FR" sz="4000" dirty="0" smtClean="0"/>
              <a:t>.</a:t>
            </a:r>
            <a:r>
              <a:rPr lang="el-GR" sz="4000" dirty="0" smtClean="0"/>
              <a:t> 207. </a:t>
            </a:r>
            <a:r>
              <a:rPr lang="el-GR" sz="4000" dirty="0" err="1" smtClean="0"/>
              <a:t>Ιταλο</a:t>
            </a:r>
            <a:r>
              <a:rPr lang="el-GR" sz="4000" dirty="0" smtClean="0"/>
              <a:t>-κορινθιακή οινοχόη. </a:t>
            </a:r>
            <a:r>
              <a:rPr lang="el-GR" sz="4000" dirty="0" err="1" smtClean="0"/>
              <a:t>Ταρκυνία</a:t>
            </a:r>
            <a:r>
              <a:rPr lang="el-GR" sz="4000" dirty="0" smtClean="0"/>
              <a:t> </a:t>
            </a:r>
            <a:endParaRPr lang="el-GR" sz="4000" dirty="0"/>
          </a:p>
        </p:txBody>
      </p:sp>
      <p:pic>
        <p:nvPicPr>
          <p:cNvPr id="110596" name="Picture 4" descr="Pontecagnanocotyle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2133600"/>
            <a:ext cx="4000500" cy="3617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Θέση περιεχομένου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8" name="Picture 2" descr="C:\Users\mitsos\Pictures\tyrrhenica\mesatora\archaicclassicalpottery\orientalising\painted\tarquinia\TarquiniaBocchorisbottegga700675oinocho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166" y="1346200"/>
            <a:ext cx="3256733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500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dirty="0" smtClean="0"/>
              <a:t>20</a:t>
            </a:r>
            <a:r>
              <a:rPr lang="el-GR" sz="4000" dirty="0"/>
              <a:t>8</a:t>
            </a:r>
            <a:r>
              <a:rPr lang="fr-FR" sz="4000" dirty="0"/>
              <a:t>. </a:t>
            </a:r>
            <a:r>
              <a:rPr lang="el-GR" sz="4000" dirty="0" err="1"/>
              <a:t>Δίνος</a:t>
            </a:r>
            <a:r>
              <a:rPr lang="el-GR" sz="4000" dirty="0"/>
              <a:t> από τον Ακράγαντα. </a:t>
            </a:r>
          </a:p>
        </p:txBody>
      </p:sp>
      <p:pic>
        <p:nvPicPr>
          <p:cNvPr id="111619" name="Picture 3" descr="Agrigentodin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9700" y="2516188"/>
            <a:ext cx="3640138" cy="34750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1620" name="Picture 4" descr="Agrigentodinos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2863850"/>
            <a:ext cx="4752975" cy="3155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40886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/>
              <a:t>209. Θραύσμα κοτύλης του Ζωγράφου του </a:t>
            </a:r>
            <a:r>
              <a:rPr lang="fr-FR" sz="4000"/>
              <a:t>Saturo. </a:t>
            </a:r>
            <a:r>
              <a:rPr lang="el-GR" sz="4000"/>
              <a:t>600 π.Χ. Τάρας</a:t>
            </a:r>
          </a:p>
        </p:txBody>
      </p:sp>
      <p:pic>
        <p:nvPicPr>
          <p:cNvPr id="112643" name="Picture 3" descr="TarantokotyleSaturoP60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868488"/>
            <a:ext cx="8229600" cy="3987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103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2</a:t>
            </a:r>
            <a:r>
              <a:rPr lang="el-GR" sz="3200" dirty="0" smtClean="0"/>
              <a:t>10</a:t>
            </a:r>
            <a:r>
              <a:rPr lang="en-US" sz="3200" dirty="0" smtClean="0"/>
              <a:t>. </a:t>
            </a:r>
            <a:r>
              <a:rPr lang="el-GR" sz="3200" dirty="0" err="1"/>
              <a:t>Μεταπόντιον</a:t>
            </a:r>
            <a:r>
              <a:rPr lang="el-GR" sz="3200" dirty="0"/>
              <a:t>. </a:t>
            </a:r>
            <a:r>
              <a:rPr lang="el-GR" sz="3200" dirty="0" err="1"/>
              <a:t>Περριραντήριο</a:t>
            </a:r>
            <a:r>
              <a:rPr lang="el-GR" sz="3200" dirty="0"/>
              <a:t> κορινθιακού τύπου από το </a:t>
            </a:r>
            <a:r>
              <a:rPr lang="fr-FR" sz="3200" dirty="0"/>
              <a:t>San </a:t>
            </a:r>
            <a:r>
              <a:rPr lang="fr-FR" sz="3200" dirty="0" err="1"/>
              <a:t>Biagio</a:t>
            </a:r>
            <a:endParaRPr lang="el-GR" sz="3200" dirty="0"/>
          </a:p>
        </p:txBody>
      </p:sp>
      <p:pic>
        <p:nvPicPr>
          <p:cNvPr id="113667" name="Picture 3" descr="SanBiagiometapontoperrirhanterio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0075" y="1600200"/>
            <a:ext cx="375285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3668" name="Picture 4" descr="Sanbiagioperrirhanterion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4713" y="1600200"/>
            <a:ext cx="3967162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93072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152400"/>
            <a:ext cx="8229600" cy="1143000"/>
          </a:xfrm>
        </p:spPr>
        <p:txBody>
          <a:bodyPr/>
          <a:lstStyle/>
          <a:p>
            <a:r>
              <a:rPr lang="el-GR" sz="2400" dirty="0" smtClean="0"/>
              <a:t>211. </a:t>
            </a:r>
            <a:r>
              <a:rPr lang="el-GR" sz="2400" dirty="0" err="1" smtClean="0"/>
              <a:t>Χαλκιδικός</a:t>
            </a:r>
            <a:r>
              <a:rPr lang="el-GR" sz="2400" dirty="0" smtClean="0"/>
              <a:t> </a:t>
            </a:r>
            <a:r>
              <a:rPr lang="el-GR" sz="2400" dirty="0"/>
              <a:t>κρατήρας Ζωγράφου των Επιγραφών από το </a:t>
            </a:r>
            <a:r>
              <a:rPr lang="fr-FR" sz="2400" dirty="0" err="1"/>
              <a:t>Vulci</a:t>
            </a:r>
            <a:r>
              <a:rPr lang="fr-FR" sz="2400" dirty="0"/>
              <a:t>. Würzburg.</a:t>
            </a:r>
            <a:r>
              <a:rPr lang="fr-FR" sz="3600" dirty="0"/>
              <a:t> </a:t>
            </a:r>
            <a:endParaRPr lang="el-GR" sz="3600" dirty="0"/>
          </a:p>
        </p:txBody>
      </p:sp>
      <p:pic>
        <p:nvPicPr>
          <p:cNvPr id="3075" name="Picture 3" descr="Mathima 008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1510145"/>
            <a:ext cx="3741760" cy="45348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6" name="Picture 2" descr="C:\Users\mitsos\Pictures\SOUTHITALIANEARLY\chalcidian\wurzburgchalcidiankrater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24000"/>
            <a:ext cx="3760512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790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sz="4000" dirty="0" smtClean="0"/>
              <a:t>212. Ζωγράφος </a:t>
            </a:r>
            <a:r>
              <a:rPr lang="el-GR" sz="4000" dirty="0"/>
              <a:t>των Επιγραφών</a:t>
            </a:r>
            <a:r>
              <a:rPr lang="en-US" sz="4000" dirty="0"/>
              <a:t>. </a:t>
            </a:r>
            <a:r>
              <a:rPr lang="fr-FR" sz="4000" dirty="0"/>
              <a:t>Malibu. </a:t>
            </a:r>
            <a:endParaRPr lang="el-GR" sz="4000" dirty="0"/>
          </a:p>
        </p:txBody>
      </p:sp>
      <p:pic>
        <p:nvPicPr>
          <p:cNvPr id="5123" name="Picture 3" descr="MalibuInscriptionsP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133600"/>
            <a:ext cx="2093913" cy="33115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4" name="Picture 4" descr="malibuInscriptionsP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84700" y="1941513"/>
            <a:ext cx="2152650" cy="3711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5" name="Picture 5" descr="malibuInscriptionsP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52675" y="1941513"/>
            <a:ext cx="2219325" cy="3711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6" name="Picture 6" descr="malibuInscriptionsP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10363" y="2133600"/>
            <a:ext cx="2162175" cy="33115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019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000" dirty="0" smtClean="0"/>
              <a:t>213. </a:t>
            </a:r>
            <a:r>
              <a:rPr lang="el-GR" sz="2000" dirty="0" err="1" smtClean="0"/>
              <a:t>Χαλκιδικός</a:t>
            </a:r>
            <a:r>
              <a:rPr lang="el-GR" sz="2000" dirty="0" smtClean="0"/>
              <a:t> </a:t>
            </a:r>
            <a:r>
              <a:rPr lang="el-GR" sz="2000" dirty="0"/>
              <a:t>αμφορέας του Ζωγράφου των Επιγραφών από το </a:t>
            </a:r>
            <a:r>
              <a:rPr lang="fr-FR" sz="2000" dirty="0" err="1"/>
              <a:t>Vulci</a:t>
            </a:r>
            <a:r>
              <a:rPr lang="fr-FR" sz="2000" dirty="0"/>
              <a:t>. </a:t>
            </a:r>
            <a:r>
              <a:rPr lang="el-GR" sz="2000" dirty="0"/>
              <a:t>Παρίσι, </a:t>
            </a:r>
            <a:r>
              <a:rPr lang="fr-FR" sz="2000" dirty="0"/>
              <a:t>Cab. Méd. </a:t>
            </a:r>
            <a:endParaRPr lang="el-GR" sz="2000" dirty="0"/>
          </a:p>
        </p:txBody>
      </p:sp>
      <p:pic>
        <p:nvPicPr>
          <p:cNvPr id="7171" name="Picture 3" descr="Mathima 00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844675"/>
            <a:ext cx="2728913" cy="38893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2" name="Picture 4" descr="Mathima 010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79750" y="1617663"/>
            <a:ext cx="2968625" cy="4359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3" name="Picture 5" descr="Cabmedchalcidian3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32513" y="1617663"/>
            <a:ext cx="2373312" cy="4359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376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 smtClean="0"/>
              <a:t>214. Λονδίνο</a:t>
            </a:r>
            <a:r>
              <a:rPr lang="el-GR" sz="4000" dirty="0"/>
              <a:t>. Αμφορέας του Ζωγράφου των Επιγραφών</a:t>
            </a:r>
          </a:p>
        </p:txBody>
      </p:sp>
      <p:pic>
        <p:nvPicPr>
          <p:cNvPr id="8195" name="Picture 3" descr="Londonchalcidian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262188"/>
            <a:ext cx="4038600" cy="3200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4" descr="Londonchalcidianamphor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181225"/>
            <a:ext cx="4038600" cy="3363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3871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Ανατολίζουσα</a:t>
            </a:r>
            <a:r>
              <a:rPr lang="el-GR" dirty="0" smtClean="0"/>
              <a:t> περίοδος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Τρία κυρίαρχα ρεύματα παραγωγής διακοσμημένης κεραμικής: </a:t>
            </a:r>
          </a:p>
          <a:p>
            <a:endParaRPr lang="el-GR" dirty="0"/>
          </a:p>
          <a:p>
            <a:r>
              <a:rPr lang="el-GR" dirty="0" smtClean="0"/>
              <a:t>1. Απομιμήσεις </a:t>
            </a:r>
            <a:r>
              <a:rPr lang="el-GR" dirty="0" err="1" smtClean="0"/>
              <a:t>πρωτο</a:t>
            </a:r>
            <a:r>
              <a:rPr lang="el-GR" dirty="0" smtClean="0"/>
              <a:t>-κορινθιακών και πρώιμων κορινθιακών αγγείων</a:t>
            </a:r>
          </a:p>
          <a:p>
            <a:r>
              <a:rPr lang="el-GR" dirty="0" smtClean="0"/>
              <a:t>2. Σικελικές σχολές (Συρακούσες, Μέγαρα Υβλαία, Γέλα)</a:t>
            </a:r>
          </a:p>
          <a:p>
            <a:r>
              <a:rPr lang="el-GR" dirty="0" smtClean="0"/>
              <a:t>3. Νότια Ιταλία (</a:t>
            </a:r>
            <a:r>
              <a:rPr lang="el-GR" dirty="0" err="1" smtClean="0"/>
              <a:t>Μεταπόντιον</a:t>
            </a:r>
            <a:r>
              <a:rPr lang="el-GR" dirty="0" smtClean="0"/>
              <a:t> και </a:t>
            </a:r>
            <a:r>
              <a:rPr lang="fr-BE" dirty="0" err="1" smtClean="0"/>
              <a:t>Incoronata</a:t>
            </a:r>
            <a:r>
              <a:rPr lang="fr-BE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224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215. Αμφορέας-ψυκτήρας </a:t>
            </a:r>
            <a:r>
              <a:rPr lang="el-GR" sz="3200" dirty="0"/>
              <a:t>του Ζωγράφου των Επιγραφών. Ρώμη, </a:t>
            </a:r>
            <a:r>
              <a:rPr lang="fr-FR" sz="3200" dirty="0"/>
              <a:t>Villa </a:t>
            </a:r>
            <a:r>
              <a:rPr lang="fr-FR" sz="3200" dirty="0" err="1"/>
              <a:t>Giulia</a:t>
            </a:r>
            <a:r>
              <a:rPr lang="el-GR" sz="3200" dirty="0"/>
              <a:t>. </a:t>
            </a:r>
            <a:endParaRPr lang="el-GR" sz="3200" dirty="0">
              <a:solidFill>
                <a:schemeClr val="accent2"/>
              </a:solidFill>
            </a:endParaRPr>
          </a:p>
        </p:txBody>
      </p:sp>
      <p:pic>
        <p:nvPicPr>
          <p:cNvPr id="11267" name="Picture 3" descr="castellanipsyktamphInscriptionsP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22363" y="1600200"/>
            <a:ext cx="2706687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8" name="Picture 4" descr="CastellaniChalcidianamphorapsykter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49875" y="1600200"/>
            <a:ext cx="263525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909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000" dirty="0" smtClean="0"/>
              <a:t>216. Υδρία</a:t>
            </a:r>
            <a:r>
              <a:rPr lang="el-GR" sz="2000" dirty="0" smtClean="0"/>
              <a:t>. </a:t>
            </a:r>
            <a:r>
              <a:rPr lang="el-GR" sz="2000" dirty="0"/>
              <a:t>Ζωγράφος των </a:t>
            </a:r>
            <a:r>
              <a:rPr lang="el-GR" sz="2000" dirty="0" smtClean="0"/>
              <a:t>Επιγραφώ</a:t>
            </a:r>
            <a:r>
              <a:rPr lang="en-US" sz="2000" dirty="0"/>
              <a:t>v</a:t>
            </a:r>
            <a:r>
              <a:rPr lang="el-GR" sz="2000" dirty="0" smtClean="0"/>
              <a:t>. </a:t>
            </a:r>
            <a:r>
              <a:rPr lang="el-GR" sz="2000" dirty="0" smtClean="0"/>
              <a:t>Μόναχο. Δίας και Τυφώνας, Πηλέας και Αταλάντη. </a:t>
            </a:r>
            <a:r>
              <a:rPr lang="el-GR" sz="2000" dirty="0"/>
              <a:t/>
            </a:r>
            <a:br>
              <a:rPr lang="el-GR" sz="2000" dirty="0"/>
            </a:br>
            <a:endParaRPr lang="el-GR" sz="2000" dirty="0"/>
          </a:p>
        </p:txBody>
      </p:sp>
      <p:pic>
        <p:nvPicPr>
          <p:cNvPr id="9219" name="Picture 3" descr="MunichInscription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844675"/>
            <a:ext cx="4932363" cy="36988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0" name="Picture 4" descr="munichInscriptionpainterdres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64150" y="1196975"/>
            <a:ext cx="3879850" cy="51736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26428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 smtClean="0"/>
              <a:t>217. </a:t>
            </a:r>
            <a:r>
              <a:rPr lang="el-GR" sz="4000" dirty="0" err="1" smtClean="0"/>
              <a:t>Δίνος</a:t>
            </a:r>
            <a:r>
              <a:rPr lang="el-GR" sz="4000" dirty="0"/>
              <a:t>. Φλωρεντία. Ζ. των Επιγραφών</a:t>
            </a:r>
          </a:p>
        </p:txBody>
      </p:sp>
      <p:pic>
        <p:nvPicPr>
          <p:cNvPr id="4099" name="Picture 3" descr="florencedinosInscriptions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8888" y="1484313"/>
            <a:ext cx="7058025" cy="52260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21317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000" dirty="0" smtClean="0"/>
              <a:t>218. Μελβούρνη</a:t>
            </a:r>
            <a:r>
              <a:rPr lang="el-GR" sz="2000" dirty="0"/>
              <a:t>. Αμφορέας του Ζωγράφου των Επιγραφών</a:t>
            </a:r>
            <a:br>
              <a:rPr lang="el-GR" sz="2000" dirty="0"/>
            </a:br>
            <a:r>
              <a:rPr lang="el-GR" sz="2000" dirty="0"/>
              <a:t/>
            </a:r>
            <a:br>
              <a:rPr lang="el-GR" sz="2000" dirty="0"/>
            </a:br>
            <a:r>
              <a:rPr lang="el-GR" sz="2000" dirty="0"/>
              <a:t/>
            </a:r>
            <a:br>
              <a:rPr lang="el-GR" sz="2000" dirty="0"/>
            </a:br>
            <a:endParaRPr lang="el-GR" sz="2000" dirty="0"/>
          </a:p>
        </p:txBody>
      </p:sp>
      <p:pic>
        <p:nvPicPr>
          <p:cNvPr id="6147" name="Picture 3" descr="melbourneamphoradetail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29138" y="2565400"/>
            <a:ext cx="4614862" cy="3365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8" name="Picture 4" descr="melbournechalcidianamphoraview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20713"/>
            <a:ext cx="3956050" cy="6237287"/>
          </a:xfrm>
        </p:spPr>
      </p:pic>
    </p:spTree>
    <p:extLst>
      <p:ext uri="{BB962C8B-B14F-4D97-AF65-F5344CB8AC3E}">
        <p14:creationId xmlns:p14="http://schemas.microsoft.com/office/powerpoint/2010/main" val="151751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 smtClean="0"/>
              <a:t>219. Χαλκιδική </a:t>
            </a:r>
            <a:r>
              <a:rPr lang="el-GR" sz="2400" dirty="0"/>
              <a:t>οινοχόη. Φλωρεντία </a:t>
            </a:r>
            <a:r>
              <a:rPr lang="el-GR" sz="2400" dirty="0" smtClean="0"/>
              <a:t>220. </a:t>
            </a:r>
            <a:r>
              <a:rPr lang="el-GR" sz="2400" dirty="0" err="1" smtClean="0"/>
              <a:t>Χαλκιδικός</a:t>
            </a:r>
            <a:r>
              <a:rPr lang="el-GR" sz="2400" dirty="0" smtClean="0"/>
              <a:t> </a:t>
            </a:r>
            <a:r>
              <a:rPr lang="el-GR" sz="2400" dirty="0"/>
              <a:t>αμφορέας. Νέα Υόρκη. </a:t>
            </a:r>
          </a:p>
        </p:txBody>
      </p:sp>
      <p:pic>
        <p:nvPicPr>
          <p:cNvPr id="12291" name="Picture 3" descr="NOSTOIchalcidian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9200" y="1524000"/>
            <a:ext cx="2955925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2" name="Picture 4" descr="Mathima 00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1600200"/>
            <a:ext cx="3084513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16326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 smtClean="0"/>
              <a:t>221-222. Νέα Υόρκη. </a:t>
            </a:r>
            <a:r>
              <a:rPr lang="el-GR" sz="2400" dirty="0"/>
              <a:t>Μόναχο. </a:t>
            </a:r>
            <a:r>
              <a:rPr lang="el-GR" sz="2400" dirty="0" err="1"/>
              <a:t>Χαλκιδικοί</a:t>
            </a:r>
            <a:r>
              <a:rPr lang="el-GR" sz="2400" dirty="0"/>
              <a:t> Αμφορείς</a:t>
            </a:r>
          </a:p>
        </p:txBody>
      </p:sp>
      <p:pic>
        <p:nvPicPr>
          <p:cNvPr id="10244" name="Picture 4" descr="louvrechalcidianneckamphor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0475" y="1484313"/>
            <a:ext cx="3681413" cy="53736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3" descr="C:\Users\mitsos\Pictures\ME0000026320_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13894"/>
            <a:ext cx="3657600" cy="522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4252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000" dirty="0" smtClean="0"/>
              <a:t>223-224. Χαλκιδική </a:t>
            </a:r>
            <a:r>
              <a:rPr lang="el-GR" sz="2000" dirty="0"/>
              <a:t>υδρία. Τάραντας. Αμφορέας. Φλωρεντία</a:t>
            </a:r>
          </a:p>
        </p:txBody>
      </p:sp>
      <p:pic>
        <p:nvPicPr>
          <p:cNvPr id="13315" name="Picture 3" descr="Tarantochalcidianhydr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125538"/>
            <a:ext cx="4451350" cy="55435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16" name="Picture 4" descr="florenceorvietoamphoraP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48325" y="1412875"/>
            <a:ext cx="3495675" cy="5445125"/>
          </a:xfrm>
        </p:spPr>
      </p:pic>
    </p:spTree>
    <p:extLst>
      <p:ext uri="{BB962C8B-B14F-4D97-AF65-F5344CB8AC3E}">
        <p14:creationId xmlns:p14="http://schemas.microsoft.com/office/powerpoint/2010/main" val="34261558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225. Φλωρεντία</a:t>
            </a:r>
            <a:r>
              <a:rPr lang="el-GR" dirty="0"/>
              <a:t>. Ομάδα της Βιέννης. </a:t>
            </a:r>
          </a:p>
        </p:txBody>
      </p:sp>
      <p:pic>
        <p:nvPicPr>
          <p:cNvPr id="14339" name="Picture 3" descr="FlorenceGroupViennaamphora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709" y="1981200"/>
            <a:ext cx="30607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0" name="Picture 4" descr="FlorenceGroupViennaAmphora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1981199"/>
            <a:ext cx="2743200" cy="413280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1" name="Picture 5" descr="florencegroupViennaAmphora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0400" y="1981200"/>
            <a:ext cx="2752931" cy="426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07881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/>
              <a:t>226. Χαλκιδική </a:t>
            </a:r>
            <a:r>
              <a:rPr lang="el-GR" sz="2800" dirty="0" err="1"/>
              <a:t>οφθαλμωτή</a:t>
            </a:r>
            <a:r>
              <a:rPr lang="el-GR" sz="2800" dirty="0"/>
              <a:t> κύλικα του Ζωγράφου του Φινέα από το </a:t>
            </a:r>
            <a:r>
              <a:rPr lang="fr-FR" sz="2800" dirty="0" err="1"/>
              <a:t>Vulci</a:t>
            </a:r>
            <a:r>
              <a:rPr lang="fr-FR" sz="2800" dirty="0"/>
              <a:t>. Würzburg</a:t>
            </a:r>
            <a:r>
              <a:rPr lang="el-GR" sz="2800" dirty="0"/>
              <a:t>. </a:t>
            </a:r>
            <a:endParaRPr lang="en-US" sz="280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mitsos\Pictures\11234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00200"/>
            <a:ext cx="882316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2073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To </a:t>
            </a:r>
            <a:r>
              <a:rPr lang="el-GR" sz="4000" dirty="0" smtClean="0"/>
              <a:t>εσωτερικό της κύλικας 226.  </a:t>
            </a:r>
            <a:endParaRPr lang="el-GR" sz="4000" dirty="0"/>
          </a:p>
        </p:txBody>
      </p:sp>
      <p:pic>
        <p:nvPicPr>
          <p:cNvPr id="16387" name="Picture 3" descr="WurzburgPhineuscup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808163"/>
            <a:ext cx="8229600" cy="4108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2477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Χαρακτηριστικά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Το φαινόμενο δεν παρουσιάζει την ένταση με την οποία το συναντά κανείς στον μικρασιατικό, κρητικό, ελλαδικό και </a:t>
            </a:r>
            <a:r>
              <a:rPr lang="el-GR" dirty="0" err="1" smtClean="0"/>
              <a:t>κεντρο</a:t>
            </a:r>
            <a:r>
              <a:rPr lang="el-GR" dirty="0" smtClean="0"/>
              <a:t>-ιταλικό χώρο</a:t>
            </a:r>
          </a:p>
          <a:p>
            <a:r>
              <a:rPr lang="el-GR" dirty="0" smtClean="0"/>
              <a:t>Περιορισμένος αριθμός αγγείων</a:t>
            </a:r>
          </a:p>
          <a:p>
            <a:r>
              <a:rPr lang="el-GR" dirty="0" smtClean="0"/>
              <a:t>Ιωνικές, κυκλαδικές, αργολικές και αττικές επιρροές</a:t>
            </a:r>
          </a:p>
          <a:p>
            <a:r>
              <a:rPr lang="el-GR" dirty="0" smtClean="0"/>
              <a:t>Η </a:t>
            </a:r>
            <a:r>
              <a:rPr lang="el-GR" dirty="0" err="1" smtClean="0"/>
              <a:t>ανατολίζουσα</a:t>
            </a:r>
            <a:r>
              <a:rPr lang="el-GR" dirty="0" smtClean="0"/>
              <a:t> παράδοση είναι ισχυρότερη στην Ετρουρία</a:t>
            </a:r>
          </a:p>
          <a:p>
            <a:endParaRPr lang="el-G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6114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 smtClean="0"/>
              <a:t>226. </a:t>
            </a:r>
            <a:r>
              <a:rPr lang="el-GR" sz="4000" dirty="0"/>
              <a:t>Λεπτομέρεια του ιδίου αγγείου</a:t>
            </a:r>
          </a:p>
        </p:txBody>
      </p:sp>
      <p:pic>
        <p:nvPicPr>
          <p:cNvPr id="17411" name="Picture 3" descr="WurzburgPhineuscup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765300"/>
            <a:ext cx="8229600" cy="4195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22461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 smtClean="0"/>
              <a:t>227-228. </a:t>
            </a:r>
            <a:r>
              <a:rPr lang="el-GR" sz="2400" dirty="0" err="1" smtClean="0"/>
              <a:t>Χαλκιδικές</a:t>
            </a:r>
            <a:r>
              <a:rPr lang="el-GR" sz="2400" dirty="0" smtClean="0"/>
              <a:t> </a:t>
            </a:r>
            <a:r>
              <a:rPr lang="el-GR" sz="2400" dirty="0" err="1"/>
              <a:t>οφθαλμωτές</a:t>
            </a:r>
            <a:r>
              <a:rPr lang="el-GR" sz="2400" dirty="0"/>
              <a:t> κύλικες. Ζωγράφος του Φινέα. Μουσείο Γουλανδρή. Μαδρίτη</a:t>
            </a:r>
          </a:p>
        </p:txBody>
      </p:sp>
      <p:pic>
        <p:nvPicPr>
          <p:cNvPr id="18435" name="Picture 3" descr="GoulandriPhineuscu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341438"/>
            <a:ext cx="6156325" cy="26384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436" name="Picture 4" descr="MadridPhineuseyecup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19475" y="4070350"/>
            <a:ext cx="5724525" cy="2787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94556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000" dirty="0" smtClean="0"/>
              <a:t>229. Φλωρεντία</a:t>
            </a:r>
            <a:r>
              <a:rPr lang="el-GR" sz="2000" dirty="0"/>
              <a:t>. </a:t>
            </a:r>
            <a:r>
              <a:rPr lang="el-GR" sz="2000" dirty="0" err="1"/>
              <a:t>Οφθαλμωτή</a:t>
            </a:r>
            <a:r>
              <a:rPr lang="el-GR" sz="2000" dirty="0"/>
              <a:t> κύλικα</a:t>
            </a:r>
            <a:r>
              <a:rPr lang="el-GR" sz="4000" dirty="0"/>
              <a:t> </a:t>
            </a:r>
            <a:br>
              <a:rPr lang="el-GR" sz="4000" dirty="0"/>
            </a:br>
            <a:r>
              <a:rPr lang="el-GR" sz="4000" dirty="0"/>
              <a:t/>
            </a:r>
            <a:br>
              <a:rPr lang="el-GR" sz="4000" dirty="0"/>
            </a:br>
            <a:endParaRPr lang="el-GR" sz="4000" dirty="0"/>
          </a:p>
        </p:txBody>
      </p:sp>
      <p:pic>
        <p:nvPicPr>
          <p:cNvPr id="20483" name="Picture 3" descr="florencemannerPhineusP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549275"/>
            <a:ext cx="5795963" cy="30067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484" name="Picture 4" descr="FlorencePhineusP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3575" y="3584575"/>
            <a:ext cx="5940425" cy="32734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4687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 smtClean="0"/>
              <a:t>230. Βερολίνο</a:t>
            </a:r>
            <a:r>
              <a:rPr lang="el-GR" sz="4000" dirty="0"/>
              <a:t>. </a:t>
            </a:r>
            <a:r>
              <a:rPr lang="el-GR" sz="4000" dirty="0" err="1"/>
              <a:t>Οφθαλμωτή</a:t>
            </a:r>
            <a:r>
              <a:rPr lang="el-GR" sz="4000" dirty="0"/>
              <a:t> κύλικα. Ζ. του Φινέα</a:t>
            </a:r>
          </a:p>
        </p:txBody>
      </p:sp>
      <p:pic>
        <p:nvPicPr>
          <p:cNvPr id="19459" name="Picture 3" descr="Berlin3282chalcidiancup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354263"/>
            <a:ext cx="8229600" cy="301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4277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 smtClean="0"/>
              <a:t>231</a:t>
            </a:r>
            <a:r>
              <a:rPr lang="el-GR" sz="2400" baseline="30000" dirty="0" smtClean="0"/>
              <a:t>α</a:t>
            </a:r>
            <a:r>
              <a:rPr lang="el-GR" sz="2400" dirty="0" smtClean="0"/>
              <a:t>, β. Ρώμη</a:t>
            </a:r>
            <a:r>
              <a:rPr lang="el-GR" sz="2400" dirty="0"/>
              <a:t>. </a:t>
            </a:r>
            <a:r>
              <a:rPr lang="de-DE" sz="2400" dirty="0"/>
              <a:t>Tampa. </a:t>
            </a:r>
            <a:r>
              <a:rPr lang="el-GR" sz="2400" dirty="0"/>
              <a:t>Αμφορείς με λαιμό. Ζ. του Φινέα</a:t>
            </a:r>
            <a:br>
              <a:rPr lang="el-GR" sz="2400" dirty="0"/>
            </a:br>
            <a:endParaRPr lang="el-GR" sz="2400" dirty="0"/>
          </a:p>
        </p:txBody>
      </p:sp>
      <p:pic>
        <p:nvPicPr>
          <p:cNvPr id="15363" name="Picture 3" descr="CastellaniamphPhineus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1400" y="1600200"/>
            <a:ext cx="28702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4" name="Picture 4" descr="TampachalcidianPhineusP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92700" y="1600200"/>
            <a:ext cx="31496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50351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232. </a:t>
            </a:r>
            <a:r>
              <a:rPr lang="el-GR" sz="3200" dirty="0" err="1" smtClean="0"/>
              <a:t>Χαλκιδικός</a:t>
            </a:r>
            <a:r>
              <a:rPr lang="el-GR" sz="3200" dirty="0" smtClean="0"/>
              <a:t> </a:t>
            </a:r>
            <a:r>
              <a:rPr lang="el-GR" sz="3200" dirty="0"/>
              <a:t>Αμφορέας. </a:t>
            </a:r>
            <a:r>
              <a:rPr lang="fr-FR" sz="3200" dirty="0"/>
              <a:t>Bloomington. </a:t>
            </a:r>
            <a:r>
              <a:rPr lang="el-GR" sz="3200" dirty="0" smtClean="0"/>
              <a:t>233. Οινοχόη</a:t>
            </a:r>
            <a:r>
              <a:rPr lang="el-GR" sz="3200" dirty="0"/>
              <a:t>. Φλωρεντία</a:t>
            </a:r>
          </a:p>
        </p:txBody>
      </p:sp>
      <p:pic>
        <p:nvPicPr>
          <p:cNvPr id="23555" name="Picture 3" descr="Bloomingtonchalcidian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8388" y="1600200"/>
            <a:ext cx="2816225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56" name="Picture 4" descr="florenceGroupLeipwigamphor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64138" y="1600200"/>
            <a:ext cx="3005137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28348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234. </a:t>
            </a:r>
            <a:r>
              <a:rPr lang="el-GR" dirty="0" err="1" smtClean="0"/>
              <a:t>Χαλκιδικό</a:t>
            </a:r>
            <a:r>
              <a:rPr lang="el-GR" dirty="0" smtClean="0"/>
              <a:t> </a:t>
            </a:r>
            <a:r>
              <a:rPr lang="el-GR" dirty="0"/>
              <a:t>κύπελλο. Βρυξέλλες</a:t>
            </a:r>
          </a:p>
        </p:txBody>
      </p:sp>
      <p:pic>
        <p:nvPicPr>
          <p:cNvPr id="24579" name="Picture 3" descr="Bruxelleschalcidianmug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412875"/>
            <a:ext cx="9144000" cy="4875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04346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 smtClean="0"/>
              <a:t>235. </a:t>
            </a:r>
            <a:r>
              <a:rPr lang="el-GR" sz="2400" dirty="0" err="1" smtClean="0"/>
              <a:t>Χαλκιδικό</a:t>
            </a:r>
            <a:r>
              <a:rPr lang="el-GR" sz="2400" dirty="0" smtClean="0"/>
              <a:t> </a:t>
            </a:r>
            <a:r>
              <a:rPr lang="el-GR" sz="2400" dirty="0"/>
              <a:t>κύπελλο. </a:t>
            </a:r>
            <a:br>
              <a:rPr lang="el-GR" sz="2400" dirty="0"/>
            </a:br>
            <a:r>
              <a:rPr lang="el-GR" sz="2400" dirty="0" err="1"/>
              <a:t>Αθήνα,Μουσείο</a:t>
            </a:r>
            <a:r>
              <a:rPr lang="el-GR" sz="2400" dirty="0"/>
              <a:t> Γουλανδρή. </a:t>
            </a:r>
            <a:r>
              <a:rPr lang="el-GR" sz="2400" dirty="0" smtClean="0"/>
              <a:t>236. Ετρουσκικό </a:t>
            </a:r>
            <a:r>
              <a:rPr lang="el-GR" sz="2400" dirty="0"/>
              <a:t>κύπελλο. Αννόβερο</a:t>
            </a:r>
            <a:br>
              <a:rPr lang="el-GR" sz="2400" dirty="0"/>
            </a:br>
            <a:endParaRPr lang="el-GR" sz="2400" dirty="0"/>
          </a:p>
        </p:txBody>
      </p:sp>
      <p:pic>
        <p:nvPicPr>
          <p:cNvPr id="25603" name="Picture 3" descr="Goulandrichalcidianmug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60575"/>
            <a:ext cx="4608513" cy="4032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5604" name="Picture 4" descr="Hannoverglobularcup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3800" y="2105025"/>
            <a:ext cx="4140200" cy="40798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00017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237</a:t>
            </a:r>
            <a:r>
              <a:rPr lang="el-GR" baseline="30000" dirty="0" smtClean="0"/>
              <a:t>α</a:t>
            </a:r>
            <a:r>
              <a:rPr lang="el-GR" dirty="0" smtClean="0"/>
              <a:t>. </a:t>
            </a:r>
            <a:r>
              <a:rPr lang="el-GR" dirty="0" err="1" smtClean="0"/>
              <a:t>Χαλκιδικός</a:t>
            </a:r>
            <a:r>
              <a:rPr lang="el-GR" dirty="0" smtClean="0"/>
              <a:t> </a:t>
            </a:r>
            <a:r>
              <a:rPr lang="el-GR" dirty="0" err="1"/>
              <a:t>σκύφος</a:t>
            </a:r>
            <a:r>
              <a:rPr lang="el-GR" dirty="0"/>
              <a:t>. Νάπολη </a:t>
            </a:r>
          </a:p>
        </p:txBody>
      </p:sp>
      <p:pic>
        <p:nvPicPr>
          <p:cNvPr id="21507" name="Picture 3" descr="napleschalcidianskyphoidkrater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460500"/>
            <a:ext cx="8353425" cy="5397500"/>
          </a:xfrm>
        </p:spPr>
      </p:pic>
    </p:spTree>
    <p:extLst>
      <p:ext uri="{BB962C8B-B14F-4D97-AF65-F5344CB8AC3E}">
        <p14:creationId xmlns:p14="http://schemas.microsoft.com/office/powerpoint/2010/main" val="29027044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237β. </a:t>
            </a:r>
            <a:r>
              <a:rPr lang="el-GR" dirty="0" err="1" smtClean="0"/>
              <a:t>Χαλκιδικός</a:t>
            </a:r>
            <a:r>
              <a:rPr lang="el-GR" dirty="0" smtClean="0"/>
              <a:t> </a:t>
            </a:r>
            <a:r>
              <a:rPr lang="el-GR" dirty="0" err="1"/>
              <a:t>σκύφος</a:t>
            </a:r>
            <a:r>
              <a:rPr lang="el-GR" dirty="0"/>
              <a:t>. Νάπολη</a:t>
            </a:r>
          </a:p>
        </p:txBody>
      </p:sp>
      <p:pic>
        <p:nvPicPr>
          <p:cNvPr id="22531" name="Picture 3" descr="napleschalcidianskyphoidkrater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9638" y="1600200"/>
            <a:ext cx="7323137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3652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19</a:t>
            </a:r>
            <a:r>
              <a:rPr lang="el-GR" sz="2400" dirty="0" smtClean="0"/>
              <a:t>7</a:t>
            </a:r>
            <a:r>
              <a:rPr lang="en-US" sz="2400" dirty="0" smtClean="0"/>
              <a:t>. </a:t>
            </a:r>
            <a:r>
              <a:rPr lang="el-GR" sz="2400" dirty="0"/>
              <a:t>Συρακούσες. Κρατήρας των μέσων του 7ου αι. </a:t>
            </a:r>
            <a:r>
              <a:rPr lang="el-GR" sz="2400" dirty="0" err="1"/>
              <a:t>π.Χ.</a:t>
            </a:r>
            <a:r>
              <a:rPr lang="el-GR" sz="2400" dirty="0"/>
              <a:t> από το νεκροταφείο στο </a:t>
            </a:r>
            <a:r>
              <a:rPr lang="fr-FR" sz="2400" dirty="0" err="1"/>
              <a:t>Fusco</a:t>
            </a:r>
            <a:r>
              <a:rPr lang="fr-FR" sz="2400" dirty="0"/>
              <a:t>. </a:t>
            </a:r>
            <a:endParaRPr lang="el-GR" sz="2400" dirty="0"/>
          </a:p>
        </p:txBody>
      </p:sp>
      <p:pic>
        <p:nvPicPr>
          <p:cNvPr id="105475" name="Picture 3" descr="SyracuseMegaradinosfr"/>
          <p:cNvPicPr>
            <a:picLocks noGrp="1" noChangeAspect="1" noChangeArrowheads="1"/>
          </p:cNvPicPr>
          <p:nvPr>
            <p:ph sz="half" idx="1"/>
          </p:nvPr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463" y="1989138"/>
            <a:ext cx="4000500" cy="3794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5476" name="Picture 4" descr="Syracusefuscokrater"/>
          <p:cNvPicPr>
            <a:picLocks noGrp="1" noChangeAspect="1" noChangeArrowheads="1"/>
          </p:cNvPicPr>
          <p:nvPr>
            <p:ph sz="half" idx="2"/>
          </p:nvPr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00213"/>
            <a:ext cx="4195763" cy="43926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28800"/>
            <a:ext cx="4194175" cy="438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Users\mitsos\Pictures\SOUTHITALIANEARLY\orientalising\SyracuseFuscokrater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218" y="2057400"/>
            <a:ext cx="441960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0057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238. </a:t>
            </a:r>
            <a:r>
              <a:rPr lang="el-GR" sz="3200" dirty="0" err="1" smtClean="0"/>
              <a:t>Ψευδοχαλκιδικός</a:t>
            </a:r>
            <a:r>
              <a:rPr lang="el-GR" sz="3200" dirty="0" smtClean="0"/>
              <a:t> </a:t>
            </a:r>
            <a:r>
              <a:rPr lang="el-GR" sz="3200" dirty="0"/>
              <a:t>αμφορέας της Ομάδας του Πολυφήμου. Λονδίνο.</a:t>
            </a:r>
            <a:r>
              <a:rPr lang="en-US" sz="3200" dirty="0"/>
              <a:t> </a:t>
            </a:r>
            <a:endParaRPr lang="el-GR" sz="3200" dirty="0"/>
          </a:p>
        </p:txBody>
      </p:sp>
      <p:pic>
        <p:nvPicPr>
          <p:cNvPr id="26627" name="Picture 3" descr="LondonPolyphemosgrou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557338"/>
            <a:ext cx="2701925" cy="45259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6628" name="Picture 4" descr="LondonPolyphemusgrouppseudochalcidianamphora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2500" y="1773238"/>
            <a:ext cx="5651500" cy="42608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64464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 smtClean="0"/>
              <a:t>239</a:t>
            </a:r>
            <a:r>
              <a:rPr lang="el-GR" sz="4000" baseline="30000" dirty="0" smtClean="0"/>
              <a:t>α</a:t>
            </a:r>
            <a:r>
              <a:rPr lang="el-GR" sz="4000" dirty="0" smtClean="0"/>
              <a:t>. Λονδίνο</a:t>
            </a:r>
            <a:r>
              <a:rPr lang="el-GR" sz="4000" dirty="0"/>
              <a:t>. </a:t>
            </a:r>
            <a:r>
              <a:rPr lang="el-GR" sz="4000" dirty="0" smtClean="0"/>
              <a:t>Η κύρια </a:t>
            </a:r>
            <a:r>
              <a:rPr lang="el-GR" sz="4000" dirty="0"/>
              <a:t>όψη του αμφορέα</a:t>
            </a:r>
          </a:p>
        </p:txBody>
      </p:sp>
      <p:pic>
        <p:nvPicPr>
          <p:cNvPr id="29699" name="Picture 3" descr="LondonpseudochalcidianMemnonP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3888" y="1600200"/>
            <a:ext cx="7894637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84368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 smtClean="0"/>
              <a:t>239β. Αμφορέας με λαιμό με παράσταση άρματος. 240. </a:t>
            </a:r>
            <a:r>
              <a:rPr lang="el-GR" sz="2400" dirty="0" err="1" smtClean="0"/>
              <a:t>Ψευδοχαλκιδικός</a:t>
            </a:r>
            <a:r>
              <a:rPr lang="el-GR" sz="2400" dirty="0" smtClean="0"/>
              <a:t> </a:t>
            </a:r>
            <a:r>
              <a:rPr lang="el-GR" sz="2400" dirty="0"/>
              <a:t>αμφορέας της Ομάδας του Πολυφήμου. Αθήνα, Μουσείο Γουλανδρή. Λονδίνο</a:t>
            </a:r>
          </a:p>
        </p:txBody>
      </p:sp>
      <p:pic>
        <p:nvPicPr>
          <p:cNvPr id="28675" name="Picture 3" descr="Goulandripseudochalcidian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7800" y="1600200"/>
            <a:ext cx="3136900" cy="45259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8676" name="Picture 4" descr="AN00424024_001_l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1447800"/>
            <a:ext cx="4026610" cy="5105400"/>
          </a:xfrm>
        </p:spPr>
      </p:pic>
    </p:spTree>
    <p:extLst>
      <p:ext uri="{BB962C8B-B14F-4D97-AF65-F5344CB8AC3E}">
        <p14:creationId xmlns:p14="http://schemas.microsoft.com/office/powerpoint/2010/main" val="31109262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 smtClean="0"/>
              <a:t>241. </a:t>
            </a:r>
            <a:r>
              <a:rPr lang="el-GR" sz="4000" dirty="0" err="1" smtClean="0"/>
              <a:t>Ψευδοχαλκιδικός</a:t>
            </a:r>
            <a:r>
              <a:rPr lang="el-GR" sz="4000" dirty="0" smtClean="0"/>
              <a:t> </a:t>
            </a:r>
            <a:r>
              <a:rPr lang="el-GR" sz="4000" dirty="0"/>
              <a:t>αμφορέας. Νέα Υόρκη.</a:t>
            </a:r>
          </a:p>
        </p:txBody>
      </p:sp>
      <p:pic>
        <p:nvPicPr>
          <p:cNvPr id="27651" name="Picture 3" descr="newYorkpseudochalcidian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31888" y="1600200"/>
            <a:ext cx="2689225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652" name="Picture 4" descr="NewYorkpseudochalcidian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07025" y="1600200"/>
            <a:ext cx="252095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52020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/>
              <a:t>242. </a:t>
            </a:r>
            <a:r>
              <a:rPr lang="el-GR" sz="2800" dirty="0" err="1" smtClean="0"/>
              <a:t>Ψευδοχαλκιδικός</a:t>
            </a:r>
            <a:r>
              <a:rPr lang="el-GR" sz="2800" dirty="0" smtClean="0"/>
              <a:t> </a:t>
            </a:r>
            <a:r>
              <a:rPr lang="el-GR" sz="2800" dirty="0"/>
              <a:t>αμφορέας της Ομάδας του Πολυφήμου. Φλωρεντία</a:t>
            </a:r>
          </a:p>
        </p:txBody>
      </p:sp>
      <p:pic>
        <p:nvPicPr>
          <p:cNvPr id="30723" name="Picture 3" descr="FlorenceamphoraPolyphemosgroup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59113" y="1700213"/>
            <a:ext cx="2882900" cy="41036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4" name="Picture 4" descr="florenceamphoraPolyphemosgroup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30888" y="1700213"/>
            <a:ext cx="3011487" cy="4105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5" name="Picture 5" descr="florenceamphoraPolyphemosgroup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00213"/>
            <a:ext cx="2725738" cy="41036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052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000" dirty="0" smtClean="0"/>
              <a:t>243-244. </a:t>
            </a:r>
            <a:r>
              <a:rPr lang="el-GR" sz="2000" dirty="0" err="1" smtClean="0"/>
              <a:t>Ψευδοχαλκιδικοί</a:t>
            </a:r>
            <a:r>
              <a:rPr lang="el-GR" sz="2000" dirty="0" smtClean="0"/>
              <a:t> </a:t>
            </a:r>
            <a:r>
              <a:rPr lang="el-GR" sz="2000" dirty="0"/>
              <a:t>αμφορείς </a:t>
            </a:r>
            <a:r>
              <a:rPr lang="el-GR" sz="2000" dirty="0" smtClean="0"/>
              <a:t>του</a:t>
            </a:r>
            <a:r>
              <a:rPr lang="el-GR" sz="2000" dirty="0"/>
              <a:t> </a:t>
            </a:r>
            <a:r>
              <a:rPr lang="el-GR" sz="2000" dirty="0" smtClean="0"/>
              <a:t>Ζωγράφου </a:t>
            </a:r>
            <a:r>
              <a:rPr lang="el-GR" sz="2000" dirty="0"/>
              <a:t>του </a:t>
            </a:r>
            <a:r>
              <a:rPr lang="el-GR" sz="2000" dirty="0" err="1"/>
              <a:t>Μέμνωνα</a:t>
            </a:r>
            <a:r>
              <a:rPr lang="el-GR" sz="2000" dirty="0"/>
              <a:t>. </a:t>
            </a:r>
            <a:br>
              <a:rPr lang="el-GR" sz="2000" dirty="0"/>
            </a:br>
            <a:r>
              <a:rPr lang="el-GR" sz="2000" dirty="0"/>
              <a:t>Λονδίνο. </a:t>
            </a:r>
            <a:r>
              <a:rPr lang="fr-FR" sz="2000" dirty="0" err="1"/>
              <a:t>Vulci</a:t>
            </a:r>
            <a:r>
              <a:rPr lang="fr-FR" sz="2000" dirty="0"/>
              <a:t>. </a:t>
            </a:r>
            <a:endParaRPr lang="el-GR" sz="3200" dirty="0"/>
          </a:p>
        </p:txBody>
      </p:sp>
      <p:pic>
        <p:nvPicPr>
          <p:cNvPr id="31747" name="Picture 3" descr="Vulcipseudochalcidia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10200" y="1371600"/>
            <a:ext cx="3584575" cy="527210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748" name="Picture 4" descr="LondonpseudochalcidianMemnonGroupamphor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2286000"/>
            <a:ext cx="4465637" cy="33670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485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245. Αμφορείς </a:t>
            </a:r>
            <a:r>
              <a:rPr lang="el-GR" dirty="0"/>
              <a:t>του Τάραντα.  </a:t>
            </a:r>
          </a:p>
        </p:txBody>
      </p:sp>
      <p:pic>
        <p:nvPicPr>
          <p:cNvPr id="32771" name="Picture 3" descr="Tarantoionisingampho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8263" y="1844675"/>
            <a:ext cx="2921000" cy="40370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772" name="Picture 4" descr="TarantineBFamphor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773238"/>
            <a:ext cx="2678112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98042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sz="4000" dirty="0" smtClean="0"/>
              <a:t>246. Αμφορέας </a:t>
            </a:r>
            <a:r>
              <a:rPr lang="el-GR" sz="4000" dirty="0"/>
              <a:t>εργαστηρίου του Τάραντα (;). </a:t>
            </a:r>
            <a:r>
              <a:rPr lang="fr-FR" sz="4000" dirty="0"/>
              <a:t>Kiel B 700</a:t>
            </a:r>
            <a:endParaRPr lang="el-GR" sz="4000" dirty="0"/>
          </a:p>
        </p:txBody>
      </p:sp>
      <p:pic>
        <p:nvPicPr>
          <p:cNvPr id="33795" name="Picture 3" descr="KielB700tarantoamphora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35600" y="1773238"/>
            <a:ext cx="2709863" cy="4192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3796" name="Picture 4" descr="KielB700tarantoamphora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1773238"/>
            <a:ext cx="2505075" cy="41767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41226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dirty="0" smtClean="0"/>
              <a:t>247. Αμφορέας </a:t>
            </a:r>
            <a:r>
              <a:rPr lang="el-GR" dirty="0"/>
              <a:t>του Τάραντα</a:t>
            </a:r>
          </a:p>
        </p:txBody>
      </p:sp>
      <p:pic>
        <p:nvPicPr>
          <p:cNvPr id="34819" name="Picture 3" descr="Taranto114326amphora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1773238"/>
            <a:ext cx="2678112" cy="41767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4820" name="Picture 4" descr="Taranto114326amphora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76900" y="1844675"/>
            <a:ext cx="2414588" cy="4105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62056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248. Αμφορέας </a:t>
            </a:r>
            <a:r>
              <a:rPr lang="el-GR" dirty="0"/>
              <a:t>του Τάραντα</a:t>
            </a:r>
          </a:p>
        </p:txBody>
      </p:sp>
      <p:pic>
        <p:nvPicPr>
          <p:cNvPr id="35843" name="Picture 3" descr="Taranto52162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00150" y="1600200"/>
            <a:ext cx="2551113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5844" name="Picture 4" descr="Taranto112562amphor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2413" y="1600200"/>
            <a:ext cx="2668587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5038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198. Μέγαρα </a:t>
            </a:r>
            <a:r>
              <a:rPr lang="el-GR" dirty="0" smtClean="0"/>
              <a:t>Υβλαία. </a:t>
            </a:r>
            <a:r>
              <a:rPr lang="el-GR" dirty="0" err="1" smtClean="0"/>
              <a:t>Δίνος</a:t>
            </a:r>
            <a:r>
              <a:rPr lang="el-GR" dirty="0" smtClean="0"/>
              <a:t> και Πίθος </a:t>
            </a:r>
            <a:r>
              <a:rPr lang="el-GR" dirty="0" smtClean="0"/>
              <a:t>της </a:t>
            </a:r>
            <a:r>
              <a:rPr lang="el-GR" dirty="0" err="1" smtClean="0"/>
              <a:t>ανατολίζουσας</a:t>
            </a:r>
            <a:r>
              <a:rPr lang="el-GR" dirty="0" smtClean="0"/>
              <a:t> περιόδου</a:t>
            </a:r>
            <a:endParaRPr lang="en-US" dirty="0"/>
          </a:p>
        </p:txBody>
      </p:sp>
      <p:pic>
        <p:nvPicPr>
          <p:cNvPr id="6147" name="Picture 3" descr="C:\Users\mitsos\Pictures\SICILIA NEVRODI\megara hyblaea vaso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749192"/>
            <a:ext cx="4038600" cy="422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mitsos\Pictures\SOUTHITALIANEARLY\orientalising\MegaraHyblaeapithosfr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52309"/>
            <a:ext cx="4038600" cy="302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7659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 smtClean="0"/>
              <a:t>249. </a:t>
            </a:r>
            <a:r>
              <a:rPr lang="el-GR" sz="4000" dirty="0"/>
              <a:t>Σικελικός ή </a:t>
            </a:r>
            <a:r>
              <a:rPr lang="el-GR" sz="4000" dirty="0" err="1"/>
              <a:t>κατωϊταλιώτικος</a:t>
            </a:r>
            <a:r>
              <a:rPr lang="el-GR" sz="4000" dirty="0"/>
              <a:t> αμφορέας. Ακράγαντας. </a:t>
            </a:r>
          </a:p>
        </p:txBody>
      </p:sp>
      <p:pic>
        <p:nvPicPr>
          <p:cNvPr id="36867" name="Picture 3" descr="Agrigentosicilian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773238"/>
            <a:ext cx="27146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6868" name="Picture 4" descr="Agrigentosicilianamphor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63938" y="2349500"/>
            <a:ext cx="5153025" cy="3421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27365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/>
              <a:t>250</a:t>
            </a:r>
            <a:r>
              <a:rPr lang="el-GR" sz="2800" baseline="30000" dirty="0" smtClean="0"/>
              <a:t>α</a:t>
            </a:r>
            <a:r>
              <a:rPr lang="el-GR" sz="2800" dirty="0" smtClean="0"/>
              <a:t>-β. Ντόπια </a:t>
            </a:r>
            <a:r>
              <a:rPr lang="el-GR" sz="2800" dirty="0"/>
              <a:t>μελανόμορφα αγγεία από το </a:t>
            </a:r>
            <a:r>
              <a:rPr lang="el-GR" sz="2800" dirty="0" err="1"/>
              <a:t>Μεταπόντιον</a:t>
            </a:r>
            <a:r>
              <a:rPr lang="el-GR" sz="2800" dirty="0"/>
              <a:t>. Κάλαθος του 500-475 </a:t>
            </a:r>
            <a:r>
              <a:rPr lang="el-GR" sz="2800" dirty="0" err="1"/>
              <a:t>π.Χ.</a:t>
            </a:r>
            <a:r>
              <a:rPr lang="el-GR" sz="2800" dirty="0"/>
              <a:t> Θραύσμα κύλικας-</a:t>
            </a:r>
            <a:r>
              <a:rPr lang="el-GR" sz="2800" dirty="0" err="1"/>
              <a:t>σκύφου</a:t>
            </a:r>
            <a:r>
              <a:rPr lang="el-GR" sz="2800" dirty="0"/>
              <a:t>. Ύστερος 6ος αι. </a:t>
            </a:r>
          </a:p>
        </p:txBody>
      </p:sp>
      <p:pic>
        <p:nvPicPr>
          <p:cNvPr id="21507" name="Picture 3" descr="Usaprivatefikellur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9575" y="1773238"/>
            <a:ext cx="3529013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508" name="Picture 4" descr="Metapontocupskyph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9200" y="2558050"/>
            <a:ext cx="3687763" cy="2847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601296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251. Σικελικοί </a:t>
            </a:r>
            <a:r>
              <a:rPr lang="el-GR" sz="3200" dirty="0"/>
              <a:t>(;) αμφορείς της Ομάδας των </a:t>
            </a:r>
            <a:r>
              <a:rPr lang="el-GR" sz="3200" dirty="0" err="1"/>
              <a:t>Υβλαίων</a:t>
            </a:r>
            <a:r>
              <a:rPr lang="el-GR" sz="3200" dirty="0"/>
              <a:t>. </a:t>
            </a:r>
            <a:r>
              <a:rPr lang="fr-FR" sz="3200" dirty="0"/>
              <a:t>Tampa, </a:t>
            </a:r>
            <a:r>
              <a:rPr lang="el-GR" sz="3200" dirty="0"/>
              <a:t>συλλ. </a:t>
            </a:r>
            <a:r>
              <a:rPr lang="fr-FR" sz="3200" dirty="0"/>
              <a:t>Noble. Cagliari.</a:t>
            </a:r>
            <a:r>
              <a:rPr lang="fr-FR" sz="4000" dirty="0"/>
              <a:t> </a:t>
            </a:r>
            <a:endParaRPr lang="el-GR" sz="4000" dirty="0"/>
          </a:p>
        </p:txBody>
      </p:sp>
      <p:pic>
        <p:nvPicPr>
          <p:cNvPr id="23555" name="Picture 3" descr="TampaHyblaeaclassamph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73238"/>
            <a:ext cx="2928938" cy="4038600"/>
          </a:xfrm>
          <a:ln/>
        </p:spPr>
      </p:pic>
      <p:pic>
        <p:nvPicPr>
          <p:cNvPr id="23556" name="Picture 4" descr="cagliarihyblaeaclass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27400" y="1982788"/>
            <a:ext cx="2770188" cy="35988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57" name="Picture 5" descr="CagliariHyblaeaClass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80138" y="1982788"/>
            <a:ext cx="2460625" cy="36623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02829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252. Μασσαλία</a:t>
            </a:r>
            <a:r>
              <a:rPr lang="el-GR" dirty="0"/>
              <a:t>. Σικελία</a:t>
            </a:r>
          </a:p>
        </p:txBody>
      </p:sp>
      <p:pic>
        <p:nvPicPr>
          <p:cNvPr id="109572" name="Picture 4" descr="Marseillesask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551113"/>
            <a:ext cx="4000500" cy="25923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9575" name="Picture 7" descr="nea1 00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495550"/>
            <a:ext cx="4000500" cy="27035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00815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253. Κύμη</a:t>
            </a:r>
            <a:r>
              <a:rPr lang="el-GR" dirty="0"/>
              <a:t>. </a:t>
            </a:r>
            <a:r>
              <a:rPr lang="fr-FR" dirty="0"/>
              <a:t>Ampurias</a:t>
            </a:r>
            <a:endParaRPr lang="el-GR" dirty="0"/>
          </a:p>
        </p:txBody>
      </p:sp>
      <p:pic>
        <p:nvPicPr>
          <p:cNvPr id="112644" name="Picture 4" descr="Cumaeask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916113"/>
            <a:ext cx="3840163" cy="41798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46" name="Picture 6" descr="Ampuriasaskos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40200" y="2060575"/>
            <a:ext cx="5003800" cy="34369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631130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/>
              <a:t>254. Δύο </a:t>
            </a:r>
            <a:r>
              <a:rPr lang="el-GR" sz="2800" dirty="0"/>
              <a:t>σικελικοί ασκοί από το εμπόριο έργων τέχνης. </a:t>
            </a:r>
          </a:p>
        </p:txBody>
      </p:sp>
      <p:pic>
        <p:nvPicPr>
          <p:cNvPr id="24579" name="Picture 3" descr="sothebyssicilianaskos5th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2133600"/>
            <a:ext cx="4176712" cy="31083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4580" name="Picture 4" descr="sothebyssiciliasaskos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1997075"/>
            <a:ext cx="4000500" cy="37020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37875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255. Γερμανία</a:t>
            </a:r>
            <a:r>
              <a:rPr lang="el-GR" dirty="0"/>
              <a:t>, ιδ. Συλλ. Ασκός</a:t>
            </a:r>
          </a:p>
        </p:txBody>
      </p:sp>
      <p:pic>
        <p:nvPicPr>
          <p:cNvPr id="56324" name="Picture 4" descr="germanyprivatesicilianaskos45042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3600" y="1828800"/>
            <a:ext cx="48799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112986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256. Λονδίνο</a:t>
            </a:r>
            <a:r>
              <a:rPr lang="el-GR" dirty="0"/>
              <a:t>. </a:t>
            </a:r>
            <a:r>
              <a:rPr lang="el-GR" dirty="0" err="1"/>
              <a:t>Ιππώνιον</a:t>
            </a:r>
            <a:r>
              <a:rPr lang="el-GR" dirty="0"/>
              <a:t>. </a:t>
            </a:r>
          </a:p>
        </p:txBody>
      </p:sp>
      <p:pic>
        <p:nvPicPr>
          <p:cNvPr id="97284" name="Picture 4" descr="Londonsicilianask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557338"/>
            <a:ext cx="3944938" cy="45259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7287" name="Picture 7" descr="Hipponion_Necropoli%2005_askos%20a%20siren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7175" y="2065338"/>
            <a:ext cx="5076825" cy="35099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78764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 smtClean="0"/>
              <a:t>257. Σικελικό </a:t>
            </a:r>
            <a:r>
              <a:rPr lang="el-GR" sz="4000" dirty="0"/>
              <a:t>θήλαστρο. Συρακούσες</a:t>
            </a:r>
            <a:r>
              <a:rPr lang="fr-FR" sz="4000" dirty="0"/>
              <a:t>. </a:t>
            </a:r>
            <a:r>
              <a:rPr lang="el-GR" sz="4000" dirty="0"/>
              <a:t/>
            </a:r>
            <a:br>
              <a:rPr lang="el-GR" sz="4000" dirty="0"/>
            </a:br>
            <a:r>
              <a:rPr lang="el-GR" sz="4000" dirty="0"/>
              <a:t>Ασκός. Γερμανία, ιδ. Συλλ.</a:t>
            </a:r>
          </a:p>
        </p:txBody>
      </p:sp>
      <p:pic>
        <p:nvPicPr>
          <p:cNvPr id="25603" name="Picture 3" descr="Sicilian5thcthilastro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651125"/>
            <a:ext cx="4000500" cy="2393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5604" name="Picture 4" descr="GermanyprivateSicilianRandazzogroupask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757488"/>
            <a:ext cx="4000500" cy="2181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16218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 smtClean="0"/>
              <a:t>258</a:t>
            </a:r>
            <a:r>
              <a:rPr lang="el-GR" sz="4000" baseline="30000" dirty="0" smtClean="0"/>
              <a:t>α</a:t>
            </a:r>
            <a:r>
              <a:rPr lang="el-GR" sz="4000" dirty="0"/>
              <a:t>-</a:t>
            </a:r>
            <a:r>
              <a:rPr lang="el-GR" sz="4000" dirty="0" smtClean="0"/>
              <a:t>β. </a:t>
            </a:r>
            <a:r>
              <a:rPr lang="el-GR" sz="4000" dirty="0" err="1" smtClean="0"/>
              <a:t>Καμπανικός</a:t>
            </a:r>
            <a:r>
              <a:rPr lang="el-GR" sz="4000" dirty="0" smtClean="0"/>
              <a:t> </a:t>
            </a:r>
            <a:r>
              <a:rPr lang="el-GR" sz="4000" dirty="0"/>
              <a:t>αμφορέας. Νάπολη. Αμφορέας από το </a:t>
            </a:r>
            <a:r>
              <a:rPr lang="fr-FR" sz="4000" dirty="0" err="1"/>
              <a:t>Reggio</a:t>
            </a:r>
            <a:r>
              <a:rPr lang="fr-FR" sz="4000" dirty="0"/>
              <a:t>.  </a:t>
            </a:r>
            <a:r>
              <a:rPr lang="el-GR" sz="4000" dirty="0"/>
              <a:t> </a:t>
            </a:r>
            <a:r>
              <a:rPr lang="fr-FR" sz="4000" dirty="0"/>
              <a:t> </a:t>
            </a:r>
            <a:endParaRPr lang="el-GR" sz="4000" dirty="0"/>
          </a:p>
        </p:txBody>
      </p:sp>
      <p:pic>
        <p:nvPicPr>
          <p:cNvPr id="126979" name="Picture 3" descr="naplescampanianampho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1828800"/>
            <a:ext cx="308451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6980" name="Picture 4" descr="Reggiocampaniananforapittoredellecod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30838" y="1828800"/>
            <a:ext cx="25114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8296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 smtClean="0"/>
              <a:t>199. Θραύσμα </a:t>
            </a:r>
            <a:r>
              <a:rPr lang="el-GR" sz="3200" dirty="0" smtClean="0"/>
              <a:t>πολύχρωμου </a:t>
            </a:r>
            <a:r>
              <a:rPr lang="el-GR" sz="3200" dirty="0" err="1" smtClean="0"/>
              <a:t>δίνου</a:t>
            </a:r>
            <a:r>
              <a:rPr lang="en-US" sz="3200" dirty="0" smtClean="0"/>
              <a:t> </a:t>
            </a:r>
            <a:r>
              <a:rPr lang="el-GR" sz="3200" dirty="0" smtClean="0"/>
              <a:t>και </a:t>
            </a:r>
            <a:r>
              <a:rPr lang="el-GR" sz="3200" dirty="0" err="1" smtClean="0"/>
              <a:t>Ανατολίζοντος</a:t>
            </a:r>
            <a:r>
              <a:rPr lang="el-GR" sz="3200" dirty="0" smtClean="0"/>
              <a:t> πίθου από τα Μέγαρα Υβλαία. Συρακούσες. </a:t>
            </a:r>
            <a:endParaRPr lang="en-US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76400"/>
            <a:ext cx="3999323" cy="379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Users\mitsos\Pictures\SOUTHITALIANEARLY\orientalising\MegaraHyblaeaheropithos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731818"/>
            <a:ext cx="4038600" cy="4429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78630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259</a:t>
            </a:r>
            <a:r>
              <a:rPr lang="el-GR" baseline="30000" dirty="0" smtClean="0"/>
              <a:t>α</a:t>
            </a:r>
            <a:r>
              <a:rPr lang="el-GR" dirty="0" smtClean="0"/>
              <a:t>-β. </a:t>
            </a:r>
            <a:r>
              <a:rPr lang="en-US" dirty="0" smtClean="0"/>
              <a:t>Wyoming</a:t>
            </a:r>
            <a:r>
              <a:rPr lang="el-GR" dirty="0"/>
              <a:t> </a:t>
            </a:r>
            <a:r>
              <a:rPr lang="el-GR" dirty="0" smtClean="0"/>
              <a:t>και </a:t>
            </a:r>
            <a:r>
              <a:rPr lang="en-US" dirty="0" smtClean="0"/>
              <a:t>Napoli. </a:t>
            </a:r>
            <a:r>
              <a:rPr lang="fr-BE" dirty="0" smtClean="0"/>
              <a:t>K</a:t>
            </a:r>
            <a:r>
              <a:rPr lang="el-GR" dirty="0" err="1" smtClean="0"/>
              <a:t>αμπανικοί</a:t>
            </a:r>
            <a:r>
              <a:rPr lang="en-US" dirty="0" smtClean="0"/>
              <a:t> </a:t>
            </a:r>
            <a:r>
              <a:rPr lang="el-GR" dirty="0" smtClean="0"/>
              <a:t>αμφορείς με λαιμό. </a:t>
            </a:r>
            <a:endParaRPr lang="en-US" dirty="0"/>
          </a:p>
        </p:txBody>
      </p:sp>
      <p:pic>
        <p:nvPicPr>
          <p:cNvPr id="15362" name="Picture 2" descr="C:\Users\mitsos\Pictures\tyrrhenica\mesatora\archaicclassicalpottery\campanian\wyomingcampanianamphora.bm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752600"/>
            <a:ext cx="3124200" cy="4358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mitsos\Pictures\tyrrhenica\mesatora\archaicclassicalpottery\campanian\NaplesCampanianamphor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828800"/>
            <a:ext cx="2608578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135235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l-GR" sz="2800" dirty="0" smtClean="0"/>
              <a:t>260. </a:t>
            </a:r>
            <a:r>
              <a:rPr lang="fr-FR" sz="2800" dirty="0" smtClean="0"/>
              <a:t>Barcelona</a:t>
            </a:r>
            <a:r>
              <a:rPr lang="fr-FR" sz="2800" dirty="0"/>
              <a:t>. </a:t>
            </a:r>
            <a:r>
              <a:rPr lang="el-GR" sz="2800" dirty="0"/>
              <a:t>Αμφορέας </a:t>
            </a:r>
            <a:r>
              <a:rPr lang="el-GR" sz="2800" dirty="0" err="1"/>
              <a:t>καμπανικού</a:t>
            </a:r>
            <a:r>
              <a:rPr lang="el-GR" sz="2800" dirty="0"/>
              <a:t> εργαστηρίου. </a:t>
            </a:r>
            <a:r>
              <a:rPr lang="el-GR" sz="2800" dirty="0" smtClean="0"/>
              <a:t>261. </a:t>
            </a:r>
            <a:r>
              <a:rPr lang="fr-FR" sz="2800" dirty="0" smtClean="0"/>
              <a:t>Lecce</a:t>
            </a:r>
            <a:r>
              <a:rPr lang="fr-FR" sz="2800" dirty="0"/>
              <a:t>. </a:t>
            </a:r>
            <a:r>
              <a:rPr lang="el-GR" sz="2800" dirty="0" err="1" smtClean="0"/>
              <a:t>Απουλικός</a:t>
            </a:r>
            <a:r>
              <a:rPr lang="el-GR" sz="2800" dirty="0" smtClean="0"/>
              <a:t> </a:t>
            </a:r>
            <a:r>
              <a:rPr lang="el-GR" sz="2800" dirty="0"/>
              <a:t>κρατήρας από το </a:t>
            </a:r>
            <a:r>
              <a:rPr lang="fr-FR" sz="2800" dirty="0" err="1"/>
              <a:t>Cavallino</a:t>
            </a:r>
            <a:r>
              <a:rPr lang="fr-FR" sz="2800" dirty="0"/>
              <a:t>. </a:t>
            </a:r>
            <a:endParaRPr lang="el-GR" sz="2800" dirty="0"/>
          </a:p>
        </p:txBody>
      </p:sp>
      <p:pic>
        <p:nvPicPr>
          <p:cNvPr id="128003" name="Picture 3" descr="cavallinoLecceapulianBFkrater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92700" y="1844675"/>
            <a:ext cx="3686175" cy="4248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8004" name="Picture 4" descr="Barcelonacampanianamphora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113" y="1982788"/>
            <a:ext cx="2825750" cy="3854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154690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262. </a:t>
            </a:r>
            <a:r>
              <a:rPr lang="el-GR" sz="3200" dirty="0" err="1" smtClean="0"/>
              <a:t>Απουληϊκός</a:t>
            </a:r>
            <a:r>
              <a:rPr lang="el-GR" sz="3200" dirty="0" smtClean="0"/>
              <a:t> </a:t>
            </a:r>
            <a:r>
              <a:rPr lang="el-GR" sz="3200" dirty="0"/>
              <a:t>μελανόμορφος κρατήρας από το </a:t>
            </a:r>
            <a:r>
              <a:rPr lang="fr-FR" sz="3200" dirty="0" err="1"/>
              <a:t>Rutiglano</a:t>
            </a:r>
            <a:r>
              <a:rPr lang="el-GR" sz="3200" dirty="0"/>
              <a:t>. Πρώιμος 5ος αι. Τάρας</a:t>
            </a:r>
          </a:p>
        </p:txBody>
      </p:sp>
      <p:pic>
        <p:nvPicPr>
          <p:cNvPr id="129027" name="Picture 3" descr="TarantoapulianBF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8813" y="1828800"/>
            <a:ext cx="37496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9028" name="Picture 4" descr="TarantoapulianBF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92663" y="1828800"/>
            <a:ext cx="37877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698119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 smtClean="0"/>
              <a:t>263. Βοστώνη</a:t>
            </a:r>
            <a:r>
              <a:rPr lang="el-GR" sz="4000" dirty="0"/>
              <a:t>. </a:t>
            </a:r>
            <a:r>
              <a:rPr lang="el-GR" sz="4000" dirty="0" err="1"/>
              <a:t>Απουλικός</a:t>
            </a:r>
            <a:r>
              <a:rPr lang="el-GR" sz="4000" dirty="0"/>
              <a:t> μελανόμορφος κρατήρας</a:t>
            </a:r>
          </a:p>
        </p:txBody>
      </p:sp>
      <p:pic>
        <p:nvPicPr>
          <p:cNvPr id="130051" name="Picture 3" descr="BostonapulianBFkra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097088"/>
            <a:ext cx="4000500" cy="35020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0052" name="Picture 4" descr="BostonapulianBFkrater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9338" y="1989138"/>
            <a:ext cx="4038600" cy="3951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79159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 smtClean="0"/>
              <a:t>264. </a:t>
            </a:r>
            <a:r>
              <a:rPr lang="fr-FR" sz="4000" dirty="0" smtClean="0"/>
              <a:t>Lecce</a:t>
            </a:r>
            <a:r>
              <a:rPr lang="fr-FR" sz="4000" dirty="0"/>
              <a:t>. </a:t>
            </a:r>
            <a:r>
              <a:rPr lang="el-GR" sz="4000" dirty="0"/>
              <a:t>Αγγεία του ύστερου 8ου αι. από την </a:t>
            </a:r>
            <a:r>
              <a:rPr lang="fr-FR" sz="4000" dirty="0"/>
              <a:t>Rocca. </a:t>
            </a:r>
            <a:endParaRPr lang="el-GR" sz="4000" dirty="0"/>
          </a:p>
        </p:txBody>
      </p:sp>
      <p:pic>
        <p:nvPicPr>
          <p:cNvPr id="29699" name="Picture 3" descr="Lecceroca8thcenturyvase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" y="1917700"/>
            <a:ext cx="7180263" cy="3603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547189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 smtClean="0"/>
              <a:t>265. </a:t>
            </a:r>
            <a:r>
              <a:rPr lang="fr-FR" sz="4000" dirty="0" smtClean="0"/>
              <a:t>Lecce</a:t>
            </a:r>
            <a:r>
              <a:rPr lang="fr-FR" sz="4000" dirty="0"/>
              <a:t>. </a:t>
            </a:r>
            <a:r>
              <a:rPr lang="el-GR" sz="4000" dirty="0"/>
              <a:t>Γεωμετρικά αγγεία από την </a:t>
            </a:r>
            <a:r>
              <a:rPr lang="fr-FR" sz="4000" dirty="0"/>
              <a:t>Roca. </a:t>
            </a:r>
            <a:r>
              <a:rPr lang="el-GR" sz="4000" dirty="0"/>
              <a:t>8ος αι. </a:t>
            </a:r>
          </a:p>
        </p:txBody>
      </p:sp>
      <p:pic>
        <p:nvPicPr>
          <p:cNvPr id="30723" name="Picture 3" descr="Lecceroca8thcenturyvas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844675"/>
            <a:ext cx="3986212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4" name="Picture 4" descr="lecceRocalate8thcenturybrocc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1836738"/>
            <a:ext cx="4000500" cy="40227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013593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 smtClean="0"/>
              <a:t>266. Καλαβρία</a:t>
            </a:r>
            <a:r>
              <a:rPr lang="el-GR" sz="4000" dirty="0"/>
              <a:t>. </a:t>
            </a:r>
            <a:r>
              <a:rPr lang="el-GR" sz="4000" dirty="0" err="1"/>
              <a:t>Υπογεωμετρικό</a:t>
            </a:r>
            <a:r>
              <a:rPr lang="el-GR" sz="4000" dirty="0"/>
              <a:t> αγγείο</a:t>
            </a:r>
          </a:p>
        </p:txBody>
      </p:sp>
      <p:pic>
        <p:nvPicPr>
          <p:cNvPr id="123908" name="Picture 4" descr="Calabriageometricju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00300" y="1828800"/>
            <a:ext cx="4418013" cy="4038600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930875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 smtClean="0"/>
              <a:t>267. </a:t>
            </a:r>
            <a:r>
              <a:rPr lang="en-US" sz="2400" dirty="0" smtClean="0"/>
              <a:t>Bari</a:t>
            </a:r>
            <a:r>
              <a:rPr lang="en-US" sz="2400" dirty="0"/>
              <a:t>. </a:t>
            </a:r>
            <a:r>
              <a:rPr lang="el-GR" sz="2400" dirty="0" err="1"/>
              <a:t>Υπογεωμετρικό</a:t>
            </a:r>
            <a:r>
              <a:rPr lang="el-GR" sz="2400" dirty="0"/>
              <a:t> αγγείο από την </a:t>
            </a:r>
            <a:r>
              <a:rPr lang="fr-FR" sz="2400" dirty="0" err="1"/>
              <a:t>Canosa</a:t>
            </a:r>
            <a:r>
              <a:rPr lang="fr-FR" sz="2400" dirty="0"/>
              <a:t>. </a:t>
            </a:r>
            <a:r>
              <a:rPr lang="el-GR" sz="2400" dirty="0"/>
              <a:t>6ος αι. </a:t>
            </a:r>
            <a:r>
              <a:rPr lang="el-GR" sz="2400" dirty="0" err="1"/>
              <a:t>Πευκετικός</a:t>
            </a:r>
            <a:r>
              <a:rPr lang="el-GR" sz="2400" dirty="0"/>
              <a:t> κύαθος. </a:t>
            </a:r>
            <a:r>
              <a:rPr lang="fr-FR" sz="2400" dirty="0"/>
              <a:t>Milan A99701327. </a:t>
            </a:r>
            <a:endParaRPr lang="el-GR" sz="2400" dirty="0"/>
          </a:p>
        </p:txBody>
      </p:sp>
      <p:pic>
        <p:nvPicPr>
          <p:cNvPr id="31747" name="Picture 3" descr="BariOtrantocansosavasesubgeom6th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9475" y="1828800"/>
            <a:ext cx="33083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748" name="Picture 4" descr="MilanA99701327peucetianattingitoio6th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75250" y="1828800"/>
            <a:ext cx="30226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886659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2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 smtClean="0"/>
              <a:t>268. Γενεύη</a:t>
            </a:r>
            <a:r>
              <a:rPr lang="el-GR" sz="4000" dirty="0"/>
              <a:t>, ιδ. Συλλ. </a:t>
            </a:r>
            <a:r>
              <a:rPr lang="el-GR" sz="4000" dirty="0" err="1"/>
              <a:t>Μεσσαπικά</a:t>
            </a:r>
            <a:r>
              <a:rPr lang="el-GR" sz="4000" dirty="0"/>
              <a:t> αγγεία</a:t>
            </a:r>
          </a:p>
        </p:txBody>
      </p:sp>
      <p:pic>
        <p:nvPicPr>
          <p:cNvPr id="115716" name="Picture 4" descr="messapianvase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349500"/>
            <a:ext cx="4859338" cy="39909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5719" name="Picture 7" descr="imagesCAKJ25S3dauniankyathos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54638" y="2133600"/>
            <a:ext cx="3789362" cy="4319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590059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269. </a:t>
            </a:r>
            <a:r>
              <a:rPr lang="el-GR" dirty="0" err="1" smtClean="0"/>
              <a:t>Μεσσαπικά</a:t>
            </a:r>
            <a:r>
              <a:rPr lang="el-GR" dirty="0" smtClean="0"/>
              <a:t> </a:t>
            </a:r>
            <a:r>
              <a:rPr lang="el-GR" dirty="0"/>
              <a:t>αγγεία</a:t>
            </a:r>
          </a:p>
        </p:txBody>
      </p:sp>
      <p:pic>
        <p:nvPicPr>
          <p:cNvPr id="119812" name="Picture 4" descr="Genevaprivatemessapianask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300288"/>
            <a:ext cx="4000500" cy="30940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9815" name="Picture 7" descr="iapygianvase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046288"/>
            <a:ext cx="4000500" cy="3603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6889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/>
              <a:t>200</a:t>
            </a:r>
            <a:r>
              <a:rPr lang="en-US" sz="2800" dirty="0" smtClean="0"/>
              <a:t>. </a:t>
            </a:r>
            <a:r>
              <a:rPr lang="el-GR" sz="2800" dirty="0"/>
              <a:t>Σικελικός πίθος από τα Μέγαρα Υβλαία. Λούβρο. 650 </a:t>
            </a:r>
            <a:r>
              <a:rPr lang="el-GR" sz="2800" dirty="0" err="1"/>
              <a:t>π.Χ.</a:t>
            </a:r>
            <a:r>
              <a:rPr lang="el-GR" sz="2800" dirty="0"/>
              <a:t> </a:t>
            </a:r>
          </a:p>
        </p:txBody>
      </p:sp>
      <p:pic>
        <p:nvPicPr>
          <p:cNvPr id="106499" name="Picture 3" descr="Mathima 00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73238"/>
            <a:ext cx="3159125" cy="43926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6500" name="Picture 4" descr="Louvrepithos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8400" y="2133600"/>
            <a:ext cx="5151438" cy="310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797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 smtClean="0"/>
              <a:t>270. </a:t>
            </a:r>
            <a:r>
              <a:rPr lang="en-US" sz="4000" dirty="0" smtClean="0"/>
              <a:t>Ticino</a:t>
            </a:r>
            <a:r>
              <a:rPr lang="en-US" sz="4000" dirty="0"/>
              <a:t>, </a:t>
            </a:r>
            <a:r>
              <a:rPr lang="el-GR" sz="4000" dirty="0"/>
              <a:t>ιδ. Συλλ. Κρατήρας από την </a:t>
            </a:r>
            <a:r>
              <a:rPr lang="fr-FR" sz="4000" dirty="0" err="1"/>
              <a:t>Francavilla</a:t>
            </a:r>
            <a:r>
              <a:rPr lang="fr-FR" sz="4000" dirty="0"/>
              <a:t> </a:t>
            </a:r>
            <a:r>
              <a:rPr lang="fr-FR" sz="4000" dirty="0" err="1"/>
              <a:t>Maritima</a:t>
            </a:r>
            <a:r>
              <a:rPr lang="fr-FR" sz="4000" dirty="0"/>
              <a:t>. </a:t>
            </a:r>
            <a:r>
              <a:rPr lang="el-GR" sz="4000" dirty="0"/>
              <a:t>7ος αι. </a:t>
            </a:r>
          </a:p>
        </p:txBody>
      </p:sp>
      <p:pic>
        <p:nvPicPr>
          <p:cNvPr id="39939" name="Picture 3" descr="PrivatecollfrancavillaTicinodinos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900363"/>
            <a:ext cx="4000500" cy="18938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9940" name="Picture 4" descr="PrivatecollFrancavilladinos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212975"/>
            <a:ext cx="4000500" cy="32686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454880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 smtClean="0"/>
              <a:t>271a, b. </a:t>
            </a:r>
            <a:r>
              <a:rPr lang="fr-FR" sz="2800" dirty="0" err="1" smtClean="0"/>
              <a:t>Taranto</a:t>
            </a:r>
            <a:r>
              <a:rPr lang="fr-FR" sz="2800" dirty="0"/>
              <a:t>, </a:t>
            </a:r>
            <a:r>
              <a:rPr lang="el-GR" sz="2800" dirty="0"/>
              <a:t/>
            </a:r>
            <a:br>
              <a:rPr lang="el-GR" sz="2800" dirty="0"/>
            </a:br>
            <a:r>
              <a:rPr lang="fr-FR" sz="2800" dirty="0" err="1"/>
              <a:t>Canetone</a:t>
            </a:r>
            <a:r>
              <a:rPr lang="fr-FR" sz="2800" dirty="0"/>
              <a:t>. </a:t>
            </a:r>
            <a:br>
              <a:rPr lang="fr-FR" sz="2800" dirty="0"/>
            </a:br>
            <a:r>
              <a:rPr lang="el-GR" sz="2800" dirty="0"/>
              <a:t>Βερολίνο </a:t>
            </a:r>
            <a:r>
              <a:rPr lang="fr-FR" sz="2800" dirty="0"/>
              <a:t>F 3912. </a:t>
            </a:r>
            <a:endParaRPr lang="el-GR" sz="2800" dirty="0"/>
          </a:p>
        </p:txBody>
      </p:sp>
      <p:pic>
        <p:nvPicPr>
          <p:cNvPr id="33795" name="Picture 3" descr="berlinf3912b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363" y="404813"/>
            <a:ext cx="3916362" cy="27543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3796" name="Picture 4" descr="berlinF3912tazza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3800" y="3348038"/>
            <a:ext cx="3744913" cy="2660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3797" name="Picture 5" descr="TarantoCanetonecropolisearly6th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2060575"/>
            <a:ext cx="4000500" cy="38973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422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27</a:t>
            </a:r>
            <a:r>
              <a:rPr lang="en-US" dirty="0" smtClean="0"/>
              <a:t>2</a:t>
            </a:r>
            <a:r>
              <a:rPr lang="el-GR" dirty="0" smtClean="0"/>
              <a:t>. </a:t>
            </a:r>
            <a:r>
              <a:rPr lang="fr-FR" dirty="0" smtClean="0"/>
              <a:t>T</a:t>
            </a:r>
            <a:r>
              <a:rPr lang="el-GR" dirty="0" err="1"/>
              <a:t>άραντας</a:t>
            </a:r>
            <a:endParaRPr lang="el-GR" dirty="0"/>
          </a:p>
        </p:txBody>
      </p:sp>
      <p:pic>
        <p:nvPicPr>
          <p:cNvPr id="117764" name="Picture 4" descr="Tarantolocalvase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90663" y="1828800"/>
            <a:ext cx="62388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821342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 smtClean="0"/>
              <a:t>27</a:t>
            </a:r>
            <a:r>
              <a:rPr lang="en-US" sz="2400" dirty="0" smtClean="0"/>
              <a:t>3</a:t>
            </a:r>
            <a:r>
              <a:rPr lang="el-GR" sz="2400" baseline="30000" dirty="0" smtClean="0"/>
              <a:t>α</a:t>
            </a:r>
            <a:r>
              <a:rPr lang="el-GR" sz="2400" dirty="0" smtClean="0"/>
              <a:t>. </a:t>
            </a:r>
            <a:r>
              <a:rPr lang="fr-FR" sz="2400" dirty="0" smtClean="0"/>
              <a:t>Lecce</a:t>
            </a:r>
            <a:r>
              <a:rPr lang="fr-FR" sz="2400" dirty="0"/>
              <a:t>. </a:t>
            </a:r>
            <a:r>
              <a:rPr lang="el-GR" sz="2400" dirty="0"/>
              <a:t>Αγγείο από την </a:t>
            </a:r>
            <a:r>
              <a:rPr lang="el-GR" sz="2400" dirty="0" err="1"/>
              <a:t>Δαυνία</a:t>
            </a:r>
            <a:r>
              <a:rPr lang="el-GR" sz="2400" dirty="0"/>
              <a:t>. 6ος αι. </a:t>
            </a:r>
            <a:r>
              <a:rPr lang="el-GR" sz="2400" dirty="0" smtClean="0"/>
              <a:t>β. </a:t>
            </a:r>
            <a:r>
              <a:rPr lang="el-GR" sz="2400" dirty="0" err="1" smtClean="0"/>
              <a:t>Ιαπυγικό</a:t>
            </a:r>
            <a:r>
              <a:rPr lang="el-GR" sz="2400" dirty="0" smtClean="0"/>
              <a:t> </a:t>
            </a:r>
            <a:r>
              <a:rPr lang="el-GR" sz="2400" dirty="0"/>
              <a:t>αγγείο</a:t>
            </a:r>
            <a:br>
              <a:rPr lang="el-GR" sz="2400" dirty="0"/>
            </a:br>
            <a:endParaRPr lang="el-GR" sz="2400" dirty="0"/>
          </a:p>
        </p:txBody>
      </p:sp>
      <p:pic>
        <p:nvPicPr>
          <p:cNvPr id="87044" name="Picture 4" descr="iapygianvase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7800" y="2133600"/>
            <a:ext cx="3606754" cy="376330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3" descr="leccedaunianvase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2286000"/>
            <a:ext cx="4703762" cy="302410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692180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 smtClean="0"/>
              <a:t>27</a:t>
            </a:r>
            <a:r>
              <a:rPr lang="en-US" sz="4000" dirty="0" smtClean="0"/>
              <a:t>4</a:t>
            </a:r>
            <a:r>
              <a:rPr lang="el-GR" sz="4000" dirty="0" smtClean="0"/>
              <a:t>, </a:t>
            </a:r>
            <a:r>
              <a:rPr lang="el-GR" sz="4000" dirty="0" err="1" smtClean="0"/>
              <a:t>Μεσσαπικά</a:t>
            </a:r>
            <a:r>
              <a:rPr lang="el-GR" sz="4000" dirty="0" smtClean="0"/>
              <a:t> αγγεία. </a:t>
            </a:r>
            <a:r>
              <a:rPr lang="el-GR" sz="4000" dirty="0"/>
              <a:t>6ος αι. </a:t>
            </a:r>
            <a:r>
              <a:rPr lang="fr-FR" sz="4000" dirty="0"/>
              <a:t>Lecce. </a:t>
            </a:r>
            <a:r>
              <a:rPr lang="el-GR" sz="4000" dirty="0"/>
              <a:t>Αγγείο του 6ου αι. </a:t>
            </a:r>
            <a:r>
              <a:rPr lang="en-US" sz="4000" dirty="0" err="1" smtClean="0"/>
              <a:t>Sala</a:t>
            </a:r>
            <a:r>
              <a:rPr lang="en-US" sz="4000" dirty="0" smtClean="0"/>
              <a:t> </a:t>
            </a:r>
            <a:r>
              <a:rPr lang="en-US" sz="4000" dirty="0" err="1" smtClean="0"/>
              <a:t>Consi</a:t>
            </a:r>
            <a:r>
              <a:rPr lang="en-US" sz="4000" dirty="0" err="1" smtClean="0"/>
              <a:t>lina</a:t>
            </a:r>
            <a:endParaRPr lang="el-GR" sz="4000" dirty="0"/>
          </a:p>
        </p:txBody>
      </p:sp>
      <p:pic>
        <p:nvPicPr>
          <p:cNvPr id="84996" name="Picture 4" descr="Suisseprivatemessapianoll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430463"/>
            <a:ext cx="4000500" cy="28336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4999" name="Picture 7" descr="MateraPomaricoVecchioprochou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1981200"/>
            <a:ext cx="4000500" cy="3733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183918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dirty="0" smtClean="0"/>
              <a:t>275. Bari</a:t>
            </a:r>
            <a:r>
              <a:rPr lang="fr-FR" sz="4000" dirty="0"/>
              <a:t>. Lecce</a:t>
            </a:r>
            <a:r>
              <a:rPr lang="el-GR" sz="4000" dirty="0"/>
              <a:t>. </a:t>
            </a:r>
            <a:r>
              <a:rPr lang="fr-FR" sz="4000" dirty="0" err="1"/>
              <a:t>Trozzelle</a:t>
            </a:r>
            <a:r>
              <a:rPr lang="fr-FR" sz="4000" dirty="0"/>
              <a:t> </a:t>
            </a:r>
            <a:r>
              <a:rPr lang="el-GR" sz="4000" dirty="0"/>
              <a:t>6ου αι. </a:t>
            </a:r>
          </a:p>
        </p:txBody>
      </p:sp>
      <p:pic>
        <p:nvPicPr>
          <p:cNvPr id="34819" name="Picture 3" descr="Baritrozzela6th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844675"/>
            <a:ext cx="36290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4820" name="Picture 4" descr="Leccemessapian6th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8263" y="1989138"/>
            <a:ext cx="3314700" cy="38163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550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4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276. </a:t>
            </a:r>
            <a:r>
              <a:rPr lang="el-GR" sz="4000" dirty="0" err="1" smtClean="0"/>
              <a:t>Δαυνιακά</a:t>
            </a:r>
            <a:r>
              <a:rPr lang="el-GR" sz="4000" dirty="0" smtClean="0"/>
              <a:t> </a:t>
            </a:r>
            <a:r>
              <a:rPr lang="el-GR" sz="4000" dirty="0"/>
              <a:t>αγγεία. Τάραντας. Αθήνα, Μουσείο </a:t>
            </a:r>
            <a:r>
              <a:rPr lang="el-GR" sz="4000" dirty="0" err="1"/>
              <a:t>Καννελοπούλου</a:t>
            </a:r>
            <a:endParaRPr lang="el-GR" sz="4000" dirty="0"/>
          </a:p>
        </p:txBody>
      </p:sp>
      <p:pic>
        <p:nvPicPr>
          <p:cNvPr id="91140" name="Picture 4" descr="dauniannestoris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865313"/>
            <a:ext cx="4000500" cy="39639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1143" name="Picture 7" descr="AthensCannellopoulosnestoris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56150" y="1828800"/>
            <a:ext cx="385921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63016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277. </a:t>
            </a:r>
            <a:r>
              <a:rPr lang="el-GR" sz="4000" dirty="0" smtClean="0"/>
              <a:t>Σικελικά </a:t>
            </a:r>
            <a:r>
              <a:rPr lang="el-GR" sz="4000" dirty="0"/>
              <a:t>αγγεία. </a:t>
            </a:r>
            <a:r>
              <a:rPr lang="fr-FR" sz="4000" dirty="0"/>
              <a:t>Caltanissetta. </a:t>
            </a:r>
            <a:endParaRPr lang="el-GR" sz="4000" dirty="0"/>
          </a:p>
        </p:txBody>
      </p:sp>
      <p:pic>
        <p:nvPicPr>
          <p:cNvPr id="35843" name="Picture 3" descr="sicilianindigenousoinocho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73238"/>
            <a:ext cx="309403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5844" name="Picture 4" descr="Caltanissetakrater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3800" y="1773238"/>
            <a:ext cx="3706813" cy="4105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976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20</a:t>
            </a:r>
            <a:r>
              <a:rPr lang="el-GR" sz="3200" dirty="0" smtClean="0"/>
              <a:t>1</a:t>
            </a:r>
            <a:r>
              <a:rPr lang="en-US" sz="3200" dirty="0" smtClean="0"/>
              <a:t>. </a:t>
            </a:r>
            <a:r>
              <a:rPr lang="el-GR" sz="3200" dirty="0"/>
              <a:t>Βασιλεία. Πίθος από τα Μέγαρα Υβλαία </a:t>
            </a:r>
            <a:r>
              <a:rPr lang="el-GR" sz="3200" dirty="0" smtClean="0"/>
              <a:t>(;) με </a:t>
            </a:r>
            <a:r>
              <a:rPr lang="el-GR" sz="3200" dirty="0"/>
              <a:t>μυθολογικές παραστάσεις</a:t>
            </a:r>
          </a:p>
        </p:txBody>
      </p:sp>
      <p:pic>
        <p:nvPicPr>
          <p:cNvPr id="107523" name="Picture 3" descr="LudwigMegarastamn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173288"/>
            <a:ext cx="4038600" cy="3378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7524" name="Picture 4" descr="LudwigMegarastamnos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133600"/>
            <a:ext cx="4038600" cy="345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034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202</a:t>
            </a:r>
            <a:r>
              <a:rPr lang="en-US" sz="4000" dirty="0"/>
              <a:t>. </a:t>
            </a:r>
            <a:r>
              <a:rPr lang="el-GR" sz="4000" dirty="0"/>
              <a:t>Σικελικός </a:t>
            </a:r>
            <a:r>
              <a:rPr lang="el-GR" sz="4000" dirty="0" err="1"/>
              <a:t>δίνος</a:t>
            </a:r>
            <a:r>
              <a:rPr lang="el-GR" sz="4000" dirty="0"/>
              <a:t> Γέλας. 7ος αι. </a:t>
            </a:r>
            <a:r>
              <a:rPr lang="el-GR" sz="4000" dirty="0" err="1"/>
              <a:t>π.Χ.</a:t>
            </a:r>
            <a:r>
              <a:rPr lang="el-GR" sz="4000" dirty="0"/>
              <a:t> </a:t>
            </a:r>
          </a:p>
        </p:txBody>
      </p:sp>
      <p:pic>
        <p:nvPicPr>
          <p:cNvPr id="108547" name="Picture 3" descr="Geladinos7th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276475"/>
            <a:ext cx="4000500" cy="29670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8548" name="Picture 4" descr="Geladinos7th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2276475"/>
            <a:ext cx="4186238" cy="29273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476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Εκλεπτισμένο">
  <a:themeElements>
    <a:clrScheme name="Εκλεπτισμένο 1">
      <a:dk1>
        <a:srgbClr val="666633"/>
      </a:dk1>
      <a:lt1>
        <a:srgbClr val="FFFFFF"/>
      </a:lt1>
      <a:dk2>
        <a:srgbClr val="000000"/>
      </a:dk2>
      <a:lt2>
        <a:srgbClr val="FFFFFF"/>
      </a:lt2>
      <a:accent1>
        <a:srgbClr val="666699"/>
      </a:accent1>
      <a:accent2>
        <a:srgbClr val="990000"/>
      </a:accent2>
      <a:accent3>
        <a:srgbClr val="AAAAAA"/>
      </a:accent3>
      <a:accent4>
        <a:srgbClr val="DADADA"/>
      </a:accent4>
      <a:accent5>
        <a:srgbClr val="B8B8CA"/>
      </a:accent5>
      <a:accent6>
        <a:srgbClr val="8A0000"/>
      </a:accent6>
      <a:hlink>
        <a:srgbClr val="999900"/>
      </a:hlink>
      <a:folHlink>
        <a:srgbClr val="FFFFFF"/>
      </a:folHlink>
    </a:clrScheme>
    <a:fontScheme name="Εκλεπτισμένο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Εκλεπτισμένο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Εκλεπτισμένο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Εκλεπτισμένο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Εκλεπτισμένο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Εκλεπτισμένο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Εκλεπτισμένο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Εκλεπτισμένο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897</Words>
  <Application>Microsoft Office PowerPoint</Application>
  <PresentationFormat>Προβολή στην οθόνη (4:3)</PresentationFormat>
  <Paragraphs>86</Paragraphs>
  <Slides>77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3</vt:i4>
      </vt:variant>
      <vt:variant>
        <vt:lpstr>Τίτλοι διαφανειών</vt:lpstr>
      </vt:variant>
      <vt:variant>
        <vt:i4>77</vt:i4>
      </vt:variant>
    </vt:vector>
  </HeadingPairs>
  <TitlesOfParts>
    <vt:vector size="80" baseType="lpstr">
      <vt:lpstr>Θέμα του Office</vt:lpstr>
      <vt:lpstr>Εκλεπτισμένο</vt:lpstr>
      <vt:lpstr>Προεπιλεγμένη σχεδίαση</vt:lpstr>
      <vt:lpstr>Αρχαϊκή κεραμική</vt:lpstr>
      <vt:lpstr>Ανατολίζουσα περίοδος</vt:lpstr>
      <vt:lpstr>Χαρακτηριστικά</vt:lpstr>
      <vt:lpstr>197. Συρακούσες. Κρατήρας των μέσων του 7ου αι. π.Χ. από το νεκροταφείο στο Fusco. </vt:lpstr>
      <vt:lpstr>198. Μέγαρα Υβλαία. Δίνος και Πίθος της ανατολίζουσας περιόδου</vt:lpstr>
      <vt:lpstr>199. Θραύσμα πολύχρωμου δίνου και Ανατολίζοντος πίθου από τα Μέγαρα Υβλαία. Συρακούσες. </vt:lpstr>
      <vt:lpstr>200. Σικελικός πίθος από τα Μέγαρα Υβλαία. Λούβρο. 650 π.Χ. </vt:lpstr>
      <vt:lpstr>201. Βασιλεία. Πίθος από τα Μέγαρα Υβλαία (;) με μυθολογικές παραστάσεις</vt:lpstr>
      <vt:lpstr>202. Σικελικός δίνος Γέλας. 7ος αι. π.Χ. </vt:lpstr>
      <vt:lpstr>203. Μεταπόντιον. Δίνος από τα Incoronata. 205. Σικελικός Δίνος. Γέλα. 600 π.Χ. </vt:lpstr>
      <vt:lpstr>204. Μεταπόντιον. Πίθος από τα Incoronata</vt:lpstr>
      <vt:lpstr>206. Κοτύλη από το Pontecagnano. 207. Ιταλο-κορινθιακή οινοχόη. Ταρκυνία </vt:lpstr>
      <vt:lpstr>208. Δίνος από τον Ακράγαντα. </vt:lpstr>
      <vt:lpstr>209. Θραύσμα κοτύλης του Ζωγράφου του Saturo. 600 π.Χ. Τάρας</vt:lpstr>
      <vt:lpstr>210. Μεταπόντιον. Περριραντήριο κορινθιακού τύπου από το San Biagio</vt:lpstr>
      <vt:lpstr>211. Χαλκιδικός κρατήρας Ζωγράφου των Επιγραφών από το Vulci. Würzburg. </vt:lpstr>
      <vt:lpstr>212. Ζωγράφος των Επιγραφών. Malibu. </vt:lpstr>
      <vt:lpstr>213. Χαλκιδικός αμφορέας του Ζωγράφου των Επιγραφών από το Vulci. Παρίσι, Cab. Méd. </vt:lpstr>
      <vt:lpstr>214. Λονδίνο. Αμφορέας του Ζωγράφου των Επιγραφών</vt:lpstr>
      <vt:lpstr>215. Αμφορέας-ψυκτήρας του Ζωγράφου των Επιγραφών. Ρώμη, Villa Giulia. </vt:lpstr>
      <vt:lpstr>216. Υδρία. Ζωγράφος των Επιγραφώv. Μόναχο. Δίας και Τυφώνας, Πηλέας και Αταλάντη.  </vt:lpstr>
      <vt:lpstr>217. Δίνος. Φλωρεντία. Ζ. των Επιγραφών</vt:lpstr>
      <vt:lpstr>218. Μελβούρνη. Αμφορέας του Ζωγράφου των Επιγραφών   </vt:lpstr>
      <vt:lpstr>219. Χαλκιδική οινοχόη. Φλωρεντία 220. Χαλκιδικός αμφορέας. Νέα Υόρκη. </vt:lpstr>
      <vt:lpstr>221-222. Νέα Υόρκη. Μόναχο. Χαλκιδικοί Αμφορείς</vt:lpstr>
      <vt:lpstr>223-224. Χαλκιδική υδρία. Τάραντας. Αμφορέας. Φλωρεντία</vt:lpstr>
      <vt:lpstr>225. Φλωρεντία. Ομάδα της Βιέννης. </vt:lpstr>
      <vt:lpstr>226. Χαλκιδική οφθαλμωτή κύλικα του Ζωγράφου του Φινέα από το Vulci. Würzburg. </vt:lpstr>
      <vt:lpstr>To εσωτερικό της κύλικας 226.  </vt:lpstr>
      <vt:lpstr>226. Λεπτομέρεια του ιδίου αγγείου</vt:lpstr>
      <vt:lpstr>227-228. Χαλκιδικές οφθαλμωτές κύλικες. Ζωγράφος του Φινέα. Μουσείο Γουλανδρή. Μαδρίτη</vt:lpstr>
      <vt:lpstr>229. Φλωρεντία. Οφθαλμωτή κύλικα   </vt:lpstr>
      <vt:lpstr>230. Βερολίνο. Οφθαλμωτή κύλικα. Ζ. του Φινέα</vt:lpstr>
      <vt:lpstr>231α, β. Ρώμη. Tampa. Αμφορείς με λαιμό. Ζ. του Φινέα </vt:lpstr>
      <vt:lpstr>232. Χαλκιδικός Αμφορέας. Bloomington. 233. Οινοχόη. Φλωρεντία</vt:lpstr>
      <vt:lpstr>234. Χαλκιδικό κύπελλο. Βρυξέλλες</vt:lpstr>
      <vt:lpstr>235. Χαλκιδικό κύπελλο.  Αθήνα,Μουσείο Γουλανδρή. 236. Ετρουσκικό κύπελλο. Αννόβερο </vt:lpstr>
      <vt:lpstr>237α. Χαλκιδικός σκύφος. Νάπολη </vt:lpstr>
      <vt:lpstr>237β. Χαλκιδικός σκύφος. Νάπολη</vt:lpstr>
      <vt:lpstr>238. Ψευδοχαλκιδικός αμφορέας της Ομάδας του Πολυφήμου. Λονδίνο. </vt:lpstr>
      <vt:lpstr>239α. Λονδίνο. Η κύρια όψη του αμφορέα</vt:lpstr>
      <vt:lpstr>239β. Αμφορέας με λαιμό με παράσταση άρματος. 240. Ψευδοχαλκιδικός αμφορέας της Ομάδας του Πολυφήμου. Αθήνα, Μουσείο Γουλανδρή. Λονδίνο</vt:lpstr>
      <vt:lpstr>241. Ψευδοχαλκιδικός αμφορέας. Νέα Υόρκη.</vt:lpstr>
      <vt:lpstr>242. Ψευδοχαλκιδικός αμφορέας της Ομάδας του Πολυφήμου. Φλωρεντία</vt:lpstr>
      <vt:lpstr>243-244. Ψευδοχαλκιδικοί αμφορείς του Ζωγράφου του Μέμνωνα.  Λονδίνο. Vulci. </vt:lpstr>
      <vt:lpstr>245. Αμφορείς του Τάραντα.  </vt:lpstr>
      <vt:lpstr>246. Αμφορέας εργαστηρίου του Τάραντα (;). Kiel B 700</vt:lpstr>
      <vt:lpstr>247. Αμφορέας του Τάραντα</vt:lpstr>
      <vt:lpstr>248. Αμφορέας του Τάραντα</vt:lpstr>
      <vt:lpstr>249. Σικελικός ή κατωϊταλιώτικος αμφορέας. Ακράγαντας. </vt:lpstr>
      <vt:lpstr>250α-β. Ντόπια μελανόμορφα αγγεία από το Μεταπόντιον. Κάλαθος του 500-475 π.Χ. Θραύσμα κύλικας-σκύφου. Ύστερος 6ος αι. </vt:lpstr>
      <vt:lpstr>251. Σικελικοί (;) αμφορείς της Ομάδας των Υβλαίων. Tampa, συλλ. Noble. Cagliari. </vt:lpstr>
      <vt:lpstr>252. Μασσαλία. Σικελία</vt:lpstr>
      <vt:lpstr>253. Κύμη. Ampurias</vt:lpstr>
      <vt:lpstr>254. Δύο σικελικοί ασκοί από το εμπόριο έργων τέχνης. </vt:lpstr>
      <vt:lpstr>255. Γερμανία, ιδ. Συλλ. Ασκός</vt:lpstr>
      <vt:lpstr>256. Λονδίνο. Ιππώνιον. </vt:lpstr>
      <vt:lpstr>257. Σικελικό θήλαστρο. Συρακούσες.  Ασκός. Γερμανία, ιδ. Συλλ.</vt:lpstr>
      <vt:lpstr>258α-β. Καμπανικός αμφορέας. Νάπολη. Αμφορέας από το Reggio.    </vt:lpstr>
      <vt:lpstr>259α-β. Wyoming και Napoli. Kαμπανικοί αμφορείς με λαιμό. </vt:lpstr>
      <vt:lpstr>260. Barcelona. Αμφορέας καμπανικού εργαστηρίου. 261. Lecce. Απουλικός κρατήρας από το Cavallino. </vt:lpstr>
      <vt:lpstr>262. Απουληϊκός μελανόμορφος κρατήρας από το Rutiglano. Πρώιμος 5ος αι. Τάρας</vt:lpstr>
      <vt:lpstr>263. Βοστώνη. Απουλικός μελανόμορφος κρατήρας</vt:lpstr>
      <vt:lpstr>264. Lecce. Αγγεία του ύστερου 8ου αι. από την Rocca. </vt:lpstr>
      <vt:lpstr>265. Lecce. Γεωμετρικά αγγεία από την Roca. 8ος αι. </vt:lpstr>
      <vt:lpstr>266. Καλαβρία. Υπογεωμετρικό αγγείο</vt:lpstr>
      <vt:lpstr>267. Bari. Υπογεωμετρικό αγγείο από την Canosa. 6ος αι. Πευκετικός κύαθος. Milan A99701327. </vt:lpstr>
      <vt:lpstr>268. Γενεύη, ιδ. Συλλ. Μεσσαπικά αγγεία</vt:lpstr>
      <vt:lpstr>269. Μεσσαπικά αγγεία</vt:lpstr>
      <vt:lpstr>270. Ticino, ιδ. Συλλ. Κρατήρας από την Francavilla Maritima. 7ος αι. </vt:lpstr>
      <vt:lpstr>271a, b. Taranto,  Canetone.  Βερολίνο F 3912. </vt:lpstr>
      <vt:lpstr>272. Tάραντας</vt:lpstr>
      <vt:lpstr>273α. Lecce. Αγγείο από την Δαυνία. 6ος αι. β. Ιαπυγικό αγγείο </vt:lpstr>
      <vt:lpstr>274, Μεσσαπικά αγγεία. 6ος αι. Lecce. Αγγείο του 6ου αι. Sala Consilina</vt:lpstr>
      <vt:lpstr>275. Bari. Lecce. Trozzelle 6ου αι. </vt:lpstr>
      <vt:lpstr>276. Δαυνιακά αγγεία. Τάραντας. Αθήνα, Μουσείο Καννελοπούλου</vt:lpstr>
      <vt:lpstr>277. Σικελικά αγγεία. Caltanissetta.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Αρχα</dc:title>
  <dc:creator>mitsos</dc:creator>
  <cp:lastModifiedBy>mitsos</cp:lastModifiedBy>
  <cp:revision>18</cp:revision>
  <dcterms:created xsi:type="dcterms:W3CDTF">2013-11-14T14:09:22Z</dcterms:created>
  <dcterms:modified xsi:type="dcterms:W3CDTF">2013-12-18T15:23:48Z</dcterms:modified>
</cp:coreProperties>
</file>