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sldIdLst>
    <p:sldId id="329" r:id="rId4"/>
    <p:sldId id="330" r:id="rId5"/>
    <p:sldId id="331" r:id="rId6"/>
    <p:sldId id="257" r:id="rId7"/>
    <p:sldId id="333" r:id="rId8"/>
    <p:sldId id="332" r:id="rId9"/>
    <p:sldId id="258" r:id="rId10"/>
    <p:sldId id="259" r:id="rId11"/>
    <p:sldId id="260" r:id="rId12"/>
    <p:sldId id="334" r:id="rId13"/>
    <p:sldId id="261" r:id="rId14"/>
    <p:sldId id="262" r:id="rId15"/>
    <p:sldId id="263" r:id="rId16"/>
    <p:sldId id="264" r:id="rId17"/>
    <p:sldId id="265" r:id="rId18"/>
    <p:sldId id="340" r:id="rId19"/>
    <p:sldId id="342" r:id="rId20"/>
    <p:sldId id="344" r:id="rId21"/>
    <p:sldId id="345" r:id="rId22"/>
    <p:sldId id="348" r:id="rId23"/>
    <p:sldId id="346" r:id="rId24"/>
    <p:sldId id="341" r:id="rId25"/>
    <p:sldId id="343" r:id="rId26"/>
    <p:sldId id="349" r:id="rId27"/>
    <p:sldId id="347" r:id="rId28"/>
    <p:sldId id="350" r:id="rId29"/>
    <p:sldId id="351" r:id="rId30"/>
    <p:sldId id="376" r:id="rId31"/>
    <p:sldId id="353" r:id="rId32"/>
    <p:sldId id="354" r:id="rId33"/>
    <p:sldId id="355" r:id="rId34"/>
    <p:sldId id="357" r:id="rId35"/>
    <p:sldId id="356" r:id="rId36"/>
    <p:sldId id="352" r:id="rId37"/>
    <p:sldId id="360" r:id="rId38"/>
    <p:sldId id="361" r:id="rId39"/>
    <p:sldId id="362" r:id="rId40"/>
    <p:sldId id="358" r:id="rId41"/>
    <p:sldId id="359" r:id="rId42"/>
    <p:sldId id="363" r:id="rId43"/>
    <p:sldId id="366" r:id="rId44"/>
    <p:sldId id="365" r:id="rId45"/>
    <p:sldId id="364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5" r:id="rId54"/>
    <p:sldId id="268" r:id="rId55"/>
    <p:sldId id="377" r:id="rId56"/>
    <p:sldId id="378" r:id="rId57"/>
    <p:sldId id="379" r:id="rId58"/>
    <p:sldId id="380" r:id="rId59"/>
    <p:sldId id="382" r:id="rId60"/>
    <p:sldId id="381" r:id="rId61"/>
    <p:sldId id="270" r:id="rId62"/>
    <p:sldId id="374" r:id="rId63"/>
    <p:sldId id="271" r:id="rId64"/>
    <p:sldId id="272" r:id="rId65"/>
    <p:sldId id="273" r:id="rId66"/>
    <p:sldId id="280" r:id="rId67"/>
    <p:sldId id="281" r:id="rId68"/>
    <p:sldId id="282" r:id="rId69"/>
    <p:sldId id="285" r:id="rId70"/>
    <p:sldId id="288" r:id="rId71"/>
    <p:sldId id="289" r:id="rId72"/>
    <p:sldId id="283" r:id="rId73"/>
    <p:sldId id="291" r:id="rId74"/>
    <p:sldId id="284" r:id="rId75"/>
    <p:sldId id="287" r:id="rId76"/>
    <p:sldId id="286" r:id="rId77"/>
    <p:sldId id="292" r:id="rId78"/>
    <p:sldId id="293" r:id="rId79"/>
    <p:sldId id="294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4660"/>
  </p:normalViewPr>
  <p:slideViewPr>
    <p:cSldViewPr>
      <p:cViewPr varScale="1">
        <p:scale>
          <a:sx n="69" d="100"/>
          <a:sy n="69" d="100"/>
        </p:scale>
        <p:origin x="-9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89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D1332E-8194-49CF-83C8-D9473458A68B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274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124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125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l-GR" noProof="0" smtClean="0"/>
              <a:t>Κάντε κλικ για να επεξεργαστείτε τον τίτλο</a:t>
            </a: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l-GR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133128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3129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3130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8379EA-EB23-49D6-A1CF-F819ED25D94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8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B2701-5748-43FE-BEEB-C413411C5C0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87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53355-2781-4099-8DA3-AA324183208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3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BBBE1-C03E-4DB4-AE54-B8A1F16FF7D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5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F104E-BB38-48B6-92DF-CE6337D069B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2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1EFE8-AAC9-4751-8991-A27811D07BA1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05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C397-A8C1-4614-9A65-B6794C9A0D7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2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9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8700D-8272-4A75-A9A8-AF5E28AC5B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3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670DF-F2BB-413E-8902-2E6C95C10E4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78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1CB4E-A004-4C8E-A5E4-86768D448AE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26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30D1C-73A5-4953-BAFC-5B971383B88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6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13A025-7B2A-44CA-B6D3-E51CFE8FCBA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24A239-406B-482C-B47D-7B139AEFDD2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86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B9DE5-BC5A-4475-9BC1-E4406901C4A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95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2E246-0FAE-4949-A7B2-000832C8574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90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A2696-FD14-405D-9F9F-B2BEF71A81A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90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9B2E8-7958-4F5E-BA15-8F28A9F04D5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0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1D6D3-0E2F-4449-B87C-62C648A54A6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43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36C5-16D5-407C-81F5-CD031D054B3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2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2A631-0CAA-481C-8F40-B118A81E643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05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3FD9D-DA4A-48AF-AE5B-34CB9E775AC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6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21C45-2E66-4B46-B6A2-E03246C1102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0181A-C815-4F31-96F7-6022D96FF5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30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B538C-D6BF-40FF-99DC-0DE68968C14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B79442-24B5-46B5-AFE4-C304A41F0D1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74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019844-5E90-464B-A844-B2CEA23D94F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7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0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9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15FB-2A93-4BC5-8992-D05A6C0F746A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8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3209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210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2101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2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32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25EB1A-FF84-4635-A69A-B616B3212B4A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030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9DF8A-A2E9-4E1E-B362-9D7123CC064E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Αρχαϊκή κεραμική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5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203. </a:t>
            </a:r>
            <a:r>
              <a:rPr lang="el-GR" dirty="0" err="1" smtClean="0"/>
              <a:t>Μεταπόντιον</a:t>
            </a:r>
            <a:r>
              <a:rPr lang="el-GR" dirty="0" smtClean="0"/>
              <a:t>. </a:t>
            </a:r>
            <a:r>
              <a:rPr lang="el-GR" dirty="0" err="1" smtClean="0"/>
              <a:t>Δίνος</a:t>
            </a:r>
            <a:r>
              <a:rPr lang="el-GR" dirty="0" smtClean="0"/>
              <a:t> από τα </a:t>
            </a:r>
            <a:r>
              <a:rPr lang="en-US" dirty="0" err="1" smtClean="0"/>
              <a:t>Incoronata</a:t>
            </a:r>
            <a:r>
              <a:rPr lang="en-US" dirty="0" smtClean="0"/>
              <a:t>. </a:t>
            </a:r>
            <a:r>
              <a:rPr lang="el-GR" dirty="0" smtClean="0"/>
              <a:t>205. Σικελικός </a:t>
            </a:r>
            <a:r>
              <a:rPr lang="el-GR" dirty="0" err="1" smtClean="0"/>
              <a:t>Δίνος</a:t>
            </a:r>
            <a:r>
              <a:rPr lang="el-GR" dirty="0" smtClean="0"/>
              <a:t>. Γέλα. 600 </a:t>
            </a:r>
            <a:r>
              <a:rPr lang="el-GR" dirty="0" err="1" smtClean="0"/>
              <a:t>π.Χ.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7170" name="Picture 2" descr="C:\Users\mitsos\Pictures\SOUTHITALIANEARLY\orientalising\Incoronatadino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7" y="1600200"/>
            <a:ext cx="36754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1973257"/>
            <a:ext cx="4035902" cy="37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39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204</a:t>
            </a:r>
            <a:r>
              <a:rPr lang="en-US" sz="4000" dirty="0"/>
              <a:t>. </a:t>
            </a:r>
            <a:r>
              <a:rPr lang="el-GR" sz="4000" dirty="0" err="1"/>
              <a:t>Μεταπόντιον</a:t>
            </a:r>
            <a:r>
              <a:rPr lang="el-GR" sz="4000" dirty="0"/>
              <a:t>. Πίθος από τα </a:t>
            </a:r>
            <a:r>
              <a:rPr lang="fr-FR" sz="4000" dirty="0" err="1"/>
              <a:t>Incoronata</a:t>
            </a:r>
            <a:endParaRPr lang="el-GR" sz="4000" dirty="0"/>
          </a:p>
        </p:txBody>
      </p:sp>
      <p:pic>
        <p:nvPicPr>
          <p:cNvPr id="109571" name="Picture 3" descr="Incoronataarybal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775" y="1600200"/>
            <a:ext cx="32178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4" descr="Incoronataglobularva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1725" y="1600200"/>
            <a:ext cx="35099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3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20</a:t>
            </a:r>
            <a:r>
              <a:rPr lang="el-GR" sz="4000" dirty="0" smtClean="0"/>
              <a:t>6</a:t>
            </a:r>
            <a:r>
              <a:rPr lang="en-US" sz="4000" dirty="0" smtClean="0"/>
              <a:t>. </a:t>
            </a:r>
            <a:r>
              <a:rPr lang="el-GR" sz="4000" dirty="0"/>
              <a:t>Κοτύλη από το </a:t>
            </a:r>
            <a:r>
              <a:rPr lang="fr-FR" sz="4000" dirty="0" err="1"/>
              <a:t>Pontecagnano</a:t>
            </a:r>
            <a:r>
              <a:rPr lang="fr-FR" sz="4000" dirty="0" smtClean="0"/>
              <a:t>.</a:t>
            </a:r>
            <a:r>
              <a:rPr lang="el-GR" sz="4000" dirty="0" smtClean="0"/>
              <a:t> 207. </a:t>
            </a:r>
            <a:r>
              <a:rPr lang="el-GR" sz="4000" dirty="0" err="1" smtClean="0"/>
              <a:t>Ιταλο</a:t>
            </a:r>
            <a:r>
              <a:rPr lang="el-GR" sz="4000" dirty="0" smtClean="0"/>
              <a:t>-κορινθιακή οινοχόη. </a:t>
            </a:r>
            <a:r>
              <a:rPr lang="el-GR" sz="4000" dirty="0" err="1" smtClean="0"/>
              <a:t>Ταρκυνία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110596" name="Picture 4" descr="Pontecagnanocotyl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133600"/>
            <a:ext cx="4000500" cy="3617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mitsos\Pictures\tyrrhenica\mesatora\archaicclassicalpottery\orientalising\painted\tarquinia\TarquiniaBocchorisbottegga700675oinoch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66" y="1346200"/>
            <a:ext cx="325673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0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20</a:t>
            </a:r>
            <a:r>
              <a:rPr lang="el-GR" sz="4000" dirty="0"/>
              <a:t>8</a:t>
            </a:r>
            <a:r>
              <a:rPr lang="fr-FR" sz="4000" dirty="0"/>
              <a:t>. </a:t>
            </a:r>
            <a:r>
              <a:rPr lang="el-GR" sz="4000" dirty="0" err="1"/>
              <a:t>Δίνος</a:t>
            </a:r>
            <a:r>
              <a:rPr lang="el-GR" sz="4000" dirty="0"/>
              <a:t> από τον Ακράγαντα. </a:t>
            </a:r>
          </a:p>
        </p:txBody>
      </p:sp>
      <p:pic>
        <p:nvPicPr>
          <p:cNvPr id="111619" name="Picture 3" descr="Agrigentodi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516188"/>
            <a:ext cx="3640138" cy="3475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Agrigentodino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863850"/>
            <a:ext cx="4752975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8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209. Θραύσμα κοτύλης του Ζωγράφου του </a:t>
            </a:r>
            <a:r>
              <a:rPr lang="fr-FR" sz="4000"/>
              <a:t>Saturo. </a:t>
            </a:r>
            <a:r>
              <a:rPr lang="el-GR" sz="4000"/>
              <a:t>600 π.Χ. Τάρας</a:t>
            </a:r>
          </a:p>
        </p:txBody>
      </p:sp>
      <p:pic>
        <p:nvPicPr>
          <p:cNvPr id="112643" name="Picture 3" descr="TarantokotyleSaturoP6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68488"/>
            <a:ext cx="8229600" cy="398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</a:t>
            </a:r>
            <a:r>
              <a:rPr lang="el-GR" sz="3200" dirty="0" smtClean="0"/>
              <a:t>10</a:t>
            </a:r>
            <a:r>
              <a:rPr lang="en-US" sz="3200" dirty="0" smtClean="0"/>
              <a:t>. </a:t>
            </a:r>
            <a:r>
              <a:rPr lang="el-GR" sz="3200" dirty="0" err="1"/>
              <a:t>Μεταπόντιον</a:t>
            </a:r>
            <a:r>
              <a:rPr lang="el-GR" sz="3200" dirty="0"/>
              <a:t>. </a:t>
            </a:r>
            <a:r>
              <a:rPr lang="el-GR" sz="3200" dirty="0" err="1"/>
              <a:t>Περριραντήριο</a:t>
            </a:r>
            <a:r>
              <a:rPr lang="el-GR" sz="3200" dirty="0"/>
              <a:t> κορινθιακού τύπου από το </a:t>
            </a:r>
            <a:r>
              <a:rPr lang="fr-FR" sz="3200" dirty="0"/>
              <a:t>San </a:t>
            </a:r>
            <a:r>
              <a:rPr lang="fr-FR" sz="3200" dirty="0" err="1"/>
              <a:t>Biagio</a:t>
            </a:r>
            <a:endParaRPr lang="el-GR" sz="3200" dirty="0"/>
          </a:p>
        </p:txBody>
      </p:sp>
      <p:pic>
        <p:nvPicPr>
          <p:cNvPr id="113667" name="Picture 3" descr="SanBiagiometapontoperrirhanter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" y="1600200"/>
            <a:ext cx="37528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Sanbiagioperrirhanteri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713" y="1600200"/>
            <a:ext cx="3967162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30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l-GR" sz="2400" dirty="0" smtClean="0"/>
              <a:t>211. </a:t>
            </a:r>
            <a:r>
              <a:rPr lang="el-GR" sz="2400" dirty="0" err="1" smtClean="0"/>
              <a:t>Χαλκιδικός</a:t>
            </a:r>
            <a:r>
              <a:rPr lang="el-GR" sz="2400" dirty="0" smtClean="0"/>
              <a:t> </a:t>
            </a:r>
            <a:r>
              <a:rPr lang="el-GR" sz="2400" dirty="0"/>
              <a:t>κρατήρας Ζωγράφου των Επιγραφών από το </a:t>
            </a:r>
            <a:r>
              <a:rPr lang="fr-FR" sz="2400" dirty="0" err="1"/>
              <a:t>Vulci</a:t>
            </a:r>
            <a:r>
              <a:rPr lang="fr-FR" sz="2400" dirty="0"/>
              <a:t>. Würzburg.</a:t>
            </a:r>
            <a:r>
              <a:rPr lang="fr-FR" sz="3600" dirty="0"/>
              <a:t> </a:t>
            </a:r>
            <a:endParaRPr lang="el-GR" sz="3600" dirty="0"/>
          </a:p>
        </p:txBody>
      </p:sp>
      <p:pic>
        <p:nvPicPr>
          <p:cNvPr id="3075" name="Picture 3" descr="Mathima 0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10145"/>
            <a:ext cx="3741760" cy="4534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C:\Users\mitsos\Pictures\SOUTHITALIANEARLY\chalcidian\wurzburgchalcidiankrate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76051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 smtClean="0"/>
              <a:t>212. Ζωγράφος </a:t>
            </a:r>
            <a:r>
              <a:rPr lang="el-GR" sz="4000" dirty="0"/>
              <a:t>των Επιγραφών</a:t>
            </a:r>
            <a:r>
              <a:rPr lang="en-US" sz="4000" dirty="0"/>
              <a:t>. </a:t>
            </a:r>
            <a:r>
              <a:rPr lang="fr-FR" sz="4000" dirty="0"/>
              <a:t>Malibu. </a:t>
            </a:r>
            <a:endParaRPr lang="el-GR" sz="4000" dirty="0"/>
          </a:p>
        </p:txBody>
      </p:sp>
      <p:pic>
        <p:nvPicPr>
          <p:cNvPr id="5123" name="Picture 3" descr="MalibuInscriptions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2093913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malibuInscriptions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700" y="1941513"/>
            <a:ext cx="2152650" cy="371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malibuInscriptions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2675" y="1941513"/>
            <a:ext cx="2219325" cy="371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 descr="malibuInscriptionsP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0363" y="2133600"/>
            <a:ext cx="2162175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1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213. </a:t>
            </a:r>
            <a:r>
              <a:rPr lang="el-GR" sz="2000" dirty="0" err="1" smtClean="0"/>
              <a:t>Χαλκιδικός</a:t>
            </a:r>
            <a:r>
              <a:rPr lang="el-GR" sz="2000" dirty="0" smtClean="0"/>
              <a:t> </a:t>
            </a:r>
            <a:r>
              <a:rPr lang="el-GR" sz="2000" dirty="0"/>
              <a:t>αμφορέας του Ζωγράφου των Επιγραφών από το </a:t>
            </a:r>
            <a:r>
              <a:rPr lang="fr-FR" sz="2000" dirty="0" err="1"/>
              <a:t>Vulci</a:t>
            </a:r>
            <a:r>
              <a:rPr lang="fr-FR" sz="2000" dirty="0"/>
              <a:t>. </a:t>
            </a:r>
            <a:r>
              <a:rPr lang="el-GR" sz="2000" dirty="0"/>
              <a:t>Παρίσι, </a:t>
            </a:r>
            <a:r>
              <a:rPr lang="fr-FR" sz="2000" dirty="0"/>
              <a:t>Cab. Méd. </a:t>
            </a:r>
            <a:endParaRPr lang="el-GR" sz="2000" dirty="0"/>
          </a:p>
        </p:txBody>
      </p:sp>
      <p:pic>
        <p:nvPicPr>
          <p:cNvPr id="7171" name="Picture 3" descr="Mathima 0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2728913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Mathima 0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50" y="1617663"/>
            <a:ext cx="2968625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 descr="Cabmedchalcidia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2513" y="1617663"/>
            <a:ext cx="2373312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7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214. Λονδίνο</a:t>
            </a:r>
            <a:r>
              <a:rPr lang="el-GR" sz="4000" dirty="0"/>
              <a:t>. Αμφορέας του Ζωγράφου των Επιγραφών</a:t>
            </a:r>
          </a:p>
        </p:txBody>
      </p:sp>
      <p:pic>
        <p:nvPicPr>
          <p:cNvPr id="8195" name="Picture 3" descr="Londonchalcid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62188"/>
            <a:ext cx="40386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Londonchalcidian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81225"/>
            <a:ext cx="4038600" cy="336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7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Ανατολίζουσα</a:t>
            </a:r>
            <a:r>
              <a:rPr lang="el-GR" dirty="0" smtClean="0"/>
              <a:t> περίοδος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Τρία κυρίαρχα ρεύματα παραγωγής διακοσμημένης κεραμικής: </a:t>
            </a:r>
          </a:p>
          <a:p>
            <a:endParaRPr lang="el-GR" dirty="0"/>
          </a:p>
          <a:p>
            <a:r>
              <a:rPr lang="el-GR" dirty="0" smtClean="0"/>
              <a:t>1. Απομιμήσεις </a:t>
            </a:r>
            <a:r>
              <a:rPr lang="el-GR" dirty="0" err="1" smtClean="0"/>
              <a:t>πρωτο</a:t>
            </a:r>
            <a:r>
              <a:rPr lang="el-GR" dirty="0" smtClean="0"/>
              <a:t>-κορινθιακών και πρώιμων κορινθιακών αγγείων</a:t>
            </a:r>
          </a:p>
          <a:p>
            <a:r>
              <a:rPr lang="el-GR" dirty="0" smtClean="0"/>
              <a:t>2. Σικελικές σχολές (Συρακούσες, Μέγαρα Υβλαία, Γέλα)</a:t>
            </a:r>
          </a:p>
          <a:p>
            <a:r>
              <a:rPr lang="el-GR" dirty="0" smtClean="0"/>
              <a:t>3. Νότια Ιταλία (</a:t>
            </a:r>
            <a:r>
              <a:rPr lang="el-GR" dirty="0" err="1" smtClean="0"/>
              <a:t>Μεταπόντιον</a:t>
            </a:r>
            <a:r>
              <a:rPr lang="el-GR" dirty="0" smtClean="0"/>
              <a:t> και </a:t>
            </a:r>
            <a:r>
              <a:rPr lang="fr-BE" dirty="0" err="1" smtClean="0"/>
              <a:t>Incoronata</a:t>
            </a:r>
            <a:r>
              <a:rPr lang="fr-B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2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215. Αμφορέας-ψυκτήρας </a:t>
            </a:r>
            <a:r>
              <a:rPr lang="el-GR" sz="3200" dirty="0"/>
              <a:t>του Ζωγράφου των Επιγραφών. Ρώμη, </a:t>
            </a:r>
            <a:r>
              <a:rPr lang="fr-FR" sz="3200" dirty="0"/>
              <a:t>Villa </a:t>
            </a:r>
            <a:r>
              <a:rPr lang="fr-FR" sz="3200" dirty="0" err="1"/>
              <a:t>Giulia</a:t>
            </a:r>
            <a:r>
              <a:rPr lang="el-GR" sz="3200" dirty="0"/>
              <a:t>. </a:t>
            </a:r>
            <a:endParaRPr lang="el-GR" sz="3200" dirty="0">
              <a:solidFill>
                <a:schemeClr val="accent2"/>
              </a:solidFill>
            </a:endParaRPr>
          </a:p>
        </p:txBody>
      </p:sp>
      <p:pic>
        <p:nvPicPr>
          <p:cNvPr id="11267" name="Picture 3" descr="castellanipsyktamphInscriptions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363" y="1600200"/>
            <a:ext cx="27066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CastellaniChalcidianamphorapsyk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75" y="1600200"/>
            <a:ext cx="26352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216. Υδρία</a:t>
            </a:r>
            <a:r>
              <a:rPr lang="el-GR" sz="2000" dirty="0" smtClean="0"/>
              <a:t>. </a:t>
            </a:r>
            <a:r>
              <a:rPr lang="el-GR" sz="2000" dirty="0"/>
              <a:t>Ζωγράφος των </a:t>
            </a:r>
            <a:r>
              <a:rPr lang="el-GR" sz="2000" dirty="0" smtClean="0"/>
              <a:t>Επιγραφώ</a:t>
            </a:r>
            <a:r>
              <a:rPr lang="en-US" sz="2000" dirty="0"/>
              <a:t>v</a:t>
            </a:r>
            <a:r>
              <a:rPr lang="el-GR" sz="2000" dirty="0" smtClean="0"/>
              <a:t>. </a:t>
            </a:r>
            <a:r>
              <a:rPr lang="el-GR" sz="2000" dirty="0" smtClean="0"/>
              <a:t>Μόναχο. Δίας και Τυφώνας, Πηλέας και Αταλάντη. </a:t>
            </a:r>
            <a:r>
              <a:rPr lang="el-GR" sz="2000" dirty="0"/>
              <a:t/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9219" name="Picture 3" descr="MunichInscription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4932363" cy="3698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munichInscriptionpainterd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4150" y="1196975"/>
            <a:ext cx="3879850" cy="5173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64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217. </a:t>
            </a:r>
            <a:r>
              <a:rPr lang="el-GR" sz="4000" dirty="0" err="1" smtClean="0"/>
              <a:t>Δίνος</a:t>
            </a:r>
            <a:r>
              <a:rPr lang="el-GR" sz="4000" dirty="0"/>
              <a:t>. Φλωρεντία. Ζ. των Επιγραφών</a:t>
            </a:r>
          </a:p>
        </p:txBody>
      </p:sp>
      <p:pic>
        <p:nvPicPr>
          <p:cNvPr id="4099" name="Picture 3" descr="florencedinosInscriptions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7058025" cy="522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31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218. Μελβούρνη</a:t>
            </a:r>
            <a:r>
              <a:rPr lang="el-GR" sz="2000" dirty="0"/>
              <a:t>. Αμφορέας του Ζωγράφου των Επιγραφών</a:t>
            </a:r>
            <a:br>
              <a:rPr lang="el-GR" sz="2000" dirty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/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6147" name="Picture 3" descr="melbourneamphor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9138" y="2565400"/>
            <a:ext cx="4614862" cy="336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melbournechalcidianamphoravie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3956050" cy="6237287"/>
          </a:xfrm>
        </p:spPr>
      </p:pic>
    </p:spTree>
    <p:extLst>
      <p:ext uri="{BB962C8B-B14F-4D97-AF65-F5344CB8AC3E}">
        <p14:creationId xmlns:p14="http://schemas.microsoft.com/office/powerpoint/2010/main" val="15175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219. Χαλκιδική </a:t>
            </a:r>
            <a:r>
              <a:rPr lang="el-GR" sz="2400" dirty="0"/>
              <a:t>οινοχόη. Φλωρεντία </a:t>
            </a:r>
            <a:r>
              <a:rPr lang="el-GR" sz="2400" dirty="0" smtClean="0"/>
              <a:t>220. </a:t>
            </a:r>
            <a:r>
              <a:rPr lang="el-GR" sz="2400" dirty="0" err="1" smtClean="0"/>
              <a:t>Χαλκιδικός</a:t>
            </a:r>
            <a:r>
              <a:rPr lang="el-GR" sz="2400" dirty="0" smtClean="0"/>
              <a:t> </a:t>
            </a:r>
            <a:r>
              <a:rPr lang="el-GR" sz="2400" dirty="0"/>
              <a:t>αμφορέας. Νέα Υόρκη. </a:t>
            </a:r>
          </a:p>
        </p:txBody>
      </p:sp>
      <p:pic>
        <p:nvPicPr>
          <p:cNvPr id="12291" name="Picture 3" descr="NOSTOIchalcid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524000"/>
            <a:ext cx="29559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Mathima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30845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32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221-222. Νέα Υόρκη. </a:t>
            </a:r>
            <a:r>
              <a:rPr lang="el-GR" sz="2400" dirty="0"/>
              <a:t>Μόναχο. </a:t>
            </a:r>
            <a:r>
              <a:rPr lang="el-GR" sz="2400" dirty="0" err="1"/>
              <a:t>Χαλκιδικοί</a:t>
            </a:r>
            <a:r>
              <a:rPr lang="el-GR" sz="2400" dirty="0"/>
              <a:t> Αμφορείς</a:t>
            </a:r>
          </a:p>
        </p:txBody>
      </p:sp>
      <p:pic>
        <p:nvPicPr>
          <p:cNvPr id="10244" name="Picture 4" descr="louvrechalcidianneck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0475" y="1484313"/>
            <a:ext cx="3681413" cy="537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C:\Users\mitsos\Pictures\ME0000026320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3894"/>
            <a:ext cx="3657600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25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223-224. Χαλκιδική </a:t>
            </a:r>
            <a:r>
              <a:rPr lang="el-GR" sz="2000" dirty="0"/>
              <a:t>υδρία. Τάραντας. Αμφορέας. Φλωρεντία</a:t>
            </a:r>
          </a:p>
        </p:txBody>
      </p:sp>
      <p:pic>
        <p:nvPicPr>
          <p:cNvPr id="13315" name="Picture 3" descr="Tarantochalcidian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4451350" cy="554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florenceorvietoamphora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8325" y="1412875"/>
            <a:ext cx="3495675" cy="5445125"/>
          </a:xfrm>
        </p:spPr>
      </p:pic>
    </p:spTree>
    <p:extLst>
      <p:ext uri="{BB962C8B-B14F-4D97-AF65-F5344CB8AC3E}">
        <p14:creationId xmlns:p14="http://schemas.microsoft.com/office/powerpoint/2010/main" val="3426155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225. Φλωρεντία</a:t>
            </a:r>
            <a:r>
              <a:rPr lang="el-GR" dirty="0"/>
              <a:t>. Ομάδα της Βιέννης. </a:t>
            </a:r>
          </a:p>
        </p:txBody>
      </p:sp>
      <p:pic>
        <p:nvPicPr>
          <p:cNvPr id="14339" name="Picture 3" descr="FlorenceGroupViennaamphor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09" y="1981200"/>
            <a:ext cx="30607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 descr="FlorenceGroupVienna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81199"/>
            <a:ext cx="2743200" cy="41328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 descr="florencegroupViennaAmphor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981200"/>
            <a:ext cx="2752931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788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226. Χαλκιδική </a:t>
            </a:r>
            <a:r>
              <a:rPr lang="el-GR" sz="2800" dirty="0" err="1"/>
              <a:t>οφθαλμωτή</a:t>
            </a:r>
            <a:r>
              <a:rPr lang="el-GR" sz="2800" dirty="0"/>
              <a:t> κύλικα του Ζωγράφου του Φινέα από το </a:t>
            </a:r>
            <a:r>
              <a:rPr lang="fr-FR" sz="2800" dirty="0" err="1"/>
              <a:t>Vulci</a:t>
            </a:r>
            <a:r>
              <a:rPr lang="fr-FR" sz="2800" dirty="0"/>
              <a:t>. Würzburg</a:t>
            </a:r>
            <a:r>
              <a:rPr lang="el-GR" sz="2800" dirty="0"/>
              <a:t>. </a:t>
            </a:r>
            <a:endParaRPr lang="en-US" sz="28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itsos\Pictures\112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231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0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To </a:t>
            </a:r>
            <a:r>
              <a:rPr lang="el-GR" sz="4000" dirty="0" smtClean="0"/>
              <a:t>εσωτερικό της κύλικας 226.  </a:t>
            </a:r>
            <a:endParaRPr lang="el-GR" sz="4000" dirty="0"/>
          </a:p>
        </p:txBody>
      </p:sp>
      <p:pic>
        <p:nvPicPr>
          <p:cNvPr id="16387" name="Picture 3" descr="WurzburgPhineuscu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08163"/>
            <a:ext cx="822960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47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Χαρακτηριστικά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Το φαινόμενο δεν παρουσιάζει την ένταση με την οποία το συναντά κανείς στον μικρασιατικό, κρητικό, ελλαδικό και </a:t>
            </a:r>
            <a:r>
              <a:rPr lang="el-GR" dirty="0" err="1" smtClean="0"/>
              <a:t>κεντρο</a:t>
            </a:r>
            <a:r>
              <a:rPr lang="el-GR" dirty="0" smtClean="0"/>
              <a:t>-ιταλικό χώρο</a:t>
            </a:r>
          </a:p>
          <a:p>
            <a:r>
              <a:rPr lang="el-GR" dirty="0" smtClean="0"/>
              <a:t>Περιορισμένος αριθμός αγγείων</a:t>
            </a:r>
          </a:p>
          <a:p>
            <a:r>
              <a:rPr lang="el-GR" dirty="0" smtClean="0"/>
              <a:t>Ιωνικές, κυκλαδικές, αργολικές και αττικές επιρροές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ανατολίζουσα</a:t>
            </a:r>
            <a:r>
              <a:rPr lang="el-GR" dirty="0" smtClean="0"/>
              <a:t> παράδοση είναι ισχυρότερη στην Ετρουρία</a:t>
            </a:r>
          </a:p>
          <a:p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11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226. </a:t>
            </a:r>
            <a:r>
              <a:rPr lang="el-GR" sz="4000" dirty="0"/>
              <a:t>Λεπτομέρεια του ιδίου αγγείου</a:t>
            </a:r>
          </a:p>
        </p:txBody>
      </p:sp>
      <p:pic>
        <p:nvPicPr>
          <p:cNvPr id="17411" name="Picture 3" descr="WurzburgPhineuscu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65300"/>
            <a:ext cx="8229600" cy="4195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4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227-228. </a:t>
            </a:r>
            <a:r>
              <a:rPr lang="el-GR" sz="2400" dirty="0" err="1" smtClean="0"/>
              <a:t>Χαλκιδικές</a:t>
            </a:r>
            <a:r>
              <a:rPr lang="el-GR" sz="2400" dirty="0" smtClean="0"/>
              <a:t> </a:t>
            </a:r>
            <a:r>
              <a:rPr lang="el-GR" sz="2400" dirty="0" err="1"/>
              <a:t>οφθαλμωτές</a:t>
            </a:r>
            <a:r>
              <a:rPr lang="el-GR" sz="2400" dirty="0"/>
              <a:t> κύλικες. Ζωγράφος του Φινέα. Μουσείο Γουλανδρή. Μαδρίτη</a:t>
            </a:r>
          </a:p>
        </p:txBody>
      </p:sp>
      <p:pic>
        <p:nvPicPr>
          <p:cNvPr id="18435" name="Picture 3" descr="GoulandriPhineusc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6156325" cy="263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MadridPhineuseyecu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070350"/>
            <a:ext cx="5724525" cy="278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55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229. Φλωρεντία</a:t>
            </a:r>
            <a:r>
              <a:rPr lang="el-GR" sz="2000" dirty="0"/>
              <a:t>. </a:t>
            </a:r>
            <a:r>
              <a:rPr lang="el-GR" sz="2000" dirty="0" err="1"/>
              <a:t>Οφθαλμωτή</a:t>
            </a:r>
            <a:r>
              <a:rPr lang="el-GR" sz="2000" dirty="0"/>
              <a:t> κύλικα</a:t>
            </a:r>
            <a:r>
              <a:rPr lang="el-GR" sz="4000" dirty="0"/>
              <a:t> </a:t>
            </a:r>
            <a:br>
              <a:rPr lang="el-GR" sz="4000" dirty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pic>
        <p:nvPicPr>
          <p:cNvPr id="20483" name="Picture 3" descr="florencemannerPhineus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795963" cy="300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FlorencePhineus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3584575"/>
            <a:ext cx="5940425" cy="327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6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230. Βερολίνο</a:t>
            </a:r>
            <a:r>
              <a:rPr lang="el-GR" sz="4000" dirty="0"/>
              <a:t>. </a:t>
            </a:r>
            <a:r>
              <a:rPr lang="el-GR" sz="4000" dirty="0" err="1"/>
              <a:t>Οφθαλμωτή</a:t>
            </a:r>
            <a:r>
              <a:rPr lang="el-GR" sz="4000" dirty="0"/>
              <a:t> κύλικα. Ζ. του Φινέα</a:t>
            </a:r>
          </a:p>
        </p:txBody>
      </p:sp>
      <p:pic>
        <p:nvPicPr>
          <p:cNvPr id="19459" name="Picture 3" descr="Berlin3282chalcidiancu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4263"/>
            <a:ext cx="82296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27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231</a:t>
            </a:r>
            <a:r>
              <a:rPr lang="el-GR" sz="2400" baseline="30000" dirty="0" smtClean="0"/>
              <a:t>α</a:t>
            </a:r>
            <a:r>
              <a:rPr lang="el-GR" sz="2400" dirty="0" smtClean="0"/>
              <a:t>, β. Ρώμη</a:t>
            </a:r>
            <a:r>
              <a:rPr lang="el-GR" sz="2400" dirty="0"/>
              <a:t>. </a:t>
            </a:r>
            <a:r>
              <a:rPr lang="de-DE" sz="2400" dirty="0"/>
              <a:t>Tampa. </a:t>
            </a:r>
            <a:r>
              <a:rPr lang="el-GR" sz="2400" dirty="0"/>
              <a:t>Αμφορείς με λαιμό. Ζ. του Φινέα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15363" name="Picture 3" descr="CastellaniamphPhineu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0" y="1600200"/>
            <a:ext cx="28702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 descr="TampachalcidianPhineus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2700" y="1600200"/>
            <a:ext cx="314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035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232. </a:t>
            </a:r>
            <a:r>
              <a:rPr lang="el-GR" sz="3200" dirty="0" err="1" smtClean="0"/>
              <a:t>Χαλκιδικός</a:t>
            </a:r>
            <a:r>
              <a:rPr lang="el-GR" sz="3200" dirty="0" smtClean="0"/>
              <a:t> </a:t>
            </a:r>
            <a:r>
              <a:rPr lang="el-GR" sz="3200" dirty="0"/>
              <a:t>Αμφορέας. </a:t>
            </a:r>
            <a:r>
              <a:rPr lang="fr-FR" sz="3200" dirty="0"/>
              <a:t>Bloomington. </a:t>
            </a:r>
            <a:r>
              <a:rPr lang="el-GR" sz="3200" dirty="0" smtClean="0"/>
              <a:t>233. Οινοχόη</a:t>
            </a:r>
            <a:r>
              <a:rPr lang="el-GR" sz="3200" dirty="0"/>
              <a:t>. Φλωρεντία</a:t>
            </a:r>
          </a:p>
        </p:txBody>
      </p:sp>
      <p:pic>
        <p:nvPicPr>
          <p:cNvPr id="23555" name="Picture 3" descr="Bloomingtonchalcid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1600200"/>
            <a:ext cx="28162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 descr="florenceGroupLeipwig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38" y="1600200"/>
            <a:ext cx="30051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834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234. </a:t>
            </a:r>
            <a:r>
              <a:rPr lang="el-GR" dirty="0" err="1" smtClean="0"/>
              <a:t>Χαλκιδικό</a:t>
            </a:r>
            <a:r>
              <a:rPr lang="el-GR" dirty="0" smtClean="0"/>
              <a:t> </a:t>
            </a:r>
            <a:r>
              <a:rPr lang="el-GR" dirty="0"/>
              <a:t>κύπελλο. Βρυξέλλες</a:t>
            </a:r>
          </a:p>
        </p:txBody>
      </p:sp>
      <p:pic>
        <p:nvPicPr>
          <p:cNvPr id="24579" name="Picture 3" descr="Bruxelleschalcidianmug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4875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434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235. </a:t>
            </a:r>
            <a:r>
              <a:rPr lang="el-GR" sz="2400" dirty="0" err="1" smtClean="0"/>
              <a:t>Χαλκιδικό</a:t>
            </a:r>
            <a:r>
              <a:rPr lang="el-GR" sz="2400" dirty="0" smtClean="0"/>
              <a:t> </a:t>
            </a:r>
            <a:r>
              <a:rPr lang="el-GR" sz="2400" dirty="0"/>
              <a:t>κύπελλο. </a:t>
            </a:r>
            <a:br>
              <a:rPr lang="el-GR" sz="2400" dirty="0"/>
            </a:br>
            <a:r>
              <a:rPr lang="el-GR" sz="2400" dirty="0" err="1"/>
              <a:t>Αθήνα,Μουσείο</a:t>
            </a:r>
            <a:r>
              <a:rPr lang="el-GR" sz="2400" dirty="0"/>
              <a:t> Γουλανδρή. </a:t>
            </a:r>
            <a:r>
              <a:rPr lang="el-GR" sz="2400" dirty="0" smtClean="0"/>
              <a:t>236. Ετρουσκικό </a:t>
            </a:r>
            <a:r>
              <a:rPr lang="el-GR" sz="2400" dirty="0"/>
              <a:t>κύπελλο. Αννόβερο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25603" name="Picture 3" descr="Goulandrichalcidianmu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0575"/>
            <a:ext cx="4608513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Hannoverglobularcu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105025"/>
            <a:ext cx="4140200" cy="407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01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237</a:t>
            </a:r>
            <a:r>
              <a:rPr lang="el-GR" baseline="30000" dirty="0" smtClean="0"/>
              <a:t>α</a:t>
            </a:r>
            <a:r>
              <a:rPr lang="el-GR" dirty="0" smtClean="0"/>
              <a:t>. </a:t>
            </a:r>
            <a:r>
              <a:rPr lang="el-GR" dirty="0" err="1" smtClean="0"/>
              <a:t>Χαλκιδικός</a:t>
            </a:r>
            <a:r>
              <a:rPr lang="el-GR" dirty="0" smtClean="0"/>
              <a:t> </a:t>
            </a:r>
            <a:r>
              <a:rPr lang="el-GR" dirty="0" err="1"/>
              <a:t>σκύφος</a:t>
            </a:r>
            <a:r>
              <a:rPr lang="el-GR" dirty="0"/>
              <a:t>. Νάπολη </a:t>
            </a:r>
          </a:p>
        </p:txBody>
      </p:sp>
      <p:pic>
        <p:nvPicPr>
          <p:cNvPr id="21507" name="Picture 3" descr="napleschalcidianskyphoidkrate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60500"/>
            <a:ext cx="8353425" cy="5397500"/>
          </a:xfrm>
        </p:spPr>
      </p:pic>
    </p:spTree>
    <p:extLst>
      <p:ext uri="{BB962C8B-B14F-4D97-AF65-F5344CB8AC3E}">
        <p14:creationId xmlns:p14="http://schemas.microsoft.com/office/powerpoint/2010/main" val="2902704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237β. </a:t>
            </a:r>
            <a:r>
              <a:rPr lang="el-GR" dirty="0" err="1" smtClean="0"/>
              <a:t>Χαλκιδικός</a:t>
            </a:r>
            <a:r>
              <a:rPr lang="el-GR" dirty="0" smtClean="0"/>
              <a:t> </a:t>
            </a:r>
            <a:r>
              <a:rPr lang="el-GR" dirty="0" err="1"/>
              <a:t>σκύφος</a:t>
            </a:r>
            <a:r>
              <a:rPr lang="el-GR" dirty="0"/>
              <a:t>. Νάπολη</a:t>
            </a:r>
          </a:p>
        </p:txBody>
      </p:sp>
      <p:pic>
        <p:nvPicPr>
          <p:cNvPr id="22531" name="Picture 3" descr="napleschalcidianskyphoidkra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1600200"/>
            <a:ext cx="73231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65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19</a:t>
            </a:r>
            <a:r>
              <a:rPr lang="el-GR" sz="2400" dirty="0" smtClean="0"/>
              <a:t>7</a:t>
            </a:r>
            <a:r>
              <a:rPr lang="en-US" sz="2400" dirty="0" smtClean="0"/>
              <a:t>. </a:t>
            </a:r>
            <a:r>
              <a:rPr lang="el-GR" sz="2400" dirty="0"/>
              <a:t>Συρακούσες. Κρατήρας των μέσων του 7ου αι. </a:t>
            </a:r>
            <a:r>
              <a:rPr lang="el-GR" sz="2400" dirty="0" err="1"/>
              <a:t>π.Χ.</a:t>
            </a:r>
            <a:r>
              <a:rPr lang="el-GR" sz="2400" dirty="0"/>
              <a:t> από το νεκροταφείο στο </a:t>
            </a:r>
            <a:r>
              <a:rPr lang="fr-FR" sz="2400" dirty="0" err="1"/>
              <a:t>Fusco</a:t>
            </a:r>
            <a:r>
              <a:rPr lang="fr-FR" sz="2400" dirty="0"/>
              <a:t>. </a:t>
            </a:r>
            <a:endParaRPr lang="el-GR" sz="2400" dirty="0"/>
          </a:p>
        </p:txBody>
      </p:sp>
      <p:pic>
        <p:nvPicPr>
          <p:cNvPr id="105475" name="Picture 3" descr="SyracuseMegaradinosfr"/>
          <p:cNvPicPr>
            <a:picLocks noGrp="1" noChangeAspect="1" noChangeArrowheads="1"/>
          </p:cNvPicPr>
          <p:nvPr>
            <p:ph sz="half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4000500" cy="3794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Syracusefuscokrater"/>
          <p:cNvPicPr>
            <a:picLocks noGrp="1" noChangeAspect="1" noChangeArrowheads="1"/>
          </p:cNvPicPr>
          <p:nvPr>
            <p:ph sz="half" idx="2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4195763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1941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mitsos\Pictures\SOUTHITALIANEARLY\orientalising\SyracuseFuscokrat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20574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05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238. </a:t>
            </a:r>
            <a:r>
              <a:rPr lang="el-GR" sz="3200" dirty="0" err="1" smtClean="0"/>
              <a:t>Ψευδοχαλκιδικός</a:t>
            </a:r>
            <a:r>
              <a:rPr lang="el-GR" sz="3200" dirty="0" smtClean="0"/>
              <a:t> </a:t>
            </a:r>
            <a:r>
              <a:rPr lang="el-GR" sz="3200" dirty="0"/>
              <a:t>αμφορέας της Ομάδας του Πολυφήμου. Λονδίνο.</a:t>
            </a:r>
            <a:r>
              <a:rPr lang="en-US" sz="3200" dirty="0"/>
              <a:t> </a:t>
            </a:r>
            <a:endParaRPr lang="el-GR" sz="3200" dirty="0"/>
          </a:p>
        </p:txBody>
      </p:sp>
      <p:pic>
        <p:nvPicPr>
          <p:cNvPr id="26627" name="Picture 3" descr="LondonPolyphemosgro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270192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 descr="LondonPolyphemusgrouppseudochalcidianamphor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1773238"/>
            <a:ext cx="5651500" cy="426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446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239</a:t>
            </a:r>
            <a:r>
              <a:rPr lang="el-GR" sz="4000" baseline="30000" dirty="0" smtClean="0"/>
              <a:t>α</a:t>
            </a:r>
            <a:r>
              <a:rPr lang="el-GR" sz="4000" dirty="0" smtClean="0"/>
              <a:t>. Λονδίνο</a:t>
            </a:r>
            <a:r>
              <a:rPr lang="el-GR" sz="4000" dirty="0"/>
              <a:t>. </a:t>
            </a:r>
            <a:r>
              <a:rPr lang="el-GR" sz="4000" dirty="0" smtClean="0"/>
              <a:t>Η κύρια </a:t>
            </a:r>
            <a:r>
              <a:rPr lang="el-GR" sz="4000" dirty="0"/>
              <a:t>όψη του αμφορέα</a:t>
            </a:r>
          </a:p>
        </p:txBody>
      </p:sp>
      <p:pic>
        <p:nvPicPr>
          <p:cNvPr id="29699" name="Picture 3" descr="LondonpseudochalcidianMemnon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8" y="1600200"/>
            <a:ext cx="78946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436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239β. Αμφορέας με λαιμό με παράσταση άρματος. 240. </a:t>
            </a:r>
            <a:r>
              <a:rPr lang="el-GR" sz="2400" dirty="0" err="1" smtClean="0"/>
              <a:t>Ψευδοχαλκιδικός</a:t>
            </a:r>
            <a:r>
              <a:rPr lang="el-GR" sz="2400" dirty="0" smtClean="0"/>
              <a:t> </a:t>
            </a:r>
            <a:r>
              <a:rPr lang="el-GR" sz="2400" dirty="0"/>
              <a:t>αμφορέας της Ομάδας του Πολυφήμου. Αθήνα, Μουσείο Γουλανδρή. Λονδίνο</a:t>
            </a:r>
          </a:p>
        </p:txBody>
      </p:sp>
      <p:pic>
        <p:nvPicPr>
          <p:cNvPr id="28675" name="Picture 3" descr="Goulandripseudochalcid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313690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AN00424024_001_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4026610" cy="5105400"/>
          </a:xfrm>
        </p:spPr>
      </p:pic>
    </p:spTree>
    <p:extLst>
      <p:ext uri="{BB962C8B-B14F-4D97-AF65-F5344CB8AC3E}">
        <p14:creationId xmlns:p14="http://schemas.microsoft.com/office/powerpoint/2010/main" val="3110926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241. </a:t>
            </a:r>
            <a:r>
              <a:rPr lang="el-GR" sz="4000" dirty="0" err="1" smtClean="0"/>
              <a:t>Ψευδοχαλκιδικός</a:t>
            </a:r>
            <a:r>
              <a:rPr lang="el-GR" sz="4000" dirty="0" smtClean="0"/>
              <a:t> </a:t>
            </a:r>
            <a:r>
              <a:rPr lang="el-GR" sz="4000" dirty="0"/>
              <a:t>αμφορέας. Νέα Υόρκη.</a:t>
            </a:r>
          </a:p>
        </p:txBody>
      </p:sp>
      <p:pic>
        <p:nvPicPr>
          <p:cNvPr id="27651" name="Picture 3" descr="newYorkpseudochalcidia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888" y="1600200"/>
            <a:ext cx="26892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NewYorkpseudochalcidi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025" y="1600200"/>
            <a:ext cx="25209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02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242. </a:t>
            </a:r>
            <a:r>
              <a:rPr lang="el-GR" sz="2800" dirty="0" err="1" smtClean="0"/>
              <a:t>Ψευδοχαλκιδικός</a:t>
            </a:r>
            <a:r>
              <a:rPr lang="el-GR" sz="2800" dirty="0" smtClean="0"/>
              <a:t> </a:t>
            </a:r>
            <a:r>
              <a:rPr lang="el-GR" sz="2800" dirty="0"/>
              <a:t>αμφορέας της Ομάδας του Πολυφήμου. Φλωρεντία</a:t>
            </a:r>
          </a:p>
        </p:txBody>
      </p:sp>
      <p:pic>
        <p:nvPicPr>
          <p:cNvPr id="30723" name="Picture 3" descr="FlorenceamphoraPolyphemosgrou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700213"/>
            <a:ext cx="288290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florenceamphoraPolyphemosgrou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0888" y="1700213"/>
            <a:ext cx="3011487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florenceamphoraPolyphemosgrou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725738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5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smtClean="0"/>
              <a:t>243-244. </a:t>
            </a:r>
            <a:r>
              <a:rPr lang="el-GR" sz="2000" dirty="0" err="1" smtClean="0"/>
              <a:t>Ψευδοχαλκιδικοί</a:t>
            </a:r>
            <a:r>
              <a:rPr lang="el-GR" sz="2000" dirty="0" smtClean="0"/>
              <a:t> </a:t>
            </a:r>
            <a:r>
              <a:rPr lang="el-GR" sz="2000" dirty="0"/>
              <a:t>αμφορείς </a:t>
            </a:r>
            <a:r>
              <a:rPr lang="el-GR" sz="2000" dirty="0" smtClean="0"/>
              <a:t>του</a:t>
            </a:r>
            <a:r>
              <a:rPr lang="el-GR" sz="2000" dirty="0"/>
              <a:t> </a:t>
            </a:r>
            <a:r>
              <a:rPr lang="el-GR" sz="2000" dirty="0" smtClean="0"/>
              <a:t>Ζωγράφου </a:t>
            </a:r>
            <a:r>
              <a:rPr lang="el-GR" sz="2000" dirty="0"/>
              <a:t>του </a:t>
            </a:r>
            <a:r>
              <a:rPr lang="el-GR" sz="2000" dirty="0" err="1"/>
              <a:t>Μέμνωνα</a:t>
            </a:r>
            <a:r>
              <a:rPr lang="el-GR" sz="2000" dirty="0"/>
              <a:t>. </a:t>
            </a:r>
            <a:br>
              <a:rPr lang="el-GR" sz="2000" dirty="0"/>
            </a:br>
            <a:r>
              <a:rPr lang="el-GR" sz="2000" dirty="0"/>
              <a:t>Λονδίνο. </a:t>
            </a:r>
            <a:r>
              <a:rPr lang="fr-FR" sz="2000" dirty="0" err="1"/>
              <a:t>Vulci</a:t>
            </a:r>
            <a:r>
              <a:rPr lang="fr-FR" sz="2000" dirty="0"/>
              <a:t>. </a:t>
            </a:r>
            <a:endParaRPr lang="el-GR" sz="3200" dirty="0"/>
          </a:p>
        </p:txBody>
      </p:sp>
      <p:pic>
        <p:nvPicPr>
          <p:cNvPr id="31747" name="Picture 3" descr="Vulcipseudochalcid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371600"/>
            <a:ext cx="3584575" cy="52721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LondonpseudochalcidianMemnonGroup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0"/>
            <a:ext cx="4465637" cy="3367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8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245. Αμφορείς </a:t>
            </a:r>
            <a:r>
              <a:rPr lang="el-GR" dirty="0"/>
              <a:t>του Τάραντα.  </a:t>
            </a:r>
          </a:p>
        </p:txBody>
      </p:sp>
      <p:pic>
        <p:nvPicPr>
          <p:cNvPr id="32771" name="Picture 3" descr="Tarantoionising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844675"/>
            <a:ext cx="29210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 descr="TarantineBF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26781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04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 smtClean="0"/>
              <a:t>246. Αμφορέας </a:t>
            </a:r>
            <a:r>
              <a:rPr lang="el-GR" sz="4000" dirty="0"/>
              <a:t>εργαστηρίου του Τάραντα (;). </a:t>
            </a:r>
            <a:r>
              <a:rPr lang="fr-FR" sz="4000" dirty="0"/>
              <a:t>Kiel B 700</a:t>
            </a:r>
            <a:endParaRPr lang="el-GR" sz="4000" dirty="0"/>
          </a:p>
        </p:txBody>
      </p:sp>
      <p:pic>
        <p:nvPicPr>
          <p:cNvPr id="33795" name="Picture 3" descr="KielB700taranto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773238"/>
            <a:ext cx="2709863" cy="4192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KielB700tarantoamphor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73238"/>
            <a:ext cx="2505075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122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 smtClean="0"/>
              <a:t>247. Αμφορέας </a:t>
            </a:r>
            <a:r>
              <a:rPr lang="el-GR" dirty="0"/>
              <a:t>του Τάραντα</a:t>
            </a:r>
          </a:p>
        </p:txBody>
      </p:sp>
      <p:pic>
        <p:nvPicPr>
          <p:cNvPr id="34819" name="Picture 3" descr="Taranto114326amphora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2678112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Taranto114326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6900" y="1844675"/>
            <a:ext cx="2414588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05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248. Αμφορέας </a:t>
            </a:r>
            <a:r>
              <a:rPr lang="el-GR" dirty="0"/>
              <a:t>του Τάραντα</a:t>
            </a:r>
          </a:p>
        </p:txBody>
      </p:sp>
      <p:pic>
        <p:nvPicPr>
          <p:cNvPr id="35843" name="Picture 3" descr="Taranto52162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0150" y="1600200"/>
            <a:ext cx="25511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Taranto112562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2413" y="1600200"/>
            <a:ext cx="26685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3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198. Μέγαρα </a:t>
            </a:r>
            <a:r>
              <a:rPr lang="el-GR" dirty="0" smtClean="0"/>
              <a:t>Υβλαία. </a:t>
            </a:r>
            <a:r>
              <a:rPr lang="el-GR" dirty="0" err="1" smtClean="0"/>
              <a:t>Δίνος</a:t>
            </a:r>
            <a:r>
              <a:rPr lang="el-GR" dirty="0" smtClean="0"/>
              <a:t> και Πίθος </a:t>
            </a:r>
            <a:r>
              <a:rPr lang="el-GR" dirty="0" smtClean="0"/>
              <a:t>της </a:t>
            </a:r>
            <a:r>
              <a:rPr lang="el-GR" dirty="0" err="1" smtClean="0"/>
              <a:t>ανατολίζουσας</a:t>
            </a:r>
            <a:r>
              <a:rPr lang="el-GR" dirty="0" smtClean="0"/>
              <a:t> περιόδου</a:t>
            </a:r>
            <a:endParaRPr lang="en-US" dirty="0"/>
          </a:p>
        </p:txBody>
      </p:sp>
      <p:pic>
        <p:nvPicPr>
          <p:cNvPr id="6147" name="Picture 3" descr="C:\Users\mitsos\Pictures\SICILIA NEVRODI\megara hyblaea vas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9192"/>
            <a:ext cx="4038600" cy="42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itsos\Pictures\SOUTHITALIANEARLY\orientalising\MegaraHyblaeapithosf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2309"/>
            <a:ext cx="4038600" cy="30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5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249. </a:t>
            </a:r>
            <a:r>
              <a:rPr lang="el-GR" sz="4000" dirty="0"/>
              <a:t>Σικελικός ή </a:t>
            </a:r>
            <a:r>
              <a:rPr lang="el-GR" sz="4000" dirty="0" err="1"/>
              <a:t>κατωϊταλιώτικος</a:t>
            </a:r>
            <a:r>
              <a:rPr lang="el-GR" sz="4000" dirty="0"/>
              <a:t> αμφορέας. Ακράγαντας. </a:t>
            </a:r>
          </a:p>
        </p:txBody>
      </p:sp>
      <p:pic>
        <p:nvPicPr>
          <p:cNvPr id="36867" name="Picture 3" descr="Agrigentosicil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2714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 descr="Agrigentosicilian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2349500"/>
            <a:ext cx="5153025" cy="3421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73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250</a:t>
            </a:r>
            <a:r>
              <a:rPr lang="el-GR" sz="2800" baseline="30000" dirty="0" smtClean="0"/>
              <a:t>α</a:t>
            </a:r>
            <a:r>
              <a:rPr lang="el-GR" sz="2800" dirty="0" smtClean="0"/>
              <a:t>-β. Ντόπια </a:t>
            </a:r>
            <a:r>
              <a:rPr lang="el-GR" sz="2800" dirty="0"/>
              <a:t>μελανόμορφα αγγεία από το </a:t>
            </a:r>
            <a:r>
              <a:rPr lang="el-GR" sz="2800" dirty="0" err="1"/>
              <a:t>Μεταπόντιον</a:t>
            </a:r>
            <a:r>
              <a:rPr lang="el-GR" sz="2800" dirty="0"/>
              <a:t>. Κάλαθος του 500-475 </a:t>
            </a:r>
            <a:r>
              <a:rPr lang="el-GR" sz="2800" dirty="0" err="1"/>
              <a:t>π.Χ.</a:t>
            </a:r>
            <a:r>
              <a:rPr lang="el-GR" sz="2800" dirty="0"/>
              <a:t> Θραύσμα κύλικας-</a:t>
            </a:r>
            <a:r>
              <a:rPr lang="el-GR" sz="2800" dirty="0" err="1"/>
              <a:t>σκύφου</a:t>
            </a:r>
            <a:r>
              <a:rPr lang="el-GR" sz="2800" dirty="0"/>
              <a:t>. Ύστερος 6ος αι. </a:t>
            </a:r>
          </a:p>
        </p:txBody>
      </p:sp>
      <p:pic>
        <p:nvPicPr>
          <p:cNvPr id="21507" name="Picture 3" descr="Usaprivatefikellu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" y="1773238"/>
            <a:ext cx="352901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Metapontocupskyph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558050"/>
            <a:ext cx="3687763" cy="2847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012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251. Σικελικοί </a:t>
            </a:r>
            <a:r>
              <a:rPr lang="el-GR" sz="3200" dirty="0"/>
              <a:t>(;) αμφορείς της Ομάδας των </a:t>
            </a:r>
            <a:r>
              <a:rPr lang="el-GR" sz="3200" dirty="0" err="1"/>
              <a:t>Υβλαίων</a:t>
            </a:r>
            <a:r>
              <a:rPr lang="el-GR" sz="3200" dirty="0"/>
              <a:t>. </a:t>
            </a:r>
            <a:r>
              <a:rPr lang="fr-FR" sz="3200" dirty="0"/>
              <a:t>Tampa, </a:t>
            </a:r>
            <a:r>
              <a:rPr lang="el-GR" sz="3200" dirty="0"/>
              <a:t>συλλ. </a:t>
            </a:r>
            <a:r>
              <a:rPr lang="fr-FR" sz="3200" dirty="0"/>
              <a:t>Noble. Cagliari.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23555" name="Picture 3" descr="TampaHyblaeaclassamp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928938" cy="4038600"/>
          </a:xfrm>
          <a:ln/>
        </p:spPr>
      </p:pic>
      <p:pic>
        <p:nvPicPr>
          <p:cNvPr id="23556" name="Picture 4" descr="cagliarihyblaeaclas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7400" y="1982788"/>
            <a:ext cx="2770188" cy="3598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 descr="CagliariHyblaeaClas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138" y="1982788"/>
            <a:ext cx="2460625" cy="3662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82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252. Μασσαλία</a:t>
            </a:r>
            <a:r>
              <a:rPr lang="el-GR" dirty="0"/>
              <a:t>. Σικελία</a:t>
            </a:r>
          </a:p>
        </p:txBody>
      </p:sp>
      <p:pic>
        <p:nvPicPr>
          <p:cNvPr id="109572" name="Picture 4" descr="Marseillesask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551113"/>
            <a:ext cx="4000500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5" name="Picture 7" descr="nea1 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95550"/>
            <a:ext cx="4000500" cy="2703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081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253. Κύμη</a:t>
            </a:r>
            <a:r>
              <a:rPr lang="el-GR" dirty="0"/>
              <a:t>. </a:t>
            </a:r>
            <a:r>
              <a:rPr lang="fr-FR" dirty="0"/>
              <a:t>Ampurias</a:t>
            </a:r>
            <a:endParaRPr lang="el-GR" dirty="0"/>
          </a:p>
        </p:txBody>
      </p:sp>
      <p:pic>
        <p:nvPicPr>
          <p:cNvPr id="112644" name="Picture 4" descr="Cumaeask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3840163" cy="4179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6" name="Picture 6" descr="Ampuriasask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060575"/>
            <a:ext cx="5003800" cy="3436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311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254. Δύο </a:t>
            </a:r>
            <a:r>
              <a:rPr lang="el-GR" sz="2800" dirty="0"/>
              <a:t>σικελικοί ασκοί από το εμπόριο έργων τέχνης. </a:t>
            </a:r>
          </a:p>
        </p:txBody>
      </p:sp>
      <p:pic>
        <p:nvPicPr>
          <p:cNvPr id="24579" name="Picture 3" descr="sothebyssicilianaskos5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133600"/>
            <a:ext cx="4176712" cy="3108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 descr="sothebyssiciliasask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97075"/>
            <a:ext cx="4000500" cy="370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87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255. Γερμανία</a:t>
            </a:r>
            <a:r>
              <a:rPr lang="el-GR" dirty="0"/>
              <a:t>, ιδ. Συλλ. Ασκός</a:t>
            </a:r>
          </a:p>
        </p:txBody>
      </p:sp>
      <p:pic>
        <p:nvPicPr>
          <p:cNvPr id="56324" name="Picture 4" descr="germanyprivatesicilianaskos4504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28800"/>
            <a:ext cx="48799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29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256. Λονδίνο</a:t>
            </a:r>
            <a:r>
              <a:rPr lang="el-GR" dirty="0"/>
              <a:t>. </a:t>
            </a:r>
            <a:r>
              <a:rPr lang="el-GR" dirty="0" err="1"/>
              <a:t>Ιππώνιον</a:t>
            </a:r>
            <a:r>
              <a:rPr lang="el-GR" dirty="0"/>
              <a:t>. </a:t>
            </a:r>
          </a:p>
        </p:txBody>
      </p:sp>
      <p:pic>
        <p:nvPicPr>
          <p:cNvPr id="97284" name="Picture 4" descr="Londonsiciliana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7338"/>
            <a:ext cx="39449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7" name="Picture 7" descr="Hipponion_Necropoli%2005_askos%20a%20sire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065338"/>
            <a:ext cx="5076825" cy="350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76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257. Σικελικό </a:t>
            </a:r>
            <a:r>
              <a:rPr lang="el-GR" sz="4000" dirty="0"/>
              <a:t>θήλαστρο. Συρακούσες</a:t>
            </a:r>
            <a:r>
              <a:rPr lang="fr-FR" sz="4000" dirty="0"/>
              <a:t>. </a:t>
            </a:r>
            <a:r>
              <a:rPr lang="el-GR" sz="4000" dirty="0"/>
              <a:t/>
            </a:r>
            <a:br>
              <a:rPr lang="el-GR" sz="4000" dirty="0"/>
            </a:br>
            <a:r>
              <a:rPr lang="el-GR" sz="4000" dirty="0"/>
              <a:t>Ασκός. Γερμανία, ιδ. Συλλ.</a:t>
            </a:r>
          </a:p>
        </p:txBody>
      </p:sp>
      <p:pic>
        <p:nvPicPr>
          <p:cNvPr id="25603" name="Picture 3" descr="Sicilian5thcthilastr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651125"/>
            <a:ext cx="4000500" cy="239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GermanyprivateSicilianRandazzogroupask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757488"/>
            <a:ext cx="4000500" cy="218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21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258</a:t>
            </a:r>
            <a:r>
              <a:rPr lang="el-GR" sz="4000" baseline="30000" dirty="0" smtClean="0"/>
              <a:t>α</a:t>
            </a:r>
            <a:r>
              <a:rPr lang="el-GR" sz="4000" dirty="0"/>
              <a:t>-</a:t>
            </a:r>
            <a:r>
              <a:rPr lang="el-GR" sz="4000" dirty="0" smtClean="0"/>
              <a:t>β. </a:t>
            </a:r>
            <a:r>
              <a:rPr lang="el-GR" sz="4000" dirty="0" err="1" smtClean="0"/>
              <a:t>Καμπανικός</a:t>
            </a:r>
            <a:r>
              <a:rPr lang="el-GR" sz="4000" dirty="0" smtClean="0"/>
              <a:t> </a:t>
            </a:r>
            <a:r>
              <a:rPr lang="el-GR" sz="4000" dirty="0"/>
              <a:t>αμφορέας. Νάπολη. Αμφορέας από το </a:t>
            </a:r>
            <a:r>
              <a:rPr lang="fr-FR" sz="4000" dirty="0" err="1"/>
              <a:t>Reggio</a:t>
            </a:r>
            <a:r>
              <a:rPr lang="fr-FR" sz="4000" dirty="0"/>
              <a:t>.  </a:t>
            </a:r>
            <a:r>
              <a:rPr lang="el-GR" sz="4000" dirty="0"/>
              <a:t>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26979" name="Picture 3" descr="naplescampanian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828800"/>
            <a:ext cx="3084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4" descr="Reggiocampaniananforapittoredelleco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0838" y="1828800"/>
            <a:ext cx="25114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9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199. Θραύσμα </a:t>
            </a:r>
            <a:r>
              <a:rPr lang="el-GR" sz="3200" dirty="0" smtClean="0"/>
              <a:t>πολύχρωμου </a:t>
            </a:r>
            <a:r>
              <a:rPr lang="el-GR" sz="3200" dirty="0" err="1" smtClean="0"/>
              <a:t>δίνου</a:t>
            </a:r>
            <a:r>
              <a:rPr lang="en-US" sz="3200" dirty="0" smtClean="0"/>
              <a:t> </a:t>
            </a:r>
            <a:r>
              <a:rPr lang="el-GR" sz="3200" dirty="0" smtClean="0"/>
              <a:t>και </a:t>
            </a:r>
            <a:r>
              <a:rPr lang="el-GR" sz="3200" dirty="0" err="1" smtClean="0"/>
              <a:t>Ανατολίζοντος</a:t>
            </a:r>
            <a:r>
              <a:rPr lang="el-GR" sz="3200" dirty="0" smtClean="0"/>
              <a:t> πίθου από τα Μέγαρα Υβλαία. Συρακούσες. </a:t>
            </a:r>
            <a:endParaRPr lang="en-US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999323" cy="379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mitsos\Pictures\SOUTHITALIANEARLY\orientalising\MegaraHyblaeaheropitho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31818"/>
            <a:ext cx="4038600" cy="44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863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259</a:t>
            </a:r>
            <a:r>
              <a:rPr lang="el-GR" baseline="30000" dirty="0" smtClean="0"/>
              <a:t>α</a:t>
            </a:r>
            <a:r>
              <a:rPr lang="el-GR" dirty="0" smtClean="0"/>
              <a:t>-β. </a:t>
            </a:r>
            <a:r>
              <a:rPr lang="en-US" dirty="0" smtClean="0"/>
              <a:t>Wyoming</a:t>
            </a:r>
            <a:r>
              <a:rPr lang="el-GR" dirty="0"/>
              <a:t> </a:t>
            </a:r>
            <a:r>
              <a:rPr lang="el-GR" dirty="0" smtClean="0"/>
              <a:t>και </a:t>
            </a:r>
            <a:r>
              <a:rPr lang="en-US" dirty="0" smtClean="0"/>
              <a:t>Napoli. </a:t>
            </a:r>
            <a:r>
              <a:rPr lang="fr-BE" dirty="0" smtClean="0"/>
              <a:t>K</a:t>
            </a:r>
            <a:r>
              <a:rPr lang="el-GR" dirty="0" err="1" smtClean="0"/>
              <a:t>αμπανικοί</a:t>
            </a:r>
            <a:r>
              <a:rPr lang="en-US" dirty="0" smtClean="0"/>
              <a:t> </a:t>
            </a:r>
            <a:r>
              <a:rPr lang="el-GR" dirty="0" smtClean="0"/>
              <a:t>αμφορείς με λαιμό. </a:t>
            </a:r>
            <a:endParaRPr lang="en-US" dirty="0"/>
          </a:p>
        </p:txBody>
      </p:sp>
      <p:pic>
        <p:nvPicPr>
          <p:cNvPr id="15362" name="Picture 2" descr="C:\Users\mitsos\Pictures\tyrrhenica\mesatora\archaicclassicalpottery\campanian\wyomingcampanianamphora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124200" cy="43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itsos\Pictures\tyrrhenica\mesatora\archaicclassicalpottery\campanian\NaplesCampanianampho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60857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52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 dirty="0" smtClean="0"/>
              <a:t>260. </a:t>
            </a:r>
            <a:r>
              <a:rPr lang="fr-FR" sz="2800" dirty="0" smtClean="0"/>
              <a:t>Barcelona</a:t>
            </a:r>
            <a:r>
              <a:rPr lang="fr-FR" sz="2800" dirty="0"/>
              <a:t>. </a:t>
            </a:r>
            <a:r>
              <a:rPr lang="el-GR" sz="2800" dirty="0"/>
              <a:t>Αμφορέας </a:t>
            </a:r>
            <a:r>
              <a:rPr lang="el-GR" sz="2800" dirty="0" err="1"/>
              <a:t>καμπανικού</a:t>
            </a:r>
            <a:r>
              <a:rPr lang="el-GR" sz="2800" dirty="0"/>
              <a:t> εργαστηρίου. </a:t>
            </a:r>
            <a:r>
              <a:rPr lang="el-GR" sz="2800" dirty="0" smtClean="0"/>
              <a:t>261. </a:t>
            </a:r>
            <a:r>
              <a:rPr lang="fr-FR" sz="2800" dirty="0" smtClean="0"/>
              <a:t>Lecce</a:t>
            </a:r>
            <a:r>
              <a:rPr lang="fr-FR" sz="2800" dirty="0"/>
              <a:t>. </a:t>
            </a:r>
            <a:r>
              <a:rPr lang="el-GR" sz="2800" dirty="0" err="1" smtClean="0"/>
              <a:t>Απουλικός</a:t>
            </a:r>
            <a:r>
              <a:rPr lang="el-GR" sz="2800" dirty="0" smtClean="0"/>
              <a:t> </a:t>
            </a:r>
            <a:r>
              <a:rPr lang="el-GR" sz="2800" dirty="0"/>
              <a:t>κρατήρας από το </a:t>
            </a:r>
            <a:r>
              <a:rPr lang="fr-FR" sz="2800" dirty="0" err="1"/>
              <a:t>Cavallino</a:t>
            </a:r>
            <a:r>
              <a:rPr lang="fr-FR" sz="2800" dirty="0"/>
              <a:t>. </a:t>
            </a:r>
            <a:endParaRPr lang="el-GR" sz="2800" dirty="0"/>
          </a:p>
        </p:txBody>
      </p:sp>
      <p:pic>
        <p:nvPicPr>
          <p:cNvPr id="128003" name="Picture 3" descr="cavallinoLecceapulianBFkrat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2700" y="1844675"/>
            <a:ext cx="36861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4" descr="Barcelonacampanianamphor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2788"/>
            <a:ext cx="282575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546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smtClean="0"/>
              <a:t>262. </a:t>
            </a:r>
            <a:r>
              <a:rPr lang="el-GR" sz="3200" dirty="0" err="1" smtClean="0"/>
              <a:t>Απουληϊκός</a:t>
            </a:r>
            <a:r>
              <a:rPr lang="el-GR" sz="3200" dirty="0" smtClean="0"/>
              <a:t> </a:t>
            </a:r>
            <a:r>
              <a:rPr lang="el-GR" sz="3200" dirty="0"/>
              <a:t>μελανόμορφος κρατήρας από το </a:t>
            </a:r>
            <a:r>
              <a:rPr lang="fr-FR" sz="3200" dirty="0" err="1"/>
              <a:t>Rutiglano</a:t>
            </a:r>
            <a:r>
              <a:rPr lang="el-GR" sz="3200" dirty="0"/>
              <a:t>. Πρώιμος 5ος αι. Τάρας</a:t>
            </a:r>
          </a:p>
        </p:txBody>
      </p:sp>
      <p:pic>
        <p:nvPicPr>
          <p:cNvPr id="129027" name="Picture 3" descr="TarantoapulianBF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828800"/>
            <a:ext cx="3749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4" descr="TarantoapulianBF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1828800"/>
            <a:ext cx="37877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981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263. Βοστώνη</a:t>
            </a:r>
            <a:r>
              <a:rPr lang="el-GR" sz="4000" dirty="0"/>
              <a:t>. </a:t>
            </a:r>
            <a:r>
              <a:rPr lang="el-GR" sz="4000" dirty="0" err="1"/>
              <a:t>Απουλικός</a:t>
            </a:r>
            <a:r>
              <a:rPr lang="el-GR" sz="4000" dirty="0"/>
              <a:t> μελανόμορφος κρατήρας</a:t>
            </a:r>
          </a:p>
        </p:txBody>
      </p:sp>
      <p:pic>
        <p:nvPicPr>
          <p:cNvPr id="130051" name="Picture 3" descr="BostonapulianBF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97088"/>
            <a:ext cx="4000500" cy="350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2" name="Picture 4" descr="BostonapulianBF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989138"/>
            <a:ext cx="4038600" cy="3951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91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264. </a:t>
            </a:r>
            <a:r>
              <a:rPr lang="fr-FR" sz="4000" dirty="0" smtClean="0"/>
              <a:t>Lecce</a:t>
            </a:r>
            <a:r>
              <a:rPr lang="fr-FR" sz="4000" dirty="0"/>
              <a:t>. </a:t>
            </a:r>
            <a:r>
              <a:rPr lang="el-GR" sz="4000" dirty="0"/>
              <a:t>Αγγεία του ύστερου 8ου αι. από την </a:t>
            </a:r>
            <a:r>
              <a:rPr lang="fr-FR" sz="4000" dirty="0"/>
              <a:t>Rocca. </a:t>
            </a:r>
            <a:endParaRPr lang="el-GR" sz="4000" dirty="0"/>
          </a:p>
        </p:txBody>
      </p:sp>
      <p:pic>
        <p:nvPicPr>
          <p:cNvPr id="29699" name="Picture 3" descr="Lecceroca8thcenturyva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7700"/>
            <a:ext cx="7180263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71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265. </a:t>
            </a:r>
            <a:r>
              <a:rPr lang="fr-FR" sz="4000" dirty="0" smtClean="0"/>
              <a:t>Lecce</a:t>
            </a:r>
            <a:r>
              <a:rPr lang="fr-FR" sz="4000" dirty="0"/>
              <a:t>. </a:t>
            </a:r>
            <a:r>
              <a:rPr lang="el-GR" sz="4000" dirty="0"/>
              <a:t>Γεωμετρικά αγγεία από την </a:t>
            </a:r>
            <a:r>
              <a:rPr lang="fr-FR" sz="4000" dirty="0"/>
              <a:t>Roca. </a:t>
            </a:r>
            <a:r>
              <a:rPr lang="el-GR" sz="4000" dirty="0"/>
              <a:t>8ος αι. </a:t>
            </a:r>
          </a:p>
        </p:txBody>
      </p:sp>
      <p:pic>
        <p:nvPicPr>
          <p:cNvPr id="30723" name="Picture 3" descr="Lecceroca8thcenturyva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9862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lecceRocalate8thcenturybroc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836738"/>
            <a:ext cx="4000500" cy="4022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1359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266. Καλαβρία</a:t>
            </a:r>
            <a:r>
              <a:rPr lang="el-GR" sz="4000" dirty="0"/>
              <a:t>. </a:t>
            </a:r>
            <a:r>
              <a:rPr lang="el-GR" sz="4000" dirty="0" err="1"/>
              <a:t>Υπογεωμετρικό</a:t>
            </a:r>
            <a:r>
              <a:rPr lang="el-GR" sz="4000" dirty="0"/>
              <a:t> αγγείο</a:t>
            </a:r>
          </a:p>
        </p:txBody>
      </p:sp>
      <p:pic>
        <p:nvPicPr>
          <p:cNvPr id="123908" name="Picture 4" descr="Calabriageometricju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828800"/>
            <a:ext cx="4418013" cy="40386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08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267. </a:t>
            </a:r>
            <a:r>
              <a:rPr lang="en-US" sz="2400" dirty="0" smtClean="0"/>
              <a:t>Bari</a:t>
            </a:r>
            <a:r>
              <a:rPr lang="en-US" sz="2400" dirty="0"/>
              <a:t>. </a:t>
            </a:r>
            <a:r>
              <a:rPr lang="el-GR" sz="2400" dirty="0" err="1"/>
              <a:t>Υπογεωμετρικό</a:t>
            </a:r>
            <a:r>
              <a:rPr lang="el-GR" sz="2400" dirty="0"/>
              <a:t> αγγείο από την </a:t>
            </a:r>
            <a:r>
              <a:rPr lang="fr-FR" sz="2400" dirty="0" err="1"/>
              <a:t>Canosa</a:t>
            </a:r>
            <a:r>
              <a:rPr lang="fr-FR" sz="2400" dirty="0"/>
              <a:t>. </a:t>
            </a:r>
            <a:r>
              <a:rPr lang="el-GR" sz="2400" dirty="0"/>
              <a:t>6ος αι. </a:t>
            </a:r>
            <a:r>
              <a:rPr lang="el-GR" sz="2400" dirty="0" err="1"/>
              <a:t>Πευκετικός</a:t>
            </a:r>
            <a:r>
              <a:rPr lang="el-GR" sz="2400" dirty="0"/>
              <a:t> κύαθος. </a:t>
            </a:r>
            <a:r>
              <a:rPr lang="fr-FR" sz="2400" dirty="0"/>
              <a:t>Milan A99701327. </a:t>
            </a:r>
            <a:endParaRPr lang="el-GR" sz="2400" dirty="0"/>
          </a:p>
        </p:txBody>
      </p:sp>
      <p:pic>
        <p:nvPicPr>
          <p:cNvPr id="31747" name="Picture 3" descr="BariOtrantocansosavasesubgeom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75" y="1828800"/>
            <a:ext cx="33083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MilanA99701327peucetianattingitoio6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250" y="1828800"/>
            <a:ext cx="3022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665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268. Γενεύη</a:t>
            </a:r>
            <a:r>
              <a:rPr lang="el-GR" sz="4000" dirty="0"/>
              <a:t>, ιδ. Συλλ. </a:t>
            </a:r>
            <a:r>
              <a:rPr lang="el-GR" sz="4000" dirty="0" err="1"/>
              <a:t>Μεσσαπικά</a:t>
            </a:r>
            <a:r>
              <a:rPr lang="el-GR" sz="4000" dirty="0"/>
              <a:t> αγγεία</a:t>
            </a:r>
          </a:p>
        </p:txBody>
      </p:sp>
      <p:pic>
        <p:nvPicPr>
          <p:cNvPr id="115716" name="Picture 4" descr="messapianvas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49500"/>
            <a:ext cx="4859338" cy="3990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9" name="Picture 7" descr="imagesCAKJ25S3dauniankyath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638" y="2133600"/>
            <a:ext cx="3789362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00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269. </a:t>
            </a:r>
            <a:r>
              <a:rPr lang="el-GR" dirty="0" err="1" smtClean="0"/>
              <a:t>Μεσσαπικά</a:t>
            </a:r>
            <a:r>
              <a:rPr lang="el-GR" dirty="0" smtClean="0"/>
              <a:t> </a:t>
            </a:r>
            <a:r>
              <a:rPr lang="el-GR" dirty="0"/>
              <a:t>αγγεία</a:t>
            </a:r>
          </a:p>
        </p:txBody>
      </p:sp>
      <p:pic>
        <p:nvPicPr>
          <p:cNvPr id="119812" name="Picture 4" descr="Genevaprivatemessapiana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00288"/>
            <a:ext cx="4000500" cy="3094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5" name="Picture 7" descr="iapygianvas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46288"/>
            <a:ext cx="40005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88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200</a:t>
            </a:r>
            <a:r>
              <a:rPr lang="en-US" sz="2800" dirty="0" smtClean="0"/>
              <a:t>. </a:t>
            </a:r>
            <a:r>
              <a:rPr lang="el-GR" sz="2800" dirty="0"/>
              <a:t>Σικελικός πίθος από τα Μέγαρα Υβλαία. Λούβρο. 650 </a:t>
            </a:r>
            <a:r>
              <a:rPr lang="el-GR" sz="2800" dirty="0" err="1"/>
              <a:t>π.Χ.</a:t>
            </a:r>
            <a:r>
              <a:rPr lang="el-GR" sz="2800" dirty="0"/>
              <a:t> </a:t>
            </a:r>
          </a:p>
        </p:txBody>
      </p:sp>
      <p:pic>
        <p:nvPicPr>
          <p:cNvPr id="106499" name="Picture 3" descr="Mathima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159125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Louvrepith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2133600"/>
            <a:ext cx="5151438" cy="310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270. </a:t>
            </a:r>
            <a:r>
              <a:rPr lang="en-US" sz="4000" dirty="0" smtClean="0"/>
              <a:t>Ticino</a:t>
            </a:r>
            <a:r>
              <a:rPr lang="en-US" sz="4000" dirty="0"/>
              <a:t>, </a:t>
            </a:r>
            <a:r>
              <a:rPr lang="el-GR" sz="4000" dirty="0"/>
              <a:t>ιδ. Συλλ. Κρατήρας από την </a:t>
            </a:r>
            <a:r>
              <a:rPr lang="fr-FR" sz="4000" dirty="0" err="1"/>
              <a:t>Francavilla</a:t>
            </a:r>
            <a:r>
              <a:rPr lang="fr-FR" sz="4000" dirty="0"/>
              <a:t> </a:t>
            </a:r>
            <a:r>
              <a:rPr lang="fr-FR" sz="4000" dirty="0" err="1"/>
              <a:t>Maritima</a:t>
            </a:r>
            <a:r>
              <a:rPr lang="fr-FR" sz="4000" dirty="0"/>
              <a:t>. </a:t>
            </a:r>
            <a:r>
              <a:rPr lang="el-GR" sz="4000" dirty="0"/>
              <a:t>7ος αι. </a:t>
            </a:r>
          </a:p>
        </p:txBody>
      </p:sp>
      <p:pic>
        <p:nvPicPr>
          <p:cNvPr id="39939" name="Picture 3" descr="PrivatecollfrancavillaTicinodin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0363"/>
            <a:ext cx="4000500" cy="189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PrivatecollFrancavilladin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212975"/>
            <a:ext cx="4000500" cy="3268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5488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271a, b. </a:t>
            </a:r>
            <a:r>
              <a:rPr lang="fr-FR" sz="2800" dirty="0" err="1" smtClean="0"/>
              <a:t>Taranto</a:t>
            </a:r>
            <a:r>
              <a:rPr lang="fr-FR" sz="2800" dirty="0"/>
              <a:t>, </a:t>
            </a:r>
            <a:r>
              <a:rPr lang="el-GR" sz="2800" dirty="0"/>
              <a:t/>
            </a:r>
            <a:br>
              <a:rPr lang="el-GR" sz="2800" dirty="0"/>
            </a:br>
            <a:r>
              <a:rPr lang="fr-FR" sz="2800" dirty="0" err="1"/>
              <a:t>Canetone</a:t>
            </a:r>
            <a:r>
              <a:rPr lang="fr-FR" sz="2800" dirty="0"/>
              <a:t>. </a:t>
            </a:r>
            <a:br>
              <a:rPr lang="fr-FR" sz="2800" dirty="0"/>
            </a:br>
            <a:r>
              <a:rPr lang="el-GR" sz="2800" dirty="0"/>
              <a:t>Βερολίνο </a:t>
            </a:r>
            <a:r>
              <a:rPr lang="fr-FR" sz="2800" dirty="0"/>
              <a:t>F 3912. </a:t>
            </a:r>
            <a:endParaRPr lang="el-GR" sz="2800" dirty="0"/>
          </a:p>
        </p:txBody>
      </p:sp>
      <p:pic>
        <p:nvPicPr>
          <p:cNvPr id="33795" name="Picture 3" descr="berlinf3912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04813"/>
            <a:ext cx="3916362" cy="275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berlinF3912tazz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348038"/>
            <a:ext cx="3744913" cy="266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 descr="TarantoCanetonecropolisearly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000500" cy="3897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2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27</a:t>
            </a:r>
            <a:r>
              <a:rPr lang="en-US" dirty="0" smtClean="0"/>
              <a:t>2</a:t>
            </a:r>
            <a:r>
              <a:rPr lang="el-GR" dirty="0" smtClean="0"/>
              <a:t>. </a:t>
            </a:r>
            <a:r>
              <a:rPr lang="fr-FR" dirty="0" smtClean="0"/>
              <a:t>T</a:t>
            </a:r>
            <a:r>
              <a:rPr lang="el-GR" dirty="0" err="1"/>
              <a:t>άραντας</a:t>
            </a:r>
            <a:endParaRPr lang="el-GR" dirty="0"/>
          </a:p>
        </p:txBody>
      </p:sp>
      <p:pic>
        <p:nvPicPr>
          <p:cNvPr id="117764" name="Picture 4" descr="Tarantolocalvas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1828800"/>
            <a:ext cx="6238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134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27</a:t>
            </a:r>
            <a:r>
              <a:rPr lang="en-US" sz="2400" dirty="0" smtClean="0"/>
              <a:t>3</a:t>
            </a:r>
            <a:r>
              <a:rPr lang="el-GR" sz="2400" baseline="30000" dirty="0" smtClean="0"/>
              <a:t>α</a:t>
            </a:r>
            <a:r>
              <a:rPr lang="el-GR" sz="2400" dirty="0" smtClean="0"/>
              <a:t>. </a:t>
            </a:r>
            <a:r>
              <a:rPr lang="fr-FR" sz="2400" dirty="0" smtClean="0"/>
              <a:t>Lecce</a:t>
            </a:r>
            <a:r>
              <a:rPr lang="fr-FR" sz="2400" dirty="0"/>
              <a:t>. </a:t>
            </a:r>
            <a:r>
              <a:rPr lang="el-GR" sz="2400" dirty="0"/>
              <a:t>Αγγείο από την </a:t>
            </a:r>
            <a:r>
              <a:rPr lang="el-GR" sz="2400" dirty="0" err="1"/>
              <a:t>Δαυνία</a:t>
            </a:r>
            <a:r>
              <a:rPr lang="el-GR" sz="2400" dirty="0"/>
              <a:t>. 6ος αι. </a:t>
            </a:r>
            <a:r>
              <a:rPr lang="el-GR" sz="2400" dirty="0" smtClean="0"/>
              <a:t>β. </a:t>
            </a:r>
            <a:r>
              <a:rPr lang="el-GR" sz="2400" dirty="0" err="1" smtClean="0"/>
              <a:t>Ιαπυγικό</a:t>
            </a:r>
            <a:r>
              <a:rPr lang="el-GR" sz="2400" dirty="0" smtClean="0"/>
              <a:t> </a:t>
            </a:r>
            <a:r>
              <a:rPr lang="el-GR" sz="2400" dirty="0"/>
              <a:t>αγγείο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87044" name="Picture 4" descr="iapygianvas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133600"/>
            <a:ext cx="3606754" cy="3763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leccedaunianva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4703762" cy="3024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9218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27</a:t>
            </a:r>
            <a:r>
              <a:rPr lang="en-US" sz="4000" dirty="0" smtClean="0"/>
              <a:t>4</a:t>
            </a:r>
            <a:r>
              <a:rPr lang="el-GR" sz="4000" dirty="0" smtClean="0"/>
              <a:t>, </a:t>
            </a:r>
            <a:r>
              <a:rPr lang="el-GR" sz="4000" dirty="0" err="1" smtClean="0"/>
              <a:t>Μεσσαπικά</a:t>
            </a:r>
            <a:r>
              <a:rPr lang="el-GR" sz="4000" dirty="0" smtClean="0"/>
              <a:t> αγγεία. </a:t>
            </a:r>
            <a:r>
              <a:rPr lang="el-GR" sz="4000" dirty="0"/>
              <a:t>6ος αι. </a:t>
            </a:r>
            <a:r>
              <a:rPr lang="fr-FR" sz="4000" dirty="0"/>
              <a:t>Lecce. </a:t>
            </a:r>
            <a:r>
              <a:rPr lang="el-GR" sz="4000" dirty="0"/>
              <a:t>Αγγείο του 6ου αι. </a:t>
            </a:r>
            <a:r>
              <a:rPr lang="en-US" sz="4000" dirty="0" err="1" smtClean="0"/>
              <a:t>Sala</a:t>
            </a:r>
            <a:r>
              <a:rPr lang="en-US" sz="4000" dirty="0" smtClean="0"/>
              <a:t> </a:t>
            </a:r>
            <a:r>
              <a:rPr lang="en-US" sz="4000" dirty="0" err="1" smtClean="0"/>
              <a:t>Consi</a:t>
            </a:r>
            <a:r>
              <a:rPr lang="en-US" sz="4000" dirty="0" err="1" smtClean="0"/>
              <a:t>lina</a:t>
            </a:r>
            <a:endParaRPr lang="el-GR" sz="4000" dirty="0"/>
          </a:p>
        </p:txBody>
      </p:sp>
      <p:pic>
        <p:nvPicPr>
          <p:cNvPr id="84996" name="Picture 4" descr="Suisseprivatemessapianol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430463"/>
            <a:ext cx="4000500" cy="283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9" name="Picture 7" descr="MateraPomaricoVecchioprocho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81200"/>
            <a:ext cx="4000500" cy="373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39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275. Bari</a:t>
            </a:r>
            <a:r>
              <a:rPr lang="fr-FR" sz="4000" dirty="0"/>
              <a:t>. Lecce</a:t>
            </a:r>
            <a:r>
              <a:rPr lang="el-GR" sz="4000" dirty="0"/>
              <a:t>. </a:t>
            </a:r>
            <a:r>
              <a:rPr lang="fr-FR" sz="4000" dirty="0" err="1"/>
              <a:t>Trozzelle</a:t>
            </a:r>
            <a:r>
              <a:rPr lang="fr-FR" sz="4000" dirty="0"/>
              <a:t> </a:t>
            </a:r>
            <a:r>
              <a:rPr lang="el-GR" sz="4000" dirty="0"/>
              <a:t>6ου αι. </a:t>
            </a:r>
          </a:p>
        </p:txBody>
      </p:sp>
      <p:pic>
        <p:nvPicPr>
          <p:cNvPr id="34819" name="Picture 3" descr="Baritrozzela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36290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Leccemessapian6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989138"/>
            <a:ext cx="331470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5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276. </a:t>
            </a:r>
            <a:r>
              <a:rPr lang="el-GR" sz="4000" dirty="0" err="1" smtClean="0"/>
              <a:t>Δαυνιακά</a:t>
            </a:r>
            <a:r>
              <a:rPr lang="el-GR" sz="4000" dirty="0" smtClean="0"/>
              <a:t> </a:t>
            </a:r>
            <a:r>
              <a:rPr lang="el-GR" sz="4000" dirty="0"/>
              <a:t>αγγεία. Τάραντας. Αθήνα, Μουσείο </a:t>
            </a:r>
            <a:r>
              <a:rPr lang="el-GR" sz="4000" dirty="0" err="1"/>
              <a:t>Καννελοπούλου</a:t>
            </a:r>
            <a:endParaRPr lang="el-GR" sz="4000" dirty="0"/>
          </a:p>
        </p:txBody>
      </p:sp>
      <p:pic>
        <p:nvPicPr>
          <p:cNvPr id="91140" name="Picture 4" descr="dauniannestori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65313"/>
            <a:ext cx="4000500" cy="3963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3" name="Picture 7" descr="AthensCannellopoulosnestori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150" y="1828800"/>
            <a:ext cx="3859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630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277. </a:t>
            </a:r>
            <a:r>
              <a:rPr lang="el-GR" sz="4000" dirty="0" smtClean="0"/>
              <a:t>Σικελικά </a:t>
            </a:r>
            <a:r>
              <a:rPr lang="el-GR" sz="4000" dirty="0"/>
              <a:t>αγγεία. </a:t>
            </a:r>
            <a:r>
              <a:rPr lang="fr-FR" sz="4000" dirty="0"/>
              <a:t>Caltanissetta. </a:t>
            </a:r>
            <a:endParaRPr lang="el-GR" sz="4000" dirty="0"/>
          </a:p>
        </p:txBody>
      </p:sp>
      <p:pic>
        <p:nvPicPr>
          <p:cNvPr id="35843" name="Picture 3" descr="sicilianindigenous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0940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Caltanissetakrat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73238"/>
            <a:ext cx="3706813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7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20</a:t>
            </a:r>
            <a:r>
              <a:rPr lang="el-GR" sz="3200" dirty="0" smtClean="0"/>
              <a:t>1</a:t>
            </a:r>
            <a:r>
              <a:rPr lang="en-US" sz="3200" dirty="0" smtClean="0"/>
              <a:t>. </a:t>
            </a:r>
            <a:r>
              <a:rPr lang="el-GR" sz="3200" dirty="0"/>
              <a:t>Βασιλεία. Πίθος από τα Μέγαρα Υβλαία </a:t>
            </a:r>
            <a:r>
              <a:rPr lang="el-GR" sz="3200" dirty="0" smtClean="0"/>
              <a:t>(;) με </a:t>
            </a:r>
            <a:r>
              <a:rPr lang="el-GR" sz="3200" dirty="0"/>
              <a:t>μυθολογικές παραστάσεις</a:t>
            </a:r>
          </a:p>
        </p:txBody>
      </p:sp>
      <p:pic>
        <p:nvPicPr>
          <p:cNvPr id="107523" name="Picture 3" descr="LudwigMegarastam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3288"/>
            <a:ext cx="4038600" cy="337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4" descr="LudwigMegarastamn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33600"/>
            <a:ext cx="4038600" cy="345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3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202</a:t>
            </a:r>
            <a:r>
              <a:rPr lang="en-US" sz="4000" dirty="0"/>
              <a:t>. </a:t>
            </a:r>
            <a:r>
              <a:rPr lang="el-GR" sz="4000" dirty="0"/>
              <a:t>Σικελικός </a:t>
            </a:r>
            <a:r>
              <a:rPr lang="el-GR" sz="4000" dirty="0" err="1"/>
              <a:t>δίνος</a:t>
            </a:r>
            <a:r>
              <a:rPr lang="el-GR" sz="4000" dirty="0"/>
              <a:t> Γέλας. 7ος αι. </a:t>
            </a:r>
            <a:r>
              <a:rPr lang="el-GR" sz="4000" dirty="0" err="1"/>
              <a:t>π.Χ.</a:t>
            </a:r>
            <a:r>
              <a:rPr lang="el-GR" sz="4000" dirty="0"/>
              <a:t> </a:t>
            </a:r>
          </a:p>
        </p:txBody>
      </p:sp>
      <p:pic>
        <p:nvPicPr>
          <p:cNvPr id="108547" name="Picture 3" descr="Geladinos7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76475"/>
            <a:ext cx="4000500" cy="296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Geladinos7th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76475"/>
            <a:ext cx="4186238" cy="292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76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Εκλεπτισμένο">
  <a:themeElements>
    <a:clrScheme name="Εκλεπτισμένο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Εκλεπτισμένο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Εκλεπτισμένο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Εκλεπτισμένο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Εκλεπτισμένο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897</Words>
  <Application>Microsoft Office PowerPoint</Application>
  <PresentationFormat>Προβολή στην οθόνη (4:3)</PresentationFormat>
  <Paragraphs>86</Paragraphs>
  <Slides>77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77</vt:i4>
      </vt:variant>
    </vt:vector>
  </HeadingPairs>
  <TitlesOfParts>
    <vt:vector size="80" baseType="lpstr">
      <vt:lpstr>Θέμα του Office</vt:lpstr>
      <vt:lpstr>Εκλεπτισμένο</vt:lpstr>
      <vt:lpstr>Προεπιλεγμένη σχεδίαση</vt:lpstr>
      <vt:lpstr>Αρχαϊκή κεραμική</vt:lpstr>
      <vt:lpstr>Ανατολίζουσα περίοδος</vt:lpstr>
      <vt:lpstr>Χαρακτηριστικά</vt:lpstr>
      <vt:lpstr>197. Συρακούσες. Κρατήρας των μέσων του 7ου αι. π.Χ. από το νεκροταφείο στο Fusco. </vt:lpstr>
      <vt:lpstr>198. Μέγαρα Υβλαία. Δίνος και Πίθος της ανατολίζουσας περιόδου</vt:lpstr>
      <vt:lpstr>199. Θραύσμα πολύχρωμου δίνου και Ανατολίζοντος πίθου από τα Μέγαρα Υβλαία. Συρακούσες. </vt:lpstr>
      <vt:lpstr>200. Σικελικός πίθος από τα Μέγαρα Υβλαία. Λούβρο. 650 π.Χ. </vt:lpstr>
      <vt:lpstr>201. Βασιλεία. Πίθος από τα Μέγαρα Υβλαία (;) με μυθολογικές παραστάσεις</vt:lpstr>
      <vt:lpstr>202. Σικελικός δίνος Γέλας. 7ος αι. π.Χ. </vt:lpstr>
      <vt:lpstr>203. Μεταπόντιον. Δίνος από τα Incoronata. 205. Σικελικός Δίνος. Γέλα. 600 π.Χ. </vt:lpstr>
      <vt:lpstr>204. Μεταπόντιον. Πίθος από τα Incoronata</vt:lpstr>
      <vt:lpstr>206. Κοτύλη από το Pontecagnano. 207. Ιταλο-κορινθιακή οινοχόη. Ταρκυνία </vt:lpstr>
      <vt:lpstr>208. Δίνος από τον Ακράγαντα. </vt:lpstr>
      <vt:lpstr>209. Θραύσμα κοτύλης του Ζωγράφου του Saturo. 600 π.Χ. Τάρας</vt:lpstr>
      <vt:lpstr>210. Μεταπόντιον. Περριραντήριο κορινθιακού τύπου από το San Biagio</vt:lpstr>
      <vt:lpstr>211. Χαλκιδικός κρατήρας Ζωγράφου των Επιγραφών από το Vulci. Würzburg. </vt:lpstr>
      <vt:lpstr>212. Ζωγράφος των Επιγραφών. Malibu. </vt:lpstr>
      <vt:lpstr>213. Χαλκιδικός αμφορέας του Ζωγράφου των Επιγραφών από το Vulci. Παρίσι, Cab. Méd. </vt:lpstr>
      <vt:lpstr>214. Λονδίνο. Αμφορέας του Ζωγράφου των Επιγραφών</vt:lpstr>
      <vt:lpstr>215. Αμφορέας-ψυκτήρας του Ζωγράφου των Επιγραφών. Ρώμη, Villa Giulia. </vt:lpstr>
      <vt:lpstr>216. Υδρία. Ζωγράφος των Επιγραφώv. Μόναχο. Δίας και Τυφώνας, Πηλέας και Αταλάντη.  </vt:lpstr>
      <vt:lpstr>217. Δίνος. Φλωρεντία. Ζ. των Επιγραφών</vt:lpstr>
      <vt:lpstr>218. Μελβούρνη. Αμφορέας του Ζωγράφου των Επιγραφών   </vt:lpstr>
      <vt:lpstr>219. Χαλκιδική οινοχόη. Φλωρεντία 220. Χαλκιδικός αμφορέας. Νέα Υόρκη. </vt:lpstr>
      <vt:lpstr>221-222. Νέα Υόρκη. Μόναχο. Χαλκιδικοί Αμφορείς</vt:lpstr>
      <vt:lpstr>223-224. Χαλκιδική υδρία. Τάραντας. Αμφορέας. Φλωρεντία</vt:lpstr>
      <vt:lpstr>225. Φλωρεντία. Ομάδα της Βιέννης. </vt:lpstr>
      <vt:lpstr>226. Χαλκιδική οφθαλμωτή κύλικα του Ζωγράφου του Φινέα από το Vulci. Würzburg. </vt:lpstr>
      <vt:lpstr>To εσωτερικό της κύλικας 226.  </vt:lpstr>
      <vt:lpstr>226. Λεπτομέρεια του ιδίου αγγείου</vt:lpstr>
      <vt:lpstr>227-228. Χαλκιδικές οφθαλμωτές κύλικες. Ζωγράφος του Φινέα. Μουσείο Γουλανδρή. Μαδρίτη</vt:lpstr>
      <vt:lpstr>229. Φλωρεντία. Οφθαλμωτή κύλικα   </vt:lpstr>
      <vt:lpstr>230. Βερολίνο. Οφθαλμωτή κύλικα. Ζ. του Φινέα</vt:lpstr>
      <vt:lpstr>231α, β. Ρώμη. Tampa. Αμφορείς με λαιμό. Ζ. του Φινέα </vt:lpstr>
      <vt:lpstr>232. Χαλκιδικός Αμφορέας. Bloomington. 233. Οινοχόη. Φλωρεντία</vt:lpstr>
      <vt:lpstr>234. Χαλκιδικό κύπελλο. Βρυξέλλες</vt:lpstr>
      <vt:lpstr>235. Χαλκιδικό κύπελλο.  Αθήνα,Μουσείο Γουλανδρή. 236. Ετρουσκικό κύπελλο. Αννόβερο </vt:lpstr>
      <vt:lpstr>237α. Χαλκιδικός σκύφος. Νάπολη </vt:lpstr>
      <vt:lpstr>237β. Χαλκιδικός σκύφος. Νάπολη</vt:lpstr>
      <vt:lpstr>238. Ψευδοχαλκιδικός αμφορέας της Ομάδας του Πολυφήμου. Λονδίνο. </vt:lpstr>
      <vt:lpstr>239α. Λονδίνο. Η κύρια όψη του αμφορέα</vt:lpstr>
      <vt:lpstr>239β. Αμφορέας με λαιμό με παράσταση άρματος. 240. Ψευδοχαλκιδικός αμφορέας της Ομάδας του Πολυφήμου. Αθήνα, Μουσείο Γουλανδρή. Λονδίνο</vt:lpstr>
      <vt:lpstr>241. Ψευδοχαλκιδικός αμφορέας. Νέα Υόρκη.</vt:lpstr>
      <vt:lpstr>242. Ψευδοχαλκιδικός αμφορέας της Ομάδας του Πολυφήμου. Φλωρεντία</vt:lpstr>
      <vt:lpstr>243-244. Ψευδοχαλκιδικοί αμφορείς του Ζωγράφου του Μέμνωνα.  Λονδίνο. Vulci. </vt:lpstr>
      <vt:lpstr>245. Αμφορείς του Τάραντα.  </vt:lpstr>
      <vt:lpstr>246. Αμφορέας εργαστηρίου του Τάραντα (;). Kiel B 700</vt:lpstr>
      <vt:lpstr>247. Αμφορέας του Τάραντα</vt:lpstr>
      <vt:lpstr>248. Αμφορέας του Τάραντα</vt:lpstr>
      <vt:lpstr>249. Σικελικός ή κατωϊταλιώτικος αμφορέας. Ακράγαντας. </vt:lpstr>
      <vt:lpstr>250α-β. Ντόπια μελανόμορφα αγγεία από το Μεταπόντιον. Κάλαθος του 500-475 π.Χ. Θραύσμα κύλικας-σκύφου. Ύστερος 6ος αι. </vt:lpstr>
      <vt:lpstr>251. Σικελικοί (;) αμφορείς της Ομάδας των Υβλαίων. Tampa, συλλ. Noble. Cagliari. </vt:lpstr>
      <vt:lpstr>252. Μασσαλία. Σικελία</vt:lpstr>
      <vt:lpstr>253. Κύμη. Ampurias</vt:lpstr>
      <vt:lpstr>254. Δύο σικελικοί ασκοί από το εμπόριο έργων τέχνης. </vt:lpstr>
      <vt:lpstr>255. Γερμανία, ιδ. Συλλ. Ασκός</vt:lpstr>
      <vt:lpstr>256. Λονδίνο. Ιππώνιον. </vt:lpstr>
      <vt:lpstr>257. Σικελικό θήλαστρο. Συρακούσες.  Ασκός. Γερμανία, ιδ. Συλλ.</vt:lpstr>
      <vt:lpstr>258α-β. Καμπανικός αμφορέας. Νάπολη. Αμφορέας από το Reggio.    </vt:lpstr>
      <vt:lpstr>259α-β. Wyoming και Napoli. Kαμπανικοί αμφορείς με λαιμό. </vt:lpstr>
      <vt:lpstr>260. Barcelona. Αμφορέας καμπανικού εργαστηρίου. 261. Lecce. Απουλικός κρατήρας από το Cavallino. </vt:lpstr>
      <vt:lpstr>262. Απουληϊκός μελανόμορφος κρατήρας από το Rutiglano. Πρώιμος 5ος αι. Τάρας</vt:lpstr>
      <vt:lpstr>263. Βοστώνη. Απουλικός μελανόμορφος κρατήρας</vt:lpstr>
      <vt:lpstr>264. Lecce. Αγγεία του ύστερου 8ου αι. από την Rocca. </vt:lpstr>
      <vt:lpstr>265. Lecce. Γεωμετρικά αγγεία από την Roca. 8ος αι. </vt:lpstr>
      <vt:lpstr>266. Καλαβρία. Υπογεωμετρικό αγγείο</vt:lpstr>
      <vt:lpstr>267. Bari. Υπογεωμετρικό αγγείο από την Canosa. 6ος αι. Πευκετικός κύαθος. Milan A99701327. </vt:lpstr>
      <vt:lpstr>268. Γενεύη, ιδ. Συλλ. Μεσσαπικά αγγεία</vt:lpstr>
      <vt:lpstr>269. Μεσσαπικά αγγεία</vt:lpstr>
      <vt:lpstr>270. Ticino, ιδ. Συλλ. Κρατήρας από την Francavilla Maritima. 7ος αι. </vt:lpstr>
      <vt:lpstr>271a, b. Taranto,  Canetone.  Βερολίνο F 3912. </vt:lpstr>
      <vt:lpstr>272. Tάραντας</vt:lpstr>
      <vt:lpstr>273α. Lecce. Αγγείο από την Δαυνία. 6ος αι. β. Ιαπυγικό αγγείο </vt:lpstr>
      <vt:lpstr>274, Μεσσαπικά αγγεία. 6ος αι. Lecce. Αγγείο του 6ου αι. Sala Consilina</vt:lpstr>
      <vt:lpstr>275. Bari. Lecce. Trozzelle 6ου αι. </vt:lpstr>
      <vt:lpstr>276. Δαυνιακά αγγεία. Τάραντας. Αθήνα, Μουσείο Καννελοπούλου</vt:lpstr>
      <vt:lpstr>277. Σικελικά αγγεία. Caltanissetta.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Αρχα</dc:title>
  <dc:creator>mitsos</dc:creator>
  <cp:lastModifiedBy>mitsos</cp:lastModifiedBy>
  <cp:revision>18</cp:revision>
  <dcterms:created xsi:type="dcterms:W3CDTF">2013-11-14T14:09:22Z</dcterms:created>
  <dcterms:modified xsi:type="dcterms:W3CDTF">2013-12-18T15:23:48Z</dcterms:modified>
</cp:coreProperties>
</file>