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7" r:id="rId2"/>
    <p:sldId id="278" r:id="rId3"/>
    <p:sldId id="290" r:id="rId4"/>
    <p:sldId id="280" r:id="rId5"/>
    <p:sldId id="281" r:id="rId6"/>
    <p:sldId id="282" r:id="rId7"/>
    <p:sldId id="283" r:id="rId8"/>
    <p:sldId id="284" r:id="rId9"/>
    <p:sldId id="285" r:id="rId10"/>
    <p:sldId id="286" r:id="rId11"/>
    <p:sldId id="287" r:id="rId12"/>
    <p:sldId id="288" r:id="rId13"/>
    <p:sldId id="294" r:id="rId14"/>
    <p:sldId id="292" r:id="rId15"/>
    <p:sldId id="293"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5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27/3/2015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27/3/2015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27/3/2015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27/3/2015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27/3/2015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pPr/>
              <a:t>27/3/2015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pPr/>
              <a:t>27/3/2015</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pPr/>
              <a:t>27/3/2015</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pPr/>
              <a:t>27/3/2015</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pPr/>
              <a:t>27/3/2015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pPr/>
              <a:t>27/3/2015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pPr/>
              <a:t>27/3/2015</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51109" y="2277312"/>
            <a:ext cx="5513179" cy="3960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Τίτλος 1"/>
          <p:cNvSpPr>
            <a:spLocks noGrp="1"/>
          </p:cNvSpPr>
          <p:nvPr>
            <p:ph type="ctrTitle"/>
          </p:nvPr>
        </p:nvSpPr>
        <p:spPr>
          <a:xfrm>
            <a:off x="685800" y="548680"/>
            <a:ext cx="7772400" cy="1512167"/>
          </a:xfrm>
        </p:spPr>
        <p:txBody>
          <a:bodyPr>
            <a:noAutofit/>
          </a:bodyPr>
          <a:lstStyle/>
          <a:p>
            <a:r>
              <a:rPr lang="el-GR" sz="5400" b="1" dirty="0" smtClean="0"/>
              <a:t>Πώς τα «άτομα» γίνονται μια «</a:t>
            </a:r>
            <a:r>
              <a:rPr lang="el-GR" sz="6000" b="1" dirty="0" smtClean="0"/>
              <a:t>ΟΜΑΔΑ</a:t>
            </a:r>
            <a:r>
              <a:rPr lang="el-GR" sz="5400" b="1" dirty="0" smtClean="0"/>
              <a:t>»</a:t>
            </a:r>
            <a:endParaRPr lang="el-GR" sz="5400" b="1" dirty="0"/>
          </a:p>
        </p:txBody>
      </p:sp>
      <p:sp>
        <p:nvSpPr>
          <p:cNvPr id="3" name="Υπότιτλος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xmlns="" val="2651969427"/>
      </p:ext>
    </p:extLst>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l"/>
            <a:r>
              <a:rPr lang="el-GR" b="1" dirty="0" smtClean="0"/>
              <a:t>Σύγκρουση</a:t>
            </a:r>
            <a:br>
              <a:rPr lang="el-GR" b="1" dirty="0" smtClean="0"/>
            </a:br>
            <a:r>
              <a:rPr lang="el-GR" sz="2800" i="1" dirty="0" smtClean="0"/>
              <a:t>ποιος είσαι εσύ;</a:t>
            </a:r>
            <a:endParaRPr lang="el-GR" b="1" i="1" dirty="0"/>
          </a:p>
        </p:txBody>
      </p:sp>
      <p:sp>
        <p:nvSpPr>
          <p:cNvPr id="3" name="Θέση περιεχομένου 2"/>
          <p:cNvSpPr>
            <a:spLocks noGrp="1"/>
          </p:cNvSpPr>
          <p:nvPr>
            <p:ph idx="1"/>
          </p:nvPr>
        </p:nvSpPr>
        <p:spPr>
          <a:xfrm>
            <a:off x="457200" y="1600200"/>
            <a:ext cx="8507288" cy="4525963"/>
          </a:xfrm>
        </p:spPr>
        <p:txBody>
          <a:bodyPr/>
          <a:lstStyle/>
          <a:p>
            <a:r>
              <a:rPr lang="el-GR" dirty="0" smtClean="0"/>
              <a:t>Αναπόφευκτη περίοδος</a:t>
            </a:r>
          </a:p>
          <a:p>
            <a:r>
              <a:rPr lang="el-GR" dirty="0" smtClean="0"/>
              <a:t>Κατάλληλος χειρισμός αντιδράσεων</a:t>
            </a:r>
          </a:p>
          <a:p>
            <a:r>
              <a:rPr lang="el-GR" dirty="0" smtClean="0"/>
              <a:t>Εκτίμηση θετικών-αρνητικών σημείων κάθε αθλητή</a:t>
            </a:r>
          </a:p>
          <a:p>
            <a:r>
              <a:rPr lang="el-GR" dirty="0" smtClean="0"/>
              <a:t>Δημόσια καταδίκη υπερβολικά αρνητικών συμπεριφορών</a:t>
            </a:r>
            <a:endParaRPr lang="el-GR" dirty="0"/>
          </a:p>
        </p:txBody>
      </p:sp>
    </p:spTree>
    <p:extLst>
      <p:ext uri="{BB962C8B-B14F-4D97-AF65-F5344CB8AC3E}">
        <p14:creationId xmlns:p14="http://schemas.microsoft.com/office/powerpoint/2010/main" xmlns="" val="407816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60648"/>
            <a:ext cx="8229600" cy="1143000"/>
          </a:xfrm>
        </p:spPr>
        <p:txBody>
          <a:bodyPr>
            <a:normAutofit fontScale="90000"/>
          </a:bodyPr>
          <a:lstStyle/>
          <a:p>
            <a:pPr algn="l"/>
            <a:r>
              <a:rPr lang="el-GR" b="1" dirty="0" smtClean="0"/>
              <a:t>Σύνθεση </a:t>
            </a:r>
            <a:r>
              <a:rPr lang="el-GR" sz="3100" b="1" i="1" dirty="0" smtClean="0"/>
              <a:t/>
            </a:r>
            <a:br>
              <a:rPr lang="el-GR" sz="3100" b="1" i="1" dirty="0" smtClean="0"/>
            </a:br>
            <a:r>
              <a:rPr lang="el-GR" sz="3100" i="1" dirty="0" smtClean="0"/>
              <a:t>τι κάνουμε εδώ;</a:t>
            </a:r>
            <a:br>
              <a:rPr lang="el-GR" sz="3100" i="1" dirty="0" smtClean="0"/>
            </a:br>
            <a:r>
              <a:rPr lang="el-GR" sz="3100" i="1" dirty="0" smtClean="0"/>
              <a:t>Τι κάνω εγώ προσωπικά</a:t>
            </a:r>
            <a:r>
              <a:rPr lang="el-GR" sz="3200" dirty="0" smtClean="0"/>
              <a:t>;</a:t>
            </a:r>
            <a:endParaRPr lang="el-GR" b="1" dirty="0"/>
          </a:p>
        </p:txBody>
      </p:sp>
      <p:sp>
        <p:nvSpPr>
          <p:cNvPr id="3" name="Θέση περιεχομένου 2"/>
          <p:cNvSpPr>
            <a:spLocks noGrp="1"/>
          </p:cNvSpPr>
          <p:nvPr>
            <p:ph idx="1"/>
          </p:nvPr>
        </p:nvSpPr>
        <p:spPr/>
        <p:txBody>
          <a:bodyPr/>
          <a:lstStyle/>
          <a:p>
            <a:r>
              <a:rPr lang="el-GR" dirty="0" smtClean="0"/>
              <a:t>Ομαδικούς ρόλους</a:t>
            </a:r>
          </a:p>
          <a:p>
            <a:r>
              <a:rPr lang="el-GR" dirty="0" smtClean="0"/>
              <a:t>Ατομικούς ρόλους</a:t>
            </a:r>
          </a:p>
          <a:p>
            <a:r>
              <a:rPr lang="el-GR" dirty="0" smtClean="0"/>
              <a:t>Δέσμευση για ρόλους</a:t>
            </a:r>
          </a:p>
          <a:p>
            <a:r>
              <a:rPr lang="el-GR" dirty="0" smtClean="0"/>
              <a:t>Δημόσιος έπαινος αθλητών που προσπαθούν</a:t>
            </a:r>
            <a:endParaRPr lang="el-GR" dirty="0"/>
          </a:p>
        </p:txBody>
      </p:sp>
    </p:spTree>
    <p:extLst>
      <p:ext uri="{BB962C8B-B14F-4D97-AF65-F5344CB8AC3E}">
        <p14:creationId xmlns:p14="http://schemas.microsoft.com/office/powerpoint/2010/main" xmlns="" val="1735050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Απόδοση </a:t>
            </a:r>
            <a:br>
              <a:rPr lang="el-GR" b="1" dirty="0" smtClean="0"/>
            </a:br>
            <a:endParaRPr lang="el-GR" b="1" dirty="0"/>
          </a:p>
        </p:txBody>
      </p:sp>
      <p:sp>
        <p:nvSpPr>
          <p:cNvPr id="3" name="Θέση περιεχομένου 2"/>
          <p:cNvSpPr>
            <a:spLocks noGrp="1"/>
          </p:cNvSpPr>
          <p:nvPr>
            <p:ph idx="1"/>
          </p:nvPr>
        </p:nvSpPr>
        <p:spPr/>
        <p:txBody>
          <a:bodyPr/>
          <a:lstStyle/>
          <a:p>
            <a:r>
              <a:rPr lang="el-GR" dirty="0" smtClean="0"/>
              <a:t>Επιμονή στους ατομικούς ρόλους &amp; στόχους ομάδας</a:t>
            </a:r>
          </a:p>
          <a:p>
            <a:r>
              <a:rPr lang="el-GR" dirty="0" smtClean="0"/>
              <a:t>Όχι εσωτερικές «κόντρες»</a:t>
            </a:r>
          </a:p>
          <a:p>
            <a:r>
              <a:rPr lang="el-GR" dirty="0" smtClean="0"/>
              <a:t>Επιδοκιμασία ατομικής συνεισφοράς </a:t>
            </a:r>
            <a:endParaRPr lang="el-GR" dirty="0"/>
          </a:p>
        </p:txBody>
      </p:sp>
    </p:spTree>
    <p:extLst>
      <p:ext uri="{BB962C8B-B14F-4D97-AF65-F5344CB8AC3E}">
        <p14:creationId xmlns:p14="http://schemas.microsoft.com/office/powerpoint/2010/main" xmlns="" val="3419226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ΚΟΙΝΩΝΙΟΓΡΑΜΜΑ</a:t>
            </a:r>
            <a:endParaRPr lang="el-GR" dirty="0"/>
          </a:p>
        </p:txBody>
      </p:sp>
      <p:graphicFrame>
        <p:nvGraphicFramePr>
          <p:cNvPr id="3" name="2 - Πίνακας"/>
          <p:cNvGraphicFramePr>
            <a:graphicFrameLocks noGrp="1"/>
          </p:cNvGraphicFramePr>
          <p:nvPr/>
        </p:nvGraphicFramePr>
        <p:xfrm>
          <a:off x="500032" y="1714490"/>
          <a:ext cx="8286809" cy="4572030"/>
        </p:xfrm>
        <a:graphic>
          <a:graphicData uri="http://schemas.openxmlformats.org/drawingml/2006/table">
            <a:tbl>
              <a:tblPr/>
              <a:tblGrid>
                <a:gridCol w="1656973"/>
                <a:gridCol w="1656973"/>
                <a:gridCol w="1656973"/>
                <a:gridCol w="1657945"/>
                <a:gridCol w="1657945"/>
              </a:tblGrid>
              <a:tr h="914406">
                <a:tc>
                  <a:txBody>
                    <a:bodyPr/>
                    <a:lstStyle/>
                    <a:p>
                      <a:pPr algn="just">
                        <a:spcBef>
                          <a:spcPts val="600"/>
                        </a:spcBef>
                        <a:spcAft>
                          <a:spcPts val="0"/>
                        </a:spcAft>
                      </a:pPr>
                      <a:endParaRPr lang="el-GR" sz="1200">
                        <a:latin typeface="Comic Sans MS"/>
                        <a:ea typeface="Batang"/>
                        <a:cs typeface="Comic Sans M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c>
                  <a:txBody>
                    <a:bodyPr/>
                    <a:lstStyle/>
                    <a:p>
                      <a:pPr algn="just">
                        <a:spcBef>
                          <a:spcPts val="600"/>
                        </a:spcBef>
                        <a:spcAft>
                          <a:spcPts val="0"/>
                        </a:spcAft>
                      </a:pPr>
                      <a:r>
                        <a:rPr lang="el-GR" sz="1200">
                          <a:latin typeface="Comic Sans MS"/>
                          <a:ea typeface="Batang"/>
                          <a:cs typeface="Comic Sans MS"/>
                        </a:rPr>
                        <a:t>Δημήτρης </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Αντώνης </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Στέλιος </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Άρης </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4406">
                <a:tc>
                  <a:txBody>
                    <a:bodyPr/>
                    <a:lstStyle/>
                    <a:p>
                      <a:pPr algn="just">
                        <a:spcBef>
                          <a:spcPts val="600"/>
                        </a:spcBef>
                        <a:spcAft>
                          <a:spcPts val="0"/>
                        </a:spcAft>
                      </a:pPr>
                      <a:r>
                        <a:rPr lang="el-GR" sz="1200">
                          <a:latin typeface="Comic Sans MS"/>
                          <a:ea typeface="Batang"/>
                          <a:cs typeface="Comic Sans MS"/>
                        </a:rPr>
                        <a:t>Δημήτρης </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endParaRPr lang="el-GR" sz="1200">
                        <a:latin typeface="Comic Sans MS"/>
                        <a:ea typeface="Batang"/>
                        <a:cs typeface="Comic Sans M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endParaRPr lang="el-GR" sz="1200">
                        <a:latin typeface="Comic Sans MS"/>
                        <a:ea typeface="Batang"/>
                        <a:cs typeface="Comic Sans M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4406">
                <a:tc>
                  <a:txBody>
                    <a:bodyPr/>
                    <a:lstStyle/>
                    <a:p>
                      <a:pPr algn="just">
                        <a:spcBef>
                          <a:spcPts val="600"/>
                        </a:spcBef>
                        <a:spcAft>
                          <a:spcPts val="0"/>
                        </a:spcAft>
                      </a:pPr>
                      <a:r>
                        <a:rPr lang="el-GR" sz="1200">
                          <a:latin typeface="Comic Sans MS"/>
                          <a:ea typeface="Batang"/>
                          <a:cs typeface="Comic Sans MS"/>
                        </a:rPr>
                        <a:t>Αντώνης </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endParaRPr lang="el-GR" sz="1200">
                        <a:latin typeface="Comic Sans MS"/>
                        <a:ea typeface="Batang"/>
                        <a:cs typeface="Comic Sans M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 -</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4406">
                <a:tc>
                  <a:txBody>
                    <a:bodyPr/>
                    <a:lstStyle/>
                    <a:p>
                      <a:pPr algn="just">
                        <a:spcBef>
                          <a:spcPts val="600"/>
                        </a:spcBef>
                        <a:spcAft>
                          <a:spcPts val="0"/>
                        </a:spcAft>
                      </a:pPr>
                      <a:r>
                        <a:rPr lang="el-GR" sz="1200">
                          <a:latin typeface="Comic Sans MS"/>
                          <a:ea typeface="Batang"/>
                          <a:cs typeface="Comic Sans MS"/>
                        </a:rPr>
                        <a:t>Στέλιος </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endParaRPr lang="el-GR" sz="1200">
                        <a:latin typeface="Comic Sans MS"/>
                        <a:ea typeface="Batang"/>
                        <a:cs typeface="Comic Sans M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 - -</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4406">
                <a:tc>
                  <a:txBody>
                    <a:bodyPr/>
                    <a:lstStyle/>
                    <a:p>
                      <a:pPr algn="just">
                        <a:spcBef>
                          <a:spcPts val="600"/>
                        </a:spcBef>
                        <a:spcAft>
                          <a:spcPts val="0"/>
                        </a:spcAft>
                      </a:pPr>
                      <a:r>
                        <a:rPr lang="el-GR" sz="1200">
                          <a:latin typeface="Comic Sans MS"/>
                          <a:ea typeface="Batang"/>
                          <a:cs typeface="Comic Sans MS"/>
                        </a:rPr>
                        <a:t>Άρης </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endParaRPr lang="el-GR" sz="1200">
                        <a:latin typeface="Comic Sans MS"/>
                        <a:ea typeface="Batang"/>
                        <a:cs typeface="Comic Sans M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r>
                        <a:rPr lang="el-GR" sz="1200">
                          <a:latin typeface="Comic Sans MS"/>
                          <a:ea typeface="Batang"/>
                          <a:cs typeface="Comic Sans MS"/>
                        </a:rPr>
                        <a:t>++</a:t>
                      </a:r>
                      <a:endParaRPr lang="el-GR" sz="1200">
                        <a:latin typeface="Times New Roman"/>
                        <a:ea typeface="Batang"/>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pPr>
                      <a:endParaRPr lang="el-GR" sz="1200" dirty="0">
                        <a:latin typeface="Comic Sans MS"/>
                        <a:ea typeface="Batang"/>
                        <a:cs typeface="Comic Sans M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Αμοιβαίος Σεβασμός</a:t>
            </a:r>
            <a:endParaRPr lang="el-GR" b="1" i="1" dirty="0"/>
          </a:p>
        </p:txBody>
      </p:sp>
      <p:sp>
        <p:nvSpPr>
          <p:cNvPr id="3" name="2 - Θέση περιεχομένου"/>
          <p:cNvSpPr>
            <a:spLocks noGrp="1"/>
          </p:cNvSpPr>
          <p:nvPr>
            <p:ph idx="1"/>
          </p:nvPr>
        </p:nvSpPr>
        <p:spPr/>
        <p:txBody>
          <a:bodyPr/>
          <a:lstStyle/>
          <a:p>
            <a:r>
              <a:rPr lang="el-GR" dirty="0" smtClean="0"/>
              <a:t>Περιγραφή (ανώνυμα) για τα προσόντα του κάθε συναθλητή</a:t>
            </a:r>
          </a:p>
          <a:p>
            <a:r>
              <a:rPr lang="el-GR" dirty="0" smtClean="0"/>
              <a:t>Δημιουργία «Ατομικών Φακέλων»</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Κοινό «όραμα»</a:t>
            </a:r>
            <a:endParaRPr lang="el-GR" b="1" i="1" dirty="0"/>
          </a:p>
        </p:txBody>
      </p:sp>
      <p:sp>
        <p:nvSpPr>
          <p:cNvPr id="3" name="2 - Θέση περιεχομένου"/>
          <p:cNvSpPr>
            <a:spLocks noGrp="1"/>
          </p:cNvSpPr>
          <p:nvPr>
            <p:ph idx="1"/>
          </p:nvPr>
        </p:nvSpPr>
        <p:spPr/>
        <p:txBody>
          <a:bodyPr/>
          <a:lstStyle/>
          <a:p>
            <a:pPr lvl="0"/>
            <a:r>
              <a:rPr lang="el-GR" i="1" dirty="0" smtClean="0"/>
              <a:t>Τι θέλουμε να πετύχουμε τη φετινή χρονιά;</a:t>
            </a:r>
            <a:endParaRPr lang="el-GR" dirty="0" smtClean="0"/>
          </a:p>
          <a:p>
            <a:pPr lvl="0"/>
            <a:r>
              <a:rPr lang="el-GR" i="1" dirty="0" smtClean="0"/>
              <a:t>Τι θα πρέπει να κάνουμε ώστε να το επιτύχουμε;</a:t>
            </a:r>
            <a:endParaRPr lang="el-GR" dirty="0" smtClean="0"/>
          </a:p>
          <a:p>
            <a:pPr lvl="0"/>
            <a:r>
              <a:rPr lang="el-GR" i="1" dirty="0" smtClean="0"/>
              <a:t>Τι είδους δεσμεύσεις ή θυσίες πρέπει να κάνουμε σαν ομάδα;</a:t>
            </a:r>
            <a:endParaRPr lang="el-GR" dirty="0" smtClean="0"/>
          </a:p>
          <a:p>
            <a:pPr lvl="0"/>
            <a:r>
              <a:rPr lang="el-GR" i="1" dirty="0" smtClean="0"/>
              <a:t>Τι χρειάζεται η ομάδα αυτή ώστε να είναι επιτυχημένη η χρονιά;</a:t>
            </a:r>
            <a:endParaRPr lang="el-GR"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6" name="5 - Θέση περιεχομένου"/>
          <p:cNvSpPr>
            <a:spLocks noGrp="1"/>
          </p:cNvSpPr>
          <p:nvPr>
            <p:ph idx="1"/>
          </p:nvPr>
        </p:nvSpPr>
        <p:spPr>
          <a:xfrm>
            <a:off x="285720" y="428604"/>
            <a:ext cx="8401080" cy="6143668"/>
          </a:xfrm>
        </p:spPr>
        <p:txBody>
          <a:bodyPr>
            <a:normAutofit lnSpcReduction="10000"/>
          </a:bodyPr>
          <a:lstStyle/>
          <a:p>
            <a:r>
              <a:rPr lang="el-GR" b="1" i="1" dirty="0" smtClean="0"/>
              <a:t>Πρέπει να υπάρχει διαρκής ζήλος για να θυσιάζει κανείς την προσωπική του δόξα για το καλό της ομάδας. Να σκέφτεται και να νοιάζεται για τους άλλους. Εάν οι παίκτες δεν νοιάζονται για τους άλλους, δεν μπορούν να παίξουν με τον κατάλληλο ομαδικό τρόπο. Δεν πρέπει απαραίτητα ο καθένας να συμπαθεί απαραίτητα τον άλλο για να μπορούν να παίξουν αρμονικά μαζί. Πρέπει όμως να σέβονται ο ένας τον άλλο, υποβιβάζοντας τον εγωισμό τους προς όφελος της ομάδας. Η ομάδα πάντα προηγείται</a:t>
            </a:r>
            <a:r>
              <a:rPr lang="en-US" b="1" i="1" dirty="0" smtClean="0"/>
              <a:t>!!!</a:t>
            </a:r>
            <a:endParaRPr lang="el-GR" dirty="0"/>
          </a:p>
        </p:txBody>
      </p:sp>
    </p:spTree>
    <p:extLst>
      <p:ext uri="{BB962C8B-B14F-4D97-AF65-F5344CB8AC3E}">
        <p14:creationId xmlns:p14="http://schemas.microsoft.com/office/powerpoint/2010/main" xmlns="" val="1722068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u="sng" dirty="0" smtClean="0"/>
              <a:t>Τι είναι η συνοχή;</a:t>
            </a:r>
            <a:endParaRPr lang="el-GR" b="1" i="1" u="sng" dirty="0"/>
          </a:p>
        </p:txBody>
      </p:sp>
      <p:sp>
        <p:nvSpPr>
          <p:cNvPr id="3" name="2 - Θέση περιεχομένου"/>
          <p:cNvSpPr>
            <a:spLocks noGrp="1"/>
          </p:cNvSpPr>
          <p:nvPr>
            <p:ph idx="1"/>
          </p:nvPr>
        </p:nvSpPr>
        <p:spPr/>
        <p:txBody>
          <a:bodyPr>
            <a:normAutofit/>
          </a:bodyPr>
          <a:lstStyle/>
          <a:p>
            <a:r>
              <a:rPr lang="el-GR" sz="4000" i="1" dirty="0" smtClean="0"/>
              <a:t>«Μια δυναμική διαδικασία η οποία αναφέρεται στην τάση που έχει μια ομάδα ανθρώπων να ‘κολλήσουν’ μεταξύ τους και να παραμείνουν ενωμένοι με σκοπό την επιδίωξη των κοινών τους στόχων».</a:t>
            </a:r>
            <a:r>
              <a:rPr lang="el-GR" sz="4000" dirty="0" smtClean="0"/>
              <a:t> </a:t>
            </a:r>
            <a:r>
              <a:rPr lang="el-GR" sz="2800" dirty="0" smtClean="0"/>
              <a:t>(</a:t>
            </a:r>
            <a:r>
              <a:rPr lang="en-US" sz="2800" dirty="0" smtClean="0"/>
              <a:t>Albert Carron</a:t>
            </a:r>
            <a:r>
              <a:rPr lang="el-GR" sz="2800" dirty="0" smtClean="0"/>
              <a:t>, 1982)</a:t>
            </a:r>
          </a:p>
          <a:p>
            <a:endParaRPr lang="el-GR" dirty="0"/>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ΕΙΔΗ</a:t>
            </a:r>
            <a:r>
              <a:rPr lang="el-GR" i="1" dirty="0" smtClean="0"/>
              <a:t> </a:t>
            </a:r>
            <a:r>
              <a:rPr lang="el-GR" b="1" i="1" dirty="0" smtClean="0"/>
              <a:t>ΣΥΝΟΧΗΣ</a:t>
            </a:r>
            <a:endParaRPr lang="el-GR" i="1" dirty="0"/>
          </a:p>
        </p:txBody>
      </p:sp>
      <p:sp>
        <p:nvSpPr>
          <p:cNvPr id="3" name="Θέση κειμένου 2"/>
          <p:cNvSpPr>
            <a:spLocks noGrp="1"/>
          </p:cNvSpPr>
          <p:nvPr>
            <p:ph type="body" idx="1"/>
          </p:nvPr>
        </p:nvSpPr>
        <p:spPr/>
        <p:txBody>
          <a:bodyPr>
            <a:noAutofit/>
          </a:bodyPr>
          <a:lstStyle/>
          <a:p>
            <a:r>
              <a:rPr lang="el-GR" sz="4000" u="sng" dirty="0" smtClean="0"/>
              <a:t>ΚΟΙΝΩΝΙΚΉ </a:t>
            </a:r>
            <a:endParaRPr lang="el-GR" sz="4000" u="sng" dirty="0"/>
          </a:p>
        </p:txBody>
      </p:sp>
      <p:sp>
        <p:nvSpPr>
          <p:cNvPr id="4" name="Θέση περιεχομένου 3"/>
          <p:cNvSpPr>
            <a:spLocks noGrp="1"/>
          </p:cNvSpPr>
          <p:nvPr>
            <p:ph sz="half" idx="2"/>
          </p:nvPr>
        </p:nvSpPr>
        <p:spPr/>
        <p:txBody>
          <a:bodyPr>
            <a:normAutofit/>
          </a:bodyPr>
          <a:lstStyle/>
          <a:p>
            <a:r>
              <a:rPr lang="el-GR" sz="4000" dirty="0" smtClean="0"/>
              <a:t>Σχέση μεταξύ των μελών-ικανοποίηση από την συνύπαρξη</a:t>
            </a:r>
            <a:endParaRPr lang="el-GR" sz="4000" dirty="0"/>
          </a:p>
        </p:txBody>
      </p:sp>
      <p:sp>
        <p:nvSpPr>
          <p:cNvPr id="5" name="Θέση κειμένου 4"/>
          <p:cNvSpPr>
            <a:spLocks noGrp="1"/>
          </p:cNvSpPr>
          <p:nvPr>
            <p:ph type="body" sz="quarter" idx="3"/>
          </p:nvPr>
        </p:nvSpPr>
        <p:spPr>
          <a:xfrm>
            <a:off x="4645025" y="1535113"/>
            <a:ext cx="4284693" cy="639762"/>
          </a:xfrm>
        </p:spPr>
        <p:txBody>
          <a:bodyPr>
            <a:noAutofit/>
          </a:bodyPr>
          <a:lstStyle/>
          <a:p>
            <a:r>
              <a:rPr lang="el-GR" sz="4000" u="sng" dirty="0" smtClean="0"/>
              <a:t>«ΚΟΙΝΟΥ ΣΤΟΧΟΥ»</a:t>
            </a:r>
            <a:endParaRPr lang="el-GR" sz="4000" u="sng" dirty="0"/>
          </a:p>
        </p:txBody>
      </p:sp>
      <p:sp>
        <p:nvSpPr>
          <p:cNvPr id="6" name="Θέση περιεχομένου 5"/>
          <p:cNvSpPr>
            <a:spLocks noGrp="1"/>
          </p:cNvSpPr>
          <p:nvPr>
            <p:ph sz="quarter" idx="4"/>
          </p:nvPr>
        </p:nvSpPr>
        <p:spPr/>
        <p:txBody>
          <a:bodyPr>
            <a:noAutofit/>
          </a:bodyPr>
          <a:lstStyle/>
          <a:p>
            <a:r>
              <a:rPr lang="el-GR" sz="4400" dirty="0" smtClean="0"/>
              <a:t>Βαθμός εργασίας για την επιτυχία των κοινών ομαδικών στόχων</a:t>
            </a:r>
            <a:endParaRPr lang="el-GR" sz="4400" dirty="0"/>
          </a:p>
        </p:txBody>
      </p:sp>
    </p:spTree>
    <p:extLst>
      <p:ext uri="{BB962C8B-B14F-4D97-AF65-F5344CB8AC3E}">
        <p14:creationId xmlns:p14="http://schemas.microsoft.com/office/powerpoint/2010/main" xmlns="" val="993144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841556" y="332656"/>
            <a:ext cx="5034700" cy="3240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Τίτλος 1"/>
          <p:cNvSpPr>
            <a:spLocks noGrp="1"/>
          </p:cNvSpPr>
          <p:nvPr>
            <p:ph type="title"/>
          </p:nvPr>
        </p:nvSpPr>
        <p:spPr>
          <a:xfrm>
            <a:off x="722313" y="5500702"/>
            <a:ext cx="7772400" cy="928694"/>
          </a:xfrm>
        </p:spPr>
        <p:txBody>
          <a:bodyPr/>
          <a:lstStyle/>
          <a:p>
            <a:r>
              <a:rPr lang="el-GR" dirty="0" smtClean="0"/>
              <a:t>ΒΕΛΤΙΩΝΟΝΤΑΣ ΤΗ ΣΥΝΟΧΗ</a:t>
            </a:r>
            <a:endParaRPr lang="el-GR" dirty="0"/>
          </a:p>
        </p:txBody>
      </p:sp>
      <p:sp>
        <p:nvSpPr>
          <p:cNvPr id="3" name="Θέση κειμένου 2"/>
          <p:cNvSpPr>
            <a:spLocks noGrp="1"/>
          </p:cNvSpPr>
          <p:nvPr>
            <p:ph type="body" idx="1"/>
          </p:nvPr>
        </p:nvSpPr>
        <p:spPr>
          <a:xfrm>
            <a:off x="722313" y="3500438"/>
            <a:ext cx="7772400" cy="1928826"/>
          </a:xfrm>
        </p:spPr>
        <p:txBody>
          <a:bodyPr>
            <a:noAutofit/>
          </a:bodyPr>
          <a:lstStyle/>
          <a:p>
            <a:r>
              <a:rPr lang="el-GR" sz="2800" dirty="0"/>
              <a:t>Η </a:t>
            </a:r>
            <a:r>
              <a:rPr lang="el-GR" sz="2800" dirty="0" smtClean="0"/>
              <a:t>ομαδικότητα διδάσκεται. Δεν αρκεί μόνον να μαζέψεις μερικούς ανθρώπους σ’ ένα δωμάτιο, να τους ονομάσεις «ομάδα», και να περιμένεις να λειτουργούν ανάλογα!!</a:t>
            </a:r>
            <a:endParaRPr lang="el-GR" sz="2800" dirty="0"/>
          </a:p>
        </p:txBody>
      </p:sp>
    </p:spTree>
    <p:extLst>
      <p:ext uri="{BB962C8B-B14F-4D97-AF65-F5344CB8AC3E}">
        <p14:creationId xmlns:p14="http://schemas.microsoft.com/office/powerpoint/2010/main" xmlns="" val="3926228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Βελτιώνοντας την </a:t>
            </a:r>
            <a:r>
              <a:rPr lang="el-GR" b="1" dirty="0" smtClean="0"/>
              <a:t>κοινωνική συνοχή</a:t>
            </a:r>
            <a:endParaRPr lang="el-GR" dirty="0"/>
          </a:p>
        </p:txBody>
      </p:sp>
      <p:sp>
        <p:nvSpPr>
          <p:cNvPr id="3" name="Θέση περιεχομένου 2"/>
          <p:cNvSpPr>
            <a:spLocks noGrp="1"/>
          </p:cNvSpPr>
          <p:nvPr>
            <p:ph idx="1"/>
          </p:nvPr>
        </p:nvSpPr>
        <p:spPr/>
        <p:txBody>
          <a:bodyPr/>
          <a:lstStyle/>
          <a:p>
            <a:r>
              <a:rPr lang="el-GR" dirty="0" smtClean="0"/>
              <a:t>Αποτελεσματική επικοινωνία</a:t>
            </a:r>
          </a:p>
          <a:p>
            <a:r>
              <a:rPr lang="el-GR" dirty="0" smtClean="0"/>
              <a:t>Προσωπικά στοιχεία αθλητών</a:t>
            </a:r>
          </a:p>
          <a:p>
            <a:r>
              <a:rPr lang="el-GR" dirty="0" smtClean="0"/>
              <a:t>Προώθηση «αθλητή-</a:t>
            </a:r>
            <a:r>
              <a:rPr lang="el-GR" dirty="0" err="1" smtClean="0"/>
              <a:t>ηγέτ</a:t>
            </a:r>
            <a:r>
              <a:rPr lang="el-GR" dirty="0" smtClean="0"/>
              <a:t>η»</a:t>
            </a:r>
          </a:p>
          <a:p>
            <a:r>
              <a:rPr lang="el-GR" dirty="0" smtClean="0"/>
              <a:t>Παρόμοια συμπεριφορά</a:t>
            </a:r>
          </a:p>
          <a:p>
            <a:r>
              <a:rPr lang="el-GR" dirty="0" smtClean="0"/>
              <a:t>Έννοια «ιδιοκτησίας» μεταξύ αθλητών-συμμετοχή σε αποφάσεις</a:t>
            </a:r>
            <a:endParaRPr lang="el-GR" dirty="0"/>
          </a:p>
        </p:txBody>
      </p:sp>
    </p:spTree>
    <p:extLst>
      <p:ext uri="{BB962C8B-B14F-4D97-AF65-F5344CB8AC3E}">
        <p14:creationId xmlns:p14="http://schemas.microsoft.com/office/powerpoint/2010/main" xmlns="" val="2755237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Βελτιώνοντας </a:t>
            </a:r>
            <a:r>
              <a:rPr lang="el-GR" dirty="0" smtClean="0"/>
              <a:t>τη</a:t>
            </a:r>
            <a:r>
              <a:rPr lang="el-GR" b="1" dirty="0" smtClean="0"/>
              <a:t> συνοχή του «κοινού στόχου»</a:t>
            </a:r>
            <a:endParaRPr lang="el-GR" dirty="0"/>
          </a:p>
        </p:txBody>
      </p:sp>
      <p:sp>
        <p:nvSpPr>
          <p:cNvPr id="3" name="Θέση περιεχομένου 2"/>
          <p:cNvSpPr>
            <a:spLocks noGrp="1"/>
          </p:cNvSpPr>
          <p:nvPr>
            <p:ph idx="1"/>
          </p:nvPr>
        </p:nvSpPr>
        <p:spPr/>
        <p:txBody>
          <a:bodyPr/>
          <a:lstStyle/>
          <a:p>
            <a:r>
              <a:rPr lang="el-GR" dirty="0" smtClean="0"/>
              <a:t>Ξεκάθαροι ΟΜΑΔΙΚΟΙ στόχοι-επιβράβευση για επίτευξη</a:t>
            </a:r>
          </a:p>
          <a:p>
            <a:r>
              <a:rPr lang="el-GR" dirty="0" smtClean="0"/>
              <a:t>Ξεκάθαροι ΑΤΟΜΙΚΟΙ ρόλοι</a:t>
            </a:r>
          </a:p>
          <a:p>
            <a:r>
              <a:rPr lang="el-GR" dirty="0" smtClean="0"/>
              <a:t>Αποτροπή δημιουργίας «ΚΛΙΚΩΝ»</a:t>
            </a:r>
          </a:p>
          <a:p>
            <a:r>
              <a:rPr lang="el-GR" dirty="0" smtClean="0"/>
              <a:t>Έμφαση σε «ομαδική επιτυχία», ακόμη και μετά από ήττα. </a:t>
            </a:r>
            <a:endParaRPr lang="el-GR" dirty="0"/>
          </a:p>
        </p:txBody>
      </p:sp>
    </p:spTree>
    <p:extLst>
      <p:ext uri="{BB962C8B-B14F-4D97-AF65-F5344CB8AC3E}">
        <p14:creationId xmlns:p14="http://schemas.microsoft.com/office/powerpoint/2010/main" xmlns="" val="552843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4 στάδια ανάπτυξης συνοχής</a:t>
            </a:r>
            <a:endParaRPr lang="el-GR" dirty="0"/>
          </a:p>
        </p:txBody>
      </p:sp>
      <p:sp>
        <p:nvSpPr>
          <p:cNvPr id="3" name="Θέση περιεχομένου 2"/>
          <p:cNvSpPr>
            <a:spLocks noGrp="1"/>
          </p:cNvSpPr>
          <p:nvPr>
            <p:ph idx="1"/>
          </p:nvPr>
        </p:nvSpPr>
        <p:spPr/>
        <p:txBody>
          <a:bodyPr/>
          <a:lstStyle/>
          <a:p>
            <a:endParaRPr lang="el-GR"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8520" y="1988840"/>
            <a:ext cx="8336250" cy="4680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8943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82154"/>
          </a:xfrm>
        </p:spPr>
        <p:txBody>
          <a:bodyPr>
            <a:normAutofit fontScale="90000"/>
          </a:bodyPr>
          <a:lstStyle/>
          <a:p>
            <a:pPr algn="l"/>
            <a:r>
              <a:rPr lang="el-GR" b="1" dirty="0" smtClean="0"/>
              <a:t>Προσανατολισμός</a:t>
            </a:r>
            <a:r>
              <a:rPr lang="el-GR" dirty="0" smtClean="0"/>
              <a:t> </a:t>
            </a:r>
            <a:br>
              <a:rPr lang="el-GR" dirty="0" smtClean="0"/>
            </a:br>
            <a:r>
              <a:rPr lang="el-GR" sz="3100" i="1" dirty="0" smtClean="0"/>
              <a:t>γιατί είμαι εδώ;</a:t>
            </a:r>
            <a:br>
              <a:rPr lang="el-GR" sz="3100" i="1" dirty="0" smtClean="0"/>
            </a:br>
            <a:r>
              <a:rPr lang="el-GR" sz="3100" i="1" dirty="0" smtClean="0"/>
              <a:t>Γιατί έγινε αυτή η ομάδα;</a:t>
            </a:r>
            <a:r>
              <a:rPr lang="el-GR" dirty="0" smtClean="0"/>
              <a:t/>
            </a:r>
            <a:br>
              <a:rPr lang="el-GR" dirty="0" smtClean="0"/>
            </a:br>
            <a:endParaRPr lang="el-GR" dirty="0"/>
          </a:p>
        </p:txBody>
      </p:sp>
      <p:sp>
        <p:nvSpPr>
          <p:cNvPr id="3" name="Θέση περιεχομένου 2"/>
          <p:cNvSpPr>
            <a:spLocks noGrp="1"/>
          </p:cNvSpPr>
          <p:nvPr>
            <p:ph idx="1"/>
          </p:nvPr>
        </p:nvSpPr>
        <p:spPr>
          <a:xfrm>
            <a:off x="457200" y="1600200"/>
            <a:ext cx="8435280" cy="4525963"/>
          </a:xfrm>
        </p:spPr>
        <p:txBody>
          <a:bodyPr/>
          <a:lstStyle/>
          <a:p>
            <a:r>
              <a:rPr lang="el-GR" dirty="0" smtClean="0"/>
              <a:t>Μείωση εσωστρέφειας –απομόνωσης αθλητών</a:t>
            </a:r>
          </a:p>
          <a:p>
            <a:r>
              <a:rPr lang="el-GR" dirty="0" err="1" smtClean="0"/>
              <a:t>Εξω</a:t>
            </a:r>
            <a:r>
              <a:rPr lang="el-GR" dirty="0" smtClean="0"/>
              <a:t>-αγωνιστικές δραστηριότητες (π.χ. έξοδοι)</a:t>
            </a:r>
          </a:p>
          <a:p>
            <a:r>
              <a:rPr lang="el-GR" dirty="0" smtClean="0"/>
              <a:t>Βασικοί κανόνες (π.χ. εσωτερικός κανονισμός)</a:t>
            </a:r>
            <a:endParaRPr lang="el-GR" dirty="0"/>
          </a:p>
        </p:txBody>
      </p:sp>
    </p:spTree>
    <p:extLst>
      <p:ext uri="{BB962C8B-B14F-4D97-AF65-F5344CB8AC3E}">
        <p14:creationId xmlns:p14="http://schemas.microsoft.com/office/powerpoint/2010/main" xmlns="" val="2363766152"/>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TotalTime>
  <Words>407</Words>
  <Application>Microsoft Office PowerPoint</Application>
  <PresentationFormat>Προβολή στην οθόνη (4:3)</PresentationFormat>
  <Paragraphs>68</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Πώς τα «άτομα» γίνονται μια «ΟΜΑΔΑ»</vt:lpstr>
      <vt:lpstr>Διαφάνεια 2</vt:lpstr>
      <vt:lpstr>Τι είναι η συνοχή;</vt:lpstr>
      <vt:lpstr>ΕΙΔΗ ΣΥΝΟΧΗΣ</vt:lpstr>
      <vt:lpstr>ΒΕΛΤΙΩΝΟΝΤΑΣ ΤΗ ΣΥΝΟΧΗ</vt:lpstr>
      <vt:lpstr>Βελτιώνοντας την κοινωνική συνοχή</vt:lpstr>
      <vt:lpstr>Βελτιώνοντας τη συνοχή του «κοινού στόχου»</vt:lpstr>
      <vt:lpstr>4 στάδια ανάπτυξης συνοχής</vt:lpstr>
      <vt:lpstr>Προσανατολισμός  γιατί είμαι εδώ; Γιατί έγινε αυτή η ομάδα; </vt:lpstr>
      <vt:lpstr>Σύγκρουση ποιος είσαι εσύ;</vt:lpstr>
      <vt:lpstr>Σύνθεση  τι κάνουμε εδώ; Τι κάνω εγώ προσωπικά;</vt:lpstr>
      <vt:lpstr>Απόδοση  </vt:lpstr>
      <vt:lpstr>ΚΟΙΝΩΝΙΟΓΡΑΜΜΑ</vt:lpstr>
      <vt:lpstr>Αμοιβαίος Σεβασμός</vt:lpstr>
      <vt:lpstr>Κοινό «όραμα»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Ηγεσία &amp; Συνοχή της Ομάδας</dc:title>
  <dc:creator>stefanos</dc:creator>
  <cp:lastModifiedBy>user</cp:lastModifiedBy>
  <cp:revision>20</cp:revision>
  <dcterms:created xsi:type="dcterms:W3CDTF">2011-10-13T04:47:23Z</dcterms:created>
  <dcterms:modified xsi:type="dcterms:W3CDTF">2015-03-27T08:49:14Z</dcterms:modified>
</cp:coreProperties>
</file>