
<file path=[Content_Types].xml><?xml version="1.0" encoding="utf-8"?>
<Types xmlns="http://schemas.openxmlformats.org/package/2006/content-types">
  <Default Extension="pdf" ContentType="image/png"/>
  <Default Extension="png" ContentType="image/png"/>
  <Default Extension="mp3" ContentType="audio/unknown"/>
  <Default Extension="jpeg" ContentType="image/jpeg"/>
  <Default Extension="m4a" ContentType="audio/unknown"/>
  <Default Extension="wma" ContentType="audio/x-ms-wma"/>
  <Default Extension="amr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4" r:id="rId1"/>
  </p:sldMasterIdLst>
  <p:notesMasterIdLst>
    <p:notesMasterId r:id="rId27"/>
  </p:notesMasterIdLst>
  <p:handoutMasterIdLst>
    <p:handoutMasterId r:id="rId28"/>
  </p:handoutMasterIdLst>
  <p:sldIdLst>
    <p:sldId id="463" r:id="rId2"/>
    <p:sldId id="464" r:id="rId3"/>
    <p:sldId id="465" r:id="rId4"/>
    <p:sldId id="466" r:id="rId5"/>
    <p:sldId id="467" r:id="rId6"/>
    <p:sldId id="514" r:id="rId7"/>
    <p:sldId id="468" r:id="rId8"/>
    <p:sldId id="515" r:id="rId9"/>
    <p:sldId id="469" r:id="rId10"/>
    <p:sldId id="470" r:id="rId11"/>
    <p:sldId id="493" r:id="rId12"/>
    <p:sldId id="494" r:id="rId13"/>
    <p:sldId id="495" r:id="rId14"/>
    <p:sldId id="496" r:id="rId15"/>
    <p:sldId id="497" r:id="rId16"/>
    <p:sldId id="499" r:id="rId17"/>
    <p:sldId id="500" r:id="rId18"/>
    <p:sldId id="501" r:id="rId19"/>
    <p:sldId id="502" r:id="rId20"/>
    <p:sldId id="503" r:id="rId21"/>
    <p:sldId id="504" r:id="rId22"/>
    <p:sldId id="505" r:id="rId23"/>
    <p:sldId id="506" r:id="rId24"/>
    <p:sldId id="516" r:id="rId25"/>
    <p:sldId id="50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434" autoAdjust="0"/>
  </p:normalViewPr>
  <p:slideViewPr>
    <p:cSldViewPr snapToGrid="0">
      <p:cViewPr varScale="1">
        <p:scale>
          <a:sx n="44" d="100"/>
          <a:sy n="44" d="100"/>
        </p:scale>
        <p:origin x="-68" y="-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F319C-CE7B-4281-93EF-76E8882B85C8}" type="datetimeFigureOut">
              <a:rPr lang="el-GR" smtClean="0"/>
              <a:t>24/5/2018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9498A-20A7-4557-B368-7A57173815C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0315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B61310-9761-470C-9B3B-1B9C37C911F0}" type="datetimeFigureOut">
              <a:rPr lang="el-GR" smtClean="0"/>
              <a:t>24/5/2018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0C0B0-FE27-4758-8AE6-2285D89956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66781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ΠΡΟΣΟΧΗ!</a:t>
            </a:r>
            <a:r>
              <a:rPr lang="el-GR" baseline="0" dirty="0" smtClean="0"/>
              <a:t> Να εκτυπώσω σελίδες 366-371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0C0B0-FE27-4758-8AE6-2285D89956E2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3069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0C0B0-FE27-4758-8AE6-2285D89956E2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9705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CD0170B5-818C-4A43-B104-841679AE7E35}" type="datetime1">
              <a:rPr lang="en-US" smtClean="0"/>
              <a:t>5/24/2018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  <a:prstGeom prst="rect">
            <a:avLst/>
          </a:prstGeo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r>
              <a:rPr lang="el-GR" smtClean="0"/>
              <a:t>Κοινωνιογλωσσολογία - Χειμερινό Εξάμηνο: 2016-2017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706" y="485309"/>
            <a:ext cx="456012" cy="45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38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D3AF8789-46BF-4E4A-B29E-B05E406158F7}" type="datetime1">
              <a:rPr lang="en-US" smtClean="0"/>
              <a:t>5/24/2018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786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63376D64-DA27-42B3-9ECB-A642396102B3}" type="datetime1">
              <a:rPr lang="en-US" smtClean="0"/>
              <a:t>5/24/2018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370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0CF88811-DF1D-454E-934D-075FF39540B6}" type="datetime1">
              <a:rPr lang="en-US" smtClean="0"/>
              <a:t>5/24/2018</a:t>
            </a:fld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867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0E663413-D3D3-4125-BC65-7ECB83E46158}" type="datetime1">
              <a:rPr lang="en-US" smtClean="0"/>
              <a:t>5/24/2018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650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7BC4CF45-A914-48AE-AD48-BC1C57EA498F}" type="datetime1">
              <a:rPr lang="en-US" smtClean="0"/>
              <a:t>5/24/2018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209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C2A95C8A-B5EB-4419-98E2-D109755814E9}" type="datetime1">
              <a:rPr lang="en-US" smtClean="0"/>
              <a:t>5/24/2018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49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A0CC0453-BF06-4562-895C-1D4E76F2CCF0}" type="datetime1">
              <a:rPr lang="en-US" smtClean="0"/>
              <a:t>5/24/2018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763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D25A8487-BE3E-42CC-B98C-58C91AF997CB}" type="datetime1">
              <a:rPr lang="en-US" smtClean="0"/>
              <a:t>5/24/2018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4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524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CCF590D4-77AD-41BE-881B-B17DAAED41EA}" type="datetime1">
              <a:rPr lang="en-US" smtClean="0"/>
              <a:t>5/24/2018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/>
          <a:lstStyle>
            <a:lvl1pPr>
              <a:defRPr sz="1000" b="1"/>
            </a:lvl1pPr>
          </a:lstStyle>
          <a:p>
            <a:r>
              <a:rPr lang="el-GR" smtClean="0"/>
              <a:t>Κοινωνιογλωσσολογία - Χειμερινό Εξάμηνο: 2016-2017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9" name="Rectangle 1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9" name="Rectangle 28"/>
          <p:cNvSpPr/>
          <p:nvPr userDrawn="1"/>
        </p:nvSpPr>
        <p:spPr>
          <a:xfrm>
            <a:off x="10451002" y="-3555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896" y="497260"/>
            <a:ext cx="456012" cy="45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77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B39DD584-572D-430A-9945-06DF77F6CDC5}" type="datetime1">
              <a:rPr lang="en-US" smtClean="0"/>
              <a:t>5/24/2018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6764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381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3CC311CD-246C-40C1-B474-1B5ED509D870}" type="datetime1">
              <a:rPr lang="en-US" smtClean="0"/>
              <a:t>5/24/2018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955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E9F52723-A34E-4484-A448-03C1A8B67425}" type="datetime1">
              <a:rPr lang="en-US" smtClean="0"/>
              <a:t>5/24/2018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05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82B3A32C-961E-44C3-B0D5-F4153950923C}" type="datetime1">
              <a:rPr lang="en-US" smtClean="0"/>
              <a:t>5/24/2018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043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B6CD34E8-A73E-4AC5-BE50-BA5A64DA5C2E}" type="datetime1">
              <a:rPr lang="en-US" smtClean="0"/>
              <a:t>5/24/2018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/>
          <a:lstStyle/>
          <a:p>
            <a:r>
              <a:rPr lang="el-GR" smtClean="0"/>
              <a:t>Κοινωνιογλωσσολογία - Χειμερινό Εξάμηνο: 2016-2017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9890759" y="0"/>
            <a:ext cx="1257300" cy="1143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41700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Subtitle 2"/>
          <p:cNvSpPr txBox="1">
            <a:spLocks/>
          </p:cNvSpPr>
          <p:nvPr/>
        </p:nvSpPr>
        <p:spPr>
          <a:xfrm>
            <a:off x="2806484" y="6496786"/>
            <a:ext cx="6579032" cy="457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sz="1200" b="1" dirty="0" smtClean="0">
                <a:solidFill>
                  <a:srgbClr val="C00000"/>
                </a:solidFill>
              </a:rPr>
              <a:t>Γραμματισμός &amp; Σχεδιασμός γλωσσικού μαθήματος – Εαρινό</a:t>
            </a:r>
            <a:r>
              <a:rPr lang="el-GR" sz="1200" b="1" baseline="0" dirty="0" smtClean="0">
                <a:solidFill>
                  <a:srgbClr val="C00000"/>
                </a:solidFill>
              </a:rPr>
              <a:t> </a:t>
            </a:r>
            <a:r>
              <a:rPr lang="el-GR" sz="1200" b="1" dirty="0" smtClean="0">
                <a:solidFill>
                  <a:srgbClr val="C00000"/>
                </a:solidFill>
              </a:rPr>
              <a:t>Εξάμηνο: 2016-2017</a:t>
            </a:r>
            <a:endParaRPr lang="en-US" sz="1200" b="1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706" y="485309"/>
            <a:ext cx="456012" cy="45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-l7saWurP5M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4a"/><Relationship Id="rId7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microsoft.com/office/2007/relationships/media" Target="../media/media11.mp3"/><Relationship Id="rId18" Type="http://schemas.openxmlformats.org/officeDocument/2006/relationships/audio" Target="../media/media13.wma"/><Relationship Id="rId26" Type="http://schemas.openxmlformats.org/officeDocument/2006/relationships/image" Target="../media/image14.PNG"/><Relationship Id="rId3" Type="http://schemas.microsoft.com/office/2007/relationships/media" Target="../media/media6.wma"/><Relationship Id="rId21" Type="http://schemas.microsoft.com/office/2007/relationships/media" Target="../media/media15.m4a"/><Relationship Id="rId7" Type="http://schemas.microsoft.com/office/2007/relationships/media" Target="../media/media8.mp3"/><Relationship Id="rId12" Type="http://schemas.openxmlformats.org/officeDocument/2006/relationships/audio" Target="../media/media10.m4a"/><Relationship Id="rId17" Type="http://schemas.microsoft.com/office/2007/relationships/media" Target="../media/media13.wma"/><Relationship Id="rId25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6" Type="http://schemas.openxmlformats.org/officeDocument/2006/relationships/audio" Target="../media/media12.m4a"/><Relationship Id="rId20" Type="http://schemas.openxmlformats.org/officeDocument/2006/relationships/audio" Target="../media/media14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microsoft.com/office/2007/relationships/media" Target="../media/media10.m4a"/><Relationship Id="rId24" Type="http://schemas.openxmlformats.org/officeDocument/2006/relationships/audio" Target="../media/media16.mp3"/><Relationship Id="rId5" Type="http://schemas.microsoft.com/office/2007/relationships/media" Target="../media/media7.m4a"/><Relationship Id="rId15" Type="http://schemas.microsoft.com/office/2007/relationships/media" Target="../media/media12.m4a"/><Relationship Id="rId23" Type="http://schemas.microsoft.com/office/2007/relationships/media" Target="../media/media16.mp3"/><Relationship Id="rId10" Type="http://schemas.openxmlformats.org/officeDocument/2006/relationships/audio" Target="../media/media9.m4a"/><Relationship Id="rId19" Type="http://schemas.microsoft.com/office/2007/relationships/media" Target="../media/media14.m4a"/><Relationship Id="rId4" Type="http://schemas.openxmlformats.org/officeDocument/2006/relationships/audio" Target="../media/media6.wma"/><Relationship Id="rId9" Type="http://schemas.microsoft.com/office/2007/relationships/media" Target="../media/media9.m4a"/><Relationship Id="rId14" Type="http://schemas.openxmlformats.org/officeDocument/2006/relationships/audio" Target="../media/media11.mp3"/><Relationship Id="rId22" Type="http://schemas.openxmlformats.org/officeDocument/2006/relationships/audio" Target="../media/media15.m4a"/><Relationship Id="rId27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wma"/><Relationship Id="rId13" Type="http://schemas.openxmlformats.org/officeDocument/2006/relationships/image" Target="../media/image10.png"/><Relationship Id="rId3" Type="http://schemas.microsoft.com/office/2007/relationships/media" Target="../media/media18.wma"/><Relationship Id="rId7" Type="http://schemas.microsoft.com/office/2007/relationships/media" Target="../media/media20.wma"/><Relationship Id="rId12" Type="http://schemas.openxmlformats.org/officeDocument/2006/relationships/image" Target="../media/image1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audio" Target="../media/media19.mp3"/><Relationship Id="rId11" Type="http://schemas.openxmlformats.org/officeDocument/2006/relationships/slideLayout" Target="../slideLayouts/slideLayout2.xml"/><Relationship Id="rId5" Type="http://schemas.microsoft.com/office/2007/relationships/media" Target="../media/media19.mp3"/><Relationship Id="rId10" Type="http://schemas.openxmlformats.org/officeDocument/2006/relationships/audio" Target="../media/media21.amr"/><Relationship Id="rId4" Type="http://schemas.openxmlformats.org/officeDocument/2006/relationships/audio" Target="../media/media18.wma"/><Relationship Id="rId9" Type="http://schemas.microsoft.com/office/2007/relationships/media" Target="../media/media21.amr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mp3"/><Relationship Id="rId13" Type="http://schemas.microsoft.com/office/2007/relationships/media" Target="../media/media29.m4a"/><Relationship Id="rId18" Type="http://schemas.openxmlformats.org/officeDocument/2006/relationships/image" Target="../media/image17.PNG"/><Relationship Id="rId3" Type="http://schemas.microsoft.com/office/2007/relationships/media" Target="../media/media24.mp3"/><Relationship Id="rId7" Type="http://schemas.microsoft.com/office/2007/relationships/media" Target="../media/media26.mp3"/><Relationship Id="rId12" Type="http://schemas.openxmlformats.org/officeDocument/2006/relationships/audio" Target="../media/media28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6" Type="http://schemas.openxmlformats.org/officeDocument/2006/relationships/audio" Target="../media/media30.m4a"/><Relationship Id="rId1" Type="http://schemas.microsoft.com/office/2007/relationships/media" Target="../media/media23.m4a"/><Relationship Id="rId6" Type="http://schemas.openxmlformats.org/officeDocument/2006/relationships/audio" Target="../media/media25.wma"/><Relationship Id="rId11" Type="http://schemas.microsoft.com/office/2007/relationships/media" Target="../media/media28.m4a"/><Relationship Id="rId5" Type="http://schemas.microsoft.com/office/2007/relationships/media" Target="../media/media25.wma"/><Relationship Id="rId15" Type="http://schemas.microsoft.com/office/2007/relationships/media" Target="../media/media30.m4a"/><Relationship Id="rId10" Type="http://schemas.openxmlformats.org/officeDocument/2006/relationships/audio" Target="../media/media27.m4a"/><Relationship Id="rId19" Type="http://schemas.openxmlformats.org/officeDocument/2006/relationships/image" Target="../media/image10.png"/><Relationship Id="rId4" Type="http://schemas.openxmlformats.org/officeDocument/2006/relationships/audio" Target="../media/media24.mp3"/><Relationship Id="rId9" Type="http://schemas.microsoft.com/office/2007/relationships/media" Target="../media/media27.m4a"/><Relationship Id="rId14" Type="http://schemas.openxmlformats.org/officeDocument/2006/relationships/audio" Target="../media/media29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5.wma"/><Relationship Id="rId13" Type="http://schemas.microsoft.com/office/2007/relationships/media" Target="../media/media38.m4a"/><Relationship Id="rId18" Type="http://schemas.openxmlformats.org/officeDocument/2006/relationships/audio" Target="../media/media40.m4a"/><Relationship Id="rId26" Type="http://schemas.openxmlformats.org/officeDocument/2006/relationships/audio" Target="../media/media44.mp3"/><Relationship Id="rId3" Type="http://schemas.microsoft.com/office/2007/relationships/media" Target="../media/media33.m4a"/><Relationship Id="rId21" Type="http://schemas.microsoft.com/office/2007/relationships/media" Target="../media/media42.m4a"/><Relationship Id="rId34" Type="http://schemas.openxmlformats.org/officeDocument/2006/relationships/image" Target="../media/image23.jpg"/><Relationship Id="rId7" Type="http://schemas.microsoft.com/office/2007/relationships/media" Target="../media/media35.wma"/><Relationship Id="rId12" Type="http://schemas.openxmlformats.org/officeDocument/2006/relationships/audio" Target="../media/media37.m4a"/><Relationship Id="rId17" Type="http://schemas.microsoft.com/office/2007/relationships/media" Target="../media/media40.m4a"/><Relationship Id="rId25" Type="http://schemas.microsoft.com/office/2007/relationships/media" Target="../media/media44.mp3"/><Relationship Id="rId33" Type="http://schemas.openxmlformats.org/officeDocument/2006/relationships/image" Target="../media/image22.jpg"/><Relationship Id="rId2" Type="http://schemas.openxmlformats.org/officeDocument/2006/relationships/audio" Target="../media/media32.m4a"/><Relationship Id="rId16" Type="http://schemas.openxmlformats.org/officeDocument/2006/relationships/audio" Target="../media/media39.mp3"/><Relationship Id="rId20" Type="http://schemas.openxmlformats.org/officeDocument/2006/relationships/audio" Target="../media/media41.wma"/><Relationship Id="rId29" Type="http://schemas.openxmlformats.org/officeDocument/2006/relationships/image" Target="../media/image19.PNG"/><Relationship Id="rId1" Type="http://schemas.microsoft.com/office/2007/relationships/media" Target="../media/media32.m4a"/><Relationship Id="rId6" Type="http://schemas.openxmlformats.org/officeDocument/2006/relationships/audio" Target="../media/media34.m4a"/><Relationship Id="rId11" Type="http://schemas.microsoft.com/office/2007/relationships/media" Target="../media/media37.m4a"/><Relationship Id="rId24" Type="http://schemas.openxmlformats.org/officeDocument/2006/relationships/audio" Target="../media/media43.m4a"/><Relationship Id="rId32" Type="http://schemas.openxmlformats.org/officeDocument/2006/relationships/image" Target="../media/image21.JPG"/><Relationship Id="rId5" Type="http://schemas.microsoft.com/office/2007/relationships/media" Target="../media/media34.m4a"/><Relationship Id="rId15" Type="http://schemas.microsoft.com/office/2007/relationships/media" Target="../media/media39.mp3"/><Relationship Id="rId23" Type="http://schemas.microsoft.com/office/2007/relationships/media" Target="../media/media43.m4a"/><Relationship Id="rId28" Type="http://schemas.openxmlformats.org/officeDocument/2006/relationships/notesSlide" Target="../notesSlides/notesSlide2.xml"/><Relationship Id="rId10" Type="http://schemas.openxmlformats.org/officeDocument/2006/relationships/audio" Target="../media/media36.mp3"/><Relationship Id="rId19" Type="http://schemas.microsoft.com/office/2007/relationships/media" Target="../media/media41.wma"/><Relationship Id="rId31" Type="http://schemas.openxmlformats.org/officeDocument/2006/relationships/image" Target="../media/image20.jpg"/><Relationship Id="rId4" Type="http://schemas.openxmlformats.org/officeDocument/2006/relationships/audio" Target="../media/media33.m4a"/><Relationship Id="rId9" Type="http://schemas.microsoft.com/office/2007/relationships/media" Target="../media/media36.mp3"/><Relationship Id="rId14" Type="http://schemas.openxmlformats.org/officeDocument/2006/relationships/audio" Target="../media/media38.m4a"/><Relationship Id="rId22" Type="http://schemas.openxmlformats.org/officeDocument/2006/relationships/audio" Target="../media/media42.m4a"/><Relationship Id="rId27" Type="http://schemas.openxmlformats.org/officeDocument/2006/relationships/slideLayout" Target="../slideLayouts/slideLayout2.xml"/><Relationship Id="rId30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d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09" y="723331"/>
            <a:ext cx="9025075" cy="1071601"/>
          </a:xfrm>
        </p:spPr>
        <p:txBody>
          <a:bodyPr/>
          <a:lstStyle/>
          <a:p>
            <a:r>
              <a:rPr lang="el-GR" sz="3200" b="1" dirty="0" smtClean="0"/>
              <a:t>Νέες ανάγκες -Από τον </a:t>
            </a:r>
            <a:r>
              <a:rPr lang="el-GR" sz="3200" b="1" dirty="0"/>
              <a:t>γραμματισμό στους πολυγραμματισμούς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58" y="2377440"/>
            <a:ext cx="11107382" cy="4014398"/>
          </a:xfrm>
        </p:spPr>
        <p:txBody>
          <a:bodyPr>
            <a:normAutofit/>
          </a:bodyPr>
          <a:lstStyle/>
          <a:p>
            <a:pPr algn="just"/>
            <a:r>
              <a:rPr lang="el-GR" sz="1900" dirty="0" smtClean="0"/>
              <a:t>Τα </a:t>
            </a:r>
            <a:r>
              <a:rPr lang="el-GR" sz="1900" dirty="0"/>
              <a:t>νέα δεδομένα </a:t>
            </a:r>
            <a:endParaRPr lang="el-GR" sz="1900" dirty="0" smtClean="0"/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l-GR" dirty="0" smtClean="0"/>
              <a:t>Γλωσσική </a:t>
            </a:r>
            <a:r>
              <a:rPr lang="el-GR" dirty="0"/>
              <a:t>&amp; πολιτισμική </a:t>
            </a:r>
            <a:r>
              <a:rPr lang="el-GR" dirty="0" smtClean="0"/>
              <a:t>ποικιλομορφία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l-GR" dirty="0" smtClean="0"/>
              <a:t>Πολυτροπικά κείμενα</a:t>
            </a:r>
          </a:p>
          <a:p>
            <a:pPr algn="just"/>
            <a:r>
              <a:rPr lang="el-GR" sz="1900" dirty="0"/>
              <a:t>Η ικανότητα κατασκευής νοήματος σε διαφορετικά πολιτισμικά, κοινωνικά ή ειδικά συγκείμενα καθώς και η ικανότητα χρήσης όχι μόνο αλφαβητικών αλλά και πολυτροπικών αναπαραστάσεων (Kalantzis &amp; Cope 2000)</a:t>
            </a:r>
          </a:p>
          <a:p>
            <a:pPr algn="just">
              <a:buFont typeface="Wingdings" panose="05000000000000000000" pitchFamily="2" charset="2"/>
              <a:buChar char="à"/>
            </a:pPr>
            <a:r>
              <a:rPr lang="el-GR" sz="1900" dirty="0" smtClean="0"/>
              <a:t>Οι </a:t>
            </a:r>
            <a:r>
              <a:rPr lang="el-GR" sz="1900" b="1" dirty="0">
                <a:solidFill>
                  <a:srgbClr val="C00000"/>
                </a:solidFill>
              </a:rPr>
              <a:t>πολυγραμματισμοί</a:t>
            </a:r>
            <a:r>
              <a:rPr lang="el-GR" sz="1900" dirty="0">
                <a:solidFill>
                  <a:srgbClr val="C00000"/>
                </a:solidFill>
              </a:rPr>
              <a:t> </a:t>
            </a:r>
            <a:r>
              <a:rPr lang="el-GR" sz="1900" dirty="0"/>
              <a:t>αποτελούν ένα </a:t>
            </a:r>
            <a:r>
              <a:rPr lang="el-GR" sz="1900" b="1" dirty="0"/>
              <a:t>θεωρητικό πλαίσιο </a:t>
            </a:r>
            <a:r>
              <a:rPr lang="el-GR" sz="1900" dirty="0"/>
              <a:t>με το οποίο επιχειρείται να ερμηνευθεί η </a:t>
            </a:r>
            <a:r>
              <a:rPr lang="el-GR" sz="1900" b="1" dirty="0"/>
              <a:t>πολλαπλότητα των νοημάτων </a:t>
            </a:r>
            <a:r>
              <a:rPr lang="el-GR" sz="1900" dirty="0"/>
              <a:t>που περιέχουν </a:t>
            </a:r>
            <a:r>
              <a:rPr lang="el-GR" sz="1900" b="1" dirty="0"/>
              <a:t>τα σύγχρονα πολιτισμικά προϊόντα </a:t>
            </a:r>
            <a:r>
              <a:rPr lang="el-GR" sz="1900" dirty="0"/>
              <a:t>και οι </a:t>
            </a:r>
            <a:r>
              <a:rPr lang="el-GR" sz="1900" b="1" dirty="0"/>
              <a:t>σύγχρονες πολυγλωσσικές</a:t>
            </a:r>
            <a:r>
              <a:rPr lang="el-GR" sz="1900" dirty="0"/>
              <a:t> και </a:t>
            </a:r>
            <a:r>
              <a:rPr lang="el-GR" sz="1900" b="1" dirty="0"/>
              <a:t>πολυφωνικές</a:t>
            </a:r>
            <a:r>
              <a:rPr lang="el-GR" sz="1900" dirty="0"/>
              <a:t> </a:t>
            </a:r>
            <a:r>
              <a:rPr lang="el-GR" sz="1900" b="1" dirty="0"/>
              <a:t>κοινωνίες</a:t>
            </a:r>
            <a:r>
              <a:rPr lang="el-GR" sz="1900" dirty="0"/>
              <a:t>.</a:t>
            </a:r>
          </a:p>
          <a:p>
            <a:pPr algn="just">
              <a:buFont typeface="Wingdings" panose="05000000000000000000" pitchFamily="2" charset="2"/>
              <a:buChar char="à"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00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b="1" dirty="0"/>
              <a:t>Τι είναι κείμενο</a:t>
            </a:r>
            <a:r>
              <a:rPr lang="el-GR" dirty="0"/>
              <a:t>;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63775" y="1680631"/>
            <a:ext cx="6209730" cy="2945960"/>
          </a:xfrm>
          <a:prstGeom prst="cloudCallout">
            <a:avLst>
              <a:gd name="adj1" fmla="val -32921"/>
              <a:gd name="adj2" fmla="val 82880"/>
            </a:avLst>
          </a:prstGeom>
          <a:solidFill>
            <a:srgbClr val="666699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kumimoji="0" lang="el-GR" altLang="el-GR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Κείμενο είναι </a:t>
            </a:r>
            <a:r>
              <a:rPr kumimoji="0" lang="el-GR" altLang="el-GR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‘η γλώσσα όταν είναι λειτουργική, δηλαδή όταν επιτελεί ένα συγκεκριμένο έργο σε ένα συγκεκριμένο πλαίσιο και όχι οι απομονωμένες λέξεις ή προτάσεις. Το κείμενο, μπορεί να είναι γραπτό ή προφορικό ή να υλοποιείται σε οποιοδήποτε άλλο μέσο έκφρασης’ </a:t>
            </a:r>
            <a:endParaRPr kumimoji="0" lang="el-GR" altLang="el-GR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el-GR" sz="1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6168788" y="2470655"/>
            <a:ext cx="6023212" cy="3314195"/>
          </a:xfrm>
          <a:prstGeom prst="cloudCallout">
            <a:avLst>
              <a:gd name="adj1" fmla="val -72347"/>
              <a:gd name="adj2" fmla="val 51477"/>
            </a:avLst>
          </a:prstGeom>
          <a:solidFill>
            <a:srgbClr val="666699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85000"/>
              <a:buFont typeface="Wingdings" panose="05000000000000000000" pitchFamily="2" charset="2"/>
              <a:buChar char="o"/>
              <a:tabLst/>
              <a:defRPr/>
            </a:pPr>
            <a:r>
              <a:rPr kumimoji="0" lang="el-GR" altLang="el-GR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Ένα κείμενο είναι μια σημασιολογική μονάδα που συγκροτείται από τα νοήματα των επιμέρους στοιχείων της, εντάσσεται μέσα στο κοινωνικο-πολιτισμικό πλαίσιο στο οποίο παράγεται και κατανοείται και διατηρεί με αυτό σχέσεις αμφίδρομου καθορισμού.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el-GR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08781" y="5814781"/>
            <a:ext cx="2024986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l-GR" b="1" dirty="0">
                <a:solidFill>
                  <a:schemeClr val="bg2"/>
                </a:solidFill>
                <a:latin typeface="Arial" panose="020B0604020202020204" pitchFamily="34" charset="0"/>
              </a:rPr>
              <a:t>Halliday</a:t>
            </a:r>
            <a:r>
              <a:rPr lang="el-GR" altLang="el-GR" b="1" dirty="0">
                <a:solidFill>
                  <a:schemeClr val="bg2"/>
                </a:solidFill>
                <a:latin typeface="Arial" panose="020B0604020202020204" pitchFamily="34" charset="0"/>
              </a:rPr>
              <a:t>, 1989:10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106839" y="6017188"/>
            <a:ext cx="1676400" cy="33855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l-GR" altLang="el-GR" sz="1600" b="1" dirty="0">
                <a:solidFill>
                  <a:schemeClr val="bg2"/>
                </a:solidFill>
                <a:latin typeface="Arial" panose="020B0604020202020204" pitchFamily="34" charset="0"/>
              </a:rPr>
              <a:t>Λύκου, 2000:62</a:t>
            </a:r>
          </a:p>
        </p:txBody>
      </p:sp>
      <p:pic>
        <p:nvPicPr>
          <p:cNvPr id="12" name="Picture 4" descr="AbsolutAth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788" y="527528"/>
            <a:ext cx="1241555" cy="171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Untitled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578" y="699922"/>
            <a:ext cx="2381866" cy="136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gala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166" y="4846111"/>
            <a:ext cx="1648758" cy="185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octop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0884" y="4743099"/>
            <a:ext cx="2057141" cy="12181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1704304" y="2598602"/>
            <a:ext cx="8761413" cy="3178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l-GR" sz="3200" dirty="0" smtClean="0">
                <a:solidFill>
                  <a:schemeClr val="tx1"/>
                </a:solidFill>
              </a:rPr>
              <a:t>Πώς οι </a:t>
            </a:r>
            <a:r>
              <a:rPr lang="el-GR" sz="3200" b="1" dirty="0" smtClean="0">
                <a:solidFill>
                  <a:schemeClr val="tx1"/>
                </a:solidFill>
              </a:rPr>
              <a:t>γλωσσικές μας επιλογές </a:t>
            </a:r>
            <a:r>
              <a:rPr lang="el-GR" sz="3200" dirty="0" smtClean="0">
                <a:solidFill>
                  <a:schemeClr val="tx1"/>
                </a:solidFill>
              </a:rPr>
              <a:t>διαμορφώνουν διαφορετικά </a:t>
            </a:r>
            <a:r>
              <a:rPr lang="el-GR" sz="3200" b="1" dirty="0" smtClean="0">
                <a:solidFill>
                  <a:schemeClr val="tx1"/>
                </a:solidFill>
              </a:rPr>
              <a:t>κείμενα</a:t>
            </a:r>
            <a:r>
              <a:rPr lang="el-GR" sz="3200" dirty="0" smtClean="0">
                <a:solidFill>
                  <a:schemeClr val="tx1"/>
                </a:solidFill>
              </a:rPr>
              <a:t>, διαφοροποιούν το </a:t>
            </a:r>
            <a:r>
              <a:rPr lang="el-GR" sz="3200" b="1" dirty="0" smtClean="0">
                <a:solidFill>
                  <a:schemeClr val="tx1"/>
                </a:solidFill>
              </a:rPr>
              <a:t>ύφος</a:t>
            </a:r>
            <a:r>
              <a:rPr lang="el-GR" sz="3200" dirty="0" smtClean="0">
                <a:solidFill>
                  <a:schemeClr val="tx1"/>
                </a:solidFill>
              </a:rPr>
              <a:t>, το </a:t>
            </a:r>
            <a:r>
              <a:rPr lang="el-GR" sz="3200" b="1" dirty="0" smtClean="0">
                <a:solidFill>
                  <a:schemeClr val="tx1"/>
                </a:solidFill>
              </a:rPr>
              <a:t>νόημα</a:t>
            </a:r>
            <a:r>
              <a:rPr lang="el-GR" sz="3200" dirty="0" smtClean="0">
                <a:solidFill>
                  <a:schemeClr val="tx1"/>
                </a:solidFill>
              </a:rPr>
              <a:t> και την </a:t>
            </a:r>
            <a:r>
              <a:rPr lang="el-GR" sz="3200" b="1" dirty="0" smtClean="0">
                <a:solidFill>
                  <a:schemeClr val="tx1"/>
                </a:solidFill>
              </a:rPr>
              <a:t>αλληλεπίδρασή</a:t>
            </a:r>
            <a:r>
              <a:rPr lang="el-GR" sz="3200" dirty="0" smtClean="0">
                <a:solidFill>
                  <a:schemeClr val="tx1"/>
                </a:solidFill>
              </a:rPr>
              <a:t> μας με ένα κείμενο τόσο κατά την ανάγνωση όσο &amp; κατά τη γραφή;</a:t>
            </a:r>
            <a:br>
              <a:rPr lang="el-GR" sz="3200" dirty="0" smtClean="0">
                <a:solidFill>
                  <a:schemeClr val="tx1"/>
                </a:solidFill>
              </a:rPr>
            </a:br>
            <a:r>
              <a:rPr lang="el-GR" sz="3200" dirty="0" smtClean="0">
                <a:solidFill>
                  <a:schemeClr val="tx1"/>
                </a:solidFill>
              </a:rPr>
              <a:t>κατανόηση ή παραγωγή</a:t>
            </a:r>
            <a:endParaRPr lang="el-GR" sz="4800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79613" y="641445"/>
            <a:ext cx="8761413" cy="1285232"/>
          </a:xfrm>
        </p:spPr>
        <p:txBody>
          <a:bodyPr/>
          <a:lstStyle/>
          <a:p>
            <a:pPr algn="ctr"/>
            <a:r>
              <a:rPr lang="el-GR" sz="2000" b="1" dirty="0" smtClean="0"/>
              <a:t>Στόχος μας εφαρμόζοντας τις αρχές του κριτικού γραμματισμού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88294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idx="1"/>
          </p:nvPr>
        </p:nvSpPr>
        <p:spPr>
          <a:xfrm>
            <a:off x="1154949" y="4052242"/>
            <a:ext cx="9801803" cy="249199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l-GR" sz="4800" b="1" dirty="0" smtClean="0"/>
              <a:t>Ασκήσεις ύφους</a:t>
            </a:r>
          </a:p>
          <a:p>
            <a:pPr marL="0" indent="0" algn="ctr">
              <a:buNone/>
            </a:pPr>
            <a:r>
              <a:rPr lang="en-US" sz="4800" b="1" dirty="0" smtClean="0"/>
              <a:t>Raymond </a:t>
            </a:r>
            <a:r>
              <a:rPr lang="en-US" sz="4800" b="1" dirty="0" err="1" smtClean="0"/>
              <a:t>Queneau</a:t>
            </a:r>
            <a:r>
              <a:rPr lang="en-US" sz="4800" b="1" dirty="0" smtClean="0"/>
              <a:t> </a:t>
            </a:r>
            <a:endParaRPr lang="el-GR" sz="4800" b="1" dirty="0" smtClean="0"/>
          </a:p>
          <a:p>
            <a:pPr marL="0" indent="0" algn="ctr">
              <a:buNone/>
            </a:pPr>
            <a:r>
              <a:rPr lang="en-US" sz="4800" b="1" dirty="0" smtClean="0"/>
              <a:t>1984</a:t>
            </a:r>
            <a:endParaRPr lang="el-GR" sz="4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715" y="761847"/>
            <a:ext cx="5776269" cy="329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4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509" y="1070650"/>
            <a:ext cx="9739746" cy="706964"/>
          </a:xfrm>
        </p:spPr>
        <p:txBody>
          <a:bodyPr/>
          <a:lstStyle/>
          <a:p>
            <a:pPr algn="ctr"/>
            <a:r>
              <a:rPr lang="el-GR" sz="2000" b="1" dirty="0"/>
              <a:t>Με πόσους τρόπους μπορεί να περιγραφεί ένα ασήμαντο επεισόδιο, </a:t>
            </a:r>
            <a:r>
              <a:rPr lang="el-GR" sz="2000" b="1" dirty="0" smtClean="0"/>
              <a:t/>
            </a:r>
            <a:br>
              <a:rPr lang="el-GR" sz="2000" b="1" dirty="0" smtClean="0"/>
            </a:br>
            <a:r>
              <a:rPr lang="el-GR" sz="2000" b="1" dirty="0" smtClean="0"/>
              <a:t>απ</a:t>
            </a:r>
            <a:r>
              <a:rPr lang="el-GR" sz="2000" b="1" dirty="0"/>
              <a:t>' αυτά που συμβαίνουν γύρω μας, στην καθημερινή μας ζωή; 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58" y="2328084"/>
            <a:ext cx="11109460" cy="4063753"/>
          </a:xfrm>
        </p:spPr>
        <p:txBody>
          <a:bodyPr/>
          <a:lstStyle/>
          <a:p>
            <a:r>
              <a:rPr lang="el-GR" dirty="0" smtClean="0"/>
              <a:t>99 </a:t>
            </a:r>
          </a:p>
          <a:p>
            <a:pPr algn="just"/>
            <a:r>
              <a:rPr lang="en-US" dirty="0"/>
              <a:t>Raymond </a:t>
            </a:r>
            <a:r>
              <a:rPr lang="en-US" dirty="0" err="1"/>
              <a:t>Queneau</a:t>
            </a:r>
            <a:r>
              <a:rPr lang="en-US" dirty="0"/>
              <a:t> </a:t>
            </a:r>
            <a:r>
              <a:rPr lang="el-GR" dirty="0" smtClean="0"/>
              <a:t>- </a:t>
            </a:r>
            <a:r>
              <a:rPr lang="el-GR" dirty="0"/>
              <a:t>Ασκήσεις ύφους / </a:t>
            </a:r>
            <a:r>
              <a:rPr lang="en-US" dirty="0"/>
              <a:t>Raymond </a:t>
            </a:r>
            <a:r>
              <a:rPr lang="en-US" dirty="0" err="1"/>
              <a:t>Queneau</a:t>
            </a:r>
            <a:r>
              <a:rPr lang="en-US" dirty="0"/>
              <a:t> - </a:t>
            </a:r>
            <a:r>
              <a:rPr lang="en-US" dirty="0" err="1"/>
              <a:t>Exercices</a:t>
            </a:r>
            <a:r>
              <a:rPr lang="en-US" dirty="0"/>
              <a:t> de </a:t>
            </a:r>
            <a:r>
              <a:rPr lang="en-US" dirty="0" smtClean="0"/>
              <a:t>style</a:t>
            </a:r>
            <a:r>
              <a:rPr lang="el-GR" dirty="0" smtClean="0"/>
              <a:t>: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://www.youtube.com/watch?v=-</a:t>
            </a:r>
            <a:r>
              <a:rPr lang="en-US" dirty="0" smtClean="0">
                <a:hlinkClick r:id="rId2"/>
              </a:rPr>
              <a:t>l7saWurP5M</a:t>
            </a:r>
            <a:r>
              <a:rPr lang="el-GR" dirty="0" smtClean="0"/>
              <a:t>  (Ηχογραφημένη </a:t>
            </a:r>
            <a:r>
              <a:rPr lang="el-GR" dirty="0"/>
              <a:t>εκπομπή του Τρίτου Προγράμματος της ΕΡΤ, "Μελοποίηση" με τον Γιάννη </a:t>
            </a:r>
            <a:r>
              <a:rPr lang="el-GR" dirty="0" smtClean="0"/>
              <a:t>Ευσταθιάδη).</a:t>
            </a:r>
          </a:p>
          <a:p>
            <a:pPr algn="just"/>
            <a:r>
              <a:rPr lang="el-GR" dirty="0"/>
              <a:t>Ο </a:t>
            </a:r>
            <a:r>
              <a:rPr lang="el-GR" dirty="0" smtClean="0"/>
              <a:t>Raymond Queneau (21 </a:t>
            </a:r>
            <a:r>
              <a:rPr lang="el-GR" dirty="0"/>
              <a:t>Φεβρουαρίου 1903 - 25 Οκτωβρίου 1976) </a:t>
            </a:r>
            <a:r>
              <a:rPr lang="el-GR" dirty="0" smtClean="0"/>
              <a:t>= Γάλλος </a:t>
            </a:r>
            <a:r>
              <a:rPr lang="el-GR" dirty="0"/>
              <a:t>συγγραφέας, ποιητής, στιχουργός, μεταφραστής και μαθηματικός. </a:t>
            </a:r>
            <a:endParaRPr lang="el-GR" dirty="0" smtClean="0"/>
          </a:p>
          <a:p>
            <a:pPr algn="just"/>
            <a:r>
              <a:rPr lang="el-GR" dirty="0" smtClean="0"/>
              <a:t>Πολυσχιδής </a:t>
            </a:r>
            <a:r>
              <a:rPr lang="el-GR" dirty="0"/>
              <a:t>προσωπικότητα, με αίσθηση του χιούμορ και </a:t>
            </a:r>
            <a:r>
              <a:rPr lang="el-GR" dirty="0" smtClean="0"/>
              <a:t>φαντασία</a:t>
            </a:r>
          </a:p>
          <a:p>
            <a:pPr algn="just"/>
            <a:r>
              <a:rPr lang="el-GR" dirty="0"/>
              <a:t>Α</a:t>
            </a:r>
            <a:r>
              <a:rPr lang="el-GR" dirty="0" smtClean="0"/>
              <a:t>νανέωσε </a:t>
            </a:r>
            <a:r>
              <a:rPr lang="el-GR" dirty="0"/>
              <a:t>τη γαλλική γλώσσα και λογοτεχνία εισάγοντας τον προφορικό λόγο και υπογραμμίζοντας την έννοια του αστείου στα γαλλικά γράμματα</a:t>
            </a:r>
            <a:r>
              <a:rPr lang="el-GR" dirty="0" smtClean="0"/>
              <a:t>.</a:t>
            </a:r>
            <a:endParaRPr lang="el-GR" dirty="0"/>
          </a:p>
          <a:p>
            <a:pPr algn="just"/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2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325" y="978569"/>
            <a:ext cx="8748595" cy="5879431"/>
          </a:xfrm>
          <a:prstGeom prst="rect">
            <a:avLst/>
          </a:prstGeom>
        </p:spPr>
      </p:pic>
      <p:pic>
        <p:nvPicPr>
          <p:cNvPr id="4" name="1_Recording_Σημειώσει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9501" y="1138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2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52" y="67027"/>
            <a:ext cx="8533201" cy="3149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35" y="3191279"/>
            <a:ext cx="7179053" cy="3666721"/>
          </a:xfrm>
          <a:prstGeom prst="rect">
            <a:avLst/>
          </a:prstGeom>
        </p:spPr>
      </p:pic>
      <p:pic>
        <p:nvPicPr>
          <p:cNvPr id="2" name="2_Recording_Λιτ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1705" y="188495"/>
            <a:ext cx="609600" cy="609600"/>
          </a:xfrm>
          <a:prstGeom prst="rect">
            <a:avLst/>
          </a:prstGeom>
        </p:spPr>
      </p:pic>
      <p:pic>
        <p:nvPicPr>
          <p:cNvPr id="3" name="3_Recording_Τηλεγραφικό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9515" y="32167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7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3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00" y="838060"/>
            <a:ext cx="7956426" cy="6019940"/>
          </a:xfrm>
          <a:prstGeom prst="rect">
            <a:avLst/>
          </a:prstGeom>
        </p:spPr>
      </p:pic>
      <p:pic>
        <p:nvPicPr>
          <p:cNvPr id="3" name="4_Recording_Η_υποκειμενική_άποψ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6413" y="10066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6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665" y="692238"/>
            <a:ext cx="7844171" cy="5852000"/>
          </a:xfrm>
          <a:prstGeom prst="rect">
            <a:avLst/>
          </a:prstGeom>
        </p:spPr>
      </p:pic>
      <p:pic>
        <p:nvPicPr>
          <p:cNvPr id="6" name="5_Recording_Μάγκικο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955016" y="736354"/>
            <a:ext cx="609600" cy="609600"/>
          </a:xfrm>
          <a:prstGeom prst="rect">
            <a:avLst/>
          </a:prstGeom>
        </p:spPr>
      </p:pic>
      <p:pic>
        <p:nvPicPr>
          <p:cNvPr id="2" name="_ΒΛΑΧΟΣ_ΜΑΓΚΙΚΟ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781266" y="736354"/>
            <a:ext cx="609600" cy="609600"/>
          </a:xfrm>
          <a:prstGeom prst="rect">
            <a:avLst/>
          </a:prstGeom>
        </p:spPr>
      </p:pic>
      <p:pic>
        <p:nvPicPr>
          <p:cNvPr id="3" name="2_Καμαρέτσου_Μάγκικο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546150" y="736354"/>
            <a:ext cx="609600" cy="609600"/>
          </a:xfrm>
          <a:prstGeom prst="rect">
            <a:avLst/>
          </a:prstGeom>
        </p:spPr>
      </p:pic>
      <p:pic>
        <p:nvPicPr>
          <p:cNvPr id="7" name="4_KLISIARI_MAGKIKO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338939" y="736354"/>
            <a:ext cx="609600" cy="609600"/>
          </a:xfrm>
          <a:prstGeom prst="rect">
            <a:avLst/>
          </a:prstGeom>
        </p:spPr>
      </p:pic>
      <p:pic>
        <p:nvPicPr>
          <p:cNvPr id="8" name="2_ΚΩΣΤΙΚΑ_ΜΑΓΚΙΚΟ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7096173" y="737105"/>
            <a:ext cx="609600" cy="609600"/>
          </a:xfrm>
          <a:prstGeom prst="rect">
            <a:avLst/>
          </a:prstGeom>
        </p:spPr>
      </p:pic>
      <p:pic>
        <p:nvPicPr>
          <p:cNvPr id="9" name="5.Ναλμπαντη_ Μάγκικο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7829770" y="736354"/>
            <a:ext cx="609600" cy="609600"/>
          </a:xfrm>
          <a:prstGeom prst="rect">
            <a:avLst/>
          </a:prstGeom>
        </p:spPr>
      </p:pic>
      <p:pic>
        <p:nvPicPr>
          <p:cNvPr id="10" name="2_Πολυχρόνη_Μάγκικο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563367" y="736354"/>
            <a:ext cx="609600" cy="609600"/>
          </a:xfrm>
          <a:prstGeom prst="rect">
            <a:avLst/>
          </a:prstGeom>
        </p:spPr>
      </p:pic>
      <p:pic>
        <p:nvPicPr>
          <p:cNvPr id="11" name="Μάγκικο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255031" y="736354"/>
            <a:ext cx="609600" cy="609600"/>
          </a:xfrm>
          <a:prstGeom prst="rect">
            <a:avLst/>
          </a:prstGeom>
        </p:spPr>
      </p:pic>
      <p:pic>
        <p:nvPicPr>
          <p:cNvPr id="12" name="_ΣΑΡΑΦΗ_ΜΑΓΚΙΚΟ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077836" y="2455460"/>
            <a:ext cx="609600" cy="609600"/>
          </a:xfrm>
          <a:prstGeom prst="rect">
            <a:avLst/>
          </a:prstGeom>
        </p:spPr>
      </p:pic>
      <p:pic>
        <p:nvPicPr>
          <p:cNvPr id="13" name="2_Κίτσιου_Μάγκικο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077836" y="3313438"/>
            <a:ext cx="609600" cy="609600"/>
          </a:xfrm>
          <a:prstGeom prst="rect">
            <a:avLst/>
          </a:prstGeom>
        </p:spPr>
      </p:pic>
      <p:pic>
        <p:nvPicPr>
          <p:cNvPr id="14" name="ΤΖΟΥΒΑΡΑ_ΜΑΓΚΙΚΟ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077836" y="4229362"/>
            <a:ext cx="609600" cy="609600"/>
          </a:xfrm>
          <a:prstGeom prst="rect">
            <a:avLst/>
          </a:prstGeom>
        </p:spPr>
      </p:pic>
      <p:pic>
        <p:nvPicPr>
          <p:cNvPr id="15" name="3.τσιμπινη_μαγκικο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077836" y="508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3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5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56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78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15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59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76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56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58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52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42" y="1017911"/>
            <a:ext cx="8202373" cy="5840089"/>
          </a:xfrm>
          <a:prstGeom prst="rect">
            <a:avLst/>
          </a:prstGeom>
        </p:spPr>
      </p:pic>
      <p:pic>
        <p:nvPicPr>
          <p:cNvPr id="5" name="6_Recording_Δελτίο_Τύπο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88153" y="1167063"/>
            <a:ext cx="609600" cy="609600"/>
          </a:xfrm>
          <a:prstGeom prst="rect">
            <a:avLst/>
          </a:prstGeom>
        </p:spPr>
      </p:pic>
      <p:pic>
        <p:nvPicPr>
          <p:cNvPr id="2" name="1_ΓΑΙΪΤΑΝΙΔΗΣ_ΔΕΛΤΙΟ ΤΥΠΟΥ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77051" y="1167063"/>
            <a:ext cx="609600" cy="609600"/>
          </a:xfrm>
          <a:prstGeom prst="rect">
            <a:avLst/>
          </a:prstGeom>
        </p:spPr>
      </p:pic>
      <p:pic>
        <p:nvPicPr>
          <p:cNvPr id="6" name="3_KLISIARI_DELTIOTYPO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65949" y="1167063"/>
            <a:ext cx="609600" cy="609600"/>
          </a:xfrm>
          <a:prstGeom prst="rect">
            <a:avLst/>
          </a:prstGeom>
        </p:spPr>
      </p:pic>
      <p:pic>
        <p:nvPicPr>
          <p:cNvPr id="7" name="_ΣΑΡΑΦΗ_ΔΕΛΤΙΟ ΤΥΠΟΥ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54847" y="1167063"/>
            <a:ext cx="609600" cy="609600"/>
          </a:xfrm>
          <a:prstGeom prst="rect">
            <a:avLst/>
          </a:prstGeom>
        </p:spPr>
      </p:pic>
      <p:pic>
        <p:nvPicPr>
          <p:cNvPr id="8" name="Κίτσιου_Δελτίο_Τύπου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88350" y="1167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8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92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3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98" y="200680"/>
            <a:ext cx="6068465" cy="665732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pic>
        <p:nvPicPr>
          <p:cNvPr id="6" name="7_Recording_Φιλοσοφικ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6589" y="200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1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358" y="973668"/>
            <a:ext cx="10833061" cy="706964"/>
          </a:xfrm>
        </p:spPr>
        <p:txBody>
          <a:bodyPr/>
          <a:lstStyle/>
          <a:p>
            <a:r>
              <a:rPr lang="el-GR" sz="3200" b="1" dirty="0" smtClean="0"/>
              <a:t>Αρχές της παιδαγωγικής των πολυγραμματισμών</a:t>
            </a:r>
            <a:endParaRPr lang="el-GR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58" y="2354580"/>
            <a:ext cx="11084522" cy="4037258"/>
          </a:xfrm>
        </p:spPr>
        <p:txBody>
          <a:bodyPr>
            <a:normAutofit/>
          </a:bodyPr>
          <a:lstStyle/>
          <a:p>
            <a:pPr algn="just"/>
            <a:r>
              <a:rPr lang="el-GR" sz="2000" b="1" dirty="0">
                <a:solidFill>
                  <a:srgbClr val="C00000"/>
                </a:solidFill>
              </a:rPr>
              <a:t>α)</a:t>
            </a:r>
            <a:r>
              <a:rPr lang="el-GR" sz="2000" b="1" dirty="0"/>
              <a:t> </a:t>
            </a:r>
            <a:r>
              <a:rPr lang="el-GR" sz="2000" dirty="0"/>
              <a:t>η προσέγγιση των κειμένων ως </a:t>
            </a:r>
            <a:r>
              <a:rPr lang="el-GR" sz="2000" b="1" dirty="0"/>
              <a:t>πολυεπίπεδων</a:t>
            </a:r>
            <a:r>
              <a:rPr lang="el-GR" sz="2000" dirty="0"/>
              <a:t>, </a:t>
            </a:r>
            <a:r>
              <a:rPr lang="el-GR" sz="2000" b="1" dirty="0"/>
              <a:t>πολυτροπικών</a:t>
            </a:r>
            <a:r>
              <a:rPr lang="el-GR" sz="2000" dirty="0"/>
              <a:t> και </a:t>
            </a:r>
            <a:r>
              <a:rPr lang="el-GR" sz="2000" b="1" dirty="0" smtClean="0"/>
              <a:t>πολύσημων</a:t>
            </a:r>
            <a:r>
              <a:rPr lang="el-GR" sz="2000" dirty="0" smtClean="0"/>
              <a:t> </a:t>
            </a:r>
            <a:r>
              <a:rPr lang="el-GR" sz="2000" b="1" dirty="0"/>
              <a:t>σημειωτικών</a:t>
            </a:r>
            <a:r>
              <a:rPr lang="el-GR" sz="2000" dirty="0"/>
              <a:t> </a:t>
            </a:r>
            <a:r>
              <a:rPr lang="el-GR" sz="2000" b="1" dirty="0"/>
              <a:t>προϊόντων</a:t>
            </a:r>
            <a:r>
              <a:rPr lang="el-GR" sz="2000" dirty="0"/>
              <a:t>, </a:t>
            </a:r>
            <a:endParaRPr lang="el-GR" sz="2000" dirty="0" smtClean="0"/>
          </a:p>
          <a:p>
            <a:pPr marL="0" indent="0" algn="just">
              <a:buNone/>
            </a:pPr>
            <a:endParaRPr lang="el-GR" sz="2000" dirty="0" smtClean="0"/>
          </a:p>
          <a:p>
            <a:pPr algn="just"/>
            <a:r>
              <a:rPr lang="el-GR" sz="2000" b="1" dirty="0">
                <a:solidFill>
                  <a:srgbClr val="C00000"/>
                </a:solidFill>
              </a:rPr>
              <a:t>β) </a:t>
            </a:r>
            <a:r>
              <a:rPr lang="el-GR" sz="2000" dirty="0"/>
              <a:t>η </a:t>
            </a:r>
            <a:r>
              <a:rPr lang="el-GR" sz="2000" b="1" dirty="0"/>
              <a:t>στόχευση</a:t>
            </a:r>
            <a:r>
              <a:rPr lang="el-GR" sz="2000" dirty="0"/>
              <a:t> της </a:t>
            </a:r>
            <a:r>
              <a:rPr lang="el-GR" sz="2000" b="1" dirty="0"/>
              <a:t>διδασκαλίας</a:t>
            </a:r>
            <a:r>
              <a:rPr lang="el-GR" sz="2000" dirty="0"/>
              <a:t> στην </a:t>
            </a:r>
            <a:r>
              <a:rPr lang="el-GR" sz="2000" dirty="0" smtClean="0"/>
              <a:t>απόκτηση δεξιοτήτων </a:t>
            </a:r>
            <a:r>
              <a:rPr lang="el-GR" sz="2000" dirty="0" smtClean="0">
                <a:sym typeface="Wingdings" panose="05000000000000000000" pitchFamily="2" charset="2"/>
              </a:rPr>
              <a:t> </a:t>
            </a:r>
            <a:r>
              <a:rPr lang="el-GR" sz="2000" dirty="0" smtClean="0"/>
              <a:t>που </a:t>
            </a:r>
            <a:r>
              <a:rPr lang="el-GR" sz="2000" dirty="0"/>
              <a:t>θα επιτρέψουν τους μαθητές να κινηθούν στη μελλοντική </a:t>
            </a:r>
            <a:r>
              <a:rPr lang="el-GR" sz="2000" dirty="0" smtClean="0"/>
              <a:t>ζωή τους </a:t>
            </a:r>
            <a:r>
              <a:rPr lang="el-GR" sz="2000" b="1" dirty="0"/>
              <a:t>ενεργά</a:t>
            </a:r>
            <a:r>
              <a:rPr lang="el-GR" sz="2000" dirty="0"/>
              <a:t> και </a:t>
            </a:r>
            <a:r>
              <a:rPr lang="el-GR" sz="2000" b="1" dirty="0" smtClean="0"/>
              <a:t>συνειδητά</a:t>
            </a:r>
            <a:r>
              <a:rPr lang="el-GR" sz="2000" dirty="0" smtClean="0"/>
              <a:t>, </a:t>
            </a:r>
            <a:r>
              <a:rPr lang="el-GR" sz="2000" dirty="0"/>
              <a:t>και </a:t>
            </a:r>
            <a:endParaRPr lang="el-GR" sz="2000" dirty="0" smtClean="0"/>
          </a:p>
          <a:p>
            <a:pPr marL="0" indent="0" algn="just">
              <a:buNone/>
            </a:pPr>
            <a:endParaRPr lang="el-GR" sz="2000" dirty="0" smtClean="0"/>
          </a:p>
          <a:p>
            <a:pPr algn="just"/>
            <a:r>
              <a:rPr lang="el-GR" sz="2000" b="1" dirty="0" smtClean="0">
                <a:solidFill>
                  <a:srgbClr val="C00000"/>
                </a:solidFill>
              </a:rPr>
              <a:t>γ</a:t>
            </a:r>
            <a:r>
              <a:rPr lang="el-GR" sz="2000" b="1" dirty="0">
                <a:solidFill>
                  <a:srgbClr val="C00000"/>
                </a:solidFill>
              </a:rPr>
              <a:t>)</a:t>
            </a:r>
            <a:r>
              <a:rPr lang="el-GR" sz="2000" dirty="0"/>
              <a:t> η </a:t>
            </a:r>
            <a:r>
              <a:rPr lang="el-GR" sz="2000" b="1" dirty="0"/>
              <a:t>έμφαση</a:t>
            </a:r>
            <a:r>
              <a:rPr lang="el-GR" sz="2000" dirty="0"/>
              <a:t> στην </a:t>
            </a:r>
            <a:r>
              <a:rPr lang="el-GR" sz="2000" b="1" dirty="0"/>
              <a:t>εμβύθιση</a:t>
            </a:r>
            <a:r>
              <a:rPr lang="el-GR" sz="2000" dirty="0"/>
              <a:t> των μαθητών </a:t>
            </a:r>
            <a:r>
              <a:rPr lang="el-GR" sz="2000" dirty="0" smtClean="0"/>
              <a:t>στην </a:t>
            </a:r>
            <a:r>
              <a:rPr lang="el-GR" sz="2000" b="1" dirty="0" smtClean="0"/>
              <a:t>κοινωνική </a:t>
            </a:r>
            <a:r>
              <a:rPr lang="el-GR" sz="2000" b="1" dirty="0"/>
              <a:t>τους εμπειρία </a:t>
            </a:r>
            <a:r>
              <a:rPr lang="el-GR" sz="2000" dirty="0"/>
              <a:t>και η </a:t>
            </a:r>
            <a:r>
              <a:rPr lang="el-GR" sz="2000" b="1" dirty="0"/>
              <a:t>κατασκευή</a:t>
            </a:r>
            <a:r>
              <a:rPr lang="el-GR" sz="2000" dirty="0"/>
              <a:t> του </a:t>
            </a:r>
            <a:r>
              <a:rPr lang="el-GR" sz="2000" b="1" dirty="0"/>
              <a:t>νοήματος</a:t>
            </a:r>
            <a:r>
              <a:rPr lang="el-GR" sz="2000" dirty="0"/>
              <a:t> </a:t>
            </a:r>
            <a:r>
              <a:rPr lang="el-GR" sz="2000" dirty="0" smtClean="0"/>
              <a:t>σε </a:t>
            </a:r>
            <a:r>
              <a:rPr lang="el-GR" sz="2000" dirty="0"/>
              <a:t>αυτή τη βάση</a:t>
            </a:r>
            <a:r>
              <a:rPr lang="el-GR" sz="2000" dirty="0" smtClean="0"/>
              <a:t>.</a:t>
            </a:r>
            <a:endParaRPr lang="en-US" sz="2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20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061" y="348966"/>
            <a:ext cx="7080002" cy="650903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pic>
        <p:nvPicPr>
          <p:cNvPr id="6" name="8_Recording_Χωριάτικο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12853" y="348966"/>
            <a:ext cx="609600" cy="609600"/>
          </a:xfrm>
          <a:prstGeom prst="rect">
            <a:avLst/>
          </a:prstGeom>
        </p:spPr>
      </p:pic>
      <p:pic>
        <p:nvPicPr>
          <p:cNvPr id="2" name="5_Γερονικολάκη_Χωριάτικο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163403" y="348966"/>
            <a:ext cx="609600" cy="609600"/>
          </a:xfrm>
          <a:prstGeom prst="rect">
            <a:avLst/>
          </a:prstGeom>
        </p:spPr>
      </p:pic>
      <p:pic>
        <p:nvPicPr>
          <p:cNvPr id="3" name="3_Κατσαβού_Χωριάτικο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913953" y="348966"/>
            <a:ext cx="609600" cy="609600"/>
          </a:xfrm>
          <a:prstGeom prst="rect">
            <a:avLst/>
          </a:prstGeom>
        </p:spPr>
      </p:pic>
      <p:pic>
        <p:nvPicPr>
          <p:cNvPr id="7" name="2_KLISIARI_XORIATIKO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619556" y="348966"/>
            <a:ext cx="609600" cy="609600"/>
          </a:xfrm>
          <a:prstGeom prst="rect">
            <a:avLst/>
          </a:prstGeom>
        </p:spPr>
      </p:pic>
      <p:pic>
        <p:nvPicPr>
          <p:cNvPr id="8" name="3_ΚΩΣΤΙΚΑ_ΧΩΡΙΑΤΙΚΟ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325159" y="348966"/>
            <a:ext cx="609600" cy="609600"/>
          </a:xfrm>
          <a:prstGeom prst="rect">
            <a:avLst/>
          </a:prstGeom>
        </p:spPr>
      </p:pic>
      <p:pic>
        <p:nvPicPr>
          <p:cNvPr id="9" name="4. Ναλμπάντη_ Χωριάτικο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030762" y="348966"/>
            <a:ext cx="609600" cy="609600"/>
          </a:xfrm>
          <a:prstGeom prst="rect">
            <a:avLst/>
          </a:prstGeom>
        </p:spPr>
      </p:pic>
      <p:pic>
        <p:nvPicPr>
          <p:cNvPr id="10" name="Χωριάτικο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730256" y="348966"/>
            <a:ext cx="609600" cy="609600"/>
          </a:xfrm>
          <a:prstGeom prst="rect">
            <a:avLst/>
          </a:prstGeom>
        </p:spPr>
      </p:pic>
      <p:pic>
        <p:nvPicPr>
          <p:cNvPr id="11" name="3_Κίτσιου_Χωριάτικο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429750" y="3489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19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10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72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43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1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35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13" y="855708"/>
            <a:ext cx="8578714" cy="553613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pic>
        <p:nvPicPr>
          <p:cNvPr id="6" name="9_Recording_Αμερικανισμοί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2422" y="1054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1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095"/>
            <a:ext cx="4808818" cy="6458905"/>
          </a:xfrm>
        </p:spPr>
      </p:pic>
      <p:pic>
        <p:nvPicPr>
          <p:cNvPr id="6" name="10a_Recording_Ανακριτικ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828674" y="638059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41" y="730011"/>
            <a:ext cx="2170196" cy="1262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8" b="1463"/>
          <a:stretch/>
        </p:blipFill>
        <p:spPr>
          <a:xfrm>
            <a:off x="4898199" y="2999873"/>
            <a:ext cx="1869417" cy="2823412"/>
          </a:xfrm>
          <a:prstGeom prst="rect">
            <a:avLst/>
          </a:prstGeom>
        </p:spPr>
      </p:pic>
      <p:pic>
        <p:nvPicPr>
          <p:cNvPr id="9" name="10b_Recording_Ανακριτικό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877551" y="2999873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337" y="638059"/>
            <a:ext cx="1328737" cy="14461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047" y="2919662"/>
            <a:ext cx="2222453" cy="2974669"/>
          </a:xfrm>
          <a:prstGeom prst="rect">
            <a:avLst/>
          </a:prstGeom>
        </p:spPr>
      </p:pic>
      <p:pic>
        <p:nvPicPr>
          <p:cNvPr id="12" name="10c_Recording_Ανακριτικό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691036" y="2823409"/>
            <a:ext cx="609600" cy="609600"/>
          </a:xfrm>
          <a:prstGeom prst="rect">
            <a:avLst/>
          </a:prstGeom>
        </p:spPr>
      </p:pic>
      <p:pic>
        <p:nvPicPr>
          <p:cNvPr id="2" name="4_Γιολτσίδου Δέσποινα_Ανακριτικό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492155" y="333259"/>
            <a:ext cx="609600" cy="609600"/>
          </a:xfrm>
          <a:prstGeom prst="rect">
            <a:avLst/>
          </a:prstGeom>
        </p:spPr>
      </p:pic>
      <p:pic>
        <p:nvPicPr>
          <p:cNvPr id="3" name="5_KLISIARI_ANAKRITIKO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242678" y="340680"/>
            <a:ext cx="609600" cy="609600"/>
          </a:xfrm>
          <a:prstGeom prst="rect">
            <a:avLst/>
          </a:prstGeom>
        </p:spPr>
      </p:pic>
      <p:pic>
        <p:nvPicPr>
          <p:cNvPr id="4" name="4_ΚΩΣΤΙΚΑ_ΑΝΑΚΡΙΤΙΚΟ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941139" y="360067"/>
            <a:ext cx="609600" cy="609600"/>
          </a:xfrm>
          <a:prstGeom prst="rect">
            <a:avLst/>
          </a:prstGeom>
        </p:spPr>
      </p:pic>
      <p:pic>
        <p:nvPicPr>
          <p:cNvPr id="13" name="3.Ναλμπάντη_ Ανακριτικό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696992" y="333259"/>
            <a:ext cx="609600" cy="609600"/>
          </a:xfrm>
          <a:prstGeom prst="rect">
            <a:avLst/>
          </a:prstGeom>
        </p:spPr>
      </p:pic>
      <p:pic>
        <p:nvPicPr>
          <p:cNvPr id="14" name="4_Πολυχρόνη_Ανακριτικό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928784" y="5894331"/>
            <a:ext cx="609600" cy="609600"/>
          </a:xfrm>
          <a:prstGeom prst="rect">
            <a:avLst/>
          </a:prstGeom>
        </p:spPr>
      </p:pic>
      <p:pic>
        <p:nvPicPr>
          <p:cNvPr id="15" name="Ανακριτικό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648714" y="5896246"/>
            <a:ext cx="609600" cy="609600"/>
          </a:xfrm>
          <a:prstGeom prst="rect">
            <a:avLst/>
          </a:prstGeom>
        </p:spPr>
      </p:pic>
      <p:pic>
        <p:nvPicPr>
          <p:cNvPr id="16" name="_ΣΑΡΑΦΗ_ΑΝΑΚΡΙΤΙΚΟ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378280" y="5894331"/>
            <a:ext cx="609600" cy="609600"/>
          </a:xfrm>
          <a:prstGeom prst="rect">
            <a:avLst/>
          </a:prstGeom>
        </p:spPr>
      </p:pic>
      <p:pic>
        <p:nvPicPr>
          <p:cNvPr id="17" name="4_Κίτσιου_Ανακριτικό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119937" y="5894331"/>
            <a:ext cx="609600" cy="609600"/>
          </a:xfrm>
          <a:prstGeom prst="rect">
            <a:avLst/>
          </a:prstGeom>
        </p:spPr>
      </p:pic>
      <p:pic>
        <p:nvPicPr>
          <p:cNvPr id="18" name="ΤΖΟΥΒΑΡΑ_ΑΝΑΚΡΙΤΙΚΟ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821905" y="5901752"/>
            <a:ext cx="609600" cy="609600"/>
          </a:xfrm>
          <a:prstGeom prst="rect">
            <a:avLst/>
          </a:prstGeom>
        </p:spPr>
      </p:pic>
      <p:pic>
        <p:nvPicPr>
          <p:cNvPr id="19" name="2.τσιμπινη_ανακριτικο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486274" y="5901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5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704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7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5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30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102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04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931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99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808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557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001" y="119375"/>
            <a:ext cx="6825916" cy="62724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pic>
        <p:nvPicPr>
          <p:cNvPr id="6" name="11_Recording_Αρχαίο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9073" y="119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b="1" dirty="0" smtClean="0"/>
              <a:t>Ερωτήματα για συζήτηση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58" y="2704552"/>
            <a:ext cx="11086125" cy="2574029"/>
          </a:xfrm>
        </p:spPr>
        <p:txBody>
          <a:bodyPr>
            <a:normAutofit/>
          </a:bodyPr>
          <a:lstStyle/>
          <a:p>
            <a:pPr algn="just"/>
            <a:r>
              <a:rPr lang="el-GR" dirty="0" smtClean="0"/>
              <a:t>Τι παρατηρείτε σχετικά με τον τρόπο που αξιοποιούνται οι γλωσσικές δομές σε κάθε κείμενο; Πώς οικοδομείται το ύφος; </a:t>
            </a:r>
          </a:p>
          <a:p>
            <a:pPr algn="just"/>
            <a:r>
              <a:rPr lang="el-GR" dirty="0" smtClean="0"/>
              <a:t>Σε τι διαφέρει η σιωπηρή από την προφορική ανάγνωση των κειμένων; Υπάρχουν διαφορές;</a:t>
            </a:r>
          </a:p>
          <a:p>
            <a:pPr algn="just"/>
            <a:r>
              <a:rPr lang="el-GR" dirty="0" smtClean="0"/>
              <a:t>Πώς δηλώνεται η οπτική του αφηγητή του κειμένου σε κάθε περίπτωση;</a:t>
            </a:r>
          </a:p>
          <a:p>
            <a:pPr algn="just"/>
            <a:r>
              <a:rPr lang="el-GR" dirty="0" smtClean="0"/>
              <a:t>Ποια εικόνα σχηματίζετε σε κάθε περίπτωση σχετικά με το περιστατικό; </a:t>
            </a:r>
          </a:p>
          <a:p>
            <a:pPr algn="just"/>
            <a:r>
              <a:rPr lang="el-GR" dirty="0" smtClean="0"/>
              <a:t>Ποιους παράγοντες λαμβάνουμε υπόψη για να οικοδομήσουμε το νόημα του κάθε κειμένου;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60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b="1" dirty="0" smtClean="0"/>
              <a:t>Ερωτήματα για συζήτηση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58" y="2815389"/>
            <a:ext cx="11086125" cy="2075266"/>
          </a:xfrm>
        </p:spPr>
        <p:txBody>
          <a:bodyPr>
            <a:normAutofit/>
          </a:bodyPr>
          <a:lstStyle/>
          <a:p>
            <a:pPr algn="just"/>
            <a:r>
              <a:rPr lang="el-GR" dirty="0" smtClean="0"/>
              <a:t>Αν καθένα από αυτά τα κείμενα αποτελούσε μέρος διαφορετικής εφημερίδας σε τι συμπέρασμα θα οδηγούμασταν σχετικά με τον διαφορετικό τρόπο παρουσίασης του περιστατικού;</a:t>
            </a:r>
          </a:p>
          <a:p>
            <a:pPr algn="just"/>
            <a:r>
              <a:rPr lang="el-GR" dirty="0" smtClean="0"/>
              <a:t>Πώς θα αξιοποιούσατε τις «Ασκήσεις ύφους» σε μια δραστηριότητα κριτικού γραμματισμού για μαθητές/τριες της Ε΄ ή Στ΄δημοτικού; </a:t>
            </a:r>
          </a:p>
          <a:p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40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358" y="973668"/>
            <a:ext cx="10513022" cy="706964"/>
          </a:xfrm>
        </p:spPr>
        <p:txBody>
          <a:bodyPr/>
          <a:lstStyle/>
          <a:p>
            <a:r>
              <a:rPr lang="el-GR" sz="3200" b="1" dirty="0" smtClean="0"/>
              <a:t>Μοντέλο πορείας της διδασκαλίας – Το σχέδιο (1/2)</a:t>
            </a:r>
            <a:endParaRPr lang="el-GR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58" y="2377440"/>
            <a:ext cx="11221682" cy="4014398"/>
          </a:xfrm>
        </p:spPr>
        <p:txBody>
          <a:bodyPr>
            <a:normAutofit/>
          </a:bodyPr>
          <a:lstStyle/>
          <a:p>
            <a:pPr algn="just"/>
            <a:r>
              <a:rPr lang="el-GR" dirty="0" smtClean="0"/>
              <a:t>Η </a:t>
            </a:r>
            <a:r>
              <a:rPr lang="el-GR" b="1" dirty="0" smtClean="0">
                <a:solidFill>
                  <a:srgbClr val="C00000"/>
                </a:solidFill>
              </a:rPr>
              <a:t>παιδαγωγική </a:t>
            </a:r>
            <a:r>
              <a:rPr lang="el-GR" b="1" dirty="0">
                <a:solidFill>
                  <a:srgbClr val="C00000"/>
                </a:solidFill>
              </a:rPr>
              <a:t>των πολυγραμματισμών </a:t>
            </a:r>
            <a:r>
              <a:rPr lang="el-GR" dirty="0"/>
              <a:t>προτείνει </a:t>
            </a:r>
            <a:r>
              <a:rPr lang="el-GR" b="1" dirty="0" smtClean="0"/>
              <a:t>ένα </a:t>
            </a:r>
            <a:r>
              <a:rPr lang="el-GR" b="1" dirty="0"/>
              <a:t>μοντέλο πορείας της </a:t>
            </a:r>
            <a:r>
              <a:rPr lang="el-GR" b="1" dirty="0" smtClean="0"/>
              <a:t>διδασκαλίας</a:t>
            </a:r>
            <a:r>
              <a:rPr lang="el-GR" dirty="0"/>
              <a:t>, που αποτελείται από </a:t>
            </a:r>
            <a:r>
              <a:rPr lang="el-GR" b="1" dirty="0" smtClean="0"/>
              <a:t>τέσσερα </a:t>
            </a:r>
            <a:r>
              <a:rPr lang="el-GR" b="1" dirty="0"/>
              <a:t>σημεία</a:t>
            </a:r>
            <a:r>
              <a:rPr lang="el-GR" dirty="0"/>
              <a:t>: </a:t>
            </a:r>
            <a:endParaRPr lang="el-GR" dirty="0" smtClean="0"/>
          </a:p>
          <a:p>
            <a:pPr algn="just"/>
            <a:r>
              <a:rPr lang="el-GR" b="1" dirty="0" smtClean="0">
                <a:solidFill>
                  <a:schemeClr val="accent3">
                    <a:lumMod val="75000"/>
                  </a:schemeClr>
                </a:solidFill>
              </a:rPr>
              <a:t>α</a:t>
            </a:r>
            <a:r>
              <a:rPr lang="el-GR" b="1" dirty="0">
                <a:solidFill>
                  <a:schemeClr val="accent3">
                    <a:lumMod val="75000"/>
                  </a:schemeClr>
                </a:solidFill>
              </a:rPr>
              <a:t>)</a:t>
            </a:r>
            <a:r>
              <a:rPr lang="el-GR" dirty="0"/>
              <a:t> την </a:t>
            </a:r>
            <a:r>
              <a:rPr lang="el-GR" b="1" i="1" dirty="0" smtClean="0">
                <a:solidFill>
                  <a:srgbClr val="C00000"/>
                </a:solidFill>
              </a:rPr>
              <a:t>τοποθετημένη </a:t>
            </a:r>
            <a:r>
              <a:rPr lang="el-GR" b="1" i="1" dirty="0">
                <a:solidFill>
                  <a:srgbClr val="C00000"/>
                </a:solidFill>
              </a:rPr>
              <a:t>πρακτική </a:t>
            </a:r>
            <a:r>
              <a:rPr lang="el-GR" dirty="0"/>
              <a:t>(situated practice), σύμφωνα με την οποία η διδασκαλία θα </a:t>
            </a:r>
            <a:r>
              <a:rPr lang="el-GR" dirty="0" smtClean="0"/>
              <a:t>πρέπει να </a:t>
            </a:r>
            <a:r>
              <a:rPr lang="el-GR" dirty="0"/>
              <a:t>εμπλέκει τους μαθητές σε θέματα που έχουν σχέση με την εμπειρία και </a:t>
            </a:r>
            <a:r>
              <a:rPr lang="el-GR" dirty="0" smtClean="0"/>
              <a:t>τη ζωή </a:t>
            </a:r>
            <a:r>
              <a:rPr lang="el-GR" dirty="0"/>
              <a:t>τους, </a:t>
            </a:r>
            <a:endParaRPr lang="el-GR" dirty="0" smtClean="0"/>
          </a:p>
          <a:p>
            <a:pPr marL="400050" lvl="1" indent="0" algn="just">
              <a:buNone/>
            </a:pPr>
            <a:r>
              <a:rPr lang="el-GR" sz="1800" dirty="0"/>
              <a:t>Εμβάθυνση στην εμπειρία και χρησιμοποίηση διαθέσιμων ειδών λόγου (discourses), συμπεριλαμβανομένων και εκείνων από την καθημερινή ζωή των μαθητών και προσομοιώσεις των σχέσεων που υπάρχουν σε εργασιακούς και δημόσιους χώρους</a:t>
            </a:r>
            <a:r>
              <a:rPr lang="el-GR" sz="1800" dirty="0" smtClean="0"/>
              <a:t>.</a:t>
            </a:r>
          </a:p>
          <a:p>
            <a:pPr algn="just"/>
            <a:r>
              <a:rPr lang="el-GR" b="1" dirty="0">
                <a:solidFill>
                  <a:schemeClr val="accent3">
                    <a:lumMod val="75000"/>
                  </a:schemeClr>
                </a:solidFill>
              </a:rPr>
              <a:t>β)</a:t>
            </a:r>
            <a:r>
              <a:rPr lang="el-GR" dirty="0"/>
              <a:t> την </a:t>
            </a:r>
            <a:r>
              <a:rPr lang="el-GR" b="1" i="1" dirty="0">
                <a:solidFill>
                  <a:srgbClr val="C00000"/>
                </a:solidFill>
              </a:rPr>
              <a:t>ανοιχτή διδασκαλία </a:t>
            </a:r>
            <a:r>
              <a:rPr lang="el-GR" dirty="0"/>
              <a:t>(overt instruction), που αφορά την </a:t>
            </a:r>
            <a:r>
              <a:rPr lang="el-GR" dirty="0" smtClean="0"/>
              <a:t>καθαυτό </a:t>
            </a:r>
            <a:r>
              <a:rPr lang="el-GR" dirty="0"/>
              <a:t>διδασκαλία του γνωστικού αντικειμένου, </a:t>
            </a:r>
            <a:endParaRPr lang="el-GR" dirty="0" smtClean="0"/>
          </a:p>
          <a:p>
            <a:pPr marL="457200" lvl="1" indent="0" algn="just">
              <a:buNone/>
            </a:pPr>
            <a:r>
              <a:rPr lang="el-GR" sz="1800" dirty="0"/>
              <a:t>Συστηματική, αναλυτική, και συνειδητή κατανόηση. Στην περίπτωση των πολυγραμματισμών, αυτό </a:t>
            </a:r>
            <a:r>
              <a:rPr lang="el-GR" sz="1800" dirty="0" smtClean="0"/>
              <a:t>απαιτεί την </a:t>
            </a:r>
            <a:r>
              <a:rPr lang="el-GR" sz="1800" dirty="0"/>
              <a:t>εισαγωγή σε σαφείς μεταγλώσσες, οι οποίες περιγράφουν και ερμηνεύουν τα χαρακτηριστικά στοιχεία του σχεδίου  διαφορετικών τρόπων κατασκευής νοήματος.</a:t>
            </a:r>
          </a:p>
          <a:p>
            <a:pPr algn="just"/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75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58" y="2377440"/>
            <a:ext cx="11221682" cy="4014398"/>
          </a:xfrm>
        </p:spPr>
        <p:txBody>
          <a:bodyPr>
            <a:normAutofit/>
          </a:bodyPr>
          <a:lstStyle/>
          <a:p>
            <a:pPr algn="just"/>
            <a:r>
              <a:rPr lang="el-GR" b="1" dirty="0" smtClean="0">
                <a:solidFill>
                  <a:schemeClr val="accent3">
                    <a:lumMod val="75000"/>
                  </a:schemeClr>
                </a:solidFill>
              </a:rPr>
              <a:t>γ)</a:t>
            </a:r>
            <a:r>
              <a:rPr lang="el-GR" dirty="0" smtClean="0"/>
              <a:t> την </a:t>
            </a:r>
            <a:r>
              <a:rPr lang="el-GR" b="1" i="1" dirty="0" smtClean="0">
                <a:solidFill>
                  <a:srgbClr val="C00000"/>
                </a:solidFill>
              </a:rPr>
              <a:t>κριτική πλαισίωση </a:t>
            </a:r>
            <a:r>
              <a:rPr lang="el-GR" dirty="0" smtClean="0"/>
              <a:t>(critical framing), κατά την οποία το γνωστικό αντικείμενο διδασκαλίας εντάσσεται σε κοινωνικά πλαίσια</a:t>
            </a:r>
          </a:p>
          <a:p>
            <a:pPr marL="400050" lvl="1" indent="0" algn="just">
              <a:buNone/>
            </a:pPr>
            <a:r>
              <a:rPr lang="el-GR" sz="1800" dirty="0"/>
              <a:t>Ερμηνεία του κοινωνικού και πολιτιστικού περιβάλλοντος διαφόρων τύπων  κατασκευής νοήματος. Αυτό περιλαμβάνει τη στάση των μαθητών πίσω από αυτό που μελετούν και βλέπουν κριτικά σε σχέση με το πλαίσιό του</a:t>
            </a:r>
            <a:r>
              <a:rPr lang="el-GR" sz="1800" dirty="0" smtClean="0"/>
              <a:t>.</a:t>
            </a:r>
            <a:endParaRPr lang="el-GR" dirty="0" smtClean="0"/>
          </a:p>
          <a:p>
            <a:pPr algn="just"/>
            <a:r>
              <a:rPr lang="el-GR" b="1" dirty="0" smtClean="0">
                <a:solidFill>
                  <a:schemeClr val="accent3">
                    <a:lumMod val="75000"/>
                  </a:schemeClr>
                </a:solidFill>
              </a:rPr>
              <a:t>δ) </a:t>
            </a:r>
            <a:r>
              <a:rPr lang="el-GR" dirty="0" smtClean="0"/>
              <a:t>τη </a:t>
            </a:r>
            <a:r>
              <a:rPr lang="el-GR" b="1" i="1" dirty="0" smtClean="0">
                <a:solidFill>
                  <a:srgbClr val="C00000"/>
                </a:solidFill>
              </a:rPr>
              <a:t>μετασχηματισμένη πρακτική </a:t>
            </a:r>
            <a:r>
              <a:rPr lang="el-GR" dirty="0" smtClean="0"/>
              <a:t>(transformed practice), που αποτελεί το στάδιο όπου εφαρμόζεται η νέα γνώση που διδάχτηκε σε διαφορετικό κοινωνικό πλαίσιο.</a:t>
            </a:r>
          </a:p>
          <a:p>
            <a:pPr marL="400050" lvl="1" indent="0" algn="just">
              <a:buNone/>
            </a:pPr>
            <a:r>
              <a:rPr lang="el-GR" sz="1800" dirty="0"/>
              <a:t>Ο μετασχηματισμός στην πρακτική κατασκευής νοήματος, τοποθετεί τη μετασχηματισμένη  σημασία έτσι ώστε να λειτουργήσει σε διαφορετικό πλαίσιο ή σε διαφορετικά πολιτισμικά περιβάλλοντα. (The New London Group, 1996:1-30)</a:t>
            </a:r>
          </a:p>
          <a:p>
            <a:pPr algn="just"/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28358" y="973668"/>
            <a:ext cx="10513022" cy="706964"/>
          </a:xfrm>
        </p:spPr>
        <p:txBody>
          <a:bodyPr/>
          <a:lstStyle/>
          <a:p>
            <a:r>
              <a:rPr lang="el-GR" sz="3200" b="1" dirty="0" smtClean="0"/>
              <a:t>Μοντέλο πορείας της διδασκαλίας – Το σχέδιο (2/2)</a:t>
            </a:r>
            <a:endParaRPr lang="el-GR" sz="3200" b="1" dirty="0"/>
          </a:p>
        </p:txBody>
      </p:sp>
    </p:spTree>
    <p:extLst>
      <p:ext uri="{BB962C8B-B14F-4D97-AF65-F5344CB8AC3E}">
        <p14:creationId xmlns:p14="http://schemas.microsoft.com/office/powerpoint/2010/main" val="68751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1" y="973668"/>
            <a:ext cx="9944100" cy="706964"/>
          </a:xfrm>
        </p:spPr>
        <p:txBody>
          <a:bodyPr/>
          <a:lstStyle/>
          <a:p>
            <a:r>
              <a:rPr lang="en-US" sz="3200" b="1" dirty="0" smtClean="0"/>
              <a:t>A grammar of multimodality </a:t>
            </a:r>
            <a:br>
              <a:rPr lang="en-US" sz="3200" b="1" dirty="0" smtClean="0"/>
            </a:br>
            <a:r>
              <a:rPr lang="en-US" sz="3200" b="1" dirty="0" smtClean="0"/>
              <a:t>(Cope &amp; </a:t>
            </a:r>
            <a:r>
              <a:rPr lang="en-US" sz="3200" b="1" dirty="0" err="1" smtClean="0"/>
              <a:t>Kalantzis</a:t>
            </a:r>
            <a:r>
              <a:rPr lang="en-US" sz="3200" b="1" dirty="0" smtClean="0"/>
              <a:t>, 2009) (1/</a:t>
            </a:r>
            <a:r>
              <a:rPr lang="el-GR" sz="3200" b="1" dirty="0" smtClean="0"/>
              <a:t>3</a:t>
            </a:r>
            <a:r>
              <a:rPr lang="en-US" sz="3200" b="1" dirty="0" smtClean="0"/>
              <a:t>)</a:t>
            </a:r>
            <a:endParaRPr lang="el-GR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58" y="2354580"/>
            <a:ext cx="11153102" cy="4037258"/>
          </a:xfrm>
        </p:spPr>
        <p:txBody>
          <a:bodyPr/>
          <a:lstStyle/>
          <a:p>
            <a:r>
              <a:rPr lang="el-GR" b="1" dirty="0" smtClean="0"/>
              <a:t>Παραδοσιακά</a:t>
            </a:r>
            <a:r>
              <a:rPr lang="el-GR" dirty="0" smtClean="0"/>
              <a:t> η διδασκαλία του γραμματισμού περιοριζόταν σε </a:t>
            </a:r>
            <a:r>
              <a:rPr lang="el-GR" b="1" dirty="0" smtClean="0"/>
              <a:t>μορφές γραπτού λόγου</a:t>
            </a:r>
            <a:r>
              <a:rPr lang="el-GR" dirty="0" smtClean="0"/>
              <a:t>.</a:t>
            </a:r>
          </a:p>
          <a:p>
            <a:r>
              <a:rPr lang="el-GR" dirty="0" smtClean="0"/>
              <a:t>Τα </a:t>
            </a:r>
            <a:r>
              <a:rPr lang="el-GR" b="1" dirty="0" smtClean="0"/>
              <a:t>νέα μέσα </a:t>
            </a:r>
            <a:r>
              <a:rPr lang="el-GR" dirty="0" smtClean="0"/>
              <a:t>συνδυάζουν τους </a:t>
            </a:r>
            <a:r>
              <a:rPr lang="el-GR" b="1" dirty="0" smtClean="0"/>
              <a:t>διαφορετικούς τρόπους </a:t>
            </a:r>
            <a:r>
              <a:rPr lang="el-GR" dirty="0" smtClean="0"/>
              <a:t>(</a:t>
            </a:r>
            <a:r>
              <a:rPr lang="en-US" dirty="0" smtClean="0"/>
              <a:t>modes)</a:t>
            </a:r>
            <a:r>
              <a:rPr lang="el-GR" dirty="0" smtClean="0"/>
              <a:t> πολύ πιο έντονα σε σύγκριση με αυτό που άλλοτε αποτελούσε τη νόρμα.</a:t>
            </a:r>
          </a:p>
          <a:p>
            <a:r>
              <a:rPr lang="el-GR" dirty="0" smtClean="0"/>
              <a:t>Έτσι σύμφωνα με τους </a:t>
            </a:r>
            <a:r>
              <a:rPr lang="en-US" b="1" dirty="0" smtClean="0"/>
              <a:t>Cope &amp; </a:t>
            </a:r>
            <a:r>
              <a:rPr lang="en-US" b="1" dirty="0" err="1" smtClean="0"/>
              <a:t>Kalantzis</a:t>
            </a:r>
            <a:r>
              <a:rPr lang="en-US" b="1" dirty="0" smtClean="0"/>
              <a:t> </a:t>
            </a:r>
            <a:r>
              <a:rPr lang="en-US" dirty="0" smtClean="0"/>
              <a:t>(2009)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endParaRPr lang="el-GR" dirty="0" smtClean="0">
              <a:sym typeface="Wingdings" panose="05000000000000000000" pitchFamily="2" charset="2"/>
            </a:endParaRPr>
          </a:p>
          <a:p>
            <a:r>
              <a:rPr lang="el-GR" dirty="0" smtClean="0">
                <a:sym typeface="Wingdings" panose="05000000000000000000" pitchFamily="2" charset="2"/>
              </a:rPr>
              <a:t>«</a:t>
            </a:r>
            <a:r>
              <a:rPr lang="en-US" dirty="0" smtClean="0">
                <a:sym typeface="Wingdings" panose="05000000000000000000" pitchFamily="2" charset="2"/>
              </a:rPr>
              <a:t>The breadth of modes of meaning that needs to be encompassed in a pedagogy that goes beyond the scope of traditional literacy teaching, a pedagogy of “</a:t>
            </a:r>
            <a:r>
              <a:rPr lang="en-US" dirty="0" err="1" smtClean="0">
                <a:sym typeface="Wingdings" panose="05000000000000000000" pitchFamily="2" charset="2"/>
              </a:rPr>
              <a:t>Multiliteracies</a:t>
            </a:r>
            <a:r>
              <a:rPr lang="en-US" dirty="0" smtClean="0">
                <a:sym typeface="Wingdings" panose="05000000000000000000" pitchFamily="2" charset="2"/>
              </a:rPr>
              <a:t>: </a:t>
            </a:r>
          </a:p>
          <a:p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82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25" y="266924"/>
            <a:ext cx="8993426" cy="625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3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58" y="2377440"/>
            <a:ext cx="11107382" cy="4014398"/>
          </a:xfrm>
        </p:spPr>
        <p:txBody>
          <a:bodyPr/>
          <a:lstStyle/>
          <a:p>
            <a:pPr algn="just"/>
            <a:r>
              <a:rPr lang="el-GR" dirty="0" smtClean="0"/>
              <a:t>Καθένας από αυτούς τους </a:t>
            </a:r>
            <a:r>
              <a:rPr lang="el-GR" b="1" dirty="0" smtClean="0">
                <a:solidFill>
                  <a:schemeClr val="accent2"/>
                </a:solidFill>
              </a:rPr>
              <a:t>τρόπους</a:t>
            </a:r>
            <a:r>
              <a:rPr lang="el-GR" dirty="0" smtClean="0">
                <a:solidFill>
                  <a:schemeClr val="accent2"/>
                </a:solidFill>
              </a:rPr>
              <a:t> </a:t>
            </a:r>
            <a:r>
              <a:rPr lang="el-GR" dirty="0" smtClean="0"/>
              <a:t>(</a:t>
            </a:r>
            <a:r>
              <a:rPr lang="en-US" dirty="0" smtClean="0"/>
              <a:t>modes)</a:t>
            </a:r>
            <a:r>
              <a:rPr lang="el-GR" dirty="0" smtClean="0"/>
              <a:t> έχει τη δυνατότητα να εκφράζει πολλά </a:t>
            </a:r>
            <a:r>
              <a:rPr lang="el-GR" b="1" dirty="0">
                <a:solidFill>
                  <a:schemeClr val="accent2"/>
                </a:solidFill>
              </a:rPr>
              <a:t>ίδιου</a:t>
            </a:r>
            <a:r>
              <a:rPr lang="el-GR" dirty="0" smtClean="0"/>
              <a:t> </a:t>
            </a:r>
            <a:r>
              <a:rPr lang="el-GR" b="1" dirty="0">
                <a:solidFill>
                  <a:schemeClr val="accent2"/>
                </a:solidFill>
              </a:rPr>
              <a:t>τύπου</a:t>
            </a:r>
            <a:r>
              <a:rPr lang="el-GR" dirty="0" smtClean="0"/>
              <a:t> πράγματα</a:t>
            </a:r>
            <a:r>
              <a:rPr lang="en-US" dirty="0" smtClean="0"/>
              <a:t> </a:t>
            </a:r>
            <a:r>
              <a:rPr lang="el-GR" dirty="0" smtClean="0"/>
              <a:t>ΑΛΛΑ έχει</a:t>
            </a:r>
            <a:r>
              <a:rPr lang="en-US" dirty="0" smtClean="0"/>
              <a:t> </a:t>
            </a:r>
            <a:r>
              <a:rPr lang="el-GR" dirty="0" smtClean="0"/>
              <a:t>και </a:t>
            </a:r>
            <a:r>
              <a:rPr lang="el-GR" b="1" dirty="0">
                <a:solidFill>
                  <a:schemeClr val="accent2"/>
                </a:solidFill>
              </a:rPr>
              <a:t>αναπαραστατικές</a:t>
            </a:r>
            <a:r>
              <a:rPr lang="el-GR" dirty="0" smtClean="0"/>
              <a:t> δυνατότητες </a:t>
            </a:r>
            <a:r>
              <a:rPr lang="el-GR" b="1" dirty="0">
                <a:solidFill>
                  <a:schemeClr val="accent2"/>
                </a:solidFill>
              </a:rPr>
              <a:t>μοναδικές</a:t>
            </a:r>
            <a:r>
              <a:rPr lang="el-GR" dirty="0" smtClean="0"/>
              <a:t> </a:t>
            </a:r>
          </a:p>
          <a:p>
            <a:pPr algn="just"/>
            <a:r>
              <a:rPr lang="el-GR" dirty="0" smtClean="0"/>
              <a:t>Υπάρχουν δηλαδή ανάμεσα στους διαφορετικούς τρόπους </a:t>
            </a:r>
            <a:r>
              <a:rPr lang="el-GR" b="1" dirty="0" smtClean="0"/>
              <a:t>εξ ορισμού </a:t>
            </a:r>
            <a:r>
              <a:rPr lang="el-GR" dirty="0" smtClean="0"/>
              <a:t>διαφορετικές ή </a:t>
            </a:r>
            <a:r>
              <a:rPr lang="el-GR" b="1" dirty="0" smtClean="0"/>
              <a:t>αναντικατάστατες διαστάσεις </a:t>
            </a:r>
            <a:r>
              <a:rPr lang="el-GR" dirty="0" smtClean="0"/>
              <a:t>καθώς και </a:t>
            </a:r>
            <a:r>
              <a:rPr lang="el-GR" b="1" dirty="0" smtClean="0"/>
              <a:t>παράλληλες</a:t>
            </a:r>
            <a:r>
              <a:rPr lang="el-GR" dirty="0" smtClean="0"/>
              <a:t> </a:t>
            </a:r>
            <a:r>
              <a:rPr lang="el-GR" b="1" dirty="0" smtClean="0"/>
              <a:t>αλληλεπικαλυπτόμενες</a:t>
            </a:r>
            <a:r>
              <a:rPr lang="el-GR" dirty="0" smtClean="0"/>
              <a:t> </a:t>
            </a:r>
            <a:r>
              <a:rPr lang="el-GR" b="1" dirty="0" smtClean="0"/>
              <a:t>λειτουργίες</a:t>
            </a:r>
          </a:p>
          <a:p>
            <a:pPr algn="just"/>
            <a:r>
              <a:rPr lang="el-GR" dirty="0" smtClean="0"/>
              <a:t>Η διαδικασία </a:t>
            </a:r>
            <a:r>
              <a:rPr lang="el-GR" b="1" dirty="0">
                <a:solidFill>
                  <a:schemeClr val="accent2"/>
                </a:solidFill>
              </a:rPr>
              <a:t>εναλλαγής</a:t>
            </a:r>
            <a:r>
              <a:rPr lang="el-GR" dirty="0" smtClean="0"/>
              <a:t> μεταξύ </a:t>
            </a:r>
            <a:r>
              <a:rPr lang="el-GR" b="1" dirty="0">
                <a:solidFill>
                  <a:schemeClr val="accent2"/>
                </a:solidFill>
              </a:rPr>
              <a:t>τρόπων</a:t>
            </a:r>
            <a:r>
              <a:rPr lang="el-GR" dirty="0" smtClean="0"/>
              <a:t> (</a:t>
            </a:r>
            <a:r>
              <a:rPr lang="en-US" dirty="0" smtClean="0"/>
              <a:t>modes) </a:t>
            </a:r>
            <a:r>
              <a:rPr lang="el-GR" dirty="0" smtClean="0"/>
              <a:t>και η αναπαράσταση του ίδιου πράγματος περνώντας από τον ένα τρόπο στον άλλο, ονομάζεται </a:t>
            </a:r>
            <a:r>
              <a:rPr lang="el-GR" b="1" dirty="0">
                <a:solidFill>
                  <a:schemeClr val="accent2"/>
                </a:solidFill>
              </a:rPr>
              <a:t>ΣΥΝΑΙΣΘΗΣΙΑ</a:t>
            </a:r>
            <a:r>
              <a:rPr lang="el-GR" dirty="0" smtClean="0"/>
              <a:t> (</a:t>
            </a:r>
            <a:r>
              <a:rPr lang="en-US" dirty="0" err="1" smtClean="0"/>
              <a:t>synaesthesia</a:t>
            </a:r>
            <a:r>
              <a:rPr lang="en-US" dirty="0" smtClean="0"/>
              <a:t>).</a:t>
            </a:r>
            <a:endParaRPr lang="el-GR" dirty="0" smtClean="0"/>
          </a:p>
          <a:p>
            <a:pPr algn="just"/>
            <a:r>
              <a:rPr lang="el-GR" dirty="0"/>
              <a:t>Μ</a:t>
            </a:r>
            <a:r>
              <a:rPr lang="el-GR" dirty="0" smtClean="0"/>
              <a:t>ια </a:t>
            </a:r>
            <a:r>
              <a:rPr lang="el-GR" b="1" dirty="0">
                <a:solidFill>
                  <a:schemeClr val="accent2"/>
                </a:solidFill>
              </a:rPr>
              <a:t>γραμματική του οπτικού τρόπου </a:t>
            </a:r>
            <a:r>
              <a:rPr lang="el-GR" dirty="0"/>
              <a:t>(</a:t>
            </a:r>
            <a:r>
              <a:rPr lang="en-US" dirty="0"/>
              <a:t>of the visual) </a:t>
            </a:r>
            <a:r>
              <a:rPr lang="el-GR" dirty="0"/>
              <a:t>μπορεί να εξηγήσει με ποιον τρόπο οι εικόνες λειτουργούν όπως η γλώσσα</a:t>
            </a:r>
            <a:r>
              <a:rPr lang="el-GR" dirty="0" smtClean="0"/>
              <a:t>.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0101" y="973668"/>
            <a:ext cx="9944100" cy="706964"/>
          </a:xfrm>
        </p:spPr>
        <p:txBody>
          <a:bodyPr/>
          <a:lstStyle/>
          <a:p>
            <a:r>
              <a:rPr lang="en-US" sz="3200" b="1" dirty="0" smtClean="0"/>
              <a:t>A grammar of multimodality </a:t>
            </a:r>
            <a:br>
              <a:rPr lang="en-US" sz="3200" b="1" dirty="0" smtClean="0"/>
            </a:br>
            <a:r>
              <a:rPr lang="en-US" sz="3200" b="1" dirty="0" smtClean="0"/>
              <a:t>(Cope &amp; </a:t>
            </a:r>
            <a:r>
              <a:rPr lang="en-US" sz="3200" b="1" dirty="0" err="1" smtClean="0"/>
              <a:t>Kalantzis</a:t>
            </a:r>
            <a:r>
              <a:rPr lang="en-US" sz="3200" b="1" dirty="0" smtClean="0"/>
              <a:t>, 2009) (2/</a:t>
            </a:r>
            <a:r>
              <a:rPr lang="el-GR" sz="3200" b="1" dirty="0" smtClean="0"/>
              <a:t>3</a:t>
            </a:r>
            <a:r>
              <a:rPr lang="en-US" sz="3200" b="1" dirty="0" smtClean="0"/>
              <a:t>)</a:t>
            </a:r>
            <a:endParaRPr lang="el-GR" sz="3200" b="1" dirty="0"/>
          </a:p>
        </p:txBody>
      </p:sp>
    </p:spTree>
    <p:extLst>
      <p:ext uri="{BB962C8B-B14F-4D97-AF65-F5344CB8AC3E}">
        <p14:creationId xmlns:p14="http://schemas.microsoft.com/office/powerpoint/2010/main" val="401360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949713"/>
              </p:ext>
            </p:extLst>
          </p:nvPr>
        </p:nvGraphicFramePr>
        <p:xfrm>
          <a:off x="2018049" y="1454078"/>
          <a:ext cx="812800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244686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Κείμενο </a:t>
                      </a:r>
                      <a:r>
                        <a:rPr lang="el-GR" sz="1600" dirty="0" smtClean="0"/>
                        <a:t>(λεκτικό)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Εικόνα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Δράση</a:t>
                      </a:r>
                      <a:r>
                        <a:rPr lang="el-GR" baseline="0" dirty="0" smtClean="0"/>
                        <a:t> που εκφράζεται μέσω ρημάτων σε προτάσεις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Δράση εκφράζεται</a:t>
                      </a:r>
                      <a:r>
                        <a:rPr lang="el-GR" baseline="0" dirty="0" smtClean="0"/>
                        <a:t> με βέλη στις εικόνες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Τοπικά επιρρήματα</a:t>
                      </a:r>
                      <a:r>
                        <a:rPr lang="el-GR" baseline="0" dirty="0" smtClean="0"/>
                        <a:t> στη γλώσσα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Η τοποθέτηση</a:t>
                      </a:r>
                      <a:r>
                        <a:rPr lang="el-GR" baseline="0" dirty="0" smtClean="0"/>
                        <a:t> μηνυμάτων στο μπροστινό ή στο πίσω μέρος της εικόνας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Τα συγκριτικά επίθετα στη γλώσσα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Το διαφορετικό</a:t>
                      </a:r>
                      <a:r>
                        <a:rPr lang="el-GR" baseline="0" dirty="0" smtClean="0"/>
                        <a:t> μέγεθος των αντικειμένων και το σημείο στο οποίο τοποθετούνται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Η</a:t>
                      </a:r>
                      <a:r>
                        <a:rPr lang="el-GR" baseline="0" dirty="0" smtClean="0"/>
                        <a:t> παρουσίαση του παλιού και του νέου στις προτάσεις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Η τοποθέτηση στην αριστερή προς τη δεξιά μεριά (στις πολιτισμικές</a:t>
                      </a:r>
                      <a:r>
                        <a:rPr lang="el-GR" baseline="0" dirty="0" smtClean="0"/>
                        <a:t> παραδόσεις που η ανάγνωση γίνεται από αριστερά προς τα δεξιά)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Το πραγματικό σε αντίθεση</a:t>
                      </a:r>
                      <a:r>
                        <a:rPr lang="el-GR" baseline="0" dirty="0" smtClean="0"/>
                        <a:t> με το ιδανικό στη γλώσσα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Η</a:t>
                      </a:r>
                      <a:r>
                        <a:rPr lang="el-GR" baseline="0" dirty="0" smtClean="0"/>
                        <a:t> τοποθέτηση πάνω ή κάτω στις εικόνες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47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58" y="2377440"/>
            <a:ext cx="11153102" cy="3642360"/>
          </a:xfrm>
        </p:spPr>
        <p:txBody>
          <a:bodyPr>
            <a:normAutofit/>
          </a:bodyPr>
          <a:lstStyle/>
          <a:p>
            <a:r>
              <a:rPr lang="en-US" sz="2000" dirty="0"/>
              <a:t>The following grammar of multimodality, illustrates the parallelisms between modes in </a:t>
            </a:r>
            <a:r>
              <a:rPr lang="en-US" sz="2000" dirty="0" smtClean="0"/>
              <a:t>response</a:t>
            </a:r>
            <a:r>
              <a:rPr lang="el-GR" sz="2000" dirty="0" smtClean="0"/>
              <a:t> </a:t>
            </a:r>
            <a:r>
              <a:rPr lang="en-US" sz="2000" dirty="0" smtClean="0"/>
              <a:t>to </a:t>
            </a:r>
            <a:r>
              <a:rPr lang="en-US" sz="2000" dirty="0"/>
              <a:t>five questions about meaning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 algn="ctr">
              <a:buNone/>
            </a:pPr>
            <a:r>
              <a:rPr lang="en-US" sz="2000" b="1" dirty="0" smtClean="0">
                <a:solidFill>
                  <a:schemeClr val="accent2"/>
                </a:solidFill>
              </a:rPr>
              <a:t>DIMENSIONS OF MEANING</a:t>
            </a:r>
            <a:endParaRPr lang="en-US" sz="20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000" dirty="0"/>
              <a:t>• </a:t>
            </a:r>
            <a:r>
              <a:rPr lang="en-US" sz="2000" b="1" dirty="0">
                <a:solidFill>
                  <a:schemeClr val="accent2"/>
                </a:solidFill>
              </a:rPr>
              <a:t>Representational</a:t>
            </a:r>
            <a:r>
              <a:rPr lang="en-US" sz="2000" dirty="0"/>
              <a:t>—What do the meanings refer to?</a:t>
            </a:r>
          </a:p>
          <a:p>
            <a:pPr marL="0" indent="0">
              <a:buNone/>
            </a:pPr>
            <a:r>
              <a:rPr lang="en-US" sz="2000" dirty="0"/>
              <a:t>• </a:t>
            </a:r>
            <a:r>
              <a:rPr lang="en-US" sz="2000" b="1" dirty="0">
                <a:solidFill>
                  <a:schemeClr val="accent2"/>
                </a:solidFill>
              </a:rPr>
              <a:t>Social</a:t>
            </a:r>
            <a:r>
              <a:rPr lang="en-US" sz="2000" dirty="0"/>
              <a:t>—How do the meanings connect the persons they involve?</a:t>
            </a:r>
          </a:p>
          <a:p>
            <a:pPr marL="0" indent="0">
              <a:buNone/>
            </a:pPr>
            <a:r>
              <a:rPr lang="en-US" sz="2000" dirty="0"/>
              <a:t>• </a:t>
            </a:r>
            <a:r>
              <a:rPr lang="en-US" sz="2000" b="1" dirty="0" err="1">
                <a:solidFill>
                  <a:schemeClr val="accent2"/>
                </a:solidFill>
              </a:rPr>
              <a:t>Organisational</a:t>
            </a:r>
            <a:r>
              <a:rPr lang="en-US" sz="2000" dirty="0"/>
              <a:t>—How do the meanings hang together?</a:t>
            </a:r>
          </a:p>
          <a:p>
            <a:pPr marL="0" indent="0">
              <a:buNone/>
            </a:pPr>
            <a:r>
              <a:rPr lang="en-US" sz="2000" dirty="0"/>
              <a:t>• </a:t>
            </a:r>
            <a:r>
              <a:rPr lang="en-US" sz="2000" b="1" dirty="0">
                <a:solidFill>
                  <a:schemeClr val="accent2"/>
                </a:solidFill>
              </a:rPr>
              <a:t>Contextual</a:t>
            </a:r>
            <a:r>
              <a:rPr lang="en-US" sz="2000" dirty="0"/>
              <a:t>—How do the meanings fit into the larger world of meaning?</a:t>
            </a:r>
          </a:p>
          <a:p>
            <a:pPr marL="0" indent="0">
              <a:buNone/>
            </a:pPr>
            <a:r>
              <a:rPr lang="en-US" sz="2000" dirty="0"/>
              <a:t>• </a:t>
            </a:r>
            <a:r>
              <a:rPr lang="en-US" sz="2000" b="1" dirty="0" smtClean="0">
                <a:solidFill>
                  <a:schemeClr val="accent2"/>
                </a:solidFill>
              </a:rPr>
              <a:t>Ideological</a:t>
            </a:r>
            <a:r>
              <a:rPr lang="en-US" sz="2000" dirty="0" smtClean="0"/>
              <a:t>—Whose </a:t>
            </a:r>
            <a:r>
              <a:rPr lang="en-US" sz="2000" dirty="0"/>
              <a:t>interests are the meanings skewed to serve?</a:t>
            </a:r>
            <a:endParaRPr lang="el-GR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00101" y="973668"/>
            <a:ext cx="9944100" cy="706964"/>
          </a:xfrm>
        </p:spPr>
        <p:txBody>
          <a:bodyPr/>
          <a:lstStyle/>
          <a:p>
            <a:r>
              <a:rPr lang="en-US" sz="3200" b="1" dirty="0" smtClean="0"/>
              <a:t>A grammar of multimodality </a:t>
            </a:r>
            <a:br>
              <a:rPr lang="en-US" sz="3200" b="1" dirty="0" smtClean="0"/>
            </a:br>
            <a:r>
              <a:rPr lang="en-US" sz="3200" b="1" dirty="0" smtClean="0"/>
              <a:t>(Cope &amp; </a:t>
            </a:r>
            <a:r>
              <a:rPr lang="en-US" sz="3200" b="1" dirty="0" err="1" smtClean="0"/>
              <a:t>Kalantzis</a:t>
            </a:r>
            <a:r>
              <a:rPr lang="en-US" sz="3200" b="1" dirty="0" smtClean="0"/>
              <a:t>, 2009) (</a:t>
            </a:r>
            <a:r>
              <a:rPr lang="el-GR" sz="3200" b="1" dirty="0" smtClean="0"/>
              <a:t>3</a:t>
            </a:r>
            <a:r>
              <a:rPr lang="en-US" sz="3200" b="1" dirty="0" smtClean="0"/>
              <a:t>/</a:t>
            </a:r>
            <a:r>
              <a:rPr lang="el-GR" sz="3200" b="1" dirty="0" smtClean="0"/>
              <a:t>3</a:t>
            </a:r>
            <a:r>
              <a:rPr lang="en-US" sz="3200" b="1" dirty="0" smtClean="0"/>
              <a:t>)</a:t>
            </a:r>
            <a:endParaRPr lang="el-GR" sz="3200" b="1" dirty="0"/>
          </a:p>
        </p:txBody>
      </p:sp>
    </p:spTree>
    <p:extLst>
      <p:ext uri="{BB962C8B-B14F-4D97-AF65-F5344CB8AC3E}">
        <p14:creationId xmlns:p14="http://schemas.microsoft.com/office/powerpoint/2010/main" val="35592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5580</TotalTime>
  <Words>1122</Words>
  <Application>Microsoft Office PowerPoint</Application>
  <PresentationFormat>Προσαρμογή</PresentationFormat>
  <Paragraphs>102</Paragraphs>
  <Slides>25</Slides>
  <Notes>2</Notes>
  <HiddenSlides>0</HiddenSlides>
  <MMClips>45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26" baseType="lpstr">
      <vt:lpstr>Ion Boardroom</vt:lpstr>
      <vt:lpstr>Νέες ανάγκες -Από τον γραμματισμό στους πολυγραμματισμούς </vt:lpstr>
      <vt:lpstr>Αρχές της παιδαγωγικής των πολυγραμματισμών</vt:lpstr>
      <vt:lpstr>Μοντέλο πορείας της διδασκαλίας – Το σχέδιο (1/2)</vt:lpstr>
      <vt:lpstr>Μοντέλο πορείας της διδασκαλίας – Το σχέδιο (2/2)</vt:lpstr>
      <vt:lpstr>A grammar of multimodality  (Cope &amp; Kalantzis, 2009) (1/3)</vt:lpstr>
      <vt:lpstr>Παρουσίαση του PowerPoint</vt:lpstr>
      <vt:lpstr>A grammar of multimodality  (Cope &amp; Kalantzis, 2009) (2/3)</vt:lpstr>
      <vt:lpstr>Παρουσίαση του PowerPoint</vt:lpstr>
      <vt:lpstr>A grammar of multimodality  (Cope &amp; Kalantzis, 2009) (3/3)</vt:lpstr>
      <vt:lpstr>Τι είναι κείμενο; </vt:lpstr>
      <vt:lpstr>Στόχος μας εφαρμόζοντας τις αρχές του κριτικού γραμματισμού</vt:lpstr>
      <vt:lpstr>Παρουσίαση του PowerPoint</vt:lpstr>
      <vt:lpstr>Με πόσους τρόπους μπορεί να περιγραφεί ένα ασήμαντο επεισόδιο,  απ' αυτά που συμβαίνουν γύρω μας, στην καθημερινή μας ζωή;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Ερωτήματα για συζήτηση</vt:lpstr>
      <vt:lpstr>Ερωτήματα για συζήτηση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Σπυροπούλου Ναταλία</dc:creator>
  <cp:lastModifiedBy>user</cp:lastModifiedBy>
  <cp:revision>174</cp:revision>
  <dcterms:created xsi:type="dcterms:W3CDTF">2016-07-22T12:38:34Z</dcterms:created>
  <dcterms:modified xsi:type="dcterms:W3CDTF">2018-05-24T07:43:20Z</dcterms:modified>
</cp:coreProperties>
</file>