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75"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93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882648-EBC7-4B32-A684-678AF6DF9D3A}" type="datetimeFigureOut">
              <a:rPr lang="el-GR" smtClean="0"/>
              <a:t>23/10/2019</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16E5973-B029-4985-BF3B-6FAA4EF3B509}" type="slidenum">
              <a:rPr lang="el-GR" smtClean="0"/>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616E5973-B029-4985-BF3B-6FAA4EF3B509}" type="slidenum">
              <a:rPr lang="el-GR" smtClean="0"/>
              <a:t>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10" name="9 - Ορθογώνιο τρίγωνο"/>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 Τίτλος"/>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grpSp>
        <p:nvGrpSpPr>
          <p:cNvPr id="2" name="1 - Ομάδα"/>
          <p:cNvGrpSpPr/>
          <p:nvPr/>
        </p:nvGrpSpPr>
        <p:grpSpPr>
          <a:xfrm>
            <a:off x="-3765" y="4953000"/>
            <a:ext cx="9147765" cy="1912088"/>
            <a:chOff x="-3765" y="4832896"/>
            <a:chExt cx="9147765" cy="2032192"/>
          </a:xfrm>
        </p:grpSpPr>
        <p:sp>
          <p:nvSpPr>
            <p:cNvPr id="7" name="6 - Ελεύθερη σχεδίαση"/>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 Ελεύθερη σχεδίαση"/>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 Ελεύθερη σχεδίαση"/>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 Ευθεία γραμμή σύνδεσης"/>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 Θέση ημερομηνίας"/>
          <p:cNvSpPr>
            <a:spLocks noGrp="1"/>
          </p:cNvSpPr>
          <p:nvPr>
            <p:ph type="dt" sz="half" idx="10"/>
          </p:nvPr>
        </p:nvSpPr>
        <p:spPr/>
        <p:txBody>
          <a:bodyPr/>
          <a:lstStyle>
            <a:lvl1pPr>
              <a:defRPr>
                <a:solidFill>
                  <a:srgbClr val="FFFFFF"/>
                </a:solidFill>
              </a:defRPr>
            </a:lvl1pPr>
            <a:extLst/>
          </a:lstStyle>
          <a:p>
            <a:fld id="{E170798C-CA83-40C1-937B-07D7A80D67E1}" type="datetimeFigureOut">
              <a:rPr lang="el-GR" smtClean="0"/>
              <a:t>23/10/2019</a:t>
            </a:fld>
            <a:endParaRPr lang="el-GR"/>
          </a:p>
        </p:txBody>
      </p:sp>
      <p:sp>
        <p:nvSpPr>
          <p:cNvPr id="19" name="18 - Θέση υποσέλιδου"/>
          <p:cNvSpPr>
            <a:spLocks noGrp="1"/>
          </p:cNvSpPr>
          <p:nvPr>
            <p:ph type="ftr" sz="quarter" idx="11"/>
          </p:nvPr>
        </p:nvSpPr>
        <p:spPr/>
        <p:txBody>
          <a:bodyPr/>
          <a:lstStyle>
            <a:lvl1pPr>
              <a:defRPr>
                <a:solidFill>
                  <a:schemeClr val="accent1">
                    <a:tint val="20000"/>
                  </a:schemeClr>
                </a:solidFill>
              </a:defRPr>
            </a:lvl1pPr>
            <a:extLst/>
          </a:lstStyle>
          <a:p>
            <a:endParaRPr lang="el-GR"/>
          </a:p>
        </p:txBody>
      </p:sp>
      <p:sp>
        <p:nvSpPr>
          <p:cNvPr id="27" name="26 - Θέση αριθμού διαφάνειας"/>
          <p:cNvSpPr>
            <a:spLocks noGrp="1"/>
          </p:cNvSpPr>
          <p:nvPr>
            <p:ph type="sldNum" sz="quarter" idx="12"/>
          </p:nvPr>
        </p:nvSpPr>
        <p:spPr/>
        <p:txBody>
          <a:bodyPr/>
          <a:lstStyle>
            <a:lvl1pPr>
              <a:defRPr>
                <a:solidFill>
                  <a:srgbClr val="FFFFFF"/>
                </a:solidFill>
              </a:defRPr>
            </a:lvl1pPr>
            <a:extLst/>
          </a:lstStyle>
          <a:p>
            <a:fld id="{05240B15-9F55-435E-BCE1-19D14E5E560A}"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1481329"/>
            <a:ext cx="8229600" cy="4386071"/>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44013" y="274640"/>
            <a:ext cx="1777470" cy="5592761"/>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41"/>
            <a:ext cx="6324600" cy="5592760"/>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
        <p:nvSpPr>
          <p:cNvPr id="7" name="6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5" name="4 - Θέση υποσέλιδου"/>
          <p:cNvSpPr>
            <a:spLocks noGrp="1"/>
          </p:cNvSpPr>
          <p:nvPr>
            <p:ph type="ftr" sz="quarter" idx="11"/>
          </p:nvPr>
        </p:nvSpPr>
        <p:spPr/>
        <p:txBody>
          <a:bodyPr/>
          <a:lstStyle>
            <a:extLst/>
          </a:lstStyle>
          <a:p>
            <a:endParaRPr lang="el-GR"/>
          </a:p>
        </p:txBody>
      </p:sp>
      <p:sp>
        <p:nvSpPr>
          <p:cNvPr id="6" name="5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
        <p:nvSpPr>
          <p:cNvPr id="7" name="6 - Διάσημα"/>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 Διάσημα"/>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bg>
      <p:bgRef idx="1002">
        <a:schemeClr val="bg1"/>
      </p:bgRef>
    </p:bg>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
        <p:nvSpPr>
          <p:cNvPr id="8" name="7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8" name="7 - Θέση υποσέλιδου"/>
          <p:cNvSpPr>
            <a:spLocks noGrp="1"/>
          </p:cNvSpPr>
          <p:nvPr>
            <p:ph type="ftr" sz="quarter" idx="11"/>
          </p:nvPr>
        </p:nvSpPr>
        <p:spPr/>
        <p:txBody>
          <a:bodyPr/>
          <a:lstStyle>
            <a:extLst/>
          </a:lstStyle>
          <a:p>
            <a:endParaRPr lang="el-GR"/>
          </a:p>
        </p:txBody>
      </p:sp>
      <p:sp>
        <p:nvSpPr>
          <p:cNvPr id="9" name="8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bg>
      <p:bgRef idx="1002">
        <a:schemeClr val="bg1"/>
      </p:bgRef>
    </p:bg>
    <p:spTree>
      <p:nvGrpSpPr>
        <p:cNvPr id="1" name=""/>
        <p:cNvGrpSpPr/>
        <p:nvPr/>
      </p:nvGrpSpPr>
      <p:grpSpPr>
        <a:xfrm>
          <a:off x="0" y="0"/>
          <a:ext cx="0" cy="0"/>
          <a:chOff x="0" y="0"/>
          <a:chExt cx="0" cy="0"/>
        </a:xfrm>
      </p:grpSpPr>
      <p:sp>
        <p:nvSpPr>
          <p:cNvPr id="3" name="2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4" name="3 - Θέση υποσέλιδου"/>
          <p:cNvSpPr>
            <a:spLocks noGrp="1"/>
          </p:cNvSpPr>
          <p:nvPr>
            <p:ph type="ftr" sz="quarter" idx="11"/>
          </p:nvPr>
        </p:nvSpPr>
        <p:spPr/>
        <p:txBody>
          <a:bodyPr/>
          <a:lstStyle>
            <a:extLst/>
          </a:lstStyle>
          <a:p>
            <a:endParaRPr lang="el-GR"/>
          </a:p>
        </p:txBody>
      </p:sp>
      <p:sp>
        <p:nvSpPr>
          <p:cNvPr id="5" name="4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
        <p:nvSpPr>
          <p:cNvPr id="6" name="5 - Τίτλος"/>
          <p:cNvSpPr>
            <a:spLocks noGrp="1"/>
          </p:cNvSpPr>
          <p:nvPr>
            <p:ph type="title"/>
          </p:nvPr>
        </p:nvSpPr>
        <p:spPr/>
        <p:txBody>
          <a:bodyPr rtlCol="0"/>
          <a:lstStyle>
            <a:extLst/>
          </a:lstStyle>
          <a:p>
            <a:r>
              <a:rPr kumimoji="0" lang="el-GR" smtClean="0"/>
              <a:t>Kλικ για επεξεργασία του τίτλου</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extLst/>
          </a:lstStyle>
          <a:p>
            <a:fld id="{E170798C-CA83-40C1-937B-07D7A80D67E1}" type="datetimeFigureOut">
              <a:rPr lang="el-GR" smtClean="0"/>
              <a:t>23/10/2019</a:t>
            </a:fld>
            <a:endParaRPr lang="el-GR"/>
          </a:p>
        </p:txBody>
      </p:sp>
      <p:sp>
        <p:nvSpPr>
          <p:cNvPr id="3" name="2 - Θέση υποσέλιδου"/>
          <p:cNvSpPr>
            <a:spLocks noGrp="1"/>
          </p:cNvSpPr>
          <p:nvPr>
            <p:ph type="ftr" sz="quarter" idx="11"/>
          </p:nvPr>
        </p:nvSpPr>
        <p:spPr/>
        <p:txBody>
          <a:bodyPr/>
          <a:lstStyle>
            <a:extLst/>
          </a:lstStyle>
          <a:p>
            <a:endParaRPr lang="el-GR"/>
          </a:p>
        </p:txBody>
      </p:sp>
      <p:sp>
        <p:nvSpPr>
          <p:cNvPr id="4" name="3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bg>
      <p:bgRef idx="1003">
        <a:schemeClr val="bg1"/>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a:xfrm>
            <a:off x="6727032" y="6407944"/>
            <a:ext cx="1920240" cy="365760"/>
          </a:xfrm>
        </p:spPr>
        <p:txBody>
          <a:bodyPr/>
          <a:lstStyle>
            <a:extLst/>
          </a:lstStyle>
          <a:p>
            <a:fld id="{E170798C-CA83-40C1-937B-07D7A80D67E1}" type="datetimeFigureOut">
              <a:rPr lang="el-GR" smtClean="0"/>
              <a:t>23/10/2019</a:t>
            </a:fld>
            <a:endParaRPr lang="el-GR"/>
          </a:p>
        </p:txBody>
      </p:sp>
      <p:sp>
        <p:nvSpPr>
          <p:cNvPr id="6" name="5 - Θέση υποσέλιδου"/>
          <p:cNvSpPr>
            <a:spLocks noGrp="1"/>
          </p:cNvSpPr>
          <p:nvPr>
            <p:ph type="ftr" sz="quarter" idx="11"/>
          </p:nvPr>
        </p:nvSpPr>
        <p:spPr/>
        <p:txBody>
          <a:bodyPr/>
          <a:lstStyle>
            <a:extLst/>
          </a:lstStyle>
          <a:p>
            <a:endParaRPr lang="el-GR"/>
          </a:p>
        </p:txBody>
      </p:sp>
      <p:sp>
        <p:nvSpPr>
          <p:cNvPr id="7" name="6 - Θέση αριθμού διαφάνειας"/>
          <p:cNvSpPr>
            <a:spLocks noGrp="1"/>
          </p:cNvSpPr>
          <p:nvPr>
            <p:ph type="sldNum" sz="quarter" idx="12"/>
          </p:nvPr>
        </p:nvSpPr>
        <p:spPr/>
        <p:txBody>
          <a:bodyPr/>
          <a:lstStyle>
            <a:extLst/>
          </a:lstStyle>
          <a:p>
            <a:fld id="{05240B15-9F55-435E-BCE1-19D14E5E560A}" type="slidenum">
              <a:rPr lang="el-GR" smtClean="0"/>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bg>
      <p:bgRef idx="1002">
        <a:schemeClr val="bg1"/>
      </p:bgRef>
    </p:bg>
    <p:spTree>
      <p:nvGrpSpPr>
        <p:cNvPr id="1" name=""/>
        <p:cNvGrpSpPr/>
        <p:nvPr/>
      </p:nvGrpSpPr>
      <p:grpSpPr>
        <a:xfrm>
          <a:off x="0" y="0"/>
          <a:ext cx="0" cy="0"/>
          <a:chOff x="0" y="0"/>
          <a:chExt cx="0" cy="0"/>
        </a:xfrm>
      </p:grpSpPr>
      <p:sp>
        <p:nvSpPr>
          <p:cNvPr id="4" name="3 - Θέση κειμένου"/>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
        <p:nvSpPr>
          <p:cNvPr id="3" name="2 - Θέση εικόνας"/>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l-GR" smtClean="0"/>
              <a:t>Κάντε κλικ στο εικονίδιο για να προσθέσετε μια εικόνα</a:t>
            </a:r>
            <a:endParaRPr kumimoji="0" lang="en-US" dirty="0"/>
          </a:p>
        </p:txBody>
      </p:sp>
      <p:sp>
        <p:nvSpPr>
          <p:cNvPr id="5" name="4 - Θέση ημερομηνίας"/>
          <p:cNvSpPr>
            <a:spLocks noGrp="1"/>
          </p:cNvSpPr>
          <p:nvPr>
            <p:ph type="dt" sz="half" idx="10"/>
          </p:nvPr>
        </p:nvSpPr>
        <p:spPr/>
        <p:txBody>
          <a:bodyPr/>
          <a:lstStyle>
            <a:lvl1pPr>
              <a:defRPr>
                <a:solidFill>
                  <a:schemeClr val="tx1"/>
                </a:solidFill>
              </a:defRPr>
            </a:lvl1pPr>
            <a:extLst/>
          </a:lstStyle>
          <a:p>
            <a:fld id="{E170798C-CA83-40C1-937B-07D7A80D67E1}" type="datetimeFigureOut">
              <a:rPr lang="el-GR" smtClean="0"/>
              <a:t>23/10/2019</a:t>
            </a:fld>
            <a:endParaRPr lang="el-GR"/>
          </a:p>
        </p:txBody>
      </p:sp>
      <p:sp>
        <p:nvSpPr>
          <p:cNvPr id="6" name="5 - Θέση υποσέλιδου"/>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l-GR"/>
          </a:p>
        </p:txBody>
      </p:sp>
      <p:sp>
        <p:nvSpPr>
          <p:cNvPr id="7" name="6 - Θέση αριθμού διαφάνειας"/>
          <p:cNvSpPr>
            <a:spLocks noGrp="1"/>
          </p:cNvSpPr>
          <p:nvPr>
            <p:ph type="sldNum" sz="quarter" idx="12"/>
          </p:nvPr>
        </p:nvSpPr>
        <p:spPr/>
        <p:txBody>
          <a:bodyPr/>
          <a:lstStyle>
            <a:lvl1pPr>
              <a:defRPr>
                <a:solidFill>
                  <a:schemeClr val="tx1"/>
                </a:solidFill>
              </a:defRPr>
            </a:lvl1pPr>
            <a:extLst/>
          </a:lstStyle>
          <a:p>
            <a:fld id="{05240B15-9F55-435E-BCE1-19D14E5E560A}" type="slidenum">
              <a:rPr lang="el-GR" smtClean="0"/>
              <a:t>‹#›</a:t>
            </a:fld>
            <a:endParaRPr lang="el-GR"/>
          </a:p>
        </p:txBody>
      </p:sp>
      <p:sp>
        <p:nvSpPr>
          <p:cNvPr id="2" name="1 - Τίτλος"/>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l-GR" smtClean="0"/>
              <a:t>Kλικ για επεξεργασία του τίτλου</a:t>
            </a:r>
            <a:endParaRPr kumimoji="0" lang="en-US"/>
          </a:p>
        </p:txBody>
      </p:sp>
      <p:sp>
        <p:nvSpPr>
          <p:cNvPr id="8" name="7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 Ορθογώνιο τρίγωνο"/>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 Διάσημα"/>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 Διάσημα"/>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 Ελεύθερη σχεδίαση"/>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 Ελεύθερη σχεδίαση"/>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 Ορθογώνιο τρίγωνο"/>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 Ευθεία γραμμή σύνδεσης"/>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170798C-CA83-40C1-937B-07D7A80D67E1}" type="datetimeFigureOut">
              <a:rPr lang="el-GR" smtClean="0"/>
              <a:t>23/10/2019</a:t>
            </a:fld>
            <a:endParaRPr lang="el-GR"/>
          </a:p>
        </p:txBody>
      </p:sp>
      <p:sp>
        <p:nvSpPr>
          <p:cNvPr id="22" name="21 - Θέση υποσέλιδου"/>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l-GR"/>
          </a:p>
        </p:txBody>
      </p:sp>
      <p:sp>
        <p:nvSpPr>
          <p:cNvPr id="18" name="17 - Θέση αριθμού διαφάνειας"/>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5240B15-9F55-435E-BCE1-19D14E5E560A}"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sz="half" idx="1"/>
          </p:nvPr>
        </p:nvSpPr>
        <p:spPr/>
        <p:txBody>
          <a:bodyPr>
            <a:normAutofit lnSpcReduction="10000"/>
          </a:bodyPr>
          <a:lstStyle/>
          <a:p>
            <a:r>
              <a:rPr lang="el-GR" dirty="0" smtClean="0"/>
              <a:t>Γύροι</a:t>
            </a:r>
          </a:p>
          <a:p>
            <a:r>
              <a:rPr lang="el-GR" dirty="0" smtClean="0"/>
              <a:t>Αναρριχητικός τοίχος</a:t>
            </a:r>
          </a:p>
          <a:p>
            <a:r>
              <a:rPr lang="el-GR" dirty="0" smtClean="0"/>
              <a:t>Ασφάλεια</a:t>
            </a:r>
          </a:p>
          <a:p>
            <a:r>
              <a:rPr lang="el-GR" dirty="0" smtClean="0"/>
              <a:t>Χρονομέτρηση</a:t>
            </a:r>
          </a:p>
          <a:p>
            <a:r>
              <a:rPr lang="el-GR" dirty="0" smtClean="0"/>
              <a:t>Ποσόστωση</a:t>
            </a:r>
          </a:p>
          <a:p>
            <a:r>
              <a:rPr lang="el-GR" dirty="0" smtClean="0"/>
              <a:t>Σειρά εκκίνησης</a:t>
            </a:r>
          </a:p>
          <a:p>
            <a:r>
              <a:rPr lang="el-GR" dirty="0" smtClean="0"/>
              <a:t>Διαδικασία αγώνων</a:t>
            </a:r>
          </a:p>
          <a:p>
            <a:endParaRPr lang="el-GR" dirty="0" smtClean="0"/>
          </a:p>
          <a:p>
            <a:endParaRPr lang="el-GR" dirty="0"/>
          </a:p>
        </p:txBody>
      </p:sp>
      <p:sp>
        <p:nvSpPr>
          <p:cNvPr id="4" name="3 - Θέση περιεχομένου"/>
          <p:cNvSpPr>
            <a:spLocks noGrp="1"/>
          </p:cNvSpPr>
          <p:nvPr>
            <p:ph sz="half" idx="2"/>
          </p:nvPr>
        </p:nvSpPr>
        <p:spPr/>
        <p:txBody>
          <a:bodyPr>
            <a:normAutofit lnSpcReduction="10000"/>
          </a:bodyPr>
          <a:lstStyle/>
          <a:p>
            <a:r>
              <a:rPr lang="el-GR" dirty="0" smtClean="0"/>
              <a:t>Διαδικασία εξάσκησης</a:t>
            </a:r>
          </a:p>
          <a:p>
            <a:r>
              <a:rPr lang="el-GR" dirty="0" smtClean="0"/>
              <a:t>Διαδικασία αναρρίχησης</a:t>
            </a:r>
          </a:p>
          <a:p>
            <a:r>
              <a:rPr lang="el-GR" dirty="0" smtClean="0"/>
              <a:t>Άκυρη εκκίνηση</a:t>
            </a:r>
          </a:p>
          <a:p>
            <a:r>
              <a:rPr lang="el-GR" dirty="0" smtClean="0"/>
              <a:t>Ολοκλήρωση προσπάθειας</a:t>
            </a:r>
          </a:p>
          <a:p>
            <a:r>
              <a:rPr lang="el-GR" dirty="0" smtClean="0"/>
              <a:t>Τεχνικό περιστατικό</a:t>
            </a:r>
          </a:p>
          <a:p>
            <a:r>
              <a:rPr lang="el-GR" dirty="0" smtClean="0"/>
              <a:t>Βιντεοσκόπηση</a:t>
            </a:r>
            <a:endParaRPr lang="el-GR" dirty="0"/>
          </a:p>
        </p:txBody>
      </p:sp>
      <p:sp>
        <p:nvSpPr>
          <p:cNvPr id="2" name="1 - Τίτλος"/>
          <p:cNvSpPr>
            <a:spLocks noGrp="1"/>
          </p:cNvSpPr>
          <p:nvPr>
            <p:ph type="title"/>
          </p:nvPr>
        </p:nvSpPr>
        <p:spPr/>
        <p:txBody>
          <a:bodyPr>
            <a:normAutofit fontScale="90000"/>
          </a:bodyPr>
          <a:lstStyle/>
          <a:p>
            <a:r>
              <a:rPr lang="el-GR" sz="3100" dirty="0" smtClean="0"/>
              <a:t>Ενότητα 4</a:t>
            </a:r>
            <a:r>
              <a:rPr lang="el-GR" dirty="0" smtClean="0"/>
              <a:t/>
            </a:r>
            <a:br>
              <a:rPr lang="el-GR" dirty="0" smtClean="0"/>
            </a:br>
            <a:r>
              <a:rPr lang="el-GR" dirty="0" smtClean="0"/>
              <a:t>Ταχύτητα</a:t>
            </a:r>
            <a:endParaRPr lang="el-GR" dirty="0"/>
          </a:p>
        </p:txBody>
      </p:sp>
      <p:sp>
        <p:nvSpPr>
          <p:cNvPr id="5" name="4 - TextBox"/>
          <p:cNvSpPr txBox="1"/>
          <p:nvPr/>
        </p:nvSpPr>
        <p:spPr>
          <a:xfrm>
            <a:off x="3786182" y="6215082"/>
            <a:ext cx="5143504" cy="369332"/>
          </a:xfrm>
          <a:prstGeom prst="rect">
            <a:avLst/>
          </a:prstGeom>
          <a:noFill/>
        </p:spPr>
        <p:txBody>
          <a:bodyPr wrap="square" rtlCol="0">
            <a:spAutoFit/>
          </a:bodyPr>
          <a:lstStyle/>
          <a:p>
            <a:r>
              <a:rPr lang="el-GR" dirty="0" smtClean="0"/>
              <a:t>Επιμέλεια σημειώσεων</a:t>
            </a:r>
            <a:r>
              <a:rPr lang="en-US" dirty="0" smtClean="0"/>
              <a:t>:</a:t>
            </a:r>
            <a:r>
              <a:rPr lang="el-GR" dirty="0" smtClean="0"/>
              <a:t> </a:t>
            </a:r>
            <a:r>
              <a:rPr lang="el-GR" dirty="0" err="1" smtClean="0"/>
              <a:t>Κερασίδου</a:t>
            </a:r>
            <a:r>
              <a:rPr lang="el-GR" dirty="0" smtClean="0"/>
              <a:t> Στέλλα</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10000"/>
          </a:bodyPr>
          <a:lstStyle/>
          <a:p>
            <a:pPr>
              <a:buNone/>
            </a:pPr>
            <a:r>
              <a:rPr lang="el-GR" dirty="0" smtClean="0"/>
              <a:t>Μια περίοδος εξάσκησης προηγείται του αγώνα ο χρόνος της οποίας ορίζεται από τον </a:t>
            </a:r>
            <a:r>
              <a:rPr lang="el-GR" dirty="0" err="1" smtClean="0"/>
              <a:t>ΠτΕΕ</a:t>
            </a:r>
            <a:r>
              <a:rPr lang="el-GR" dirty="0" smtClean="0"/>
              <a:t>.</a:t>
            </a:r>
          </a:p>
          <a:p>
            <a:pPr>
              <a:buNone/>
            </a:pPr>
            <a:r>
              <a:rPr lang="el-GR" dirty="0" smtClean="0"/>
              <a:t>Στον προκριματικό γύρο οι αθλητές αγωνίζονται σε δύο διαδρομές με τους αναρριχητές να αγωνίζονται σε ζεύγη. Σε περίπτωση άκυρης εκκίνησης ή τεχνικού περιστατικού ο αθλητής θα σκαρφαλώνει μόνος του ύστερα από μια περίοδο ξεκούρασης τουλάχιστον 5 λεπτών.</a:t>
            </a:r>
          </a:p>
          <a:p>
            <a:pPr>
              <a:buNone/>
            </a:pPr>
            <a:r>
              <a:rPr lang="el-GR" dirty="0" smtClean="0"/>
              <a:t>Σε περίπτωση υπέρβασης της ποσόστωσης λόγο ισοβαθμίας οι αθλητές που ισοβαθμούν θα αγωνιστούν ξανά μέχρι να λυθεί η ισοβαθμία.</a:t>
            </a:r>
            <a:endParaRPr lang="el-GR" dirty="0"/>
          </a:p>
        </p:txBody>
      </p:sp>
      <p:sp>
        <p:nvSpPr>
          <p:cNvPr id="2" name="1 - Τίτλος"/>
          <p:cNvSpPr>
            <a:spLocks noGrp="1"/>
          </p:cNvSpPr>
          <p:nvPr>
            <p:ph type="title"/>
          </p:nvPr>
        </p:nvSpPr>
        <p:spPr/>
        <p:txBody>
          <a:bodyPr>
            <a:normAutofit/>
          </a:bodyPr>
          <a:lstStyle/>
          <a:p>
            <a:r>
              <a:rPr lang="el-GR" dirty="0" smtClean="0"/>
              <a:t>Διαδικασία </a:t>
            </a:r>
            <a:r>
              <a:rPr lang="el-GR" dirty="0" smtClean="0"/>
              <a:t>αγώνων</a:t>
            </a:r>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pPr>
              <a:buNone/>
            </a:pPr>
            <a:r>
              <a:rPr lang="el-GR" dirty="0" smtClean="0"/>
              <a:t>Πριν την έναρξη </a:t>
            </a:r>
            <a:r>
              <a:rPr lang="el-GR" dirty="0" smtClean="0"/>
              <a:t>του</a:t>
            </a:r>
            <a:r>
              <a:rPr lang="en-US" dirty="0" smtClean="0"/>
              <a:t> </a:t>
            </a:r>
            <a:r>
              <a:rPr lang="el-GR" dirty="0" smtClean="0"/>
              <a:t>ημιτελικού </a:t>
            </a:r>
            <a:r>
              <a:rPr lang="el-GR" dirty="0" smtClean="0"/>
              <a:t>γίνεται παρουσίαση των αθλητών.</a:t>
            </a:r>
          </a:p>
          <a:p>
            <a:pPr>
              <a:buNone/>
            </a:pPr>
            <a:r>
              <a:rPr lang="el-GR" dirty="0" smtClean="0"/>
              <a:t>Ακολουθεί μια σειρά αγώνων αποκλεισμού ο αριθμός των οποίων έχει να κάνει με την ποσόστωση του τελικού.</a:t>
            </a:r>
          </a:p>
          <a:p>
            <a:pPr>
              <a:buNone/>
            </a:pPr>
            <a:r>
              <a:rPr lang="el-GR" dirty="0" smtClean="0"/>
              <a:t>Νικητής του κάθε αγώνα είναι ο αθλητής με τον μικρότερο έγκυρο χρόνο.</a:t>
            </a:r>
          </a:p>
          <a:p>
            <a:pPr>
              <a:buNone/>
            </a:pPr>
            <a:r>
              <a:rPr lang="el-GR" dirty="0" smtClean="0"/>
              <a:t>Σε περίπτωση που δεν υπάρχει αθλητής με έγκυρο χρόνο αν ένας από τους δύο έχει κάνει άκυρη εκκίνηση νικητής είναι ο άλλος. Αν και οι δύο αθλητές έχουν πέσει τότε ο αγώνας θεωρείται ισόπαλος. </a:t>
            </a:r>
          </a:p>
          <a:p>
            <a:pPr>
              <a:buNone/>
            </a:pPr>
            <a:r>
              <a:rPr lang="el-GR" dirty="0" smtClean="0"/>
              <a:t>Στην περίπτωση ισοβαθμίας στον τελικό ο αγώνας επαναλαμβάνεται.</a:t>
            </a:r>
            <a:endParaRPr lang="el-GR" dirty="0"/>
          </a:p>
        </p:txBody>
      </p:sp>
      <p:sp>
        <p:nvSpPr>
          <p:cNvPr id="2" name="1 - Τίτλος"/>
          <p:cNvSpPr>
            <a:spLocks noGrp="1"/>
          </p:cNvSpPr>
          <p:nvPr>
            <p:ph type="title"/>
          </p:nvPr>
        </p:nvSpPr>
        <p:spPr/>
        <p:txBody>
          <a:bodyPr>
            <a:normAutofit/>
          </a:bodyPr>
          <a:lstStyle/>
          <a:p>
            <a:r>
              <a:rPr lang="el-GR" dirty="0" smtClean="0"/>
              <a:t>Διαδικασία </a:t>
            </a:r>
            <a:r>
              <a:rPr lang="el-GR" dirty="0" smtClean="0"/>
              <a:t>αγώνων</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buNone/>
            </a:pPr>
            <a:r>
              <a:rPr lang="el-GR" dirty="0" smtClean="0"/>
              <a:t>Η περίοδος εξάσκησης μπορεί να έχει δύο μορφές. Είτε μια προσπάθεια για κάθε αθλητή, είτε ορίζεται ένα χρονικό διάστημα για κάθε ομάδα ανάλογα με τον αριθμό των αθλητών, μέσα στο οποίο και πάλι κάθε αθλητής θα κάνει μία προσπάθεια.</a:t>
            </a:r>
          </a:p>
          <a:p>
            <a:pPr>
              <a:buNone/>
            </a:pPr>
            <a:r>
              <a:rPr lang="el-GR" dirty="0" smtClean="0"/>
              <a:t>Η περίοδος πρακτικής περιλαμβάνει μία επίδειξη του σήματος άκυρης εκκίνησης και του εξοπλισμού χρονομέτρησης.</a:t>
            </a:r>
            <a:endParaRPr lang="el-GR" dirty="0"/>
          </a:p>
        </p:txBody>
      </p:sp>
      <p:sp>
        <p:nvSpPr>
          <p:cNvPr id="2" name="1 - Τίτλος"/>
          <p:cNvSpPr>
            <a:spLocks noGrp="1"/>
          </p:cNvSpPr>
          <p:nvPr>
            <p:ph type="title"/>
          </p:nvPr>
        </p:nvSpPr>
        <p:spPr/>
        <p:txBody>
          <a:bodyPr>
            <a:normAutofit/>
          </a:bodyPr>
          <a:lstStyle/>
          <a:p>
            <a:r>
              <a:rPr lang="el-GR" dirty="0" smtClean="0"/>
              <a:t>Διαδικασία </a:t>
            </a:r>
            <a:r>
              <a:rPr lang="el-GR" dirty="0" smtClean="0"/>
              <a:t>εξάσκησης</a:t>
            </a: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Όλοι οι αγώνες πρέπει να αρχίζουν με καθαρό ηχητικό σήμα από τον Έφορο εκκίνησης, που δεν πρέπει να είναι μέλος της </a:t>
            </a:r>
            <a:r>
              <a:rPr lang="en-US" dirty="0" smtClean="0"/>
              <a:t>IFSC</a:t>
            </a:r>
            <a:r>
              <a:rPr lang="el-GR" dirty="0" smtClean="0"/>
              <a:t>. </a:t>
            </a:r>
          </a:p>
          <a:p>
            <a:pPr>
              <a:buNone/>
            </a:pPr>
            <a:r>
              <a:rPr lang="el-GR" dirty="0" smtClean="0"/>
              <a:t>Ο Έφορος εκκίνησης θα πρέπει να βρίσκεται σε θέση που να είναι ορατός και από τους δύο αθλητές και η πηγή του σήματος θα πρέπει να είναι όσο πιο κοντά γίνεται και σε ίση απόσταση από αυτούς.</a:t>
            </a:r>
            <a:endParaRPr lang="el-GR" dirty="0"/>
          </a:p>
        </p:txBody>
      </p:sp>
      <p:sp>
        <p:nvSpPr>
          <p:cNvPr id="2" name="1 - Τίτλος"/>
          <p:cNvSpPr>
            <a:spLocks noGrp="1"/>
          </p:cNvSpPr>
          <p:nvPr>
            <p:ph type="title"/>
          </p:nvPr>
        </p:nvSpPr>
        <p:spPr/>
        <p:txBody>
          <a:bodyPr>
            <a:normAutofit/>
          </a:bodyPr>
          <a:lstStyle/>
          <a:p>
            <a:r>
              <a:rPr lang="el-GR" dirty="0" smtClean="0"/>
              <a:t>Διαδικασία </a:t>
            </a:r>
            <a:r>
              <a:rPr lang="el-GR" dirty="0" smtClean="0"/>
              <a:t>αναρρίχησης</a:t>
            </a:r>
            <a:endParaRPr lang="el-G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77500" lnSpcReduction="20000"/>
          </a:bodyPr>
          <a:lstStyle/>
          <a:p>
            <a:pPr>
              <a:buNone/>
            </a:pPr>
            <a:r>
              <a:rPr lang="el-GR" dirty="0" smtClean="0"/>
              <a:t>Κάθε αθλητής έχει δέκα δευτερόλεπτα να τοποθετήσει τον βατήρα χρονομέτρησης εκκίνησης στη θέση προτίμησης του και στη συνέχεια παρουσιάζεται στον ασφαλιστή που δένει το σχοινί στη ζώνη του. Στη συνέχεια παίρνει θέση μπροστά στον τοίχο με την πλάτη γυρισμένη.</a:t>
            </a:r>
          </a:p>
          <a:p>
            <a:pPr>
              <a:buNone/>
            </a:pPr>
            <a:r>
              <a:rPr lang="el-GR" dirty="0" smtClean="0"/>
              <a:t> Όταν δοθεί η εντολή </a:t>
            </a:r>
            <a:r>
              <a:rPr lang="en-US" dirty="0" smtClean="0"/>
              <a:t>“</a:t>
            </a:r>
            <a:r>
              <a:rPr lang="el-GR" dirty="0" smtClean="0"/>
              <a:t>στις θέσεις σας</a:t>
            </a:r>
            <a:r>
              <a:rPr lang="en-US" dirty="0" smtClean="0"/>
              <a:t>”</a:t>
            </a:r>
            <a:r>
              <a:rPr lang="el-GR" dirty="0" smtClean="0"/>
              <a:t> οι αθλητές παίρνουν θέση με το ένα πόδι στον βατήρα εκκίνησης και το άλλο καθώς και τα χέρια στον τοίχο. </a:t>
            </a:r>
          </a:p>
          <a:p>
            <a:pPr>
              <a:buNone/>
            </a:pPr>
            <a:r>
              <a:rPr lang="el-GR" dirty="0" smtClean="0"/>
              <a:t>Μόλις οι αθλητές είναι ακίνητοι στην αρχική τους θέση ο έφορος εκκίνησης θα πρέπει να ανακοινώσει </a:t>
            </a:r>
            <a:r>
              <a:rPr lang="en-US" dirty="0" smtClean="0"/>
              <a:t>“</a:t>
            </a:r>
            <a:r>
              <a:rPr lang="el-GR" dirty="0" smtClean="0"/>
              <a:t>έτοιμοι</a:t>
            </a:r>
            <a:r>
              <a:rPr lang="en-US" dirty="0" smtClean="0"/>
              <a:t>”</a:t>
            </a:r>
            <a:r>
              <a:rPr lang="el-GR" dirty="0" smtClean="0"/>
              <a:t> και μετά ξεκινάει το σύστημα χρονομέτρησης.</a:t>
            </a:r>
          </a:p>
          <a:p>
            <a:pPr>
              <a:buNone/>
            </a:pPr>
            <a:r>
              <a:rPr lang="el-GR" dirty="0" smtClean="0"/>
              <a:t>Το σύστημα χρονομέτρησης παράσχει τρία διαδοχικά </a:t>
            </a:r>
            <a:r>
              <a:rPr lang="el-GR" dirty="0" err="1" smtClean="0"/>
              <a:t>μπιπ</a:t>
            </a:r>
            <a:r>
              <a:rPr lang="el-GR" dirty="0" smtClean="0"/>
              <a:t> ανά δευτερόλεπτο. Τα δύο πρώτα είναι ίδια και το τρίτο με υψηλότερο τόνο.</a:t>
            </a:r>
            <a:endParaRPr lang="el-GR" dirty="0"/>
          </a:p>
        </p:txBody>
      </p:sp>
      <p:sp>
        <p:nvSpPr>
          <p:cNvPr id="2" name="1 - Τίτλος"/>
          <p:cNvSpPr>
            <a:spLocks noGrp="1"/>
          </p:cNvSpPr>
          <p:nvPr>
            <p:ph type="title"/>
          </p:nvPr>
        </p:nvSpPr>
        <p:spPr/>
        <p:txBody>
          <a:bodyPr>
            <a:normAutofit/>
          </a:bodyPr>
          <a:lstStyle/>
          <a:p>
            <a:r>
              <a:rPr lang="el-GR" dirty="0" smtClean="0"/>
              <a:t>Διαδικασία </a:t>
            </a:r>
            <a:r>
              <a:rPr lang="el-GR" dirty="0" smtClean="0"/>
              <a:t>αναρρίχησης</a:t>
            </a:r>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20000"/>
          </a:bodyPr>
          <a:lstStyle/>
          <a:p>
            <a:pPr>
              <a:buNone/>
            </a:pPr>
            <a:r>
              <a:rPr lang="el-GR" dirty="0" smtClean="0"/>
              <a:t>Άκυρη θεωρείτε μια εκκίνηση όταν</a:t>
            </a:r>
            <a:r>
              <a:rPr lang="en-US" dirty="0" smtClean="0"/>
              <a:t>:</a:t>
            </a:r>
            <a:endParaRPr lang="el-GR" dirty="0" smtClean="0"/>
          </a:p>
          <a:p>
            <a:pPr marL="571500" indent="-571500">
              <a:buFont typeface="+mj-lt"/>
              <a:buAutoNum type="romanLcPeriod"/>
            </a:pPr>
            <a:r>
              <a:rPr lang="el-GR" dirty="0" smtClean="0"/>
              <a:t>Ο αθλητής αφήσει το βατήρα εκκίνησης ανά πάσα στιγμή μετά την εντολή </a:t>
            </a:r>
            <a:r>
              <a:rPr lang="en-US" dirty="0" smtClean="0"/>
              <a:t>“</a:t>
            </a:r>
            <a:r>
              <a:rPr lang="el-GR" dirty="0" smtClean="0"/>
              <a:t>έτοιμοι</a:t>
            </a:r>
            <a:r>
              <a:rPr lang="en-US" dirty="0" smtClean="0"/>
              <a:t>”</a:t>
            </a:r>
            <a:r>
              <a:rPr lang="el-GR" dirty="0" smtClean="0"/>
              <a:t>.</a:t>
            </a:r>
          </a:p>
          <a:p>
            <a:pPr marL="571500" indent="-571500">
              <a:buFont typeface="+mj-lt"/>
              <a:buAutoNum type="romanLcPeriod"/>
            </a:pPr>
            <a:r>
              <a:rPr lang="el-GR" dirty="0" smtClean="0"/>
              <a:t>Αν ο χρόνος αντίδρασής του στο σήμα εκκίνησης είναι μικρότερος από 1/10 του δευτερολέπτου. </a:t>
            </a:r>
          </a:p>
          <a:p>
            <a:pPr marL="571500" indent="-571500">
              <a:buNone/>
            </a:pPr>
            <a:r>
              <a:rPr lang="el-GR" dirty="0" smtClean="0"/>
              <a:t>Εάν και οι δύο κάνουν άκυρη εκκίνηση τότε αποκλείεται αυτός με τον μικρότερο χρόνο αντίδρασης (αυτός που έκανε λάθος πρώτος).</a:t>
            </a:r>
          </a:p>
          <a:p>
            <a:pPr marL="571500" indent="-571500">
              <a:buNone/>
            </a:pPr>
            <a:r>
              <a:rPr lang="el-GR" dirty="0" smtClean="0"/>
              <a:t>Όταν ένας αθλητής κάνει άκυρη εκκίνηση αποκλείεται από τον αγώνα και κατατάσσεται τελευταίος στο προκριματικό γύρο ενώ στον τελικό εάν υπάρχουν και άλλοι που έχουν αποκλειστεί η κατάταξη βγαίνει από τα αποτελέσματα του προηγούμενου γύρου.</a:t>
            </a:r>
            <a:endParaRPr lang="el-GR" dirty="0"/>
          </a:p>
        </p:txBody>
      </p:sp>
      <p:sp>
        <p:nvSpPr>
          <p:cNvPr id="2" name="1 - Τίτλος"/>
          <p:cNvSpPr>
            <a:spLocks noGrp="1"/>
          </p:cNvSpPr>
          <p:nvPr>
            <p:ph type="title"/>
          </p:nvPr>
        </p:nvSpPr>
        <p:spPr/>
        <p:txBody>
          <a:bodyPr>
            <a:normAutofit/>
          </a:bodyPr>
          <a:lstStyle/>
          <a:p>
            <a:r>
              <a:rPr lang="el-GR" dirty="0" smtClean="0"/>
              <a:t>Άκυρη </a:t>
            </a:r>
            <a:r>
              <a:rPr lang="el-GR" dirty="0" smtClean="0"/>
              <a:t>εκκίνηση</a:t>
            </a:r>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Σε περίπτωση άκυρης εκκίνησης ο έφορος εκκίνησης σταματάει και τους δυο αθλητές. Ο αθλητής που δεν έκανε άκυρη εκκίνηση θα τρέξει στη συνέχεια μόνος του.</a:t>
            </a:r>
          </a:p>
          <a:p>
            <a:pPr>
              <a:buNone/>
            </a:pPr>
            <a:r>
              <a:rPr lang="el-GR" dirty="0" smtClean="0"/>
              <a:t>Δεν είναι δυνατό να καταγραφεί έγκυρος χρόνος από οποιονδήποτε αθλητή σε έναν αγώνα που έχει σημειωθεί άκυρη εκκίνηση.</a:t>
            </a:r>
            <a:endParaRPr lang="el-GR" dirty="0"/>
          </a:p>
        </p:txBody>
      </p:sp>
      <p:sp>
        <p:nvSpPr>
          <p:cNvPr id="2" name="1 - Τίτλος"/>
          <p:cNvSpPr>
            <a:spLocks noGrp="1"/>
          </p:cNvSpPr>
          <p:nvPr>
            <p:ph type="title"/>
          </p:nvPr>
        </p:nvSpPr>
        <p:spPr/>
        <p:txBody>
          <a:bodyPr>
            <a:normAutofit/>
          </a:bodyPr>
          <a:lstStyle/>
          <a:p>
            <a:r>
              <a:rPr lang="el-GR" dirty="0" smtClean="0"/>
              <a:t>Άκυρη </a:t>
            </a:r>
            <a:r>
              <a:rPr lang="el-GR" dirty="0" smtClean="0"/>
              <a:t>εκκίνηση</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92500" lnSpcReduction="20000"/>
          </a:bodyPr>
          <a:lstStyle/>
          <a:p>
            <a:r>
              <a:rPr lang="el-GR" dirty="0" smtClean="0"/>
              <a:t>Ολοκληρωμένη θεωρείτε μια προσπάθεια και καταγράφεται έγκυρος χρόνος όταν ο αθλητής χτυπήσει το διακόπτη χρονομέτρησης.</a:t>
            </a:r>
          </a:p>
          <a:p>
            <a:r>
              <a:rPr lang="el-GR" dirty="0" smtClean="0"/>
              <a:t>Αν ο αθλητής δεν σταματήσει το χρόνο η προσπάθεια του θεωρείται ανεπιτυχής και δεν καταχωρείται έγκυρος χρόνος.</a:t>
            </a:r>
          </a:p>
          <a:p>
            <a:r>
              <a:rPr lang="el-GR" dirty="0" smtClean="0"/>
              <a:t>Μια προσπάθεια θεωρείται ανεπιτυχής και δεν καταγράφεται έγκυρος χρόνος εάν ο αθλητής </a:t>
            </a:r>
          </a:p>
          <a:p>
            <a:pPr marL="1028700" lvl="1" indent="-571500">
              <a:buFont typeface="+mj-lt"/>
              <a:buAutoNum type="romanLcPeriod"/>
            </a:pPr>
            <a:r>
              <a:rPr lang="el-GR" dirty="0" smtClean="0"/>
              <a:t>Πέσει</a:t>
            </a:r>
          </a:p>
          <a:p>
            <a:pPr marL="1028700" lvl="1" indent="-571500">
              <a:buFont typeface="+mj-lt"/>
              <a:buAutoNum type="romanLcPeriod"/>
            </a:pPr>
            <a:r>
              <a:rPr lang="el-GR" dirty="0" smtClean="0"/>
              <a:t>Χρησιμοποιήσει της πλευρικές ακμές του τοίχου στην προσπάθεια του</a:t>
            </a:r>
          </a:p>
          <a:p>
            <a:pPr marL="1028700" lvl="1" indent="-571500">
              <a:buFont typeface="+mj-lt"/>
              <a:buAutoNum type="romanLcPeriod"/>
            </a:pPr>
            <a:r>
              <a:rPr lang="el-GR" dirty="0" smtClean="0"/>
              <a:t>Αγγίξει το έδαφος μετά την εκκίνηση</a:t>
            </a:r>
          </a:p>
          <a:p>
            <a:pPr marL="1028700" lvl="1" indent="-571500">
              <a:buFont typeface="+mj-lt"/>
              <a:buAutoNum type="romanLcPeriod"/>
            </a:pPr>
            <a:r>
              <a:rPr lang="el-GR" dirty="0" smtClean="0"/>
              <a:t>Χρησιμοποιήσει οποιαδήποτε τεχνητή βοήθεια.</a:t>
            </a:r>
            <a:endParaRPr lang="el-GR" dirty="0"/>
          </a:p>
        </p:txBody>
      </p:sp>
      <p:sp>
        <p:nvSpPr>
          <p:cNvPr id="2" name="1 - Τίτλος"/>
          <p:cNvSpPr>
            <a:spLocks noGrp="1"/>
          </p:cNvSpPr>
          <p:nvPr>
            <p:ph type="title"/>
          </p:nvPr>
        </p:nvSpPr>
        <p:spPr/>
        <p:txBody>
          <a:bodyPr>
            <a:normAutofit/>
          </a:bodyPr>
          <a:lstStyle/>
          <a:p>
            <a:r>
              <a:rPr lang="el-GR" dirty="0" smtClean="0"/>
              <a:t>Ολοκλήρωση </a:t>
            </a:r>
            <a:r>
              <a:rPr lang="el-GR" dirty="0" smtClean="0"/>
              <a:t>προσπάθειας</a:t>
            </a:r>
            <a:endParaRPr lang="el-G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pPr>
              <a:buNone/>
            </a:pPr>
            <a:r>
              <a:rPr lang="el-GR" dirty="0" smtClean="0"/>
              <a:t>Τεχνικό περιστατικό θεωρείτε ότι και στα άλλα αγωνίσματα, επιπλέον όμως θεωρείται και οποιαδήποτε βλάβη στο ηλεκτρομηχανολογικό σύστημα χρονομέτρησης. Εάν η βλάβη διορθώνεται τότε ο αγώνας επαναλαμβάνεται διαφορετικά ο γύρος ακυρώνεται ή ξαναεκτελείται η φάση που παρουσιάστηκε το πρόβλημα σύμφωνα με την απόφαση του </a:t>
            </a:r>
            <a:r>
              <a:rPr lang="el-GR" dirty="0" err="1" smtClean="0"/>
              <a:t>ΠτΕΕ</a:t>
            </a:r>
            <a:r>
              <a:rPr lang="el-GR" dirty="0" smtClean="0"/>
              <a:t>.</a:t>
            </a:r>
            <a:endParaRPr lang="el-GR" dirty="0"/>
          </a:p>
        </p:txBody>
      </p:sp>
      <p:sp>
        <p:nvSpPr>
          <p:cNvPr id="2" name="1 - Τίτλος"/>
          <p:cNvSpPr>
            <a:spLocks noGrp="1"/>
          </p:cNvSpPr>
          <p:nvPr>
            <p:ph type="title"/>
          </p:nvPr>
        </p:nvSpPr>
        <p:spPr/>
        <p:txBody>
          <a:bodyPr>
            <a:normAutofit/>
          </a:bodyPr>
          <a:lstStyle/>
          <a:p>
            <a:r>
              <a:rPr lang="el-GR" dirty="0" smtClean="0"/>
              <a:t>Τεχνικά </a:t>
            </a:r>
            <a:r>
              <a:rPr lang="el-GR" dirty="0" smtClean="0"/>
              <a:t>περιστατικά</a:t>
            </a:r>
            <a:endParaRPr lang="el-G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Επίσημες εγγραφές βίντεο γίνονται σε όλες τις προσπάθειες των αθλητών.</a:t>
            </a:r>
          </a:p>
          <a:p>
            <a:r>
              <a:rPr lang="el-GR" dirty="0" smtClean="0"/>
              <a:t>Για τις επίσημες εγγραφές χρησιμοποιούνται τουλάχιστον δύο κάμερες που πρέπει να εμφανίζουν</a:t>
            </a:r>
            <a:r>
              <a:rPr lang="en-US" dirty="0" smtClean="0"/>
              <a:t>:</a:t>
            </a:r>
            <a:endParaRPr lang="el-GR" dirty="0" smtClean="0"/>
          </a:p>
          <a:p>
            <a:pPr marL="1028700" lvl="1" indent="-571500">
              <a:buFont typeface="+mj-lt"/>
              <a:buAutoNum type="romanLcPeriod"/>
            </a:pPr>
            <a:r>
              <a:rPr lang="el-GR" dirty="0" smtClean="0"/>
              <a:t>Τη θέση εκκίνησης και στις δύο διαδρομές</a:t>
            </a:r>
          </a:p>
          <a:p>
            <a:pPr marL="1028700" lvl="1" indent="-571500">
              <a:buFont typeface="+mj-lt"/>
              <a:buAutoNum type="romanLcPeriod"/>
            </a:pPr>
            <a:r>
              <a:rPr lang="el-GR" dirty="0" smtClean="0"/>
              <a:t>Τον διακόπτη χρονομέτρησης και στις δύο διαδρομές</a:t>
            </a:r>
          </a:p>
          <a:p>
            <a:pPr marL="1028700" lvl="1" indent="-571500">
              <a:buFont typeface="+mj-lt"/>
              <a:buAutoNum type="romanLcPeriod"/>
            </a:pPr>
            <a:r>
              <a:rPr lang="el-GR" dirty="0" smtClean="0"/>
              <a:t>Την προσπάθεια κάθε ζεύγους αθλητών σε οποιονδήποτε αγώνα.</a:t>
            </a:r>
            <a:endParaRPr lang="el-GR" dirty="0"/>
          </a:p>
        </p:txBody>
      </p:sp>
      <p:sp>
        <p:nvSpPr>
          <p:cNvPr id="2" name="1 - Τίτλος"/>
          <p:cNvSpPr>
            <a:spLocks noGrp="1"/>
          </p:cNvSpPr>
          <p:nvPr>
            <p:ph type="title"/>
          </p:nvPr>
        </p:nvSpPr>
        <p:spPr/>
        <p:txBody>
          <a:bodyPr>
            <a:normAutofit/>
          </a:bodyPr>
          <a:lstStyle/>
          <a:p>
            <a:r>
              <a:rPr lang="el-GR" dirty="0" smtClean="0"/>
              <a:t>Βιντεοσκόπηση</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17681"/>
            <a:ext cx="8229600" cy="4525963"/>
          </a:xfrm>
        </p:spPr>
        <p:txBody>
          <a:bodyPr/>
          <a:lstStyle/>
          <a:p>
            <a:pPr>
              <a:buNone/>
            </a:pPr>
            <a:r>
              <a:rPr lang="el-GR" dirty="0" smtClean="0"/>
              <a:t>Οι αγώνες ταχύτητας </a:t>
            </a:r>
            <a:r>
              <a:rPr lang="el-GR" dirty="0" smtClean="0"/>
              <a:t>αποτελούνται από</a:t>
            </a:r>
            <a:r>
              <a:rPr lang="en-US" dirty="0" smtClean="0"/>
              <a:t>:</a:t>
            </a:r>
            <a:r>
              <a:rPr lang="el-GR" dirty="0" smtClean="0"/>
              <a:t> </a:t>
            </a:r>
          </a:p>
          <a:p>
            <a:pPr>
              <a:buNone/>
            </a:pPr>
            <a:endParaRPr lang="el-GR" dirty="0" smtClean="0"/>
          </a:p>
          <a:p>
            <a:pPr>
              <a:buNone/>
            </a:pPr>
            <a:r>
              <a:rPr lang="el-GR" dirty="0" smtClean="0"/>
              <a:t>	</a:t>
            </a:r>
            <a:r>
              <a:rPr lang="el-GR" dirty="0" smtClean="0"/>
              <a:t>Α)</a:t>
            </a:r>
            <a:r>
              <a:rPr lang="el-GR" dirty="0" smtClean="0"/>
              <a:t> </a:t>
            </a:r>
            <a:r>
              <a:rPr lang="el-GR" dirty="0" smtClean="0"/>
              <a:t>ένα προκριματικό γύρο με ένα μόνο στάδιο και </a:t>
            </a:r>
            <a:endParaRPr lang="el-GR" dirty="0" smtClean="0"/>
          </a:p>
          <a:p>
            <a:pPr>
              <a:buNone/>
            </a:pPr>
            <a:r>
              <a:rPr lang="el-GR" dirty="0" smtClean="0"/>
              <a:t>	</a:t>
            </a:r>
            <a:r>
              <a:rPr lang="el-GR" dirty="0" smtClean="0"/>
              <a:t>Β)</a:t>
            </a:r>
            <a:r>
              <a:rPr lang="el-GR" dirty="0" smtClean="0"/>
              <a:t>έναν </a:t>
            </a:r>
            <a:r>
              <a:rPr lang="el-GR" dirty="0" smtClean="0"/>
              <a:t>τελικό γύρο που αποτελείται από ένα μέχρι τρία στάδια.</a:t>
            </a:r>
            <a:endParaRPr lang="el-GR" dirty="0"/>
          </a:p>
        </p:txBody>
      </p:sp>
      <p:sp>
        <p:nvSpPr>
          <p:cNvPr id="2" name="1 - Τίτλος"/>
          <p:cNvSpPr>
            <a:spLocks noGrp="1"/>
          </p:cNvSpPr>
          <p:nvPr>
            <p:ph type="title"/>
          </p:nvPr>
        </p:nvSpPr>
        <p:spPr/>
        <p:txBody>
          <a:bodyPr/>
          <a:lstStyle/>
          <a:p>
            <a:r>
              <a:rPr lang="el-GR" dirty="0" smtClean="0"/>
              <a:t>Γύροι</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1695642"/>
            <a:ext cx="8229600" cy="4376564"/>
          </a:xfrm>
        </p:spPr>
        <p:txBody>
          <a:bodyPr>
            <a:normAutofit fontScale="77500" lnSpcReduction="20000"/>
          </a:bodyPr>
          <a:lstStyle/>
          <a:p>
            <a:r>
              <a:rPr lang="el-GR" dirty="0" smtClean="0"/>
              <a:t>Ο τοίχος έχει ύψος 15</a:t>
            </a:r>
            <a:r>
              <a:rPr lang="en-US" dirty="0" smtClean="0"/>
              <a:t>m</a:t>
            </a:r>
            <a:endParaRPr lang="el-GR" dirty="0" smtClean="0"/>
          </a:p>
          <a:p>
            <a:r>
              <a:rPr lang="el-GR" dirty="0" smtClean="0"/>
              <a:t>Η </a:t>
            </a:r>
            <a:r>
              <a:rPr lang="el-GR" dirty="0" smtClean="0"/>
              <a:t>επιφάνεια αναρρίχησης θα πρέπει να έχει δύο παράλληλες λωρίδες που δεν θα απέχουν περισσότερο από ένα μέτρο και θα πρέπει να ευθυγραμμίζονται οριζόντια.</a:t>
            </a:r>
          </a:p>
          <a:p>
            <a:r>
              <a:rPr lang="el-GR" dirty="0" smtClean="0"/>
              <a:t>Θα πρέπει να υπάρχουν δυο σημεία ασφάλισης για κάθε λωρίδα. Ένα πρωτεύον (σημείο προστασίας κορυφής) και ένα δευτερεύον (σημείο απόκλισης). Επιπλέον θα πρέπει να υπάρχει ένα σύστημα αυτόματης ασφάλισης που θα στερεωθεί στο σημείο προστασίας κορυφής. </a:t>
            </a:r>
          </a:p>
          <a:p>
            <a:r>
              <a:rPr lang="el-GR" dirty="0" smtClean="0"/>
              <a:t>Η επιφάνεια του τοίχου θα περαστεί με ρητίνη και </a:t>
            </a:r>
            <a:r>
              <a:rPr lang="el-GR" dirty="0" err="1" smtClean="0"/>
              <a:t>χαλαζιακή</a:t>
            </a:r>
            <a:r>
              <a:rPr lang="el-GR" dirty="0" smtClean="0"/>
              <a:t> άμμο 0.1/0.4. Θα πρέπει να έχει ουδέτερο χρώμα υψηλής αντίθεσης με το χρώμα ων πιασιμάτων.</a:t>
            </a:r>
            <a:endParaRPr lang="el-GR" dirty="0"/>
          </a:p>
        </p:txBody>
      </p:sp>
      <p:sp>
        <p:nvSpPr>
          <p:cNvPr id="2" name="1 - Τίτλος"/>
          <p:cNvSpPr>
            <a:spLocks noGrp="1"/>
          </p:cNvSpPr>
          <p:nvPr>
            <p:ph type="title"/>
          </p:nvPr>
        </p:nvSpPr>
        <p:spPr/>
        <p:txBody>
          <a:bodyPr>
            <a:normAutofit/>
          </a:bodyPr>
          <a:lstStyle/>
          <a:p>
            <a:r>
              <a:rPr lang="el-GR" dirty="0" smtClean="0"/>
              <a:t>Τοίχος</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smtClean="0"/>
              <a:t>Η διαδρομή είναι συγκεκριμένη σύμφωνα με τους κανονισμούς και τα πιασίματα ειδικά σχεδιασμένα. Οποιοδήποτε άλλο υλικό θα πρέπει να αφαιρεθεί από τον τοίχο.</a:t>
            </a:r>
          </a:p>
          <a:p>
            <a:r>
              <a:rPr lang="el-GR" dirty="0" smtClean="0"/>
              <a:t>Ο μηχανισμός χρονομέτρησης στερεώνεται πάνω στον τοίχο σε σημείο που δεν θα εμποδίζει τους αθλητές.</a:t>
            </a:r>
            <a:endParaRPr lang="el-GR" dirty="0"/>
          </a:p>
        </p:txBody>
      </p:sp>
      <p:sp>
        <p:nvSpPr>
          <p:cNvPr id="2" name="1 - Τίτλος"/>
          <p:cNvSpPr>
            <a:spLocks noGrp="1"/>
          </p:cNvSpPr>
          <p:nvPr>
            <p:ph type="title"/>
          </p:nvPr>
        </p:nvSpPr>
        <p:spPr/>
        <p:txBody>
          <a:bodyPr>
            <a:normAutofit/>
          </a:bodyPr>
          <a:lstStyle/>
          <a:p>
            <a:r>
              <a:rPr lang="el-GR" dirty="0" smtClean="0"/>
              <a:t>Αναρριχητική </a:t>
            </a:r>
            <a:r>
              <a:rPr lang="el-GR" dirty="0" smtClean="0"/>
              <a:t>διαδρομή</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fontScale="85000" lnSpcReduction="10000"/>
          </a:bodyPr>
          <a:lstStyle/>
          <a:p>
            <a:r>
              <a:rPr lang="el-GR" dirty="0" smtClean="0"/>
              <a:t>Όλος ο εξοπλισμός θα πρέπει να ανταποκρίνεται στις προδιαγραφές των κανονισμών.</a:t>
            </a:r>
          </a:p>
          <a:p>
            <a:r>
              <a:rPr lang="el-GR" dirty="0" smtClean="0"/>
              <a:t>Οι αθλητές σκαρφαλώνουν </a:t>
            </a:r>
            <a:r>
              <a:rPr lang="en-US" dirty="0" smtClean="0"/>
              <a:t>top rope</a:t>
            </a:r>
            <a:r>
              <a:rPr lang="el-GR" dirty="0" smtClean="0"/>
              <a:t>.</a:t>
            </a:r>
            <a:r>
              <a:rPr lang="en-US" dirty="0" smtClean="0"/>
              <a:t> </a:t>
            </a:r>
            <a:endParaRPr lang="el-GR" dirty="0" smtClean="0"/>
          </a:p>
          <a:p>
            <a:r>
              <a:rPr lang="el-GR" dirty="0" smtClean="0"/>
              <a:t>Το αναρριχητικό σχοινί συνδέεται με το </a:t>
            </a:r>
            <a:r>
              <a:rPr lang="el-GR" dirty="0" err="1" smtClean="0"/>
              <a:t>μποντριέ</a:t>
            </a:r>
            <a:r>
              <a:rPr lang="el-GR" dirty="0" smtClean="0"/>
              <a:t> του αθλητή με δύο </a:t>
            </a:r>
            <a:r>
              <a:rPr lang="el-GR" dirty="0" err="1" smtClean="0"/>
              <a:t>αυτομπλοκαριζόμενα</a:t>
            </a:r>
            <a:r>
              <a:rPr lang="el-GR" dirty="0" smtClean="0"/>
              <a:t> </a:t>
            </a:r>
            <a:r>
              <a:rPr lang="el-GR" dirty="0" err="1" smtClean="0"/>
              <a:t>καραμπίνερ</a:t>
            </a:r>
            <a:r>
              <a:rPr lang="el-GR" dirty="0" smtClean="0"/>
              <a:t> με αντεστραμμένες πύλες. Το σχοινί συνδέεται με τα </a:t>
            </a:r>
            <a:r>
              <a:rPr lang="el-GR" dirty="0" err="1" smtClean="0"/>
              <a:t>καραμπίνερ</a:t>
            </a:r>
            <a:r>
              <a:rPr lang="el-GR" dirty="0" smtClean="0"/>
              <a:t> με κόμπο οχτάρι ασφαλισμένο με κόμπο </a:t>
            </a:r>
            <a:r>
              <a:rPr lang="el-GR" dirty="0" err="1" smtClean="0"/>
              <a:t>στόπερ</a:t>
            </a:r>
            <a:r>
              <a:rPr lang="el-GR" dirty="0" smtClean="0"/>
              <a:t> ή ταινία.</a:t>
            </a:r>
          </a:p>
          <a:p>
            <a:r>
              <a:rPr lang="el-GR" dirty="0" smtClean="0"/>
              <a:t>Το σχοινί ελέγχεται από το έδαφος από δύο ασφαλιστές.</a:t>
            </a:r>
          </a:p>
          <a:p>
            <a:r>
              <a:rPr lang="el-GR" dirty="0" smtClean="0"/>
              <a:t>Δεν επιτρέπεται στους αθλητές να χρησιμοποιούν ηχητικό εξοπλισμό κατά την διάρκεια της αναρρίχησης.</a:t>
            </a:r>
            <a:endParaRPr lang="el-GR" dirty="0"/>
          </a:p>
        </p:txBody>
      </p:sp>
      <p:sp>
        <p:nvSpPr>
          <p:cNvPr id="2" name="1 - Τίτλος"/>
          <p:cNvSpPr>
            <a:spLocks noGrp="1"/>
          </p:cNvSpPr>
          <p:nvPr>
            <p:ph type="title"/>
          </p:nvPr>
        </p:nvSpPr>
        <p:spPr/>
        <p:txBody>
          <a:bodyPr>
            <a:normAutofit/>
          </a:bodyPr>
          <a:lstStyle/>
          <a:p>
            <a:r>
              <a:rPr lang="el-GR" dirty="0" smtClean="0"/>
              <a:t> Ασφάλεια</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Ο χρόνος αναρρίχησης για κάθε αθλητή ορίζεται από το σήμα έναρξης και μέχρι την περάτωση της προσπάθειας του. </a:t>
            </a:r>
          </a:p>
          <a:p>
            <a:r>
              <a:rPr lang="el-GR" dirty="0" smtClean="0"/>
              <a:t>Ο χρόνος μετράτε πρώτον με μηχανικό ηλεκτρικό σύστημα χρονομέτρησης εγκεκριμένο από την </a:t>
            </a:r>
            <a:r>
              <a:rPr lang="en-US" dirty="0" smtClean="0"/>
              <a:t>IFSC</a:t>
            </a:r>
            <a:r>
              <a:rPr lang="el-GR" dirty="0" smtClean="0"/>
              <a:t> και δεύτερον με χρονόμετρο χειρός που χρησιμοποιούνται σε περίπτωση βλάβης του πρώτου.</a:t>
            </a:r>
          </a:p>
          <a:p>
            <a:pPr>
              <a:buNone/>
            </a:pPr>
            <a:endParaRPr lang="el-GR" dirty="0"/>
          </a:p>
        </p:txBody>
      </p:sp>
      <p:sp>
        <p:nvSpPr>
          <p:cNvPr id="2" name="1 - Τίτλος"/>
          <p:cNvSpPr>
            <a:spLocks noGrp="1"/>
          </p:cNvSpPr>
          <p:nvPr>
            <p:ph type="title"/>
          </p:nvPr>
        </p:nvSpPr>
        <p:spPr/>
        <p:txBody>
          <a:bodyPr>
            <a:normAutofit/>
          </a:bodyPr>
          <a:lstStyle/>
          <a:p>
            <a:r>
              <a:rPr lang="el-GR" dirty="0" smtClean="0"/>
              <a:t>Χρονομέτρηση</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lnSpcReduction="10000"/>
          </a:bodyPr>
          <a:lstStyle/>
          <a:p>
            <a:r>
              <a:rPr lang="el-GR" dirty="0" smtClean="0"/>
              <a:t>Το σύστημα χρονομέτρησης θα πρέπει να καταγράφει τον τερματισμό για κάθε αθλητή όταν χτυπούν με το χέρι έναν διακόπτη.</a:t>
            </a:r>
          </a:p>
          <a:p>
            <a:r>
              <a:rPr lang="el-GR" dirty="0" smtClean="0"/>
              <a:t>Η ακρίβεια του θα πρέπει να είναι 1/1000 του δευτερολέπτου. Για την κατάταξη των αθλητών οι χρόνοι θα αναφέρονται σε εκατοστά του δευτερολέπτου.</a:t>
            </a:r>
          </a:p>
          <a:p>
            <a:r>
              <a:rPr lang="el-GR" dirty="0" smtClean="0"/>
              <a:t>Τρείς χρονομέτρες θα καταγράφουν επίσης το χρόνο με χρονόμετρα χειρός και θα μετράτε ο μέσος όρος.</a:t>
            </a:r>
            <a:endParaRPr lang="el-GR" dirty="0"/>
          </a:p>
        </p:txBody>
      </p:sp>
      <p:sp>
        <p:nvSpPr>
          <p:cNvPr id="2" name="1 - Τίτλος"/>
          <p:cNvSpPr>
            <a:spLocks noGrp="1"/>
          </p:cNvSpPr>
          <p:nvPr>
            <p:ph type="title"/>
          </p:nvPr>
        </p:nvSpPr>
        <p:spPr/>
        <p:txBody>
          <a:bodyPr>
            <a:normAutofit/>
          </a:bodyPr>
          <a:lstStyle/>
          <a:p>
            <a:r>
              <a:rPr lang="el-GR" dirty="0" smtClean="0"/>
              <a:t>Χρονομέτρηση</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500034" y="2928934"/>
          <a:ext cx="8229600" cy="17526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el-GR" dirty="0" smtClean="0"/>
                        <a:t>Αριθμός αθλητών με έγκυρο χρόνο</a:t>
                      </a:r>
                      <a:endParaRPr lang="el-GR" dirty="0"/>
                    </a:p>
                  </a:txBody>
                  <a:tcPr/>
                </a:tc>
                <a:tc>
                  <a:txBody>
                    <a:bodyPr/>
                    <a:lstStyle/>
                    <a:p>
                      <a:pPr algn="ctr"/>
                      <a:r>
                        <a:rPr lang="el-GR" dirty="0" smtClean="0"/>
                        <a:t>Ποσόστωση</a:t>
                      </a:r>
                      <a:endParaRPr lang="el-GR" dirty="0"/>
                    </a:p>
                  </a:txBody>
                  <a:tcPr/>
                </a:tc>
              </a:tr>
              <a:tr h="370840">
                <a:tc>
                  <a:txBody>
                    <a:bodyPr/>
                    <a:lstStyle/>
                    <a:p>
                      <a:pPr algn="ctr"/>
                      <a:r>
                        <a:rPr lang="el-GR" dirty="0" smtClean="0"/>
                        <a:t>4-7</a:t>
                      </a:r>
                      <a:endParaRPr lang="el-GR" dirty="0"/>
                    </a:p>
                  </a:txBody>
                  <a:tcPr/>
                </a:tc>
                <a:tc>
                  <a:txBody>
                    <a:bodyPr/>
                    <a:lstStyle/>
                    <a:p>
                      <a:pPr algn="ctr"/>
                      <a:r>
                        <a:rPr lang="el-GR" dirty="0" smtClean="0"/>
                        <a:t>4</a:t>
                      </a:r>
                      <a:endParaRPr lang="el-GR" dirty="0"/>
                    </a:p>
                  </a:txBody>
                  <a:tcPr/>
                </a:tc>
              </a:tr>
              <a:tr h="370840">
                <a:tc>
                  <a:txBody>
                    <a:bodyPr/>
                    <a:lstStyle/>
                    <a:p>
                      <a:pPr algn="ctr"/>
                      <a:r>
                        <a:rPr lang="el-GR" dirty="0" smtClean="0"/>
                        <a:t>8-15</a:t>
                      </a:r>
                      <a:endParaRPr lang="el-GR" dirty="0"/>
                    </a:p>
                  </a:txBody>
                  <a:tcPr/>
                </a:tc>
                <a:tc>
                  <a:txBody>
                    <a:bodyPr/>
                    <a:lstStyle/>
                    <a:p>
                      <a:pPr algn="ctr"/>
                      <a:r>
                        <a:rPr lang="el-GR" dirty="0" smtClean="0"/>
                        <a:t>8</a:t>
                      </a:r>
                      <a:endParaRPr lang="el-GR" dirty="0"/>
                    </a:p>
                  </a:txBody>
                  <a:tcPr/>
                </a:tc>
              </a:tr>
              <a:tr h="370840">
                <a:tc>
                  <a:txBody>
                    <a:bodyPr/>
                    <a:lstStyle/>
                    <a:p>
                      <a:pPr algn="ctr"/>
                      <a:r>
                        <a:rPr lang="el-GR" dirty="0" smtClean="0"/>
                        <a:t>≥16</a:t>
                      </a:r>
                      <a:endParaRPr lang="el-GR" dirty="0"/>
                    </a:p>
                  </a:txBody>
                  <a:tcPr/>
                </a:tc>
                <a:tc>
                  <a:txBody>
                    <a:bodyPr/>
                    <a:lstStyle/>
                    <a:p>
                      <a:pPr algn="ctr"/>
                      <a:r>
                        <a:rPr lang="el-GR" dirty="0" smtClean="0"/>
                        <a:t>16</a:t>
                      </a:r>
                      <a:endParaRPr lang="el-GR" dirty="0"/>
                    </a:p>
                  </a:txBody>
                  <a:tcPr/>
                </a:tc>
              </a:tr>
            </a:tbl>
          </a:graphicData>
        </a:graphic>
      </p:graphicFrame>
      <p:sp>
        <p:nvSpPr>
          <p:cNvPr id="2" name="1 - Τίτλος"/>
          <p:cNvSpPr>
            <a:spLocks noGrp="1"/>
          </p:cNvSpPr>
          <p:nvPr>
            <p:ph type="title"/>
          </p:nvPr>
        </p:nvSpPr>
        <p:spPr/>
        <p:txBody>
          <a:bodyPr>
            <a:normAutofit/>
          </a:bodyPr>
          <a:lstStyle/>
          <a:p>
            <a:r>
              <a:rPr lang="el-GR" dirty="0" smtClean="0"/>
              <a:t>Ποσόστωση</a:t>
            </a: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r>
              <a:rPr lang="el-GR" dirty="0" smtClean="0"/>
              <a:t>Όλοι οι αθλητές πρέπει να επιβεβαιώσουν τη συμμετοχή τους στη ζώνη παρουσίας μια ώρα πριν την εκκίνηση.</a:t>
            </a:r>
          </a:p>
          <a:p>
            <a:r>
              <a:rPr lang="el-GR" dirty="0" smtClean="0"/>
              <a:t>Η σειρά εκκίνησης για την πρώτη προσπάθεια είναι τυχαία ενώ για την δεύτερη θα υπάρχει άνοιγμα 50%.</a:t>
            </a:r>
          </a:p>
          <a:p>
            <a:pPr>
              <a:buNone/>
            </a:pPr>
            <a:r>
              <a:rPr lang="el-GR" dirty="0" smtClean="0"/>
              <a:t>Π.χ. Αν υπάρχουν 21 αθλητές αυτός που ξεκίνησε πρώτος στην πρώτη προσπάθεια θα ξεκινήσει ενδέκατος στην δεύτερη.</a:t>
            </a:r>
            <a:endParaRPr lang="el-GR" dirty="0"/>
          </a:p>
        </p:txBody>
      </p:sp>
      <p:sp>
        <p:nvSpPr>
          <p:cNvPr id="2" name="1 - Τίτλος"/>
          <p:cNvSpPr>
            <a:spLocks noGrp="1"/>
          </p:cNvSpPr>
          <p:nvPr>
            <p:ph type="title"/>
          </p:nvPr>
        </p:nvSpPr>
        <p:spPr/>
        <p:txBody>
          <a:bodyPr>
            <a:normAutofit/>
          </a:bodyPr>
          <a:lstStyle/>
          <a:p>
            <a:r>
              <a:rPr lang="el-GR" dirty="0" smtClean="0"/>
              <a:t>Σειρά </a:t>
            </a:r>
            <a:r>
              <a:rPr lang="el-GR" dirty="0" smtClean="0"/>
              <a:t>εκκίνησης</a:t>
            </a:r>
            <a:endParaRPr lang="el-G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Συγκέντρωση">
  <a:themeElements>
    <a:clrScheme name="Συγκέντρωση">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Συγκέντρωση">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Συγκέντρωση">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21</TotalTime>
  <Words>1158</Words>
  <Application>Microsoft Office PowerPoint</Application>
  <PresentationFormat>Προβολή στην οθόνη (4:3)</PresentationFormat>
  <Paragraphs>101</Paragraphs>
  <Slides>19</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19</vt:i4>
      </vt:variant>
    </vt:vector>
  </HeadingPairs>
  <TitlesOfParts>
    <vt:vector size="20" baseType="lpstr">
      <vt:lpstr>Συγκέντρωση</vt:lpstr>
      <vt:lpstr>Ενότητα 4 Ταχύτητα</vt:lpstr>
      <vt:lpstr>Γύροι</vt:lpstr>
      <vt:lpstr>Τοίχος</vt:lpstr>
      <vt:lpstr>Αναρριχητική διαδρομή</vt:lpstr>
      <vt:lpstr> Ασφάλεια</vt:lpstr>
      <vt:lpstr>Χρονομέτρηση</vt:lpstr>
      <vt:lpstr>Χρονομέτρηση</vt:lpstr>
      <vt:lpstr>Ποσόστωση</vt:lpstr>
      <vt:lpstr>Σειρά εκκίνησης</vt:lpstr>
      <vt:lpstr>Διαδικασία αγώνων</vt:lpstr>
      <vt:lpstr>Διαδικασία αγώνων</vt:lpstr>
      <vt:lpstr>Διαδικασία εξάσκησης</vt:lpstr>
      <vt:lpstr>Διαδικασία αναρρίχησης</vt:lpstr>
      <vt:lpstr>Διαδικασία αναρρίχησης</vt:lpstr>
      <vt:lpstr>Άκυρη εκκίνηση</vt:lpstr>
      <vt:lpstr>Άκυρη εκκίνηση</vt:lpstr>
      <vt:lpstr>Ολοκλήρωση προσπάθειας</vt:lpstr>
      <vt:lpstr>Τεχνικά περιστατικά</vt:lpstr>
      <vt:lpstr>Βιντεοσκόπηση</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Ενότητα 4 Ταχύτητα</dc:title>
  <dc:creator>Pc User</dc:creator>
  <cp:lastModifiedBy>Pc User</cp:lastModifiedBy>
  <cp:revision>3</cp:revision>
  <dcterms:created xsi:type="dcterms:W3CDTF">2019-10-23T07:39:56Z</dcterms:created>
  <dcterms:modified xsi:type="dcterms:W3CDTF">2019-10-23T08:01:03Z</dcterms:modified>
</cp:coreProperties>
</file>