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69" r:id="rId6"/>
    <p:sldId id="260" r:id="rId7"/>
    <p:sldId id="261" r:id="rId8"/>
    <p:sldId id="262" r:id="rId9"/>
    <p:sldId id="370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371" r:id="rId22"/>
    <p:sldId id="372" r:id="rId23"/>
    <p:sldId id="374" r:id="rId24"/>
    <p:sldId id="373" r:id="rId25"/>
    <p:sldId id="274" r:id="rId26"/>
    <p:sldId id="375" r:id="rId27"/>
    <p:sldId id="275" r:id="rId28"/>
    <p:sldId id="376" r:id="rId29"/>
    <p:sldId id="276" r:id="rId30"/>
    <p:sldId id="377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14" r:id="rId69"/>
    <p:sldId id="315" r:id="rId70"/>
    <p:sldId id="316" r:id="rId71"/>
    <p:sldId id="317" r:id="rId72"/>
    <p:sldId id="318" r:id="rId73"/>
    <p:sldId id="319" r:id="rId74"/>
    <p:sldId id="320" r:id="rId75"/>
    <p:sldId id="321" r:id="rId76"/>
    <p:sldId id="322" r:id="rId77"/>
    <p:sldId id="323" r:id="rId78"/>
    <p:sldId id="324" r:id="rId79"/>
    <p:sldId id="325" r:id="rId80"/>
    <p:sldId id="326" r:id="rId81"/>
    <p:sldId id="327" r:id="rId82"/>
    <p:sldId id="328" r:id="rId83"/>
    <p:sldId id="329" r:id="rId84"/>
    <p:sldId id="330" r:id="rId85"/>
    <p:sldId id="331" r:id="rId86"/>
    <p:sldId id="332" r:id="rId87"/>
    <p:sldId id="333" r:id="rId88"/>
    <p:sldId id="334" r:id="rId89"/>
    <p:sldId id="335" r:id="rId90"/>
    <p:sldId id="336" r:id="rId91"/>
    <p:sldId id="337" r:id="rId92"/>
    <p:sldId id="338" r:id="rId93"/>
    <p:sldId id="339" r:id="rId94"/>
    <p:sldId id="340" r:id="rId95"/>
    <p:sldId id="341" r:id="rId96"/>
    <p:sldId id="342" r:id="rId97"/>
    <p:sldId id="343" r:id="rId98"/>
    <p:sldId id="344" r:id="rId99"/>
    <p:sldId id="345" r:id="rId100"/>
    <p:sldId id="346" r:id="rId101"/>
    <p:sldId id="347" r:id="rId102"/>
    <p:sldId id="348" r:id="rId103"/>
    <p:sldId id="378" r:id="rId104"/>
    <p:sldId id="349" r:id="rId105"/>
    <p:sldId id="350" r:id="rId106"/>
    <p:sldId id="351" r:id="rId107"/>
    <p:sldId id="352" r:id="rId108"/>
    <p:sldId id="353" r:id="rId109"/>
    <p:sldId id="354" r:id="rId110"/>
    <p:sldId id="355" r:id="rId111"/>
    <p:sldId id="356" r:id="rId112"/>
    <p:sldId id="357" r:id="rId113"/>
    <p:sldId id="358" r:id="rId114"/>
    <p:sldId id="359" r:id="rId115"/>
    <p:sldId id="360" r:id="rId116"/>
    <p:sldId id="361" r:id="rId117"/>
    <p:sldId id="362" r:id="rId118"/>
    <p:sldId id="363" r:id="rId119"/>
    <p:sldId id="364" r:id="rId120"/>
    <p:sldId id="379" r:id="rId121"/>
    <p:sldId id="380" r:id="rId122"/>
    <p:sldId id="381" r:id="rId123"/>
    <p:sldId id="382" r:id="rId124"/>
    <p:sldId id="365" r:id="rId125"/>
    <p:sldId id="366" r:id="rId126"/>
    <p:sldId id="367" r:id="rId127"/>
    <p:sldId id="368" r:id="rId1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90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3B65-E0FA-4C23-9050-B6166A2FC90B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4BD-E49D-4699-BE4A-E9D59845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90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3B65-E0FA-4C23-9050-B6166A2FC90B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4BD-E49D-4699-BE4A-E9D59845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390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3B65-E0FA-4C23-9050-B6166A2FC90B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4BD-E49D-4699-BE4A-E9D59845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70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Θέση ημερομηνίας 5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D377687-7EB2-4FE5-8EEE-A4313568CD30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9472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533400" y="1828800"/>
            <a:ext cx="40005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533400" y="3924300"/>
            <a:ext cx="40005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C218640-3689-453F-88D7-8A3F8B044D86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79313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3B65-E0FA-4C23-9050-B6166A2FC90B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4BD-E49D-4699-BE4A-E9D59845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66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3B65-E0FA-4C23-9050-B6166A2FC90B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4BD-E49D-4699-BE4A-E9D59845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55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3B65-E0FA-4C23-9050-B6166A2FC90B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4BD-E49D-4699-BE4A-E9D59845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7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3B65-E0FA-4C23-9050-B6166A2FC90B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4BD-E49D-4699-BE4A-E9D59845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66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3B65-E0FA-4C23-9050-B6166A2FC90B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4BD-E49D-4699-BE4A-E9D59845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71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3B65-E0FA-4C23-9050-B6166A2FC90B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4BD-E49D-4699-BE4A-E9D59845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82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3B65-E0FA-4C23-9050-B6166A2FC90B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4BD-E49D-4699-BE4A-E9D59845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59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3B65-E0FA-4C23-9050-B6166A2FC90B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4BD-E49D-4699-BE4A-E9D59845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92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23B65-E0FA-4C23-9050-B6166A2FC90B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474BD-E49D-4699-BE4A-E9D59845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2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jpeg"/><Relationship Id="rId3" Type="http://schemas.openxmlformats.org/officeDocument/2006/relationships/image" Target="../media/image206.jpeg"/><Relationship Id="rId7" Type="http://schemas.openxmlformats.org/officeDocument/2006/relationships/image" Target="../media/image210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9.jpeg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Relationship Id="rId9" Type="http://schemas.openxmlformats.org/officeDocument/2006/relationships/image" Target="../media/image212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3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0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5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8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8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Κλασική Τέχνη</a:t>
            </a:r>
            <a:endParaRPr lang="en-US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82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 smtClean="0"/>
              <a:t>289. </a:t>
            </a:r>
            <a:r>
              <a:rPr lang="el-GR" sz="2400" dirty="0"/>
              <a:t>Κεφαλή θεάς. Ρώμη. </a:t>
            </a:r>
            <a:r>
              <a:rPr lang="el-GR" sz="2400" dirty="0" smtClean="0"/>
              <a:t>Κεφαλή </a:t>
            </a:r>
            <a:r>
              <a:rPr lang="el-GR" sz="2400" dirty="0"/>
              <a:t>Αθηνάς. Βατικανό. </a:t>
            </a:r>
            <a:r>
              <a:rPr lang="el-GR" sz="2400" dirty="0" smtClean="0"/>
              <a:t>Κεφαλή </a:t>
            </a:r>
            <a:r>
              <a:rPr lang="el-GR" sz="2400" dirty="0"/>
              <a:t>Απόλλωνος. Ακρόλιθο από την Μεγάλη Ελλάδα. </a:t>
            </a:r>
          </a:p>
        </p:txBody>
      </p:sp>
      <p:pic>
        <p:nvPicPr>
          <p:cNvPr id="52227" name="Picture 3" descr="krimizaacrolit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1916113"/>
            <a:ext cx="3024188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28" name="Picture 4" descr="romeacrolith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73238"/>
            <a:ext cx="2551112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29" name="Picture 5" descr="vaticanathen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2938" y="1982788"/>
            <a:ext cx="2601912" cy="3662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21405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/>
              <a:t>421</a:t>
            </a:r>
            <a:r>
              <a:rPr lang="el-GR" sz="3200"/>
              <a:t>α-β. Νέα Υόρκη 1908.12. Ζωγράφος </a:t>
            </a:r>
            <a:r>
              <a:rPr lang="fr-FR" sz="3200"/>
              <a:t>Astarita. </a:t>
            </a:r>
            <a:endParaRPr lang="el-GR" sz="3200"/>
          </a:p>
        </p:txBody>
      </p:sp>
      <p:pic>
        <p:nvPicPr>
          <p:cNvPr id="137219" name="Picture 3" descr="NewYork1901812AVIIGrouphydri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4288" y="1828800"/>
            <a:ext cx="249713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7220" name="Picture 4" descr="newYork1901812AVIIgrouphydri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041525"/>
            <a:ext cx="4000500" cy="3613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0677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422Α-ΣΤ</a:t>
            </a:r>
            <a:r>
              <a:rPr lang="el-GR" sz="4000" dirty="0"/>
              <a:t>. </a:t>
            </a:r>
            <a:r>
              <a:rPr lang="fr-FR" sz="4000" dirty="0" err="1"/>
              <a:t>Vicenza</a:t>
            </a:r>
            <a:r>
              <a:rPr lang="fr-FR" sz="4000" dirty="0"/>
              <a:t>, </a:t>
            </a:r>
            <a:r>
              <a:rPr lang="el-GR" sz="4000" dirty="0"/>
              <a:t>Β</a:t>
            </a:r>
            <a:r>
              <a:rPr lang="fr-FR" sz="4000" dirty="0" err="1"/>
              <a:t>anca</a:t>
            </a:r>
            <a:r>
              <a:rPr lang="fr-FR" sz="4000" dirty="0"/>
              <a:t> </a:t>
            </a:r>
            <a:r>
              <a:rPr lang="fr-FR" sz="4000" dirty="0" err="1"/>
              <a:t>Intesa</a:t>
            </a:r>
            <a:r>
              <a:rPr lang="fr-FR" sz="4000" dirty="0"/>
              <a:t>.</a:t>
            </a:r>
            <a:r>
              <a:rPr lang="el-GR" sz="4000" dirty="0"/>
              <a:t> Ζ. </a:t>
            </a:r>
            <a:r>
              <a:rPr lang="fr-FR" sz="4000" dirty="0"/>
              <a:t>Basel, </a:t>
            </a:r>
            <a:r>
              <a:rPr lang="fr-FR" sz="4000" dirty="0" err="1"/>
              <a:t>Cahn</a:t>
            </a:r>
            <a:r>
              <a:rPr lang="fr-FR" sz="4000" dirty="0"/>
              <a:t>. </a:t>
            </a:r>
            <a:r>
              <a:rPr lang="el-GR" sz="4000" dirty="0"/>
              <a:t>Η</a:t>
            </a:r>
            <a:r>
              <a:rPr lang="fr-FR" sz="4000" dirty="0"/>
              <a:t>. Boston. </a:t>
            </a:r>
            <a:r>
              <a:rPr lang="el-GR" sz="4000" dirty="0" err="1"/>
              <a:t>Ιχθυοπινάκια</a:t>
            </a:r>
            <a:r>
              <a:rPr lang="el-GR" sz="4000" dirty="0"/>
              <a:t>. </a:t>
            </a:r>
            <a:r>
              <a:rPr lang="fr-FR" sz="4000" dirty="0"/>
              <a:t> </a:t>
            </a:r>
            <a:endParaRPr lang="el-GR" sz="4000" dirty="0"/>
          </a:p>
        </p:txBody>
      </p:sp>
      <p:pic>
        <p:nvPicPr>
          <p:cNvPr id="138243" name="Picture 3" descr="bancaintesaplate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00213"/>
            <a:ext cx="2303463" cy="2198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8244" name="Picture 4" descr="bancaintesaplate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0100" y="1917700"/>
            <a:ext cx="2354263" cy="1930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8245" name="Picture 5" descr="bancaintesaplate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8488" y="1773238"/>
            <a:ext cx="1979612" cy="1968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8246" name="Picture 6" descr="bancaintesaplate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995738"/>
            <a:ext cx="2233613" cy="2082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8247" name="Picture 7" descr="bancaintesaplate5mid4t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773238"/>
            <a:ext cx="2046288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8" name="Picture 8" descr="bancaintesaplate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076700"/>
            <a:ext cx="2016125" cy="1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9" name="Picture 9" descr="BasekCahnRobinsonpainterfishplat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005263"/>
            <a:ext cx="2087562" cy="206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50" name="Picture 10" descr="Boston018096DAgostinoPainterfishplate35032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005263"/>
            <a:ext cx="223202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97014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200" dirty="0" smtClean="0"/>
              <a:t>423</a:t>
            </a:r>
            <a:r>
              <a:rPr lang="fr-FR" sz="3200" dirty="0" smtClean="0"/>
              <a:t>. </a:t>
            </a:r>
            <a:r>
              <a:rPr lang="el-GR" sz="3200" dirty="0"/>
              <a:t>Μ</a:t>
            </a:r>
            <a:r>
              <a:rPr lang="fr-FR" sz="3200" dirty="0" err="1"/>
              <a:t>alibu</a:t>
            </a:r>
            <a:r>
              <a:rPr lang="fr-FR" sz="3200" dirty="0"/>
              <a:t> 80.AE.1551. </a:t>
            </a:r>
            <a:r>
              <a:rPr lang="el-GR" sz="3200" dirty="0"/>
              <a:t>Ζωγράφος του </a:t>
            </a:r>
            <a:r>
              <a:rPr lang="fr-FR" sz="3200" dirty="0"/>
              <a:t>Würzburg H 5739. </a:t>
            </a:r>
            <a:r>
              <a:rPr lang="el-GR" sz="3200" dirty="0" smtClean="0"/>
              <a:t>424. </a:t>
            </a:r>
            <a:r>
              <a:rPr lang="el-GR" sz="3200" dirty="0"/>
              <a:t>Βοστώνη 99540. Ζωγράφος του Ορέστη της Βοστώνης. </a:t>
            </a:r>
          </a:p>
        </p:txBody>
      </p:sp>
      <p:pic>
        <p:nvPicPr>
          <p:cNvPr id="139267" name="Picture 3" descr="Malibu80AE1551PainterofWurzburgH5739ampho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4713" y="1828800"/>
            <a:ext cx="33162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9268" name="Picture 4" descr="Boston99540BostonOrestesPainterneckamphora35032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0363" y="2032000"/>
            <a:ext cx="2624137" cy="3741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48074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425. Κίελο. Αγγεία στην τεχνική της Εγνατίας</a:t>
            </a:r>
            <a:endParaRPr lang="en-US" dirty="0"/>
          </a:p>
        </p:txBody>
      </p:sp>
      <p:pic>
        <p:nvPicPr>
          <p:cNvPr id="10242" name="Picture 2" descr="C:\Users\mitsos\Pictures\southitalianpottery\gnathia\KielApuliangnathiavas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68768"/>
            <a:ext cx="8229600" cy="438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29424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42</a:t>
            </a:r>
            <a:r>
              <a:rPr lang="el-GR" sz="4000" dirty="0"/>
              <a:t>6</a:t>
            </a:r>
            <a:r>
              <a:rPr lang="el-GR" sz="4000" dirty="0" smtClean="0"/>
              <a:t>. </a:t>
            </a:r>
            <a:r>
              <a:rPr lang="el-GR" sz="4000" dirty="0"/>
              <a:t>Βοστώνη 00363. </a:t>
            </a:r>
            <a:r>
              <a:rPr lang="en-US" sz="4000" dirty="0" smtClean="0"/>
              <a:t>42</a:t>
            </a:r>
            <a:r>
              <a:rPr lang="el-GR" sz="4000" dirty="0"/>
              <a:t>7</a:t>
            </a:r>
            <a:r>
              <a:rPr lang="el-GR" sz="4000" dirty="0" smtClean="0"/>
              <a:t>. </a:t>
            </a:r>
            <a:r>
              <a:rPr lang="el-GR" sz="4000" dirty="0"/>
              <a:t>Τάρας. Ζωγράφος της </a:t>
            </a:r>
            <a:r>
              <a:rPr lang="el-GR" sz="4000" dirty="0" err="1"/>
              <a:t>Κοννάκις</a:t>
            </a:r>
            <a:r>
              <a:rPr lang="el-GR" sz="4000" dirty="0"/>
              <a:t>. </a:t>
            </a:r>
          </a:p>
        </p:txBody>
      </p:sp>
      <p:pic>
        <p:nvPicPr>
          <p:cNvPr id="140291" name="Picture 3" descr="Boston00363KonnakisPaintercalyxkrater35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879600"/>
            <a:ext cx="4000500" cy="3935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0292" name="Picture 4" descr="TarantoKonnakisGrouphetaeraKonnakisdanci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141538"/>
            <a:ext cx="4000500" cy="3411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28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800" dirty="0"/>
              <a:t> </a:t>
            </a:r>
            <a:r>
              <a:rPr lang="en-US" sz="2800" dirty="0" smtClean="0"/>
              <a:t>42</a:t>
            </a:r>
            <a:r>
              <a:rPr lang="el-GR" sz="2800" dirty="0"/>
              <a:t>8</a:t>
            </a:r>
            <a:r>
              <a:rPr lang="el-GR" sz="2800" dirty="0" smtClean="0"/>
              <a:t>. </a:t>
            </a:r>
            <a:r>
              <a:rPr lang="el-GR" sz="2800" dirty="0"/>
              <a:t>Κρατήρας του </a:t>
            </a:r>
            <a:r>
              <a:rPr lang="fr-FR" sz="2800" dirty="0"/>
              <a:t>Würzburg. </a:t>
            </a:r>
            <a:r>
              <a:rPr lang="el-GR" sz="2800" dirty="0"/>
              <a:t>Ζωγράφος της </a:t>
            </a:r>
            <a:r>
              <a:rPr lang="el-GR" sz="2800" dirty="0" err="1"/>
              <a:t>Κοννάκις</a:t>
            </a:r>
            <a:r>
              <a:rPr lang="el-GR" sz="2800" dirty="0"/>
              <a:t>. </a:t>
            </a:r>
            <a:r>
              <a:rPr lang="en-US" sz="2800" dirty="0" smtClean="0"/>
              <a:t>42</a:t>
            </a:r>
            <a:r>
              <a:rPr lang="el-GR" sz="2800" dirty="0"/>
              <a:t>9</a:t>
            </a:r>
            <a:r>
              <a:rPr lang="el-GR" sz="2800" dirty="0" smtClean="0"/>
              <a:t>. </a:t>
            </a:r>
            <a:r>
              <a:rPr lang="fr-FR" sz="2800" dirty="0"/>
              <a:t>Compiègne L 1062. </a:t>
            </a:r>
            <a:r>
              <a:rPr lang="el-GR" sz="2800" dirty="0"/>
              <a:t>Ζωγράφος της</a:t>
            </a:r>
            <a:r>
              <a:rPr lang="fr-FR" sz="2800" dirty="0"/>
              <a:t> Compiègne. </a:t>
            </a:r>
            <a:r>
              <a:rPr lang="el-GR" sz="4000" dirty="0"/>
              <a:t> </a:t>
            </a:r>
          </a:p>
        </p:txBody>
      </p:sp>
      <p:pic>
        <p:nvPicPr>
          <p:cNvPr id="141315" name="Picture 3" descr="wurzburgactorkrater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982788"/>
            <a:ext cx="3263900" cy="3790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1316" name="Picture 4" descr="CompiegneL1062KonnakisGroupBasilicatakrat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1916113"/>
            <a:ext cx="3684588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268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 dirty="0" smtClean="0"/>
              <a:t>4</a:t>
            </a:r>
            <a:r>
              <a:rPr lang="el-GR" sz="4000" dirty="0" smtClean="0"/>
              <a:t>30</a:t>
            </a:r>
            <a:r>
              <a:rPr lang="fr-FR" sz="4000" dirty="0" smtClean="0"/>
              <a:t>. </a:t>
            </a:r>
            <a:r>
              <a:rPr lang="fr-FR" sz="4000" dirty="0"/>
              <a:t>Würzburg. </a:t>
            </a:r>
            <a:r>
              <a:rPr lang="el-GR" sz="4000" dirty="0"/>
              <a:t>Κρατήρας με σκηνή από το θέατρο. </a:t>
            </a:r>
          </a:p>
        </p:txBody>
      </p:sp>
      <p:pic>
        <p:nvPicPr>
          <p:cNvPr id="142339" name="Picture 3" descr="wurzburggnathiakrate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4425" y="1917700"/>
            <a:ext cx="6848475" cy="3914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17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/>
              <a:t>431</a:t>
            </a:r>
            <a:r>
              <a:rPr lang="el-GR" sz="3600"/>
              <a:t>. </a:t>
            </a:r>
            <a:r>
              <a:rPr lang="fr-FR" sz="3600"/>
              <a:t>Kiel B 717. </a:t>
            </a:r>
            <a:r>
              <a:rPr lang="el-GR" sz="3600"/>
              <a:t>Λήκυθος. </a:t>
            </a:r>
            <a:r>
              <a:rPr lang="en-US" sz="3600"/>
              <a:t>43</a:t>
            </a:r>
            <a:r>
              <a:rPr lang="fr-FR" sz="3600"/>
              <a:t>2</a:t>
            </a:r>
            <a:r>
              <a:rPr lang="el-GR" sz="3600"/>
              <a:t>. Τάρας 99195. </a:t>
            </a:r>
            <a:r>
              <a:rPr lang="en-US" sz="3600"/>
              <a:t>43</a:t>
            </a:r>
            <a:r>
              <a:rPr lang="fr-FR" sz="3600"/>
              <a:t>3. </a:t>
            </a:r>
            <a:r>
              <a:rPr lang="el-GR" sz="3600"/>
              <a:t>Τάρας, από τάφο της οδού </a:t>
            </a:r>
            <a:r>
              <a:rPr lang="fr-FR" sz="3600"/>
              <a:t>Lupoli. </a:t>
            </a:r>
            <a:endParaRPr lang="el-GR" sz="3600"/>
          </a:p>
        </p:txBody>
      </p:sp>
      <p:pic>
        <p:nvPicPr>
          <p:cNvPr id="143363" name="Picture 3" descr="KielB707lekythos33030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73238"/>
            <a:ext cx="24542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64" name="Picture 4" descr="Taranto99195t2corsoItaliataranto350325lekytho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4375" y="1982788"/>
            <a:ext cx="2530475" cy="3790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65" name="Picture 5" descr="TarantoLupolitomba1lekythos340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1575" y="1844675"/>
            <a:ext cx="2457450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94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434</a:t>
            </a:r>
            <a:r>
              <a:rPr lang="el-GR" sz="4000"/>
              <a:t>. </a:t>
            </a:r>
            <a:r>
              <a:rPr lang="fr-FR" sz="4000"/>
              <a:t>M</a:t>
            </a:r>
            <a:r>
              <a:rPr lang="el-GR" sz="4000"/>
              <a:t>αδρίτη. </a:t>
            </a:r>
            <a:r>
              <a:rPr lang="en-US" sz="4000"/>
              <a:t>435</a:t>
            </a:r>
            <a:r>
              <a:rPr lang="el-GR" sz="4000"/>
              <a:t>. Μιλάνο Α99701094 </a:t>
            </a:r>
          </a:p>
        </p:txBody>
      </p:sp>
      <p:pic>
        <p:nvPicPr>
          <p:cNvPr id="144387" name="Picture 3" descr="Madridgnathiakantharo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263775"/>
            <a:ext cx="4000500" cy="3167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4388" name="Picture 4" descr="MilanA99701094hydria33030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3963" y="1828800"/>
            <a:ext cx="330517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92108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436</a:t>
            </a:r>
            <a:r>
              <a:rPr lang="el-GR" sz="4000"/>
              <a:t>. Νάπολη. </a:t>
            </a:r>
            <a:r>
              <a:rPr lang="en-US" sz="4000"/>
              <a:t>437</a:t>
            </a:r>
            <a:r>
              <a:rPr lang="el-GR" sz="4000"/>
              <a:t>. </a:t>
            </a:r>
            <a:r>
              <a:rPr lang="fr-FR" sz="4000"/>
              <a:t>Lecce, </a:t>
            </a:r>
            <a:r>
              <a:rPr lang="el-GR" sz="4000"/>
              <a:t>από το </a:t>
            </a:r>
            <a:r>
              <a:rPr lang="fr-FR" sz="4000"/>
              <a:t>Rudiae. </a:t>
            </a:r>
            <a:endParaRPr lang="el-GR" sz="4000"/>
          </a:p>
        </p:txBody>
      </p:sp>
      <p:pic>
        <p:nvPicPr>
          <p:cNvPr id="145411" name="Picture 3" descr="NaplesGnathiabellkrate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060575"/>
            <a:ext cx="4248150" cy="3649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5412" name="Picture 4" descr="LecceRudiaebellkrater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1917700"/>
            <a:ext cx="4000500" cy="3859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29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					</a:t>
            </a:r>
            <a:r>
              <a:rPr lang="el-GR" sz="2400"/>
              <a:t>290. Θεά από την 						</a:t>
            </a:r>
            <a:r>
              <a:rPr lang="fr-FR" sz="2400"/>
              <a:t>Morgantina. 29</a:t>
            </a:r>
            <a:r>
              <a:rPr lang="el-GR" sz="2400"/>
              <a:t>2</a:t>
            </a:r>
            <a:r>
              <a:rPr lang="fr-FR" sz="2400"/>
              <a:t>. </a:t>
            </a:r>
            <a:r>
              <a:rPr lang="el-GR" sz="2400"/>
              <a:t>						</a:t>
            </a:r>
            <a:r>
              <a:rPr lang="de-DE" sz="2400"/>
              <a:t>A</a:t>
            </a:r>
            <a:r>
              <a:rPr lang="el-GR" sz="2400"/>
              <a:t>νάγλυφο από 						ναίσκο.</a:t>
            </a:r>
            <a:r>
              <a:rPr lang="el-GR" sz="1800"/>
              <a:t> </a:t>
            </a:r>
            <a:r>
              <a:rPr lang="fr-FR" sz="1800"/>
              <a:t> </a:t>
            </a:r>
            <a:endParaRPr lang="el-GR" sz="1800"/>
          </a:p>
        </p:txBody>
      </p:sp>
      <p:pic>
        <p:nvPicPr>
          <p:cNvPr id="53251" name="Picture 3" descr="tarantorelie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0200" y="1601788"/>
            <a:ext cx="4719638" cy="4430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2" name="Picture 4" descr="morgantinagoddes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404813"/>
            <a:ext cx="3449637" cy="5767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57497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Η ομάδα του Πεσσού και της Γλαύκας</a:t>
            </a:r>
            <a:r>
              <a:rPr lang="el-GR" sz="3200"/>
              <a:t/>
            </a:r>
            <a:br>
              <a:rPr lang="el-GR" sz="3200"/>
            </a:br>
            <a:r>
              <a:rPr lang="en-US" sz="3200"/>
              <a:t>438. </a:t>
            </a:r>
            <a:r>
              <a:rPr lang="el-GR" sz="3200"/>
              <a:t>Αμφορέας με λαιμό του Μονάχου</a:t>
            </a:r>
            <a:r>
              <a:rPr lang="en-US" sz="3200"/>
              <a:t>. 439. </a:t>
            </a:r>
            <a:r>
              <a:rPr lang="fr-FR" sz="3200"/>
              <a:t>N</a:t>
            </a:r>
            <a:r>
              <a:rPr lang="el-GR" sz="3200"/>
              <a:t>άπολη. 440. Βατικανό. </a:t>
            </a:r>
            <a:endParaRPr lang="el-GR" sz="4000"/>
          </a:p>
        </p:txBody>
      </p:sp>
      <p:pic>
        <p:nvPicPr>
          <p:cNvPr id="146435" name="Picture 3" descr="Munichamphor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916113"/>
            <a:ext cx="28892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6436" name="Picture 4" descr="VaticanowlPilla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05488" y="1773238"/>
            <a:ext cx="3035300" cy="42465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6437" name="Picture 5" descr="Naplesowlpillar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7250" y="2046288"/>
            <a:ext cx="2233613" cy="3603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3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800"/>
              <a:t>441-442. </a:t>
            </a:r>
            <a:r>
              <a:rPr lang="fr-FR" sz="2800"/>
              <a:t>Camarina. </a:t>
            </a:r>
            <a:r>
              <a:rPr lang="el-GR" sz="2800"/>
              <a:t>Κρατήρας του Ζωγράφου της </a:t>
            </a:r>
            <a:r>
              <a:rPr lang="fr-FR" sz="2800"/>
              <a:t>Mesagne, </a:t>
            </a:r>
            <a:r>
              <a:rPr lang="el-GR" sz="2800"/>
              <a:t>Αθηναίου Ζωγράφου που εργάστηκε στην Μεγάλη Ελλάδα. Μέσα 5ου αι. </a:t>
            </a:r>
          </a:p>
        </p:txBody>
      </p:sp>
      <p:pic>
        <p:nvPicPr>
          <p:cNvPr id="147459" name="Picture 3" descr="camarinacalyxkrate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2276475"/>
            <a:ext cx="4000500" cy="3000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7460" name="Picture 4" descr="camarinacalyxkrater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276475"/>
            <a:ext cx="4000500" cy="3000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810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l-GR" sz="2800" dirty="0"/>
              <a:t>443-444. Κρατήρας σε ιδ. Συλλ. </a:t>
            </a:r>
            <a:br>
              <a:rPr lang="el-GR" sz="2800" dirty="0"/>
            </a:br>
            <a:r>
              <a:rPr lang="fr-FR" sz="2800" dirty="0"/>
              <a:t>Foggia </a:t>
            </a:r>
            <a:r>
              <a:rPr lang="el-GR" sz="2800" dirty="0"/>
              <a:t>από την </a:t>
            </a:r>
            <a:r>
              <a:rPr lang="en-US" sz="2800" dirty="0" err="1"/>
              <a:t>Canosa</a:t>
            </a:r>
            <a:r>
              <a:rPr lang="en-US" sz="2800" dirty="0"/>
              <a:t>. </a:t>
            </a:r>
            <a:r>
              <a:rPr lang="el-GR" sz="2800" dirty="0"/>
              <a:t/>
            </a:r>
            <a:br>
              <a:rPr lang="el-GR" sz="2800" dirty="0"/>
            </a:br>
            <a:r>
              <a:rPr lang="el-GR" sz="2800" dirty="0"/>
              <a:t>Αρχές του </a:t>
            </a:r>
            <a:r>
              <a:rPr lang="en-US" sz="2800" dirty="0"/>
              <a:t>3o</a:t>
            </a:r>
            <a:r>
              <a:rPr lang="el-GR" sz="2800" dirty="0"/>
              <a:t>υ αι. </a:t>
            </a:r>
          </a:p>
        </p:txBody>
      </p:sp>
      <p:pic>
        <p:nvPicPr>
          <p:cNvPr id="148483" name="Picture 3" descr="foggiacanosankrate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025" y="1878013"/>
            <a:ext cx="4565650" cy="3984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8484" name="Picture 4" descr="foggiacanosankrater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533400"/>
            <a:ext cx="3282950" cy="5759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29721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/>
              <a:t>445α-β. Αμφορέας από την Επίδαμνο,  από τα εργαστήρια των αποικιών των Συρακουσών στην δυτική Αδριατική (Αλβανία). </a:t>
            </a:r>
            <a:br>
              <a:rPr lang="el-GR" sz="2400"/>
            </a:br>
            <a:endParaRPr lang="el-GR" sz="2400"/>
          </a:p>
        </p:txBody>
      </p:sp>
      <p:pic>
        <p:nvPicPr>
          <p:cNvPr id="149507" name="Picture 3" descr="durazzoepidamnusamphor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7775" y="1828800"/>
            <a:ext cx="257016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9508" name="Picture 4" descr="Durazzoepidamnusamphor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86388" y="1828800"/>
            <a:ext cx="259873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94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800"/>
              <a:t>446. </a:t>
            </a:r>
            <a:r>
              <a:rPr lang="de-DE" sz="2800"/>
              <a:t>Ferrara</a:t>
            </a:r>
            <a:r>
              <a:rPr lang="el-GR" sz="2800"/>
              <a:t>, από την Σπίνα</a:t>
            </a:r>
            <a:r>
              <a:rPr lang="de-DE" sz="2800"/>
              <a:t>. </a:t>
            </a:r>
            <a:r>
              <a:rPr lang="el-GR" sz="2800"/>
              <a:t>447. Άδρια </a:t>
            </a:r>
            <a:r>
              <a:rPr lang="fr-FR" sz="2800"/>
              <a:t>IG AD9273. </a:t>
            </a:r>
            <a:r>
              <a:rPr lang="el-GR" sz="2800"/>
              <a:t>Κωδωνόσχημοι κρατήρας από την ΄Αδρια. Βόρειο-αδριατικό εργαστήριο. 4ος-3ος αι.</a:t>
            </a:r>
          </a:p>
        </p:txBody>
      </p:sp>
      <p:pic>
        <p:nvPicPr>
          <p:cNvPr id="150531" name="Picture 3" descr="ferraranorthernadriaticbellkrater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5025" y="1828800"/>
            <a:ext cx="33972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0532" name="Picture 4" descr="AdriaIGAD9273cratereacampanaaltoadriaticoearly3r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1563" y="1828800"/>
            <a:ext cx="360997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75241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448-449. Επαρχιακά εργαστήρια: Ομάδα Ξένωνος. </a:t>
            </a:r>
          </a:p>
        </p:txBody>
      </p:sp>
      <p:pic>
        <p:nvPicPr>
          <p:cNvPr id="151555" name="Picture 3" descr="bariHerongroupcu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13" y="1828800"/>
            <a:ext cx="374967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1556" name="Picture 4" descr="BariXenongroupcu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94238" y="1828800"/>
            <a:ext cx="39846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80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/>
              <a:t>450α-β. </a:t>
            </a:r>
            <a:r>
              <a:rPr lang="fr-FR" sz="2400"/>
              <a:t>Rutigliano 331978 </a:t>
            </a:r>
            <a:r>
              <a:rPr lang="el-GR" sz="2400"/>
              <a:t>και 331979. Οινοχόη και κύπελλο με επίθετη διακόσμηση. </a:t>
            </a:r>
          </a:p>
        </p:txBody>
      </p:sp>
      <p:pic>
        <p:nvPicPr>
          <p:cNvPr id="152579" name="Picture 3" descr="rutiglianotomba331978oinocho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9338" y="1828800"/>
            <a:ext cx="29686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2580" name="Picture 4" descr="rutiglano331978tombamu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9500" y="1828800"/>
            <a:ext cx="359251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44249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Ασκοί της </a:t>
            </a:r>
            <a:r>
              <a:rPr lang="fr-FR" sz="4000"/>
              <a:t>Canosa </a:t>
            </a:r>
            <a:r>
              <a:rPr lang="el-GR" sz="4000"/>
              <a:t>451. </a:t>
            </a:r>
            <a:r>
              <a:rPr lang="fr-FR" sz="4000"/>
              <a:t>Bo</a:t>
            </a:r>
            <a:r>
              <a:rPr lang="el-GR" sz="4000"/>
              <a:t>στώνη 99541. 452. Λονδίνο. 453. </a:t>
            </a:r>
            <a:r>
              <a:rPr lang="fr-FR" sz="4000"/>
              <a:t>Sotheby’s. </a:t>
            </a:r>
            <a:endParaRPr lang="el-GR" sz="4000"/>
          </a:p>
        </p:txBody>
      </p:sp>
      <p:pic>
        <p:nvPicPr>
          <p:cNvPr id="153603" name="Picture 3" descr="boston99541skyllagroupaskos30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133600"/>
            <a:ext cx="3235325" cy="38941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04" name="Picture 4" descr="LondonCanosaaskos30025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68688" y="2111375"/>
            <a:ext cx="2595562" cy="3725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05" name="Picture 5" descr="Sothebysaskos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2975" y="2781300"/>
            <a:ext cx="2770188" cy="3167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474073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454α-β</a:t>
            </a:r>
            <a:r>
              <a:rPr lang="el-GR" sz="4000" dirty="0"/>
              <a:t>. Πολύχρωμα αγγεία από το </a:t>
            </a:r>
            <a:r>
              <a:rPr lang="fr-FR" sz="4000" dirty="0" err="1"/>
              <a:t>Centuripe</a:t>
            </a:r>
            <a:r>
              <a:rPr lang="fr-FR" sz="4000" dirty="0"/>
              <a:t>. </a:t>
            </a:r>
            <a:r>
              <a:rPr lang="fr-FR" sz="4000" dirty="0" smtClean="0"/>
              <a:t>Sotheby’s</a:t>
            </a:r>
            <a:r>
              <a:rPr lang="el-GR" sz="4000" dirty="0"/>
              <a:t> </a:t>
            </a:r>
            <a:r>
              <a:rPr lang="el-GR" sz="4000" dirty="0" smtClean="0"/>
              <a:t>και </a:t>
            </a:r>
            <a:r>
              <a:rPr lang="el-GR" sz="4000" dirty="0"/>
              <a:t>Β</a:t>
            </a:r>
            <a:r>
              <a:rPr lang="fr-FR" sz="4000" dirty="0" err="1"/>
              <a:t>ari</a:t>
            </a:r>
            <a:r>
              <a:rPr lang="fr-FR" sz="4000" dirty="0"/>
              <a:t>. </a:t>
            </a:r>
            <a:endParaRPr lang="el-GR" sz="4000" dirty="0"/>
          </a:p>
        </p:txBody>
      </p:sp>
      <p:pic>
        <p:nvPicPr>
          <p:cNvPr id="154627" name="Picture 3" descr="Sothebyscenturippevas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863725"/>
            <a:ext cx="4000500" cy="3968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4628" name="Picture 4" descr="BariCanosapolychromeprocho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525" y="1828800"/>
            <a:ext cx="243046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11594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455α-β</a:t>
            </a:r>
            <a:r>
              <a:rPr lang="el-GR" sz="4000" dirty="0"/>
              <a:t>. </a:t>
            </a:r>
            <a:r>
              <a:rPr lang="fr-FR" sz="4000" dirty="0" err="1"/>
              <a:t>Catania</a:t>
            </a:r>
            <a:r>
              <a:rPr lang="fr-FR" sz="4000" dirty="0"/>
              <a:t>, </a:t>
            </a:r>
            <a:r>
              <a:rPr lang="el-GR" sz="4000" dirty="0" err="1"/>
              <a:t>σκύφος</a:t>
            </a:r>
            <a:r>
              <a:rPr lang="el-GR" sz="4000" dirty="0"/>
              <a:t> από το </a:t>
            </a:r>
            <a:r>
              <a:rPr lang="fr-FR" sz="4000" dirty="0" err="1"/>
              <a:t>Centurippe</a:t>
            </a:r>
            <a:r>
              <a:rPr lang="fr-FR" sz="4000" dirty="0"/>
              <a:t>. </a:t>
            </a:r>
            <a:endParaRPr lang="el-GR" sz="4000" dirty="0"/>
          </a:p>
        </p:txBody>
      </p:sp>
      <p:pic>
        <p:nvPicPr>
          <p:cNvPr id="155651" name="Picture 3" descr="cataniacenturippeskyphos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1700213"/>
            <a:ext cx="3590925" cy="43926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5652" name="Picture 4" descr="Cataniadetail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773238"/>
            <a:ext cx="4752975" cy="4333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687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291. Αναπαράσταση ναίσκου του Τάραντα. </a:t>
            </a:r>
          </a:p>
        </p:txBody>
      </p:sp>
      <p:pic>
        <p:nvPicPr>
          <p:cNvPr id="54275" name="Picture 3" descr="Tarantogravemonumen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917700"/>
            <a:ext cx="7062787" cy="3878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84454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 </a:t>
            </a:r>
            <a:r>
              <a:rPr lang="el-GR" dirty="0" smtClean="0"/>
              <a:t>τάφος του Βουτηχτή. Σχεδιαστική </a:t>
            </a:r>
            <a:r>
              <a:rPr lang="el-GR" dirty="0"/>
              <a:t>αναπαράσταση</a:t>
            </a:r>
          </a:p>
        </p:txBody>
      </p:sp>
      <p:pic>
        <p:nvPicPr>
          <p:cNvPr id="54276" name="Picture 4" descr="paestumtuffatoretomb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700213"/>
            <a:ext cx="6337300" cy="4292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94720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Το κάλυμμα του τάφου</a:t>
            </a:r>
          </a:p>
        </p:txBody>
      </p:sp>
      <p:pic>
        <p:nvPicPr>
          <p:cNvPr id="53252" name="Picture 4" descr="Paestumdivertomb1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0613" y="1828800"/>
            <a:ext cx="70373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33896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Ο τάφος του Βουτηχτή. 480 π.Χ.</a:t>
            </a:r>
          </a:p>
        </p:txBody>
      </p:sp>
      <p:pic>
        <p:nvPicPr>
          <p:cNvPr id="51204" name="Picture 4" descr="diverbarbitos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279650"/>
            <a:ext cx="4000500" cy="3135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7" name="Picture 7" descr="paestumdiver1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411413"/>
            <a:ext cx="4000500" cy="2873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58672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Ο τάφος του Βουτηχτή. 480 π.Χ. </a:t>
            </a:r>
          </a:p>
        </p:txBody>
      </p:sp>
      <p:pic>
        <p:nvPicPr>
          <p:cNvPr id="52235" name="Picture 11" descr="paestumdiver4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457450"/>
            <a:ext cx="4000500" cy="27797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37" name="Picture 13" descr="paestumdiver1"/>
          <p:cNvPicPr>
            <a:picLocks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411413"/>
            <a:ext cx="4000500" cy="2873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34105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 dirty="0" smtClean="0"/>
              <a:t>45</a:t>
            </a:r>
            <a:r>
              <a:rPr lang="el-GR" sz="4000" dirty="0" smtClean="0"/>
              <a:t>6αβ</a:t>
            </a:r>
            <a:r>
              <a:rPr lang="fr-FR" sz="4000" dirty="0" smtClean="0"/>
              <a:t>. </a:t>
            </a:r>
            <a:r>
              <a:rPr lang="el-GR" sz="4000" dirty="0"/>
              <a:t>Νάπολη, από την </a:t>
            </a:r>
            <a:r>
              <a:rPr lang="el-GR" sz="4000" dirty="0" smtClean="0"/>
              <a:t>Κύμη και Δρέσδη</a:t>
            </a:r>
            <a:r>
              <a:rPr lang="el-GR" sz="4000" dirty="0"/>
              <a:t>, από την </a:t>
            </a:r>
            <a:r>
              <a:rPr lang="el-GR" sz="4000" dirty="0" err="1"/>
              <a:t>Καπύη</a:t>
            </a:r>
            <a:r>
              <a:rPr lang="el-GR" sz="4000" dirty="0"/>
              <a:t>. </a:t>
            </a:r>
            <a:r>
              <a:rPr lang="el-GR" sz="4000" dirty="0" smtClean="0"/>
              <a:t>Ταφική ζωγραφική</a:t>
            </a:r>
            <a:endParaRPr lang="el-GR" sz="4000" dirty="0"/>
          </a:p>
        </p:txBody>
      </p:sp>
      <p:pic>
        <p:nvPicPr>
          <p:cNvPr id="156675" name="Picture 3" descr="Cumescampanianpainti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962150"/>
            <a:ext cx="4000500" cy="3771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6676" name="Picture 4" descr="dresdenCapualater4thsla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019300"/>
            <a:ext cx="4000500" cy="3657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834260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457. </a:t>
            </a:r>
            <a:r>
              <a:rPr lang="fr-FR" sz="4000"/>
              <a:t>Nola. </a:t>
            </a:r>
            <a:r>
              <a:rPr lang="el-GR" sz="4000"/>
              <a:t>Τάφος του πολεμιστή. 350 π.Χ. </a:t>
            </a:r>
          </a:p>
        </p:txBody>
      </p:sp>
      <p:pic>
        <p:nvPicPr>
          <p:cNvPr id="157699" name="Picture 3" descr="NapoliNolasamniumtom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982788"/>
            <a:ext cx="7491412" cy="3829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43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458. </a:t>
            </a:r>
            <a:r>
              <a:rPr lang="fr-FR" sz="4000"/>
              <a:t>Ruvo </a:t>
            </a:r>
            <a:r>
              <a:rPr lang="el-GR" sz="4000"/>
              <a:t>Απουλίας. Τάφος των Χορευτριών. 400-380 π.Χ. </a:t>
            </a:r>
          </a:p>
        </p:txBody>
      </p:sp>
      <p:pic>
        <p:nvPicPr>
          <p:cNvPr id="158723" name="Picture 3" descr="Ruvotomba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4700" y="1828800"/>
            <a:ext cx="766921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64957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459. Σχεδιαστική αποκατάσταση του τάφου του </a:t>
            </a:r>
            <a:r>
              <a:rPr lang="fr-FR" sz="4000"/>
              <a:t>Ruvo. </a:t>
            </a:r>
            <a:endParaRPr lang="el-GR" sz="4000"/>
          </a:p>
        </p:txBody>
      </p:sp>
      <p:pic>
        <p:nvPicPr>
          <p:cNvPr id="159747" name="Picture 3" descr="ruvotomba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524000"/>
            <a:ext cx="7747554" cy="495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86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3200" dirty="0" smtClean="0"/>
              <a:t>293.</a:t>
            </a:r>
            <a:r>
              <a:rPr lang="el-GR" sz="3200" dirty="0" smtClean="0"/>
              <a:t> </a:t>
            </a:r>
            <a:r>
              <a:rPr lang="el-GR" sz="3200" dirty="0"/>
              <a:t>Ειδώλια θεοτήτων από τη </a:t>
            </a:r>
            <a:r>
              <a:rPr lang="el-GR" sz="3200" dirty="0" err="1"/>
              <a:t>Μέδμα</a:t>
            </a:r>
            <a:r>
              <a:rPr lang="el-GR" sz="3200" dirty="0"/>
              <a:t>. 500-450 </a:t>
            </a:r>
            <a:r>
              <a:rPr lang="el-GR" sz="3200" dirty="0" err="1"/>
              <a:t>π.Χ.</a:t>
            </a:r>
            <a:r>
              <a:rPr lang="el-GR" sz="3200" dirty="0"/>
              <a:t> </a:t>
            </a:r>
            <a:r>
              <a:rPr lang="el-GR" sz="3200" dirty="0" err="1" smtClean="0"/>
              <a:t>Κριοφόρος</a:t>
            </a:r>
            <a:r>
              <a:rPr lang="el-GR" sz="3200" dirty="0"/>
              <a:t>. </a:t>
            </a:r>
            <a:r>
              <a:rPr lang="el-GR" sz="3200" dirty="0" smtClean="0"/>
              <a:t>Αφροδίτη</a:t>
            </a:r>
            <a:r>
              <a:rPr lang="el-GR" sz="3200" dirty="0"/>
              <a:t>. </a:t>
            </a:r>
          </a:p>
        </p:txBody>
      </p:sp>
      <p:pic>
        <p:nvPicPr>
          <p:cNvPr id="55299" name="Picture 3" descr="medmagoddess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73238"/>
            <a:ext cx="2360613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0" name="Picture 4" descr="medmagoddess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13025" y="1982788"/>
            <a:ext cx="2043113" cy="3790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1" name="Picture 5" descr="Medmakriophoro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8663" y="1917700"/>
            <a:ext cx="2365375" cy="39195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2" name="Picture 6" descr="MedmaAphrodit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7050" y="2565400"/>
            <a:ext cx="2093913" cy="3168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551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294. </a:t>
            </a:r>
            <a:r>
              <a:rPr lang="el-GR" sz="4000" dirty="0"/>
              <a:t>Πήλινοι πίνακες από το </a:t>
            </a:r>
            <a:r>
              <a:rPr lang="el-GR" sz="4000" dirty="0" err="1"/>
              <a:t>Μεταπόντιον</a:t>
            </a:r>
            <a:r>
              <a:rPr lang="el-GR" sz="4000" dirty="0"/>
              <a:t>. </a:t>
            </a:r>
          </a:p>
        </p:txBody>
      </p:sp>
      <p:pic>
        <p:nvPicPr>
          <p:cNvPr id="56323" name="Picture 3" descr="Metapontolate4thsatyrmaenadgroup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708275"/>
            <a:ext cx="2879725" cy="3455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4" name="Picture 4" descr="MetapontostipealtaresacelloElate4thgroup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0063" y="2754313"/>
            <a:ext cx="2722562" cy="3019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5" name="Picture 5" descr="Metapontostipeteatrolate4th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91175" y="2492375"/>
            <a:ext cx="3205163" cy="345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59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295α-ε</a:t>
            </a:r>
            <a:r>
              <a:rPr lang="el-GR" sz="4000" dirty="0"/>
              <a:t>. Τάραντας, </a:t>
            </a:r>
            <a:r>
              <a:rPr lang="fr-FR" sz="4000" dirty="0"/>
              <a:t>tomba a </a:t>
            </a:r>
            <a:r>
              <a:rPr lang="fr-FR" sz="4000" dirty="0" err="1"/>
              <a:t>fossa</a:t>
            </a:r>
            <a:r>
              <a:rPr lang="fr-FR" sz="4000" dirty="0"/>
              <a:t> I. </a:t>
            </a:r>
            <a:r>
              <a:rPr lang="el-GR" sz="4000" dirty="0"/>
              <a:t>Ειδώλια του πρώιμου 3ου αιώνα </a:t>
            </a:r>
            <a:r>
              <a:rPr lang="el-GR" sz="4000" dirty="0" err="1"/>
              <a:t>π.Χ.</a:t>
            </a:r>
            <a:r>
              <a:rPr lang="el-GR" sz="4000" dirty="0"/>
              <a:t> </a:t>
            </a:r>
          </a:p>
        </p:txBody>
      </p:sp>
      <p:pic>
        <p:nvPicPr>
          <p:cNvPr id="57347" name="Picture 3" descr="Taranto51675tombaafossaI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852738"/>
            <a:ext cx="2055813" cy="32400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48" name="Picture 4" descr="Taranto51676tombaafossa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5875" y="3009900"/>
            <a:ext cx="1931988" cy="2762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49" name="Picture 5" descr="taranto5167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7275" y="2946400"/>
            <a:ext cx="1531938" cy="28908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50" name="Picture 6" descr="taranto5167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22950" y="2946400"/>
            <a:ext cx="1273175" cy="282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51" name="Picture 7" descr="Taranto51679tombaafossa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2781300"/>
            <a:ext cx="1720850" cy="32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753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296α-δ</a:t>
            </a:r>
            <a:r>
              <a:rPr lang="el-GR" sz="4000" dirty="0"/>
              <a:t>. Ειδώλια Τάραντα από το </a:t>
            </a:r>
            <a:r>
              <a:rPr lang="fr-FR" sz="4000" dirty="0" err="1"/>
              <a:t>Saturo</a:t>
            </a:r>
            <a:r>
              <a:rPr lang="fr-FR" sz="4000" dirty="0"/>
              <a:t>. </a:t>
            </a:r>
            <a:r>
              <a:rPr lang="el-GR" sz="4000" dirty="0"/>
              <a:t>Δεύτερο μισό του 4ου αι. </a:t>
            </a:r>
            <a:r>
              <a:rPr lang="el-GR" sz="4000" dirty="0" err="1"/>
              <a:t>π.Χ.</a:t>
            </a:r>
            <a:r>
              <a:rPr lang="el-GR" sz="4000" dirty="0"/>
              <a:t> </a:t>
            </a:r>
          </a:p>
        </p:txBody>
      </p:sp>
      <p:pic>
        <p:nvPicPr>
          <p:cNvPr id="58371" name="Picture 3" descr="Taranto187019Saturostatuette35030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73238"/>
            <a:ext cx="1819275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372" name="Picture 4" descr="Taranto187010Saturo350300statuett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7275" y="1982788"/>
            <a:ext cx="1744663" cy="3854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373" name="Picture 5" descr="tarantolate4thhea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2625" y="2852738"/>
            <a:ext cx="1762125" cy="230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374" name="Picture 6" descr="TarantoSaturoTarassuldelfino4thstatuett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83063" y="2046288"/>
            <a:ext cx="2455862" cy="3725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73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297. </a:t>
            </a:r>
            <a:r>
              <a:rPr lang="el-GR" sz="4000" dirty="0"/>
              <a:t>Προσωπεία θεάτρου από τις Λιπαρές νήσου. </a:t>
            </a:r>
          </a:p>
        </p:txBody>
      </p:sp>
      <p:pic>
        <p:nvPicPr>
          <p:cNvPr id="59395" name="Picture 3" descr="Lipari12965fossavotivaOulosneaniskosNewcomedymask30025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44675"/>
            <a:ext cx="3683000" cy="4032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6" name="Picture 4" descr="Liparitomba2184Pelopsmaschera33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1844675"/>
            <a:ext cx="3689350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388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298α-β</a:t>
            </a:r>
            <a:r>
              <a:rPr lang="el-GR" sz="4000" dirty="0"/>
              <a:t>. Πίνακες από τους </a:t>
            </a:r>
            <a:r>
              <a:rPr lang="el-GR" sz="4000" dirty="0" err="1"/>
              <a:t>Λοκρούς</a:t>
            </a:r>
            <a:r>
              <a:rPr lang="el-GR" sz="4000" dirty="0"/>
              <a:t>. Αρπαγή. </a:t>
            </a:r>
          </a:p>
        </p:txBody>
      </p:sp>
      <p:pic>
        <p:nvPicPr>
          <p:cNvPr id="60419" name="Picture 3" descr="locripinaxabductio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828800"/>
            <a:ext cx="37719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420" name="Picture 4" descr="locripinaxabduction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314575"/>
            <a:ext cx="4000500" cy="3065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923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299. </a:t>
            </a:r>
            <a:r>
              <a:rPr lang="el-GR" sz="4000" dirty="0"/>
              <a:t>Το ζευγάρι των </a:t>
            </a:r>
            <a:r>
              <a:rPr lang="el-GR" sz="4000" dirty="0" smtClean="0"/>
              <a:t>θεών. </a:t>
            </a:r>
            <a:r>
              <a:rPr lang="el-GR" sz="4000" dirty="0"/>
              <a:t>Πομπή γυναικών</a:t>
            </a:r>
          </a:p>
        </p:txBody>
      </p:sp>
      <p:pic>
        <p:nvPicPr>
          <p:cNvPr id="61443" name="Picture 3" descr="locripinaxpepl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7288" y="2046288"/>
            <a:ext cx="3606800" cy="3603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4" name="Picture 4" descr="locripinaxdivinecoupl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73238"/>
            <a:ext cx="3217862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9328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Ναός Ε, Σελινούς. </a:t>
            </a:r>
            <a:r>
              <a:rPr lang="el-GR" sz="4000" dirty="0" smtClean="0"/>
              <a:t>278. </a:t>
            </a:r>
            <a:r>
              <a:rPr lang="el-GR" sz="4000" dirty="0"/>
              <a:t>Ακταίων και Άρτεμις. </a:t>
            </a:r>
            <a:r>
              <a:rPr lang="el-GR" sz="4000" dirty="0" smtClean="0"/>
              <a:t>279. </a:t>
            </a:r>
            <a:r>
              <a:rPr lang="el-GR" sz="4000" dirty="0"/>
              <a:t>Ηρακλής και Αμαζόνα</a:t>
            </a:r>
          </a:p>
        </p:txBody>
      </p:sp>
      <p:pic>
        <p:nvPicPr>
          <p:cNvPr id="46083" name="Picture 3" descr="SelinusApollonCoronei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1773238"/>
            <a:ext cx="33147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4" name="Picture 4" descr="selinusActaeo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844675"/>
            <a:ext cx="5040313" cy="3689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7565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300. </a:t>
            </a:r>
            <a:r>
              <a:rPr lang="el-GR" sz="4000" dirty="0"/>
              <a:t>Πίνακες με σκηνές προετοιμασίας και καλλωπισμού. </a:t>
            </a:r>
          </a:p>
        </p:txBody>
      </p:sp>
      <p:pic>
        <p:nvPicPr>
          <p:cNvPr id="62467" name="Picture 3" descr="ReggioCalabriaLocriManellasanctuar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2781300"/>
            <a:ext cx="4000500" cy="317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68" name="Picture 4" descr="ReggioLocripinaxwoma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73238"/>
            <a:ext cx="363696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425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301. Καρπολογία</a:t>
            </a:r>
            <a:endParaRPr lang="en-US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mitsos\Pictures\ektremi\EARLYRF\HOMER\illustrations5\kainourgia\NOVASES\DSC0386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5562600" cy="530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453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302.</a:t>
            </a:r>
            <a:r>
              <a:rPr lang="en-US" dirty="0" smtClean="0"/>
              <a:t> </a:t>
            </a:r>
            <a:r>
              <a:rPr lang="el-GR" dirty="0" smtClean="0"/>
              <a:t>Διόσκουροι </a:t>
            </a:r>
            <a:endParaRPr lang="en-US" dirty="0"/>
          </a:p>
        </p:txBody>
      </p:sp>
      <p:pic>
        <p:nvPicPr>
          <p:cNvPr id="4098" name="Picture 2" descr="C:\Users\mitsos\Pictures\ektremi\EARLYRF\HOMER\illustrations5\kainourgia\NOVASES\dioscur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482" y="1367313"/>
            <a:ext cx="4454676" cy="526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798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303.</a:t>
            </a:r>
            <a:r>
              <a:rPr lang="en-US" dirty="0" smtClean="0"/>
              <a:t> </a:t>
            </a:r>
            <a:r>
              <a:rPr lang="el-GR" dirty="0" smtClean="0"/>
              <a:t>Αφροδίτη και οπλίτης (Άρης;)</a:t>
            </a:r>
            <a:endParaRPr lang="en-US" dirty="0"/>
          </a:p>
        </p:txBody>
      </p:sp>
      <p:pic>
        <p:nvPicPr>
          <p:cNvPr id="6146" name="Picture 2" descr="C:\Users\mitsos\Pictures\ektremi\EARLYRF\HOMER\illustrations5\kainourgia\NOVASES\A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7755667" cy="475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648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304. Δύο πιστές σε </a:t>
            </a:r>
            <a:r>
              <a:rPr lang="el-GR" dirty="0" err="1" smtClean="0"/>
              <a:t>ναϊσκο</a:t>
            </a:r>
            <a:endParaRPr lang="en-US" dirty="0"/>
          </a:p>
        </p:txBody>
      </p:sp>
      <p:pic>
        <p:nvPicPr>
          <p:cNvPr id="5122" name="Picture 2" descr="C:\Users\mitsos\Pictures\ektremi\EARLYRF\HOMER\illustrations5\kainourgia\NOVASES\DSC038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507434" cy="503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887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305. </a:t>
            </a:r>
            <a:r>
              <a:rPr lang="el-GR" dirty="0"/>
              <a:t>Διόσκουρος και Περσεφόνη ;</a:t>
            </a:r>
          </a:p>
        </p:txBody>
      </p:sp>
      <p:pic>
        <p:nvPicPr>
          <p:cNvPr id="63491" name="Picture 3" descr="locripinaxabduction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917700"/>
            <a:ext cx="6777037" cy="3879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3451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306. N</a:t>
            </a:r>
            <a:r>
              <a:rPr lang="el-GR" dirty="0" err="1" smtClean="0"/>
              <a:t>ίκη</a:t>
            </a:r>
            <a:r>
              <a:rPr lang="el-GR" dirty="0" smtClean="0"/>
              <a:t> με πετεινό και κάλαθο</a:t>
            </a:r>
            <a:endParaRPr lang="en-US" dirty="0"/>
          </a:p>
        </p:txBody>
      </p:sp>
      <p:pic>
        <p:nvPicPr>
          <p:cNvPr id="7170" name="Picture 2" descr="C:\Users\mitsos\Pictures\ektremi\EARLYRF\HOMER\illustrations5\kainourgia\NOVASES\nik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711" y="1600200"/>
            <a:ext cx="479457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87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307α-β. Ειδώλιο αθλητή από το </a:t>
            </a:r>
            <a:r>
              <a:rPr lang="fr-FR" sz="2800" dirty="0"/>
              <a:t>Adrano. </a:t>
            </a:r>
            <a:r>
              <a:rPr lang="el-GR" sz="2800" dirty="0"/>
              <a:t>5ος αι. </a:t>
            </a:r>
            <a:r>
              <a:rPr lang="el-GR" sz="2800" dirty="0" err="1"/>
              <a:t>π.Χ.</a:t>
            </a:r>
            <a:r>
              <a:rPr lang="el-GR" sz="2800" dirty="0"/>
              <a:t> </a:t>
            </a:r>
          </a:p>
        </p:txBody>
      </p:sp>
      <p:pic>
        <p:nvPicPr>
          <p:cNvPr id="64515" name="Picture 3" descr="adrano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752600"/>
            <a:ext cx="2598737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16" name="Picture 4" descr="adrano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1752600"/>
            <a:ext cx="2139950" cy="3854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Θέση περιεχομένου 1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88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308. Σάτυρος από το </a:t>
            </a:r>
            <a:r>
              <a:rPr lang="el-GR" dirty="0" err="1" smtClean="0"/>
              <a:t>Αρμέντο</a:t>
            </a:r>
            <a:endParaRPr lang="en-US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 descr="C:\Users\mitsos\Pictures\katoitalia\chalkos\variasculpture\MunichArmentosatyrview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00199"/>
            <a:ext cx="3276600" cy="503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mitsos\Pictures\katoitalia\chalkos\variasculpture\MunichArmentosatyrdetail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61226"/>
            <a:ext cx="3733800" cy="525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863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sz="4000" dirty="0" smtClean="0"/>
              <a:t>309α-δ</a:t>
            </a:r>
            <a:r>
              <a:rPr lang="el-GR" sz="4000" dirty="0"/>
              <a:t>. Κάτοπτρα από τους </a:t>
            </a:r>
            <a:r>
              <a:rPr lang="el-GR" sz="4000" dirty="0" err="1"/>
              <a:t>Λοκρούς</a:t>
            </a:r>
            <a:r>
              <a:rPr lang="el-GR" sz="4000" dirty="0"/>
              <a:t>. </a:t>
            </a:r>
          </a:p>
        </p:txBody>
      </p:sp>
      <p:pic>
        <p:nvPicPr>
          <p:cNvPr id="65539" name="Picture 3" descr="reggio4262b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2663" y="2368550"/>
            <a:ext cx="2433637" cy="3403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540" name="Picture 4" descr="Reggio4490Locritomba622bronzemirror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133600"/>
            <a:ext cx="2381250" cy="3959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541" name="Picture 5" descr="Reggio4779Locritomba865mirr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133600"/>
            <a:ext cx="2222500" cy="39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2" name="Picture 6" descr="RossanoCalabro475450mirror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13600" y="2276475"/>
            <a:ext cx="1658938" cy="3816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90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280. </a:t>
            </a:r>
            <a:r>
              <a:rPr lang="el-GR" sz="4000" dirty="0" err="1"/>
              <a:t>Ιερογαμία</a:t>
            </a:r>
            <a:r>
              <a:rPr lang="el-GR" sz="4000" dirty="0"/>
              <a:t> Ήρας και Διός. 280. Κεφαλή από μετόπη. </a:t>
            </a:r>
          </a:p>
        </p:txBody>
      </p:sp>
      <p:pic>
        <p:nvPicPr>
          <p:cNvPr id="47107" name="Picture 3" descr="selinushierogam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800225"/>
            <a:ext cx="5688013" cy="42751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8" name="Picture 4" descr="selinushead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19875" y="2636838"/>
            <a:ext cx="2138363" cy="3317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715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310. Κάτοπτρα από την Καλαβρία και την </a:t>
            </a:r>
            <a:r>
              <a:rPr lang="el-GR" sz="2400" dirty="0" err="1" smtClean="0"/>
              <a:t>Καμαρίνα</a:t>
            </a:r>
            <a:endParaRPr lang="en-US" sz="2400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amarinapeplophor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1447800"/>
            <a:ext cx="2743200" cy="524890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 descr="C:\Users\mitsos\Pictures\katoitalia\chalkos\mirrors\rossanoCalabro4754500mirror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71600"/>
            <a:ext cx="2438400" cy="53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mitsos\Pictures\katoitalia\chalkos\mirrors\RossanoCalabro475450mirror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2317916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806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100" dirty="0" smtClean="0"/>
              <a:t>311</a:t>
            </a:r>
            <a:r>
              <a:rPr lang="el-GR" sz="3100" baseline="30000" dirty="0" smtClean="0"/>
              <a:t>α</a:t>
            </a:r>
            <a:r>
              <a:rPr lang="el-GR" sz="3100" dirty="0" smtClean="0"/>
              <a:t>.β. </a:t>
            </a:r>
            <a:r>
              <a:rPr lang="el-GR" sz="3100" dirty="0" err="1"/>
              <a:t>Λοκροί</a:t>
            </a:r>
            <a:r>
              <a:rPr lang="el-GR" sz="3100" dirty="0"/>
              <a:t>. Ευρώπη και Ταύρος</a:t>
            </a:r>
            <a:r>
              <a:rPr lang="el-GR" sz="3100" dirty="0" smtClean="0"/>
              <a:t>. </a:t>
            </a:r>
            <a:r>
              <a:rPr lang="el-GR" sz="3100" dirty="0"/>
              <a:t>Κάτοπτρο από την </a:t>
            </a:r>
            <a:r>
              <a:rPr lang="el-GR" sz="3100" dirty="0" err="1"/>
              <a:t>Μέδμα</a:t>
            </a:r>
            <a:r>
              <a:rPr lang="el-GR" sz="3100" dirty="0"/>
              <a:t>. </a:t>
            </a:r>
            <a:r>
              <a:rPr lang="el-GR" sz="3100" dirty="0" smtClean="0"/>
              <a:t>Σάτυρος και Νύμφη</a:t>
            </a:r>
            <a:r>
              <a:rPr lang="el-GR" sz="4000" dirty="0" smtClean="0"/>
              <a:t> </a:t>
            </a:r>
            <a:endParaRPr lang="el-GR" sz="4000" dirty="0"/>
          </a:p>
        </p:txBody>
      </p:sp>
      <p:pic>
        <p:nvPicPr>
          <p:cNvPr id="66563" name="Picture 3" descr="Locrit1128manicodispecchioearly4t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950" y="2046288"/>
            <a:ext cx="2814638" cy="3727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564" name="Picture 4" descr="reggio5762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0163" y="1828800"/>
            <a:ext cx="315277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92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312α. </a:t>
            </a:r>
            <a:r>
              <a:rPr lang="el-GR" sz="4000" dirty="0" err="1"/>
              <a:t>Λοκροί</a:t>
            </a:r>
            <a:r>
              <a:rPr lang="el-GR" sz="4000" dirty="0"/>
              <a:t>. Κάτοπτρο με σειρήνα. </a:t>
            </a:r>
            <a:r>
              <a:rPr lang="el-GR" sz="4000" dirty="0" smtClean="0"/>
              <a:t>312</a:t>
            </a:r>
            <a:r>
              <a:rPr lang="el-GR" sz="4000" dirty="0"/>
              <a:t>β</a:t>
            </a:r>
            <a:r>
              <a:rPr lang="el-GR" sz="4000" dirty="0" smtClean="0"/>
              <a:t>. </a:t>
            </a:r>
            <a:r>
              <a:rPr lang="el-GR" sz="4000" dirty="0"/>
              <a:t>Κάτοπτρο από την </a:t>
            </a:r>
            <a:r>
              <a:rPr lang="fr-FR" sz="4000" dirty="0"/>
              <a:t>Palestrina. </a:t>
            </a:r>
            <a:endParaRPr lang="el-GR" sz="4000" dirty="0"/>
          </a:p>
        </p:txBody>
      </p:sp>
      <p:pic>
        <p:nvPicPr>
          <p:cNvPr id="67587" name="Picture 3" descr="Locrisphinx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854200"/>
            <a:ext cx="2894013" cy="39195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588" name="Picture 4" descr="romapalestrinamirrorcas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3463" y="1828800"/>
            <a:ext cx="36845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983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313. Σχήματα αγγείων της Νοτίου Ιταλίας</a:t>
            </a:r>
          </a:p>
        </p:txBody>
      </p:sp>
      <p:pic>
        <p:nvPicPr>
          <p:cNvPr id="68611" name="Picture 3" descr="KielSouthItalianvase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975" y="1828800"/>
            <a:ext cx="758666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4483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/>
              <a:t>314</a:t>
            </a:r>
            <a:r>
              <a:rPr lang="fr-FR" sz="4000"/>
              <a:t>. </a:t>
            </a:r>
            <a:r>
              <a:rPr lang="el-GR" sz="4000"/>
              <a:t>Λούβρο Κ 66. 315. </a:t>
            </a:r>
            <a:r>
              <a:rPr lang="fr-FR" sz="4000"/>
              <a:t>Sotheby’s. </a:t>
            </a:r>
            <a:endParaRPr lang="el-GR" sz="4000"/>
          </a:p>
        </p:txBody>
      </p:sp>
      <p:pic>
        <p:nvPicPr>
          <p:cNvPr id="69635" name="Picture 3" descr="LouvreK66LasimosPainte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73238"/>
            <a:ext cx="241617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36" name="Picture 4" descr="Sothebyscalyxkrater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2046288"/>
            <a:ext cx="3106738" cy="3790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296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400"/>
              <a:t>316. </a:t>
            </a:r>
            <a:r>
              <a:rPr lang="el-GR" sz="2400"/>
              <a:t>Βασιλεία, εμπόριο έργων τέχνης. Λευκανικός κωδωνόσχημος κρατήρας. </a:t>
            </a:r>
            <a:r>
              <a:rPr lang="fr-FR" sz="2400"/>
              <a:t>317</a:t>
            </a:r>
            <a:r>
              <a:rPr lang="el-GR" sz="2400"/>
              <a:t>.</a:t>
            </a:r>
            <a:r>
              <a:rPr lang="fr-FR" sz="2400"/>
              <a:t> Vicenza. Banca Intesa 48. </a:t>
            </a:r>
            <a:r>
              <a:rPr lang="el-GR" sz="2400"/>
              <a:t>Απουλικός κιονωτός κρατήρας. Ζωγράφος της </a:t>
            </a:r>
            <a:r>
              <a:rPr lang="fr-FR" sz="2400"/>
              <a:t>Haifa.</a:t>
            </a:r>
            <a:r>
              <a:rPr lang="el-GR" sz="2400"/>
              <a:t> </a:t>
            </a:r>
          </a:p>
        </p:txBody>
      </p:sp>
      <p:pic>
        <p:nvPicPr>
          <p:cNvPr id="70659" name="Picture 3" descr="BaselCahnapulianbellkrater33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982788"/>
            <a:ext cx="4000500" cy="3730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660" name="Picture 4" descr="Vicenza48RoermondPaintercolumnkrater35034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51425" y="1828800"/>
            <a:ext cx="32702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37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/>
              <a:t>318. N</a:t>
            </a:r>
            <a:r>
              <a:rPr lang="el-GR" sz="2000"/>
              <a:t>άπολη. Απουλικός παναθηναϊκός αμφορέας. </a:t>
            </a:r>
            <a:r>
              <a:rPr lang="fr-FR" sz="2000"/>
              <a:t>319. </a:t>
            </a:r>
            <a:r>
              <a:rPr lang="el-GR" sz="2000"/>
              <a:t>Καμπανικός αμφορέας. Νάντη 566258. Ζωγράφος της Σπονδής. </a:t>
            </a:r>
          </a:p>
        </p:txBody>
      </p:sp>
      <p:pic>
        <p:nvPicPr>
          <p:cNvPr id="71683" name="Picture 3" descr="naplesapulianfuneraryampho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982788"/>
            <a:ext cx="3198813" cy="3790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684" name="Picture 4" descr="Nantes566258Libationpainterneckamphora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1663" y="1828800"/>
            <a:ext cx="200977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67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320. </a:t>
            </a:r>
            <a:r>
              <a:rPr lang="en-US" sz="3600"/>
              <a:t>Kiel. </a:t>
            </a:r>
            <a:r>
              <a:rPr lang="el-GR" sz="4000"/>
              <a:t>321. </a:t>
            </a:r>
            <a:r>
              <a:rPr lang="fr-FR" sz="4000"/>
              <a:t>Sotheby’s. 322. </a:t>
            </a:r>
            <a:r>
              <a:rPr lang="el-GR" sz="4000"/>
              <a:t>Ακράγας </a:t>
            </a:r>
            <a:r>
              <a:rPr lang="fr-FR" sz="4000"/>
              <a:t>R 183. </a:t>
            </a:r>
            <a:endParaRPr lang="el-GR" sz="4000"/>
          </a:p>
        </p:txBody>
      </p:sp>
      <p:pic>
        <p:nvPicPr>
          <p:cNvPr id="72707" name="Picture 3" descr="Liekloutrophoros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133600"/>
            <a:ext cx="1854200" cy="3886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2708" name="Picture 4" descr="AkragasR183pelike37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0063" y="2368550"/>
            <a:ext cx="2787650" cy="3340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2709" name="Picture 5" descr="SothebysBAltimorePainter21cmkantharo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8700" y="3138488"/>
            <a:ext cx="2265363" cy="250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8523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/>
              <a:t>323. Sotheby’s. </a:t>
            </a:r>
            <a:r>
              <a:rPr lang="el-GR" sz="3200"/>
              <a:t>Υδρία. </a:t>
            </a:r>
            <a:r>
              <a:rPr lang="fr-FR" sz="3200"/>
              <a:t>324. </a:t>
            </a:r>
            <a:r>
              <a:rPr lang="el-GR" sz="3200"/>
              <a:t>Ιδ. Συλλογή. Στάμνος.  </a:t>
            </a:r>
            <a:r>
              <a:rPr lang="fr-FR" sz="3200"/>
              <a:t>325. Banca Intesa</a:t>
            </a:r>
            <a:r>
              <a:rPr lang="el-GR" sz="3200"/>
              <a:t>. Ρυτόν. </a:t>
            </a:r>
          </a:p>
        </p:txBody>
      </p:sp>
      <p:pic>
        <p:nvPicPr>
          <p:cNvPr id="73731" name="Picture 3" descr="Sothebysapulianhydri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060575"/>
            <a:ext cx="29591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32" name="Picture 4" descr="vicenza34testadibueMiddleApulia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4975" y="2924175"/>
            <a:ext cx="1828800" cy="2879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33" name="Picture 5" descr="privateapulianstamno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7400" y="2754313"/>
            <a:ext cx="3022600" cy="29543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7606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/>
              <a:t>326. </a:t>
            </a:r>
            <a:r>
              <a:rPr lang="fr-FR" sz="2800"/>
              <a:t>Banca Intesa. </a:t>
            </a:r>
            <a:r>
              <a:rPr lang="el-GR" sz="2800"/>
              <a:t>Καμπανικό ιχθυοπινάκιο. </a:t>
            </a:r>
            <a:r>
              <a:rPr lang="fr-FR" sz="2800"/>
              <a:t>327. </a:t>
            </a:r>
            <a:r>
              <a:rPr lang="el-GR" sz="2800"/>
              <a:t>Μαδρίτη 11445. Σχολή του Ασστέα. </a:t>
            </a:r>
          </a:p>
        </p:txBody>
      </p:sp>
      <p:pic>
        <p:nvPicPr>
          <p:cNvPr id="74755" name="Picture 3" descr="bancaintesaplate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936750"/>
            <a:ext cx="4000500" cy="3821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6" name="Picture 4" descr="Madrid11445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3550" y="1828800"/>
            <a:ext cx="228441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626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/>
              <a:t>		</a:t>
            </a:r>
          </a:p>
        </p:txBody>
      </p:sp>
      <p:pic>
        <p:nvPicPr>
          <p:cNvPr id="48131" name="Picture 3" descr="motyeyout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404813"/>
            <a:ext cx="3228975" cy="5694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2" name="Picture 4" descr="motyeyouth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260350"/>
            <a:ext cx="2092325" cy="583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3" name="Picture 5" descr="motyeyouth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00875" y="260350"/>
            <a:ext cx="1862138" cy="583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3810000" y="2971800"/>
            <a:ext cx="27858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dirty="0" smtClean="0">
                <a:solidFill>
                  <a:schemeClr val="tx2"/>
                </a:solidFill>
              </a:rPr>
              <a:t>282. </a:t>
            </a:r>
            <a:r>
              <a:rPr lang="el-GR" dirty="0">
                <a:solidFill>
                  <a:schemeClr val="tx2"/>
                </a:solidFill>
              </a:rPr>
              <a:t>Ο νέος της </a:t>
            </a:r>
            <a:r>
              <a:rPr lang="fr-FR" dirty="0">
                <a:solidFill>
                  <a:schemeClr val="tx2"/>
                </a:solidFill>
              </a:rPr>
              <a:t>« </a:t>
            </a:r>
            <a:r>
              <a:rPr lang="el-GR" dirty="0" err="1">
                <a:solidFill>
                  <a:schemeClr val="tx2"/>
                </a:solidFill>
              </a:rPr>
              <a:t>Μοτύης</a:t>
            </a:r>
            <a:r>
              <a:rPr lang="fr-FR" dirty="0">
                <a:solidFill>
                  <a:schemeClr val="tx2"/>
                </a:solidFill>
              </a:rPr>
              <a:t> »</a:t>
            </a:r>
            <a:endParaRPr lang="el-G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5652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/>
              <a:t>328. Απουλικός κάδος.</a:t>
            </a:r>
            <a:r>
              <a:rPr lang="fr-FR" sz="2800"/>
              <a:t> Compiègne L 1104. </a:t>
            </a:r>
            <a:r>
              <a:rPr lang="el-GR" sz="2800"/>
              <a:t>329. </a:t>
            </a:r>
            <a:r>
              <a:rPr lang="en-US" sz="2800"/>
              <a:t>Catania 4225. </a:t>
            </a:r>
            <a:r>
              <a:rPr lang="el-GR" sz="2800"/>
              <a:t>Σκυφοειδής πυξίδα σικελικού εργαστηρίου. </a:t>
            </a:r>
          </a:p>
        </p:txBody>
      </p:sp>
      <p:pic>
        <p:nvPicPr>
          <p:cNvPr id="75779" name="Picture 3" descr="catania4252ZAPainterEtnagroup330300skyphoidpyxi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2492375"/>
            <a:ext cx="3567113" cy="3557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5780" name="Picture 4" descr="CompiegneL1004groupofhydriatemplesitulaNol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950" y="1917700"/>
            <a:ext cx="3594100" cy="3925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1852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/>
              <a:t>330. Κίελο Β 558. Ζωγράφος του Δαρείου. 331. Μιλάνο Α09349. Ζωγράφος της Λαμπάδος. </a:t>
            </a:r>
            <a:r>
              <a:rPr lang="fr-FR" sz="2800"/>
              <a:t>Canosa. </a:t>
            </a:r>
            <a:endParaRPr lang="el-GR" sz="2800"/>
          </a:p>
        </p:txBody>
      </p:sp>
      <p:pic>
        <p:nvPicPr>
          <p:cNvPr id="76803" name="Picture 3" descr="KielB558WhitesakkosPainterlekan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873250"/>
            <a:ext cx="4000500" cy="3948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6804" name="Picture 4" descr="MilanA09349CanosaLampasPainterpatera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1890713"/>
            <a:ext cx="4000500" cy="3914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9751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/>
              <a:t>332</a:t>
            </a:r>
            <a:r>
              <a:rPr lang="fr-FR" sz="3200"/>
              <a:t>. </a:t>
            </a:r>
            <a:r>
              <a:rPr lang="el-GR" sz="3200"/>
              <a:t>Νάπολη 81831. Νεστορίς. 333. Νέα Υόρκη, </a:t>
            </a:r>
            <a:r>
              <a:rPr lang="fr-FR" sz="3200"/>
              <a:t>trozzela. </a:t>
            </a:r>
            <a:r>
              <a:rPr lang="el-GR" sz="3200"/>
              <a:t>334. Αττική νεστορίς. </a:t>
            </a:r>
            <a:r>
              <a:rPr lang="fr-FR" sz="3200"/>
              <a:t>Malibu. </a:t>
            </a:r>
            <a:endParaRPr lang="el-GR" sz="3200"/>
          </a:p>
        </p:txBody>
      </p:sp>
      <p:pic>
        <p:nvPicPr>
          <p:cNvPr id="77827" name="Picture 3" descr="Napoli81831WolfebuttelPainternestoris35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844675"/>
            <a:ext cx="3462338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7828" name="Picture 4" descr="NewYorknestoris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1563" y="1982788"/>
            <a:ext cx="2065337" cy="3727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7829" name="Picture 5" descr="Malibuattictrozzela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0563" y="2492375"/>
            <a:ext cx="3027362" cy="3600450"/>
          </a:xfrm>
          <a:ln/>
        </p:spPr>
      </p:pic>
    </p:spTree>
    <p:extLst>
      <p:ext uri="{BB962C8B-B14F-4D97-AF65-F5344CB8AC3E}">
        <p14:creationId xmlns:p14="http://schemas.microsoft.com/office/powerpoint/2010/main" val="119648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200"/>
              <a:t>335</a:t>
            </a:r>
            <a:r>
              <a:rPr lang="el-GR" sz="3200"/>
              <a:t>. Κεραμικός κλίβανος στο Μεταπόντιο. </a:t>
            </a:r>
            <a:r>
              <a:rPr lang="fr-FR" sz="3200"/>
              <a:t>336</a:t>
            </a:r>
            <a:r>
              <a:rPr lang="el-GR" sz="3200"/>
              <a:t>. Υδρία από το εργαστήριο του Ζωγράφου του Αμυκού</a:t>
            </a:r>
          </a:p>
        </p:txBody>
      </p:sp>
      <p:pic>
        <p:nvPicPr>
          <p:cNvPr id="78851" name="Picture 3" descr="Metapontofornac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73238"/>
            <a:ext cx="4392613" cy="4332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2" name="Picture 4" descr="MetapontoKerameikosAmykoshydria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1844675"/>
            <a:ext cx="37465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1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800"/>
              <a:t>337. </a:t>
            </a:r>
            <a:r>
              <a:rPr lang="el-GR" sz="2800"/>
              <a:t>Δύο αγγεία του Λονδίνου. 1.Πρωτολευκανικός κρατήρας του Ζωγράφου του </a:t>
            </a:r>
            <a:r>
              <a:rPr lang="fr-FR" sz="2800"/>
              <a:t>Pisticci. 2. </a:t>
            </a:r>
            <a:r>
              <a:rPr lang="el-GR" sz="2800"/>
              <a:t>Αττική πελίκη του Ζωγράφου του </a:t>
            </a:r>
            <a:r>
              <a:rPr lang="en-US" sz="2800"/>
              <a:t>Christie. </a:t>
            </a:r>
            <a:endParaRPr lang="el-GR" sz="2800"/>
          </a:p>
        </p:txBody>
      </p:sp>
      <p:pic>
        <p:nvPicPr>
          <p:cNvPr id="79875" name="Picture 3" descr="LondonPisticciChristiePaint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4425" y="1854200"/>
            <a:ext cx="6778625" cy="3979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4048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/>
              <a:t>Ζωγράφος του </a:t>
            </a:r>
            <a:r>
              <a:rPr lang="fr-FR" sz="2400"/>
              <a:t>Pisticci. 338. </a:t>
            </a:r>
            <a:r>
              <a:rPr lang="el-GR" sz="2400"/>
              <a:t>Δρέσδη. Κωδωνόσχημος κρατήρας. </a:t>
            </a:r>
            <a:r>
              <a:rPr lang="fr-FR" sz="2400"/>
              <a:t>339. McMaster University. </a:t>
            </a:r>
            <a:r>
              <a:rPr lang="el-GR" sz="2400"/>
              <a:t>Καλυκωτός κρατήρας. </a:t>
            </a:r>
            <a:r>
              <a:rPr lang="fr-FR" sz="4000"/>
              <a:t> </a:t>
            </a:r>
            <a:endParaRPr lang="el-GR" sz="4000"/>
          </a:p>
        </p:txBody>
      </p:sp>
      <p:pic>
        <p:nvPicPr>
          <p:cNvPr id="80899" name="Picture 3" descr="DresdenPisticciPainterbellkrate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563" y="1828800"/>
            <a:ext cx="39385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0900" name="Picture 4" descr="McMasterUniversityPisticciPaintercalyxkrater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1863" y="1828800"/>
            <a:ext cx="388937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8542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340. Λούβρο ΜΝΕ 964. Χους. 341.Ε</a:t>
            </a:r>
            <a:r>
              <a:rPr lang="fr-FR" sz="4000"/>
              <a:t>lvehjem College. </a:t>
            </a:r>
            <a:r>
              <a:rPr lang="el-GR" sz="4000"/>
              <a:t>Υδρία.  </a:t>
            </a:r>
          </a:p>
        </p:txBody>
      </p:sp>
      <p:pic>
        <p:nvPicPr>
          <p:cNvPr id="81923" name="Picture 3" descr="LouvreMNE964PisticciPainterchou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3600" y="1828800"/>
            <a:ext cx="333851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24" name="Picture 4" descr="SothebysPisticciPainterhydri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7275" y="1828800"/>
            <a:ext cx="36385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7778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342. Χους Βοστώνης. 343. Κρατήρας Βοστώνης 7650 από το </a:t>
            </a:r>
            <a:r>
              <a:rPr lang="fr-FR" sz="4000"/>
              <a:t>Ruvo. </a:t>
            </a:r>
            <a:endParaRPr lang="el-GR" sz="4000"/>
          </a:p>
        </p:txBody>
      </p:sp>
      <p:pic>
        <p:nvPicPr>
          <p:cNvPr id="82947" name="Picture 3" descr="BostonPisticciPainterchou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989138"/>
            <a:ext cx="30289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948" name="Picture 4" descr="boston7650RuvoPisticciPainterbellkrater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0200" y="1665288"/>
            <a:ext cx="4648200" cy="4384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4461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sz="2800"/>
              <a:t>344α-β. Άλλοτε στη Βοστώνη. Λούβρο Κ 539. Νεστορίδες του Ζωγράφου του Αμύκου. </a:t>
            </a:r>
          </a:p>
        </p:txBody>
      </p:sp>
      <p:pic>
        <p:nvPicPr>
          <p:cNvPr id="83971" name="Picture 3" descr="LouvreK539AmykosPainterNestori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250" y="1982788"/>
            <a:ext cx="3722688" cy="3790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3972" name="Rectangle 4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endParaRPr lang="en-US" sz="2200"/>
          </a:p>
        </p:txBody>
      </p:sp>
      <p:pic>
        <p:nvPicPr>
          <p:cNvPr id="83973" name="Picture 5" descr="OnceBostonAmykosPainternestoris2b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00213"/>
            <a:ext cx="4237037" cy="43926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0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600"/>
              <a:t>345α-β. Νάπολη. Υδρία του Ζωγράφου του Αμύκου. Διονυσιακή σκηνή.</a:t>
            </a:r>
            <a:r>
              <a:rPr lang="el-GR"/>
              <a:t> </a:t>
            </a:r>
          </a:p>
        </p:txBody>
      </p:sp>
      <p:pic>
        <p:nvPicPr>
          <p:cNvPr id="84995" name="Picture 3" descr="naplesamykos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339975"/>
            <a:ext cx="4000500" cy="301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4996" name="Picture 4" descr="NaplesAmykosPainterhydria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1844675"/>
            <a:ext cx="347821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076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283. </a:t>
            </a:r>
            <a:r>
              <a:rPr lang="el-GR" dirty="0" smtClean="0"/>
              <a:t>Ο θρόνος </a:t>
            </a:r>
            <a:r>
              <a:rPr lang="en-US" dirty="0" err="1" smtClean="0"/>
              <a:t>Ludovisi</a:t>
            </a:r>
            <a:endParaRPr lang="en-US" dirty="0"/>
          </a:p>
        </p:txBody>
      </p:sp>
      <p:pic>
        <p:nvPicPr>
          <p:cNvPr id="1026" name="Picture 2" descr="C:\Users\mitsos\Pictures\katoitalia\sculpture\reliefs\Ludovisitrone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33600"/>
            <a:ext cx="4892016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itsos\Pictures\katoitalia\sculpture\reliefs\Ludovisitrone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039" y="2590800"/>
            <a:ext cx="199296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itsos\Pictures\katoitalia\sculpture\reliefs\ludovisitrone3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2215107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3227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/>
              <a:t>346</a:t>
            </a:r>
            <a:r>
              <a:rPr lang="el-GR" sz="3200"/>
              <a:t>α-β. Ο Ζωγράφος του Κύκλωπα. </a:t>
            </a:r>
            <a:br>
              <a:rPr lang="el-GR" sz="3200"/>
            </a:br>
            <a:r>
              <a:rPr lang="el-GR" sz="2800"/>
              <a:t>Λονδίνο 1947.71-14. Καλυκωτός κρατήρας</a:t>
            </a:r>
          </a:p>
        </p:txBody>
      </p:sp>
      <p:pic>
        <p:nvPicPr>
          <p:cNvPr id="86019" name="Picture 3" descr="cyclopsP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44675"/>
            <a:ext cx="397033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20" name="Picture 4" descr="LondonCyclopsPainterdetai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351088"/>
            <a:ext cx="4000500" cy="2994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32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347α-β. </a:t>
            </a:r>
            <a:r>
              <a:rPr lang="fr-FR" sz="4000"/>
              <a:t>Malibu 85.AE.101. </a:t>
            </a:r>
            <a:r>
              <a:rPr lang="el-GR" sz="4000"/>
              <a:t>Ζωγράφος του </a:t>
            </a:r>
            <a:r>
              <a:rPr lang="fr-FR" sz="4000"/>
              <a:t>Palermo. </a:t>
            </a:r>
            <a:endParaRPr lang="el-GR" sz="4000"/>
          </a:p>
        </p:txBody>
      </p:sp>
      <p:pic>
        <p:nvPicPr>
          <p:cNvPr id="87043" name="Picture 3" descr="Malibu85AE101AmykosPaintervolutekrat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44675"/>
            <a:ext cx="28575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7044" name="Picture 4" descr="malibu85AE101volutekrater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0200" y="2257425"/>
            <a:ext cx="4546600" cy="3613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3193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800"/>
              <a:t>348. Τάρας 8263, ελικωτός κρατήρας από το </a:t>
            </a:r>
            <a:r>
              <a:rPr lang="fr-FR" sz="2800"/>
              <a:t>Ceglie del Campo</a:t>
            </a:r>
            <a:r>
              <a:rPr lang="el-GR" sz="2800"/>
              <a:t>. Ομάδα των Καρνείων.</a:t>
            </a:r>
            <a:r>
              <a:rPr lang="el-GR"/>
              <a:t> </a:t>
            </a:r>
          </a:p>
        </p:txBody>
      </p:sp>
      <p:pic>
        <p:nvPicPr>
          <p:cNvPr id="88067" name="Picture 3" descr="Taranto8263CegliedelCampoKarneiaPaintervolutekrate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917700"/>
            <a:ext cx="3098800" cy="3856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68" name="Picture 4" descr="taranto8263c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5138" y="1773238"/>
            <a:ext cx="3186112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8069" name="Line 5"/>
          <p:cNvSpPr>
            <a:spLocks noChangeShapeType="1"/>
          </p:cNvSpPr>
          <p:nvPr/>
        </p:nvSpPr>
        <p:spPr bwMode="auto">
          <a:xfrm flipV="1">
            <a:off x="2484438" y="4221163"/>
            <a:ext cx="403225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886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/>
              <a:t>349. Η πίσω όψη του κρατήρα των Καρνείων. 350. </a:t>
            </a:r>
            <a:r>
              <a:rPr lang="fr-FR" sz="2800"/>
              <a:t>Policoro</a:t>
            </a:r>
            <a:r>
              <a:rPr lang="el-GR" sz="2800"/>
              <a:t> 35296</a:t>
            </a:r>
            <a:r>
              <a:rPr lang="fr-FR" sz="2800"/>
              <a:t>. </a:t>
            </a:r>
            <a:r>
              <a:rPr lang="el-GR" sz="2800"/>
              <a:t>Ζωγράφος του </a:t>
            </a:r>
            <a:r>
              <a:rPr lang="fr-FR" sz="2800"/>
              <a:t>Policoro. </a:t>
            </a:r>
            <a:r>
              <a:rPr lang="el-GR" sz="2800"/>
              <a:t>Μήδεια. </a:t>
            </a:r>
          </a:p>
        </p:txBody>
      </p:sp>
      <p:pic>
        <p:nvPicPr>
          <p:cNvPr id="89091" name="Picture 3" descr="PolicorMedeahydri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7288" y="2046288"/>
            <a:ext cx="3548062" cy="3790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9092" name="Picture 4" descr="TarantoKarneiapaintervolutekrater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700213"/>
            <a:ext cx="3186113" cy="432117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6312771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351α-β. Βερολίνο </a:t>
            </a:r>
            <a:r>
              <a:rPr lang="fr-FR" sz="4000"/>
              <a:t>F 2400. </a:t>
            </a:r>
            <a:r>
              <a:rPr lang="el-GR" sz="4000"/>
              <a:t>Ζωγράφος της Χορεύτριας του Βερολίνου. </a:t>
            </a:r>
          </a:p>
        </p:txBody>
      </p:sp>
      <p:pic>
        <p:nvPicPr>
          <p:cNvPr id="90115" name="Picture 3" descr="BerlinF2400PainteroftheBerliDancingGirlcalyxkrate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73238"/>
            <a:ext cx="3836988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16" name="Picture 4" descr="berlindetai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2276475"/>
            <a:ext cx="4575175" cy="2973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6737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smtClean="0"/>
              <a:t>352-353. </a:t>
            </a:r>
            <a:r>
              <a:rPr lang="fr-FR" sz="3200" dirty="0"/>
              <a:t>Lecce 571. </a:t>
            </a:r>
            <a:r>
              <a:rPr lang="el-GR" sz="3200" dirty="0"/>
              <a:t>Αμφορέας του Ζωγράφου της Χορεύτριας του Βερολίνου.</a:t>
            </a:r>
          </a:p>
        </p:txBody>
      </p:sp>
      <p:pic>
        <p:nvPicPr>
          <p:cNvPr id="91139" name="Picture 3" descr="Lecce571PainteroftheBerlinDancerampho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844675"/>
            <a:ext cx="2357438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1140" name="Picture 4" descr="LecceSisyphusPainterneckamphoradetai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1844675"/>
            <a:ext cx="6088062" cy="3732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03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smtClean="0"/>
              <a:t>354-355. </a:t>
            </a:r>
            <a:r>
              <a:rPr lang="el-GR" sz="4000" dirty="0"/>
              <a:t>Τάραντας 140239. Ελικωτός κρατήρας από το </a:t>
            </a:r>
            <a:r>
              <a:rPr lang="fr-FR" sz="4000" dirty="0" err="1"/>
              <a:t>Rutigliano</a:t>
            </a:r>
            <a:r>
              <a:rPr lang="fr-FR" sz="4000" dirty="0"/>
              <a:t>, t. 24</a:t>
            </a:r>
            <a:r>
              <a:rPr lang="el-GR" sz="4000" dirty="0"/>
              <a:t>. </a:t>
            </a:r>
          </a:p>
        </p:txBody>
      </p:sp>
      <p:pic>
        <p:nvPicPr>
          <p:cNvPr id="92163" name="Picture 3" descr="taranto140639detai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2205038"/>
            <a:ext cx="5224463" cy="35734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64" name="Picture 4" descr="taranto140639PainteroftheBerlinDancingGirl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773238"/>
            <a:ext cx="3179763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4276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 smtClean="0"/>
              <a:t>356. </a:t>
            </a:r>
            <a:r>
              <a:rPr lang="el-GR" sz="2800" dirty="0"/>
              <a:t>Μόναχο. Ελικωτός κρατήρας του Ζωγράφου του </a:t>
            </a:r>
            <a:r>
              <a:rPr lang="el-GR" sz="2800" dirty="0" err="1"/>
              <a:t>Σισύφου</a:t>
            </a:r>
            <a:r>
              <a:rPr lang="el-GR" sz="2800" dirty="0"/>
              <a:t>. </a:t>
            </a:r>
            <a:r>
              <a:rPr lang="el-GR" sz="2800" dirty="0" smtClean="0"/>
              <a:t>357. </a:t>
            </a:r>
            <a:r>
              <a:rPr lang="el-GR" sz="2800" dirty="0"/>
              <a:t>Λονδίνο </a:t>
            </a:r>
            <a:r>
              <a:rPr lang="fr-FR" sz="2800" dirty="0"/>
              <a:t>F 158. </a:t>
            </a:r>
            <a:r>
              <a:rPr lang="el-GR" sz="2800" dirty="0"/>
              <a:t>Κρατήρας από το </a:t>
            </a:r>
            <a:r>
              <a:rPr lang="fr-FR" sz="2800" dirty="0" err="1"/>
              <a:t>Ruvo</a:t>
            </a:r>
            <a:r>
              <a:rPr lang="fr-FR" sz="2800" dirty="0"/>
              <a:t>.</a:t>
            </a:r>
            <a:r>
              <a:rPr lang="fr-FR" sz="4000" dirty="0"/>
              <a:t> </a:t>
            </a:r>
            <a:endParaRPr lang="el-GR" sz="4000" dirty="0"/>
          </a:p>
        </p:txBody>
      </p:sp>
      <p:pic>
        <p:nvPicPr>
          <p:cNvPr id="93187" name="Picture 3" descr="MunichSisyphusPaintervolutekrate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828800"/>
            <a:ext cx="297973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3188" name="Picture 4" descr="LondonF158AmazonvolutekraterRuv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0188" y="1828800"/>
            <a:ext cx="275113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2863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/>
              <a:t>35</a:t>
            </a:r>
            <a:r>
              <a:rPr lang="fr-FR" sz="3200"/>
              <a:t>8</a:t>
            </a:r>
            <a:r>
              <a:rPr lang="el-GR" sz="3200"/>
              <a:t>. Λονδίνο </a:t>
            </a:r>
            <a:r>
              <a:rPr lang="fr-FR" sz="3200"/>
              <a:t>F 174. </a:t>
            </a:r>
            <a:r>
              <a:rPr lang="el-GR" sz="3200"/>
              <a:t>Κρατήρες του Ζωγράφου του Σισύφου.</a:t>
            </a:r>
            <a:r>
              <a:rPr lang="fr-FR" sz="3200"/>
              <a:t> 359. </a:t>
            </a:r>
            <a:r>
              <a:rPr lang="de-DE" sz="3200"/>
              <a:t>Co</a:t>
            </a:r>
            <a:r>
              <a:rPr lang="fr-FR" sz="3200"/>
              <a:t>mpiègne L 1070. </a:t>
            </a:r>
            <a:endParaRPr lang="el-GR" sz="3200"/>
          </a:p>
        </p:txBody>
      </p:sp>
      <p:pic>
        <p:nvPicPr>
          <p:cNvPr id="94211" name="Picture 3" descr="LondonF174SisyphusPaintercolumnkrat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44675"/>
            <a:ext cx="3351212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4212" name="Picture 4" descr="CompiegneL1070GroupeofTaranto9243columnkrater350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2232025"/>
            <a:ext cx="4259262" cy="3440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1746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200"/>
              <a:t>360. </a:t>
            </a:r>
            <a:r>
              <a:rPr lang="fr-FR" sz="3200"/>
              <a:t>Vicenza, Banca Intesa 10</a:t>
            </a:r>
            <a:r>
              <a:rPr lang="el-GR" sz="3200"/>
              <a:t>. </a:t>
            </a:r>
            <a:r>
              <a:rPr lang="el-GR" sz="2800"/>
              <a:t>361. Άλλοτε στο </a:t>
            </a:r>
            <a:r>
              <a:rPr lang="fr-FR" sz="2800"/>
              <a:t>Malibu. </a:t>
            </a:r>
            <a:r>
              <a:rPr lang="el-GR" sz="2800"/>
              <a:t>Ελικωτός κρατήρας με τον τρόπο του Ζωγράφου του Σισύφου.</a:t>
            </a:r>
            <a:r>
              <a:rPr lang="el-GR"/>
              <a:t> </a:t>
            </a:r>
          </a:p>
        </p:txBody>
      </p:sp>
      <p:pic>
        <p:nvPicPr>
          <p:cNvPr id="95235" name="Picture 3" descr="VicenzaBAncaIntesa10SisyphusPainterbellkrater4204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209800"/>
            <a:ext cx="389096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5236" name="Picture 4" descr="OnceMalibuSisyphosPaintervolutekra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371599"/>
            <a:ext cx="3810000" cy="507468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474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/>
              <a:t>284. Υποθετική σχεδιαστική αναπαράσταση του βωμού της Αφροδίτης με το ανάγλυφο </a:t>
            </a:r>
            <a:r>
              <a:rPr lang="fr-FR" sz="2400"/>
              <a:t>Ludovisi. </a:t>
            </a:r>
            <a:endParaRPr lang="el-GR" sz="2400"/>
          </a:p>
        </p:txBody>
      </p:sp>
      <p:pic>
        <p:nvPicPr>
          <p:cNvPr id="49155" name="Picture 3" descr="LocrisantuariodiAfrodit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950" y="2046288"/>
            <a:ext cx="6846888" cy="3717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9714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/>
              <a:t>362. </a:t>
            </a:r>
            <a:r>
              <a:rPr lang="fr-FR" sz="2800"/>
              <a:t>Bonn 80. </a:t>
            </a:r>
            <a:r>
              <a:rPr lang="el-GR" sz="2800"/>
              <a:t>Κωδωνόσχημος κρατήρας του Ζωγράφου του </a:t>
            </a:r>
            <a:r>
              <a:rPr lang="fr-FR" sz="2800"/>
              <a:t>Hearst </a:t>
            </a:r>
            <a:r>
              <a:rPr lang="el-GR" sz="2800"/>
              <a:t>από την </a:t>
            </a:r>
            <a:r>
              <a:rPr lang="fr-FR" sz="2800"/>
              <a:t>Egnazia. </a:t>
            </a:r>
            <a:endParaRPr lang="el-GR" sz="2800"/>
          </a:p>
        </p:txBody>
      </p:sp>
      <p:pic>
        <p:nvPicPr>
          <p:cNvPr id="96259" name="Picture 3" descr="Bonn80EgnaziaHearstPainterbellkrat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982788"/>
            <a:ext cx="7277100" cy="3814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9630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363. Άλλοτε Βασιλεία, συλλ. </a:t>
            </a:r>
            <a:r>
              <a:rPr lang="fr-FR" sz="4000"/>
              <a:t>Cahn. </a:t>
            </a:r>
            <a:r>
              <a:rPr lang="el-GR" sz="4000"/>
              <a:t>Ζωγράφος του </a:t>
            </a:r>
            <a:r>
              <a:rPr lang="fr-FR" sz="4000"/>
              <a:t>Hearst. </a:t>
            </a:r>
            <a:r>
              <a:rPr lang="el-GR" sz="4000"/>
              <a:t> </a:t>
            </a:r>
          </a:p>
        </p:txBody>
      </p:sp>
      <p:pic>
        <p:nvPicPr>
          <p:cNvPr id="97283" name="Picture 3" descr="BaselCahnapulianhearstPkrater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844675"/>
            <a:ext cx="8464550" cy="3684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7280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364-365. Βοστώνη 00439. Στάμνος του Ζωγράφου της Αριάδνης. </a:t>
            </a:r>
          </a:p>
        </p:txBody>
      </p:sp>
      <p:pic>
        <p:nvPicPr>
          <p:cNvPr id="98307" name="Picture 3" descr="boston00349aAriadnePainterstamnos400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1538" y="2046288"/>
            <a:ext cx="3892550" cy="3603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8308" name="Picture 4" descr="bostonAriadnePainterstamn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73238"/>
            <a:ext cx="392747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4974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366-367. Τάρας 4200. Η Γέννηση του Διονύσου</a:t>
            </a:r>
          </a:p>
        </p:txBody>
      </p:sp>
      <p:pic>
        <p:nvPicPr>
          <p:cNvPr id="99331" name="Picture 3" descr="taranto4600painterofthebirthofD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8663" y="1982788"/>
            <a:ext cx="2822575" cy="3854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9332" name="Picture 4" descr="Taranto4600volutekrater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00213"/>
            <a:ext cx="2900362" cy="43926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67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800"/>
              <a:t>368. </a:t>
            </a:r>
            <a:r>
              <a:rPr lang="fr-FR" sz="2800"/>
              <a:t>Amsterdam. </a:t>
            </a:r>
            <a:r>
              <a:rPr lang="el-GR" sz="2800"/>
              <a:t>Αποσπασματικός κρατήρας του Ζωγράφου της Γέννησης του Διονύσου. Ο Απόλλων στους Δελφούς</a:t>
            </a:r>
          </a:p>
        </p:txBody>
      </p:sp>
      <p:pic>
        <p:nvPicPr>
          <p:cNvPr id="100355" name="Picture 3" descr="Amsterdamkrater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205038"/>
            <a:ext cx="8569325" cy="319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9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/>
              <a:t>369-370. Λονδίνο </a:t>
            </a:r>
            <a:r>
              <a:rPr lang="fr-FR" sz="2400"/>
              <a:t>F 37. </a:t>
            </a:r>
            <a:r>
              <a:rPr lang="el-GR" sz="2400"/>
              <a:t>Ζωγράφος της Σκακιέρας</a:t>
            </a:r>
            <a:br>
              <a:rPr lang="el-GR" sz="2400"/>
            </a:br>
            <a:endParaRPr lang="el-GR" sz="2400"/>
          </a:p>
        </p:txBody>
      </p:sp>
      <p:pic>
        <p:nvPicPr>
          <p:cNvPr id="101379" name="Picture 3" descr="LondonChequerPainter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995488"/>
            <a:ext cx="8291512" cy="3644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70504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371-372. Βοστώνη 1900.3824. Σκύφος του Ζωγράφου της Σκακιέρας. </a:t>
            </a:r>
          </a:p>
        </p:txBody>
      </p:sp>
      <p:pic>
        <p:nvPicPr>
          <p:cNvPr id="102403" name="Picture 3" descr="boston190003824b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320925"/>
            <a:ext cx="4319588" cy="30241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04" name="Picture 4" descr="Boston190003824ChequerPainterskyphos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327275"/>
            <a:ext cx="4248150" cy="3025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69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373α-β. Συρακούσες 36319. Ζωγράφος της Δίρκης. Φιλοκτήτης. </a:t>
            </a:r>
          </a:p>
        </p:txBody>
      </p:sp>
      <p:pic>
        <p:nvPicPr>
          <p:cNvPr id="103427" name="Picture 3" descr="Syracuse36319DircePainterbellkraterPhiloctet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844675"/>
            <a:ext cx="362267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428" name="Picture 4" descr="Syracuse36319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738" y="2708275"/>
            <a:ext cx="4864100" cy="2924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506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/>
              <a:t>374-375. Τάρας 4653. Τάρας 4669. Αγγεία από την Απουλία. Μεταβατική Ομάδα. </a:t>
            </a:r>
          </a:p>
        </p:txBody>
      </p:sp>
      <p:pic>
        <p:nvPicPr>
          <p:cNvPr id="104451" name="Picture 3" descr="Taranto4653intermediatesquatlekyth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195513"/>
            <a:ext cx="4000500" cy="3305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4452" name="Picture 4" descr="Taranto4669intermediatesquatlekyth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2113" y="1828800"/>
            <a:ext cx="242887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16918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/>
              <a:t>376. Ζωγράφος του Αναβάτη</a:t>
            </a:r>
            <a:br>
              <a:rPr lang="el-GR" sz="2800"/>
            </a:br>
            <a:r>
              <a:rPr lang="el-GR" sz="2800"/>
              <a:t>Συρακούσες 16034. Κωδωνόσχημος κρατήρας. </a:t>
            </a:r>
          </a:p>
        </p:txBody>
      </p:sp>
      <p:pic>
        <p:nvPicPr>
          <p:cNvPr id="105475" name="Picture 3" descr="Syracuse16034AnabatesPainterlucanianbellkrate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057400"/>
            <a:ext cx="4000500" cy="3581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5476" name="Picture 4" descr="Syracuse16034AnabatesPainterlucanianbellkrater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1973263"/>
            <a:ext cx="4000500" cy="37480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412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285. </a:t>
            </a:r>
            <a:r>
              <a:rPr lang="el-GR"/>
              <a:t>Ο θρόνος της Βοστώνης. </a:t>
            </a:r>
          </a:p>
        </p:txBody>
      </p:sp>
      <p:pic>
        <p:nvPicPr>
          <p:cNvPr id="50179" name="Picture 3" descr="bostonthrone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1916113"/>
            <a:ext cx="4505325" cy="26431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80" name="Picture 4" descr="bostonthrone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133600"/>
            <a:ext cx="1660525" cy="2447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81" name="Picture 5" descr="bostonthrone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8900" y="1916113"/>
            <a:ext cx="2441575" cy="2592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2403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377α-β. Ζωγράφος της Κρέουσας</a:t>
            </a:r>
            <a:r>
              <a:rPr lang="el-GR" sz="3200"/>
              <a:t> </a:t>
            </a:r>
            <a:br>
              <a:rPr lang="el-GR" sz="3200"/>
            </a:br>
            <a:r>
              <a:rPr lang="el-GR" sz="3200"/>
              <a:t>Το</a:t>
            </a:r>
            <a:r>
              <a:rPr lang="fr-FR" sz="3200"/>
              <a:t>ledo Museum of Art</a:t>
            </a:r>
            <a:r>
              <a:rPr lang="el-GR" sz="3200"/>
              <a:t> 81.110</a:t>
            </a:r>
            <a:r>
              <a:rPr lang="fr-FR" sz="3200"/>
              <a:t>. </a:t>
            </a:r>
            <a:endParaRPr lang="el-GR" sz="3200"/>
          </a:p>
        </p:txBody>
      </p:sp>
      <p:pic>
        <p:nvPicPr>
          <p:cNvPr id="106499" name="Picture 3" descr="toledokrausapainter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035175"/>
            <a:ext cx="5256213" cy="359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6500" name="Picture 4" descr="ToledokreusaPkra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1773238"/>
            <a:ext cx="30035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3115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378. Ζωγράφος του Δόλωνα</a:t>
            </a:r>
            <a:br>
              <a:rPr lang="el-GR" sz="4000"/>
            </a:br>
            <a:r>
              <a:rPr lang="el-GR" sz="4000"/>
              <a:t>Λονδίνο </a:t>
            </a:r>
            <a:r>
              <a:rPr lang="fr-FR" sz="4000"/>
              <a:t>F 157. </a:t>
            </a:r>
            <a:endParaRPr lang="el-GR" sz="4000"/>
          </a:p>
        </p:txBody>
      </p:sp>
      <p:pic>
        <p:nvPicPr>
          <p:cNvPr id="107523" name="Picture 3" descr="LondonF157DolonPaintercalyxkrat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025" y="1917700"/>
            <a:ext cx="6280150" cy="3905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71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379α-β. Νάπολη 81841. Υδρία του Ζωγράφου των Χοηφόρων. </a:t>
            </a:r>
          </a:p>
        </p:txBody>
      </p:sp>
      <p:pic>
        <p:nvPicPr>
          <p:cNvPr id="108547" name="Picture 3" descr="Naples81841choephoroipainterhydri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373313"/>
            <a:ext cx="4000500" cy="2947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8548" name="Picture 4" descr="naples81841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0138" y="1828800"/>
            <a:ext cx="35528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1873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800"/>
              <a:t>Ζωγράφος του </a:t>
            </a:r>
            <a:r>
              <a:rPr lang="fr-FR" sz="2800"/>
              <a:t>Tarporley. </a:t>
            </a:r>
            <a:r>
              <a:rPr lang="el-GR" sz="2800"/>
              <a:t>380. </a:t>
            </a:r>
            <a:r>
              <a:rPr lang="fr-FR" sz="2800"/>
              <a:t>Sydney. </a:t>
            </a:r>
            <a:r>
              <a:rPr lang="el-GR" sz="2800"/>
              <a:t>Κωδωνόσχημοι κρατήρες εμπνευσμένοι από το θέατρο. 381. Βοστώνη 1970239. </a:t>
            </a:r>
          </a:p>
        </p:txBody>
      </p:sp>
      <p:pic>
        <p:nvPicPr>
          <p:cNvPr id="109571" name="Picture 3" descr="ph18b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133600"/>
            <a:ext cx="3889375" cy="3152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9572" name="Picture 4" descr="Boston1970237bellkraterTarporleyPainter40038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1916113"/>
            <a:ext cx="4392612" cy="41481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98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/>
              <a:t>382</a:t>
            </a:r>
            <a:r>
              <a:rPr lang="fr-FR" sz="2800"/>
              <a:t>. Würzburg. </a:t>
            </a:r>
            <a:r>
              <a:rPr lang="el-GR" sz="2800"/>
              <a:t>Ζωγράφος του </a:t>
            </a:r>
            <a:r>
              <a:rPr lang="fr-FR" sz="2800"/>
              <a:t>Schiller</a:t>
            </a:r>
            <a:r>
              <a:rPr lang="el-GR" sz="2800"/>
              <a:t>. 383. Λονδίνο </a:t>
            </a:r>
            <a:r>
              <a:rPr lang="fr-FR" sz="2800"/>
              <a:t>F 151. </a:t>
            </a:r>
            <a:r>
              <a:rPr lang="el-GR" sz="2800"/>
              <a:t>Ζωγράφος του Μ</a:t>
            </a:r>
            <a:r>
              <a:rPr lang="fr-FR" sz="2800"/>
              <a:t>acDaniel. </a:t>
            </a:r>
            <a:endParaRPr lang="el-GR" sz="2800"/>
          </a:p>
        </p:txBody>
      </p:sp>
      <p:pic>
        <p:nvPicPr>
          <p:cNvPr id="110595" name="Picture 3" descr="WurzburgSchillerPainterTelephusbellkrater38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989138"/>
            <a:ext cx="4000500" cy="37163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0596" name="Picture 4" descr="LondonF151MacDanielpainterChironbellkrat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0450" y="1982788"/>
            <a:ext cx="3582988" cy="3603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1993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384α-βΆλλοτε στο </a:t>
            </a:r>
            <a:r>
              <a:rPr lang="fr-FR" sz="4000"/>
              <a:t>Malibu. </a:t>
            </a:r>
            <a:r>
              <a:rPr lang="el-GR" sz="4000"/>
              <a:t>Ζωγράφος των Χορηγών. </a:t>
            </a:r>
          </a:p>
        </p:txBody>
      </p:sp>
      <p:pic>
        <p:nvPicPr>
          <p:cNvPr id="111619" name="Picture 3" descr="Flyax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513" y="1982788"/>
            <a:ext cx="3594100" cy="3854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1620" name="Picture 4" descr="OnceMalibuChoregoiPaintekrate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2276475"/>
            <a:ext cx="4576762" cy="3578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3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/>
              <a:t>385. Νέα Υόρκη 16140. Κωδωνόσχημος κρατήρας του Ζωγράφου του Σαρπηδόνα. </a:t>
            </a:r>
          </a:p>
        </p:txBody>
      </p:sp>
      <p:pic>
        <p:nvPicPr>
          <p:cNvPr id="112643" name="Picture 3" descr="NewYork16140SarpedonPainterbellkrat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1125" y="1828800"/>
            <a:ext cx="645636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916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/>
              <a:t>386α-β. Ζωγράφος των Μαύρων Ερινυών. </a:t>
            </a:r>
            <a:br>
              <a:rPr lang="el-GR" sz="3200"/>
            </a:br>
            <a:r>
              <a:rPr lang="el-GR" sz="3200"/>
              <a:t>Νάπολη, ελικωτός κρατήρας από το </a:t>
            </a:r>
            <a:r>
              <a:rPr lang="fr-FR" sz="3200"/>
              <a:t>Ruvo. </a:t>
            </a:r>
            <a:endParaRPr lang="el-GR" sz="3200"/>
          </a:p>
        </p:txBody>
      </p:sp>
      <p:pic>
        <p:nvPicPr>
          <p:cNvPr id="113667" name="Picture 3" descr="NaplesRuvoOrestespurificationkra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1844675"/>
            <a:ext cx="2941638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3668" name="Picture 4" descr="NaplesRuvoOrestes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931988"/>
            <a:ext cx="5184775" cy="4137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/>
              <a:t>387. </a:t>
            </a:r>
            <a:r>
              <a:rPr lang="fr-FR" sz="2400"/>
              <a:t>Napoli 82309. </a:t>
            </a:r>
            <a:r>
              <a:rPr lang="el-GR" sz="2400"/>
              <a:t>Αμφορέας. 388. </a:t>
            </a:r>
            <a:r>
              <a:rPr lang="fr-FR" sz="2400"/>
              <a:t>Bari 6095. </a:t>
            </a:r>
            <a:r>
              <a:rPr lang="el-GR" sz="2400"/>
              <a:t>Υδρία. 389. </a:t>
            </a:r>
            <a:r>
              <a:rPr lang="fr-FR" sz="2400"/>
              <a:t>London F 283. </a:t>
            </a:r>
            <a:r>
              <a:rPr lang="el-GR" sz="2400"/>
              <a:t>Ελικωτός κρατήρας. Ζωγράφος της Άλωσης της Τροίας. </a:t>
            </a:r>
          </a:p>
        </p:txBody>
      </p:sp>
      <p:pic>
        <p:nvPicPr>
          <p:cNvPr id="114691" name="Picture 3" descr="Naples82309amphoraIliupersisPainter37535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420938"/>
            <a:ext cx="2562225" cy="3678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4692" name="Picture 4" descr="Bari6095IliupersisPainterhydri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500" y="2239963"/>
            <a:ext cx="2897188" cy="35321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4693" name="Picture 5" descr="LondonF283Iliupersispaintervolutekrater38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6313" y="1916113"/>
            <a:ext cx="2789237" cy="4103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80323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800"/>
              <a:t>390. Ελικωτός κρατήρας του Ζωγράφου του Λυκούργου. Βορέας και Ορειθύια. Λονδίνο. 391. Β</a:t>
            </a:r>
            <a:r>
              <a:rPr lang="fr-FR" sz="2800"/>
              <a:t>anca Intesa 183. </a:t>
            </a:r>
            <a:r>
              <a:rPr lang="el-GR" sz="2800"/>
              <a:t>Αποθέωση του Ηρακλή. </a:t>
            </a:r>
          </a:p>
        </p:txBody>
      </p:sp>
      <p:pic>
        <p:nvPicPr>
          <p:cNvPr id="115715" name="Picture 3" descr="London19315111LycurgusPaintervolutekrater35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6975" y="1828800"/>
            <a:ext cx="26733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5716" name="Picture 4" descr="VicenzaBancaIntesa183Lycurguspaintervolutekrater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190750"/>
            <a:ext cx="4000500" cy="3313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266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800" dirty="0"/>
              <a:t>286. Κεφαλή Δήμητρας από τον Ακράγαντα. </a:t>
            </a:r>
            <a:r>
              <a:rPr lang="el-GR" sz="2800" dirty="0" smtClean="0"/>
              <a:t>287. </a:t>
            </a:r>
            <a:r>
              <a:rPr lang="el-GR" sz="2800" dirty="0"/>
              <a:t>Κεφαλή γενειοφόρου από τα περίχωρα των Συρακουσών. </a:t>
            </a:r>
          </a:p>
        </p:txBody>
      </p:sp>
      <p:pic>
        <p:nvPicPr>
          <p:cNvPr id="51203" name="Picture 3" descr="pacchinohea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773238"/>
            <a:ext cx="4216400" cy="4205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4" name="Picture 4" descr="agrigentodeme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950" y="1982788"/>
            <a:ext cx="3617913" cy="3854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235610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392α-β. Λονδίνο </a:t>
            </a:r>
            <a:r>
              <a:rPr lang="fr-FR" sz="4000"/>
              <a:t>F 272. </a:t>
            </a:r>
            <a:r>
              <a:rPr lang="el-GR" sz="4000"/>
              <a:t>Ζωγράφος της Λαοδάμειας. </a:t>
            </a:r>
          </a:p>
        </p:txBody>
      </p:sp>
      <p:pic>
        <p:nvPicPr>
          <p:cNvPr id="116739" name="Picture 3" descr="LondonF272LaodameiaPaintercalyxkrat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347913"/>
            <a:ext cx="4000500" cy="3000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6740" name="Picture 4" descr="LondonF272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4913" y="1828800"/>
            <a:ext cx="33416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89813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393α-β. Σύβαρις 16364. Ζωγράφος της </a:t>
            </a:r>
            <a:r>
              <a:rPr lang="fr-FR" sz="4000"/>
              <a:t>Gioia del Colle</a:t>
            </a:r>
            <a:endParaRPr lang="el-GR" sz="4000"/>
          </a:p>
        </p:txBody>
      </p:sp>
      <p:pic>
        <p:nvPicPr>
          <p:cNvPr id="117763" name="Picture 3" descr="Sybaris16364GoiaDelColePainteramphora330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9350" y="1828800"/>
            <a:ext cx="276701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64" name="Picture 4" descr="sybaris16364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3088" y="1828800"/>
            <a:ext cx="20669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92775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/>
              <a:t>394-395. Ελικωτοί κρατήρες του Ζωγράφου της Κοπεγχάγης 4223. </a:t>
            </a:r>
            <a:r>
              <a:rPr lang="fr-FR" sz="2800"/>
              <a:t>Sotheby’s</a:t>
            </a:r>
            <a:endParaRPr lang="el-GR" sz="2800"/>
          </a:p>
        </p:txBody>
      </p:sp>
      <p:pic>
        <p:nvPicPr>
          <p:cNvPr id="118787" name="Picture 3" descr="SothebysPainterofCopenhagen4223volutekrate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4925" y="1828800"/>
            <a:ext cx="245586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8788" name="Picture 4" descr="SothebysPainterofCopenhagen4223volutekraterB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9550" y="1828800"/>
            <a:ext cx="279241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4780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396α-β. Νάπολη. Θυσία στον τάφο τουΠατρόκλου. </a:t>
            </a:r>
          </a:p>
        </p:txBody>
      </p:sp>
      <p:pic>
        <p:nvPicPr>
          <p:cNvPr id="119811" name="Picture 3" descr="NaplesPatroclusvaseDariusPaint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4638" y="1828800"/>
            <a:ext cx="19780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812" name="Picture 4" descr="NaplesPatroclusvolutekra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1903413"/>
            <a:ext cx="4000500" cy="3887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0072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/>
              <a:t>397α-β. Βοστώνη 1991.437. Ζωγράφος του Δαρείου. Η δολοφονία του Ατρέα.</a:t>
            </a:r>
            <a:r>
              <a:rPr lang="el-GR" sz="4000"/>
              <a:t> </a:t>
            </a:r>
          </a:p>
        </p:txBody>
      </p:sp>
      <p:pic>
        <p:nvPicPr>
          <p:cNvPr id="120835" name="Picture 3" descr="OnceBoston1991437DariusPainteramphoradeathofAtreu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7475" y="1828800"/>
            <a:ext cx="229076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0836" name="Picture 4" descr="boston1991437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271713"/>
            <a:ext cx="4000500" cy="31511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9532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398α-β. </a:t>
            </a:r>
            <a:r>
              <a:rPr lang="fr-FR" sz="4000"/>
              <a:t>Princeton 1981.3.</a:t>
            </a:r>
            <a:r>
              <a:rPr lang="el-GR" sz="4000"/>
              <a:t> Μήδεια και αγγελιαφόρος. </a:t>
            </a:r>
            <a:r>
              <a:rPr lang="fr-FR" sz="4000"/>
              <a:t> </a:t>
            </a:r>
            <a:endParaRPr lang="el-GR" sz="4000"/>
          </a:p>
        </p:txBody>
      </p:sp>
      <p:pic>
        <p:nvPicPr>
          <p:cNvPr id="121859" name="Picture 3" descr="Princeton198313DariusPainterMedeavolutekra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9213" y="1828800"/>
            <a:ext cx="31130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1860" name="Picture 4" descr="volutekraterOedipu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8113" y="1828800"/>
            <a:ext cx="22494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6169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/>
              <a:t>399</a:t>
            </a:r>
            <a:r>
              <a:rPr lang="fr-FR" sz="4000"/>
              <a:t>. </a:t>
            </a:r>
            <a:r>
              <a:rPr lang="el-GR" sz="4000"/>
              <a:t>Μόναχο 3297. 400. Μόναχο 3296</a:t>
            </a:r>
          </a:p>
        </p:txBody>
      </p:sp>
      <p:pic>
        <p:nvPicPr>
          <p:cNvPr id="122883" name="Picture 3" descr="Munich3297UnderworldPain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916113"/>
            <a:ext cx="4000500" cy="3832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884" name="Picture 4" descr="MunichMedeavolutekrat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0100" y="1982788"/>
            <a:ext cx="3959225" cy="3603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2349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600"/>
              <a:t>401α-β. Βιέννη </a:t>
            </a:r>
            <a:r>
              <a:rPr lang="fr-FR" sz="3600"/>
              <a:t>IV 94.</a:t>
            </a:r>
            <a:r>
              <a:rPr lang="el-GR" sz="3600"/>
              <a:t> Ελικωτός κρατήρας του Ζωγράφου της Βαλτιμόρης. </a:t>
            </a:r>
            <a:r>
              <a:rPr lang="fr-FR" sz="4000"/>
              <a:t> </a:t>
            </a:r>
            <a:endParaRPr lang="el-GR" sz="4000"/>
          </a:p>
        </p:txBody>
      </p:sp>
      <p:pic>
        <p:nvPicPr>
          <p:cNvPr id="123907" name="Picture 3" descr="WienIV94BaltimorePaintervolutekrater33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513" y="1982788"/>
            <a:ext cx="2825750" cy="3854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3908" name="Picture 4" descr="WienIV94BaltimorePainter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938" y="1916113"/>
            <a:ext cx="5295900" cy="3971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57107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402. Ζωγράφος του Γανυμήδη</a:t>
            </a:r>
            <a:r>
              <a:rPr lang="fr-FR" sz="4000"/>
              <a:t/>
            </a:r>
            <a:br>
              <a:rPr lang="fr-FR" sz="4000"/>
            </a:br>
            <a:r>
              <a:rPr lang="el-GR" sz="4000"/>
              <a:t>Α</a:t>
            </a:r>
            <a:r>
              <a:rPr lang="fr-FR" sz="4000"/>
              <a:t>. Milano. </a:t>
            </a:r>
            <a:r>
              <a:rPr lang="el-GR" sz="4000"/>
              <a:t>Β-Γ</a:t>
            </a:r>
            <a:r>
              <a:rPr lang="fr-FR" sz="4000"/>
              <a:t>. Milano. </a:t>
            </a:r>
            <a:endParaRPr lang="el-GR" sz="4000"/>
          </a:p>
        </p:txBody>
      </p:sp>
      <p:pic>
        <p:nvPicPr>
          <p:cNvPr id="124931" name="Picture 3" descr="MilanA99701217GanymedesPainterlebesgamikos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4738" y="1773238"/>
            <a:ext cx="2562225" cy="4176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4932" name="Picture 4" descr="MilanA99791217GanymedesPainterlebes34032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1563" y="2046288"/>
            <a:ext cx="2368550" cy="3663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4933" name="Picture 5" descr="MilanA99701282GanymedesPaintersitula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513" y="2111375"/>
            <a:ext cx="2874962" cy="3603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82455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/>
              <a:t>403. Ζωγράφος της Φιάλης </a:t>
            </a:r>
            <a:r>
              <a:rPr lang="fr-FR" sz="2800"/>
              <a:t>(Patera Painter)</a:t>
            </a:r>
            <a:r>
              <a:rPr lang="el-GR" sz="2800"/>
              <a:t/>
            </a:r>
            <a:br>
              <a:rPr lang="el-GR" sz="2800"/>
            </a:br>
            <a:r>
              <a:rPr lang="el-GR" sz="2800"/>
              <a:t>Α. Α</a:t>
            </a:r>
            <a:r>
              <a:rPr lang="fr-FR" sz="2800"/>
              <a:t>ngers. </a:t>
            </a:r>
            <a:r>
              <a:rPr lang="el-GR" sz="2800"/>
              <a:t>Β</a:t>
            </a:r>
            <a:r>
              <a:rPr lang="fr-FR" sz="2800"/>
              <a:t>. Bari 6830. </a:t>
            </a:r>
            <a:endParaRPr lang="el-GR" sz="2800"/>
          </a:p>
        </p:txBody>
      </p:sp>
      <p:pic>
        <p:nvPicPr>
          <p:cNvPr id="125955" name="Picture 3" descr="AngersMTC1032PateraPaintervolutekrater330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4600" y="1828800"/>
            <a:ext cx="25781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5956" name="Picture 4" descr="Bari6380WorkshopofthePateraPain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0363" y="1828800"/>
            <a:ext cx="24907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666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288. Διόσκουροι από τους </a:t>
            </a:r>
            <a:r>
              <a:rPr lang="el-GR" dirty="0" err="1" smtClean="0"/>
              <a:t>Λοκρούς</a:t>
            </a:r>
            <a:endParaRPr lang="en-US" dirty="0"/>
          </a:p>
        </p:txBody>
      </p:sp>
      <p:pic>
        <p:nvPicPr>
          <p:cNvPr id="2050" name="Picture 2" descr="C:\Users\mitsos\Pictures\katoitalia\sculpture\statues\LocriDioscuri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16859"/>
            <a:ext cx="4038600" cy="349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itsos\Pictures\katoitalia\sculpture\statues\locridioscuri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343" y="1600200"/>
            <a:ext cx="397031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8141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800"/>
              <a:t>405. Οδησσός. Αρυβαλόσχημη΄λήκυθος. 406. Νέα Υόρκη, ιδ. Συλλ. Κύπελλο τύπου 8 Μ. 407. </a:t>
            </a:r>
            <a:r>
              <a:rPr lang="fr-FR" sz="2800"/>
              <a:t>Sotheby’s. </a:t>
            </a:r>
            <a:r>
              <a:rPr lang="el-GR" sz="2800"/>
              <a:t>Σφαιρική πύξίδα. </a:t>
            </a:r>
          </a:p>
        </p:txBody>
      </p:sp>
      <p:pic>
        <p:nvPicPr>
          <p:cNvPr id="126979" name="Picture 3" descr="odessasquatlekythosOlbi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44675"/>
            <a:ext cx="20208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6980" name="Picture 4" descr="NewYorkPrivatemug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5900" y="2432050"/>
            <a:ext cx="2625725" cy="321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6981" name="Picture 5" descr="SothebysKantharosgroupglobularpyxis33032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57838" y="2205038"/>
            <a:ext cx="3275012" cy="3814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9726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/>
              <a:t>408-409. Δύο κρατήρες του Ζωγράφου του Λευκού Σάκκου, άλλοτε στο </a:t>
            </a:r>
            <a:r>
              <a:rPr lang="fr-FR" sz="2400"/>
              <a:t>Malibu</a:t>
            </a:r>
            <a:r>
              <a:rPr lang="el-GR" sz="2400"/>
              <a:t>. Αχιλλέας και Φοίνικας, σκηνή του Κάτω Κόσμου. </a:t>
            </a:r>
          </a:p>
        </p:txBody>
      </p:sp>
      <p:pic>
        <p:nvPicPr>
          <p:cNvPr id="128003" name="Picture 3" descr="oncemalibuwhitesakkosvolutekrate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917700"/>
            <a:ext cx="3140075" cy="39195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8004" name="Picture 4" descr="OnceMalibuWhitesakkosvolutekrater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0875" y="2046288"/>
            <a:ext cx="2763838" cy="3727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917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200"/>
              <a:t>410. Ομάδα </a:t>
            </a:r>
            <a:r>
              <a:rPr lang="fr-FR" sz="3200"/>
              <a:t>Lentini-Manfria. </a:t>
            </a:r>
            <a:r>
              <a:rPr lang="el-GR" sz="3200"/>
              <a:t>Α. </a:t>
            </a:r>
            <a:r>
              <a:rPr lang="fr-FR" sz="3200"/>
              <a:t>Catania 4292. </a:t>
            </a:r>
            <a:r>
              <a:rPr lang="el-GR" sz="3200"/>
              <a:t>Πώμα λεκανίδος</a:t>
            </a:r>
            <a:r>
              <a:rPr lang="fr-FR" sz="3200"/>
              <a:t>. </a:t>
            </a:r>
            <a:r>
              <a:rPr lang="el-GR" sz="3200"/>
              <a:t>Β. </a:t>
            </a:r>
            <a:r>
              <a:rPr lang="fr-FR" sz="3200"/>
              <a:t>Catania 4277. </a:t>
            </a:r>
            <a:r>
              <a:rPr lang="el-GR" sz="3200"/>
              <a:t>Λήκυθος. Γ. </a:t>
            </a:r>
            <a:r>
              <a:rPr lang="fr-FR" sz="3200"/>
              <a:t>Catania 4238. </a:t>
            </a:r>
            <a:r>
              <a:rPr lang="el-GR" sz="3200"/>
              <a:t>Γαμικός λέβης</a:t>
            </a:r>
          </a:p>
        </p:txBody>
      </p:sp>
      <p:pic>
        <p:nvPicPr>
          <p:cNvPr id="129027" name="Picture 3" descr="Catania4292LentiniManfria350330lekanisli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781300"/>
            <a:ext cx="3384550" cy="3200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9028" name="Picture 4" descr="Catania4277LentiniManfriagrouplekythos33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54438" y="2176463"/>
            <a:ext cx="1990725" cy="3533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9029" name="Picture 5" descr="catania4238LentiniMAnfriaworkshopButeragroup33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2133600"/>
            <a:ext cx="3101975" cy="3816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7980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/>
              <a:t>411α-β. Ομάδα των Λιπαρών Νήσων.Ο Ζωγράφος του </a:t>
            </a:r>
            <a:r>
              <a:rPr lang="fr-FR" sz="2800"/>
              <a:t>Lipari. </a:t>
            </a:r>
            <a:r>
              <a:rPr lang="el-GR" sz="2800"/>
              <a:t>Λεκανίδα. </a:t>
            </a:r>
          </a:p>
        </p:txBody>
      </p:sp>
      <p:pic>
        <p:nvPicPr>
          <p:cNvPr id="130051" name="Picture 3" descr="Liparilekani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149475"/>
            <a:ext cx="4254500" cy="3424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0052" name="Picture 4" descr="liparilekanis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106613"/>
            <a:ext cx="4000500" cy="3482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36999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412. Νάπολη 2074. 413. </a:t>
            </a:r>
            <a:r>
              <a:rPr lang="fr-FR" sz="4000"/>
              <a:t>Princeton. </a:t>
            </a:r>
            <a:r>
              <a:rPr lang="el-GR" sz="4000"/>
              <a:t>Ομάδα </a:t>
            </a:r>
            <a:r>
              <a:rPr lang="fr-FR" sz="4000"/>
              <a:t>Prado-Fienga</a:t>
            </a:r>
            <a:endParaRPr lang="el-GR" sz="4000"/>
          </a:p>
        </p:txBody>
      </p:sp>
      <p:pic>
        <p:nvPicPr>
          <p:cNvPr id="131075" name="Picture 3" descr="PrincetonPradoFengasicilianbellkrat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773238"/>
            <a:ext cx="3984625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1076" name="Picture 4" descr="naples2074paintero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989138"/>
            <a:ext cx="4000500" cy="3506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5139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000"/>
              <a:t>414. Τάφος του Κόμη </a:t>
            </a:r>
            <a:r>
              <a:rPr lang="fr-FR" sz="2000"/>
              <a:t>Blacas. </a:t>
            </a:r>
            <a:r>
              <a:rPr lang="el-GR" sz="2000"/>
              <a:t>Νόλα. Άνω αριστερά: υδρία του Ζωγράφου του Κώμου. Άνω δεξιά: Ζωγράφος του Μελεάγρου. Στη μέση, αριστερά: σκύφος του Ζωγράφου της Νάπολης 2074. Δεξιά: σκύφος του Ζωγράφου της Νάπολης 2074. Κάτω: κύλικα του Ζωγράφου του Μελεάγρου. </a:t>
            </a:r>
          </a:p>
        </p:txBody>
      </p:sp>
      <p:pic>
        <p:nvPicPr>
          <p:cNvPr id="132099" name="Picture 3" descr="Blacastomb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854200"/>
            <a:ext cx="7705725" cy="3992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11818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/>
              <a:t>415. Νάπολη 81926, από το </a:t>
            </a:r>
            <a:r>
              <a:rPr lang="fr-FR" sz="2400"/>
              <a:t>Paestum. </a:t>
            </a:r>
            <a:r>
              <a:rPr lang="el-GR" sz="2400"/>
              <a:t>Ζωγράφος του </a:t>
            </a:r>
            <a:r>
              <a:rPr lang="fr-FR" sz="2400"/>
              <a:t>Parrish. </a:t>
            </a:r>
            <a:r>
              <a:rPr lang="el-GR" sz="2400"/>
              <a:t>417. Λούβρο</a:t>
            </a:r>
            <a:r>
              <a:rPr lang="fr-FR" sz="2400"/>
              <a:t> CA 5724</a:t>
            </a:r>
            <a:r>
              <a:rPr lang="el-GR" sz="2400"/>
              <a:t>. Κρατήρας του Ζωγράφου του Ιξίωνος. </a:t>
            </a:r>
          </a:p>
        </p:txBody>
      </p:sp>
      <p:pic>
        <p:nvPicPr>
          <p:cNvPr id="133123" name="Picture 3" descr="Naples81926Paestumparrishpainterphlyaxbellkrater35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1828800"/>
            <a:ext cx="38115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24" name="Picture 4" descr="LouvreIxion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6638" y="1828800"/>
            <a:ext cx="36798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44977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/>
              <a:t>416α-γ. Ζωγράφος των Σιαμαίων.  Βερολίνο </a:t>
            </a:r>
            <a:r>
              <a:rPr lang="en-US" sz="2800"/>
              <a:t>F 3626. San Diego. </a:t>
            </a:r>
            <a:r>
              <a:rPr lang="el-GR" sz="2800"/>
              <a:t>Ιδ. Συλλ. </a:t>
            </a:r>
          </a:p>
        </p:txBody>
      </p:sp>
      <p:pic>
        <p:nvPicPr>
          <p:cNvPr id="134147" name="Picture 3" descr="BerlinF3626campanianbellkrat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73238"/>
            <a:ext cx="4071937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4148" name="Picture 4" descr="SanDiegoSIamesepainterneckamphora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0100" y="1982788"/>
            <a:ext cx="1960563" cy="3854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4149" name="Picture 5" descr="privatesiamesepainterneckamphor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69100" y="1773238"/>
            <a:ext cx="2074863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35701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200"/>
              <a:t>418. Λούβρο Κ 300. Ζωγράφος του Ιξίωνος. Μήδεια. 419. Αγία Πετρούπολη Β 2080. Ζωγράφος του Ιξίωνος. </a:t>
            </a:r>
          </a:p>
        </p:txBody>
      </p:sp>
      <p:pic>
        <p:nvPicPr>
          <p:cNvPr id="135171" name="Picture 3" descr="LouvreIxionMede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513" y="1982788"/>
            <a:ext cx="3438525" cy="3854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5172" name="Picture 4" descr="StPetersbourgB2080Ixionpainterampho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7138" y="2046288"/>
            <a:ext cx="2884487" cy="3663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24804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 smtClean="0"/>
              <a:t>420α. </a:t>
            </a:r>
            <a:r>
              <a:rPr lang="fr-FR" sz="2400" dirty="0"/>
              <a:t>Sotheby’s. </a:t>
            </a:r>
            <a:r>
              <a:rPr lang="el-GR" sz="2400" dirty="0"/>
              <a:t>Ζωγράφος της </a:t>
            </a:r>
            <a:r>
              <a:rPr lang="el-GR" sz="2400" dirty="0" err="1"/>
              <a:t>Καπύης</a:t>
            </a:r>
            <a:r>
              <a:rPr lang="el-GR" sz="2400" dirty="0"/>
              <a:t>. </a:t>
            </a:r>
            <a:r>
              <a:rPr lang="fr-FR" sz="2400" dirty="0" smtClean="0"/>
              <a:t>420</a:t>
            </a:r>
            <a:r>
              <a:rPr lang="el-GR" sz="2400" dirty="0" smtClean="0"/>
              <a:t>β. </a:t>
            </a:r>
            <a:r>
              <a:rPr lang="el-GR" sz="2400" dirty="0"/>
              <a:t>Βοστώνη 69114. Υδρία του Ζωγράφου του Λευκού Προσώπου. </a:t>
            </a:r>
          </a:p>
        </p:txBody>
      </p:sp>
      <p:pic>
        <p:nvPicPr>
          <p:cNvPr id="136195" name="Picture 3" descr="SothebysCapuaPainterworkshopbellkra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73238"/>
            <a:ext cx="3908425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6196" name="Picture 4" descr="bostonhydria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989138"/>
            <a:ext cx="4000500" cy="3932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0684794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1742</Words>
  <Application>Microsoft Office PowerPoint</Application>
  <PresentationFormat>Προβολή στην οθόνη (4:3)</PresentationFormat>
  <Paragraphs>128</Paragraphs>
  <Slides>127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127</vt:i4>
      </vt:variant>
    </vt:vector>
  </HeadingPairs>
  <TitlesOfParts>
    <vt:vector size="128" baseType="lpstr">
      <vt:lpstr>Θέμα του Office</vt:lpstr>
      <vt:lpstr>Κλασική Τέχνη</vt:lpstr>
      <vt:lpstr>Ναός Ε, Σελινούς. 278. Ακταίων και Άρτεμις. 279. Ηρακλής και Αμαζόνα</vt:lpstr>
      <vt:lpstr>280. Ιερογαμία Ήρας και Διός. 280. Κεφαλή από μετόπη. </vt:lpstr>
      <vt:lpstr>  </vt:lpstr>
      <vt:lpstr>283. Ο θρόνος Ludovisi</vt:lpstr>
      <vt:lpstr>284. Υποθετική σχεδιαστική αναπαράσταση του βωμού της Αφροδίτης με το ανάγλυφο Ludovisi. </vt:lpstr>
      <vt:lpstr>285. Ο θρόνος της Βοστώνης. </vt:lpstr>
      <vt:lpstr>286. Κεφαλή Δήμητρας από τον Ακράγαντα. 287. Κεφαλή γενειοφόρου από τα περίχωρα των Συρακουσών. </vt:lpstr>
      <vt:lpstr>288. Διόσκουροι από τους Λοκρούς</vt:lpstr>
      <vt:lpstr>289. Κεφαλή θεάς. Ρώμη. Κεφαλή Αθηνάς. Βατικανό. Κεφαλή Απόλλωνος. Ακρόλιθο από την Μεγάλη Ελλάδα. </vt:lpstr>
      <vt:lpstr>     290. Θεά από την       Morgantina. 292.       Aνάγλυφο από       ναίσκο.  </vt:lpstr>
      <vt:lpstr>291. Αναπαράσταση ναίσκου του Τάραντα. </vt:lpstr>
      <vt:lpstr>293. Ειδώλια θεοτήτων από τη Μέδμα. 500-450 π.Χ. Κριοφόρος. Αφροδίτη. </vt:lpstr>
      <vt:lpstr>294. Πήλινοι πίνακες από το Μεταπόντιον. </vt:lpstr>
      <vt:lpstr>295α-ε. Τάραντας, tomba a fossa I. Ειδώλια του πρώιμου 3ου αιώνα π.Χ. </vt:lpstr>
      <vt:lpstr>296α-δ. Ειδώλια Τάραντα από το Saturo. Δεύτερο μισό του 4ου αι. π.Χ. </vt:lpstr>
      <vt:lpstr>297. Προσωπεία θεάτρου από τις Λιπαρές νήσου. </vt:lpstr>
      <vt:lpstr>298α-β. Πίνακες από τους Λοκρούς. Αρπαγή. </vt:lpstr>
      <vt:lpstr>299. Το ζευγάρι των θεών. Πομπή γυναικών</vt:lpstr>
      <vt:lpstr>300. Πίνακες με σκηνές προετοιμασίας και καλλωπισμού. </vt:lpstr>
      <vt:lpstr>301. Καρπολογία</vt:lpstr>
      <vt:lpstr>302. Διόσκουροι </vt:lpstr>
      <vt:lpstr>303. Αφροδίτη και οπλίτης (Άρης;)</vt:lpstr>
      <vt:lpstr>304. Δύο πιστές σε ναϊσκο</vt:lpstr>
      <vt:lpstr>305. Διόσκουρος και Περσεφόνη ;</vt:lpstr>
      <vt:lpstr>306. Nίκη με πετεινό και κάλαθο</vt:lpstr>
      <vt:lpstr>307α-β. Ειδώλιο αθλητή από το Adrano. 5ος αι. π.Χ. </vt:lpstr>
      <vt:lpstr>308. Σάτυρος από το Αρμέντο</vt:lpstr>
      <vt:lpstr>309α-δ. Κάτοπτρα από τους Λοκρούς. </vt:lpstr>
      <vt:lpstr>310. Κάτοπτρα από την Καλαβρία και την Καμαρίνα</vt:lpstr>
      <vt:lpstr>311α.β. Λοκροί. Ευρώπη και Ταύρος. Κάτοπτρο από την Μέδμα. Σάτυρος και Νύμφη </vt:lpstr>
      <vt:lpstr>312α. Λοκροί. Κάτοπτρο με σειρήνα. 312β. Κάτοπτρο από την Palestrina. </vt:lpstr>
      <vt:lpstr>313. Σχήματα αγγείων της Νοτίου Ιταλίας</vt:lpstr>
      <vt:lpstr>314. Λούβρο Κ 66. 315. Sotheby’s. </vt:lpstr>
      <vt:lpstr>316. Βασιλεία, εμπόριο έργων τέχνης. Λευκανικός κωδωνόσχημος κρατήρας. 317. Vicenza. Banca Intesa 48. Απουλικός κιονωτός κρατήρας. Ζωγράφος της Haifa. </vt:lpstr>
      <vt:lpstr>318. Nάπολη. Απουλικός παναθηναϊκός αμφορέας. 319. Καμπανικός αμφορέας. Νάντη 566258. Ζωγράφος της Σπονδής. </vt:lpstr>
      <vt:lpstr>320. Kiel. 321. Sotheby’s. 322. Ακράγας R 183. </vt:lpstr>
      <vt:lpstr>323. Sotheby’s. Υδρία. 324. Ιδ. Συλλογή. Στάμνος.  325. Banca Intesa. Ρυτόν. </vt:lpstr>
      <vt:lpstr>326. Banca Intesa. Καμπανικό ιχθυοπινάκιο. 327. Μαδρίτη 11445. Σχολή του Ασστέα. </vt:lpstr>
      <vt:lpstr>328. Απουλικός κάδος. Compiègne L 1104. 329. Catania 4225. Σκυφοειδής πυξίδα σικελικού εργαστηρίου. </vt:lpstr>
      <vt:lpstr>330. Κίελο Β 558. Ζωγράφος του Δαρείου. 331. Μιλάνο Α09349. Ζωγράφος της Λαμπάδος. Canosa. </vt:lpstr>
      <vt:lpstr>332. Νάπολη 81831. Νεστορίς. 333. Νέα Υόρκη, trozzela. 334. Αττική νεστορίς. Malibu. </vt:lpstr>
      <vt:lpstr>335. Κεραμικός κλίβανος στο Μεταπόντιο. 336. Υδρία από το εργαστήριο του Ζωγράφου του Αμυκού</vt:lpstr>
      <vt:lpstr>337. Δύο αγγεία του Λονδίνου. 1.Πρωτολευκανικός κρατήρας του Ζωγράφου του Pisticci. 2. Αττική πελίκη του Ζωγράφου του Christie. </vt:lpstr>
      <vt:lpstr>Ζωγράφος του Pisticci. 338. Δρέσδη. Κωδωνόσχημος κρατήρας. 339. McMaster University. Καλυκωτός κρατήρας.  </vt:lpstr>
      <vt:lpstr>340. Λούβρο ΜΝΕ 964. Χους. 341.Εlvehjem College. Υδρία.  </vt:lpstr>
      <vt:lpstr>342. Χους Βοστώνης. 343. Κρατήρας Βοστώνης 7650 από το Ruvo. </vt:lpstr>
      <vt:lpstr>344α-β. Άλλοτε στη Βοστώνη. Λούβρο Κ 539. Νεστορίδες του Ζωγράφου του Αμύκου. </vt:lpstr>
      <vt:lpstr>345α-β. Νάπολη. Υδρία του Ζωγράφου του Αμύκου. Διονυσιακή σκηνή. </vt:lpstr>
      <vt:lpstr>346α-β. Ο Ζωγράφος του Κύκλωπα.  Λονδίνο 1947.71-14. Καλυκωτός κρατήρας</vt:lpstr>
      <vt:lpstr>347α-β. Malibu 85.AE.101. Ζωγράφος του Palermo. </vt:lpstr>
      <vt:lpstr>348. Τάρας 8263, ελικωτός κρατήρας από το Ceglie del Campo. Ομάδα των Καρνείων. </vt:lpstr>
      <vt:lpstr>349. Η πίσω όψη του κρατήρα των Καρνείων. 350. Policoro 35296. Ζωγράφος του Policoro. Μήδεια. </vt:lpstr>
      <vt:lpstr>351α-β. Βερολίνο F 2400. Ζωγράφος της Χορεύτριας του Βερολίνου. </vt:lpstr>
      <vt:lpstr>352-353. Lecce 571. Αμφορέας του Ζωγράφου της Χορεύτριας του Βερολίνου.</vt:lpstr>
      <vt:lpstr>354-355. Τάραντας 140239. Ελικωτός κρατήρας από το Rutigliano, t. 24. </vt:lpstr>
      <vt:lpstr>356. Μόναχο. Ελικωτός κρατήρας του Ζωγράφου του Σισύφου. 357. Λονδίνο F 158. Κρατήρας από το Ruvo. </vt:lpstr>
      <vt:lpstr>358. Λονδίνο F 174. Κρατήρες του Ζωγράφου του Σισύφου. 359. Compiègne L 1070. </vt:lpstr>
      <vt:lpstr>360. Vicenza, Banca Intesa 10. 361. Άλλοτε στο Malibu. Ελικωτός κρατήρας με τον τρόπο του Ζωγράφου του Σισύφου. </vt:lpstr>
      <vt:lpstr>362. Bonn 80. Κωδωνόσχημος κρατήρας του Ζωγράφου του Hearst από την Egnazia. </vt:lpstr>
      <vt:lpstr>363. Άλλοτε Βασιλεία, συλλ. Cahn. Ζωγράφος του Hearst.  </vt:lpstr>
      <vt:lpstr>364-365. Βοστώνη 00439. Στάμνος του Ζωγράφου της Αριάδνης. </vt:lpstr>
      <vt:lpstr>366-367. Τάρας 4200. Η Γέννηση του Διονύσου</vt:lpstr>
      <vt:lpstr>368. Amsterdam. Αποσπασματικός κρατήρας του Ζωγράφου της Γέννησης του Διονύσου. Ο Απόλλων στους Δελφούς</vt:lpstr>
      <vt:lpstr>369-370. Λονδίνο F 37. Ζωγράφος της Σκακιέρας </vt:lpstr>
      <vt:lpstr>371-372. Βοστώνη 1900.3824. Σκύφος του Ζωγράφου της Σκακιέρας. </vt:lpstr>
      <vt:lpstr>373α-β. Συρακούσες 36319. Ζωγράφος της Δίρκης. Φιλοκτήτης. </vt:lpstr>
      <vt:lpstr>374-375. Τάρας 4653. Τάρας 4669. Αγγεία από την Απουλία. Μεταβατική Ομάδα. </vt:lpstr>
      <vt:lpstr>376. Ζωγράφος του Αναβάτη Συρακούσες 16034. Κωδωνόσχημος κρατήρας. </vt:lpstr>
      <vt:lpstr>377α-β. Ζωγράφος της Κρέουσας  Τοledo Museum of Art 81.110. </vt:lpstr>
      <vt:lpstr>378. Ζωγράφος του Δόλωνα Λονδίνο F 157. </vt:lpstr>
      <vt:lpstr>379α-β. Νάπολη 81841. Υδρία του Ζωγράφου των Χοηφόρων. </vt:lpstr>
      <vt:lpstr>Ζωγράφος του Tarporley. 380. Sydney. Κωδωνόσχημοι κρατήρες εμπνευσμένοι από το θέατρο. 381. Βοστώνη 1970239. </vt:lpstr>
      <vt:lpstr>382. Würzburg. Ζωγράφος του Schiller. 383. Λονδίνο F 151. Ζωγράφος του ΜacDaniel. </vt:lpstr>
      <vt:lpstr>384α-βΆλλοτε στο Malibu. Ζωγράφος των Χορηγών. </vt:lpstr>
      <vt:lpstr>385. Νέα Υόρκη 16140. Κωδωνόσχημος κρατήρας του Ζωγράφου του Σαρπηδόνα. </vt:lpstr>
      <vt:lpstr>386α-β. Ζωγράφος των Μαύρων Ερινυών.  Νάπολη, ελικωτός κρατήρας από το Ruvo. </vt:lpstr>
      <vt:lpstr>387. Napoli 82309. Αμφορέας. 388. Bari 6095. Υδρία. 389. London F 283. Ελικωτός κρατήρας. Ζωγράφος της Άλωσης της Τροίας. </vt:lpstr>
      <vt:lpstr>390. Ελικωτός κρατήρας του Ζωγράφου του Λυκούργου. Βορέας και Ορειθύια. Λονδίνο. 391. Βanca Intesa 183. Αποθέωση του Ηρακλή. </vt:lpstr>
      <vt:lpstr>392α-β. Λονδίνο F 272. Ζωγράφος της Λαοδάμειας. </vt:lpstr>
      <vt:lpstr>393α-β. Σύβαρις 16364. Ζωγράφος της Gioia del Colle</vt:lpstr>
      <vt:lpstr>394-395. Ελικωτοί κρατήρες του Ζωγράφου της Κοπεγχάγης 4223. Sotheby’s</vt:lpstr>
      <vt:lpstr>396α-β. Νάπολη. Θυσία στον τάφο τουΠατρόκλου. </vt:lpstr>
      <vt:lpstr>397α-β. Βοστώνη 1991.437. Ζωγράφος του Δαρείου. Η δολοφονία του Ατρέα. </vt:lpstr>
      <vt:lpstr>398α-β. Princeton 1981.3. Μήδεια και αγγελιαφόρος.  </vt:lpstr>
      <vt:lpstr>399. Μόναχο 3297. 400. Μόναχο 3296</vt:lpstr>
      <vt:lpstr>401α-β. Βιέννη IV 94. Ελικωτός κρατήρας του Ζωγράφου της Βαλτιμόρης.  </vt:lpstr>
      <vt:lpstr>402. Ζωγράφος του Γανυμήδη Α. Milano. Β-Γ. Milano. </vt:lpstr>
      <vt:lpstr>403. Ζωγράφος της Φιάλης (Patera Painter) Α. Αngers. Β. Bari 6830. </vt:lpstr>
      <vt:lpstr>405. Οδησσός. Αρυβαλόσχημη΄λήκυθος. 406. Νέα Υόρκη, ιδ. Συλλ. Κύπελλο τύπου 8 Μ. 407. Sotheby’s. Σφαιρική πύξίδα. </vt:lpstr>
      <vt:lpstr>408-409. Δύο κρατήρες του Ζωγράφου του Λευκού Σάκκου, άλλοτε στο Malibu. Αχιλλέας και Φοίνικας, σκηνή του Κάτω Κόσμου. </vt:lpstr>
      <vt:lpstr>410. Ομάδα Lentini-Manfria. Α. Catania 4292. Πώμα λεκανίδος. Β. Catania 4277. Λήκυθος. Γ. Catania 4238. Γαμικός λέβης</vt:lpstr>
      <vt:lpstr>411α-β. Ομάδα των Λιπαρών Νήσων.Ο Ζωγράφος του Lipari. Λεκανίδα. </vt:lpstr>
      <vt:lpstr>412. Νάπολη 2074. 413. Princeton. Ομάδα Prado-Fienga</vt:lpstr>
      <vt:lpstr>414. Τάφος του Κόμη Blacas. Νόλα. Άνω αριστερά: υδρία του Ζωγράφου του Κώμου. Άνω δεξιά: Ζωγράφος του Μελεάγρου. Στη μέση, αριστερά: σκύφος του Ζωγράφου της Νάπολης 2074. Δεξιά: σκύφος του Ζωγράφου της Νάπολης 2074. Κάτω: κύλικα του Ζωγράφου του Μελεάγρου. </vt:lpstr>
      <vt:lpstr>415. Νάπολη 81926, από το Paestum. Ζωγράφος του Parrish. 417. Λούβρο CA 5724. Κρατήρας του Ζωγράφου του Ιξίωνος. </vt:lpstr>
      <vt:lpstr>416α-γ. Ζωγράφος των Σιαμαίων.  Βερολίνο F 3626. San Diego. Ιδ. Συλλ. </vt:lpstr>
      <vt:lpstr>418. Λούβρο Κ 300. Ζωγράφος του Ιξίωνος. Μήδεια. 419. Αγία Πετρούπολη Β 2080. Ζωγράφος του Ιξίωνος. </vt:lpstr>
      <vt:lpstr>420α. Sotheby’s. Ζωγράφος της Καπύης. 420β. Βοστώνη 69114. Υδρία του Ζωγράφου του Λευκού Προσώπου. </vt:lpstr>
      <vt:lpstr>421α-β. Νέα Υόρκη 1908.12. Ζωγράφος Astarita. </vt:lpstr>
      <vt:lpstr>422Α-ΣΤ. Vicenza, Βanca Intesa. Ζ. Basel, Cahn. Η. Boston. Ιχθυοπινάκια.  </vt:lpstr>
      <vt:lpstr>423. Μalibu 80.AE.1551. Ζωγράφος του Würzburg H 5739. 424. Βοστώνη 99540. Ζωγράφος του Ορέστη της Βοστώνης. </vt:lpstr>
      <vt:lpstr>425. Κίελο. Αγγεία στην τεχνική της Εγνατίας</vt:lpstr>
      <vt:lpstr>426. Βοστώνη 00363. 427. Τάρας. Ζωγράφος της Κοννάκις. </vt:lpstr>
      <vt:lpstr> 428. Κρατήρας του Würzburg. Ζωγράφος της Κοννάκις. 429. Compiègne L 1062. Ζωγράφος της Compiègne.  </vt:lpstr>
      <vt:lpstr>430. Würzburg. Κρατήρας με σκηνή από το θέατρο. </vt:lpstr>
      <vt:lpstr>431. Kiel B 717. Λήκυθος. 432. Τάρας 99195. 433. Τάρας, από τάφο της οδού Lupoli. </vt:lpstr>
      <vt:lpstr>434. Mαδρίτη. 435. Μιλάνο Α99701094 </vt:lpstr>
      <vt:lpstr>436. Νάπολη. 437. Lecce, από το Rudiae. </vt:lpstr>
      <vt:lpstr>Η ομάδα του Πεσσού και της Γλαύκας 438. Αμφορέας με λαιμό του Μονάχου. 439. Nάπολη. 440. Βατικανό. </vt:lpstr>
      <vt:lpstr>441-442. Camarina. Κρατήρας του Ζωγράφου της Mesagne, Αθηναίου Ζωγράφου που εργάστηκε στην Μεγάλη Ελλάδα. Μέσα 5ου αι. </vt:lpstr>
      <vt:lpstr>443-444. Κρατήρας σε ιδ. Συλλ.  Foggia από την Canosa.  Αρχές του 3oυ αι. </vt:lpstr>
      <vt:lpstr>445α-β. Αμφορέας από την Επίδαμνο,  από τα εργαστήρια των αποικιών των Συρακουσών στην δυτική Αδριατική (Αλβανία).  </vt:lpstr>
      <vt:lpstr>446. Ferrara, από την Σπίνα. 447. Άδρια IG AD9273. Κωδωνόσχημοι κρατήρας από την ΄Αδρια. Βόρειο-αδριατικό εργαστήριο. 4ος-3ος αι.</vt:lpstr>
      <vt:lpstr>448-449. Επαρχιακά εργαστήρια: Ομάδα Ξένωνος. </vt:lpstr>
      <vt:lpstr>450α-β. Rutigliano 331978 και 331979. Οινοχόη και κύπελλο με επίθετη διακόσμηση. </vt:lpstr>
      <vt:lpstr>Ασκοί της Canosa 451. Boστώνη 99541. 452. Λονδίνο. 453. Sotheby’s. </vt:lpstr>
      <vt:lpstr>454α-β. Πολύχρωμα αγγεία από το Centuripe. Sotheby’s και Βari. </vt:lpstr>
      <vt:lpstr>455α-β. Catania, σκύφος από το Centurippe. </vt:lpstr>
      <vt:lpstr>O τάφος του Βουτηχτή. Σχεδιαστική αναπαράσταση</vt:lpstr>
      <vt:lpstr>Το κάλυμμα του τάφου</vt:lpstr>
      <vt:lpstr>Ο τάφος του Βουτηχτή. 480 π.Χ.</vt:lpstr>
      <vt:lpstr>Ο τάφος του Βουτηχτή. 480 π.Χ. </vt:lpstr>
      <vt:lpstr>456αβ. Νάπολη, από την Κύμη και Δρέσδη, από την Καπύη. Ταφική ζωγραφική</vt:lpstr>
      <vt:lpstr>457. Nola. Τάφος του πολεμιστή. 350 π.Χ. </vt:lpstr>
      <vt:lpstr>458. Ruvo Απουλίας. Τάφος των Χορευτριών. 400-380 π.Χ. </vt:lpstr>
      <vt:lpstr>459. Σχεδιαστική αποκατάσταση του τάφου του Ruvo.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Κλασική Τέχνη</dc:title>
  <dc:creator>mitsos</dc:creator>
  <cp:lastModifiedBy>mitsos</cp:lastModifiedBy>
  <cp:revision>11</cp:revision>
  <dcterms:created xsi:type="dcterms:W3CDTF">2013-12-18T16:07:18Z</dcterms:created>
  <dcterms:modified xsi:type="dcterms:W3CDTF">2013-12-18T18:30:59Z</dcterms:modified>
</cp:coreProperties>
</file>