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tags/tag3.xml" ContentType="application/vnd.openxmlformats-officedocument.presentationml.tags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2"/>
  </p:sldMasterIdLst>
  <p:notesMasterIdLst>
    <p:notesMasterId r:id="rId31"/>
  </p:notesMasterIdLst>
  <p:sldIdLst>
    <p:sldId id="256" r:id="rId3"/>
    <p:sldId id="311" r:id="rId4"/>
    <p:sldId id="292" r:id="rId5"/>
    <p:sldId id="294" r:id="rId6"/>
    <p:sldId id="390" r:id="rId7"/>
    <p:sldId id="391" r:id="rId8"/>
    <p:sldId id="392" r:id="rId9"/>
    <p:sldId id="393" r:id="rId10"/>
    <p:sldId id="394" r:id="rId11"/>
    <p:sldId id="395" r:id="rId12"/>
    <p:sldId id="396" r:id="rId13"/>
    <p:sldId id="397" r:id="rId14"/>
    <p:sldId id="398" r:id="rId15"/>
    <p:sldId id="399" r:id="rId16"/>
    <p:sldId id="410" r:id="rId17"/>
    <p:sldId id="411" r:id="rId18"/>
    <p:sldId id="412" r:id="rId19"/>
    <p:sldId id="413" r:id="rId20"/>
    <p:sldId id="414" r:id="rId21"/>
    <p:sldId id="415" r:id="rId22"/>
    <p:sldId id="416" r:id="rId23"/>
    <p:sldId id="400" r:id="rId24"/>
    <p:sldId id="402" r:id="rId25"/>
    <p:sldId id="407" r:id="rId26"/>
    <p:sldId id="408" r:id="rId27"/>
    <p:sldId id="405" r:id="rId28"/>
    <p:sldId id="409" r:id="rId29"/>
    <p:sldId id="328" r:id="rId30"/>
  </p:sldIdLst>
  <p:sldSz cx="9144000" cy="6858000" type="screen4x3"/>
  <p:notesSz cx="6858000" cy="9144000"/>
  <p:custDataLst>
    <p:tags r:id="rId32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5196" autoAdjust="0"/>
  </p:normalViewPr>
  <p:slideViewPr>
    <p:cSldViewPr>
      <p:cViewPr>
        <p:scale>
          <a:sx n="60" d="100"/>
          <a:sy n="60" d="100"/>
        </p:scale>
        <p:origin x="-2544" y="-119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commentAuthors" Target="commentAuthor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gs" Target="tags/tag1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10/11/2014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itchFamily="34" charset="0"/>
              <a:buNone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10" Type="http://schemas.openxmlformats.org/officeDocument/2006/relationships/image" Target="../media/image49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60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3.png"/><Relationship Id="rId11" Type="http://schemas.openxmlformats.org/officeDocument/2006/relationships/image" Target="../media/image58.png"/><Relationship Id="rId5" Type="http://schemas.openxmlformats.org/officeDocument/2006/relationships/image" Target="../media/image52.png"/><Relationship Id="rId10" Type="http://schemas.openxmlformats.org/officeDocument/2006/relationships/image" Target="../media/image57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Relationship Id="rId14" Type="http://schemas.openxmlformats.org/officeDocument/2006/relationships/image" Target="../media/image6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7.png"/><Relationship Id="rId4" Type="http://schemas.openxmlformats.org/officeDocument/2006/relationships/image" Target="../media/image6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Relationship Id="rId9" Type="http://schemas.openxmlformats.org/officeDocument/2006/relationships/image" Target="../media/image7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7" Type="http://schemas.openxmlformats.org/officeDocument/2006/relationships/image" Target="../media/image8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0.png"/><Relationship Id="rId7" Type="http://schemas.openxmlformats.org/officeDocument/2006/relationships/image" Target="../media/image65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40.png"/><Relationship Id="rId5" Type="http://schemas.openxmlformats.org/officeDocument/2006/relationships/image" Target="../media/image630.png"/><Relationship Id="rId10" Type="http://schemas.openxmlformats.org/officeDocument/2006/relationships/image" Target="../media/image86.png"/><Relationship Id="rId4" Type="http://schemas.openxmlformats.org/officeDocument/2006/relationships/image" Target="../media/image620.png"/><Relationship Id="rId9" Type="http://schemas.openxmlformats.org/officeDocument/2006/relationships/image" Target="../media/image67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0.png"/><Relationship Id="rId7" Type="http://schemas.openxmlformats.org/officeDocument/2006/relationships/image" Target="../media/image72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10.png"/><Relationship Id="rId5" Type="http://schemas.openxmlformats.org/officeDocument/2006/relationships/image" Target="../media/image700.png"/><Relationship Id="rId4" Type="http://schemas.openxmlformats.org/officeDocument/2006/relationships/image" Target="../media/image69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0.png"/><Relationship Id="rId3" Type="http://schemas.openxmlformats.org/officeDocument/2006/relationships/image" Target="../media/image730.png"/><Relationship Id="rId7" Type="http://schemas.openxmlformats.org/officeDocument/2006/relationships/image" Target="../media/image770.png"/><Relationship Id="rId12" Type="http://schemas.openxmlformats.org/officeDocument/2006/relationships/image" Target="../media/image82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60.png"/><Relationship Id="rId11" Type="http://schemas.openxmlformats.org/officeDocument/2006/relationships/image" Target="../media/image810.png"/><Relationship Id="rId5" Type="http://schemas.openxmlformats.org/officeDocument/2006/relationships/image" Target="../media/image750.png"/><Relationship Id="rId10" Type="http://schemas.openxmlformats.org/officeDocument/2006/relationships/image" Target="../media/image800.png"/><Relationship Id="rId4" Type="http://schemas.openxmlformats.org/officeDocument/2006/relationships/image" Target="../media/image740.png"/><Relationship Id="rId9" Type="http://schemas.openxmlformats.org/officeDocument/2006/relationships/image" Target="../media/image79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830.png"/><Relationship Id="rId7" Type="http://schemas.openxmlformats.org/officeDocument/2006/relationships/image" Target="../media/image87.png"/><Relationship Id="rId12" Type="http://schemas.openxmlformats.org/officeDocument/2006/relationships/image" Target="../media/image9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60.png"/><Relationship Id="rId11" Type="http://schemas.openxmlformats.org/officeDocument/2006/relationships/image" Target="../media/image91.png"/><Relationship Id="rId5" Type="http://schemas.openxmlformats.org/officeDocument/2006/relationships/image" Target="../media/image850.png"/><Relationship Id="rId10" Type="http://schemas.openxmlformats.org/officeDocument/2006/relationships/image" Target="../media/image90.png"/><Relationship Id="rId4" Type="http://schemas.openxmlformats.org/officeDocument/2006/relationships/image" Target="../media/image840.png"/><Relationship Id="rId9" Type="http://schemas.openxmlformats.org/officeDocument/2006/relationships/image" Target="../media/image8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image" Target="../media/image93.png"/><Relationship Id="rId7" Type="http://schemas.openxmlformats.org/officeDocument/2006/relationships/image" Target="../media/image9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10" Type="http://schemas.openxmlformats.org/officeDocument/2006/relationships/image" Target="../media/image100.png"/><Relationship Id="rId4" Type="http://schemas.openxmlformats.org/officeDocument/2006/relationships/image" Target="../media/image94.png"/><Relationship Id="rId9" Type="http://schemas.openxmlformats.org/officeDocument/2006/relationships/image" Target="../media/image9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7" Type="http://schemas.openxmlformats.org/officeDocument/2006/relationships/image" Target="../media/image4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 descr="Λογότυπο του Πανεπιστημίου Θεσσαλίας και του προγράμματος &quot;Ανοικτά Ακαδημαϊκά Μαθήματα&quot;"/>
          <p:cNvGrpSpPr/>
          <p:nvPr/>
        </p:nvGrpSpPr>
        <p:grpSpPr>
          <a:xfrm>
            <a:off x="541784" y="468279"/>
            <a:ext cx="7990656" cy="1303321"/>
            <a:chOff x="467544" y="468279"/>
            <a:chExt cx="7990656" cy="1303321"/>
          </a:xfrm>
        </p:grpSpPr>
        <p:grpSp>
          <p:nvGrpSpPr>
            <p:cNvPr id="11" name="Group 10"/>
            <p:cNvGrpSpPr/>
            <p:nvPr/>
          </p:nvGrpSpPr>
          <p:grpSpPr>
            <a:xfrm>
              <a:off x="467544" y="520290"/>
              <a:ext cx="3960440" cy="1224136"/>
              <a:chOff x="395536" y="520290"/>
              <a:chExt cx="3960440" cy="1224136"/>
            </a:xfrm>
          </p:grpSpPr>
          <p:sp>
            <p:nvSpPr>
              <p:cNvPr id="9" name="TextBox 8"/>
              <p:cNvSpPr txBox="1"/>
              <p:nvPr/>
            </p:nvSpPr>
            <p:spPr>
              <a:xfrm>
                <a:off x="1619672" y="836712"/>
                <a:ext cx="2736304" cy="57606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  <p:pic>
            <p:nvPicPr>
              <p:cNvPr id="1032" name="Picture 8" descr="Λογότυπο Πανεπιστημίου Θεσσαλίας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53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8" name="Picture 7" descr="Λογότυποι του πρόγραμματος &quot;Ανοικτά Ακαδημαϊκά Μαθήματα&quot;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</p:grpSp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16024" y="1916832"/>
            <a:ext cx="7772400" cy="1470025"/>
          </a:xfrm>
        </p:spPr>
        <p:txBody>
          <a:bodyPr/>
          <a:lstStyle/>
          <a:p>
            <a:r>
              <a:rPr lang="el-GR" dirty="0" smtClean="0"/>
              <a:t>Δυναμική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12976"/>
            <a:ext cx="7776864" cy="2016224"/>
          </a:xfrm>
        </p:spPr>
        <p:txBody>
          <a:bodyPr>
            <a:noAutofit/>
          </a:bodyPr>
          <a:lstStyle/>
          <a:p>
            <a:r>
              <a:rPr lang="el-GR" sz="2800" b="1" dirty="0"/>
              <a:t>Ενότητα </a:t>
            </a:r>
            <a:r>
              <a:rPr lang="el-GR" sz="2800" b="1" dirty="0" smtClean="0"/>
              <a:t>2:</a:t>
            </a:r>
            <a:r>
              <a:rPr lang="en-US" sz="2800" dirty="0" smtClean="0"/>
              <a:t> </a:t>
            </a:r>
            <a:r>
              <a:rPr lang="el-GR" sz="2800" dirty="0" smtClean="0"/>
              <a:t>Κινητική</a:t>
            </a:r>
            <a:endParaRPr lang="en-US" sz="2800" dirty="0" smtClean="0"/>
          </a:p>
          <a:p>
            <a:endParaRPr lang="en-US" sz="2800" dirty="0" smtClean="0"/>
          </a:p>
          <a:p>
            <a:r>
              <a:rPr lang="el-GR" sz="2400" dirty="0" smtClean="0"/>
              <a:t>Κώστας Παπαδημητρίου</a:t>
            </a:r>
          </a:p>
          <a:p>
            <a:r>
              <a:rPr lang="el-GR" sz="2400" dirty="0" smtClean="0"/>
              <a:t>Τμήμα Μηχανολόγων Μηχανικών</a:t>
            </a:r>
          </a:p>
        </p:txBody>
      </p:sp>
      <p:pic>
        <p:nvPicPr>
          <p:cNvPr id="1026" name="Picture 2" descr="Λογότυπο Άδειας Χρήσης Creative Commons - Μη Εμπορική Χρήση - Παρόμοια Διανομή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758" y="5827611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91138" y="5591694"/>
            <a:ext cx="4310289" cy="1025873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>
          <a:xfrm>
            <a:off x="6553200" y="6448251"/>
            <a:ext cx="2133600" cy="365125"/>
          </a:xfrm>
        </p:spPr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  <p:sp>
        <p:nvSpPr>
          <p:cNvPr id="16" name="Τίτλος 5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/>
              <a:t>Αρχές Έργου-Ενέργειας </a:t>
            </a:r>
            <a:br>
              <a:rPr lang="el-GR" dirty="0"/>
            </a:br>
            <a:r>
              <a:rPr lang="el-GR" dirty="0"/>
              <a:t>Σύστημα Υλικών Σημείων</a:t>
            </a:r>
          </a:p>
        </p:txBody>
      </p:sp>
      <p:sp>
        <p:nvSpPr>
          <p:cNvPr id="10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683568" y="1700808"/>
            <a:ext cx="8280920" cy="7200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dirty="0" smtClean="0"/>
              <a:t>Άρα το συνολικό έργο των συντηρητικών δυνάμεων (εσωτερικών και εξωτερικών γράφεται</a:t>
            </a:r>
            <a:r>
              <a:rPr lang="en-US" dirty="0" smtClean="0"/>
              <a:t>:</a:t>
            </a:r>
            <a:endParaRPr lang="el-GR" dirty="0" smtClean="0"/>
          </a:p>
        </p:txBody>
      </p:sp>
      <p:sp>
        <p:nvSpPr>
          <p:cNvPr id="13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683568" y="3825073"/>
            <a:ext cx="8064896" cy="46802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l-GR" dirty="0" smtClean="0"/>
              <a:t>Οπότε</a:t>
            </a:r>
            <a:r>
              <a:rPr lang="en-US" dirty="0" smtClean="0"/>
              <a:t> </a:t>
            </a:r>
            <a:r>
              <a:rPr lang="el-GR" dirty="0" smtClean="0"/>
              <a:t>το συνολικό έργο γράφεται</a:t>
            </a:r>
            <a:r>
              <a:rPr lang="en-US" dirty="0" smtClean="0"/>
              <a:t>:</a:t>
            </a:r>
            <a:endParaRPr lang="el-GR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115616" y="2492896"/>
                <a:ext cx="7848872" cy="136815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8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𝑊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𝑐</m:t>
                          </m:r>
                        </m:sub>
                      </m:sSub>
                      <m:r>
                        <a:rPr lang="el-GR" sz="2800" b="0" i="1" smtClean="0">
                          <a:latin typeface="Cambria Math"/>
                          <a:ea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l-GR" sz="2800" b="0" i="1" smtClean="0">
                              <a:latin typeface="Cambria Math"/>
                              <a:ea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𝑁</m:t>
                          </m:r>
                        </m:sup>
                        <m:e>
                          <m:d>
                            <m:dPr>
                              <m:ctrlPr>
                                <a:rPr lang="el-GR" sz="28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sz="2800" i="1">
                                  <a:latin typeface="Cambria Math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l-GR" sz="2800">
                                  <a:latin typeface="Cambria Math"/>
                                </a:rPr>
                                <m:t>Δ</m:t>
                              </m:r>
                              <m:sSub>
                                <m:sSubPr>
                                  <m:ctrlPr>
                                    <a:rPr lang="el-GR" sz="28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800">
                                      <a:latin typeface="Cambria Math"/>
                                    </a:rPr>
                                    <m:t>V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sz="2800" b="0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l-GR" sz="2800" b="0" i="0" smtClean="0">
                                  <a:latin typeface="Cambria Math"/>
                                </a:rPr>
                                <m:t>Δ</m:t>
                              </m:r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latin typeface="Cambria Math"/>
                                </a:rPr>
                                <m:t>V</m:t>
                              </m:r>
                              <m:r>
                                <a:rPr lang="en-US" sz="2800" b="0" i="0" smtClean="0">
                                  <a:latin typeface="Cambria Math"/>
                                </a:rPr>
                                <m:t>′</m:t>
                              </m:r>
                            </m:e>
                          </m:d>
                        </m:e>
                      </m:nary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m:rPr>
                          <m:sty m:val="p"/>
                        </m:rPr>
                        <a:rPr lang="el-GR" sz="2800" b="0" i="0" smtClean="0">
                          <a:latin typeface="Cambria Math"/>
                          <a:ea typeface="Cambria Math"/>
                        </a:rPr>
                        <m:t>Δ</m:t>
                      </m:r>
                      <m:nary>
                        <m:naryPr>
                          <m:chr m:val="∑"/>
                          <m:ctrlPr>
                            <a:rPr lang="el-GR" sz="2800" i="1">
                              <a:latin typeface="Cambria Math"/>
                              <a:ea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i="1">
                              <a:latin typeface="Cambria Math"/>
                              <a:ea typeface="Cambria Math"/>
                            </a:rPr>
                            <m:t>𝑖</m:t>
                          </m:r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𝑁</m:t>
                          </m:r>
                        </m:sup>
                        <m:e>
                          <m:d>
                            <m:dPr>
                              <m:ctrlPr>
                                <a:rPr lang="el-GR" sz="28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l-GR" sz="28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800">
                                      <a:latin typeface="Cambria Math"/>
                                    </a:rPr>
                                    <m:t>V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sz="2800" b="0" i="1" smtClean="0">
                                  <a:latin typeface="Cambria Math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800">
                                      <a:latin typeface="Cambria Math"/>
                                    </a:rPr>
                                    <m:t>V</m:t>
                                  </m:r>
                                </m:e>
                                <m:sup>
                                  <m:r>
                                    <a:rPr lang="en-US" sz="2800" i="1">
                                      <a:latin typeface="Cambria Math"/>
                                    </a:rPr>
                                    <m:t>′</m:t>
                                  </m:r>
                                </m:sup>
                              </m:sSup>
                            </m:e>
                          </m:d>
                        </m:e>
                      </m:nary>
                      <m:r>
                        <a:rPr lang="el-GR" sz="2800" b="0" i="1" smtClean="0">
                          <a:latin typeface="Cambria Math"/>
                        </a:rPr>
                        <m:t>=−</m:t>
                      </m:r>
                      <m:r>
                        <m:rPr>
                          <m:sty m:val="p"/>
                        </m:rPr>
                        <a:rPr lang="el-GR" sz="2800" b="0" i="0" smtClean="0">
                          <a:latin typeface="Cambria Math"/>
                        </a:rPr>
                        <m:t>Δ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latin typeface="Cambria Math"/>
                        </a:rPr>
                        <m:t>V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2492896"/>
                <a:ext cx="7848872" cy="136815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79512" y="4293096"/>
                <a:ext cx="8892480" cy="136815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 fontScale="85000" lnSpcReduction="10000"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8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𝑊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𝑐</m:t>
                          </m:r>
                        </m:sub>
                      </m:sSub>
                      <m:r>
                        <a:rPr lang="el-GR" sz="2800" b="0" i="1" smtClean="0">
                          <a:latin typeface="Cambria Math"/>
                          <a:ea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l-GR" sz="2800" b="0" i="1" smtClean="0">
                              <a:latin typeface="Cambria Math"/>
                              <a:ea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𝑁</m:t>
                          </m:r>
                        </m:sup>
                        <m:e>
                          <m:nary>
                            <m:nary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800" i="1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2800" i="1">
                                  <a:latin typeface="Cambria Math"/>
                                </a:rPr>
                                <m:t>2</m:t>
                              </m:r>
                            </m:sup>
                            <m:e>
                              <m:d>
                                <m:dPr>
                                  <m:ctrlPr>
                                    <a:rPr lang="en-US" sz="280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8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𝐹</m:t>
                                      </m:r>
                                    </m:e>
                                    <m:sub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𝑖</m:t>
                                      </m:r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,</m:t>
                                      </m:r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𝑐</m:t>
                                      </m:r>
                                    </m:sub>
                                  </m:sSub>
                                  <m:r>
                                    <a:rPr lang="en-US" sz="2800" i="1">
                                      <a:latin typeface="Cambria Math"/>
                                    </a:rPr>
                                    <m:t>+</m:t>
                                  </m:r>
                                  <m:nary>
                                    <m:naryPr>
                                      <m:chr m:val="∑"/>
                                      <m:ctrlPr>
                                        <a:rPr lang="en-US" sz="2800" i="1">
                                          <a:latin typeface="Cambria Math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23"/>
                                        </m:rPr>
                                        <a:rPr lang="en-US" sz="2800" i="1">
                                          <a:latin typeface="Cambria Math"/>
                                        </a:rPr>
                                        <m:t>𝑗</m:t>
                                      </m:r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=1</m:t>
                                      </m:r>
                                    </m:sub>
                                    <m:sup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𝑁</m:t>
                                      </m:r>
                                    </m:sup>
                                    <m:e>
                                      <m:sSub>
                                        <m:sSubPr>
                                          <m:ctrlPr>
                                            <a:rPr lang="el-GR" sz="2800" i="1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800" b="0" i="1" smtClean="0">
                                              <a:latin typeface="Cambria Math"/>
                                            </a:rPr>
                                            <m:t>𝑓</m:t>
                                          </m:r>
                                        </m:e>
                                        <m:sub>
                                          <m:r>
                                            <a:rPr lang="en-US" sz="2800" i="1">
                                              <a:latin typeface="Cambria Math"/>
                                            </a:rPr>
                                            <m:t>𝑖𝑗</m:t>
                                          </m:r>
                                          <m:r>
                                            <a:rPr lang="en-US" sz="2800" i="1">
                                              <a:latin typeface="Cambria Math"/>
                                            </a:rPr>
                                            <m:t>,</m:t>
                                          </m:r>
                                          <m:r>
                                            <a:rPr lang="en-US" sz="2800" i="1">
                                              <a:latin typeface="Cambria Math"/>
                                            </a:rPr>
                                            <m:t>𝑐</m:t>
                                          </m:r>
                                        </m:sub>
                                      </m:sSub>
                                    </m:e>
                                  </m:nary>
                                </m:e>
                              </m:d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𝑑</m:t>
                              </m:r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bar>
                                    <m:barPr>
                                      <m:ctrlPr>
                                        <a:rPr lang="en-US" sz="28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bar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  <a:ea typeface="Cambria Math"/>
                                        </a:rPr>
                                        <m:t>𝑟</m:t>
                                      </m:r>
                                    </m:e>
                                  </m:ba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e>
                      </m:nary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+</m:t>
                      </m:r>
                      <m:nary>
                        <m:naryPr>
                          <m:chr m:val="∑"/>
                          <m:ctrlPr>
                            <a:rPr lang="el-GR" sz="2800" i="1">
                              <a:latin typeface="Cambria Math"/>
                              <a:ea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i="1">
                              <a:latin typeface="Cambria Math"/>
                              <a:ea typeface="Cambria Math"/>
                            </a:rPr>
                            <m:t>𝑖</m:t>
                          </m:r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𝑁</m:t>
                          </m:r>
                        </m:sup>
                        <m:e>
                          <m:nary>
                            <m:nary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800" i="1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2800" i="1">
                                  <a:latin typeface="Cambria Math"/>
                                </a:rPr>
                                <m:t>2</m:t>
                              </m:r>
                            </m:sup>
                            <m:e>
                              <m:d>
                                <m:d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8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𝐹</m:t>
                                      </m:r>
                                    </m:e>
                                    <m:sub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𝑖</m:t>
                                      </m:r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,</m:t>
                                      </m:r>
                                      <m:r>
                                        <a:rPr lang="en-US" sz="2800" b="0" i="1" smtClean="0">
                                          <a:latin typeface="Cambria Math"/>
                                        </a:rPr>
                                        <m:t>𝑛</m:t>
                                      </m:r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𝑐</m:t>
                                      </m:r>
                                    </m:sub>
                                  </m:sSub>
                                  <m:r>
                                    <a:rPr lang="en-US" sz="2800" i="1">
                                      <a:latin typeface="Cambria Math"/>
                                    </a:rPr>
                                    <m:t>+</m:t>
                                  </m:r>
                                  <m:nary>
                                    <m:naryPr>
                                      <m:chr m:val="∑"/>
                                      <m:ctrlPr>
                                        <a:rPr lang="en-US" sz="2800" i="1">
                                          <a:latin typeface="Cambria Math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23"/>
                                        </m:rPr>
                                        <a:rPr lang="en-US" sz="2800" i="1">
                                          <a:latin typeface="Cambria Math"/>
                                        </a:rPr>
                                        <m:t>𝑗</m:t>
                                      </m:r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=1</m:t>
                                      </m:r>
                                    </m:sub>
                                    <m:sup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𝑁</m:t>
                                      </m:r>
                                    </m:sup>
                                    <m:e>
                                      <m:sSub>
                                        <m:sSubPr>
                                          <m:ctrlPr>
                                            <a:rPr lang="el-GR" sz="2800" i="1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800" b="0" i="1" smtClean="0">
                                              <a:latin typeface="Cambria Math"/>
                                            </a:rPr>
                                            <m:t>𝑓</m:t>
                                          </m:r>
                                        </m:e>
                                        <m:sub>
                                          <m:r>
                                            <a:rPr lang="en-US" sz="2800" i="1">
                                              <a:latin typeface="Cambria Math"/>
                                            </a:rPr>
                                            <m:t>𝑖𝑗</m:t>
                                          </m:r>
                                          <m:r>
                                            <a:rPr lang="en-US" sz="2800" i="1">
                                              <a:latin typeface="Cambria Math"/>
                                            </a:rPr>
                                            <m:t>,</m:t>
                                          </m:r>
                                          <m:r>
                                            <a:rPr lang="en-US" sz="2800" b="0" i="1" smtClean="0">
                                              <a:latin typeface="Cambria Math"/>
                                            </a:rPr>
                                            <m:t>𝑛</m:t>
                                          </m:r>
                                          <m:r>
                                            <a:rPr lang="en-US" sz="2800" i="1">
                                              <a:latin typeface="Cambria Math"/>
                                            </a:rPr>
                                            <m:t>𝑐</m:t>
                                          </m:r>
                                        </m:sub>
                                      </m:sSub>
                                    </m:e>
                                  </m:nary>
                                </m:e>
                              </m:d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𝑑</m:t>
                              </m:r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bar>
                                    <m:barPr>
                                      <m:ctrlPr>
                                        <a:rPr lang="en-US" sz="28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bar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  <a:ea typeface="Cambria Math"/>
                                        </a:rPr>
                                        <m:t>𝑟</m:t>
                                      </m:r>
                                    </m:e>
                                  </m:ba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e>
                      </m:nary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4293096"/>
                <a:ext cx="8892480" cy="136815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ight Brace 21"/>
          <p:cNvSpPr/>
          <p:nvPr/>
        </p:nvSpPr>
        <p:spPr>
          <a:xfrm>
            <a:off x="2555776" y="4365104"/>
            <a:ext cx="432048" cy="2979712"/>
          </a:xfrm>
          <a:prstGeom prst="rightBrace">
            <a:avLst/>
          </a:prstGeom>
          <a:scene3d>
            <a:camera prst="orthographicFront">
              <a:rot lat="0" lon="0" rev="16200000"/>
            </a:camera>
            <a:lightRig rig="threePt" dir="t"/>
          </a:scene3d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ight Brace 22"/>
          <p:cNvSpPr/>
          <p:nvPr/>
        </p:nvSpPr>
        <p:spPr>
          <a:xfrm>
            <a:off x="6444208" y="4365104"/>
            <a:ext cx="432048" cy="2979712"/>
          </a:xfrm>
          <a:prstGeom prst="rightBrace">
            <a:avLst/>
          </a:prstGeom>
          <a:scene3d>
            <a:camera prst="orthographicFront">
              <a:rot lat="0" lon="0" rev="16200000"/>
            </a:camera>
            <a:lightRig rig="threePt" dir="t"/>
          </a:scene3d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979712" y="6165304"/>
                <a:ext cx="1796008" cy="576064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8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𝑊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𝑐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m:rPr>
                          <m:sty m:val="p"/>
                        </m:rPr>
                        <a:rPr lang="el-GR" sz="2800" b="0" i="0" smtClean="0">
                          <a:latin typeface="Cambria Math"/>
                          <a:ea typeface="Cambria Math"/>
                        </a:rPr>
                        <m:t>Δ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latin typeface="Cambria Math"/>
                          <a:ea typeface="Cambria Math"/>
                        </a:rPr>
                        <m:t>V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9712" y="6165304"/>
                <a:ext cx="1796008" cy="57606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6372200" y="6165304"/>
                <a:ext cx="792088" cy="576064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8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𝑊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𝑛𝑐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2200" y="6165304"/>
                <a:ext cx="792088" cy="57606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68080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>
          <a:xfrm>
            <a:off x="6553200" y="6448251"/>
            <a:ext cx="2133600" cy="365125"/>
          </a:xfrm>
        </p:spPr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  <p:sp>
        <p:nvSpPr>
          <p:cNvPr id="16" name="Τίτλος 5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/>
              <a:t>Αρχές Έργου-Ενέργειας </a:t>
            </a:r>
            <a:br>
              <a:rPr lang="el-GR" dirty="0"/>
            </a:br>
            <a:r>
              <a:rPr lang="el-GR" dirty="0"/>
              <a:t>Σύστημα Υλικών Σημείων</a:t>
            </a:r>
          </a:p>
        </p:txBody>
      </p:sp>
      <p:sp>
        <p:nvSpPr>
          <p:cNvPr id="10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683568" y="1412776"/>
            <a:ext cx="8280920" cy="50405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dirty="0" smtClean="0"/>
              <a:t>Οπότε</a:t>
            </a:r>
            <a:r>
              <a:rPr lang="en-US" dirty="0" smtClean="0"/>
              <a:t>:</a:t>
            </a:r>
            <a:endParaRPr lang="el-GR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259632" y="1988840"/>
                <a:ext cx="2736304" cy="64807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8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𝑊</m:t>
                          </m:r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=</m:t>
                          </m:r>
                          <m:r>
                            <a:rPr lang="en-US" sz="2800" b="0" i="0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l-GR" sz="2800">
                              <a:latin typeface="Cambria Math"/>
                            </a:rPr>
                            <m:t>Δ</m:t>
                          </m:r>
                          <m:r>
                            <m:rPr>
                              <m:sty m:val="p"/>
                            </m:rPr>
                            <a:rPr lang="en-US" sz="2800">
                              <a:latin typeface="Cambria Math"/>
                            </a:rPr>
                            <m:t>V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𝑊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𝑛𝑐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1988840"/>
                <a:ext cx="2736304" cy="64807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259632" y="2492896"/>
                <a:ext cx="2448272" cy="64807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/>
                          <a:ea typeface="Cambria Math"/>
                        </a:rPr>
                        <m:t>W</m:t>
                      </m:r>
                      <m:r>
                        <a:rPr lang="en-US" sz="2800" b="0" i="0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el-GR" sz="2800">
                          <a:latin typeface="Cambria Math"/>
                        </a:rPr>
                        <m:t>Δ</m:t>
                      </m:r>
                      <m:r>
                        <a:rPr lang="en-US" sz="2800" i="1">
                          <a:latin typeface="Cambria Math"/>
                        </a:rPr>
                        <m:t>𝑇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2492896"/>
                <a:ext cx="2448272" cy="64807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ight Brace 1"/>
          <p:cNvSpPr/>
          <p:nvPr/>
        </p:nvSpPr>
        <p:spPr>
          <a:xfrm>
            <a:off x="3995936" y="2109648"/>
            <a:ext cx="283840" cy="1008112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860032" y="2276872"/>
                <a:ext cx="2808312" cy="64807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2800" smtClean="0">
                          <a:latin typeface="Cambria Math"/>
                        </a:rPr>
                        <m:t>Δ</m:t>
                      </m:r>
                      <m:r>
                        <a:rPr lang="en-US" sz="2800" i="1">
                          <a:latin typeface="Cambria Math"/>
                        </a:rPr>
                        <m:t>𝑇</m:t>
                      </m:r>
                      <m:r>
                        <a:rPr lang="en-US" sz="2800" b="0" i="0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l-GR" sz="28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l-GR" sz="2800">
                              <a:latin typeface="Cambria Math"/>
                            </a:rPr>
                            <m:t>Δ</m:t>
                          </m:r>
                          <m:r>
                            <m:rPr>
                              <m:sty m:val="p"/>
                            </m:rPr>
                            <a:rPr lang="en-US" sz="2800">
                              <a:latin typeface="Cambria Math"/>
                            </a:rPr>
                            <m:t>V</m:t>
                          </m:r>
                          <m:r>
                            <a:rPr lang="en-US" sz="2800" i="1">
                              <a:latin typeface="Cambria Math"/>
                            </a:rPr>
                            <m:t>+</m:t>
                          </m:r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𝑊</m:t>
                          </m:r>
                        </m:e>
                        <m:sub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𝑛𝑐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032" y="2276872"/>
                <a:ext cx="2808312" cy="64807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771800" y="3615407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800" y="3615407"/>
                <a:ext cx="648072" cy="53367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779912" y="3573016"/>
                <a:ext cx="2808312" cy="648072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8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𝑊</m:t>
                          </m:r>
                        </m:e>
                        <m:sub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𝑛𝑐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el-GR" sz="2800" b="0" i="0" smtClean="0">
                          <a:latin typeface="Cambria Math"/>
                          <a:ea typeface="Cambria Math"/>
                        </a:rPr>
                        <m:t>Δ</m:t>
                      </m:r>
                      <m:d>
                        <m:dPr>
                          <m:ctrlPr>
                            <a:rPr lang="el-GR" sz="28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𝑇</m:t>
                          </m:r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𝑉</m:t>
                          </m:r>
                        </m:e>
                      </m:d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9912" y="3573016"/>
                <a:ext cx="2808312" cy="64807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83568" y="4437112"/>
                <a:ext cx="5112568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r>
                  <a:rPr lang="el-GR" sz="2400" b="1" u="sng" dirty="0" smtClean="0"/>
                  <a:t>Ειδική Περίπτωση</a:t>
                </a:r>
                <a:r>
                  <a:rPr lang="en-US" sz="2400" b="1" u="sng" dirty="0" smtClean="0"/>
                  <a:t>: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sz="28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        </m:t>
                        </m:r>
                        <m:r>
                          <a:rPr lang="en-US" sz="2800" i="1">
                            <a:latin typeface="Cambria Math"/>
                            <a:ea typeface="Cambria Math"/>
                          </a:rPr>
                          <m:t>𝑊</m:t>
                        </m:r>
                      </m:e>
                      <m:sub>
                        <m:r>
                          <a:rPr lang="en-US" sz="2800" i="1">
                            <a:latin typeface="Cambria Math"/>
                            <a:ea typeface="Cambria Math"/>
                          </a:rPr>
                          <m:t>𝑛𝑐</m:t>
                        </m:r>
                      </m:sub>
                    </m:sSub>
                    <m:r>
                      <a:rPr lang="el-GR" sz="2800" b="0" i="1" smtClean="0">
                        <a:latin typeface="Cambria Math"/>
                      </a:rPr>
                      <m:t>=</m:t>
                    </m:r>
                    <m:r>
                      <a:rPr lang="en-US" sz="2800" b="0" i="1" smtClean="0">
                        <a:latin typeface="Cambria Math"/>
                      </a:rPr>
                      <m:t>0</m:t>
                    </m:r>
                    <m:r>
                      <a:rPr lang="el-GR" sz="2800" b="0" i="1" smtClean="0">
                        <a:latin typeface="Cambria Math"/>
                      </a:rPr>
                      <m:t>    </m:t>
                    </m:r>
                    <m:r>
                      <a:rPr lang="en-US" sz="2800" i="1">
                        <a:latin typeface="Cambria Math"/>
                        <a:ea typeface="Cambria Math"/>
                      </a:rPr>
                      <m:t>⇒</m:t>
                    </m:r>
                  </m:oMath>
                </a14:m>
                <a:endParaRPr lang="en-US" sz="2800" b="1" dirty="0" smtClean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4437112"/>
                <a:ext cx="5112568" cy="789816"/>
              </a:xfrm>
              <a:prstGeom prst="rect">
                <a:avLst/>
              </a:prstGeom>
              <a:blipFill rotWithShape="1">
                <a:blip r:embed="rId8"/>
                <a:stretch>
                  <a:fillRect l="-17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5652120" y="4437112"/>
                <a:ext cx="3384376" cy="789816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/>
                          <a:ea typeface="Cambria Math"/>
                        </a:rPr>
                        <m:t>𝑇</m:t>
                      </m:r>
                      <m:r>
                        <a:rPr lang="en-US" sz="280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800" i="1" smtClean="0">
                          <a:latin typeface="Cambria Math"/>
                          <a:ea typeface="Cambria Math"/>
                        </a:rPr>
                        <m:t>𝑉</m:t>
                      </m:r>
                      <m:r>
                        <a:rPr lang="el-GR" sz="2800" i="1">
                          <a:latin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el-GR" sz="2800" b="0" i="0" smtClean="0">
                          <a:latin typeface="Cambria Math"/>
                        </a:rPr>
                        <m:t>σταθερό</m:t>
                      </m:r>
                    </m:oMath>
                  </m:oMathPara>
                </a14:m>
                <a:endParaRPr lang="en-US" sz="2800" dirty="0" smtClean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120" y="4437112"/>
                <a:ext cx="3384376" cy="789816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709805" y="5736711"/>
                <a:ext cx="7139941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2800" b="0" i="0" smtClean="0">
                          <a:latin typeface="Cambria Math"/>
                          <a:ea typeface="Cambria Math"/>
                        </a:rPr>
                        <m:t>Ε</m:t>
                      </m:r>
                      <m:r>
                        <a:rPr lang="el-GR" sz="2800" b="0" i="0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i="1" smtClean="0">
                          <a:latin typeface="Cambria Math"/>
                          <a:ea typeface="Cambria Math"/>
                        </a:rPr>
                        <m:t>𝑇</m:t>
                      </m:r>
                      <m:r>
                        <a:rPr lang="en-US" sz="280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800" i="1" smtClean="0">
                          <a:latin typeface="Cambria Math"/>
                          <a:ea typeface="Cambria Math"/>
                        </a:rPr>
                        <m:t>𝑉</m:t>
                      </m:r>
                      <m:r>
                        <a:rPr lang="el-GR" sz="2800" i="1">
                          <a:latin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el-GR" sz="2800" b="0" i="0" smtClean="0">
                          <a:latin typeface="Cambria Math"/>
                        </a:rPr>
                        <m:t>μηχανική</m:t>
                      </m:r>
                      <m:r>
                        <a:rPr lang="el-GR" sz="2800" b="0" i="0" smtClean="0"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l-GR" sz="2800" b="0" i="0" smtClean="0">
                          <a:latin typeface="Cambria Math"/>
                        </a:rPr>
                        <m:t>ενέργεια</m:t>
                      </m:r>
                      <m:r>
                        <a:rPr lang="el-GR" sz="2800" b="0" i="0" smtClean="0"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l-GR" sz="2800" b="0" i="0" smtClean="0">
                          <a:latin typeface="Cambria Math"/>
                        </a:rPr>
                        <m:t>συστήματος</m:t>
                      </m:r>
                    </m:oMath>
                  </m:oMathPara>
                </a14:m>
                <a:endParaRPr lang="en-US" sz="2800" dirty="0" smtClean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805" y="5736711"/>
                <a:ext cx="7139941" cy="789816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55216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>
          <a:xfrm>
            <a:off x="6553200" y="6448251"/>
            <a:ext cx="2133600" cy="365125"/>
          </a:xfrm>
        </p:spPr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  <p:sp>
        <p:nvSpPr>
          <p:cNvPr id="16" name="Τίτλος 5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/>
              <a:t>Αρχές Έργου-Ενέργειας </a:t>
            </a:r>
            <a:br>
              <a:rPr lang="el-GR" dirty="0"/>
            </a:br>
            <a:r>
              <a:rPr lang="el-GR" dirty="0"/>
              <a:t>Σύστημα Υλικών Σημείων</a:t>
            </a:r>
          </a:p>
        </p:txBody>
      </p:sp>
      <p:sp>
        <p:nvSpPr>
          <p:cNvPr id="10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683568" y="2204864"/>
            <a:ext cx="8280920" cy="14401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b="1" u="sng" dirty="0" smtClean="0"/>
              <a:t>Πρόταση</a:t>
            </a:r>
            <a:r>
              <a:rPr lang="en-US" b="1" u="sng" dirty="0" smtClean="0"/>
              <a:t>:</a:t>
            </a:r>
            <a:r>
              <a:rPr lang="el-GR" b="1" u="sng" dirty="0" smtClean="0"/>
              <a:t> </a:t>
            </a:r>
            <a:r>
              <a:rPr lang="el-GR" dirty="0" smtClean="0"/>
              <a:t>Το συνολικό έργο των εσωτερικών δυνάμεων για ένα σύστημα υλικών σημείων με σταθερές αποστάσεις μεταξύ των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l-GR" dirty="0" smtClean="0"/>
              <a:t>και </a:t>
            </a:r>
            <a:r>
              <a:rPr lang="en-US" dirty="0" smtClean="0"/>
              <a:t>j </a:t>
            </a:r>
            <a:r>
              <a:rPr lang="el-GR" dirty="0" smtClean="0"/>
              <a:t>για κάθε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l-GR" dirty="0" smtClean="0"/>
              <a:t>και </a:t>
            </a:r>
            <a:r>
              <a:rPr lang="en-US" dirty="0" smtClean="0"/>
              <a:t>j, </a:t>
            </a:r>
            <a:r>
              <a:rPr lang="el-GR" dirty="0" smtClean="0"/>
              <a:t>είναι ίσο με το μηδέν</a:t>
            </a:r>
            <a:r>
              <a:rPr lang="el-GR" dirty="0"/>
              <a:t>.</a:t>
            </a:r>
            <a:endParaRPr lang="el-GR" b="1" u="sng" dirty="0" smtClean="0"/>
          </a:p>
        </p:txBody>
      </p:sp>
      <p:sp>
        <p:nvSpPr>
          <p:cNvPr id="18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683568" y="4077072"/>
            <a:ext cx="8280920" cy="14401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b="1" u="sng" dirty="0" smtClean="0"/>
              <a:t>Παρατήρηση</a:t>
            </a:r>
            <a:r>
              <a:rPr lang="en-US" b="1" u="sng" dirty="0" smtClean="0"/>
              <a:t>:</a:t>
            </a:r>
            <a:r>
              <a:rPr lang="el-GR" b="1" u="sng" dirty="0" smtClean="0"/>
              <a:t> </a:t>
            </a:r>
            <a:r>
              <a:rPr lang="el-GR" dirty="0" smtClean="0"/>
              <a:t>Το συνολικό έργο των εσωτερικών δυνάμεων για ένα απαραμόρφωτο σώμα είναι μηδέν.</a:t>
            </a:r>
            <a:endParaRPr lang="el-GR" b="1" u="sng" dirty="0" smtClean="0"/>
          </a:p>
        </p:txBody>
      </p:sp>
    </p:spTree>
    <p:extLst>
      <p:ext uri="{BB962C8B-B14F-4D97-AF65-F5344CB8AC3E}">
        <p14:creationId xmlns:p14="http://schemas.microsoft.com/office/powerpoint/2010/main" val="2612905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>
          <a:xfrm>
            <a:off x="6553200" y="6448251"/>
            <a:ext cx="2133600" cy="365125"/>
          </a:xfrm>
        </p:spPr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  <p:sp>
        <p:nvSpPr>
          <p:cNvPr id="16" name="Τίτλος 5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/>
              <a:t>Αρχές Έργου-Ενέργειας </a:t>
            </a:r>
            <a:br>
              <a:rPr lang="el-GR" dirty="0"/>
            </a:br>
            <a:r>
              <a:rPr lang="el-GR" dirty="0"/>
              <a:t>Σύστημα Υλικών Σημείων</a:t>
            </a:r>
          </a:p>
        </p:txBody>
      </p:sp>
      <p:sp>
        <p:nvSpPr>
          <p:cNvPr id="22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539552" y="1268760"/>
            <a:ext cx="8280920" cy="50405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b="1" u="sng" dirty="0" smtClean="0"/>
              <a:t>Απόδειξη</a:t>
            </a:r>
            <a:r>
              <a:rPr lang="en-US" b="1" u="sng" dirty="0" smtClean="0"/>
              <a:t> </a:t>
            </a:r>
            <a:r>
              <a:rPr lang="el-GR" b="1" u="sng" dirty="0" smtClean="0"/>
              <a:t>Πρότασης</a:t>
            </a:r>
            <a:r>
              <a:rPr lang="en-US" b="1" u="sng" dirty="0" smtClean="0"/>
              <a:t>:</a:t>
            </a:r>
            <a:r>
              <a:rPr lang="el-GR" b="1" u="sng" dirty="0" smtClean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755576" y="1700808"/>
                <a:ext cx="4104456" cy="792088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el-GR" sz="2800" b="0" i="1" smtClean="0">
                          <a:latin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el-GR" sz="2800" b="0" i="0" smtClean="0">
                          <a:latin typeface="Cambria Math"/>
                        </a:rPr>
                        <m:t>σταθερό</m:t>
                      </m:r>
                      <m:r>
                        <a:rPr lang="el-GR" sz="2800" b="0" i="0" smtClean="0">
                          <a:latin typeface="Cambria Math"/>
                        </a:rPr>
                        <m:t>    </m:t>
                      </m:r>
                      <m:r>
                        <a:rPr lang="el-GR" sz="2800" b="0" i="1" smtClean="0">
                          <a:latin typeface="Cambria Math"/>
                          <a:ea typeface="Cambria Math"/>
                        </a:rPr>
                        <m:t>∀</m:t>
                      </m:r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𝑖</m:t>
                      </m:r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𝑗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1700808"/>
                <a:ext cx="4104456" cy="79208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220072" y="1844824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72" y="1844824"/>
                <a:ext cx="648072" cy="53367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5868144" y="1628800"/>
                <a:ext cx="3168352" cy="792088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bar>
                                    <m:barPr>
                                      <m:ctrlPr>
                                        <a:rPr lang="en-US" sz="28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bar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  <a:ea typeface="Cambria Math"/>
                                        </a:rPr>
                                        <m:t>𝑟</m:t>
                                      </m:r>
                                    </m:e>
                                  </m:ba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bar>
                                    <m:barPr>
                                      <m:ctrlPr>
                                        <a:rPr lang="en-US" sz="28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bar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  <a:ea typeface="Cambria Math"/>
                                        </a:rPr>
                                        <m:t>𝑟</m:t>
                                      </m:r>
                                    </m:e>
                                  </m:ba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sz="28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l-GR" sz="2800" b="0" i="1" smtClean="0">
                          <a:latin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el-GR" sz="2800" b="0" i="0" smtClean="0">
                          <a:latin typeface="Cambria Math"/>
                        </a:rPr>
                        <m:t>σταθερό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8144" y="1628800"/>
                <a:ext cx="3168352" cy="79208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827584" y="2852936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2852936"/>
                <a:ext cx="648072" cy="53367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2051720" y="2708920"/>
                <a:ext cx="4752528" cy="792088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en-US" sz="2800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sz="2800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el-GR" sz="2800" b="0" i="1" smtClean="0">
                          <a:latin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el-GR" sz="2800" b="0" i="0" smtClean="0">
                          <a:latin typeface="Cambria Math"/>
                        </a:rPr>
                        <m:t>σταθερό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1720" y="2708920"/>
                <a:ext cx="4752528" cy="79208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7020272" y="2823319"/>
                <a:ext cx="1080120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l-GR" sz="2800" i="1">
                          <a:latin typeface="Cambria Math"/>
                          <a:ea typeface="Cambria Math"/>
                        </a:rPr>
                        <m:t>∀</m:t>
                      </m:r>
                      <m:r>
                        <a:rPr lang="en-US" sz="2800" i="1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800" i="1">
                          <a:latin typeface="Cambria Math"/>
                          <a:ea typeface="Cambria Math"/>
                        </a:rPr>
                        <m:t>𝑖</m:t>
                      </m:r>
                      <m:r>
                        <a:rPr lang="en-US" sz="2800" i="1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800" i="1">
                          <a:latin typeface="Cambria Math"/>
                          <a:ea typeface="Cambria Math"/>
                        </a:rPr>
                        <m:t>𝑗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0272" y="2823319"/>
                <a:ext cx="1080120" cy="533673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395536" y="4005064"/>
                <a:ext cx="8784976" cy="136815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500" b="0" i="1" smtClean="0">
                          <a:latin typeface="Cambria Math"/>
                        </a:rPr>
                        <m:t>𝑊</m:t>
                      </m:r>
                      <m:r>
                        <a:rPr lang="en-US" sz="25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50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5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sz="2500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500" b="0" i="1" smtClean="0">
                              <a:latin typeface="Cambria Math"/>
                            </a:rPr>
                            <m:t>𝑁</m:t>
                          </m:r>
                        </m:sup>
                        <m:e>
                          <m:nary>
                            <m:naryPr>
                              <m:chr m:val="∑"/>
                              <m:ctrlPr>
                                <a:rPr lang="en-US" sz="2500" i="1" smtClean="0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500" b="0" i="1" smtClean="0">
                                  <a:latin typeface="Cambria Math"/>
                                </a:rPr>
                                <m:t>𝑗</m:t>
                              </m:r>
                              <m:r>
                                <a:rPr lang="en-US" sz="2500" b="0" i="1" smtClean="0">
                                  <a:latin typeface="Cambria Math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sz="2500" b="0" i="1" smtClean="0">
                                  <a:latin typeface="Cambria Math"/>
                                </a:rPr>
                                <m:t>𝑁</m:t>
                              </m:r>
                            </m:sup>
                            <m:e>
                              <m:nary>
                                <m:naryPr>
                                  <m:ctrlPr>
                                    <a:rPr lang="en-US" sz="2500" i="1">
                                      <a:latin typeface="Cambria Math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sz="2500" i="1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en-US" sz="25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  <m:e>
                                  <m:sSub>
                                    <m:sSubPr>
                                      <m:ctrlPr>
                                        <a:rPr lang="el-GR" sz="25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bar>
                                        <m:barPr>
                                          <m:ctrlPr>
                                            <a:rPr lang="en-US" sz="2500" i="1">
                                              <a:latin typeface="Cambria Math"/>
                                            </a:rPr>
                                          </m:ctrlPr>
                                        </m:barPr>
                                        <m:e>
                                          <m:r>
                                            <a:rPr lang="en-US" sz="2500" b="0" i="1" smtClean="0">
                                              <a:latin typeface="Cambria Math"/>
                                            </a:rPr>
                                            <m:t>𝑓</m:t>
                                          </m:r>
                                        </m:e>
                                      </m:bar>
                                    </m:e>
                                    <m:sub>
                                      <m:r>
                                        <a:rPr lang="en-US" sz="2500" i="1">
                                          <a:latin typeface="Cambria Math"/>
                                        </a:rPr>
                                        <m:t>𝑖</m:t>
                                      </m:r>
                                      <m:r>
                                        <a:rPr lang="en-US" sz="2500" b="0" i="1" smtClean="0">
                                          <a:latin typeface="Cambria Math"/>
                                        </a:rPr>
                                        <m:t>𝑗</m:t>
                                      </m:r>
                                    </m:sub>
                                  </m:sSub>
                                  <m:r>
                                    <a:rPr lang="en-US" sz="2500" i="1">
                                      <a:latin typeface="Cambria Math"/>
                                      <a:ea typeface="Cambria Math"/>
                                    </a:rPr>
                                    <m:t>∙</m:t>
                                  </m:r>
                                  <m:r>
                                    <a:rPr lang="en-US" sz="2500" i="1">
                                      <a:latin typeface="Cambria Math"/>
                                      <a:ea typeface="Cambria Math"/>
                                    </a:rPr>
                                    <m:t>𝑑</m:t>
                                  </m:r>
                                  <m:sSub>
                                    <m:sSubPr>
                                      <m:ctrlPr>
                                        <a:rPr lang="en-US" sz="25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bar>
                                        <m:barPr>
                                          <m:ctrlPr>
                                            <a:rPr lang="en-US" sz="2500" i="1">
                                              <a:latin typeface="Cambria Math"/>
                                              <a:ea typeface="Cambria Math"/>
                                            </a:rPr>
                                          </m:ctrlPr>
                                        </m:barPr>
                                        <m:e>
                                          <m:r>
                                            <a:rPr lang="en-US" sz="2500" i="1">
                                              <a:latin typeface="Cambria Math"/>
                                              <a:ea typeface="Cambria Math"/>
                                            </a:rPr>
                                            <m:t>𝑟</m:t>
                                          </m:r>
                                        </m:e>
                                      </m:bar>
                                    </m:e>
                                    <m:sub>
                                      <m:r>
                                        <a:rPr lang="en-US" sz="2500" i="1">
                                          <a:latin typeface="Cambria Math"/>
                                          <a:ea typeface="Cambria Math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nary>
                            </m:e>
                          </m:nary>
                        </m:e>
                      </m:nary>
                      <m:r>
                        <a:rPr lang="el-GR" sz="25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500" b="0" i="1" smtClean="0">
                          <a:latin typeface="Cambria Math"/>
                          <a:ea typeface="Cambria Math"/>
                        </a:rPr>
                        <m:t>..+</m:t>
                      </m:r>
                      <m:nary>
                        <m:naryPr>
                          <m:ctrlPr>
                            <a:rPr lang="en-US" sz="25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500" i="1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2500" i="1">
                              <a:latin typeface="Cambria Math"/>
                            </a:rPr>
                            <m:t>2</m:t>
                          </m:r>
                        </m:sup>
                        <m:e>
                          <m:sSub>
                            <m:sSubPr>
                              <m:ctrlPr>
                                <a:rPr lang="el-GR" sz="2500" i="1">
                                  <a:latin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500" i="1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500" i="1">
                                      <a:latin typeface="Cambria Math"/>
                                    </a:rPr>
                                    <m:t>𝑓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500" i="1">
                                  <a:latin typeface="Cambria Math"/>
                                </a:rPr>
                                <m:t>𝑖𝑗</m:t>
                              </m:r>
                            </m:sub>
                          </m:sSub>
                          <m:r>
                            <a:rPr lang="en-US" sz="2500" i="1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500" i="1">
                              <a:latin typeface="Cambria Math"/>
                              <a:ea typeface="Cambria Math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25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5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5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500" i="1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r>
                        <a:rPr lang="en-US" sz="2500" b="0" i="1" smtClean="0">
                          <a:latin typeface="Cambria Math"/>
                          <a:ea typeface="Cambria Math"/>
                        </a:rPr>
                        <m:t>+</m:t>
                      </m:r>
                      <m:nary>
                        <m:naryPr>
                          <m:ctrlPr>
                            <a:rPr lang="en-US" sz="25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500" i="1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2500" i="1">
                              <a:latin typeface="Cambria Math"/>
                            </a:rPr>
                            <m:t>2</m:t>
                          </m:r>
                        </m:sup>
                        <m:e>
                          <m:sSub>
                            <m:sSubPr>
                              <m:ctrlPr>
                                <a:rPr lang="el-GR" sz="2500" i="1">
                                  <a:latin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500" i="1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500" i="1">
                                      <a:latin typeface="Cambria Math"/>
                                    </a:rPr>
                                    <m:t>𝑓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500" i="1">
                                  <a:latin typeface="Cambria Math"/>
                                </a:rPr>
                                <m:t>𝑗</m:t>
                              </m:r>
                              <m:r>
                                <a:rPr lang="en-US" sz="2500" b="0" i="1" smtClean="0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500" i="1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500" i="1">
                              <a:latin typeface="Cambria Math"/>
                              <a:ea typeface="Cambria Math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25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5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5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500" b="0" i="1" smtClean="0">
                                  <a:latin typeface="Cambria Math"/>
                                  <a:ea typeface="Cambria Math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  <m:r>
                        <a:rPr lang="en-US" sz="2500" b="0" i="1" smtClean="0">
                          <a:latin typeface="Cambria Math"/>
                          <a:ea typeface="Cambria Math"/>
                        </a:rPr>
                        <m:t>+..</m:t>
                      </m:r>
                    </m:oMath>
                  </m:oMathPara>
                </a14:m>
                <a:endParaRPr lang="en-US" sz="25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4005064"/>
                <a:ext cx="8784976" cy="136815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360040" y="5301208"/>
                <a:ext cx="8604448" cy="136815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l-GR" sz="25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500" b="0" i="1" smtClean="0">
                          <a:latin typeface="Cambria Math"/>
                          <a:ea typeface="Cambria Math"/>
                        </a:rPr>
                        <m:t>..+</m:t>
                      </m:r>
                      <m:nary>
                        <m:naryPr>
                          <m:ctrlPr>
                            <a:rPr lang="en-US" sz="25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500" i="1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2500" i="1">
                              <a:latin typeface="Cambria Math"/>
                            </a:rPr>
                            <m:t>2</m:t>
                          </m:r>
                        </m:sup>
                        <m:e>
                          <m:sSub>
                            <m:sSubPr>
                              <m:ctrlPr>
                                <a:rPr lang="el-GR" sz="2500" i="1">
                                  <a:latin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500" i="1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500" i="1">
                                      <a:latin typeface="Cambria Math"/>
                                    </a:rPr>
                                    <m:t>𝑓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500" i="1">
                                  <a:latin typeface="Cambria Math"/>
                                </a:rPr>
                                <m:t>𝑖𝑗</m:t>
                              </m:r>
                            </m:sub>
                          </m:sSub>
                          <m:r>
                            <a:rPr lang="en-US" sz="2500" i="1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500" i="1">
                              <a:latin typeface="Cambria Math"/>
                              <a:ea typeface="Cambria Math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25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5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5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500" i="1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r>
                        <a:rPr lang="en-US" sz="2500" b="0" i="1" smtClean="0">
                          <a:latin typeface="Cambria Math"/>
                          <a:ea typeface="Cambria Math"/>
                        </a:rPr>
                        <m:t>−</m:t>
                      </m:r>
                      <m:nary>
                        <m:naryPr>
                          <m:ctrlPr>
                            <a:rPr lang="en-US" sz="25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500" i="1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2500" i="1">
                              <a:latin typeface="Cambria Math"/>
                            </a:rPr>
                            <m:t>2</m:t>
                          </m:r>
                        </m:sup>
                        <m:e>
                          <m:sSub>
                            <m:sSubPr>
                              <m:ctrlPr>
                                <a:rPr lang="el-GR" sz="2500" i="1">
                                  <a:latin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500" i="1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500" i="1">
                                      <a:latin typeface="Cambria Math"/>
                                    </a:rPr>
                                    <m:t>𝑓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500" b="0" i="1" smtClean="0">
                                  <a:latin typeface="Cambria Math"/>
                                </a:rPr>
                                <m:t>𝑖𝑗</m:t>
                              </m:r>
                            </m:sub>
                          </m:sSub>
                          <m:r>
                            <a:rPr lang="en-US" sz="2500" i="1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500" i="1">
                              <a:latin typeface="Cambria Math"/>
                              <a:ea typeface="Cambria Math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25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5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5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500" b="0" i="1" smtClean="0">
                                  <a:latin typeface="Cambria Math"/>
                                  <a:ea typeface="Cambria Math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  <m:r>
                        <a:rPr lang="en-US" sz="2500" b="0" i="1" smtClean="0">
                          <a:latin typeface="Cambria Math"/>
                          <a:ea typeface="Cambria Math"/>
                        </a:rPr>
                        <m:t>+..=..+</m:t>
                      </m:r>
                      <m:nary>
                        <m:naryPr>
                          <m:ctrlPr>
                            <a:rPr lang="en-US" sz="25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500" i="1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2500" i="1">
                              <a:latin typeface="Cambria Math"/>
                            </a:rPr>
                            <m:t>2</m:t>
                          </m:r>
                        </m:sup>
                        <m:e>
                          <m:sSub>
                            <m:sSubPr>
                              <m:ctrlPr>
                                <a:rPr lang="el-GR" sz="2500" i="1">
                                  <a:latin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500" i="1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500" i="1">
                                      <a:latin typeface="Cambria Math"/>
                                    </a:rPr>
                                    <m:t>𝑓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500" i="1">
                                  <a:latin typeface="Cambria Math"/>
                                </a:rPr>
                                <m:t>𝑖𝑗</m:t>
                              </m:r>
                            </m:sub>
                          </m:sSub>
                          <m:r>
                            <a:rPr lang="en-US" sz="2500" i="1">
                              <a:latin typeface="Cambria Math"/>
                              <a:ea typeface="Cambria Math"/>
                            </a:rPr>
                            <m:t>∙</m:t>
                          </m:r>
                          <m:d>
                            <m:dPr>
                              <m:ctrlPr>
                                <a:rPr lang="en-US" sz="250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500" i="1">
                                  <a:latin typeface="Cambria Math"/>
                                  <a:ea typeface="Cambria Math"/>
                                </a:rPr>
                                <m:t>𝑑</m:t>
                              </m:r>
                              <m:sSub>
                                <m:sSubPr>
                                  <m:ctrlPr>
                                    <a:rPr lang="en-US" sz="25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bar>
                                    <m:barPr>
                                      <m:ctrlPr>
                                        <a:rPr lang="en-US" sz="25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barPr>
                                    <m:e>
                                      <m:r>
                                        <a:rPr lang="en-US" sz="2500" i="1">
                                          <a:latin typeface="Cambria Math"/>
                                          <a:ea typeface="Cambria Math"/>
                                        </a:rPr>
                                        <m:t>𝑟</m:t>
                                      </m:r>
                                    </m:e>
                                  </m:bar>
                                </m:e>
                                <m:sub>
                                  <m:r>
                                    <a:rPr lang="en-US" sz="2500" i="1">
                                      <a:latin typeface="Cambria Math"/>
                                      <a:ea typeface="Cambria Math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sz="2500" b="0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sz="2500" i="1">
                                  <a:latin typeface="Cambria Math"/>
                                  <a:ea typeface="Cambria Math"/>
                                </a:rPr>
                                <m:t>𝑑</m:t>
                              </m:r>
                              <m:sSub>
                                <m:sSubPr>
                                  <m:ctrlPr>
                                    <a:rPr lang="en-US" sz="25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bar>
                                    <m:barPr>
                                      <m:ctrlPr>
                                        <a:rPr lang="en-US" sz="25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barPr>
                                    <m:e>
                                      <m:r>
                                        <a:rPr lang="en-US" sz="2500" i="1">
                                          <a:latin typeface="Cambria Math"/>
                                          <a:ea typeface="Cambria Math"/>
                                        </a:rPr>
                                        <m:t>𝑟</m:t>
                                      </m:r>
                                    </m:e>
                                  </m:bar>
                                </m:e>
                                <m:sub>
                                  <m:r>
                                    <a:rPr lang="en-US" sz="2500" i="1">
                                      <a:latin typeface="Cambria Math"/>
                                      <a:ea typeface="Cambria Math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2500" b="0" i="1" smtClean="0">
                              <a:latin typeface="Cambria Math"/>
                              <a:ea typeface="Cambria Math"/>
                            </a:rPr>
                            <m:t>..</m:t>
                          </m:r>
                        </m:e>
                      </m:nary>
                    </m:oMath>
                  </m:oMathPara>
                </a14:m>
                <a:endParaRPr lang="en-US" sz="25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040" y="5301208"/>
                <a:ext cx="8604448" cy="1368152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Rectangle 31"/>
          <p:cNvSpPr/>
          <p:nvPr/>
        </p:nvSpPr>
        <p:spPr>
          <a:xfrm>
            <a:off x="8172400" y="2852936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</a:t>
            </a:r>
            <a:r>
              <a:rPr lang="el-GR" sz="2400" b="1" dirty="0" smtClean="0"/>
              <a:t>1</a:t>
            </a:r>
            <a:r>
              <a:rPr lang="en-US" sz="2400" b="1" dirty="0" smtClean="0"/>
              <a:t>)</a:t>
            </a:r>
            <a:endParaRPr lang="en-US" sz="2400" dirty="0"/>
          </a:p>
        </p:txBody>
      </p:sp>
      <p:sp>
        <p:nvSpPr>
          <p:cNvPr id="33" name="Rectangle 32"/>
          <p:cNvSpPr/>
          <p:nvPr/>
        </p:nvSpPr>
        <p:spPr>
          <a:xfrm>
            <a:off x="8460432" y="5805264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</a:t>
            </a:r>
            <a:r>
              <a:rPr lang="el-GR" sz="2400" b="1" dirty="0" smtClean="0"/>
              <a:t>2</a:t>
            </a:r>
            <a:r>
              <a:rPr lang="en-US" sz="2400" b="1" dirty="0" smtClean="0"/>
              <a:t>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05006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>
          <a:xfrm>
            <a:off x="6553200" y="6448251"/>
            <a:ext cx="2133600" cy="365125"/>
          </a:xfrm>
        </p:spPr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  <p:sp>
        <p:nvSpPr>
          <p:cNvPr id="16" name="Τίτλος 5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/>
              <a:t>Αρχές Έργου-Ενέργειας </a:t>
            </a:r>
            <a:br>
              <a:rPr lang="el-GR" dirty="0"/>
            </a:br>
            <a:r>
              <a:rPr lang="el-GR" dirty="0"/>
              <a:t>Σύστημα Υλικών Σημείων</a:t>
            </a:r>
          </a:p>
        </p:txBody>
      </p:sp>
      <p:sp>
        <p:nvSpPr>
          <p:cNvPr id="22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539552" y="1268760"/>
            <a:ext cx="8280920" cy="50405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b="1" u="sng" dirty="0" smtClean="0"/>
              <a:t>Απόδειξη</a:t>
            </a:r>
            <a:r>
              <a:rPr lang="en-US" b="1" u="sng" dirty="0" smtClean="0"/>
              <a:t> </a:t>
            </a:r>
            <a:r>
              <a:rPr lang="el-GR" b="1" u="sng" dirty="0" smtClean="0"/>
              <a:t>Πρότασης</a:t>
            </a:r>
            <a:r>
              <a:rPr lang="en-US" b="1" u="sng" dirty="0" smtClean="0"/>
              <a:t>:</a:t>
            </a:r>
            <a:r>
              <a:rPr lang="el-GR" b="1" u="sng" dirty="0" smtClean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971600" y="1902024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1902024"/>
                <a:ext cx="648072" cy="53367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547664" y="1772816"/>
                <a:ext cx="6912768" cy="792088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 fontScale="92500"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𝑑</m:t>
                      </m:r>
                      <m:d>
                        <m:d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en-US" sz="2800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sz="2800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+</m:t>
                      </m:r>
                      <m:d>
                        <m:dPr>
                          <m:ctrlPr>
                            <a:rPr lang="en-US" sz="2800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en-US" sz="2800" i="1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𝑑</m:t>
                      </m:r>
                      <m:d>
                        <m:dPr>
                          <m:ctrlPr>
                            <a:rPr lang="en-US" sz="2800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el-GR" sz="2800" b="0" i="1" smtClean="0">
                          <a:latin typeface="Cambria Math"/>
                        </a:rPr>
                        <m:t>=</m:t>
                      </m:r>
                      <m:r>
                        <a:rPr lang="en-US" sz="2800" b="0" i="1" smtClean="0">
                          <a:latin typeface="Cambria Math"/>
                        </a:rPr>
                        <m:t>0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4" y="1772816"/>
                <a:ext cx="6912768" cy="79208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Rectangle 31"/>
          <p:cNvSpPr/>
          <p:nvPr/>
        </p:nvSpPr>
        <p:spPr>
          <a:xfrm>
            <a:off x="395536" y="1902024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</a:t>
            </a:r>
            <a:r>
              <a:rPr lang="el-GR" sz="2400" b="1" dirty="0" smtClean="0"/>
              <a:t>1</a:t>
            </a:r>
            <a:r>
              <a:rPr lang="en-US" sz="2400" b="1" dirty="0" smtClean="0"/>
              <a:t>)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67544" y="2751312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2751312"/>
                <a:ext cx="648072" cy="53367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009213" y="2622104"/>
                <a:ext cx="7883267" cy="792088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 fontScale="92500"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2</m:t>
                      </m:r>
                      <m:r>
                        <a:rPr lang="en-US" sz="2800" b="0" i="1" smtClean="0">
                          <a:latin typeface="Cambria Math"/>
                        </a:rPr>
                        <m:t>𝑑</m:t>
                      </m:r>
                      <m:d>
                        <m:d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en-US" sz="2800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sz="2800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el-GR" sz="2800" b="0" i="1" smtClean="0">
                          <a:latin typeface="Cambria Math"/>
                        </a:rPr>
                        <m:t>=</m:t>
                      </m:r>
                      <m:r>
                        <a:rPr lang="en-US" sz="2800" b="0" i="1" smtClean="0">
                          <a:latin typeface="Cambria Math"/>
                        </a:rPr>
                        <m:t>0</m:t>
                      </m:r>
                      <m:r>
                        <a:rPr lang="en-US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d>
                        <m:dPr>
                          <m:ctrlPr>
                            <a:rPr lang="en-US" sz="28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en-US" sz="2800" i="1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sz="2800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el-GR" sz="2800" i="1">
                          <a:latin typeface="Cambria Math"/>
                        </a:rPr>
                        <m:t>=</m:t>
                      </m:r>
                      <m:r>
                        <a:rPr lang="en-US" sz="2800" i="1">
                          <a:latin typeface="Cambria Math"/>
                        </a:rPr>
                        <m:t>0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213" y="2622104"/>
                <a:ext cx="7883267" cy="79208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67544" y="3702224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702224"/>
                <a:ext cx="648072" cy="53367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971600" y="3558208"/>
                <a:ext cx="4464496" cy="792088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en-US" sz="2800" b="0" i="1" smtClean="0">
                          <a:latin typeface="Cambria Math"/>
                        </a:rPr>
                        <m:t> ⊥</m:t>
                      </m:r>
                      <m:d>
                        <m:dPr>
                          <m:ctrlPr>
                            <a:rPr lang="en-US" sz="2800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3558208"/>
                <a:ext cx="4464496" cy="79208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539552" y="4422304"/>
            <a:ext cx="936104" cy="50405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dirty="0" smtClean="0"/>
              <a:t>όμως</a:t>
            </a:r>
            <a:r>
              <a:rPr lang="el-GR" b="1" u="sng" dirty="0" smtClean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979712" y="4278288"/>
                <a:ext cx="2592288" cy="792088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el-GR" sz="2800" i="1">
                          <a:latin typeface="Cambria Math"/>
                        </a:rPr>
                        <m:t>│</m:t>
                      </m:r>
                      <m:r>
                        <a:rPr lang="el-GR" sz="2800" i="1" smtClean="0">
                          <a:latin typeface="Cambria Math"/>
                        </a:rPr>
                        <m:t>│</m:t>
                      </m:r>
                      <m:sSub>
                        <m:sSubPr>
                          <m:ctrlPr>
                            <a:rPr lang="el-GR" sz="28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𝑖𝑗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9712" y="4278288"/>
                <a:ext cx="2592288" cy="79208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ight Brace 25"/>
          <p:cNvSpPr/>
          <p:nvPr/>
        </p:nvSpPr>
        <p:spPr>
          <a:xfrm>
            <a:off x="4716016" y="3846240"/>
            <a:ext cx="283840" cy="1008112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5436096" y="3645024"/>
                <a:ext cx="3226737" cy="792088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en-US" sz="2800" b="0" i="1" smtClean="0">
                          <a:latin typeface="Cambria Math"/>
                        </a:rPr>
                        <m:t> ⊥</m:t>
                      </m:r>
                      <m:sSub>
                        <m:sSubPr>
                          <m:ctrlPr>
                            <a:rPr lang="el-GR" sz="28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𝑖𝑗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6096" y="3645024"/>
                <a:ext cx="3226737" cy="792088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4999856" y="4581128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9856" y="4581128"/>
                <a:ext cx="648072" cy="533673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5544754" y="4430991"/>
                <a:ext cx="3226737" cy="792088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8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𝑖𝑗</m:t>
                          </m:r>
                        </m:sub>
                      </m:sSub>
                      <m:r>
                        <a:rPr lang="en-US" sz="2800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en-US" sz="2800" b="0" i="1" smtClean="0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4754" y="4430991"/>
                <a:ext cx="3226737" cy="792088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Rectangle 36"/>
          <p:cNvSpPr/>
          <p:nvPr/>
        </p:nvSpPr>
        <p:spPr>
          <a:xfrm>
            <a:off x="827584" y="5877272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</a:t>
            </a:r>
            <a:r>
              <a:rPr lang="el-GR" sz="2400" b="1" dirty="0"/>
              <a:t>2</a:t>
            </a:r>
            <a:r>
              <a:rPr lang="en-US" sz="2400" b="1" dirty="0" smtClean="0"/>
              <a:t>)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1446427" y="5847655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6427" y="5847655"/>
                <a:ext cx="648072" cy="533673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539551" y="5157192"/>
            <a:ext cx="1296145" cy="50405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dirty="0" smtClean="0"/>
              <a:t>Οπότε</a:t>
            </a:r>
            <a:r>
              <a:rPr lang="el-GR" b="1" u="sng" dirty="0" smtClean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2094499" y="5733255"/>
                <a:ext cx="1368152" cy="749697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𝑊</m:t>
                      </m:r>
                      <m:r>
                        <a:rPr lang="en-US" sz="2800" b="0" i="1" smtClean="0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4499" y="5733255"/>
                <a:ext cx="1368152" cy="749697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44518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584176"/>
          </a:xfrm>
        </p:spPr>
        <p:txBody>
          <a:bodyPr>
            <a:normAutofit/>
          </a:bodyPr>
          <a:lstStyle/>
          <a:p>
            <a:r>
              <a:rPr lang="el-GR" dirty="0" smtClean="0"/>
              <a:t>Εφαρμογή</a:t>
            </a:r>
            <a:r>
              <a:rPr lang="en-US" dirty="0" smtClean="0"/>
              <a:t> </a:t>
            </a:r>
            <a:r>
              <a:rPr lang="en-US" dirty="0" smtClean="0"/>
              <a:t>1</a:t>
            </a:r>
            <a:r>
              <a:rPr lang="el-GR" dirty="0" smtClean="0"/>
              <a:t>: Κίνηση </a:t>
            </a:r>
            <a:r>
              <a:rPr lang="el-GR" dirty="0" smtClean="0"/>
              <a:t>με τριβή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sz="quarter" idx="3"/>
          </p:nvPr>
        </p:nvSpPr>
        <p:spPr>
          <a:xfrm>
            <a:off x="5066729" y="1565102"/>
            <a:ext cx="4041775" cy="639762"/>
          </a:xfrm>
        </p:spPr>
        <p:txBody>
          <a:bodyPr>
            <a:normAutofit/>
          </a:bodyPr>
          <a:lstStyle/>
          <a:p>
            <a:r>
              <a:rPr lang="el-GR" sz="2800" dirty="0" smtClean="0"/>
              <a:t>Δεδομένα</a:t>
            </a:r>
            <a:endParaRPr lang="el-GR" sz="2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Θέση περιεχομένου 3"/>
              <p:cNvSpPr>
                <a:spLocks noGrp="1"/>
              </p:cNvSpPr>
              <p:nvPr>
                <p:ph sz="quarter" idx="4"/>
              </p:nvPr>
            </p:nvSpPr>
            <p:spPr>
              <a:xfrm>
                <a:off x="4645025" y="2286024"/>
                <a:ext cx="4041775" cy="3807272"/>
              </a:xfrm>
            </p:spPr>
            <p:txBody>
              <a:bodyPr>
                <a:normAutofit fontScale="92500" lnSpcReduction="10000"/>
              </a:bodyPr>
              <a:lstStyle/>
              <a:p>
                <a:pPr algn="just"/>
                <a:r>
                  <a:rPr lang="el-GR" dirty="0" smtClean="0"/>
                  <a:t>Στη μηχανική διάταξη του σχήματος η μάζα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𝑚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l-GR" dirty="0" smtClean="0"/>
                  <a:t>κινείται προς τα κάτω με ταχύτητα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el-GR" b="0" i="0" smtClean="0"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el-GR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el-GR" dirty="0" smtClean="0"/>
                  <a:t> όταν το ελατήριο είναι στην απαραμόρφωτη κατάσταση.</a:t>
                </a:r>
              </a:p>
              <a:p>
                <a:pPr algn="just"/>
                <a:r>
                  <a:rPr lang="el-GR" dirty="0" smtClean="0"/>
                  <a:t>Ο συντελεστής τριβής ανάμεσα στη μάζα Μ και στο δάπεδο είναι </a:t>
                </a:r>
                <a14:m>
                  <m:oMath xmlns:m="http://schemas.openxmlformats.org/officeDocument/2006/math">
                    <m:r>
                      <a:rPr lang="el-GR" b="0" i="1" smtClean="0">
                        <a:latin typeface="Cambria Math"/>
                      </a:rPr>
                      <m:t>𝜇</m:t>
                    </m:r>
                  </m:oMath>
                </a14:m>
                <a:r>
                  <a:rPr lang="el-GR" dirty="0" smtClean="0"/>
                  <a:t>.</a:t>
                </a:r>
              </a:p>
              <a:p>
                <a:pPr algn="just"/>
                <a:r>
                  <a:rPr lang="el-GR" dirty="0" smtClean="0"/>
                  <a:t>Το καλώδιο που συνδέει τις δύο μάζες έχει σταθερό μήκος.</a:t>
                </a:r>
                <a:endParaRPr lang="el-GR" dirty="0" smtClean="0"/>
              </a:p>
              <a:p>
                <a:pPr algn="just"/>
                <a:endParaRPr lang="en-US" dirty="0" smtClean="0"/>
              </a:p>
              <a:p>
                <a:pPr algn="just"/>
                <a:endParaRPr lang="en-US" dirty="0" smtClean="0"/>
              </a:p>
            </p:txBody>
          </p:sp>
        </mc:Choice>
        <mc:Fallback>
          <p:sp>
            <p:nvSpPr>
              <p:cNvPr id="4" name="Θέση περιεχομένου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4"/>
              </p:nvPr>
            </p:nvSpPr>
            <p:spPr>
              <a:xfrm>
                <a:off x="4645025" y="2286024"/>
                <a:ext cx="4041775" cy="3807272"/>
              </a:xfrm>
              <a:blipFill rotWithShape="1">
                <a:blip r:embed="rId3"/>
                <a:stretch>
                  <a:fillRect l="-1810" t="-1920" r="-196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15</a:t>
            </a:fld>
            <a:endParaRPr lang="el-GR" dirty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348880"/>
            <a:ext cx="3672408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853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584176"/>
          </a:xfrm>
        </p:spPr>
        <p:txBody>
          <a:bodyPr>
            <a:normAutofit/>
          </a:bodyPr>
          <a:lstStyle/>
          <a:p>
            <a:r>
              <a:rPr lang="el-GR" dirty="0" smtClean="0"/>
              <a:t>Εφαρμογή</a:t>
            </a:r>
            <a:r>
              <a:rPr lang="en-US" dirty="0" smtClean="0"/>
              <a:t> </a:t>
            </a:r>
            <a:r>
              <a:rPr lang="en-US" dirty="0" smtClean="0"/>
              <a:t>1</a:t>
            </a:r>
            <a:r>
              <a:rPr lang="el-GR" dirty="0" smtClean="0"/>
              <a:t>: Κίνηση </a:t>
            </a:r>
            <a:r>
              <a:rPr lang="el-GR" dirty="0" smtClean="0"/>
              <a:t>με τριβή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sz="quarter" idx="3"/>
          </p:nvPr>
        </p:nvSpPr>
        <p:spPr>
          <a:xfrm>
            <a:off x="5066729" y="1565102"/>
            <a:ext cx="4041775" cy="639762"/>
          </a:xfrm>
        </p:spPr>
        <p:txBody>
          <a:bodyPr>
            <a:normAutofit/>
          </a:bodyPr>
          <a:lstStyle/>
          <a:p>
            <a:r>
              <a:rPr lang="el-GR" sz="2800" dirty="0" smtClean="0"/>
              <a:t>Ζητούμενα</a:t>
            </a:r>
            <a:endParaRPr lang="el-GR" sz="2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Θέση περιεχομένου 3"/>
              <p:cNvSpPr>
                <a:spLocks noGrp="1"/>
              </p:cNvSpPr>
              <p:nvPr>
                <p:ph sz="quarter" idx="4"/>
              </p:nvPr>
            </p:nvSpPr>
            <p:spPr>
              <a:xfrm>
                <a:off x="4645025" y="2286024"/>
                <a:ext cx="4041775" cy="1935064"/>
              </a:xfrm>
            </p:spPr>
            <p:txBody>
              <a:bodyPr>
                <a:normAutofit lnSpcReduction="10000"/>
              </a:bodyPr>
              <a:lstStyle/>
              <a:p>
                <a:pPr algn="just"/>
                <a:r>
                  <a:rPr lang="el-GR" dirty="0" smtClean="0"/>
                  <a:t>Να προσδιορισθεί η μέγιστη επιμήκυνση του ελατηρίου </a:t>
                </a:r>
                <a14:m>
                  <m:oMath xmlns:m="http://schemas.openxmlformats.org/officeDocument/2006/math">
                    <m:r>
                      <a:rPr lang="el-GR" b="0" i="1" smtClean="0">
                        <a:latin typeface="Cambria Math"/>
                      </a:rPr>
                      <m:t>𝛿</m:t>
                    </m:r>
                    <m:r>
                      <a:rPr lang="el-GR" b="0" i="1" smtClean="0">
                        <a:latin typeface="Cambria Math"/>
                      </a:rPr>
                      <m:t>.</m:t>
                    </m:r>
                  </m:oMath>
                </a14:m>
                <a:r>
                  <a:rPr lang="el-GR" dirty="0" smtClean="0"/>
                  <a:t> </a:t>
                </a:r>
              </a:p>
              <a:p>
                <a:pPr algn="just"/>
                <a:r>
                  <a:rPr lang="el-GR" dirty="0" smtClean="0"/>
                  <a:t>Να προσδιορισθεί η ένταση του καλωδίου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b="0" i="0" smtClean="0">
                        <a:latin typeface="Cambria Math"/>
                      </a:rPr>
                      <m:t>Τ</m:t>
                    </m:r>
                    <m:r>
                      <a:rPr lang="el-GR" b="0" i="0" smtClean="0">
                        <a:latin typeface="Cambria Math"/>
                      </a:rPr>
                      <m:t>.</m:t>
                    </m:r>
                  </m:oMath>
                </a14:m>
                <a:r>
                  <a:rPr lang="el-GR" dirty="0" smtClean="0"/>
                  <a:t> </a:t>
                </a:r>
                <a:r>
                  <a:rPr lang="el-GR" dirty="0" smtClean="0">
                    <a:solidFill>
                      <a:srgbClr val="FF0000"/>
                    </a:solidFill>
                  </a:rPr>
                  <a:t>(Άσκηση)</a:t>
                </a:r>
                <a:endParaRPr lang="en-US" dirty="0" smtClean="0">
                  <a:solidFill>
                    <a:srgbClr val="FF0000"/>
                  </a:solidFill>
                </a:endParaRPr>
              </a:p>
              <a:p>
                <a:pPr algn="just"/>
                <a:endParaRPr lang="en-US" dirty="0" smtClean="0"/>
              </a:p>
            </p:txBody>
          </p:sp>
        </mc:Choice>
        <mc:Fallback>
          <p:sp>
            <p:nvSpPr>
              <p:cNvPr id="4" name="Θέση περιεχομένου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4"/>
              </p:nvPr>
            </p:nvSpPr>
            <p:spPr>
              <a:xfrm>
                <a:off x="4645025" y="2286024"/>
                <a:ext cx="4041775" cy="1935064"/>
              </a:xfrm>
              <a:blipFill rotWithShape="1">
                <a:blip r:embed="rId3"/>
                <a:stretch>
                  <a:fillRect l="-2112" t="-4416" r="-2262" b="-94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16</a:t>
            </a:fld>
            <a:endParaRPr lang="el-GR" dirty="0"/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772816"/>
            <a:ext cx="3672408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3495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4644008" y="1700808"/>
            <a:ext cx="4041775" cy="86409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l-GR" sz="2200" b="1" u="sng" dirty="0" smtClean="0"/>
              <a:t>Βήμα 1</a:t>
            </a:r>
            <a:r>
              <a:rPr lang="en-US" sz="2200" b="1" dirty="0" smtClean="0"/>
              <a:t>: </a:t>
            </a:r>
            <a:r>
              <a:rPr lang="el-GR" sz="2200" b="1" dirty="0" smtClean="0"/>
              <a:t>Επιλογή συστήματος και ΔΕΣ.</a:t>
            </a:r>
          </a:p>
          <a:p>
            <a:pPr marL="457200" indent="-457200" algn="just">
              <a:buFont typeface="+mj-lt"/>
              <a:buAutoNum type="alphaLcPeriod"/>
            </a:pPr>
            <a:endParaRPr lang="el-GR" dirty="0" smtClean="0"/>
          </a:p>
          <a:p>
            <a:pPr marL="457200" indent="-457200" algn="just">
              <a:buFont typeface="+mj-lt"/>
              <a:buAutoNum type="alphaLcPeriod"/>
            </a:pPr>
            <a:endParaRPr lang="el-GR" dirty="0" smtClean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17</a:t>
            </a:fld>
            <a:endParaRPr lang="el-GR" dirty="0"/>
          </a:p>
        </p:txBody>
      </p:sp>
      <p:sp>
        <p:nvSpPr>
          <p:cNvPr id="10" name="Θέση κειμένου 2"/>
          <p:cNvSpPr txBox="1">
            <a:spLocks/>
          </p:cNvSpPr>
          <p:nvPr/>
        </p:nvSpPr>
        <p:spPr>
          <a:xfrm>
            <a:off x="4644007" y="2492896"/>
            <a:ext cx="4041775" cy="93610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u="sng" dirty="0" smtClean="0"/>
              <a:t>Βήμα 2</a:t>
            </a:r>
            <a:r>
              <a:rPr lang="el-GR" sz="2200" dirty="0" smtClean="0"/>
              <a:t>:  </a:t>
            </a:r>
            <a:r>
              <a:rPr lang="el-GR" sz="2200" dirty="0" smtClean="0"/>
              <a:t>Εξισώσεις Κίνησης ή Αρχές (1.Ώσης-Ορμής/2.Στροφικής Ώσης-Στροφορμής/3.Έργου Ενέργειας)</a:t>
            </a:r>
            <a:endParaRPr lang="el-GR" sz="2200" dirty="0"/>
          </a:p>
        </p:txBody>
      </p:sp>
      <p:sp>
        <p:nvSpPr>
          <p:cNvPr id="13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Εφαρμογή</a:t>
            </a:r>
            <a:r>
              <a:rPr lang="en-US" dirty="0"/>
              <a:t> </a:t>
            </a:r>
            <a:r>
              <a:rPr lang="el-GR" dirty="0" smtClean="0"/>
              <a:t>1: </a:t>
            </a:r>
            <a:r>
              <a:rPr lang="el-GR" dirty="0"/>
              <a:t>Κίνηση με τριβή</a:t>
            </a:r>
            <a:endParaRPr lang="el-GR" dirty="0"/>
          </a:p>
        </p:txBody>
      </p:sp>
      <p:sp>
        <p:nvSpPr>
          <p:cNvPr id="15" name="Θέση κειμένου 2"/>
          <p:cNvSpPr txBox="1">
            <a:spLocks/>
          </p:cNvSpPr>
          <p:nvPr/>
        </p:nvSpPr>
        <p:spPr>
          <a:xfrm>
            <a:off x="4644008" y="3140968"/>
            <a:ext cx="4041775" cy="10081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dirty="0" smtClean="0"/>
              <a:t>Εφαρμόζουμε </a:t>
            </a:r>
            <a:r>
              <a:rPr lang="el-GR" sz="2200" dirty="0" smtClean="0"/>
              <a:t>την </a:t>
            </a:r>
            <a:r>
              <a:rPr lang="el-GR" sz="2200" u="sng" dirty="0" smtClean="0"/>
              <a:t>Αρχή Έργου Ενέργειας</a:t>
            </a:r>
            <a:r>
              <a:rPr lang="el-GR" sz="2200" dirty="0" smtClean="0"/>
              <a:t> για το σύστημα.</a:t>
            </a:r>
            <a:endParaRPr lang="el-GR" sz="2200" dirty="0"/>
          </a:p>
        </p:txBody>
      </p:sp>
      <p:sp>
        <p:nvSpPr>
          <p:cNvPr id="17" name="Rectangle 16"/>
          <p:cNvSpPr/>
          <p:nvPr/>
        </p:nvSpPr>
        <p:spPr>
          <a:xfrm>
            <a:off x="899592" y="4653136"/>
            <a:ext cx="79208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2400" b="1" dirty="0" smtClean="0"/>
              <a:t>Συντηρητικές Δυνάμεις                      Δυναμική Ενέργεια   </a:t>
            </a:r>
            <a:endParaRPr lang="el-GR" sz="24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2051720" y="5229200"/>
                <a:ext cx="936104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400" b="1" i="1" smtClean="0">
                          <a:latin typeface="Cambria Math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/>
                          <a:ea typeface="Cambria Math" panose="02040503050406030204" pitchFamily="18" charset="0"/>
                        </a:rPr>
                        <m:t>𝒎𝒈</m:t>
                      </m:r>
                    </m:oMath>
                  </m:oMathPara>
                </a14:m>
                <a:endParaRPr lang="el-GR" sz="2400" b="1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el-GR" sz="2400" b="1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l-GR" sz="2400" b="1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l-GR" sz="2400" b="1" i="0" smtClean="0">
                        <a:latin typeface="Cambria Math"/>
                        <a:ea typeface="Cambria Math" panose="02040503050406030204" pitchFamily="18" charset="0"/>
                      </a:rPr>
                      <m:t>𝚳</m:t>
                    </m:r>
                    <m:r>
                      <a:rPr lang="en-US" sz="2400" b="1" i="1">
                        <a:latin typeface="Cambria Math"/>
                        <a:ea typeface="Cambria Math" panose="02040503050406030204" pitchFamily="18" charset="0"/>
                      </a:rPr>
                      <m:t>𝒈</m:t>
                    </m:r>
                  </m:oMath>
                </a14:m>
                <a:endParaRPr lang="en-US" sz="2400" b="1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:r>
                  <a:rPr lang="en-US" sz="2400" b="1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sz="2400" b="1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latin typeface="Cambria Math"/>
                            <a:ea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l-GR" sz="2400" b="1" i="1" smtClean="0">
                            <a:latin typeface="Cambria Math"/>
                            <a:ea typeface="Cambria Math" panose="02040503050406030204" pitchFamily="18" charset="0"/>
                          </a:rPr>
                          <m:t>𝜺𝝀</m:t>
                        </m:r>
                      </m:sub>
                    </m:sSub>
                  </m:oMath>
                </a14:m>
                <a:endParaRPr lang="en-US" sz="2400" b="1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1720" y="5229200"/>
                <a:ext cx="936104" cy="1200329"/>
              </a:xfrm>
              <a:prstGeom prst="rect">
                <a:avLst/>
              </a:prstGeom>
              <a:blipFill rotWithShape="1">
                <a:blip r:embed="rId3"/>
                <a:stretch>
                  <a:fillRect b="-152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Rectangle 15"/>
              <p:cNvSpPr/>
              <p:nvPr/>
            </p:nvSpPr>
            <p:spPr>
              <a:xfrm>
                <a:off x="5724128" y="5157192"/>
                <a:ext cx="1728192" cy="15224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  <a:ea typeface="Cambria Math" panose="02040503050406030204" pitchFamily="18" charset="0"/>
                        </a:rPr>
                        <m:t>𝒎𝒈𝒛</m:t>
                      </m:r>
                    </m:oMath>
                  </m:oMathPara>
                </a14:m>
                <a:endParaRPr lang="el-GR" sz="2400" b="1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400" b="1" i="0" smtClean="0">
                          <a:latin typeface="Cambria Math"/>
                          <a:ea typeface="Cambria Math" panose="02040503050406030204" pitchFamily="18" charset="0"/>
                        </a:rPr>
                        <m:t>𝚳</m:t>
                      </m:r>
                      <m:r>
                        <a:rPr lang="en-US" sz="2400" b="1" i="1">
                          <a:latin typeface="Cambria Math"/>
                          <a:ea typeface="Cambria Math" panose="02040503050406030204" pitchFamily="18" charset="0"/>
                        </a:rPr>
                        <m:t>𝒈𝒛</m:t>
                      </m:r>
                    </m:oMath>
                  </m:oMathPara>
                </a14:m>
                <a:endParaRPr lang="en-US" sz="2400" b="1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1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latin typeface="Cambria Math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>
                              <a:latin typeface="Cambria Math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2400" b="1" i="1">
                          <a:latin typeface="Cambria Math"/>
                          <a:ea typeface="Cambria Math" panose="02040503050406030204" pitchFamily="18" charset="0"/>
                        </a:rPr>
                        <m:t>𝒌</m:t>
                      </m:r>
                      <m:sSup>
                        <m:sSupPr>
                          <m:ctrlPr>
                            <a:rPr lang="en-US" sz="2400" b="1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latin typeface="Cambria Math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2400" b="1" i="1">
                              <a:latin typeface="Cambria Math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US" sz="2400" b="1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4128" y="5157192"/>
                <a:ext cx="1728192" cy="152246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772816"/>
            <a:ext cx="3679304" cy="2957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1768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4644008" y="1700808"/>
            <a:ext cx="4041775" cy="86409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l-GR" sz="2200" b="1" u="sng" dirty="0" smtClean="0"/>
              <a:t>Βήμα 1</a:t>
            </a:r>
            <a:r>
              <a:rPr lang="en-US" sz="2200" b="1" dirty="0" smtClean="0"/>
              <a:t>: </a:t>
            </a:r>
            <a:r>
              <a:rPr lang="el-GR" sz="2200" b="1" dirty="0" smtClean="0"/>
              <a:t>Επιλογή συστήματος και ΔΕΣ.</a:t>
            </a:r>
          </a:p>
          <a:p>
            <a:pPr marL="457200" indent="-457200" algn="just">
              <a:buFont typeface="+mj-lt"/>
              <a:buAutoNum type="alphaLcPeriod"/>
            </a:pPr>
            <a:endParaRPr lang="el-GR" dirty="0" smtClean="0"/>
          </a:p>
          <a:p>
            <a:pPr marL="457200" indent="-457200" algn="just">
              <a:buFont typeface="+mj-lt"/>
              <a:buAutoNum type="alphaLcPeriod"/>
            </a:pPr>
            <a:endParaRPr lang="el-GR" dirty="0" smtClean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18</a:t>
            </a:fld>
            <a:endParaRPr lang="el-GR" dirty="0"/>
          </a:p>
        </p:txBody>
      </p:sp>
      <p:sp>
        <p:nvSpPr>
          <p:cNvPr id="10" name="Θέση κειμένου 2"/>
          <p:cNvSpPr txBox="1">
            <a:spLocks/>
          </p:cNvSpPr>
          <p:nvPr/>
        </p:nvSpPr>
        <p:spPr>
          <a:xfrm>
            <a:off x="4644007" y="2492896"/>
            <a:ext cx="4041775" cy="93610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u="sng" dirty="0" smtClean="0"/>
              <a:t>Βήμα 2</a:t>
            </a:r>
            <a:r>
              <a:rPr lang="el-GR" sz="2200" dirty="0" smtClean="0"/>
              <a:t>:  </a:t>
            </a:r>
            <a:r>
              <a:rPr lang="el-GR" sz="2200" dirty="0" smtClean="0"/>
              <a:t>Εξισώσεις Κίνησης ή Αρχές (1.Ώσης-Ορμής/2.Στροφικής Ώσης-Στροφορμής/3.Έργου Ενέργειας)</a:t>
            </a:r>
            <a:endParaRPr lang="el-GR" sz="2200" dirty="0"/>
          </a:p>
        </p:txBody>
      </p:sp>
      <p:sp>
        <p:nvSpPr>
          <p:cNvPr id="13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Εφαρμογή</a:t>
            </a:r>
            <a:r>
              <a:rPr lang="en-US" dirty="0"/>
              <a:t> </a:t>
            </a:r>
            <a:r>
              <a:rPr lang="en-US" dirty="0" smtClean="0"/>
              <a:t>1</a:t>
            </a:r>
            <a:r>
              <a:rPr lang="el-GR" dirty="0" smtClean="0"/>
              <a:t>: </a:t>
            </a:r>
            <a:r>
              <a:rPr lang="el-GR" dirty="0"/>
              <a:t>Κίνηση με τριβή</a:t>
            </a:r>
            <a:endParaRPr lang="el-GR" dirty="0"/>
          </a:p>
        </p:txBody>
      </p:sp>
      <p:sp>
        <p:nvSpPr>
          <p:cNvPr id="15" name="Θέση κειμένου 2"/>
          <p:cNvSpPr txBox="1">
            <a:spLocks/>
          </p:cNvSpPr>
          <p:nvPr/>
        </p:nvSpPr>
        <p:spPr>
          <a:xfrm>
            <a:off x="4644008" y="3140968"/>
            <a:ext cx="4041775" cy="10081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dirty="0" smtClean="0"/>
              <a:t>Εφαρμόζουμε </a:t>
            </a:r>
            <a:r>
              <a:rPr lang="el-GR" sz="2200" dirty="0" smtClean="0"/>
              <a:t>την </a:t>
            </a:r>
            <a:r>
              <a:rPr lang="el-GR" sz="2200" u="sng" dirty="0" smtClean="0"/>
              <a:t>Αρχή Έργου Ενέργειας</a:t>
            </a:r>
            <a:r>
              <a:rPr lang="el-GR" sz="2200" dirty="0" smtClean="0"/>
              <a:t> για το σύστημα.</a:t>
            </a:r>
            <a:endParaRPr lang="el-GR" sz="2200" dirty="0"/>
          </a:p>
        </p:txBody>
      </p:sp>
      <p:sp>
        <p:nvSpPr>
          <p:cNvPr id="17" name="Rectangle 16"/>
          <p:cNvSpPr/>
          <p:nvPr/>
        </p:nvSpPr>
        <p:spPr>
          <a:xfrm>
            <a:off x="899592" y="4653136"/>
            <a:ext cx="79208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2400" b="1" dirty="0" smtClean="0"/>
              <a:t>Μη Συντηρητικές Δυνάμεις                          </a:t>
            </a:r>
            <a:r>
              <a:rPr lang="el-GR" sz="2400" b="1" dirty="0" smtClean="0"/>
              <a:t>Έργο</a:t>
            </a:r>
            <a:endParaRPr lang="el-GR" sz="24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2051720" y="5229200"/>
                <a:ext cx="936104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lang="el-GR" sz="2400" b="1" i="1" smtClean="0">
                        <a:latin typeface="Cambria Math"/>
                        <a:ea typeface="Cambria Math" panose="02040503050406030204" pitchFamily="18" charset="0"/>
                      </a:rPr>
                      <m:t> </m:t>
                    </m:r>
                    <m:r>
                      <a:rPr lang="el-GR" sz="2400" b="1" i="1" smtClean="0">
                        <a:latin typeface="Cambria Math"/>
                        <a:ea typeface="Cambria Math" panose="02040503050406030204" pitchFamily="18" charset="0"/>
                      </a:rPr>
                      <m:t>𝜨</m:t>
                    </m:r>
                  </m:oMath>
                </a14:m>
                <a:r>
                  <a:rPr lang="el-GR" sz="2400" b="1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l-GR" sz="2400" b="1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endParaRPr lang="en-US" sz="2400" b="1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:r>
                  <a:rPr lang="el-GR" sz="2400" b="1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latin typeface="Cambria Math"/>
                        <a:ea typeface="Cambria Math" panose="02040503050406030204" pitchFamily="18" charset="0"/>
                      </a:rPr>
                      <m:t>𝑭</m:t>
                    </m:r>
                  </m:oMath>
                </a14:m>
                <a:endParaRPr lang="en-US" sz="2400" b="1" i="1" dirty="0" smtClean="0">
                  <a:latin typeface="Cambria Math"/>
                  <a:ea typeface="Cambria Math" panose="02040503050406030204" pitchFamily="18" charset="0"/>
                </a:endParaRPr>
              </a:p>
              <a:p>
                <a:pPr/>
                <a:r>
                  <a:rPr lang="en-US" sz="2400" b="1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Q</a:t>
                </a:r>
                <a:endParaRPr lang="en-US" sz="2400" b="1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1720" y="5229200"/>
                <a:ext cx="936104" cy="1200329"/>
              </a:xfrm>
              <a:prstGeom prst="rect">
                <a:avLst/>
              </a:prstGeom>
              <a:blipFill rotWithShape="1">
                <a:blip r:embed="rId3"/>
                <a:stretch>
                  <a:fillRect l="-10458" b="-1066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Rectangle 15"/>
              <p:cNvSpPr/>
              <p:nvPr/>
            </p:nvSpPr>
            <p:spPr>
              <a:xfrm>
                <a:off x="5724128" y="5157192"/>
                <a:ext cx="2088232" cy="12574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400" b="1" i="1" smtClean="0">
                          <a:latin typeface="Cambria Math"/>
                          <a:ea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l-GR" sz="2400" b="1" i="1" dirty="0" smtClean="0">
                  <a:latin typeface="Cambria Math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400" b="1" i="1" smtClean="0">
                          <a:latin typeface="Cambria Math"/>
                          <a:ea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l-GR" sz="2400" b="1" i="1" dirty="0" smtClean="0">
                  <a:latin typeface="Cambria Math"/>
                  <a:ea typeface="Cambria Math" panose="02040503050406030204" pitchFamily="18" charset="0"/>
                </a:endParaRPr>
              </a:p>
              <a:p>
                <a:pPr/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latin typeface="Cambria Math"/>
                            <a:ea typeface="Cambria Math" panose="02040503050406030204" pitchFamily="18" charset="0"/>
                          </a:rPr>
                          <m:t>𝑾</m:t>
                        </m:r>
                      </m:e>
                      <m:sub>
                        <m:r>
                          <a:rPr lang="en-US" sz="2400" b="1" i="1" smtClean="0">
                            <a:latin typeface="Cambria Math"/>
                            <a:ea typeface="Cambria Math" panose="02040503050406030204" pitchFamily="18" charset="0"/>
                          </a:rPr>
                          <m:t>𝑸</m:t>
                        </m:r>
                      </m:sub>
                    </m:sSub>
                  </m:oMath>
                </a14:m>
                <a:r>
                  <a:rPr lang="en-US" sz="2400" b="1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=-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4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sz="24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𝑸𝒅𝒙</m:t>
                        </m:r>
                      </m:e>
                    </m:nary>
                  </m:oMath>
                </a14:m>
                <a:endParaRPr lang="en-US" sz="2400" b="1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4128" y="5157192"/>
                <a:ext cx="2088232" cy="1257460"/>
              </a:xfrm>
              <a:prstGeom prst="rect">
                <a:avLst/>
              </a:prstGeom>
              <a:blipFill rotWithShape="1">
                <a:blip r:embed="rId4"/>
                <a:stretch>
                  <a:fillRect l="-875" t="-485" r="-5248" b="-8349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772816"/>
            <a:ext cx="3679304" cy="2957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5593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19</a:t>
            </a:fld>
            <a:endParaRPr lang="el-G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Θέση κειμένου 2"/>
              <p:cNvSpPr txBox="1">
                <a:spLocks/>
              </p:cNvSpPr>
              <p:nvPr/>
            </p:nvSpPr>
            <p:spPr>
              <a:xfrm>
                <a:off x="602233" y="1772816"/>
                <a:ext cx="8218239" cy="936104"/>
              </a:xfrm>
              <a:prstGeom prst="rect">
                <a:avLst/>
              </a:prstGeom>
            </p:spPr>
            <p:txBody>
              <a:bodyPr vert="horz" lIns="91440" tIns="45720" rIns="91440" bIns="45720" rtlCol="0" anchor="b">
                <a:normAutofit/>
              </a:bodyPr>
              <a:lstStyle>
                <a:lvl1pPr marL="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4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0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8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l-GR" sz="2200" u="sng" dirty="0" smtClean="0"/>
                  <a:t>Βήμα 2</a:t>
                </a:r>
                <a:r>
                  <a:rPr lang="el-GR" sz="2200" dirty="0" smtClean="0"/>
                  <a:t>:  </a:t>
                </a:r>
                <a:r>
                  <a:rPr lang="el-GR" sz="2200" dirty="0" smtClean="0"/>
                  <a:t>Εφαρμόζω την Αρχή Έργου Ενέργειας από την Θέση 1 (</a:t>
                </a:r>
                <a14:m>
                  <m:oMath xmlns:m="http://schemas.openxmlformats.org/officeDocument/2006/math">
                    <m:r>
                      <a:rPr lang="en-US" sz="2200" b="0" i="1" dirty="0" smtClean="0">
                        <a:latin typeface="Cambria Math"/>
                      </a:rPr>
                      <m:t>𝑥</m:t>
                    </m:r>
                    <m:r>
                      <a:rPr lang="el-GR" sz="2200" b="0" i="1" dirty="0" smtClean="0">
                        <a:latin typeface="Cambria Math"/>
                      </a:rPr>
                      <m:t>=0</m:t>
                    </m:r>
                    <m:r>
                      <a:rPr lang="en-US" sz="2200" b="0" i="1" dirty="0" smtClean="0">
                        <a:latin typeface="Cambria Math"/>
                      </a:rPr>
                      <m:t>,</m:t>
                    </m:r>
                    <m:r>
                      <a:rPr lang="en-US" sz="2200" b="0" i="1" dirty="0" smtClean="0">
                        <a:latin typeface="Cambria Math"/>
                      </a:rPr>
                      <m:t>𝑣</m:t>
                    </m:r>
                    <m:r>
                      <a:rPr lang="en-US" sz="2200" b="0" i="1" dirty="0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sz="2200" b="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200" b="0" i="1" dirty="0" smtClean="0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en-US" sz="2200" b="0" i="1" dirty="0" smtClean="0"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l-GR" sz="2200" dirty="0" smtClean="0"/>
                  <a:t>) στην Θέση </a:t>
                </a:r>
                <a:r>
                  <a:rPr lang="en-US" sz="2200" dirty="0" smtClean="0"/>
                  <a:t>2 </a:t>
                </a:r>
                <a:r>
                  <a:rPr lang="el-GR" sz="2200" dirty="0"/>
                  <a:t>(</a:t>
                </a:r>
                <a14:m>
                  <m:oMath xmlns:m="http://schemas.openxmlformats.org/officeDocument/2006/math">
                    <m:r>
                      <a:rPr lang="en-US" sz="2200" b="0" i="1" dirty="0">
                        <a:latin typeface="Cambria Math"/>
                      </a:rPr>
                      <m:t>𝑥</m:t>
                    </m:r>
                    <m:r>
                      <a:rPr lang="el-GR" sz="2200" b="0" i="1" dirty="0">
                        <a:latin typeface="Cambria Math"/>
                      </a:rPr>
                      <m:t>=</m:t>
                    </m:r>
                    <m:r>
                      <a:rPr lang="el-GR" sz="2200" b="0" i="1" dirty="0" smtClean="0">
                        <a:latin typeface="Cambria Math"/>
                      </a:rPr>
                      <m:t>𝛿</m:t>
                    </m:r>
                    <m:r>
                      <a:rPr lang="en-US" sz="2200" b="0" i="1" dirty="0">
                        <a:latin typeface="Cambria Math"/>
                      </a:rPr>
                      <m:t>,</m:t>
                    </m:r>
                    <m:r>
                      <a:rPr lang="en-US" sz="2200" b="0" i="1" dirty="0">
                        <a:latin typeface="Cambria Math"/>
                      </a:rPr>
                      <m:t>𝑣</m:t>
                    </m:r>
                    <m:r>
                      <a:rPr lang="en-US" sz="2200" b="0" i="1" dirty="0">
                        <a:latin typeface="Cambria Math"/>
                      </a:rPr>
                      <m:t>=0</m:t>
                    </m:r>
                  </m:oMath>
                </a14:m>
                <a:r>
                  <a:rPr lang="el-GR" sz="2200" dirty="0"/>
                  <a:t>) </a:t>
                </a:r>
                <a:r>
                  <a:rPr lang="en-US" sz="2200" dirty="0" smtClean="0"/>
                  <a:t>:</a:t>
                </a:r>
                <a:endParaRPr lang="el-GR" sz="2200" dirty="0"/>
              </a:p>
            </p:txBody>
          </p:sp>
        </mc:Choice>
        <mc:Fallback>
          <p:sp>
            <p:nvSpPr>
              <p:cNvPr id="10" name="Θέση κειμένου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233" y="1772816"/>
                <a:ext cx="8218239" cy="936104"/>
              </a:xfrm>
              <a:prstGeom prst="rect">
                <a:avLst/>
              </a:prstGeom>
              <a:blipFill rotWithShape="1">
                <a:blip r:embed="rId3"/>
                <a:stretch>
                  <a:fillRect l="-964" b="-1307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Εφαρμογή</a:t>
            </a:r>
            <a:r>
              <a:rPr lang="en-US" dirty="0"/>
              <a:t> </a:t>
            </a:r>
            <a:r>
              <a:rPr lang="en-US" dirty="0" smtClean="0"/>
              <a:t>1</a:t>
            </a:r>
            <a:r>
              <a:rPr lang="el-GR" dirty="0" smtClean="0"/>
              <a:t>: </a:t>
            </a:r>
            <a:r>
              <a:rPr lang="el-GR" dirty="0"/>
              <a:t>Κίνηση </a:t>
            </a:r>
            <a:r>
              <a:rPr lang="el-GR" dirty="0" smtClean="0"/>
              <a:t>με τριβή</a:t>
            </a:r>
            <a:endParaRPr lang="el-G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2123729" y="2780928"/>
                <a:ext cx="720080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𝑛𝑐</m:t>
                        </m:r>
                      </m:sub>
                    </m:sSub>
                    <m:r>
                      <a:rPr lang="el-GR" sz="240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l-GR" sz="2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r>
                      <a:rPr lang="en-US" sz="2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</m:t>
                    </m:r>
                    <m:r>
                      <a:rPr lang="en-US" sz="2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V</m:t>
                    </m:r>
                    <m:r>
                      <a:rPr lang="en-US" sz="2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l-GR" sz="2400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</a:t>
                </a:r>
                <a:r>
                  <a:rPr lang="el-GR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sz="2400" i="1" dirty="0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sz="2400" b="0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𝛵</m:t>
                        </m:r>
                      </m:e>
                      <m:sub>
                        <m:r>
                          <a:rPr lang="el-GR" sz="2400" b="0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l-GR" sz="2400" b="0" i="1" dirty="0" smtClean="0">
                        <a:latin typeface="Cambria Math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l-GR" sz="2400" b="0" i="1" dirty="0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400" b="0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l-GR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)</a:t>
                </a:r>
                <a:r>
                  <a:rPr lang="el-GR" sz="2400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-</a:t>
                </a:r>
                <a:r>
                  <a:rPr lang="el-GR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sz="2400" i="1" dirty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l-GR" sz="2400" i="1" dirty="0">
                        <a:latin typeface="Cambria Math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l-GR" sz="2400" i="1" dirty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400" b="0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l-GR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)</a:t>
                </a:r>
                <a:endParaRPr lang="en-US" sz="2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729" y="2780928"/>
                <a:ext cx="7200800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169" t="-10526" b="-2894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539552" y="3573016"/>
                <a:ext cx="3996444" cy="7838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i="1">
                          <a:latin typeface="Cambria Math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𝑀</m:t>
                      </m:r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)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  <m:sup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l-GR" sz="2400" dirty="0"/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3573016"/>
                <a:ext cx="3996444" cy="78380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Rectangle 17"/>
              <p:cNvSpPr/>
              <p:nvPr/>
            </p:nvSpPr>
            <p:spPr>
              <a:xfrm>
                <a:off x="539552" y="4373388"/>
                <a:ext cx="2304256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i="1">
                          <a:latin typeface="Cambria Math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400" i="1" smtClean="0">
                          <a:latin typeface="Cambria Math"/>
                          <a:ea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l-GR" sz="2400" dirty="0"/>
              </a:p>
            </p:txBody>
          </p:sp>
        </mc:Choice>
        <mc:Fallback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4373388"/>
                <a:ext cx="2304256" cy="46166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Rectangle 18"/>
              <p:cNvSpPr/>
              <p:nvPr/>
            </p:nvSpPr>
            <p:spPr>
              <a:xfrm>
                <a:off x="-331498" y="4941168"/>
                <a:ext cx="5695586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i="1">
                          <a:latin typeface="Cambria Math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𝑚𝑔h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+0+0</m:t>
                      </m:r>
                    </m:oMath>
                  </m:oMathPara>
                </a14:m>
                <a:endParaRPr lang="el-GR" sz="2400" dirty="0"/>
              </a:p>
            </p:txBody>
          </p:sp>
        </mc:Choice>
        <mc:Fallback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31498" y="4941168"/>
                <a:ext cx="5695586" cy="461665"/>
              </a:xfrm>
              <a:prstGeom prst="rect">
                <a:avLst/>
              </a:prstGeom>
              <a:blipFill rotWithShape="1">
                <a:blip r:embed="rId7"/>
                <a:stretch>
                  <a:fillRect b="-1066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Rectangle 19"/>
              <p:cNvSpPr/>
              <p:nvPr/>
            </p:nvSpPr>
            <p:spPr>
              <a:xfrm>
                <a:off x="172558" y="5373216"/>
                <a:ext cx="5695586" cy="7838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i="1">
                          <a:latin typeface="Cambria Math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𝑘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l-GR" sz="2400" b="0" i="0" smtClean="0">
                              <a:latin typeface="Cambria Math"/>
                              <a:ea typeface="Cambria Math" panose="02040503050406030204" pitchFamily="18" charset="0"/>
                            </a:rPr>
                            <m:t>δ</m:t>
                          </m:r>
                        </m:e>
                        <m:sup>
                          <m:r>
                            <a:rPr lang="el-GR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l-GR" sz="2400" b="0" i="1" smtClean="0">
                          <a:latin typeface="Cambria Math"/>
                          <a:ea typeface="Cambria Math" panose="02040503050406030204" pitchFamily="18" charset="0"/>
                        </a:rPr>
                        <m:t>0−</m:t>
                      </m:r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𝑚𝑔</m:t>
                      </m:r>
                      <m:r>
                        <a:rPr lang="el-GR" sz="2400" b="0" i="1" smtClean="0">
                          <a:latin typeface="Cambria Math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h</m:t>
                      </m:r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l-GR" sz="2400" b="0" i="1" smtClean="0">
                          <a:latin typeface="Cambria Math"/>
                          <a:ea typeface="Cambria Math" panose="02040503050406030204" pitchFamily="18" charset="0"/>
                        </a:rPr>
                        <m:t>𝛿</m:t>
                      </m:r>
                      <m:r>
                        <a:rPr lang="el-GR" sz="2400" b="0" i="1" smtClean="0">
                          <a:latin typeface="Cambria Math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l-GR" sz="2400" dirty="0"/>
              </a:p>
            </p:txBody>
          </p:sp>
        </mc:Choice>
        <mc:Fallback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558" y="5373216"/>
                <a:ext cx="5695586" cy="78380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ectangle 25"/>
          <p:cNvSpPr/>
          <p:nvPr/>
        </p:nvSpPr>
        <p:spPr>
          <a:xfrm>
            <a:off x="2123729" y="2780928"/>
            <a:ext cx="4824535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rgbClr val="FF0000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7006364" y="2843644"/>
            <a:ext cx="445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(1)</a:t>
            </a:r>
            <a:endParaRPr lang="el-G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Rectangle 22"/>
              <p:cNvSpPr/>
              <p:nvPr/>
            </p:nvSpPr>
            <p:spPr>
              <a:xfrm>
                <a:off x="1126017" y="6228020"/>
                <a:ext cx="1645783" cy="4877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𝑛𝑐</m:t>
                        </m:r>
                      </m:sub>
                    </m:sSub>
                    <m:r>
                      <a:rPr lang="el-GR" sz="240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𝑄</m:t>
                        </m:r>
                      </m:sub>
                    </m:sSub>
                  </m:oMath>
                </a14:m>
                <a:endParaRPr lang="el-GR" sz="2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6017" y="6228020"/>
                <a:ext cx="1645783" cy="487762"/>
              </a:xfrm>
              <a:prstGeom prst="rect">
                <a:avLst/>
              </a:prstGeom>
              <a:blipFill rotWithShape="1">
                <a:blip r:embed="rId9"/>
                <a:stretch>
                  <a:fillRect l="-1111" b="-875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57448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Αρχές Έργου-Ενέργειας </a:t>
            </a:r>
            <a:br>
              <a:rPr lang="el-GR" dirty="0" smtClean="0"/>
            </a:br>
            <a:r>
              <a:rPr lang="el-GR" dirty="0" smtClean="0"/>
              <a:t>Σύστημα Υλικών Σημείων</a:t>
            </a:r>
            <a:endParaRPr lang="el-GR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υπότιτλος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47803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20</a:t>
            </a:fld>
            <a:endParaRPr lang="el-GR" dirty="0"/>
          </a:p>
        </p:txBody>
      </p:sp>
      <p:sp>
        <p:nvSpPr>
          <p:cNvPr id="10" name="Θέση κειμένου 2"/>
          <p:cNvSpPr txBox="1">
            <a:spLocks/>
          </p:cNvSpPr>
          <p:nvPr/>
        </p:nvSpPr>
        <p:spPr>
          <a:xfrm>
            <a:off x="602233" y="1412776"/>
            <a:ext cx="8218239" cy="9361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u="sng" dirty="0" smtClean="0"/>
              <a:t>Βήμα 2</a:t>
            </a:r>
            <a:r>
              <a:rPr lang="el-GR" sz="2200" dirty="0" smtClean="0"/>
              <a:t>:  </a:t>
            </a:r>
            <a:r>
              <a:rPr lang="el-GR" sz="2200" dirty="0" smtClean="0"/>
              <a:t>Εφαρμόζω την εξίσωση κίνησης στην κατακόρυφη διεύθυνση</a:t>
            </a:r>
            <a:r>
              <a:rPr lang="en-US" sz="2200" dirty="0" smtClean="0"/>
              <a:t>:</a:t>
            </a:r>
            <a:endParaRPr lang="el-GR" sz="2200" dirty="0"/>
          </a:p>
        </p:txBody>
      </p:sp>
      <p:sp>
        <p:nvSpPr>
          <p:cNvPr id="13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Εφαρμογή</a:t>
            </a:r>
            <a:r>
              <a:rPr lang="en-US" dirty="0"/>
              <a:t> </a:t>
            </a:r>
            <a:r>
              <a:rPr lang="en-US" dirty="0" smtClean="0"/>
              <a:t>1</a:t>
            </a:r>
            <a:r>
              <a:rPr lang="el-GR" dirty="0" smtClean="0"/>
              <a:t>: </a:t>
            </a:r>
            <a:r>
              <a:rPr lang="el-GR" dirty="0"/>
              <a:t>Κίνηση </a:t>
            </a:r>
            <a:r>
              <a:rPr lang="el-GR" dirty="0" smtClean="0"/>
              <a:t>με τριβή</a:t>
            </a:r>
            <a:endParaRPr lang="el-G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3779913" y="2391271"/>
                <a:ext cx="2016223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𝑁</m:t>
                      </m:r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l-GR" sz="2400" b="0" i="1" smtClean="0">
                          <a:latin typeface="Cambria Math"/>
                          <a:ea typeface="Cambria Math" panose="02040503050406030204" pitchFamily="18" charset="0"/>
                        </a:rPr>
                        <m:t>𝛭</m:t>
                      </m:r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lang="en-US" sz="2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9913" y="2391271"/>
                <a:ext cx="2016223" cy="461665"/>
              </a:xfrm>
              <a:prstGeom prst="rect">
                <a:avLst/>
              </a:prstGeom>
              <a:blipFill rotWithShape="1">
                <a:blip r:embed="rId3"/>
                <a:stretch>
                  <a:fillRect b="-1184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ectangle 25"/>
          <p:cNvSpPr/>
          <p:nvPr/>
        </p:nvSpPr>
        <p:spPr>
          <a:xfrm>
            <a:off x="3923929" y="2420888"/>
            <a:ext cx="1800199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rgbClr val="FF0000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5998252" y="2420888"/>
            <a:ext cx="445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(2)</a:t>
            </a:r>
            <a:endParaRPr lang="el-GR" dirty="0"/>
          </a:p>
        </p:txBody>
      </p:sp>
      <p:sp>
        <p:nvSpPr>
          <p:cNvPr id="12" name="Θέση κειμένου 2"/>
          <p:cNvSpPr txBox="1">
            <a:spLocks/>
          </p:cNvSpPr>
          <p:nvPr/>
        </p:nvSpPr>
        <p:spPr>
          <a:xfrm>
            <a:off x="611561" y="2960948"/>
            <a:ext cx="4099792" cy="46805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u="sng" dirty="0" smtClean="0"/>
              <a:t>Βήμα </a:t>
            </a:r>
            <a:r>
              <a:rPr lang="en-US" sz="2200" u="sng" dirty="0" smtClean="0"/>
              <a:t>3</a:t>
            </a:r>
            <a:r>
              <a:rPr lang="el-GR" sz="2200" dirty="0" smtClean="0"/>
              <a:t>:  </a:t>
            </a:r>
            <a:r>
              <a:rPr lang="el-GR" sz="2200" dirty="0" smtClean="0"/>
              <a:t>Κινηματικοί Περιορισμοί</a:t>
            </a:r>
            <a:endParaRPr lang="el-GR" sz="22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13"/>
              <p:cNvSpPr/>
              <p:nvPr/>
            </p:nvSpPr>
            <p:spPr>
              <a:xfrm>
                <a:off x="3707904" y="3543399"/>
                <a:ext cx="2016223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  <a:ea typeface="Cambria Math" panose="02040503050406030204" pitchFamily="18" charset="0"/>
                      </a:rPr>
                      <m:t>𝑄</m:t>
                    </m:r>
                    <m:r>
                      <a:rPr lang="en-US" sz="2400" b="0" i="1" smtClean="0">
                        <a:latin typeface="Cambria Math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/>
                        <a:ea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2400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:endParaRPr lang="en-US" sz="24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7904" y="3543399"/>
                <a:ext cx="2016223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1813" t="-10526" b="-2894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/>
          <p:cNvSpPr/>
          <p:nvPr/>
        </p:nvSpPr>
        <p:spPr>
          <a:xfrm>
            <a:off x="3563888" y="3543399"/>
            <a:ext cx="1800199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rgbClr val="FF00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501149" y="3589565"/>
            <a:ext cx="445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(3)</a:t>
            </a:r>
            <a:endParaRPr lang="el-G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/>
              <p:cNvSpPr txBox="1"/>
              <p:nvPr/>
            </p:nvSpPr>
            <p:spPr>
              <a:xfrm>
                <a:off x="539552" y="4151352"/>
                <a:ext cx="8136904" cy="2518008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>
                              <a:latin typeface="Cambria Math"/>
                              <a:ea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sz="2400" b="0" i="1">
                              <a:latin typeface="Cambria Math"/>
                              <a:ea typeface="Cambria Math" panose="02040503050406030204" pitchFamily="18" charset="0"/>
                            </a:rPr>
                            <m:t>𝑄</m:t>
                          </m:r>
                        </m:sub>
                      </m:sSub>
                      <m:r>
                        <a:rPr lang="el-GR" sz="2400" b="0" i="0" smtClean="0">
                          <a:latin typeface="Cambria Math"/>
                        </a:rPr>
                        <m:t>=</m:t>
                      </m:r>
                      <m:r>
                        <a:rPr lang="en-US" sz="2400" b="0" i="1" smtClean="0">
                          <a:latin typeface="Cambria Math"/>
                        </a:rPr>
                        <m:t>−</m:t>
                      </m:r>
                      <m:nary>
                        <m:naryPr>
                          <m:limLoc m:val="undOvr"/>
                          <m:ctrlPr>
                            <a:rPr lang="el-GR" sz="240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el-GR" sz="2400" b="0" i="1" smtClean="0">
                              <a:latin typeface="Cambria Math"/>
                            </a:rPr>
                            <m:t>𝛿</m:t>
                          </m:r>
                        </m:sup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𝑄</m:t>
                          </m:r>
                          <m:r>
                            <a:rPr lang="en-US" sz="2400" b="0" i="1" dirty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400" b="0" i="1" dirty="0" smtClean="0">
                              <a:latin typeface="Cambria Math"/>
                              <a:ea typeface="Cambria Math"/>
                            </a:rPr>
                            <m:t>𝑑𝑥</m:t>
                          </m:r>
                          <m:r>
                            <a:rPr lang="en-US" sz="2400" b="0" i="1" dirty="0" smtClean="0">
                              <a:latin typeface="Cambria Math"/>
                              <a:ea typeface="Cambria Math"/>
                            </a:rPr>
                            <m:t>=−</m:t>
                          </m:r>
                        </m:e>
                      </m:nary>
                      <m:nary>
                        <m:naryPr>
                          <m:limLoc m:val="undOvr"/>
                          <m:ctrlPr>
                            <a:rPr lang="el-GR" sz="24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a:rPr lang="en-US" sz="2400" b="0" i="1"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el-GR" sz="2400" b="0" i="1">
                              <a:latin typeface="Cambria Math"/>
                            </a:rPr>
                            <m:t>𝛿</m:t>
                          </m:r>
                        </m:sup>
                        <m:e>
                          <m:r>
                            <a:rPr lang="el-GR" sz="2400" b="0" i="1">
                              <a:latin typeface="Cambria Math"/>
                            </a:rPr>
                            <m:t>𝜇</m:t>
                          </m:r>
                          <m:r>
                            <a:rPr lang="en-US" sz="2400" b="0" i="1">
                              <a:latin typeface="Cambria Math"/>
                            </a:rPr>
                            <m:t>𝑀𝑔</m:t>
                          </m:r>
                          <m:r>
                            <a:rPr lang="en-US" sz="2400" b="0" i="1" dirty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400" b="0" i="1" dirty="0">
                              <a:latin typeface="Cambria Math"/>
                              <a:ea typeface="Cambria Math"/>
                            </a:rPr>
                            <m:t>𝑑𝑥</m:t>
                          </m:r>
                          <m:r>
                            <a:rPr lang="en-US" sz="2400" b="0" i="1" dirty="0">
                              <a:latin typeface="Cambria Math"/>
                              <a:ea typeface="Cambria Math"/>
                            </a:rPr>
                            <m:t>=−</m:t>
                          </m:r>
                          <m:r>
                            <a:rPr lang="el-GR" sz="2400" b="0" i="1" dirty="0">
                              <a:latin typeface="Cambria Math"/>
                              <a:ea typeface="Cambria Math"/>
                            </a:rPr>
                            <m:t>𝜇</m:t>
                          </m:r>
                          <m:r>
                            <a:rPr lang="en-US" sz="2400" b="0" i="1" dirty="0">
                              <a:latin typeface="Cambria Math"/>
                              <a:ea typeface="Cambria Math"/>
                            </a:rPr>
                            <m:t>𝑀𝑔</m:t>
                          </m:r>
                        </m:e>
                      </m:nary>
                      <m:nary>
                        <m:naryPr>
                          <m:limLoc m:val="undOvr"/>
                          <m:ctrlPr>
                            <a:rPr lang="el-GR" sz="24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a:rPr lang="en-US" sz="2400" b="0" i="1"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el-GR" sz="2400" b="0" i="1">
                              <a:latin typeface="Cambria Math"/>
                            </a:rPr>
                            <m:t>𝛿</m:t>
                          </m:r>
                        </m:sup>
                        <m:e>
                          <m:r>
                            <a:rPr lang="en-US" sz="2400" b="0" i="1" dirty="0">
                              <a:latin typeface="Cambria Math"/>
                              <a:ea typeface="Cambria Math"/>
                            </a:rPr>
                            <m:t>𝑑𝑥</m:t>
                          </m:r>
                          <m:r>
                            <a:rPr lang="en-US" sz="2400" b="0" i="1" dirty="0">
                              <a:latin typeface="Cambria Math"/>
                              <a:ea typeface="Cambria Math"/>
                            </a:rPr>
                            <m:t>=−</m:t>
                          </m:r>
                          <m:r>
                            <a:rPr lang="el-GR" sz="2400" b="0" i="1" dirty="0">
                              <a:latin typeface="Cambria Math"/>
                              <a:ea typeface="Cambria Math"/>
                            </a:rPr>
                            <m:t>𝜇</m:t>
                          </m:r>
                          <m:r>
                            <a:rPr lang="en-US" sz="2400" b="0" i="1" dirty="0">
                              <a:latin typeface="Cambria Math"/>
                              <a:ea typeface="Cambria Math"/>
                            </a:rPr>
                            <m:t>𝑀𝑔</m:t>
                          </m:r>
                          <m:r>
                            <a:rPr lang="el-GR" sz="2400" b="0" i="1" dirty="0" smtClean="0">
                              <a:latin typeface="Cambria Math"/>
                              <a:ea typeface="Cambria Math"/>
                            </a:rPr>
                            <m:t>𝛿</m:t>
                          </m:r>
                        </m:e>
                      </m:nary>
                    </m:oMath>
                  </m:oMathPara>
                </a14:m>
                <a:endParaRPr lang="en-US" sz="2400" dirty="0" smtClean="0"/>
              </a:p>
            </p:txBody>
          </p:sp>
        </mc:Choice>
        <mc:Fallback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4151352"/>
                <a:ext cx="8136904" cy="251800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Θέση κειμένου 2"/>
          <p:cNvSpPr txBox="1">
            <a:spLocks/>
          </p:cNvSpPr>
          <p:nvPr/>
        </p:nvSpPr>
        <p:spPr>
          <a:xfrm>
            <a:off x="611560" y="4257092"/>
            <a:ext cx="4099792" cy="46805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dirty="0" smtClean="0"/>
              <a:t>Άρα το έργο της τριβής θα είναι</a:t>
            </a:r>
            <a:r>
              <a:rPr lang="en-US" sz="2200" dirty="0" smtClean="0"/>
              <a:t>:</a:t>
            </a:r>
            <a:endParaRPr lang="el-GR" sz="2200" dirty="0"/>
          </a:p>
        </p:txBody>
      </p:sp>
      <p:sp>
        <p:nvSpPr>
          <p:cNvPr id="23" name="Rectangle 22"/>
          <p:cNvSpPr/>
          <p:nvPr/>
        </p:nvSpPr>
        <p:spPr>
          <a:xfrm>
            <a:off x="8597494" y="5225690"/>
            <a:ext cx="445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(4)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52361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21</a:t>
            </a:fld>
            <a:endParaRPr lang="el-GR" dirty="0"/>
          </a:p>
        </p:txBody>
      </p:sp>
      <p:sp>
        <p:nvSpPr>
          <p:cNvPr id="10" name="Θέση κειμένου 2"/>
          <p:cNvSpPr txBox="1">
            <a:spLocks/>
          </p:cNvSpPr>
          <p:nvPr/>
        </p:nvSpPr>
        <p:spPr>
          <a:xfrm>
            <a:off x="602233" y="1520788"/>
            <a:ext cx="8218239" cy="46805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u="sng" dirty="0" smtClean="0"/>
              <a:t>Βήμα </a:t>
            </a:r>
            <a:r>
              <a:rPr lang="el-GR" sz="2200" u="sng" dirty="0" smtClean="0"/>
              <a:t>4</a:t>
            </a:r>
            <a:r>
              <a:rPr lang="el-GR" sz="2200" dirty="0" smtClean="0"/>
              <a:t>:  Επίλυση του συστήματος των εξισώσεων.</a:t>
            </a:r>
            <a:endParaRPr lang="el-GR" sz="2200" dirty="0"/>
          </a:p>
        </p:txBody>
      </p:sp>
      <p:sp>
        <p:nvSpPr>
          <p:cNvPr id="13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Εφαρμογή</a:t>
            </a:r>
            <a:r>
              <a:rPr lang="en-US" dirty="0"/>
              <a:t> </a:t>
            </a:r>
            <a:r>
              <a:rPr lang="en-US" dirty="0" smtClean="0"/>
              <a:t>1</a:t>
            </a:r>
            <a:r>
              <a:rPr lang="el-GR" dirty="0" smtClean="0"/>
              <a:t>: </a:t>
            </a:r>
            <a:r>
              <a:rPr lang="el-GR" dirty="0"/>
              <a:t>Κίνηση </a:t>
            </a:r>
            <a:r>
              <a:rPr lang="el-GR" dirty="0" smtClean="0"/>
              <a:t>με τριβή</a:t>
            </a:r>
            <a:endParaRPr lang="el-G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Rectangle 14"/>
              <p:cNvSpPr/>
              <p:nvPr/>
            </p:nvSpPr>
            <p:spPr>
              <a:xfrm>
                <a:off x="388581" y="2636912"/>
                <a:ext cx="8441217" cy="7961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l-GR" sz="2400" i="1" dirty="0">
                          <a:latin typeface="Cambria Math"/>
                          <a:ea typeface="Cambria Math"/>
                        </a:rPr>
                        <m:t>𝜇</m:t>
                      </m:r>
                      <m:r>
                        <a:rPr lang="en-US" sz="2400" i="1" dirty="0">
                          <a:latin typeface="Cambria Math"/>
                          <a:ea typeface="Cambria Math"/>
                        </a:rPr>
                        <m:t>𝑀𝑔</m:t>
                      </m:r>
                      <m:r>
                        <a:rPr lang="el-GR" sz="2400" i="1" dirty="0">
                          <a:latin typeface="Cambria Math"/>
                          <a:ea typeface="Cambria Math"/>
                        </a:rPr>
                        <m:t>𝛿</m:t>
                      </m:r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𝑘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l-GR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𝛿</m:t>
                          </m:r>
                        </m:e>
                        <m:sup>
                          <m:r>
                            <a:rPr lang="el-GR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l-GR" sz="2400" b="0" i="1" smtClean="0">
                          <a:latin typeface="Cambria Math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𝑚𝑔</m:t>
                      </m:r>
                      <m:d>
                        <m:dPr>
                          <m:ctrlP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h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l-GR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r>
                        <a:rPr lang="el-GR" sz="2400" i="1">
                          <a:latin typeface="Cambria Math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2400" i="1">
                          <a:latin typeface="Cambria Math"/>
                          <a:ea typeface="Cambria Math" panose="02040503050406030204" pitchFamily="18" charset="0"/>
                        </a:rPr>
                        <m:t>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400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l-GR" sz="2400" i="1">
                                  <a:latin typeface="Cambria Math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l-GR" sz="2400" i="1">
                                  <a:latin typeface="Cambria Math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d>
                            <m:dPr>
                              <m:ctrlPr>
                                <a:rPr lang="el-GR" sz="2400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en-US" sz="2400" i="1">
                                  <a:latin typeface="Cambria Math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i="1">
                                  <a:latin typeface="Cambria Math"/>
                                  <a:ea typeface="Cambria Math" panose="02040503050406030204" pitchFamily="18" charset="0"/>
                                </a:rPr>
                                <m:t>𝑀</m:t>
                              </m:r>
                            </m:e>
                          </m:d>
                          <m:sSup>
                            <m:sSupPr>
                              <m:ctrlPr>
                                <a:rPr lang="en-US" sz="2400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sz="2400" i="1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n-US" sz="2400" i="1">
                                  <a:latin typeface="Cambria Math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  <m:t>𝑚𝑔h</m:t>
                          </m:r>
                        </m:e>
                      </m:d>
                    </m:oMath>
                  </m:oMathPara>
                </a14:m>
                <a:endParaRPr lang="el-GR" sz="2400" dirty="0"/>
              </a:p>
            </p:txBody>
          </p:sp>
        </mc:Choice>
        <mc:Fallback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581" y="2636912"/>
                <a:ext cx="8441217" cy="79611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Θέση κειμένου 2"/>
          <p:cNvSpPr txBox="1">
            <a:spLocks/>
          </p:cNvSpPr>
          <p:nvPr/>
        </p:nvSpPr>
        <p:spPr>
          <a:xfrm>
            <a:off x="611560" y="1484784"/>
            <a:ext cx="8218239" cy="9361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dirty="0" smtClean="0"/>
              <a:t>Με αντικατάσταση των παραπάνω εξισώσεων στην (1) παίρνω</a:t>
            </a:r>
            <a:r>
              <a:rPr lang="en-US" sz="2200" dirty="0" smtClean="0"/>
              <a:t>:</a:t>
            </a:r>
            <a:endParaRPr lang="el-GR" sz="22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/>
              <p:cNvSpPr txBox="1"/>
              <p:nvPr/>
            </p:nvSpPr>
            <p:spPr>
              <a:xfrm>
                <a:off x="-79471" y="3573016"/>
                <a:ext cx="93610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9471" y="3573016"/>
                <a:ext cx="936104" cy="78981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Rectangle 29"/>
              <p:cNvSpPr/>
              <p:nvPr/>
            </p:nvSpPr>
            <p:spPr>
              <a:xfrm>
                <a:off x="379255" y="3568989"/>
                <a:ext cx="8441217" cy="7961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l-GR" sz="2400" i="1" dirty="0">
                          <a:latin typeface="Cambria Math"/>
                          <a:ea typeface="Cambria Math"/>
                        </a:rPr>
                        <m:t>𝜇</m:t>
                      </m:r>
                      <m:r>
                        <a:rPr lang="en-US" sz="2400" i="1" dirty="0">
                          <a:latin typeface="Cambria Math"/>
                          <a:ea typeface="Cambria Math"/>
                        </a:rPr>
                        <m:t>𝑀𝑔</m:t>
                      </m:r>
                      <m:r>
                        <a:rPr lang="el-GR" sz="2400" i="1" dirty="0">
                          <a:latin typeface="Cambria Math"/>
                          <a:ea typeface="Cambria Math"/>
                        </a:rPr>
                        <m:t>𝛿</m:t>
                      </m:r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𝑘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l-GR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𝛿</m:t>
                          </m:r>
                        </m:e>
                        <m:sup>
                          <m:r>
                            <a:rPr lang="el-GR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l-GR" sz="2400" b="0" i="1" smtClean="0">
                          <a:latin typeface="Cambria Math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𝑚𝑔</m:t>
                      </m:r>
                      <m:r>
                        <a:rPr lang="el-GR" sz="2400" b="0" i="1" smtClean="0">
                          <a:latin typeface="Cambria Math"/>
                          <a:ea typeface="Cambria Math" panose="02040503050406030204" pitchFamily="18" charset="0"/>
                        </a:rPr>
                        <m:t>𝛿</m:t>
                      </m:r>
                      <m:r>
                        <a:rPr lang="el-GR" sz="2400" i="1">
                          <a:latin typeface="Cambria Math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2400" i="1">
                              <a:latin typeface="Cambria Math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l-GR" sz="2400" i="1">
                              <a:latin typeface="Cambria Math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el-GR" sz="24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  <m:t>𝑀</m:t>
                          </m:r>
                        </m:e>
                      </m:d>
                      <m:sSup>
                        <m:sSupPr>
                          <m:ctrlP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/>
                                  <a:ea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  <m:sup>
                          <m: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l-GR" sz="2400" dirty="0"/>
              </a:p>
            </p:txBody>
          </p:sp>
        </mc:Choice>
        <mc:Fallback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255" y="3568989"/>
                <a:ext cx="8441217" cy="79611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/>
              <p:cNvSpPr txBox="1"/>
              <p:nvPr/>
            </p:nvSpPr>
            <p:spPr>
              <a:xfrm>
                <a:off x="-108520" y="4799424"/>
                <a:ext cx="93610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8520" y="4799424"/>
                <a:ext cx="936104" cy="78981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Rectangle 31"/>
              <p:cNvSpPr/>
              <p:nvPr/>
            </p:nvSpPr>
            <p:spPr>
              <a:xfrm>
                <a:off x="323528" y="4797152"/>
                <a:ext cx="8441217" cy="7838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𝑘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l-GR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𝛿</m:t>
                          </m:r>
                        </m:e>
                        <m:sup>
                          <m:r>
                            <a:rPr lang="el-GR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l-GR" sz="2400" b="0" i="1" smtClean="0">
                          <a:latin typeface="Cambria Math"/>
                          <a:ea typeface="Cambria Math" panose="02040503050406030204" pitchFamily="18" charset="0"/>
                        </a:rPr>
                        <m:t>−(</m:t>
                      </m:r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𝑚𝑔</m:t>
                      </m:r>
                      <m:r>
                        <a:rPr lang="el-GR" sz="2400" b="0" i="1" smtClean="0">
                          <a:latin typeface="Cambria Math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l-GR" sz="2400" b="0" i="1" smtClean="0">
                          <a:latin typeface="Cambria Math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𝑀𝑔</m:t>
                      </m:r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)</m:t>
                      </m:r>
                      <m:r>
                        <a:rPr lang="el-GR" sz="2400" b="0" i="1" smtClean="0">
                          <a:latin typeface="Cambria Math"/>
                          <a:ea typeface="Cambria Math" panose="02040503050406030204" pitchFamily="18" charset="0"/>
                        </a:rPr>
                        <m:t>𝛿</m:t>
                      </m:r>
                      <m:r>
                        <a:rPr lang="el-GR" sz="2400" i="1">
                          <a:latin typeface="Cambria Math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2400" i="1">
                              <a:latin typeface="Cambria Math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l-GR" sz="2400" i="1">
                              <a:latin typeface="Cambria Math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el-GR" sz="24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  <m:t>𝑀</m:t>
                          </m:r>
                        </m:e>
                      </m:d>
                      <m:sSup>
                        <m:sSupPr>
                          <m:ctrlP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/>
                                  <a:ea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  <m:sup>
                          <m: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dirty="0"/>
                        <m:t>=</m:t>
                      </m:r>
                      <m:r>
                        <a:rPr lang="en-US" sz="2400" b="0" i="0" dirty="0" smtClean="0">
                          <a:latin typeface="Cambria Math"/>
                        </a:rPr>
                        <m:t>0</m:t>
                      </m:r>
                    </m:oMath>
                  </m:oMathPara>
                </a14:m>
                <a:endParaRPr lang="el-GR" sz="2400" dirty="0"/>
              </a:p>
            </p:txBody>
          </p:sp>
        </mc:Choice>
        <mc:Fallback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4797152"/>
                <a:ext cx="8441217" cy="78380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Rectangle 32"/>
          <p:cNvSpPr/>
          <p:nvPr/>
        </p:nvSpPr>
        <p:spPr>
          <a:xfrm>
            <a:off x="1084275" y="4648994"/>
            <a:ext cx="7272808" cy="10801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1377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ιμένου 1"/>
          <p:cNvSpPr>
            <a:spLocks noGrp="1"/>
          </p:cNvSpPr>
          <p:nvPr>
            <p:ph type="body" idx="1"/>
          </p:nvPr>
        </p:nvSpPr>
        <p:spPr>
          <a:xfrm>
            <a:off x="467544" y="1556792"/>
            <a:ext cx="8352928" cy="927794"/>
          </a:xfrm>
        </p:spPr>
        <p:txBody>
          <a:bodyPr>
            <a:noAutofit/>
          </a:bodyPr>
          <a:lstStyle/>
          <a:p>
            <a:pPr algn="just"/>
            <a:r>
              <a:rPr lang="el-GR" u="sng" dirty="0" smtClean="0"/>
              <a:t>Εφαρμογή 1</a:t>
            </a:r>
            <a:r>
              <a:rPr lang="en-US" u="sng" dirty="0" smtClean="0"/>
              <a:t>:</a:t>
            </a:r>
          </a:p>
          <a:p>
            <a:pPr algn="just"/>
            <a:r>
              <a:rPr lang="el-GR" dirty="0" smtClean="0"/>
              <a:t>Αβαρής ράβδος με 1 συγκεντρωμένη μάζα στο άκρο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  <p:sp>
        <p:nvSpPr>
          <p:cNvPr id="11" name="Τίτλος 5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/>
              <a:t>Αρχές Έργου-Ενέργειας </a:t>
            </a:r>
            <a:br>
              <a:rPr lang="el-GR" dirty="0"/>
            </a:br>
            <a:r>
              <a:rPr lang="el-GR" dirty="0"/>
              <a:t>Σύστημα Υλικών Σημείων</a:t>
            </a:r>
          </a:p>
        </p:txBody>
      </p:sp>
      <p:sp>
        <p:nvSpPr>
          <p:cNvPr id="13" name="Θέση κειμένου 2"/>
          <p:cNvSpPr>
            <a:spLocks noGrp="1"/>
          </p:cNvSpPr>
          <p:nvPr>
            <p:ph type="body" sz="quarter" idx="3"/>
          </p:nvPr>
        </p:nvSpPr>
        <p:spPr>
          <a:xfrm>
            <a:off x="4789041" y="2636912"/>
            <a:ext cx="4175447" cy="3240360"/>
          </a:xfrm>
        </p:spPr>
        <p:txBody>
          <a:bodyPr>
            <a:normAutofit/>
          </a:bodyPr>
          <a:lstStyle/>
          <a:p>
            <a:pPr algn="just"/>
            <a:r>
              <a:rPr lang="el-GR" dirty="0"/>
              <a:t>Ξ</a:t>
            </a:r>
            <a:r>
              <a:rPr lang="el-GR" dirty="0" smtClean="0"/>
              <a:t>εκινά από τη θέση Θ</a:t>
            </a:r>
            <a:r>
              <a:rPr lang="el-GR" sz="1200" dirty="0" smtClean="0"/>
              <a:t>0</a:t>
            </a:r>
            <a:r>
              <a:rPr lang="el-GR" dirty="0" smtClean="0"/>
              <a:t>  με αρχική ταχύτητα </a:t>
            </a:r>
            <a:r>
              <a:rPr lang="en-US" dirty="0" smtClean="0"/>
              <a:t>v</a:t>
            </a:r>
            <a:r>
              <a:rPr lang="en-US" sz="1200" dirty="0" smtClean="0"/>
              <a:t>0  . </a:t>
            </a:r>
          </a:p>
          <a:p>
            <a:pPr algn="just"/>
            <a:r>
              <a:rPr lang="el-GR" dirty="0" smtClean="0"/>
              <a:t>Ζητούνται</a:t>
            </a:r>
            <a:r>
              <a:rPr lang="en-US" dirty="0" smtClean="0"/>
              <a:t>:</a:t>
            </a:r>
            <a:endParaRPr lang="el-GR" dirty="0" smtClean="0"/>
          </a:p>
          <a:p>
            <a:pPr marL="457200" indent="-457200" algn="just">
              <a:buFont typeface="+mj-lt"/>
              <a:buAutoNum type="arabicPeriod"/>
            </a:pPr>
            <a:r>
              <a:rPr lang="en-US" b="0" dirty="0" smtClean="0"/>
              <a:t>v(</a:t>
            </a:r>
            <a:r>
              <a:rPr lang="el-GR" b="0" dirty="0" smtClean="0"/>
              <a:t>θ)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l-GR" b="0" dirty="0" smtClean="0"/>
              <a:t>Δυνάμεις στη στήριξη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l-GR" b="0" dirty="0" smtClean="0"/>
              <a:t>Εσωτερική καμπτική ροπή</a:t>
            </a:r>
          </a:p>
          <a:p>
            <a:pPr algn="just"/>
            <a:endParaRPr lang="el-G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" y="2564904"/>
            <a:ext cx="4048125" cy="337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1919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4139952" y="1700808"/>
            <a:ext cx="4546849" cy="150301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l-GR" sz="2200" b="1" u="sng" dirty="0" smtClean="0"/>
              <a:t>Βήμα 1</a:t>
            </a:r>
            <a:r>
              <a:rPr lang="en-US" sz="2200" b="1" dirty="0" smtClean="0"/>
              <a:t>: </a:t>
            </a:r>
            <a:r>
              <a:rPr lang="el-GR" sz="2200" b="1" dirty="0" smtClean="0"/>
              <a:t>Επιλογή συστήματος και ΔΕΣ.</a:t>
            </a:r>
          </a:p>
          <a:p>
            <a:pPr marL="0" indent="0" algn="just">
              <a:buNone/>
            </a:pPr>
            <a:r>
              <a:rPr lang="el-GR" sz="2200" b="1" dirty="0" smtClean="0"/>
              <a:t>Σχεδιάζουμε ένα ΔΕΣ, λαμ-βάνοντας το σύστημα της ράβδου και της μάζας μαζί σαν ένα σύστημα.</a:t>
            </a:r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 dirty="0"/>
          </a:p>
        </p:txBody>
      </p:sp>
      <p:sp>
        <p:nvSpPr>
          <p:cNvPr id="10" name="Θέση κειμένου 2"/>
          <p:cNvSpPr txBox="1">
            <a:spLocks/>
          </p:cNvSpPr>
          <p:nvPr/>
        </p:nvSpPr>
        <p:spPr>
          <a:xfrm>
            <a:off x="4130625" y="3924746"/>
            <a:ext cx="4041775" cy="5843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u="sng" dirty="0" smtClean="0"/>
              <a:t>Βήμα 2</a:t>
            </a:r>
            <a:r>
              <a:rPr lang="el-GR" sz="2200" dirty="0" smtClean="0"/>
              <a:t>:  Αρχή Έργου - Ενέργειας</a:t>
            </a:r>
            <a:endParaRPr lang="el-GR" sz="2200" dirty="0"/>
          </a:p>
        </p:txBody>
      </p:sp>
      <p:sp>
        <p:nvSpPr>
          <p:cNvPr id="20" name="Θέση περιεχομένου 3"/>
          <p:cNvSpPr txBox="1">
            <a:spLocks/>
          </p:cNvSpPr>
          <p:nvPr/>
        </p:nvSpPr>
        <p:spPr>
          <a:xfrm>
            <a:off x="467544" y="4662288"/>
            <a:ext cx="2952328" cy="6389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</a:pPr>
            <a:r>
              <a:rPr lang="el-GR" sz="2200" b="1" dirty="0" smtClean="0"/>
              <a:t>Συντηρητικές Δυνάμεις</a:t>
            </a:r>
            <a:endParaRPr lang="el-GR" sz="2200" dirty="0" smtClean="0"/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</p:txBody>
      </p:sp>
      <p:sp>
        <p:nvSpPr>
          <p:cNvPr id="21" name="Θέση περιεχομένου 3"/>
          <p:cNvSpPr txBox="1">
            <a:spLocks/>
          </p:cNvSpPr>
          <p:nvPr/>
        </p:nvSpPr>
        <p:spPr>
          <a:xfrm>
            <a:off x="4247964" y="4653136"/>
            <a:ext cx="1476164" cy="6389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</a:pPr>
            <a:r>
              <a:rPr lang="el-GR" sz="2200" b="1" dirty="0" smtClean="0"/>
              <a:t>Δυναμικό</a:t>
            </a:r>
            <a:endParaRPr lang="el-GR" sz="2200" dirty="0" smtClean="0"/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553791" y="4955713"/>
                <a:ext cx="785961" cy="590609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𝑚𝑔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3791" y="4955713"/>
                <a:ext cx="785961" cy="590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535996" y="4941168"/>
                <a:ext cx="929977" cy="590609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𝑚𝑔𝑧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5996" y="4941168"/>
                <a:ext cx="929977" cy="590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Θέση περιεχομένου 3"/>
          <p:cNvSpPr txBox="1">
            <a:spLocks/>
          </p:cNvSpPr>
          <p:nvPr/>
        </p:nvSpPr>
        <p:spPr>
          <a:xfrm>
            <a:off x="467544" y="5641310"/>
            <a:ext cx="3528392" cy="6389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</a:pPr>
            <a:r>
              <a:rPr lang="el-GR" sz="2200" b="1" dirty="0" smtClean="0"/>
              <a:t>Μη-Συντηρητικές Δυνάμεις</a:t>
            </a:r>
            <a:endParaRPr lang="el-GR" sz="2200" dirty="0" smtClean="0"/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</p:txBody>
      </p:sp>
      <p:sp>
        <p:nvSpPr>
          <p:cNvPr id="25" name="Θέση περιεχομένου 3"/>
          <p:cNvSpPr txBox="1">
            <a:spLocks/>
          </p:cNvSpPr>
          <p:nvPr/>
        </p:nvSpPr>
        <p:spPr>
          <a:xfrm>
            <a:off x="4247964" y="5632158"/>
            <a:ext cx="1476164" cy="6389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l-GR" sz="2200" b="1" dirty="0" smtClean="0"/>
              <a:t>Έργο</a:t>
            </a:r>
            <a:endParaRPr lang="el-GR" sz="2200" dirty="0" smtClean="0"/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553791" y="5934735"/>
                <a:ext cx="677949" cy="590609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/>
                            </a:rPr>
                            <m:t>F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𝑟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3791" y="5934735"/>
                <a:ext cx="677949" cy="590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4788024" y="5949280"/>
                <a:ext cx="464988" cy="590609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l-GR" sz="2800" b="0" i="1" smtClean="0">
                          <a:latin typeface="Cambria Math"/>
                        </a:rPr>
                        <m:t>0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5949280"/>
                <a:ext cx="464988" cy="590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547664" y="6294775"/>
                <a:ext cx="677949" cy="590609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/>
                            </a:rPr>
                            <m:t>F</m:t>
                          </m:r>
                        </m:e>
                        <m:sub>
                          <m:r>
                            <a:rPr lang="el-GR" sz="2800" b="0" i="1" smtClean="0">
                              <a:latin typeface="Cambria Math"/>
                            </a:rPr>
                            <m:t>𝜃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4" y="6294775"/>
                <a:ext cx="677949" cy="590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4788024" y="6294775"/>
                <a:ext cx="464988" cy="590609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l-GR" sz="2800" b="0" i="1" smtClean="0">
                          <a:latin typeface="Cambria Math"/>
                        </a:rPr>
                        <m:t>0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6294775"/>
                <a:ext cx="464988" cy="590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Right Brace 29"/>
          <p:cNvSpPr/>
          <p:nvPr/>
        </p:nvSpPr>
        <p:spPr>
          <a:xfrm>
            <a:off x="5364088" y="6028561"/>
            <a:ext cx="283604" cy="784815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Θέση περιεχομένου 3"/>
          <p:cNvSpPr txBox="1">
            <a:spLocks/>
          </p:cNvSpPr>
          <p:nvPr/>
        </p:nvSpPr>
        <p:spPr>
          <a:xfrm>
            <a:off x="5796136" y="6021288"/>
            <a:ext cx="3096344" cy="6389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</a:pPr>
            <a:r>
              <a:rPr lang="el-GR" sz="2200" dirty="0" smtClean="0"/>
              <a:t>Το σημείο εφαρμογής παραμένει ακίνητο</a:t>
            </a:r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</p:txBody>
      </p:sp>
      <p:sp>
        <p:nvSpPr>
          <p:cNvPr id="32" name="Τίτλος 5"/>
          <p:cNvSpPr txBox="1">
            <a:spLocks/>
          </p:cNvSpPr>
          <p:nvPr/>
        </p:nvSpPr>
        <p:spPr>
          <a:xfrm>
            <a:off x="457200" y="116632"/>
            <a:ext cx="8229600" cy="1584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dirty="0" smtClean="0"/>
              <a:t>Εφαρμογή</a:t>
            </a:r>
            <a:r>
              <a:rPr lang="en-US" dirty="0" smtClean="0"/>
              <a:t> 2</a:t>
            </a:r>
            <a:r>
              <a:rPr lang="el-GR" dirty="0" smtClean="0"/>
              <a:t>: Αβαρής ράβδος</a:t>
            </a:r>
            <a:endParaRPr lang="el-G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362" y="1240489"/>
            <a:ext cx="2786502" cy="3280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4066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 dirty="0"/>
          </a:p>
        </p:txBody>
      </p:sp>
      <p:sp>
        <p:nvSpPr>
          <p:cNvPr id="10" name="Θέση κειμένου 2"/>
          <p:cNvSpPr txBox="1">
            <a:spLocks/>
          </p:cNvSpPr>
          <p:nvPr/>
        </p:nvSpPr>
        <p:spPr>
          <a:xfrm>
            <a:off x="494221" y="1988840"/>
            <a:ext cx="6670067" cy="4320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dirty="0" smtClean="0"/>
              <a:t>Αρχή Διατήρησης Μηχανικής Ενέργειας</a:t>
            </a:r>
            <a:endParaRPr lang="el-GR" sz="2200" dirty="0"/>
          </a:p>
        </p:txBody>
      </p:sp>
      <p:sp>
        <p:nvSpPr>
          <p:cNvPr id="20" name="Θέση περιεχομένου 3"/>
          <p:cNvSpPr txBox="1">
            <a:spLocks/>
          </p:cNvSpPr>
          <p:nvPr/>
        </p:nvSpPr>
        <p:spPr>
          <a:xfrm>
            <a:off x="467544" y="3140968"/>
            <a:ext cx="6876764" cy="9361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</a:pPr>
            <a:r>
              <a:rPr lang="el-GR" sz="2200" b="1" dirty="0" smtClean="0"/>
              <a:t>Θέση 1</a:t>
            </a:r>
            <a:r>
              <a:rPr lang="en-US" sz="2200" b="1" dirty="0" smtClean="0"/>
              <a:t>: </a:t>
            </a:r>
            <a:r>
              <a:rPr lang="el-GR" sz="2200" dirty="0" smtClean="0"/>
              <a:t>Αρχική θέση, </a:t>
            </a:r>
            <a:r>
              <a:rPr lang="en-US" sz="2200" dirty="0" smtClean="0"/>
              <a:t>  </a:t>
            </a:r>
            <a:r>
              <a:rPr lang="el-GR" sz="2200" dirty="0" smtClean="0"/>
              <a:t>θ</a:t>
            </a:r>
            <a:r>
              <a:rPr lang="el-GR" sz="1000" dirty="0" smtClean="0"/>
              <a:t>0</a:t>
            </a:r>
            <a:r>
              <a:rPr lang="el-GR" sz="2200" dirty="0" smtClean="0"/>
              <a:t>,</a:t>
            </a:r>
            <a:r>
              <a:rPr lang="en-US" sz="2200" dirty="0" smtClean="0"/>
              <a:t>   v</a:t>
            </a:r>
            <a:r>
              <a:rPr lang="en-US" sz="1000" dirty="0" smtClean="0"/>
              <a:t>0</a:t>
            </a:r>
          </a:p>
          <a:p>
            <a:pPr marL="0" indent="0" algn="just">
              <a:buFont typeface="Arial" pitchFamily="34" charset="0"/>
              <a:buNone/>
            </a:pPr>
            <a:r>
              <a:rPr lang="el-GR" sz="2200" b="1" dirty="0" smtClean="0"/>
              <a:t>Θέση </a:t>
            </a:r>
            <a:r>
              <a:rPr lang="en-US" sz="2200" b="1" dirty="0" smtClean="0"/>
              <a:t>2:</a:t>
            </a:r>
            <a:r>
              <a:rPr lang="el-GR" sz="2200" dirty="0" smtClean="0"/>
              <a:t> θ, </a:t>
            </a:r>
            <a:r>
              <a:rPr lang="en-US" sz="2200" dirty="0" smtClean="0"/>
              <a:t>v(</a:t>
            </a:r>
            <a:r>
              <a:rPr lang="el-GR" sz="2200" dirty="0" smtClean="0"/>
              <a:t>θ)</a:t>
            </a:r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2771800" y="2420888"/>
                <a:ext cx="3384376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𝑇</m:t>
                          </m:r>
                        </m:e>
                        <m:sub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600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𝑉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r>
                        <a:rPr lang="el-GR" sz="2600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  <m:r>
                        <a:rPr lang="en-US" sz="2600" i="1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𝑉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800" y="2420888"/>
                <a:ext cx="3384376" cy="78981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Rectangle 32"/>
          <p:cNvSpPr/>
          <p:nvPr/>
        </p:nvSpPr>
        <p:spPr>
          <a:xfrm>
            <a:off x="6372200" y="2564904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(1)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651673" y="4086641"/>
                <a:ext cx="2088232" cy="936104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6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600">
                              <a:latin typeface="Cambria Math"/>
                            </a:rPr>
                            <m:t>T</m:t>
                          </m:r>
                        </m:e>
                        <m:sub>
                          <m:r>
                            <a:rPr lang="el-GR" sz="26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6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6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6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600" b="0" i="1" smtClean="0">
                          <a:latin typeface="Cambria Math"/>
                        </a:rPr>
                        <m:t>𝑚</m:t>
                      </m:r>
                      <m:sSup>
                        <m:sSupPr>
                          <m:ctrlPr>
                            <a:rPr lang="en-US" sz="2600" i="1">
                              <a:latin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600" i="1"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600" b="0" i="1" smtClean="0"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e>
                        <m:sup>
                          <m:r>
                            <a:rPr lang="en-US" sz="2600" i="1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2600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673" y="4086641"/>
                <a:ext cx="2088232" cy="93610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611560" y="5085184"/>
                <a:ext cx="2304256" cy="936104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 fontScale="92500"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8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>
                              <a:latin typeface="Cambria Math"/>
                            </a:rPr>
                            <m:t>T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8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800" b="0" i="1" smtClean="0">
                          <a:latin typeface="Cambria Math"/>
                        </a:rPr>
                        <m:t>𝑚</m:t>
                      </m:r>
                      <m:sSup>
                        <m:sSupPr>
                          <m:ctrlPr>
                            <a:rPr lang="en-US" sz="28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𝑣</m:t>
                          </m:r>
                        </m:e>
                        <m:sup>
                          <m:r>
                            <a:rPr lang="en-US" sz="28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800" b="0" i="1" smtClean="0">
                          <a:latin typeface="Cambria Math"/>
                        </a:rPr>
                        <m:t>(</m:t>
                      </m:r>
                      <m:r>
                        <a:rPr lang="el-GR" sz="2800" b="0" i="1" smtClean="0">
                          <a:latin typeface="Cambria Math"/>
                        </a:rPr>
                        <m:t>𝜃</m:t>
                      </m:r>
                      <m:r>
                        <a:rPr lang="en-US" sz="28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5085184"/>
                <a:ext cx="2304256" cy="93610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3964040" y="4077072"/>
                <a:ext cx="4568399" cy="936104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6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600" b="0" i="0" smtClean="0">
                              <a:latin typeface="Cambria Math"/>
                            </a:rPr>
                            <m:t>V</m:t>
                          </m:r>
                        </m:e>
                        <m:sub>
                          <m:r>
                            <a:rPr lang="el-GR" sz="26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</a:rPr>
                        <m:t>=−</m:t>
                      </m:r>
                      <m:r>
                        <a:rPr lang="en-US" sz="2600" b="0" i="1" smtClean="0">
                          <a:latin typeface="Cambria Math"/>
                        </a:rPr>
                        <m:t>𝑚𝑔𝐿</m:t>
                      </m:r>
                      <m:func>
                        <m:funcPr>
                          <m:ctrlPr>
                            <a:rPr lang="en-US" sz="2600" b="0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600" b="0" i="0" smtClean="0">
                              <a:latin typeface="Cambria Math"/>
                            </a:rPr>
                            <m:t>sin</m:t>
                          </m:r>
                        </m:fName>
                        <m:e>
                          <m:sSub>
                            <m:sSubPr>
                              <m:ctrlPr>
                                <a:rPr lang="en-US" sz="26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l-GR" sz="2600" b="0" i="0" smtClean="0">
                                  <a:latin typeface="Cambria Math"/>
                                </a:rPr>
                                <m:t>Θ</m:t>
                              </m:r>
                            </m:e>
                            <m:sub>
                              <m:r>
                                <a:rPr lang="en-US" sz="2600" b="0" i="1" smtClean="0"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e>
                      </m:func>
                    </m:oMath>
                  </m:oMathPara>
                </a14:m>
                <a:endParaRPr lang="en-US" sz="2600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4040" y="4077072"/>
                <a:ext cx="4568399" cy="93610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3995936" y="5085184"/>
                <a:ext cx="2736304" cy="936104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el-GR" sz="2600" i="1" smtClean="0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600" b="0" i="0" smtClean="0">
                            <a:latin typeface="Cambria Math"/>
                          </a:rPr>
                          <m:t>V</m:t>
                        </m:r>
                      </m:e>
                      <m:sub>
                        <m:r>
                          <a:rPr lang="en-US" sz="2600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2600" b="0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l-GR" sz="2600" b="0" i="0" smtClean="0">
                        <a:latin typeface="Cambria Math"/>
                      </a:rPr>
                      <m:t>−</m:t>
                    </m:r>
                    <m:r>
                      <a:rPr lang="en-US" sz="2600" i="1">
                        <a:latin typeface="Cambria Math"/>
                      </a:rPr>
                      <m:t>𝑚𝑔𝐿</m:t>
                    </m:r>
                    <m:func>
                      <m:funcPr>
                        <m:ctrlPr>
                          <a:rPr lang="en-US" sz="2600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600">
                            <a:latin typeface="Cambria Math"/>
                          </a:rPr>
                          <m:t>sin</m:t>
                        </m:r>
                      </m:fName>
                      <m:e>
                        <m:r>
                          <m:rPr>
                            <m:sty m:val="p"/>
                          </m:rPr>
                          <a:rPr lang="el-GR" sz="2600" b="0" i="0" smtClean="0">
                            <a:latin typeface="Cambria Math"/>
                          </a:rPr>
                          <m:t>Θ</m:t>
                        </m:r>
                      </m:e>
                    </m:func>
                  </m:oMath>
                </a14:m>
                <a:endParaRPr lang="en-US" sz="2600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936" y="5085184"/>
                <a:ext cx="2736304" cy="93610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Τίτλος 5"/>
          <p:cNvSpPr txBox="1">
            <a:spLocks/>
          </p:cNvSpPr>
          <p:nvPr/>
        </p:nvSpPr>
        <p:spPr>
          <a:xfrm>
            <a:off x="457200" y="116632"/>
            <a:ext cx="8229600" cy="1584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dirty="0" smtClean="0"/>
              <a:t>Εφαρμογή</a:t>
            </a:r>
            <a:r>
              <a:rPr lang="en-US" dirty="0" smtClean="0"/>
              <a:t> 2</a:t>
            </a:r>
            <a:r>
              <a:rPr lang="el-GR" dirty="0" smtClean="0"/>
              <a:t>: Αβαρής ράβδος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48183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 dirty="0"/>
          </a:p>
        </p:txBody>
      </p:sp>
      <p:sp>
        <p:nvSpPr>
          <p:cNvPr id="10" name="Θέση κειμένου 2"/>
          <p:cNvSpPr txBox="1">
            <a:spLocks/>
          </p:cNvSpPr>
          <p:nvPr/>
        </p:nvSpPr>
        <p:spPr>
          <a:xfrm>
            <a:off x="494221" y="1988840"/>
            <a:ext cx="6670067" cy="4320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b="0" dirty="0" smtClean="0"/>
              <a:t>Οπότε η (1) γράφεται</a:t>
            </a:r>
            <a:r>
              <a:rPr lang="en-US" sz="2200" b="0" dirty="0" smtClean="0"/>
              <a:t>:</a:t>
            </a:r>
            <a:endParaRPr lang="el-GR" sz="2200" b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1979712" y="2420888"/>
                <a:ext cx="6840760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400" i="1">
                          <a:latin typeface="Cambria Math"/>
                        </a:rPr>
                        <m:t>𝑚</m:t>
                      </m:r>
                      <m:sSup>
                        <m:sSupPr>
                          <m:ctrlPr>
                            <a:rPr lang="en-US" sz="2400" i="1">
                              <a:latin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e>
                        <m:sup>
                          <m:r>
                            <a:rPr lang="en-US" sz="24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latin typeface="Cambria Math"/>
                        </a:rPr>
                        <m:t>−</m:t>
                      </m:r>
                      <m:r>
                        <a:rPr lang="en-US" sz="2400" i="1">
                          <a:latin typeface="Cambria Math"/>
                        </a:rPr>
                        <m:t>𝑚𝑔𝐿</m:t>
                      </m:r>
                      <m:func>
                        <m:funcPr>
                          <m:ctrlPr>
                            <a:rPr lang="en-US" sz="2400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400">
                              <a:latin typeface="Cambria Math"/>
                            </a:rPr>
                            <m:t>sin</m:t>
                          </m:r>
                        </m:fName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l-GR" sz="2400">
                                  <a:latin typeface="Cambria Math"/>
                                </a:rPr>
                                <m:t>Θ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e>
                      </m:func>
                      <m:r>
                        <a:rPr lang="el-GR" sz="24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400" i="1">
                          <a:latin typeface="Cambria Math"/>
                        </a:rPr>
                        <m:t>𝑚</m:t>
                      </m:r>
                      <m:sSup>
                        <m:sSupPr>
                          <m:ctrlPr>
                            <a:rPr lang="en-US" sz="24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</a:rPr>
                            <m:t>𝑣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latin typeface="Cambria Math"/>
                        </a:rPr>
                        <m:t>(</m:t>
                      </m:r>
                      <m:r>
                        <a:rPr lang="el-GR" sz="2400" i="1">
                          <a:latin typeface="Cambria Math"/>
                        </a:rPr>
                        <m:t>𝜃</m:t>
                      </m:r>
                      <m:r>
                        <a:rPr lang="en-US" sz="2400" i="1">
                          <a:latin typeface="Cambria Math"/>
                        </a:rPr>
                        <m:t>)</m:t>
                      </m:r>
                      <m:r>
                        <a:rPr lang="en-US" sz="2600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l-GR" sz="2600">
                          <a:latin typeface="Cambria Math"/>
                        </a:rPr>
                        <m:t>−</m:t>
                      </m:r>
                      <m:r>
                        <a:rPr lang="en-US" sz="2600" i="1">
                          <a:latin typeface="Cambria Math"/>
                        </a:rPr>
                        <m:t>𝑚𝑔𝐿</m:t>
                      </m:r>
                      <m:func>
                        <m:funcPr>
                          <m:ctrlPr>
                            <a:rPr lang="en-US" sz="2600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600"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m:rPr>
                              <m:sty m:val="p"/>
                            </m:rPr>
                            <a:rPr lang="el-GR" sz="2600">
                              <a:latin typeface="Cambria Math"/>
                            </a:rPr>
                            <m:t>Θ</m:t>
                          </m:r>
                        </m:e>
                      </m:func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9712" y="2420888"/>
                <a:ext cx="6840760" cy="78981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Rectangle 32"/>
          <p:cNvSpPr/>
          <p:nvPr/>
        </p:nvSpPr>
        <p:spPr>
          <a:xfrm>
            <a:off x="611560" y="2564904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(1)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331640" y="2564904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1640" y="2564904"/>
                <a:ext cx="648072" cy="53367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979712" y="3431272"/>
                <a:ext cx="5904656" cy="789816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6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600" i="1">
                              <a:latin typeface="Cambria Math"/>
                            </a:rPr>
                            <m:t>𝑣</m:t>
                          </m:r>
                        </m:e>
                        <m:sup>
                          <m:r>
                            <a:rPr lang="en-US" sz="2600" i="1">
                              <a:latin typeface="Cambria Math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US" sz="26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l-GR" sz="2600" i="1">
                              <a:latin typeface="Cambria Math"/>
                            </a:rPr>
                            <m:t>𝜃</m:t>
                          </m:r>
                        </m:e>
                      </m:d>
                      <m:r>
                        <a:rPr lang="el-GR" sz="2600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600" i="1">
                              <a:latin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26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600" i="1"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600" i="1"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e>
                        <m:sup>
                          <m:r>
                            <a:rPr lang="en-US" sz="26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600" b="0" i="1" smtClean="0">
                          <a:latin typeface="Cambria Math"/>
                        </a:rPr>
                        <m:t>+2</m:t>
                      </m:r>
                      <m:r>
                        <a:rPr lang="en-US" sz="2600" b="0" i="1" smtClean="0">
                          <a:latin typeface="Cambria Math"/>
                        </a:rPr>
                        <m:t>𝑔𝐿</m:t>
                      </m:r>
                      <m:d>
                        <m:dPr>
                          <m:ctrlPr>
                            <a:rPr lang="en-US" sz="2600" b="0" i="1" smtClean="0">
                              <a:latin typeface="Cambria Math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sz="2600" i="1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600"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m:rPr>
                                  <m:sty m:val="p"/>
                                </m:rPr>
                                <a:rPr lang="el-GR" sz="2600">
                                  <a:latin typeface="Cambria Math"/>
                                </a:rPr>
                                <m:t>Θ</m:t>
                              </m:r>
                            </m:e>
                          </m:func>
                          <m:r>
                            <a:rPr lang="en-US" sz="2600" b="0" i="1" smtClean="0">
                              <a:latin typeface="Cambria Math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US" sz="2600" i="1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600"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en-US" sz="26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sz="2600">
                                      <a:latin typeface="Cambria Math"/>
                                    </a:rPr>
                                    <m:t>Θ</m:t>
                                  </m:r>
                                </m:e>
                                <m:sub>
                                  <m:r>
                                    <a:rPr lang="en-US" sz="2600" i="1"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func>
                        </m:e>
                      </m:d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9712" y="3431272"/>
                <a:ext cx="5904656" cy="78981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331640" y="3575288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1640" y="3575288"/>
                <a:ext cx="648072" cy="53367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359532" y="4525068"/>
                <a:ext cx="6012668" cy="5393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bar>
                      <m:barPr>
                        <m:ctrlPr>
                          <a:rPr lang="en-US" sz="2600" b="0" i="1" smtClean="0">
                            <a:latin typeface="Cambria Math"/>
                            <a:ea typeface="Cambria Math"/>
                          </a:rPr>
                        </m:ctrlPr>
                      </m:barPr>
                      <m:e>
                        <m:r>
                          <a:rPr lang="en-US" sz="2600" b="0" i="1" smtClean="0">
                            <a:latin typeface="Cambria Math"/>
                            <a:ea typeface="Cambria Math"/>
                          </a:rPr>
                          <m:t>𝑣</m:t>
                        </m:r>
                      </m:e>
                    </m:bar>
                    <m:r>
                      <a:rPr lang="en-US" sz="2600" b="0" i="1" smtClean="0">
                        <a:latin typeface="Cambria Math"/>
                        <a:ea typeface="Cambria Math"/>
                      </a:rPr>
                      <m:t>=</m:t>
                    </m:r>
                    <m:acc>
                      <m:accPr>
                        <m:chr m:val="̇"/>
                        <m:ctrlPr>
                          <a:rPr lang="en-US" sz="2600" b="0" i="1" smtClean="0"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en-US" sz="2600" b="0" i="1" smtClean="0">
                            <a:latin typeface="Cambria Math"/>
                            <a:ea typeface="Cambria Math"/>
                          </a:rPr>
                          <m:t>𝑟</m:t>
                        </m:r>
                      </m:e>
                    </m:acc>
                    <m:sSub>
                      <m:sSubPr>
                        <m:ctrlPr>
                          <a:rPr lang="en-US" sz="2600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600" b="0" i="1" smtClean="0">
                                <a:latin typeface="Cambria Math"/>
                                <a:ea typeface="Cambria Math"/>
                              </a:rPr>
                            </m:ctrlPr>
                          </m:barPr>
                          <m:e>
                            <m:r>
                              <a:rPr lang="en-US" sz="2600" b="0" i="1" smtClean="0">
                                <a:latin typeface="Cambria Math"/>
                                <a:ea typeface="Cambria Math"/>
                              </a:rPr>
                              <m:t>𝑒</m:t>
                            </m:r>
                          </m:e>
                        </m:bar>
                      </m:e>
                      <m:sub>
                        <m:r>
                          <a:rPr lang="en-US" sz="2600" b="0" i="1" smtClean="0">
                            <a:latin typeface="Cambria Math"/>
                            <a:ea typeface="Cambria Math"/>
                          </a:rPr>
                          <m:t>𝑟</m:t>
                        </m:r>
                      </m:sub>
                    </m:sSub>
                    <m:r>
                      <a:rPr lang="en-US" sz="2600" b="0" i="1" smtClean="0"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600" b="0" i="1" smtClean="0">
                        <a:latin typeface="Cambria Math"/>
                        <a:ea typeface="Cambria Math"/>
                      </a:rPr>
                      <m:t>𝑟</m:t>
                    </m:r>
                    <m:acc>
                      <m:accPr>
                        <m:chr m:val="̇"/>
                        <m:ctrlPr>
                          <a:rPr lang="en-US" sz="2600" b="0" i="1" smtClean="0"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el-GR" sz="2600" b="0" i="1" smtClean="0">
                            <a:latin typeface="Cambria Math"/>
                            <a:ea typeface="Cambria Math"/>
                          </a:rPr>
                          <m:t>𝜃</m:t>
                        </m:r>
                      </m:e>
                    </m:acc>
                    <m:sSub>
                      <m:sSubPr>
                        <m:ctrlPr>
                          <a:rPr lang="en-US" sz="26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600" i="1">
                                <a:latin typeface="Cambria Math"/>
                                <a:ea typeface="Cambria Math"/>
                              </a:rPr>
                            </m:ctrlPr>
                          </m:barPr>
                          <m:e>
                            <m:r>
                              <a:rPr lang="en-US" sz="2600" i="1">
                                <a:latin typeface="Cambria Math"/>
                                <a:ea typeface="Cambria Math"/>
                              </a:rPr>
                              <m:t>𝑒</m:t>
                            </m:r>
                          </m:e>
                        </m:bar>
                      </m:e>
                      <m:sub>
                        <m:r>
                          <a:rPr lang="el-GR" sz="2600" b="0" i="1" smtClean="0">
                            <a:latin typeface="Cambria Math"/>
                            <a:ea typeface="Cambria Math"/>
                          </a:rPr>
                          <m:t>𝜃</m:t>
                        </m:r>
                      </m:sub>
                    </m:sSub>
                    <m:r>
                      <a:rPr lang="en-US" sz="2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sz="2600" dirty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bar>
                      <m:barPr>
                        <m:ctrlPr>
                          <a:rPr lang="en-US" sz="2600" i="1">
                            <a:latin typeface="Cambria Math"/>
                            <a:ea typeface="Cambria Math"/>
                          </a:rPr>
                        </m:ctrlPr>
                      </m:barPr>
                      <m:e>
                        <m:r>
                          <a:rPr lang="en-US" sz="2600" i="1">
                            <a:latin typeface="Cambria Math"/>
                            <a:ea typeface="Cambria Math"/>
                          </a:rPr>
                          <m:t>𝑣</m:t>
                        </m:r>
                      </m:e>
                    </m:bar>
                    <m:r>
                      <a:rPr lang="en-US" sz="2600" i="1"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600" b="0" i="1" smtClean="0">
                        <a:latin typeface="Cambria Math"/>
                        <a:ea typeface="Cambria Math"/>
                      </a:rPr>
                      <m:t>𝐿</m:t>
                    </m:r>
                    <m:acc>
                      <m:accPr>
                        <m:chr m:val="̇"/>
                        <m:ctrlPr>
                          <a:rPr lang="en-US" sz="2600" i="1"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el-GR" sz="2600" i="1">
                            <a:latin typeface="Cambria Math"/>
                            <a:ea typeface="Cambria Math"/>
                          </a:rPr>
                          <m:t>𝜃</m:t>
                        </m:r>
                      </m:e>
                    </m:acc>
                    <m:sSub>
                      <m:sSubPr>
                        <m:ctrlPr>
                          <a:rPr lang="en-US" sz="26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600" i="1">
                                <a:latin typeface="Cambria Math"/>
                                <a:ea typeface="Cambria Math"/>
                              </a:rPr>
                            </m:ctrlPr>
                          </m:barPr>
                          <m:e>
                            <m:r>
                              <a:rPr lang="en-US" sz="2600" i="1">
                                <a:latin typeface="Cambria Math"/>
                                <a:ea typeface="Cambria Math"/>
                              </a:rPr>
                              <m:t>𝑒</m:t>
                            </m:r>
                          </m:e>
                        </m:bar>
                      </m:e>
                      <m:sub>
                        <m:r>
                          <a:rPr lang="el-GR" sz="2600" i="1">
                            <a:latin typeface="Cambria Math"/>
                            <a:ea typeface="Cambria Math"/>
                          </a:rPr>
                          <m:t>𝜃</m:t>
                        </m:r>
                      </m:sub>
                    </m:sSub>
                  </m:oMath>
                </a14:m>
                <a:endParaRPr lang="en-US" sz="2600" i="1" dirty="0" smtClean="0">
                  <a:latin typeface="Cambria Math"/>
                  <a:ea typeface="Cambria Math"/>
                </a:endParaRPr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532" y="4525068"/>
                <a:ext cx="6012668" cy="53931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323528" y="5149826"/>
                <a:ext cx="1872208" cy="5114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ctrlPr>
                            <a:rPr lang="en-US" sz="2600" i="1" smtClean="0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𝑣</m:t>
                          </m:r>
                        </m:e>
                      </m:bar>
                      <m:r>
                        <a:rPr lang="en-US" sz="2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600" b="0" i="1" smtClean="0">
                          <a:latin typeface="Cambria Math"/>
                          <a:ea typeface="Cambria Math" panose="02040503050406030204" pitchFamily="18" charset="0"/>
                        </a:rPr>
                        <m:t>𝑣</m:t>
                      </m:r>
                      <m:r>
                        <a:rPr lang="en-US" sz="2600" b="0" i="1" smtClean="0">
                          <a:latin typeface="Cambria Math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l-GR" sz="2600" b="0" i="1" smtClean="0">
                          <a:latin typeface="Cambria Math"/>
                          <a:ea typeface="Cambria Math" panose="02040503050406030204" pitchFamily="18" charset="0"/>
                        </a:rPr>
                        <m:t>𝜃</m:t>
                      </m:r>
                      <m:r>
                        <a:rPr lang="el-GR" sz="2600" b="0" i="1" smtClean="0">
                          <a:latin typeface="Cambria Math"/>
                          <a:ea typeface="Cambria Math" panose="02040503050406030204" pitchFamily="18" charset="0"/>
                        </a:rPr>
                        <m:t>) 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6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e>
                          </m:bar>
                        </m:e>
                        <m:sub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𝜃</m:t>
                          </m:r>
                        </m:sub>
                      </m:sSub>
                    </m:oMath>
                  </m:oMathPara>
                </a14:m>
                <a:endParaRPr lang="el-GR" sz="2600" b="1" dirty="0"/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5149826"/>
                <a:ext cx="1872208" cy="51142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ight Brace 20"/>
          <p:cNvSpPr/>
          <p:nvPr/>
        </p:nvSpPr>
        <p:spPr>
          <a:xfrm>
            <a:off x="4499992" y="4797152"/>
            <a:ext cx="283604" cy="784815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4788024" y="4933802"/>
                <a:ext cx="1908212" cy="5111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i="1">
                          <a:latin typeface="Cambria Math"/>
                          <a:ea typeface="Cambria Math" panose="02040503050406030204" pitchFamily="18" charset="0"/>
                        </a:rPr>
                        <m:t>𝑣</m:t>
                      </m:r>
                      <m:r>
                        <a:rPr lang="en-US" sz="2600" i="1">
                          <a:latin typeface="Cambria Math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l-GR" sz="2600" i="1">
                          <a:latin typeface="Cambria Math"/>
                          <a:ea typeface="Cambria Math" panose="02040503050406030204" pitchFamily="18" charset="0"/>
                        </a:rPr>
                        <m:t>𝜃</m:t>
                      </m:r>
                      <m:r>
                        <a:rPr lang="el-GR" sz="2600" i="1">
                          <a:latin typeface="Cambria Math"/>
                          <a:ea typeface="Cambria Math" panose="02040503050406030204" pitchFamily="18" charset="0"/>
                        </a:rPr>
                        <m:t>)=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𝐿</m:t>
                      </m:r>
                      <m:acc>
                        <m:accPr>
                          <m:chr m:val="̇"/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𝜃</m:t>
                          </m:r>
                        </m:e>
                      </m:acc>
                    </m:oMath>
                  </m:oMathPara>
                </a14:m>
                <a:endParaRPr lang="el-GR" sz="2600" b="1" dirty="0"/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4933802"/>
                <a:ext cx="1908212" cy="51110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6588224" y="4941168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8224" y="4941168"/>
                <a:ext cx="648072" cy="533673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6948264" y="4725144"/>
                <a:ext cx="1584176" cy="8519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𝜃</m:t>
                          </m:r>
                        </m:e>
                      </m:acc>
                      <m:r>
                        <a:rPr lang="en-US" sz="2600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600" i="1">
                              <a:latin typeface="Cambria Math"/>
                              <a:ea typeface="Cambria Math" panose="02040503050406030204" pitchFamily="18" charset="0"/>
                            </a:rPr>
                            <m:t>𝑣</m:t>
                          </m:r>
                          <m:r>
                            <a:rPr lang="en-US" sz="2600" i="1">
                              <a:latin typeface="Cambria Math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l-GR" sz="2600" i="1">
                              <a:latin typeface="Cambria Math"/>
                              <a:ea typeface="Cambria Math" panose="02040503050406030204" pitchFamily="18" charset="0"/>
                            </a:rPr>
                            <m:t>𝜃</m:t>
                          </m:r>
                          <m:r>
                            <a:rPr lang="el-GR" sz="2600" i="1">
                              <a:latin typeface="Cambria Math"/>
                              <a:ea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𝐿</m:t>
                          </m:r>
                        </m:den>
                      </m:f>
                    </m:oMath>
                  </m:oMathPara>
                </a14:m>
                <a:endParaRPr lang="el-GR" sz="2600" b="1" dirty="0"/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8264" y="4725144"/>
                <a:ext cx="1584176" cy="85190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Θέση κειμένου 2"/>
          <p:cNvSpPr txBox="1">
            <a:spLocks/>
          </p:cNvSpPr>
          <p:nvPr/>
        </p:nvSpPr>
        <p:spPr>
          <a:xfrm>
            <a:off x="467545" y="6093296"/>
            <a:ext cx="720080" cy="4320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b="0" dirty="0" smtClean="0"/>
              <a:t>Άρα</a:t>
            </a:r>
            <a:endParaRPr lang="el-GR" sz="2200" b="0" dirty="0"/>
          </a:p>
        </p:txBody>
      </p:sp>
      <p:sp>
        <p:nvSpPr>
          <p:cNvPr id="26" name="TextBox 25"/>
          <p:cNvSpPr txBox="1"/>
          <p:nvPr/>
        </p:nvSpPr>
        <p:spPr>
          <a:xfrm>
            <a:off x="1835696" y="5805264"/>
            <a:ext cx="5904656" cy="789816"/>
          </a:xfrm>
          <a:prstGeom prst="rect">
            <a:avLst/>
          </a:prstGeom>
          <a:ln w="28575">
            <a:noFill/>
          </a:ln>
        </p:spPr>
        <p:txBody>
          <a:bodyPr vert="horz" wrap="none" lIns="91440" tIns="45720" rIns="91440" bIns="45720" rtlCol="0" anchor="ctr">
            <a:noAutofit/>
          </a:bodyPr>
          <a:lstStyle/>
          <a:p>
            <a:endParaRPr lang="en-US" sz="26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979712" y="5879544"/>
                <a:ext cx="5904656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600" i="1" smtClean="0">
                              <a:latin typeface="Cambria Math"/>
                            </a:rPr>
                          </m:ctrlPr>
                        </m:sSupPr>
                        <m:e>
                          <m:acc>
                            <m:accPr>
                              <m:chr m:val="̇"/>
                              <m:ctrlPr>
                                <a:rPr lang="en-US" sz="2600" i="1" smtClean="0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l-GR" sz="2600" b="0" i="1" smtClean="0">
                                  <a:latin typeface="Cambria Math"/>
                                </a:rPr>
                                <m:t>𝜃</m:t>
                              </m:r>
                            </m:e>
                          </m:acc>
                        </m:e>
                        <m:sup>
                          <m:r>
                            <a:rPr lang="en-US" sz="26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l-GR" sz="26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600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600" b="0" i="1" smtClean="0">
                                  <a:latin typeface="Cambria Math"/>
                                  <a:ea typeface="Cambria Math"/>
                                </a:rPr>
                                <m:t>𝑣</m:t>
                              </m:r>
                            </m:e>
                            <m:sup>
                              <m:r>
                                <a:rPr lang="el-GR" sz="26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600" i="1">
                              <a:latin typeface="Cambria Math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l-GR" sz="2600" i="1">
                              <a:latin typeface="Cambria Math"/>
                              <a:ea typeface="Cambria Math" panose="02040503050406030204" pitchFamily="18" charset="0"/>
                            </a:rPr>
                            <m:t>𝜃</m:t>
                          </m:r>
                          <m:r>
                            <a:rPr lang="el-GR" sz="2600" i="1">
                              <a:latin typeface="Cambria Math"/>
                              <a:ea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p>
                            <m:sSupPr>
                              <m:ctrlPr>
                                <a:rPr lang="el-GR" sz="260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6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p>
                              <m:r>
                                <a:rPr lang="en-US" sz="26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l-GR" sz="26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sz="2600" i="1" smtClean="0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600" i="1">
                                  <a:latin typeface="Cambria Math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sz="26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600" i="1">
                                      <a:latin typeface="Cambria Math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sz="2600" i="1"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n-US" sz="26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l-GR" sz="260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600" b="0" i="1" smtClean="0">
                                  <a:latin typeface="Cambria Math"/>
                                </a:rPr>
                                <m:t>𝐿</m:t>
                              </m:r>
                            </m:e>
                            <m:sup>
                              <m:r>
                                <a:rPr lang="en-US" sz="26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sz="2600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6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600" i="1">
                              <a:latin typeface="Cambria Math"/>
                            </a:rPr>
                            <m:t>2</m:t>
                          </m:r>
                          <m:r>
                            <a:rPr lang="en-US" sz="2600" i="1">
                              <a:latin typeface="Cambria Math"/>
                            </a:rPr>
                            <m:t>𝑔</m:t>
                          </m:r>
                        </m:num>
                        <m:den>
                          <m:r>
                            <a:rPr lang="en-US" sz="2600" b="0" i="1" smtClean="0">
                              <a:latin typeface="Cambria Math"/>
                            </a:rPr>
                            <m:t>𝐿</m:t>
                          </m:r>
                        </m:den>
                      </m:f>
                      <m:d>
                        <m:dPr>
                          <m:ctrlPr>
                            <a:rPr lang="en-US" sz="2600" b="0" i="1" smtClean="0">
                              <a:latin typeface="Cambria Math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sz="2600" i="1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600"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m:rPr>
                                  <m:sty m:val="p"/>
                                </m:rPr>
                                <a:rPr lang="el-GR" sz="2600">
                                  <a:latin typeface="Cambria Math"/>
                                </a:rPr>
                                <m:t>Θ</m:t>
                              </m:r>
                            </m:e>
                          </m:func>
                          <m:r>
                            <a:rPr lang="en-US" sz="2600" b="0" i="1" smtClean="0">
                              <a:latin typeface="Cambria Math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US" sz="2600" i="1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600"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en-US" sz="26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sz="2600">
                                      <a:latin typeface="Cambria Math"/>
                                    </a:rPr>
                                    <m:t>Θ</m:t>
                                  </m:r>
                                </m:e>
                                <m:sub>
                                  <m:r>
                                    <a:rPr lang="en-US" sz="2600" i="1"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func>
                        </m:e>
                      </m:d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9712" y="5879544"/>
                <a:ext cx="5904656" cy="789816"/>
              </a:xfrm>
              <a:prstGeom prst="rect">
                <a:avLst/>
              </a:prstGeom>
              <a:blipFill rotWithShape="1">
                <a:blip r:embed="rId12"/>
                <a:stretch>
                  <a:fillRect b="-769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Rectangle 26"/>
          <p:cNvSpPr/>
          <p:nvPr/>
        </p:nvSpPr>
        <p:spPr>
          <a:xfrm>
            <a:off x="7858852" y="6078487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</a:t>
            </a:r>
            <a:r>
              <a:rPr lang="el-GR" sz="2400" b="1" dirty="0" smtClean="0"/>
              <a:t>2</a:t>
            </a:r>
            <a:r>
              <a:rPr lang="en-US" sz="2400" b="1" dirty="0" smtClean="0"/>
              <a:t>)</a:t>
            </a:r>
            <a:endParaRPr lang="en-US" sz="2400" dirty="0"/>
          </a:p>
        </p:txBody>
      </p:sp>
      <p:sp>
        <p:nvSpPr>
          <p:cNvPr id="28" name="Τίτλος 5"/>
          <p:cNvSpPr txBox="1">
            <a:spLocks/>
          </p:cNvSpPr>
          <p:nvPr/>
        </p:nvSpPr>
        <p:spPr>
          <a:xfrm>
            <a:off x="457200" y="116632"/>
            <a:ext cx="8229600" cy="1584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dirty="0" smtClean="0"/>
              <a:t>Εφαρμογή</a:t>
            </a:r>
            <a:r>
              <a:rPr lang="en-US" dirty="0" smtClean="0"/>
              <a:t> 2</a:t>
            </a:r>
            <a:r>
              <a:rPr lang="el-GR" dirty="0" smtClean="0"/>
              <a:t>: Αβαρής ράβδος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6865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611561" y="1700808"/>
            <a:ext cx="8075240" cy="5040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l-GR" sz="2200" b="1" u="sng" dirty="0" smtClean="0"/>
              <a:t>Βήμα 3</a:t>
            </a:r>
            <a:r>
              <a:rPr lang="en-US" sz="2200" b="1" dirty="0" smtClean="0"/>
              <a:t>: </a:t>
            </a:r>
            <a:r>
              <a:rPr lang="el-GR" sz="2200" b="1" dirty="0" smtClean="0"/>
              <a:t>Εξισώσεις Κίνησης  (Νόμος </a:t>
            </a:r>
            <a:r>
              <a:rPr lang="en-US" sz="2200" b="1" dirty="0" smtClean="0"/>
              <a:t>Euler)</a:t>
            </a:r>
            <a:endParaRPr lang="el-GR" sz="2200" b="1" dirty="0" smtClean="0"/>
          </a:p>
          <a:p>
            <a:pPr algn="just"/>
            <a:endParaRPr lang="el-GR" sz="2200" b="1" dirty="0"/>
          </a:p>
          <a:p>
            <a:pPr marL="0" indent="0" algn="just">
              <a:buNone/>
            </a:pPr>
            <a:endParaRPr lang="el-GR" sz="2200" b="1" dirty="0" smtClean="0"/>
          </a:p>
          <a:p>
            <a:pPr marL="457200" indent="-457200" algn="just">
              <a:buFont typeface="+mj-lt"/>
              <a:buAutoNum type="alphaLcPeriod"/>
            </a:pPr>
            <a:endParaRPr lang="el-GR" dirty="0" smtClean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26</a:t>
            </a:fld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827583" y="2348880"/>
                <a:ext cx="4068193" cy="9112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i="1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</a:rPr>
                            <m:t> </m:t>
                          </m:r>
                          <m:r>
                            <a:rPr lang="en-US" sz="2600" i="1"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n-US" sz="2600" i="1">
                              <a:latin typeface="Cambria Math"/>
                            </a:rPr>
                            <m:t>𝑟</m:t>
                          </m:r>
                        </m:sub>
                      </m:sSub>
                      <m:r>
                        <a:rPr lang="en-US" sz="2600" i="1">
                          <a:latin typeface="Cambria Math"/>
                        </a:rPr>
                        <m:t>+</m:t>
                      </m:r>
                      <m:r>
                        <a:rPr lang="en-US" sz="2600" i="1">
                          <a:latin typeface="Cambria Math"/>
                        </a:rPr>
                        <m:t>𝑚𝑔</m:t>
                      </m:r>
                      <m:func>
                        <m:funcPr>
                          <m:ctrlPr>
                            <a:rPr lang="en-US" sz="2600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600"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m:rPr>
                              <m:sty m:val="p"/>
                            </m:rPr>
                            <a:rPr lang="el-GR" sz="2600">
                              <a:latin typeface="Cambria Math"/>
                            </a:rPr>
                            <m:t>Θ</m:t>
                          </m:r>
                        </m:e>
                      </m:func>
                      <m:r>
                        <a:rPr lang="en-US" sz="2600" i="1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𝑚𝑟</m:t>
                      </m:r>
                      <m:sSup>
                        <m:sSup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acc>
                            <m:accPr>
                              <m:chr m:val="̇"/>
                              <m:ctrlPr>
                                <a:rPr lang="en-US" sz="2600" i="1">
                                  <a:latin typeface="Cambria Math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l-GR" sz="2600" i="1">
                                  <a:latin typeface="Cambria Math"/>
                                  <a:ea typeface="Cambria Math"/>
                                </a:rPr>
                                <m:t>𝜃</m:t>
                              </m:r>
                            </m:e>
                          </m:acc>
                        </m:e>
                        <m:sup>
                          <m:r>
                            <a:rPr lang="el-GR" sz="2600" i="1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2600" b="1" dirty="0" smtClean="0"/>
              </a:p>
              <a:p>
                <a:endParaRPr lang="el-GR" sz="2600" b="1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3" y="2348880"/>
                <a:ext cx="4068193" cy="91121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Εφαρμογή</a:t>
            </a:r>
            <a:r>
              <a:rPr lang="en-US" dirty="0"/>
              <a:t> </a:t>
            </a:r>
            <a:r>
              <a:rPr lang="el-GR" dirty="0" smtClean="0"/>
              <a:t>2: </a:t>
            </a:r>
            <a:r>
              <a:rPr lang="el-GR" dirty="0"/>
              <a:t>Αβαρής </a:t>
            </a:r>
            <a:r>
              <a:rPr lang="el-GR" dirty="0" smtClean="0"/>
              <a:t>ράβδος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611560" y="2805821"/>
                <a:ext cx="4068193" cy="9112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i="1" smtClean="0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26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</a:rPr>
                            <m:t> </m:t>
                          </m:r>
                          <m:r>
                            <a:rPr lang="en-US" sz="2600" i="1"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l-GR" sz="2600" b="0" i="1" smtClean="0">
                              <a:latin typeface="Cambria Math"/>
                            </a:rPr>
                            <m:t>𝜃</m:t>
                          </m:r>
                        </m:sub>
                      </m:sSub>
                      <m:r>
                        <a:rPr lang="en-US" sz="2600" i="1">
                          <a:latin typeface="Cambria Math"/>
                        </a:rPr>
                        <m:t>+</m:t>
                      </m:r>
                      <m:r>
                        <a:rPr lang="en-US" sz="2600" i="1">
                          <a:latin typeface="Cambria Math"/>
                        </a:rPr>
                        <m:t>𝑚𝑔</m:t>
                      </m:r>
                      <m:func>
                        <m:funcPr>
                          <m:ctrlPr>
                            <a:rPr lang="en-US" sz="2600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600" i="0" smtClean="0">
                              <a:latin typeface="Cambria Math"/>
                            </a:rPr>
                            <m:t>cos</m:t>
                          </m:r>
                        </m:fName>
                        <m:e>
                          <m:r>
                            <m:rPr>
                              <m:sty m:val="p"/>
                            </m:rPr>
                            <a:rPr lang="el-GR" sz="2600">
                              <a:latin typeface="Cambria Math"/>
                            </a:rPr>
                            <m:t>Θ</m:t>
                          </m:r>
                        </m:e>
                      </m:func>
                      <m:r>
                        <a:rPr lang="en-US" sz="2600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𝑚</m:t>
                      </m:r>
                      <m:r>
                        <m:rPr>
                          <m:sty m:val="p"/>
                        </m:rPr>
                        <a:rPr lang="en-US" sz="2600" b="0" i="0" smtClean="0">
                          <a:latin typeface="Cambria Math"/>
                          <a:ea typeface="Cambria Math"/>
                        </a:rPr>
                        <m:t>L</m:t>
                      </m:r>
                      <m:acc>
                        <m:accPr>
                          <m:chr m:val="̈"/>
                          <m:ctrlPr>
                            <a:rPr lang="en-US" sz="2600" b="0" i="1" smtClean="0"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l-GR" sz="2600" b="0" i="1" smtClean="0">
                              <a:latin typeface="Cambria Math"/>
                              <a:ea typeface="Cambria Math"/>
                            </a:rPr>
                            <m:t>𝜃</m:t>
                          </m:r>
                        </m:e>
                      </m:acc>
                    </m:oMath>
                  </m:oMathPara>
                </a14:m>
                <a:endParaRPr lang="en-US" sz="2600" b="1" dirty="0" smtClean="0"/>
              </a:p>
              <a:p>
                <a:endParaRPr lang="el-GR" sz="2600" b="1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2805821"/>
                <a:ext cx="4068193" cy="91121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/>
          <p:cNvSpPr/>
          <p:nvPr/>
        </p:nvSpPr>
        <p:spPr>
          <a:xfrm>
            <a:off x="4932040" y="2348880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</a:t>
            </a:r>
            <a:r>
              <a:rPr lang="el-GR" sz="2400" b="1" dirty="0" smtClean="0"/>
              <a:t>3</a:t>
            </a:r>
            <a:r>
              <a:rPr lang="en-US" sz="2400" b="1" dirty="0" smtClean="0"/>
              <a:t>)</a:t>
            </a:r>
            <a:endParaRPr lang="en-US" sz="2400" dirty="0"/>
          </a:p>
        </p:txBody>
      </p:sp>
      <p:sp>
        <p:nvSpPr>
          <p:cNvPr id="15" name="Rectangle 14"/>
          <p:cNvSpPr/>
          <p:nvPr/>
        </p:nvSpPr>
        <p:spPr>
          <a:xfrm>
            <a:off x="4932040" y="2823319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</a:t>
            </a:r>
            <a:r>
              <a:rPr lang="el-GR" sz="2400" b="1" dirty="0" smtClean="0"/>
              <a:t>4</a:t>
            </a:r>
            <a:r>
              <a:rPr lang="en-US" sz="2400" b="1" dirty="0" smtClean="0"/>
              <a:t>)</a:t>
            </a:r>
            <a:endParaRPr lang="en-US" sz="2400" dirty="0"/>
          </a:p>
        </p:txBody>
      </p:sp>
      <p:sp>
        <p:nvSpPr>
          <p:cNvPr id="16" name="Rectangle 15"/>
          <p:cNvSpPr/>
          <p:nvPr/>
        </p:nvSpPr>
        <p:spPr>
          <a:xfrm>
            <a:off x="179512" y="3573016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</a:t>
            </a:r>
            <a:r>
              <a:rPr lang="el-GR" sz="2400" b="1" dirty="0" smtClean="0"/>
              <a:t>3</a:t>
            </a:r>
            <a:r>
              <a:rPr lang="en-US" sz="2400" b="1" dirty="0" smtClean="0"/>
              <a:t>)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827584" y="3356992"/>
                <a:ext cx="8352928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3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300" i="1">
                              <a:latin typeface="Cambria Math"/>
                            </a:rPr>
                            <m:t> </m:t>
                          </m:r>
                          <m:r>
                            <a:rPr lang="en-US" sz="2300" i="1"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n-US" sz="2300" i="1">
                              <a:latin typeface="Cambria Math"/>
                            </a:rPr>
                            <m:t>𝑟</m:t>
                          </m:r>
                        </m:sub>
                      </m:sSub>
                      <m:r>
                        <a:rPr lang="el-GR" sz="2300" b="0" i="1" smtClean="0">
                          <a:latin typeface="Cambria Math"/>
                        </a:rPr>
                        <m:t>=</m:t>
                      </m:r>
                      <m:r>
                        <a:rPr lang="en-US" sz="2300" i="1">
                          <a:latin typeface="Cambria Math"/>
                        </a:rPr>
                        <m:t>𝑚𝑔</m:t>
                      </m:r>
                      <m:func>
                        <m:funcPr>
                          <m:ctrlPr>
                            <a:rPr lang="en-US" sz="2300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300"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m:rPr>
                              <m:sty m:val="p"/>
                            </m:rPr>
                            <a:rPr lang="el-GR" sz="2300">
                              <a:latin typeface="Cambria Math"/>
                            </a:rPr>
                            <m:t>Θ</m:t>
                          </m:r>
                        </m:e>
                      </m:func>
                      <m:r>
                        <a:rPr lang="el-GR" sz="2300" b="0" i="1" smtClean="0">
                          <a:latin typeface="Cambria Math"/>
                        </a:rPr>
                        <m:t>+</m:t>
                      </m:r>
                      <m:r>
                        <a:rPr lang="en-US" sz="2300" i="1">
                          <a:latin typeface="Cambria Math"/>
                          <a:ea typeface="Cambria Math"/>
                        </a:rPr>
                        <m:t>𝑚</m:t>
                      </m:r>
                      <m:r>
                        <m:rPr>
                          <m:sty m:val="p"/>
                        </m:rPr>
                        <a:rPr lang="en-US" sz="2300" b="0" i="0" smtClean="0">
                          <a:latin typeface="Cambria Math"/>
                          <a:ea typeface="Cambria Math"/>
                        </a:rPr>
                        <m:t>L</m:t>
                      </m:r>
                      <m:sSup>
                        <m:sSupPr>
                          <m:ctrlPr>
                            <a:rPr lang="en-US" sz="2300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acc>
                            <m:accPr>
                              <m:chr m:val="̇"/>
                              <m:ctrlPr>
                                <a:rPr lang="en-US" sz="2300" i="1">
                                  <a:latin typeface="Cambria Math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l-GR" sz="2300" i="1">
                                  <a:latin typeface="Cambria Math"/>
                                  <a:ea typeface="Cambria Math"/>
                                </a:rPr>
                                <m:t>𝜃</m:t>
                              </m:r>
                            </m:e>
                          </m:acc>
                        </m:e>
                        <m:sup>
                          <m:r>
                            <a:rPr lang="el-GR" sz="2300" i="1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l-GR" sz="23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300" i="1">
                          <a:latin typeface="Cambria Math"/>
                        </a:rPr>
                        <m:t>𝑚𝑔</m:t>
                      </m:r>
                      <m:func>
                        <m:funcPr>
                          <m:ctrlPr>
                            <a:rPr lang="en-US" sz="2300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300"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m:rPr>
                              <m:sty m:val="p"/>
                            </m:rPr>
                            <a:rPr lang="el-GR" sz="2300">
                              <a:latin typeface="Cambria Math"/>
                            </a:rPr>
                            <m:t>Θ</m:t>
                          </m:r>
                        </m:e>
                      </m:func>
                      <m:r>
                        <a:rPr lang="el-GR" sz="2300" b="0" i="1" smtClean="0">
                          <a:latin typeface="Cambria Math"/>
                        </a:rPr>
                        <m:t>+</m:t>
                      </m:r>
                      <m:r>
                        <a:rPr lang="en-US" sz="2300" b="0" i="1" smtClean="0">
                          <a:latin typeface="Cambria Math"/>
                        </a:rPr>
                        <m:t>𝑚</m:t>
                      </m:r>
                      <m:f>
                        <m:fPr>
                          <m:ctrlPr>
                            <a:rPr lang="el-GR" sz="2300" i="1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300" i="1">
                                  <a:latin typeface="Cambria Math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sz="23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300" i="1">
                                      <a:latin typeface="Cambria Math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sz="2300" i="1"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n-US" sz="23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2300" b="0" i="1" smtClean="0">
                              <a:latin typeface="Cambria Math"/>
                            </a:rPr>
                            <m:t>𝐿</m:t>
                          </m:r>
                        </m:den>
                      </m:f>
                      <m:r>
                        <a:rPr lang="en-US" sz="2300" i="1">
                          <a:latin typeface="Cambria Math"/>
                        </a:rPr>
                        <m:t>+2</m:t>
                      </m:r>
                      <m:r>
                        <a:rPr lang="en-US" sz="2300" b="0" i="1" smtClean="0">
                          <a:latin typeface="Cambria Math"/>
                        </a:rPr>
                        <m:t>𝑚</m:t>
                      </m:r>
                      <m:r>
                        <a:rPr lang="en-US" sz="2300" i="1">
                          <a:latin typeface="Cambria Math"/>
                        </a:rPr>
                        <m:t>𝑔</m:t>
                      </m:r>
                      <m:d>
                        <m:dPr>
                          <m:ctrlPr>
                            <a:rPr lang="en-US" sz="2300" i="1">
                              <a:latin typeface="Cambria Math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sz="2300" i="1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300"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m:rPr>
                                  <m:sty m:val="p"/>
                                </m:rPr>
                                <a:rPr lang="el-GR" sz="2300">
                                  <a:latin typeface="Cambria Math"/>
                                </a:rPr>
                                <m:t>Θ</m:t>
                              </m:r>
                            </m:e>
                          </m:func>
                          <m:r>
                            <a:rPr lang="en-US" sz="2300" i="1">
                              <a:latin typeface="Cambria Math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US" sz="2300" i="1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300"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en-US" sz="23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sz="2300">
                                      <a:latin typeface="Cambria Math"/>
                                    </a:rPr>
                                    <m:t>Θ</m:t>
                                  </m:r>
                                </m:e>
                                <m:sub>
                                  <m:r>
                                    <a:rPr lang="en-US" sz="2300" i="1"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func>
                        </m:e>
                      </m:d>
                    </m:oMath>
                  </m:oMathPara>
                </a14:m>
                <a:endParaRPr lang="en-US" sz="2300" dirty="0" smtClean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3356992"/>
                <a:ext cx="8352928" cy="78981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11560" y="3543399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3543399"/>
                <a:ext cx="648072" cy="53367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899592" y="4151352"/>
                <a:ext cx="4896544" cy="1005840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3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300" i="1">
                              <a:latin typeface="Cambria Math"/>
                            </a:rPr>
                            <m:t> </m:t>
                          </m:r>
                          <m:r>
                            <a:rPr lang="en-US" sz="2300" i="1"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n-US" sz="2300" i="1">
                              <a:latin typeface="Cambria Math"/>
                            </a:rPr>
                            <m:t>𝑟</m:t>
                          </m:r>
                        </m:sub>
                      </m:sSub>
                      <m:r>
                        <a:rPr lang="el-GR" sz="23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300" i="1">
                          <a:latin typeface="Cambria Math"/>
                        </a:rPr>
                        <m:t>𝑚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300" i="1" smtClean="0"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l-GR" sz="2300" i="1">
                                  <a:latin typeface="Cambria Math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2300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lang="en-US" sz="23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300" i="1">
                                          <a:latin typeface="Cambria Math"/>
                                        </a:rPr>
                                        <m:t>𝑣</m:t>
                                      </m:r>
                                    </m:e>
                                    <m:sub>
                                      <m:r>
                                        <a:rPr lang="en-US" sz="2300" i="1">
                                          <a:latin typeface="Cambria Math"/>
                                        </a:rPr>
                                        <m:t>0</m:t>
                                      </m:r>
                                    </m:sub>
                                  </m:sSub>
                                </m:e>
                                <m:sup>
                                  <m:r>
                                    <a:rPr lang="en-US" sz="23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2300" i="1">
                                  <a:latin typeface="Cambria Math"/>
                                </a:rPr>
                                <m:t>𝐿</m:t>
                              </m:r>
                            </m:den>
                          </m:f>
                          <m:r>
                            <a:rPr lang="en-US" sz="2300" b="0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2300" b="0" i="1" smtClean="0">
                              <a:latin typeface="Cambria Math"/>
                            </a:rPr>
                            <m:t>𝑔</m:t>
                          </m:r>
                          <m:d>
                            <m:dPr>
                              <m:ctrlPr>
                                <a:rPr lang="en-US" sz="23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US" sz="2300" i="1"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a:rPr lang="en-US" sz="2300" b="0" i="0" smtClean="0">
                                      <a:latin typeface="Cambria Math"/>
                                    </a:rPr>
                                    <m:t>3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2300">
                                      <a:latin typeface="Cambria Math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sz="2300">
                                      <a:latin typeface="Cambria Math"/>
                                    </a:rPr>
                                    <m:t>Θ</m:t>
                                  </m:r>
                                  <m:r>
                                    <a:rPr lang="en-US" sz="2300" b="0" i="0" smtClean="0">
                                      <a:latin typeface="Cambria Math"/>
                                    </a:rPr>
                                    <m:t>−2</m:t>
                                  </m:r>
                                </m:e>
                              </m:func>
                              <m:func>
                                <m:funcPr>
                                  <m:ctrlPr>
                                    <a:rPr lang="en-US" sz="2300" i="1"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300">
                                      <a:latin typeface="Cambria Math"/>
                                    </a:rPr>
                                    <m:t>sin</m:t>
                                  </m:r>
                                </m:fName>
                                <m:e>
                                  <m:sSub>
                                    <m:sSubPr>
                                      <m:ctrlPr>
                                        <a:rPr lang="en-US" sz="23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l-GR" sz="2300">
                                          <a:latin typeface="Cambria Math"/>
                                        </a:rPr>
                                        <m:t>Θ</m:t>
                                      </m:r>
                                    </m:e>
                                    <m:sub>
                                      <m:r>
                                        <a:rPr lang="en-US" sz="2300" i="1">
                                          <a:latin typeface="Cambria Math"/>
                                        </a:rPr>
                                        <m:t>0</m:t>
                                      </m:r>
                                    </m:sub>
                                  </m:sSub>
                                </m:e>
                              </m:func>
                            </m:e>
                          </m:d>
                        </m:e>
                      </m:d>
                    </m:oMath>
                  </m:oMathPara>
                </a14:m>
                <a:endParaRPr lang="en-US" sz="2300" dirty="0" smtClean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4151352"/>
                <a:ext cx="4896544" cy="100584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95536" y="4293096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4293096"/>
                <a:ext cx="648072" cy="533673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Θέση κειμένου 2"/>
          <p:cNvSpPr txBox="1">
            <a:spLocks/>
          </p:cNvSpPr>
          <p:nvPr/>
        </p:nvSpPr>
        <p:spPr>
          <a:xfrm>
            <a:off x="358142" y="5157192"/>
            <a:ext cx="6878153" cy="4320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b="0" dirty="0" smtClean="0"/>
              <a:t>Παραγωγίζω την (2) ως προς </a:t>
            </a:r>
            <a:r>
              <a:rPr lang="en-US" sz="2200" b="0" dirty="0" smtClean="0"/>
              <a:t>t</a:t>
            </a:r>
            <a:endParaRPr lang="el-GR" sz="2200" b="0" dirty="0"/>
          </a:p>
        </p:txBody>
      </p:sp>
      <p:sp>
        <p:nvSpPr>
          <p:cNvPr id="24" name="Rectangle 23"/>
          <p:cNvSpPr/>
          <p:nvPr/>
        </p:nvSpPr>
        <p:spPr>
          <a:xfrm>
            <a:off x="179512" y="5805264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</a:t>
            </a:r>
            <a:r>
              <a:rPr lang="en-US" sz="2400" b="1" dirty="0"/>
              <a:t>2</a:t>
            </a:r>
            <a:r>
              <a:rPr lang="en-US" sz="2400" b="1" dirty="0" smtClean="0"/>
              <a:t>)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611560" y="5775647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5775647"/>
                <a:ext cx="648072" cy="533673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043608" y="5626380"/>
                <a:ext cx="2700559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0" i="1" smtClean="0">
                          <a:latin typeface="Cambria Math"/>
                        </a:rPr>
                        <m:t>2</m:t>
                      </m:r>
                      <m:r>
                        <a:rPr lang="el-GR" sz="2600" b="0" i="1" smtClean="0">
                          <a:latin typeface="Cambria Math"/>
                        </a:rPr>
                        <m:t>𝜃</m:t>
                      </m:r>
                      <m:acc>
                        <m:accPr>
                          <m:chr m:val="̈"/>
                          <m:ctrlPr>
                            <a:rPr lang="el-GR" sz="2600" b="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l-GR" sz="2600" b="0" i="1" smtClean="0">
                              <a:latin typeface="Cambria Math"/>
                            </a:rPr>
                            <m:t>𝜃</m:t>
                          </m:r>
                        </m:e>
                      </m:acc>
                      <m:r>
                        <a:rPr lang="el-GR" sz="26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6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600" i="1" smtClean="0">
                              <a:latin typeface="Cambria Math"/>
                            </a:rPr>
                            <m:t>2</m:t>
                          </m:r>
                          <m:r>
                            <a:rPr lang="en-US" sz="2600" i="1" smtClean="0">
                              <a:latin typeface="Cambria Math"/>
                            </a:rPr>
                            <m:t>𝑔</m:t>
                          </m:r>
                        </m:num>
                        <m:den>
                          <m:r>
                            <a:rPr lang="en-US" sz="2600" b="0" i="1" smtClean="0">
                              <a:latin typeface="Cambria Math"/>
                            </a:rPr>
                            <m:t>𝐿</m:t>
                          </m:r>
                        </m:den>
                      </m:f>
                      <m:func>
                        <m:funcPr>
                          <m:ctrlPr>
                            <a:rPr lang="en-US" sz="2600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l-GR" sz="2600" b="0" i="0" smtClean="0">
                              <a:latin typeface="Cambria Math"/>
                            </a:rPr>
                            <m:t>θ</m:t>
                          </m:r>
                          <m:r>
                            <m:rPr>
                              <m:sty m:val="p"/>
                            </m:rPr>
                            <a:rPr lang="en-US" sz="2600">
                              <a:latin typeface="Cambria Math"/>
                            </a:rPr>
                            <m:t>cos</m:t>
                          </m:r>
                        </m:fName>
                        <m:e>
                          <m:r>
                            <m:rPr>
                              <m:sty m:val="p"/>
                            </m:rPr>
                            <a:rPr lang="el-GR" sz="2600" b="0" i="0" smtClean="0">
                              <a:latin typeface="Cambria Math"/>
                            </a:rPr>
                            <m:t>θ</m:t>
                          </m:r>
                        </m:e>
                      </m:func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5626380"/>
                <a:ext cx="2700559" cy="789816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995936" y="5775647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936" y="5775647"/>
                <a:ext cx="648072" cy="533673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535737" y="5589240"/>
                <a:ext cx="2700559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̈"/>
                          <m:ctrlPr>
                            <a:rPr lang="el-GR" sz="2600" b="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l-GR" sz="2600" b="0" i="1" smtClean="0">
                              <a:latin typeface="Cambria Math"/>
                            </a:rPr>
                            <m:t>𝜃</m:t>
                          </m:r>
                        </m:e>
                      </m:acc>
                      <m:r>
                        <a:rPr lang="el-GR" sz="26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6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600" i="1" smtClean="0">
                              <a:latin typeface="Cambria Math"/>
                            </a:rPr>
                            <m:t>𝑔</m:t>
                          </m:r>
                        </m:num>
                        <m:den>
                          <m:r>
                            <a:rPr lang="en-US" sz="2600" b="0" i="1" smtClean="0">
                              <a:latin typeface="Cambria Math"/>
                            </a:rPr>
                            <m:t>𝐿</m:t>
                          </m:r>
                        </m:den>
                      </m:f>
                      <m:func>
                        <m:funcPr>
                          <m:ctrlPr>
                            <a:rPr lang="en-US" sz="2600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600">
                              <a:latin typeface="Cambria Math"/>
                            </a:rPr>
                            <m:t>cos</m:t>
                          </m:r>
                        </m:fName>
                        <m:e>
                          <m:r>
                            <m:rPr>
                              <m:sty m:val="p"/>
                            </m:rPr>
                            <a:rPr lang="el-GR" sz="2600" b="0" i="0" smtClean="0">
                              <a:latin typeface="Cambria Math"/>
                            </a:rPr>
                            <m:t>θ</m:t>
                          </m:r>
                        </m:e>
                      </m:func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5737" y="5589240"/>
                <a:ext cx="2700559" cy="789816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Rectangle 28"/>
          <p:cNvSpPr/>
          <p:nvPr/>
        </p:nvSpPr>
        <p:spPr>
          <a:xfrm>
            <a:off x="7020272" y="5733256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</a:t>
            </a:r>
            <a:r>
              <a:rPr lang="el-GR" sz="2400" b="1" dirty="0"/>
              <a:t>5</a:t>
            </a:r>
            <a:r>
              <a:rPr lang="en-US" sz="2400" b="1" dirty="0" smtClean="0"/>
              <a:t>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06157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27</a:t>
            </a:fld>
            <a:endParaRPr lang="el-GR" dirty="0"/>
          </a:p>
        </p:txBody>
      </p:sp>
      <p:sp>
        <p:nvSpPr>
          <p:cNvPr id="13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Εφαρμογή</a:t>
            </a:r>
            <a:r>
              <a:rPr lang="en-US" dirty="0"/>
              <a:t> </a:t>
            </a:r>
            <a:r>
              <a:rPr lang="el-GR" dirty="0" smtClean="0"/>
              <a:t>2: </a:t>
            </a:r>
            <a:r>
              <a:rPr lang="el-GR" dirty="0"/>
              <a:t>Αβαρής </a:t>
            </a:r>
            <a:r>
              <a:rPr lang="el-GR" dirty="0" smtClean="0"/>
              <a:t>ράβδος</a:t>
            </a:r>
            <a:endParaRPr lang="el-GR" dirty="0"/>
          </a:p>
        </p:txBody>
      </p:sp>
      <p:sp>
        <p:nvSpPr>
          <p:cNvPr id="23" name="Θέση κειμένου 2"/>
          <p:cNvSpPr txBox="1">
            <a:spLocks/>
          </p:cNvSpPr>
          <p:nvPr/>
        </p:nvSpPr>
        <p:spPr>
          <a:xfrm>
            <a:off x="358142" y="1988840"/>
            <a:ext cx="6878153" cy="4320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b="0" dirty="0" smtClean="0"/>
              <a:t>Αντικαθιστώντας την (5) στην (4) έχουμε</a:t>
            </a:r>
            <a:endParaRPr lang="el-GR" sz="2200" b="0" dirty="0"/>
          </a:p>
        </p:txBody>
      </p:sp>
      <p:sp>
        <p:nvSpPr>
          <p:cNvPr id="24" name="Rectangle 23"/>
          <p:cNvSpPr/>
          <p:nvPr/>
        </p:nvSpPr>
        <p:spPr>
          <a:xfrm>
            <a:off x="179512" y="2636912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</a:t>
            </a:r>
            <a:r>
              <a:rPr lang="el-GR" sz="2400" b="1" dirty="0" smtClean="0"/>
              <a:t>4</a:t>
            </a:r>
            <a:r>
              <a:rPr lang="en-US" sz="2400" b="1" dirty="0" smtClean="0"/>
              <a:t>)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611560" y="2607295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2607295"/>
                <a:ext cx="648072" cy="53367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043608" y="2458028"/>
                <a:ext cx="4032448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</a:rPr>
                            <m:t> </m:t>
                          </m:r>
                          <m:r>
                            <a:rPr lang="en-US" sz="2600" i="1"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l-GR" sz="2600" i="1">
                              <a:latin typeface="Cambria Math"/>
                            </a:rPr>
                            <m:t>𝜃</m:t>
                          </m:r>
                        </m:sub>
                      </m:sSub>
                      <m:r>
                        <a:rPr lang="el-GR" sz="2600" b="0" i="1" smtClean="0">
                          <a:latin typeface="Cambria Math"/>
                        </a:rPr>
                        <m:t>=</m:t>
                      </m:r>
                      <m:r>
                        <a:rPr lang="en-US" sz="2600" i="1">
                          <a:latin typeface="Cambria Math"/>
                        </a:rPr>
                        <m:t>𝑚𝑔</m:t>
                      </m:r>
                      <m:func>
                        <m:funcPr>
                          <m:ctrlPr>
                            <a:rPr lang="en-US" sz="2600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600">
                              <a:latin typeface="Cambria Math"/>
                            </a:rPr>
                            <m:t>cos</m:t>
                          </m:r>
                        </m:fName>
                        <m:e>
                          <m:r>
                            <a:rPr lang="el-GR" sz="2600" b="0" i="1" smtClean="0">
                              <a:latin typeface="Cambria Math"/>
                            </a:rPr>
                            <m:t>𝜃</m:t>
                          </m:r>
                        </m:e>
                      </m:func>
                      <m:r>
                        <a:rPr lang="el-GR" sz="2600" b="0" i="1" smtClean="0">
                          <a:latin typeface="Cambria Math"/>
                        </a:rPr>
                        <m:t>−</m:t>
                      </m:r>
                      <m:r>
                        <a:rPr lang="en-US" sz="2600" i="1">
                          <a:latin typeface="Cambria Math"/>
                          <a:ea typeface="Cambria Math"/>
                        </a:rPr>
                        <m:t>𝑚</m:t>
                      </m:r>
                      <m:r>
                        <m:rPr>
                          <m:sty m:val="p"/>
                        </m:rPr>
                        <a:rPr lang="en-US" sz="2600">
                          <a:latin typeface="Cambria Math"/>
                          <a:ea typeface="Cambria Math"/>
                        </a:rPr>
                        <m:t>L</m:t>
                      </m:r>
                      <m:f>
                        <m:fPr>
                          <m:ctrlPr>
                            <a:rPr lang="en-US" sz="26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600" i="1" smtClean="0">
                              <a:latin typeface="Cambria Math"/>
                            </a:rPr>
                            <m:t>𝑔</m:t>
                          </m:r>
                        </m:num>
                        <m:den>
                          <m:r>
                            <a:rPr lang="en-US" sz="2600" b="0" i="1" smtClean="0">
                              <a:latin typeface="Cambria Math"/>
                            </a:rPr>
                            <m:t>𝐿</m:t>
                          </m:r>
                        </m:den>
                      </m:f>
                      <m:func>
                        <m:funcPr>
                          <m:ctrlPr>
                            <a:rPr lang="en-US" sz="2600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600">
                              <a:latin typeface="Cambria Math"/>
                            </a:rPr>
                            <m:t>cos</m:t>
                          </m:r>
                        </m:fName>
                        <m:e>
                          <m:r>
                            <m:rPr>
                              <m:sty m:val="p"/>
                            </m:rPr>
                            <a:rPr lang="el-GR" sz="2600" b="0" i="0" smtClean="0">
                              <a:latin typeface="Cambria Math"/>
                            </a:rPr>
                            <m:t>θ</m:t>
                          </m:r>
                        </m:e>
                      </m:func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2458028"/>
                <a:ext cx="4032448" cy="78981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5292080" y="2644435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2080" y="2644435"/>
                <a:ext cx="648072" cy="53367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5724128" y="2567176"/>
                <a:ext cx="1368152" cy="645800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/>
                            </a:rPr>
                            <m:t> </m:t>
                          </m:r>
                          <m:r>
                            <a:rPr lang="en-US" sz="2600" i="1"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l-GR" sz="2600" i="1">
                              <a:latin typeface="Cambria Math"/>
                            </a:rPr>
                            <m:t>𝜃</m:t>
                          </m:r>
                        </m:sub>
                      </m:sSub>
                      <m:r>
                        <a:rPr lang="el-GR" sz="2600" b="0" i="1" smtClean="0">
                          <a:latin typeface="Cambria Math"/>
                        </a:rPr>
                        <m:t>=</m:t>
                      </m:r>
                      <m:r>
                        <a:rPr lang="el-GR" sz="2600" i="1" smtClean="0">
                          <a:latin typeface="Cambria Math"/>
                        </a:rPr>
                        <m:t>0</m:t>
                      </m:r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4128" y="2567176"/>
                <a:ext cx="1368152" cy="64580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Θέση κειμένου 2"/>
          <p:cNvSpPr txBox="1">
            <a:spLocks/>
          </p:cNvSpPr>
          <p:nvPr/>
        </p:nvSpPr>
        <p:spPr>
          <a:xfrm>
            <a:off x="358143" y="3284984"/>
            <a:ext cx="6878153" cy="4320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b="0" dirty="0" smtClean="0"/>
              <a:t>Άρα δύναμη έχουμε μόνο στη διεύθυνση της δοκού.</a:t>
            </a:r>
            <a:endParaRPr lang="el-GR" sz="2200" b="0" dirty="0"/>
          </a:p>
        </p:txBody>
      </p:sp>
      <p:sp>
        <p:nvSpPr>
          <p:cNvPr id="33" name="Θέση κειμένου 2"/>
          <p:cNvSpPr txBox="1">
            <a:spLocks/>
          </p:cNvSpPr>
          <p:nvPr/>
        </p:nvSpPr>
        <p:spPr>
          <a:xfrm>
            <a:off x="358143" y="4005064"/>
            <a:ext cx="8390321" cy="4320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b="0" dirty="0" smtClean="0"/>
              <a:t>Το σώμα δεν έχει μάζα, άρα </a:t>
            </a:r>
            <a:r>
              <a:rPr lang="el-GR" sz="2200" dirty="0" smtClean="0"/>
              <a:t>Νόμος </a:t>
            </a:r>
            <a:r>
              <a:rPr lang="en-US" sz="2200" dirty="0" smtClean="0"/>
              <a:t>Euler   </a:t>
            </a:r>
            <a:r>
              <a:rPr lang="el-GR" sz="2200" dirty="0" smtClean="0"/>
              <a:t>        </a:t>
            </a:r>
            <a:r>
              <a:rPr lang="en-US" sz="2200" dirty="0" smtClean="0"/>
              <a:t> </a:t>
            </a:r>
            <a:r>
              <a:rPr lang="el-GR" sz="2200" dirty="0" smtClean="0"/>
              <a:t>Εξισώσεις Στατικής.</a:t>
            </a:r>
            <a:endParaRPr lang="el-GR" sz="2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5292080" y="3975447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2080" y="3975447"/>
                <a:ext cx="648072" cy="53367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3851920" y="4509120"/>
                <a:ext cx="1368152" cy="645800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latin typeface="Cambria Math"/>
                            </a:rPr>
                            <m:t>𝑁</m:t>
                          </m:r>
                          <m:r>
                            <a:rPr lang="en-US" sz="2600" b="0" i="1" smtClean="0">
                              <a:latin typeface="Cambria Math"/>
                            </a:rPr>
                            <m:t>= </m:t>
                          </m:r>
                          <m:r>
                            <a:rPr lang="en-US" sz="2600" i="1"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/>
                            </a:rPr>
                            <m:t>𝑟</m:t>
                          </m:r>
                        </m:sub>
                      </m:sSub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920" y="4509120"/>
                <a:ext cx="1368152" cy="64580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3851920" y="5231472"/>
                <a:ext cx="1368152" cy="645800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0" i="1" smtClean="0">
                          <a:latin typeface="Cambria Math"/>
                        </a:rPr>
                        <m:t>𝑄</m:t>
                      </m:r>
                      <m:r>
                        <a:rPr lang="el-GR" sz="2600" b="0" i="1" smtClean="0">
                          <a:latin typeface="Cambria Math"/>
                        </a:rPr>
                        <m:t>=</m:t>
                      </m:r>
                      <m:r>
                        <a:rPr lang="el-GR" sz="2600" i="1" smtClean="0">
                          <a:latin typeface="Cambria Math"/>
                        </a:rPr>
                        <m:t>0</m:t>
                      </m:r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920" y="5231472"/>
                <a:ext cx="1368152" cy="64580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3851920" y="6023560"/>
                <a:ext cx="1368152" cy="645800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0" i="1" smtClean="0">
                          <a:latin typeface="Cambria Math"/>
                        </a:rPr>
                        <m:t>𝑀</m:t>
                      </m:r>
                      <m:r>
                        <a:rPr lang="el-GR" sz="2600" b="0" i="1" smtClean="0">
                          <a:latin typeface="Cambria Math"/>
                        </a:rPr>
                        <m:t>=</m:t>
                      </m:r>
                      <m:r>
                        <a:rPr lang="el-GR" sz="2600" i="1" smtClean="0">
                          <a:latin typeface="Cambria Math"/>
                        </a:rPr>
                        <m:t>0</m:t>
                      </m:r>
                    </m:oMath>
                  </m:oMathPara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920" y="6023560"/>
                <a:ext cx="1368152" cy="64580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71194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 descr="Λογότυπο του Πανεπιστημίου Θεσσαλίας και του προγράμματος &quot;Ανοικτά Ακαδημαϊκά Μαθήματα&quot;"/>
          <p:cNvGrpSpPr/>
          <p:nvPr/>
        </p:nvGrpSpPr>
        <p:grpSpPr>
          <a:xfrm>
            <a:off x="541784" y="468279"/>
            <a:ext cx="7990656" cy="1303321"/>
            <a:chOff x="467544" y="468279"/>
            <a:chExt cx="7990656" cy="1303321"/>
          </a:xfrm>
        </p:grpSpPr>
        <p:grpSp>
          <p:nvGrpSpPr>
            <p:cNvPr id="14" name="Group 13"/>
            <p:cNvGrpSpPr/>
            <p:nvPr/>
          </p:nvGrpSpPr>
          <p:grpSpPr>
            <a:xfrm>
              <a:off x="467544" y="520290"/>
              <a:ext cx="3960440" cy="1224136"/>
              <a:chOff x="395536" y="520290"/>
              <a:chExt cx="3960440" cy="1224136"/>
            </a:xfrm>
          </p:grpSpPr>
          <p:sp>
            <p:nvSpPr>
              <p:cNvPr id="16" name="TextBox 15"/>
              <p:cNvSpPr txBox="1"/>
              <p:nvPr/>
            </p:nvSpPr>
            <p:spPr>
              <a:xfrm>
                <a:off x="1619672" y="836712"/>
                <a:ext cx="2736304" cy="57606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  <p:pic>
            <p:nvPicPr>
              <p:cNvPr id="15" name="Picture 8" descr="Λογότυπο του Πανεπιστημίου Θεσσαλίας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53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3" name="Picture 12" descr="Λογότυπο του προγράμματος &quot;Ανοικτά Ακαδημαϊκά Μαθήματα&quot;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</p:grpSp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17" name="Picture 2" descr="Λογότυπο Άδειας Χρήσης Creative Commons - Μη Εμπορική Χρήση - Παρόμοια Διανομή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758" y="5827611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62562" y="5733256"/>
            <a:ext cx="3240360" cy="771224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36341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/>
              <a:t>Αρχές Έργου-Ενέργειας </a:t>
            </a:r>
            <a:br>
              <a:rPr lang="el-GR" dirty="0"/>
            </a:br>
            <a:r>
              <a:rPr lang="el-GR" dirty="0"/>
              <a:t>Σύστημα Υλικών Σημείων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sz="quarter" idx="3"/>
          </p:nvPr>
        </p:nvSpPr>
        <p:spPr>
          <a:xfrm>
            <a:off x="579958" y="4260543"/>
            <a:ext cx="6872362" cy="392593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l-GR" sz="2800" dirty="0" smtClean="0"/>
              <a:t>Έργο των δυνάμεων που ασκούνται στο σύστημα </a:t>
            </a:r>
            <a:endParaRPr lang="el-GR" sz="2800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>
          <a:xfrm>
            <a:off x="6553200" y="6448251"/>
            <a:ext cx="2133600" cy="365125"/>
          </a:xfrm>
        </p:spPr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18454" y="4725144"/>
                <a:ext cx="7697962" cy="100811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𝑊</m:t>
                    </m:r>
                    <m:r>
                      <a:rPr lang="en-US" sz="2800" i="1">
                        <a:latin typeface="Cambria Math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sz="2800" i="1" smtClean="0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800" b="0" i="1" smtClean="0">
                            <a:latin typeface="Cambria Math"/>
                          </a:rPr>
                          <m:t>𝑖</m:t>
                        </m:r>
                        <m:r>
                          <a:rPr lang="en-US" sz="2800" b="0" i="1" smtClean="0"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en-US" sz="2800" b="0" i="1" smtClean="0">
                            <a:latin typeface="Cambria Math"/>
                          </a:rPr>
                          <m:t>𝑁</m:t>
                        </m:r>
                      </m:sup>
                      <m:e>
                        <m:nary>
                          <m:naryPr>
                            <m:ctrlPr>
                              <a:rPr lang="en-US" sz="2800" i="1" smtClean="0">
                                <a:latin typeface="Cambria Math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sz="2800" b="0" i="1" smtClean="0">
                                <a:latin typeface="Cambria Math"/>
                              </a:rPr>
                              <m:t>1</m:t>
                            </m:r>
                          </m:sub>
                          <m:sup>
                            <m:r>
                              <a:rPr lang="en-US" sz="2800" b="0" i="1" smtClean="0">
                                <a:latin typeface="Cambria Math"/>
                              </a:rPr>
                              <m:t>2</m:t>
                            </m:r>
                          </m:sup>
                          <m:e>
                            <m:d>
                              <m:dPr>
                                <m:ctrlPr>
                                  <a:rPr lang="en-US" sz="2800" i="1" smtClean="0">
                                    <a:latin typeface="Cambria Math"/>
                                  </a:rPr>
                                </m:ctrlPr>
                              </m:dPr>
                              <m:e>
                                <m:bar>
                                  <m:barPr>
                                    <m:ctrlPr>
                                      <a:rPr lang="en-US" sz="2800" i="1" smtClean="0">
                                        <a:latin typeface="Cambria Math"/>
                                      </a:rPr>
                                    </m:ctrlPr>
                                  </m:barPr>
                                  <m:e>
                                    <m:sSub>
                                      <m:sSubPr>
                                        <m:ctrlPr>
                                          <a:rPr lang="en-US" sz="2800" i="1" smtClean="0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800" b="0" i="1" smtClean="0">
                                            <a:latin typeface="Cambria Math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en-US" sz="2800" b="0" i="1" smtClean="0">
                                            <a:latin typeface="Cambria Math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e>
                                </m:bar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+</m:t>
                                </m:r>
                                <m:nary>
                                  <m:naryPr>
                                    <m:chr m:val="∑"/>
                                    <m:ctrlPr>
                                      <a:rPr lang="en-US" sz="2800" b="0" i="1" smtClean="0">
                                        <a:latin typeface="Cambria Math"/>
                                      </a:rPr>
                                    </m:ctrlPr>
                                  </m:naryPr>
                                  <m:sub>
                                    <m:r>
                                      <m:rPr>
                                        <m:brk m:alnAt="23"/>
                                      </m:rPr>
                                      <a:rPr lang="en-US" sz="2800" b="0" i="1" smtClean="0">
                                        <a:latin typeface="Cambria Math"/>
                                      </a:rPr>
                                      <m:t>𝑗</m:t>
                                    </m:r>
                                    <m:r>
                                      <a:rPr lang="en-US" sz="2800" b="0" i="1" smtClean="0">
                                        <a:latin typeface="Cambria Math"/>
                                      </a:rPr>
                                      <m:t>=1</m:t>
                                    </m:r>
                                  </m:sub>
                                  <m:sup>
                                    <m:r>
                                      <a:rPr lang="en-US" sz="2800" b="0" i="1" smtClean="0">
                                        <a:latin typeface="Cambria Math"/>
                                      </a:rPr>
                                      <m:t>𝑁</m:t>
                                    </m:r>
                                  </m:sup>
                                  <m:e>
                                    <m:sSub>
                                      <m:sSubPr>
                                        <m:ctrlPr>
                                          <a:rPr lang="en-US" sz="2800" b="0" i="1" smtClean="0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bar>
                                          <m:barPr>
                                            <m:ctrlPr>
                                              <a:rPr lang="en-US" sz="2800" b="0" i="1" smtClean="0">
                                                <a:latin typeface="Cambria Math"/>
                                              </a:rPr>
                                            </m:ctrlPr>
                                          </m:barPr>
                                          <m:e>
                                            <m:r>
                                              <a:rPr lang="en-US" sz="2800" b="0" i="1" smtClean="0">
                                                <a:latin typeface="Cambria Math"/>
                                              </a:rPr>
                                              <m:t>𝑓</m:t>
                                            </m:r>
                                          </m:e>
                                        </m:bar>
                                      </m:e>
                                      <m:sub>
                                        <m:r>
                                          <a:rPr lang="en-US" sz="2800" b="0" i="1" smtClean="0">
                                            <a:latin typeface="Cambria Math"/>
                                          </a:rPr>
                                          <m:t>𝑖𝑗</m:t>
                                        </m:r>
                                      </m:sub>
                                    </m:sSub>
                                  </m:e>
                                </m:nary>
                              </m:e>
                            </m:d>
                            <m:r>
                              <a:rPr lang="en-US" sz="2800" i="1" smtClean="0">
                                <a:latin typeface="Cambria Math"/>
                                <a:ea typeface="Cambria Math"/>
                              </a:rPr>
                              <m:t>∙</m:t>
                            </m:r>
                            <m:r>
                              <a:rPr lang="en-US" sz="2800" b="0" i="1" smtClean="0">
                                <a:latin typeface="Cambria Math"/>
                                <a:ea typeface="Cambria Math"/>
                              </a:rPr>
                              <m:t>𝑑</m:t>
                            </m:r>
                            <m:sSub>
                              <m:sSubPr>
                                <m:ctrlPr>
                                  <a:rPr lang="en-US" sz="2800" b="0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sSubPr>
                              <m:e>
                                <m:bar>
                                  <m:barPr>
                                    <m:ctrlPr>
                                      <a:rPr lang="en-US" sz="2800" b="0" i="1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barPr>
                                  <m:e>
                                    <m:r>
                                      <a:rPr lang="en-US" sz="2800" b="0" i="1" smtClean="0">
                                        <a:latin typeface="Cambria Math"/>
                                        <a:ea typeface="Cambria Math"/>
                                      </a:rPr>
                                      <m:t>𝑟</m:t>
                                    </m:r>
                                  </m:e>
                                </m:bar>
                              </m:e>
                              <m:sub>
                                <m:r>
                                  <a:rPr lang="en-US" sz="2800" b="0" i="1" smtClean="0">
                                    <a:latin typeface="Cambria Math"/>
                                    <a:ea typeface="Cambria Math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e>
                    </m:nary>
                  </m:oMath>
                </a14:m>
                <a:r>
                  <a:rPr lang="en-US" sz="2800" dirty="0" smtClean="0"/>
                  <a:t>            </a:t>
                </a:r>
                <a:r>
                  <a:rPr lang="en-US" sz="2400" b="1" dirty="0" smtClean="0"/>
                  <a:t>(1)</a:t>
                </a:r>
              </a:p>
              <a:p>
                <a:endParaRPr lang="en-US" sz="28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454" y="4725144"/>
                <a:ext cx="7697962" cy="100811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608058" y="5460622"/>
            <a:ext cx="6628238" cy="4886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 smtClean="0"/>
              <a:t>Όμως από το Νόμο του Νεύτωνα ισχύει</a:t>
            </a:r>
            <a:r>
              <a:rPr lang="en-US" dirty="0" smtClean="0"/>
              <a:t>:</a:t>
            </a:r>
            <a:endParaRPr lang="el-GR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83568" y="5733256"/>
                <a:ext cx="6336704" cy="1124744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14:m>
                  <m:oMath xmlns:m="http://schemas.openxmlformats.org/officeDocument/2006/math">
                    <m:bar>
                      <m:barPr>
                        <m:ctrlPr>
                          <a:rPr lang="en-US" sz="2800" i="1">
                            <a:latin typeface="Cambria Math"/>
                          </a:rPr>
                        </m:ctrlPr>
                      </m:barPr>
                      <m:e>
                        <m:sSub>
                          <m:sSubPr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en-US" sz="2800" i="1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</m:e>
                    </m:bar>
                    <m:r>
                      <a:rPr lang="en-US" sz="2800" i="1">
                        <a:latin typeface="Cambria Math"/>
                      </a:rPr>
                      <m:t>+</m:t>
                    </m:r>
                    <m:nary>
                      <m:naryPr>
                        <m:chr m:val="∑"/>
                        <m:ctrlPr>
                          <a:rPr lang="en-US" sz="2800" i="1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800" i="1">
                            <a:latin typeface="Cambria Math"/>
                          </a:rPr>
                          <m:t>𝑗</m:t>
                        </m:r>
                        <m:r>
                          <a:rPr lang="en-US" sz="2800" i="1"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en-US" sz="2800" i="1">
                            <a:latin typeface="Cambria Math"/>
                          </a:rPr>
                          <m:t>𝑁</m:t>
                        </m:r>
                      </m:sup>
                      <m:e>
                        <m:sSub>
                          <m:sSubPr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sSubPr>
                          <m:e>
                            <m:bar>
                              <m:barPr>
                                <m:ctrlPr>
                                  <a:rPr lang="en-US" sz="2800" i="1">
                                    <a:latin typeface="Cambria Math"/>
                                  </a:rPr>
                                </m:ctrlPr>
                              </m:barPr>
                              <m:e>
                                <m:r>
                                  <a:rPr lang="en-US" sz="2800" i="1">
                                    <a:latin typeface="Cambria Math"/>
                                  </a:rPr>
                                  <m:t>𝑓</m:t>
                                </m:r>
                              </m:e>
                            </m:bar>
                          </m:e>
                          <m:sub>
                            <m:r>
                              <a:rPr lang="en-US" sz="2800" i="1">
                                <a:latin typeface="Cambria Math"/>
                              </a:rPr>
                              <m:t>𝑖𝑗</m:t>
                            </m:r>
                          </m:sub>
                        </m:sSub>
                      </m:e>
                    </m:nary>
                    <m:r>
                      <a:rPr lang="en-US" sz="2800" b="0" i="1" smtClean="0">
                        <a:latin typeface="Cambria Math"/>
                      </a:rPr>
                      <m:t>=</m:t>
                    </m:r>
                    <m:r>
                      <a:rPr lang="en-US" sz="2800" b="0" i="1" smtClean="0">
                        <a:latin typeface="Cambria Math"/>
                      </a:rPr>
                      <m:t>𝑚</m:t>
                    </m:r>
                    <m:sSub>
                      <m:sSubPr>
                        <m:ctrlPr>
                          <a:rPr lang="en-US" sz="2800" i="1"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̈"/>
                            <m:ctrlPr>
                              <a:rPr lang="en-US" sz="280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800" b="0" i="1" smtClean="0">
                                <a:latin typeface="Cambria Math"/>
                              </a:rPr>
                              <m:t>𝑟</m:t>
                            </m:r>
                          </m:e>
                        </m:acc>
                      </m:e>
                      <m:sub>
                        <m:r>
                          <a:rPr lang="en-US" sz="2800" b="0" i="1" smtClean="0"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dirty="0" smtClean="0"/>
                  <a:t>                                    </a:t>
                </a:r>
                <a:r>
                  <a:rPr lang="en-US" sz="2400" b="1" dirty="0" smtClean="0"/>
                  <a:t>(2)</a:t>
                </a:r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5733256"/>
                <a:ext cx="6336704" cy="1124744"/>
              </a:xfrm>
              <a:prstGeom prst="rect">
                <a:avLst/>
              </a:prstGeom>
              <a:blipFill rotWithShape="1">
                <a:blip r:embed="rId5"/>
                <a:stretch>
                  <a:fillRect r="-13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C:\Users\Christina\Downloads\Σχ σελ 2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8416" y="1484784"/>
            <a:ext cx="3356074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9753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>
          <a:xfrm>
            <a:off x="6553200" y="6448251"/>
            <a:ext cx="2133600" cy="365125"/>
          </a:xfrm>
        </p:spPr>
        <p:txBody>
          <a:bodyPr/>
          <a:lstStyle/>
          <a:p>
            <a:fld id="{53C4726A-630D-4CB4-B088-BAB00F4188E9}" type="slidenum">
              <a:rPr lang="el-GR" smtClean="0"/>
              <a:t>4</a:t>
            </a:fld>
            <a:endParaRPr lang="el-GR" dirty="0"/>
          </a:p>
        </p:txBody>
      </p:sp>
      <p:sp>
        <p:nvSpPr>
          <p:cNvPr id="11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683568" y="1772816"/>
            <a:ext cx="7920880" cy="5760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 smtClean="0"/>
              <a:t>Αντικαθιστώντας την </a:t>
            </a:r>
            <a:r>
              <a:rPr lang="en-US" dirty="0" smtClean="0"/>
              <a:t>(</a:t>
            </a:r>
            <a:r>
              <a:rPr lang="el-GR" dirty="0" smtClean="0"/>
              <a:t>2</a:t>
            </a:r>
            <a:r>
              <a:rPr lang="en-US" dirty="0" smtClean="0"/>
              <a:t>) </a:t>
            </a:r>
            <a:r>
              <a:rPr lang="el-GR" dirty="0" smtClean="0"/>
              <a:t>στην </a:t>
            </a:r>
            <a:r>
              <a:rPr lang="en-US" dirty="0" smtClean="0"/>
              <a:t>(</a:t>
            </a:r>
            <a:r>
              <a:rPr lang="el-GR" dirty="0" smtClean="0"/>
              <a:t>1</a:t>
            </a:r>
            <a:r>
              <a:rPr lang="en-US" dirty="0" smtClean="0"/>
              <a:t>)</a:t>
            </a:r>
            <a:r>
              <a:rPr lang="el-GR" dirty="0" smtClean="0"/>
              <a:t> προκύπτει</a:t>
            </a:r>
            <a:r>
              <a:rPr lang="en-US" dirty="0" smtClean="0"/>
              <a:t>:</a:t>
            </a:r>
            <a:endParaRPr lang="el-GR" dirty="0" smtClean="0"/>
          </a:p>
        </p:txBody>
      </p:sp>
      <p:sp>
        <p:nvSpPr>
          <p:cNvPr id="16" name="Τίτλος 5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/>
              <a:t>Αρχές Έργου-Ενέργειας </a:t>
            </a:r>
            <a:br>
              <a:rPr lang="el-GR" dirty="0"/>
            </a:br>
            <a:r>
              <a:rPr lang="el-GR" dirty="0"/>
              <a:t>Σύστημα Υλικών Σημείων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18454" y="2564904"/>
                <a:ext cx="8202018" cy="136815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𝑊</m:t>
                      </m:r>
                      <m:r>
                        <a:rPr lang="en-US" sz="2800" i="1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/>
                            </a:rPr>
                            <m:t>𝑁</m:t>
                          </m:r>
                        </m:sup>
                        <m:e>
                          <m:nary>
                            <m:nary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800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28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sz="280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̈"/>
                                      <m:ctrlPr>
                                        <a:rPr lang="en-US" sz="2800" i="1"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𝑟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sz="2800" i="1" smtClean="0"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𝑑</m:t>
                              </m:r>
                              <m:sSub>
                                <m:sSubPr>
                                  <m:ctrlPr>
                                    <a:rPr lang="en-US" sz="2800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bar>
                                    <m:barPr>
                                      <m:ctrlPr>
                                        <a:rPr lang="en-US" sz="2800" b="0" i="1" smtClean="0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barPr>
                                    <m:e>
                                      <m:r>
                                        <a:rPr lang="en-US" sz="2800" b="0" i="1" smtClean="0">
                                          <a:latin typeface="Cambria Math"/>
                                          <a:ea typeface="Cambria Math"/>
                                        </a:rPr>
                                        <m:t>𝑟</m:t>
                                      </m:r>
                                    </m:e>
                                  </m:ba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/>
                                      <a:ea typeface="Cambria Math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e>
                      </m:nary>
                      <m:groupChr>
                        <m:groupChrPr>
                          <m:chr m:val="⇒"/>
                          <m:vertJc m:val="bot"/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groupChrPr>
                        <m:e>
                          <m:f>
                            <m:f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800" b="0" i="1" smtClean="0">
                                  <a:latin typeface="Cambria Math"/>
                                </a:rPr>
                                <m:t>𝑑</m:t>
                              </m:r>
                              <m:sSub>
                                <m:sSubPr>
                                  <m:ctrlPr>
                                    <a:rPr lang="en-US" sz="2800" b="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sz="2800" b="0" i="1" smtClean="0">
                                  <a:latin typeface="Cambria Math"/>
                                </a:rPr>
                                <m:t>𝑑𝑡</m:t>
                              </m:r>
                            </m:den>
                          </m:f>
                          <m:r>
                            <m:rPr>
                              <m:brk m:alnAt="2"/>
                            </m:rPr>
                            <a:rPr lang="en-US" sz="2800" b="0" i="1" smtClean="0">
                              <a:latin typeface="Cambria Math"/>
                            </a:rPr>
                            <m:t>𝑑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𝑡</m:t>
                          </m:r>
                          <m:r>
                            <m:rPr>
                              <m:brk m:alnAt="2"/>
                            </m:rPr>
                            <a:rPr lang="en-US" sz="2800" b="0" i="1" smtClean="0">
                              <a:latin typeface="Cambria Math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en-US" sz="2800" b="0" i="1" smtClean="0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𝑟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800" b="0" i="1" smtClean="0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m:rPr>
                              <m:brk m:alnAt="2"/>
                            </m:rPr>
                            <a:rPr lang="en-US" sz="2800" b="0" i="1" smtClean="0">
                              <a:latin typeface="Cambria Math"/>
                            </a:rPr>
                            <m:t>𝑑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𝑡</m:t>
                          </m:r>
                        </m:e>
                      </m:groupChr>
                      <m:r>
                        <a:rPr lang="en-US" sz="2800" i="1">
                          <a:latin typeface="Cambria Math"/>
                        </a:rPr>
                        <m:t>𝑊</m:t>
                      </m:r>
                      <m:r>
                        <a:rPr lang="en-US" sz="2800" i="1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8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i="1">
                              <a:latin typeface="Cambria Math"/>
                            </a:rPr>
                            <m:t>𝑖</m:t>
                          </m:r>
                          <m:r>
                            <a:rPr lang="en-US" sz="2800" i="1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800" i="1">
                              <a:latin typeface="Cambria Math"/>
                            </a:rPr>
                            <m:t>𝑁</m:t>
                          </m:r>
                        </m:sup>
                        <m:e>
                          <m:nary>
                            <m:nary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800" i="1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2800" i="1">
                                  <a:latin typeface="Cambria Math"/>
                                </a:rPr>
                                <m:t>2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latin typeface="Cambria Math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̈"/>
                                      <m:ctrlPr>
                                        <a:rPr lang="en-US" sz="2800" i="1"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𝑟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̇"/>
                                      <m:ctrlPr>
                                        <a:rPr lang="en-US" sz="2800" i="1"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𝑟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m:rPr>
                                  <m:brk m:alnAt="2"/>
                                </m:rPr>
                                <a:rPr lang="en-US" sz="2800" i="1">
                                  <a:latin typeface="Cambria Math"/>
                                </a:rPr>
                                <m:t>𝑑</m:t>
                              </m:r>
                              <m:r>
                                <a:rPr lang="en-US" sz="2800" i="1">
                                  <a:latin typeface="Cambria Math"/>
                                </a:rPr>
                                <m:t>𝑡</m:t>
                              </m:r>
                            </m:e>
                          </m:nary>
                        </m:e>
                      </m:nary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454" y="2564904"/>
                <a:ext cx="8202018" cy="136815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11560" y="4077072"/>
                <a:ext cx="8202018" cy="136815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groupChr>
                        <m:groupChrPr>
                          <m:chr m:val="⇒"/>
                          <m:vertJc m:val="bot"/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groupChrPr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̈"/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800" i="1">
                                      <a:latin typeface="Cambria Math"/>
                                    </a:rPr>
                                    <m:t>𝑟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∙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800" i="1">
                                      <a:latin typeface="Cambria Math"/>
                                    </a:rPr>
                                    <m:t>𝑟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m:rPr>
                              <m:brk m:alnAt="2"/>
                            </m:rPr>
                            <a:rPr lang="en-US" sz="2800" b="0" i="1" smtClean="0">
                              <a:latin typeface="Cambria Math"/>
                            </a:rPr>
                            <m:t>=</m:t>
                          </m:r>
                          <m:f>
                            <m:f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800" i="1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800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  <m:f>
                            <m:f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800" i="1">
                                  <a:latin typeface="Cambria Math"/>
                                </a:rPr>
                                <m:t>𝑑</m:t>
                              </m:r>
                            </m:num>
                            <m:den>
                              <m:r>
                                <a:rPr lang="en-US" sz="2800" i="1">
                                  <a:latin typeface="Cambria Math"/>
                                </a:rPr>
                                <m:t>𝑑𝑡</m:t>
                              </m:r>
                            </m:den>
                          </m:f>
                          <m:d>
                            <m:d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̇"/>
                                      <m:ctrlPr>
                                        <a:rPr lang="en-US" sz="2800" i="1"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𝑟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sz="2800" i="1" smtClean="0"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̇"/>
                                      <m:ctrlPr>
                                        <a:rPr lang="en-US" sz="2800" i="1"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𝑟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</m:e>
                      </m:groupChr>
                      <m:r>
                        <a:rPr lang="en-US" sz="2800" b="0" i="1" smtClean="0">
                          <a:latin typeface="Cambria Math"/>
                        </a:rPr>
                        <m:t>       </m:t>
                      </m:r>
                      <m:r>
                        <a:rPr lang="en-US" sz="2800" i="1">
                          <a:latin typeface="Cambria Math"/>
                        </a:rPr>
                        <m:t>𝑊</m:t>
                      </m:r>
                      <m:r>
                        <a:rPr lang="en-US" sz="2800" i="1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8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i="1">
                              <a:latin typeface="Cambria Math"/>
                            </a:rPr>
                            <m:t>𝑖</m:t>
                          </m:r>
                          <m:r>
                            <a:rPr lang="en-US" sz="2800" i="1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800" i="1">
                              <a:latin typeface="Cambria Math"/>
                            </a:rPr>
                            <m:t>𝑁</m:t>
                          </m:r>
                        </m:sup>
                        <m:e>
                          <m:f>
                            <m:f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800" b="0" i="1" smtClean="0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800" b="0" i="1" smtClean="0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  <m:nary>
                            <m:nary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800" i="1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2800" i="1">
                                  <a:latin typeface="Cambria Math"/>
                                </a:rPr>
                                <m:t>2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latin typeface="Cambria Math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e>
                      </m:nary>
                      <m:f>
                        <m:fPr>
                          <m:ctrlPr>
                            <a:rPr lang="en-US" sz="28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i="1">
                              <a:latin typeface="Cambria Math"/>
                            </a:rPr>
                            <m:t>𝑑</m:t>
                          </m:r>
                        </m:num>
                        <m:den>
                          <m:r>
                            <a:rPr lang="en-US" sz="2800" i="1">
                              <a:latin typeface="Cambria Math"/>
                            </a:rPr>
                            <m:t>𝑑𝑡</m:t>
                          </m:r>
                        </m:den>
                      </m:f>
                      <m:d>
                        <m:dPr>
                          <m:ctrlPr>
                            <a:rPr lang="en-US" sz="2800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800" i="1">
                                      <a:latin typeface="Cambria Math"/>
                                    </a:rPr>
                                    <m:t>𝑟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∙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800" i="1">
                                      <a:latin typeface="Cambria Math"/>
                                    </a:rPr>
                                    <m:t>𝑟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en-US" sz="2800" b="0" i="1" smtClean="0">
                          <a:latin typeface="Cambria Math"/>
                        </a:rPr>
                        <m:t>𝑑𝑡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4077072"/>
                <a:ext cx="8202018" cy="136815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195736" y="5458406"/>
                <a:ext cx="5472608" cy="136815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     </m:t>
                      </m:r>
                      <m:r>
                        <a:rPr lang="en-US" sz="2800" i="1">
                          <a:latin typeface="Cambria Math"/>
                        </a:rPr>
                        <m:t>𝑊</m:t>
                      </m:r>
                      <m:r>
                        <a:rPr lang="en-US" sz="2800" i="1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i="1">
                              <a:latin typeface="Cambria Math"/>
                            </a:rPr>
                            <m:t>𝑖</m:t>
                          </m:r>
                          <m:r>
                            <a:rPr lang="en-US" sz="2800" i="1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800" i="1">
                              <a:latin typeface="Cambria Math"/>
                            </a:rPr>
                            <m:t>𝑁</m:t>
                          </m:r>
                        </m:sup>
                        <m:e>
                          <m:nary>
                            <m:nary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800" i="1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2800" i="1">
                                  <a:latin typeface="Cambria Math"/>
                                </a:rPr>
                                <m:t>2</m:t>
                              </m:r>
                            </m:sup>
                            <m:e>
                              <m:f>
                                <m:f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i="1">
                                      <a:latin typeface="Cambria Math"/>
                                    </a:rPr>
                                    <m:t>𝑑</m:t>
                                  </m:r>
                                </m:num>
                                <m:den>
                                  <m:r>
                                    <a:rPr lang="en-US" sz="2800" i="1">
                                      <a:latin typeface="Cambria Math"/>
                                    </a:rPr>
                                    <m:t>𝑑𝑡</m:t>
                                  </m:r>
                                </m:den>
                              </m:f>
                              <m:d>
                                <m:d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2800" i="1"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2</m:t>
                                      </m:r>
                                    </m:den>
                                  </m:f>
                                  <m:sSub>
                                    <m:sSubPr>
                                      <m:ctrlPr>
                                        <a:rPr lang="en-US" sz="28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𝑚</m:t>
                                      </m:r>
                                    </m:e>
                                    <m:sub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sSup>
                                    <m:sSupPr>
                                      <m:ctrlPr>
                                        <a:rPr lang="en-US" sz="2800" i="1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sSub>
                                        <m:sSubPr>
                                          <m:ctrlPr>
                                            <a:rPr lang="en-US" sz="2800" i="1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800" i="1">
                                              <a:latin typeface="Cambria Math"/>
                                            </a:rPr>
                                            <m:t>𝑣</m:t>
                                          </m:r>
                                        </m:e>
                                        <m:sub>
                                          <m:r>
                                            <a:rPr lang="en-US" sz="2800" i="1">
                                              <a:latin typeface="Cambria Math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e>
                                    <m:sup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d>
                              <m:r>
                                <a:rPr lang="en-US" sz="2800" b="0" i="1" smtClean="0">
                                  <a:latin typeface="Cambria Math"/>
                                </a:rPr>
                                <m:t>𝑑𝑡</m:t>
                              </m:r>
                            </m:e>
                          </m:nary>
                        </m:e>
                      </m:nary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5736" y="5458406"/>
                <a:ext cx="5472608" cy="136815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ectangle 19"/>
          <p:cNvSpPr/>
          <p:nvPr/>
        </p:nvSpPr>
        <p:spPr>
          <a:xfrm>
            <a:off x="7812360" y="5911649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(3)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27112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>
          <a:xfrm>
            <a:off x="6553200" y="6448251"/>
            <a:ext cx="2133600" cy="365125"/>
          </a:xfrm>
        </p:spPr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  <p:sp>
        <p:nvSpPr>
          <p:cNvPr id="16" name="Τίτλος 5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/>
              <a:t>Αρχές Έργου-Ενέργειας </a:t>
            </a:r>
            <a:br>
              <a:rPr lang="el-GR" dirty="0"/>
            </a:br>
            <a:r>
              <a:rPr lang="el-GR" dirty="0"/>
              <a:t>Σύστημα Υλικών Σημείων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043608" y="2276872"/>
                <a:ext cx="7272808" cy="136815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2800" b="0" i="0" smtClean="0">
                          <a:latin typeface="Cambria Math"/>
                        </a:rPr>
                        <m:t>Τ</m:t>
                      </m:r>
                      <m:r>
                        <a:rPr lang="el-GR" sz="2800" b="0" i="0" smtClean="0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l-GR" sz="28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/>
                            </a:rPr>
                            <m:t>𝑁</m:t>
                          </m:r>
                        </m:sup>
                        <m:e>
                          <m:sSub>
                            <m:sSubPr>
                              <m:ctrlPr>
                                <a:rPr lang="el-GR" sz="28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latin typeface="Cambria Math"/>
                                </a:rPr>
                                <m:t>T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i="1">
                              <a:latin typeface="Cambria Math"/>
                            </a:rPr>
                            <m:t>𝑖</m:t>
                          </m:r>
                          <m:r>
                            <a:rPr lang="en-US" sz="2800" i="1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800" i="1">
                              <a:latin typeface="Cambria Math"/>
                            </a:rPr>
                            <m:t>𝑁</m:t>
                          </m:r>
                        </m:sup>
                        <m:e>
                          <m:f>
                            <m:f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800" i="1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800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latin typeface="Cambria Math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n-US" sz="28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,        </m:t>
                      </m:r>
                      <m:sSub>
                        <m:sSubPr>
                          <m:ctrlPr>
                            <a:rPr lang="el-GR" sz="2800" i="1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>
                              <a:latin typeface="Cambria Math"/>
                            </a:rPr>
                            <m:t>T</m:t>
                          </m: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800" i="1">
                              <a:latin typeface="Cambria Math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lang="en-US" sz="28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𝑖</m:t>
                          </m:r>
                        </m:sub>
                      </m:sSub>
                      <m:sSup>
                        <m:sSupPr>
                          <m:ctrlPr>
                            <a:rPr lang="en-US" sz="2800" i="1">
                              <a:latin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e>
                        <m:sup>
                          <m:r>
                            <a:rPr lang="en-US" sz="2800" i="1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2276872"/>
                <a:ext cx="7272808" cy="136815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Θέση κειμένου 2"/>
          <p:cNvSpPr>
            <a:spLocks noGrp="1"/>
          </p:cNvSpPr>
          <p:nvPr>
            <p:ph type="body" sz="quarter" idx="3"/>
          </p:nvPr>
        </p:nvSpPr>
        <p:spPr>
          <a:xfrm>
            <a:off x="579958" y="1772816"/>
            <a:ext cx="7736458" cy="392593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l-GR" sz="2800" dirty="0" smtClean="0"/>
              <a:t>Κινητική Ενέργεια του Συστήματος των Ν υλικών Σημείων</a:t>
            </a:r>
            <a:endParaRPr lang="el-GR" sz="2800" dirty="0"/>
          </a:p>
        </p:txBody>
      </p:sp>
      <p:sp>
        <p:nvSpPr>
          <p:cNvPr id="10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683568" y="4005064"/>
            <a:ext cx="7920880" cy="5760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 smtClean="0"/>
              <a:t>Οπότε η </a:t>
            </a:r>
            <a:r>
              <a:rPr lang="en-US" dirty="0" smtClean="0"/>
              <a:t>(</a:t>
            </a:r>
            <a:r>
              <a:rPr lang="el-GR" dirty="0"/>
              <a:t>3</a:t>
            </a:r>
            <a:r>
              <a:rPr lang="en-US" dirty="0" smtClean="0"/>
              <a:t>) </a:t>
            </a:r>
            <a:r>
              <a:rPr lang="el-GR" dirty="0" smtClean="0"/>
              <a:t>γράφεται</a:t>
            </a:r>
            <a:r>
              <a:rPr lang="en-US" dirty="0" smtClean="0"/>
              <a:t>:</a:t>
            </a:r>
            <a:endParaRPr lang="el-GR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27584" y="4437112"/>
                <a:ext cx="8064896" cy="136815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 fontScale="92500"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     </m:t>
                      </m:r>
                      <m:r>
                        <a:rPr lang="en-US" sz="2800" i="1">
                          <a:latin typeface="Cambria Math"/>
                        </a:rPr>
                        <m:t>𝑊</m:t>
                      </m:r>
                      <m:r>
                        <a:rPr lang="en-US" sz="2800" i="1">
                          <a:latin typeface="Cambria Math"/>
                        </a:rPr>
                        <m:t>=</m:t>
                      </m:r>
                      <m:nary>
                        <m:naryPr>
                          <m:ctrlPr>
                            <a:rPr lang="en-US" sz="28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i="1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2800" i="1">
                              <a:latin typeface="Cambria Math"/>
                            </a:rPr>
                            <m:t>2</m:t>
                          </m:r>
                        </m:sup>
                        <m:e>
                          <m:f>
                            <m:f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800" i="1">
                                  <a:latin typeface="Cambria Math"/>
                                </a:rPr>
                                <m:t>𝑑</m:t>
                              </m:r>
                            </m:num>
                            <m:den>
                              <m:r>
                                <a:rPr lang="en-US" sz="2800" i="1">
                                  <a:latin typeface="Cambria Math"/>
                                </a:rPr>
                                <m:t>𝑑𝑡</m:t>
                              </m:r>
                            </m:den>
                          </m:f>
                          <m:nary>
                            <m:naryPr>
                              <m:chr m:val="∑"/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800" b="0" i="1" smtClean="0">
                                  <a:latin typeface="Cambria Math"/>
                                </a:rPr>
                                <m:t>𝑖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sz="2800" b="0" i="1" smtClean="0">
                                  <a:latin typeface="Cambria Math"/>
                                </a:rPr>
                                <m:t>𝑁</m:t>
                              </m:r>
                            </m:sup>
                            <m:e>
                              <m:f>
                                <m:f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i="1">
                                      <a:latin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2800" i="1"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latin typeface="Cambria Math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lang="en-US" sz="28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𝑣</m:t>
                                      </m:r>
                                    </m:e>
                                    <m:sub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  <m:sup>
                                  <m:r>
                                    <a:rPr lang="en-US" sz="28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  <m:r>
                            <a:rPr lang="en-US" sz="2800" b="0" i="1" smtClean="0">
                              <a:latin typeface="Cambria Math"/>
                            </a:rPr>
                            <m:t>𝑑𝑡</m:t>
                          </m:r>
                        </m:e>
                      </m:nary>
                      <m:r>
                        <a:rPr lang="el-GR" sz="2800" b="0" i="1" smtClean="0">
                          <a:latin typeface="Cambria Math"/>
                          <a:ea typeface="Cambria Math"/>
                        </a:rPr>
                        <m:t>=</m:t>
                      </m:r>
                      <m:nary>
                        <m:naryPr>
                          <m:ctrlPr>
                            <a:rPr lang="en-US" sz="28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i="1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2800" i="1">
                              <a:latin typeface="Cambria Math"/>
                            </a:rPr>
                            <m:t>2</m:t>
                          </m:r>
                        </m:sup>
                        <m:e>
                          <m:f>
                            <m:f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800" i="1">
                                  <a:latin typeface="Cambria Math"/>
                                </a:rPr>
                                <m:t>𝑑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𝑇</m:t>
                              </m:r>
                            </m:num>
                            <m:den>
                              <m:r>
                                <a:rPr lang="en-US" sz="2800" i="1">
                                  <a:latin typeface="Cambria Math"/>
                                </a:rPr>
                                <m:t>𝑑𝑡</m:t>
                              </m:r>
                            </m:den>
                          </m:f>
                        </m:e>
                      </m:nary>
                      <m:r>
                        <a:rPr lang="en-US" sz="2800" b="0" i="1" smtClean="0">
                          <a:latin typeface="Cambria Math"/>
                        </a:rPr>
                        <m:t>𝑑𝑡</m:t>
                      </m:r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4437112"/>
                <a:ext cx="8064896" cy="136815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827584" y="5805264"/>
                <a:ext cx="648072" cy="936104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5805264"/>
                <a:ext cx="648072" cy="93610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283968" y="5805264"/>
                <a:ext cx="1512168" cy="936104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</a:rPr>
                        <m:t>𝑊</m:t>
                      </m:r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el-GR" sz="2800" b="0" i="0" smtClean="0">
                          <a:latin typeface="Cambria Math"/>
                        </a:rPr>
                        <m:t>ΔΤ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3968" y="5805264"/>
                <a:ext cx="1512168" cy="93610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66374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27584" y="4941168"/>
                <a:ext cx="8064896" cy="136815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i="1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2800" i="1">
                              <a:latin typeface="Cambria Math"/>
                            </a:rPr>
                            <m:t>2</m:t>
                          </m:r>
                        </m:sup>
                        <m:e>
                          <m:sSub>
                            <m:sSubPr>
                              <m:ctrlPr>
                                <a:rPr lang="el-GR" sz="2800" i="1">
                                  <a:latin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 smtClean="0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𝐹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𝑖</m:t>
                              </m:r>
                              <m:r>
                                <a:rPr lang="en-US" sz="2800" i="1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800" i="1">
                                  <a:latin typeface="Cambria Math"/>
                                </a:rPr>
                                <m:t>𝑐</m:t>
                              </m:r>
                            </m:sub>
                          </m:sSub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r>
                        <a:rPr lang="el-GR" sz="2800" b="0" i="1" smtClean="0">
                          <a:latin typeface="Cambria Math"/>
                          <a:ea typeface="Cambria Math"/>
                        </a:rPr>
                        <m:t>=−</m:t>
                      </m:r>
                      <m:nary>
                        <m:naryPr>
                          <m:ctrlPr>
                            <a:rPr lang="en-US" sz="28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i="1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2800" i="1">
                              <a:latin typeface="Cambria Math"/>
                            </a:rPr>
                            <m:t>2</m:t>
                          </m:r>
                        </m:sup>
                        <m:e>
                          <m:r>
                            <a:rPr lang="en-US" sz="2800" i="1">
                              <a:latin typeface="Cambria Math"/>
                            </a:rPr>
                            <m:t>𝑑</m:t>
                          </m:r>
                          <m:sSub>
                            <m:sSubPr>
                              <m:ctrlPr>
                                <a:rPr lang="el-GR" sz="2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800">
                                  <a:latin typeface="Cambria Math"/>
                                </a:rPr>
                                <m:t>V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r>
                        <a:rPr lang="el-GR" sz="2800" b="0" i="1" smtClean="0">
                          <a:latin typeface="Cambria Math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l-GR" sz="2800" b="0" i="0" smtClean="0">
                          <a:latin typeface="Cambria Math"/>
                        </a:rPr>
                        <m:t>Δ</m:t>
                      </m:r>
                      <m:sSub>
                        <m:sSubPr>
                          <m:ctrlPr>
                            <a:rPr lang="el-GR" sz="2800" i="1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>
                              <a:latin typeface="Cambria Math"/>
                            </a:rPr>
                            <m:t>V</m:t>
                          </m: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4941168"/>
                <a:ext cx="8064896" cy="136815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>
          <a:xfrm>
            <a:off x="6553200" y="6448251"/>
            <a:ext cx="2133600" cy="365125"/>
          </a:xfrm>
        </p:spPr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  <p:sp>
        <p:nvSpPr>
          <p:cNvPr id="16" name="Τίτλος 5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/>
              <a:t>Αρχές Έργου-Ενέργειας </a:t>
            </a:r>
            <a:br>
              <a:rPr lang="el-GR" dirty="0"/>
            </a:br>
            <a:r>
              <a:rPr lang="el-GR" dirty="0"/>
              <a:t>Σύστημα Υλικών Σημείων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131840" y="2636912"/>
                <a:ext cx="2664296" cy="792088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/>
                            </a:rPr>
                            <m:t>F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l-GR" sz="2800" i="1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>
                              <a:latin typeface="Cambria Math"/>
                            </a:rPr>
                            <m:t>F</m:t>
                          </m: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𝑐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l-GR" sz="2800" i="1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>
                              <a:latin typeface="Cambria Math"/>
                            </a:rPr>
                            <m:t>F</m:t>
                          </m: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𝑛𝑐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840" y="2636912"/>
                <a:ext cx="2664296" cy="79208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Θέση κειμένου 2"/>
          <p:cNvSpPr>
            <a:spLocks noGrp="1"/>
          </p:cNvSpPr>
          <p:nvPr>
            <p:ph type="body" sz="quarter" idx="3"/>
          </p:nvPr>
        </p:nvSpPr>
        <p:spPr>
          <a:xfrm>
            <a:off x="579958" y="1772816"/>
            <a:ext cx="7736458" cy="392593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l-GR" sz="2800" u="sng" dirty="0" smtClean="0"/>
              <a:t>Εξωτερικές Δυνάμεις</a:t>
            </a:r>
            <a:endParaRPr lang="el-GR" sz="2800" u="sng" dirty="0"/>
          </a:p>
        </p:txBody>
      </p:sp>
      <p:sp>
        <p:nvSpPr>
          <p:cNvPr id="10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683568" y="2276872"/>
            <a:ext cx="7920880" cy="5760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 smtClean="0"/>
              <a:t>Έστω ότι</a:t>
            </a:r>
            <a:r>
              <a:rPr lang="en-US" dirty="0" smtClean="0"/>
              <a:t>:</a:t>
            </a:r>
            <a:endParaRPr lang="el-GR" dirty="0" smtClean="0"/>
          </a:p>
        </p:txBody>
      </p:sp>
      <p:sp>
        <p:nvSpPr>
          <p:cNvPr id="11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683568" y="3717032"/>
            <a:ext cx="1008112" cy="5760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 smtClean="0"/>
              <a:t>όπου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907704" y="3573016"/>
                <a:ext cx="2232248" cy="792088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8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>
                              <a:latin typeface="Cambria Math"/>
                            </a:rPr>
                            <m:t>F</m:t>
                          </m: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𝑐</m:t>
                          </m:r>
                        </m:sub>
                      </m:sSub>
                      <m:r>
                        <a:rPr lang="el-GR" sz="2800" b="0" i="1" smtClean="0">
                          <a:latin typeface="Cambria Math"/>
                        </a:rPr>
                        <m:t>=−</m:t>
                      </m:r>
                      <m:r>
                        <a:rPr lang="el-GR" sz="2800" b="0" i="1" smtClean="0">
                          <a:latin typeface="Cambria Math"/>
                        </a:rPr>
                        <m:t>𝛻</m:t>
                      </m:r>
                      <m:sSub>
                        <m:sSubPr>
                          <m:ctrlPr>
                            <a:rPr lang="el-GR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/>
                            </a:rPr>
                            <m:t>V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3573016"/>
                <a:ext cx="2232248" cy="79208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4139952" y="3717032"/>
            <a:ext cx="720080" cy="5760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 smtClean="0"/>
              <a:t>και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932040" y="3573016"/>
                <a:ext cx="2808312" cy="792088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800" i="1" smtClean="0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l-GR" sz="2800" i="1" smtClean="0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𝐹</m:t>
                              </m:r>
                            </m:e>
                          </m:ba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𝑐</m:t>
                          </m:r>
                        </m:sub>
                      </m:sSub>
                      <m:r>
                        <a:rPr lang="en-US" sz="2800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𝑑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𝑟</m:t>
                              </m:r>
                            </m:e>
                          </m:bar>
                        </m:e>
                        <m:sub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𝑖</m:t>
                          </m:r>
                        </m:sub>
                      </m:sSub>
                      <m:r>
                        <a:rPr lang="el-GR" sz="2800" b="0" i="1" smtClean="0">
                          <a:latin typeface="Cambria Math"/>
                        </a:rPr>
                        <m:t>=−</m:t>
                      </m:r>
                      <m:r>
                        <a:rPr lang="en-US" sz="2800" b="0" i="1" smtClean="0">
                          <a:latin typeface="Cambria Math"/>
                        </a:rPr>
                        <m:t>𝑑</m:t>
                      </m:r>
                      <m:sSub>
                        <m:sSubPr>
                          <m:ctrlPr>
                            <a:rPr lang="el-GR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/>
                            </a:rPr>
                            <m:t>V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2040" y="3573016"/>
                <a:ext cx="2808312" cy="79208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683568" y="4509120"/>
            <a:ext cx="7920880" cy="5760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 smtClean="0"/>
              <a:t>Οπότε</a:t>
            </a:r>
            <a:r>
              <a:rPr lang="en-US" dirty="0" smtClean="0"/>
              <a:t>:</a:t>
            </a: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433081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619672" y="2636912"/>
                <a:ext cx="6480720" cy="136815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 fontScale="92500"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/>
                            </a:rPr>
                            <m:t>𝑁</m:t>
                          </m:r>
                        </m:sup>
                        <m:e>
                          <m:nary>
                            <m:nary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800" i="1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2800" i="1">
                                  <a:latin typeface="Cambria Math"/>
                                </a:rPr>
                                <m:t>2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l-GR" sz="28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bar>
                                    <m:barPr>
                                      <m:ctrlPr>
                                        <a:rPr lang="el-GR" sz="2800" i="1">
                                          <a:latin typeface="Cambria Math"/>
                                        </a:rPr>
                                      </m:ctrlPr>
                                    </m:bar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2800">
                                          <a:latin typeface="Cambria Math"/>
                                        </a:rPr>
                                        <m:t>F</m:t>
                                      </m:r>
                                    </m:e>
                                  </m:ba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en-US" sz="2800" i="1"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en-US" sz="2800" i="1">
                                      <a:latin typeface="Cambria Math"/>
                                    </a:rPr>
                                    <m:t>𝑐</m:t>
                                  </m:r>
                                </m:sub>
                              </m:s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𝑑</m:t>
                              </m:r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bar>
                                    <m:barPr>
                                      <m:ctrlPr>
                                        <a:rPr lang="en-US" sz="28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bar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  <a:ea typeface="Cambria Math"/>
                                        </a:rPr>
                                        <m:t>𝑟</m:t>
                                      </m:r>
                                    </m:e>
                                  </m:ba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e>
                      </m:nary>
                      <m:r>
                        <a:rPr lang="el-GR" sz="2800" b="0" i="1" smtClean="0">
                          <a:latin typeface="Cambria Math"/>
                          <a:ea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l-GR" sz="2800" b="0" i="1" smtClean="0">
                              <a:latin typeface="Cambria Math"/>
                              <a:ea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𝑁</m:t>
                          </m:r>
                        </m:sup>
                        <m:e>
                          <m:d>
                            <m:dPr>
                              <m:ctrlPr>
                                <a:rPr lang="el-GR" sz="28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sz="2800" i="1">
                                  <a:latin typeface="Cambria Math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l-GR" sz="2800">
                                  <a:latin typeface="Cambria Math"/>
                                </a:rPr>
                                <m:t>Δ</m:t>
                              </m:r>
                              <m:sSub>
                                <m:sSubPr>
                                  <m:ctrlPr>
                                    <a:rPr lang="el-GR" sz="28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800">
                                      <a:latin typeface="Cambria Math"/>
                                    </a:rPr>
                                    <m:t>V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m:rPr>
                          <m:sty m:val="p"/>
                        </m:rPr>
                        <a:rPr lang="el-GR" sz="2800" b="0" i="0" smtClean="0">
                          <a:latin typeface="Cambria Math"/>
                          <a:ea typeface="Cambria Math"/>
                        </a:rPr>
                        <m:t>Δ</m:t>
                      </m:r>
                      <m:d>
                        <m:dPr>
                          <m:begChr m:val="["/>
                          <m:endChr m:val="]"/>
                          <m:ctrlPr>
                            <a:rPr lang="el-GR" sz="28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ctrlPr>
                                <a:rPr lang="el-GR" sz="28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𝑁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l-GR" sz="28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800">
                                      <a:latin typeface="Cambria Math"/>
                                    </a:rPr>
                                    <m:t>V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e>
                      </m:d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2" y="2636912"/>
                <a:ext cx="6480720" cy="136815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>
          <a:xfrm>
            <a:off x="6553200" y="6448251"/>
            <a:ext cx="2133600" cy="365125"/>
          </a:xfrm>
        </p:spPr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  <p:sp>
        <p:nvSpPr>
          <p:cNvPr id="16" name="Τίτλος 5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/>
              <a:t>Αρχές Έργου-Ενέργειας </a:t>
            </a:r>
            <a:br>
              <a:rPr lang="el-GR" dirty="0"/>
            </a:br>
            <a:r>
              <a:rPr lang="el-GR" dirty="0"/>
              <a:t>Σύστημα Υλικών Σημείων</a:t>
            </a:r>
          </a:p>
        </p:txBody>
      </p:sp>
      <p:sp>
        <p:nvSpPr>
          <p:cNvPr id="9" name="Θέση κειμένου 2"/>
          <p:cNvSpPr>
            <a:spLocks noGrp="1"/>
          </p:cNvSpPr>
          <p:nvPr>
            <p:ph type="body" sz="quarter" idx="3"/>
          </p:nvPr>
        </p:nvSpPr>
        <p:spPr>
          <a:xfrm>
            <a:off x="579958" y="1340768"/>
            <a:ext cx="7736458" cy="392593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l-GR" sz="2800" u="sng" dirty="0" smtClean="0"/>
              <a:t>Εξωτερικές Δυνάμεις</a:t>
            </a:r>
            <a:endParaRPr lang="el-GR" sz="2800" u="sng" dirty="0"/>
          </a:p>
        </p:txBody>
      </p:sp>
      <p:sp>
        <p:nvSpPr>
          <p:cNvPr id="10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683568" y="1844824"/>
            <a:ext cx="8064896" cy="86409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l-GR" dirty="0" smtClean="0"/>
              <a:t>Επομένως ο 1</a:t>
            </a:r>
            <a:r>
              <a:rPr lang="el-GR" baseline="30000" dirty="0" smtClean="0"/>
              <a:t>ος</a:t>
            </a:r>
            <a:r>
              <a:rPr lang="el-GR" dirty="0" smtClean="0"/>
              <a:t> όρος στην (1) για συντηρητικές δυνάμεις παίρνει τη μορφή</a:t>
            </a:r>
            <a:r>
              <a:rPr lang="en-US" dirty="0" smtClean="0"/>
              <a:t>:</a:t>
            </a:r>
            <a:endParaRPr lang="el-GR" dirty="0" smtClean="0"/>
          </a:p>
        </p:txBody>
      </p:sp>
      <p:sp>
        <p:nvSpPr>
          <p:cNvPr id="21" name="Rectangle 20"/>
          <p:cNvSpPr/>
          <p:nvPr/>
        </p:nvSpPr>
        <p:spPr>
          <a:xfrm>
            <a:off x="8100392" y="3140968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(4)</a:t>
            </a:r>
            <a:endParaRPr lang="en-US" sz="2400" dirty="0"/>
          </a:p>
        </p:txBody>
      </p:sp>
      <p:sp>
        <p:nvSpPr>
          <p:cNvPr id="22" name="Θέση κειμένου 2"/>
          <p:cNvSpPr>
            <a:spLocks noGrp="1"/>
          </p:cNvSpPr>
          <p:nvPr>
            <p:ph type="body" sz="quarter" idx="3"/>
          </p:nvPr>
        </p:nvSpPr>
        <p:spPr>
          <a:xfrm>
            <a:off x="579958" y="4437112"/>
            <a:ext cx="4568106" cy="72008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l-GR" sz="2800" dirty="0" smtClean="0"/>
              <a:t>Δυναμική Ενέργεια των Εξωτερικών Συντηρητικών Δυνάμεων</a:t>
            </a:r>
            <a:r>
              <a:rPr lang="en-US" sz="2800" dirty="0" smtClean="0"/>
              <a:t>:</a:t>
            </a:r>
            <a:endParaRPr lang="el-GR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292080" y="4077072"/>
                <a:ext cx="2232248" cy="136815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>
                          <a:latin typeface="Cambria Math"/>
                        </a:rPr>
                        <m:t>V</m:t>
                      </m:r>
                      <m:r>
                        <a:rPr lang="el-GR" sz="2800" b="0" i="0" smtClean="0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l-GR" sz="28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/>
                            </a:rPr>
                            <m:t>𝑁</m:t>
                          </m:r>
                        </m:sup>
                        <m:e>
                          <m:sSub>
                            <m:sSubPr>
                              <m:ctrlPr>
                                <a:rPr lang="el-GR" sz="28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latin typeface="Cambria Math"/>
                                </a:rPr>
                                <m:t>V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2080" y="4077072"/>
                <a:ext cx="2232248" cy="136815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/>
          <p:cNvSpPr/>
          <p:nvPr/>
        </p:nvSpPr>
        <p:spPr>
          <a:xfrm>
            <a:off x="1187624" y="6034062"/>
            <a:ext cx="576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(4)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1907704" y="5991671"/>
                <a:ext cx="648072" cy="53367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5991671"/>
                <a:ext cx="648072" cy="53367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2627784" y="5517232"/>
                <a:ext cx="4392488" cy="136815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/>
                            </a:rPr>
                            <m:t>𝑁</m:t>
                          </m:r>
                        </m:sup>
                        <m:e>
                          <m:nary>
                            <m:nary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800" i="1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2800" i="1">
                                  <a:latin typeface="Cambria Math"/>
                                </a:rPr>
                                <m:t>2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l-GR" sz="28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bar>
                                    <m:barPr>
                                      <m:ctrlPr>
                                        <a:rPr lang="el-GR" sz="2800" i="1">
                                          <a:latin typeface="Cambria Math"/>
                                        </a:rPr>
                                      </m:ctrlPr>
                                    </m:bar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2800">
                                          <a:latin typeface="Cambria Math"/>
                                        </a:rPr>
                                        <m:t>F</m:t>
                                      </m:r>
                                    </m:e>
                                  </m:ba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en-US" sz="2800" i="1"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en-US" sz="2800" i="1">
                                      <a:latin typeface="Cambria Math"/>
                                    </a:rPr>
                                    <m:t>𝑐</m:t>
                                  </m:r>
                                </m:sub>
                              </m:s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𝑑</m:t>
                              </m:r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bar>
                                    <m:barPr>
                                      <m:ctrlPr>
                                        <a:rPr lang="en-US" sz="28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bar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  <a:ea typeface="Cambria Math"/>
                                        </a:rPr>
                                        <m:t>𝑟</m:t>
                                      </m:r>
                                    </m:e>
                                  </m:ba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e>
                      </m:nary>
                      <m:r>
                        <a:rPr lang="el-GR" sz="28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l-GR" sz="2800" b="0" i="0" smtClean="0">
                          <a:latin typeface="Cambria Math"/>
                          <a:ea typeface="Cambria Math"/>
                        </a:rPr>
                        <m:t>Δ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latin typeface="Cambria Math"/>
                          <a:ea typeface="Cambria Math"/>
                        </a:rPr>
                        <m:t>V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784" y="5517232"/>
                <a:ext cx="4392488" cy="136815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86177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62400" y="4005064"/>
                <a:ext cx="8784976" cy="136815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/>
                            </a:rPr>
                            <m:t>𝑁</m:t>
                          </m:r>
                        </m:sup>
                        <m:e>
                          <m:nary>
                            <m:naryPr>
                              <m:chr m:val="∑"/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800" b="0" i="1" smtClean="0">
                                  <a:latin typeface="Cambria Math"/>
                                </a:rPr>
                                <m:t>𝑗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sz="2800" b="0" i="1" smtClean="0">
                                  <a:latin typeface="Cambria Math"/>
                                </a:rPr>
                                <m:t>𝑁</m:t>
                              </m:r>
                            </m:sup>
                            <m:e>
                              <m:nary>
                                <m:nary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sz="2800" i="1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en-US" sz="28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  <m:e>
                                  <m:sSub>
                                    <m:sSubPr>
                                      <m:ctrlPr>
                                        <a:rPr lang="el-GR" sz="28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bar>
                                        <m:barPr>
                                          <m:ctrlPr>
                                            <a:rPr lang="en-US" sz="2800" i="1">
                                              <a:latin typeface="Cambria Math"/>
                                            </a:rPr>
                                          </m:ctrlPr>
                                        </m:barPr>
                                        <m:e>
                                          <m:r>
                                            <a:rPr lang="en-US" sz="2800" b="0" i="1" smtClean="0">
                                              <a:latin typeface="Cambria Math"/>
                                            </a:rPr>
                                            <m:t>𝑓</m:t>
                                          </m:r>
                                        </m:e>
                                      </m:bar>
                                    </m:e>
                                    <m:sub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𝑖</m:t>
                                      </m:r>
                                      <m:r>
                                        <a:rPr lang="en-US" sz="2800" b="0" i="1" smtClean="0">
                                          <a:latin typeface="Cambria Math"/>
                                        </a:rPr>
                                        <m:t>𝑗</m:t>
                                      </m:r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,</m:t>
                                      </m:r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𝑐</m:t>
                                      </m:r>
                                    </m:sub>
                                  </m:sSub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∙</m:t>
                                  </m:r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𝑑</m:t>
                                  </m:r>
                                  <m:sSub>
                                    <m:sSubPr>
                                      <m:ctrlPr>
                                        <a:rPr lang="en-US" sz="28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bar>
                                        <m:barPr>
                                          <m:ctrlPr>
                                            <a:rPr lang="en-US" sz="2800" i="1">
                                              <a:latin typeface="Cambria Math"/>
                                              <a:ea typeface="Cambria Math"/>
                                            </a:rPr>
                                          </m:ctrlPr>
                                        </m:barPr>
                                        <m:e>
                                          <m:r>
                                            <a:rPr lang="en-US" sz="2800" i="1">
                                              <a:latin typeface="Cambria Math"/>
                                              <a:ea typeface="Cambria Math"/>
                                            </a:rPr>
                                            <m:t>𝑟</m:t>
                                          </m:r>
                                        </m:e>
                                      </m:bar>
                                    </m:e>
                                    <m:sub>
                                      <m:r>
                                        <a:rPr lang="en-US" sz="2800" i="1">
                                          <a:latin typeface="Cambria Math"/>
                                          <a:ea typeface="Cambria Math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nary>
                            </m:e>
                          </m:nary>
                        </m:e>
                      </m:nary>
                      <m:r>
                        <a:rPr lang="el-GR" sz="28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..+</m:t>
                      </m:r>
                      <m:nary>
                        <m:naryPr>
                          <m:ctrlPr>
                            <a:rPr lang="en-US" sz="28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i="1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2800" i="1">
                              <a:latin typeface="Cambria Math"/>
                            </a:rPr>
                            <m:t>2</m:t>
                          </m:r>
                        </m:sup>
                        <m:e>
                          <m:sSub>
                            <m:sSubPr>
                              <m:ctrlPr>
                                <a:rPr lang="el-GR" sz="2800" i="1">
                                  <a:latin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</a:rPr>
                                    <m:t>𝑓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𝑖𝑗</m:t>
                              </m:r>
                              <m:r>
                                <a:rPr lang="en-US" sz="2800" i="1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800" i="1">
                                  <a:latin typeface="Cambria Math"/>
                                </a:rPr>
                                <m:t>𝑐</m:t>
                              </m:r>
                            </m:sub>
                          </m:sSub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+</m:t>
                      </m:r>
                      <m:nary>
                        <m:naryPr>
                          <m:ctrlPr>
                            <a:rPr lang="en-US" sz="28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i="1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2800" i="1">
                              <a:latin typeface="Cambria Math"/>
                            </a:rPr>
                            <m:t>2</m:t>
                          </m:r>
                        </m:sup>
                        <m:e>
                          <m:sSub>
                            <m:sSubPr>
                              <m:ctrlPr>
                                <a:rPr lang="el-GR" sz="2800" i="1">
                                  <a:latin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</a:rPr>
                                    <m:t>𝑓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𝑗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𝑖</m:t>
                              </m:r>
                              <m:r>
                                <a:rPr lang="en-US" sz="2800" i="1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800" i="1">
                                  <a:latin typeface="Cambria Math"/>
                                </a:rPr>
                                <m:t>𝑐</m:t>
                              </m:r>
                            </m:sub>
                          </m:sSub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+..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400" y="4005064"/>
                <a:ext cx="8784976" cy="136815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>
          <a:xfrm>
            <a:off x="6553200" y="6448251"/>
            <a:ext cx="2133600" cy="365125"/>
          </a:xfrm>
        </p:spPr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  <p:sp>
        <p:nvSpPr>
          <p:cNvPr id="16" name="Τίτλος 5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/>
              <a:t>Αρχές Έργου-Ενέργειας </a:t>
            </a:r>
            <a:br>
              <a:rPr lang="el-GR" dirty="0"/>
            </a:br>
            <a:r>
              <a:rPr lang="el-GR" dirty="0"/>
              <a:t>Σύστημα Υλικών Σημείων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131840" y="2348880"/>
                <a:ext cx="2664296" cy="792088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/>
                            </a:rPr>
                            <m:t>f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𝑖𝑗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l-GR" sz="2800" i="1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/>
                            </a:rPr>
                            <m:t>f</m:t>
                          </m: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𝑗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𝑐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l-GR" sz="2800" i="1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/>
                            </a:rPr>
                            <m:t>f</m:t>
                          </m: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𝑗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𝑛𝑐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840" y="2348880"/>
                <a:ext cx="2664296" cy="79208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Θέση κειμένου 2"/>
          <p:cNvSpPr>
            <a:spLocks noGrp="1"/>
          </p:cNvSpPr>
          <p:nvPr>
            <p:ph type="body" sz="quarter" idx="3"/>
          </p:nvPr>
        </p:nvSpPr>
        <p:spPr>
          <a:xfrm>
            <a:off x="579958" y="1484784"/>
            <a:ext cx="7736458" cy="392593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l-GR" sz="2800" u="sng" dirty="0" smtClean="0"/>
              <a:t>Ε</a:t>
            </a:r>
            <a:r>
              <a:rPr lang="el-GR" sz="2800" u="sng" dirty="0"/>
              <a:t>σ</a:t>
            </a:r>
            <a:r>
              <a:rPr lang="el-GR" sz="2800" u="sng" dirty="0" smtClean="0"/>
              <a:t>ωτερικές Δυνάμεις</a:t>
            </a:r>
            <a:endParaRPr lang="el-GR" sz="2800" u="sng" dirty="0"/>
          </a:p>
        </p:txBody>
      </p:sp>
      <p:sp>
        <p:nvSpPr>
          <p:cNvPr id="10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683568" y="1988840"/>
            <a:ext cx="7920880" cy="5760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 smtClean="0"/>
              <a:t>Έστω ότι</a:t>
            </a:r>
            <a:r>
              <a:rPr lang="en-US" dirty="0" smtClean="0"/>
              <a:t>:</a:t>
            </a:r>
            <a:endParaRPr lang="el-GR" dirty="0" smtClean="0"/>
          </a:p>
        </p:txBody>
      </p:sp>
      <p:sp>
        <p:nvSpPr>
          <p:cNvPr id="21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683568" y="3140968"/>
            <a:ext cx="8064896" cy="86409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l-GR" dirty="0" smtClean="0"/>
              <a:t>Επομένως ο </a:t>
            </a:r>
            <a:r>
              <a:rPr lang="en-US" dirty="0" smtClean="0"/>
              <a:t>2</a:t>
            </a:r>
            <a:r>
              <a:rPr lang="el-GR" baseline="30000" dirty="0" smtClean="0"/>
              <a:t>ος</a:t>
            </a:r>
            <a:r>
              <a:rPr lang="el-GR" dirty="0" smtClean="0"/>
              <a:t> όρος στην (1) για συντηρητικές δυνάμεις παίρνει τη μορφή</a:t>
            </a:r>
            <a:r>
              <a:rPr lang="en-US" dirty="0" smtClean="0"/>
              <a:t>:</a:t>
            </a:r>
            <a:endParaRPr lang="el-GR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79512" y="5373216"/>
                <a:ext cx="8964488" cy="136815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 fontScale="92500"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l-GR" sz="28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..+</m:t>
                      </m:r>
                      <m:nary>
                        <m:naryPr>
                          <m:ctrlPr>
                            <a:rPr lang="en-US" sz="28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i="1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2800" i="1">
                              <a:latin typeface="Cambria Math"/>
                            </a:rPr>
                            <m:t>2</m:t>
                          </m:r>
                        </m:sup>
                        <m:e>
                          <m:sSub>
                            <m:sSubPr>
                              <m:ctrlPr>
                                <a:rPr lang="el-GR" sz="2800" i="1">
                                  <a:latin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</a:rPr>
                                    <m:t>𝑓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𝑖𝑗</m:t>
                              </m:r>
                              <m:r>
                                <a:rPr lang="en-US" sz="2800" i="1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800" i="1">
                                  <a:latin typeface="Cambria Math"/>
                                </a:rPr>
                                <m:t>𝑐</m:t>
                              </m:r>
                            </m:sub>
                          </m:sSub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−</m:t>
                      </m:r>
                      <m:nary>
                        <m:naryPr>
                          <m:ctrlPr>
                            <a:rPr lang="en-US" sz="28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i="1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2800" i="1">
                              <a:latin typeface="Cambria Math"/>
                            </a:rPr>
                            <m:t>2</m:t>
                          </m:r>
                        </m:sup>
                        <m:e>
                          <m:sSub>
                            <m:sSubPr>
                              <m:ctrlPr>
                                <a:rPr lang="el-GR" sz="2800" i="1">
                                  <a:latin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</a:rPr>
                                    <m:t>𝑓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b="0" i="1" smtClean="0">
                                  <a:latin typeface="Cambria Math"/>
                                </a:rPr>
                                <m:t>𝑖𝑗</m:t>
                              </m:r>
                              <m:r>
                                <a:rPr lang="en-US" sz="2800" i="1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800" i="1">
                                  <a:latin typeface="Cambria Math"/>
                                </a:rPr>
                                <m:t>𝑐</m:t>
                              </m:r>
                            </m:sub>
                          </m:sSub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+..=..+</m:t>
                      </m:r>
                      <m:nary>
                        <m:naryPr>
                          <m:ctrlPr>
                            <a:rPr lang="en-US" sz="28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i="1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2800" i="1">
                              <a:latin typeface="Cambria Math"/>
                            </a:rPr>
                            <m:t>2</m:t>
                          </m:r>
                        </m:sup>
                        <m:e>
                          <m:sSub>
                            <m:sSubPr>
                              <m:ctrlPr>
                                <a:rPr lang="el-GR" sz="2800" i="1">
                                  <a:latin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</a:rPr>
                                    <m:t>𝑓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𝑖𝑗</m:t>
                              </m:r>
                              <m:r>
                                <a:rPr lang="en-US" sz="2800" i="1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800" i="1">
                                  <a:latin typeface="Cambria Math"/>
                                </a:rPr>
                                <m:t>𝑐</m:t>
                              </m:r>
                            </m:sub>
                          </m:sSub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∙</m:t>
                          </m:r>
                          <m:d>
                            <m:dPr>
                              <m:ctrlPr>
                                <a:rPr lang="en-US" sz="280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𝑑</m:t>
                              </m:r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bar>
                                    <m:barPr>
                                      <m:ctrlPr>
                                        <a:rPr lang="en-US" sz="28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bar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  <a:ea typeface="Cambria Math"/>
                                        </a:rPr>
                                        <m:t>𝑟</m:t>
                                      </m:r>
                                    </m:e>
                                  </m:ba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𝑑</m:t>
                              </m:r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bar>
                                    <m:barPr>
                                      <m:ctrlPr>
                                        <a:rPr lang="en-US" sz="28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bar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  <a:ea typeface="Cambria Math"/>
                                        </a:rPr>
                                        <m:t>𝑟</m:t>
                                      </m:r>
                                    </m:e>
                                  </m:ba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..</m:t>
                          </m:r>
                        </m:e>
                      </m:nary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5373216"/>
                <a:ext cx="8964488" cy="136815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42020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95536" y="4185055"/>
                <a:ext cx="8784976" cy="136815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sz="250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5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sz="2500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500" b="0" i="1" smtClean="0">
                              <a:latin typeface="Cambria Math"/>
                            </a:rPr>
                            <m:t>𝑁</m:t>
                          </m:r>
                        </m:sup>
                        <m:e>
                          <m:nary>
                            <m:naryPr>
                              <m:chr m:val="∑"/>
                              <m:ctrlPr>
                                <a:rPr lang="en-US" sz="2500" i="1" smtClean="0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500" b="0" i="1" smtClean="0">
                                  <a:latin typeface="Cambria Math"/>
                                </a:rPr>
                                <m:t>𝑗</m:t>
                              </m:r>
                              <m:r>
                                <a:rPr lang="en-US" sz="2500" b="0" i="1" smtClean="0">
                                  <a:latin typeface="Cambria Math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sz="2500" b="0" i="1" smtClean="0">
                                  <a:latin typeface="Cambria Math"/>
                                </a:rPr>
                                <m:t>𝑁</m:t>
                              </m:r>
                            </m:sup>
                            <m:e>
                              <m:nary>
                                <m:naryPr>
                                  <m:ctrlPr>
                                    <a:rPr lang="en-US" sz="2500" i="1">
                                      <a:latin typeface="Cambria Math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sz="2500" i="1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en-US" sz="25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  <m:e>
                                  <m:sSub>
                                    <m:sSubPr>
                                      <m:ctrlPr>
                                        <a:rPr lang="el-GR" sz="25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bar>
                                        <m:barPr>
                                          <m:ctrlPr>
                                            <a:rPr lang="en-US" sz="2500" i="1">
                                              <a:latin typeface="Cambria Math"/>
                                            </a:rPr>
                                          </m:ctrlPr>
                                        </m:barPr>
                                        <m:e>
                                          <m:r>
                                            <a:rPr lang="en-US" sz="2500" b="0" i="1" smtClean="0">
                                              <a:latin typeface="Cambria Math"/>
                                            </a:rPr>
                                            <m:t>𝑓</m:t>
                                          </m:r>
                                        </m:e>
                                      </m:bar>
                                    </m:e>
                                    <m:sub>
                                      <m:r>
                                        <a:rPr lang="en-US" sz="2500" i="1">
                                          <a:latin typeface="Cambria Math"/>
                                        </a:rPr>
                                        <m:t>𝑖</m:t>
                                      </m:r>
                                      <m:r>
                                        <a:rPr lang="en-US" sz="2500" b="0" i="1" smtClean="0">
                                          <a:latin typeface="Cambria Math"/>
                                        </a:rPr>
                                        <m:t>𝑗</m:t>
                                      </m:r>
                                      <m:r>
                                        <a:rPr lang="en-US" sz="2500" i="1">
                                          <a:latin typeface="Cambria Math"/>
                                        </a:rPr>
                                        <m:t>,</m:t>
                                      </m:r>
                                      <m:r>
                                        <a:rPr lang="en-US" sz="2500" i="1">
                                          <a:latin typeface="Cambria Math"/>
                                        </a:rPr>
                                        <m:t>𝑐</m:t>
                                      </m:r>
                                    </m:sub>
                                  </m:sSub>
                                  <m:r>
                                    <a:rPr lang="en-US" sz="2500" i="1">
                                      <a:latin typeface="Cambria Math"/>
                                      <a:ea typeface="Cambria Math"/>
                                    </a:rPr>
                                    <m:t>∙</m:t>
                                  </m:r>
                                  <m:r>
                                    <a:rPr lang="en-US" sz="2500" i="1">
                                      <a:latin typeface="Cambria Math"/>
                                      <a:ea typeface="Cambria Math"/>
                                    </a:rPr>
                                    <m:t>𝑑</m:t>
                                  </m:r>
                                  <m:sSub>
                                    <m:sSubPr>
                                      <m:ctrlPr>
                                        <a:rPr lang="en-US" sz="25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bar>
                                        <m:barPr>
                                          <m:ctrlPr>
                                            <a:rPr lang="en-US" sz="2500" i="1">
                                              <a:latin typeface="Cambria Math"/>
                                              <a:ea typeface="Cambria Math"/>
                                            </a:rPr>
                                          </m:ctrlPr>
                                        </m:barPr>
                                        <m:e>
                                          <m:r>
                                            <a:rPr lang="en-US" sz="2500" i="1">
                                              <a:latin typeface="Cambria Math"/>
                                              <a:ea typeface="Cambria Math"/>
                                            </a:rPr>
                                            <m:t>𝑟</m:t>
                                          </m:r>
                                        </m:e>
                                      </m:bar>
                                    </m:e>
                                    <m:sub>
                                      <m:r>
                                        <a:rPr lang="en-US" sz="2500" i="1">
                                          <a:latin typeface="Cambria Math"/>
                                          <a:ea typeface="Cambria Math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nary>
                            </m:e>
                          </m:nary>
                        </m:e>
                      </m:nary>
                      <m:r>
                        <a:rPr lang="el-GR" sz="2500" b="0" i="1" smtClean="0">
                          <a:latin typeface="Cambria Math"/>
                          <a:ea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5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500" i="1">
                              <a:latin typeface="Cambria Math"/>
                            </a:rPr>
                            <m:t>𝑖</m:t>
                          </m:r>
                          <m:r>
                            <a:rPr lang="en-US" sz="2500" i="1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500" i="1">
                              <a:latin typeface="Cambria Math"/>
                            </a:rPr>
                            <m:t>𝑁</m:t>
                          </m:r>
                        </m:sup>
                        <m:e>
                          <m:nary>
                            <m:naryPr>
                              <m:chr m:val="∑"/>
                              <m:ctrlPr>
                                <a:rPr lang="en-US" sz="2500" i="1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500" i="1">
                                  <a:latin typeface="Cambria Math"/>
                                </a:rPr>
                                <m:t>𝑗</m:t>
                              </m:r>
                              <m:r>
                                <a:rPr lang="en-US" sz="2500" i="1">
                                  <a:latin typeface="Cambria Math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sz="2500" i="1">
                                  <a:latin typeface="Cambria Math"/>
                                </a:rPr>
                                <m:t>𝑁</m:t>
                              </m:r>
                            </m:sup>
                            <m:e>
                              <m:nary>
                                <m:naryPr>
                                  <m:ctrlPr>
                                    <a:rPr lang="en-US" sz="2500" i="1">
                                      <a:latin typeface="Cambria Math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sz="2500" i="1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en-US" sz="25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  <m:e>
                                  <m:r>
                                    <a:rPr lang="el-GR" sz="2500" b="0" i="1" smtClean="0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sz="2500" i="1">
                                      <a:latin typeface="Cambria Math"/>
                                    </a:rPr>
                                    <m:t>𝑑</m:t>
                                  </m:r>
                                  <m:sSub>
                                    <m:sSubPr>
                                      <m:ctrlPr>
                                        <a:rPr lang="en-US" sz="25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500" i="1">
                                          <a:latin typeface="Cambria Math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a:rPr lang="en-US" sz="2500" i="1">
                                          <a:latin typeface="Cambria Math"/>
                                        </a:rPr>
                                        <m:t>𝑖𝑗</m:t>
                                      </m:r>
                                    </m:sub>
                                  </m:sSub>
                                </m:e>
                              </m:nary>
                            </m:e>
                          </m:nary>
                        </m:e>
                      </m:nary>
                      <m:r>
                        <a:rPr lang="el-GR" sz="2500" b="0" i="1" smtClean="0">
                          <a:latin typeface="Cambria Math"/>
                          <a:ea typeface="Cambria Math"/>
                        </a:rPr>
                        <m:t>=−</m:t>
                      </m:r>
                      <m:nary>
                        <m:naryPr>
                          <m:chr m:val="∑"/>
                          <m:ctrlPr>
                            <a:rPr lang="en-US" sz="25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500" i="1">
                              <a:latin typeface="Cambria Math"/>
                            </a:rPr>
                            <m:t>𝑖</m:t>
                          </m:r>
                          <m:r>
                            <a:rPr lang="en-US" sz="2500" i="1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500" i="1">
                              <a:latin typeface="Cambria Math"/>
                            </a:rPr>
                            <m:t>𝑁</m:t>
                          </m:r>
                        </m:sup>
                        <m:e>
                          <m:nary>
                            <m:naryPr>
                              <m:chr m:val="∑"/>
                              <m:ctrlPr>
                                <a:rPr lang="en-US" sz="2500" i="1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500" i="1">
                                  <a:latin typeface="Cambria Math"/>
                                </a:rPr>
                                <m:t>𝑗</m:t>
                              </m:r>
                              <m:r>
                                <a:rPr lang="en-US" sz="2500" i="1">
                                  <a:latin typeface="Cambria Math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sz="2500" i="1">
                                  <a:latin typeface="Cambria Math"/>
                                </a:rPr>
                                <m:t>𝑁</m:t>
                              </m:r>
                            </m:sup>
                            <m:e>
                              <m:r>
                                <m:rPr>
                                  <m:sty m:val="p"/>
                                </m:rPr>
                                <a:rPr lang="el-GR" sz="2500" b="0" i="0" smtClean="0">
                                  <a:latin typeface="Cambria Math"/>
                                </a:rPr>
                                <m:t>Δ</m:t>
                              </m:r>
                              <m:sSub>
                                <m:sSubPr>
                                  <m:ctrlPr>
                                    <a:rPr lang="en-US" sz="25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500" i="1">
                                      <a:latin typeface="Cambria Math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sz="2500" i="1">
                                      <a:latin typeface="Cambria Math"/>
                                    </a:rPr>
                                    <m:t>𝑖𝑗</m:t>
                                  </m:r>
                                </m:sub>
                              </m:sSub>
                            </m:e>
                          </m:nary>
                        </m:e>
                      </m:nary>
                      <m:r>
                        <a:rPr lang="en-US" sz="2500" b="0" i="1" smtClean="0">
                          <a:latin typeface="Cambria Math"/>
                        </a:rPr>
                        <m:t>=−</m:t>
                      </m:r>
                      <m:r>
                        <m:rPr>
                          <m:sty m:val="p"/>
                        </m:rPr>
                        <a:rPr lang="el-GR" sz="2500" b="0" i="0" smtClean="0">
                          <a:latin typeface="Cambria Math"/>
                        </a:rPr>
                        <m:t>Δ</m:t>
                      </m:r>
                      <m:r>
                        <m:rPr>
                          <m:sty m:val="p"/>
                        </m:rPr>
                        <a:rPr lang="en-US" sz="2500" b="0" i="0" smtClean="0">
                          <a:latin typeface="Cambria Math"/>
                        </a:rPr>
                        <m:t>V</m:t>
                      </m:r>
                      <m:r>
                        <a:rPr lang="en-US" sz="2500" b="0" i="0" smtClean="0">
                          <a:latin typeface="Cambria Math"/>
                        </a:rPr>
                        <m:t>′</m:t>
                      </m:r>
                    </m:oMath>
                  </m:oMathPara>
                </a14:m>
                <a:endParaRPr lang="en-US" sz="25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4185055"/>
                <a:ext cx="8784976" cy="136815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>
          <a:xfrm>
            <a:off x="6553200" y="6448251"/>
            <a:ext cx="2133600" cy="365125"/>
          </a:xfrm>
        </p:spPr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  <p:sp>
        <p:nvSpPr>
          <p:cNvPr id="16" name="Τίτλος 5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/>
              <a:t>Αρχές Έργου-Ενέργειας </a:t>
            </a:r>
            <a:br>
              <a:rPr lang="el-GR" dirty="0"/>
            </a:br>
            <a:r>
              <a:rPr lang="el-GR" dirty="0"/>
              <a:t>Σύστημα Υλικών Σημείων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771800" y="2132856"/>
                <a:ext cx="5472608" cy="792088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800" i="1" smtClean="0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𝑓</m:t>
                              </m:r>
                            </m:e>
                          </m:ba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𝑖𝑗</m:t>
                          </m:r>
                          <m:r>
                            <a:rPr lang="en-US" sz="2800" i="1">
                              <a:latin typeface="Cambria Math"/>
                            </a:rPr>
                            <m:t>,</m:t>
                          </m:r>
                          <m:r>
                            <a:rPr lang="en-US" sz="2800" i="1">
                              <a:latin typeface="Cambria Math"/>
                            </a:rPr>
                            <m:t>𝑐</m:t>
                          </m:r>
                        </m:sub>
                      </m:sSub>
                      <m:r>
                        <a:rPr lang="en-US" sz="2800" i="1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sz="28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r>
                        <a:rPr lang="el-GR" sz="2800" b="0" i="1" smtClean="0">
                          <a:latin typeface="Cambria Math"/>
                        </a:rPr>
                        <m:t>−</m:t>
                      </m:r>
                      <m:r>
                        <a:rPr lang="en-US" sz="2800" b="0" i="1" smtClean="0">
                          <a:latin typeface="Cambria Math"/>
                        </a:rPr>
                        <m:t>𝑑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𝑉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𝑖𝑗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800" y="2132856"/>
                <a:ext cx="5472608" cy="79208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Θέση κειμένου 2"/>
          <p:cNvSpPr>
            <a:spLocks noGrp="1"/>
          </p:cNvSpPr>
          <p:nvPr>
            <p:ph type="body" sz="quarter" idx="3"/>
          </p:nvPr>
        </p:nvSpPr>
        <p:spPr>
          <a:xfrm>
            <a:off x="579958" y="1484784"/>
            <a:ext cx="7736458" cy="392593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l-GR" sz="2800" u="sng" dirty="0" smtClean="0"/>
              <a:t>Ε</a:t>
            </a:r>
            <a:r>
              <a:rPr lang="el-GR" sz="2800" u="sng" dirty="0"/>
              <a:t>σ</a:t>
            </a:r>
            <a:r>
              <a:rPr lang="el-GR" sz="2800" u="sng" dirty="0" smtClean="0"/>
              <a:t>ωτερικές Δυνάμεις</a:t>
            </a:r>
            <a:endParaRPr lang="el-GR" sz="2800" u="sng" dirty="0"/>
          </a:p>
        </p:txBody>
      </p:sp>
      <p:sp>
        <p:nvSpPr>
          <p:cNvPr id="10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683568" y="1988840"/>
            <a:ext cx="7920880" cy="5760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 smtClean="0"/>
              <a:t>Εάν</a:t>
            </a:r>
            <a:r>
              <a:rPr lang="en-US" dirty="0" smtClean="0"/>
              <a:t>:</a:t>
            </a:r>
            <a:endParaRPr lang="el-GR" dirty="0" smtClean="0"/>
          </a:p>
        </p:txBody>
      </p:sp>
      <p:sp>
        <p:nvSpPr>
          <p:cNvPr id="21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683568" y="2996952"/>
            <a:ext cx="8064896" cy="46802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l-GR" dirty="0" smtClean="0"/>
              <a:t>καλούμε την                συντηρητική εσωτερική δύναμη.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555776" y="2924944"/>
                <a:ext cx="855712" cy="540031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 fontScale="85000" lnSpcReduction="10000"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800" i="1" smtClean="0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𝑓</m:t>
                              </m:r>
                            </m:e>
                          </m:ba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𝑖𝑗</m:t>
                          </m:r>
                          <m:r>
                            <a:rPr lang="en-US" sz="2800" i="1">
                              <a:latin typeface="Cambria Math"/>
                            </a:rPr>
                            <m:t>,</m:t>
                          </m:r>
                          <m:r>
                            <a:rPr lang="en-US" sz="2800" i="1">
                              <a:latin typeface="Cambria Math"/>
                            </a:rPr>
                            <m:t>𝑐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776" y="2924944"/>
                <a:ext cx="855712" cy="540031"/>
              </a:xfrm>
              <a:prstGeom prst="rect">
                <a:avLst/>
              </a:prstGeom>
              <a:blipFill rotWithShape="1">
                <a:blip r:embed="rId5"/>
                <a:stretch>
                  <a:fillRect l="-5674" b="-2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683568" y="3645024"/>
            <a:ext cx="8064896" cy="46802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l-GR" dirty="0" smtClean="0"/>
              <a:t>Οπότε</a:t>
            </a:r>
          </a:p>
        </p:txBody>
      </p:sp>
      <p:sp>
        <p:nvSpPr>
          <p:cNvPr id="14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683568" y="5517232"/>
            <a:ext cx="8064896" cy="68404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l-GR" dirty="0" smtClean="0"/>
              <a:t>Η δυναμική ενέργεια εξαρτάται μόνο από την απόσταση μεταξύ των υλικών σημείων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l-GR" dirty="0" smtClean="0"/>
              <a:t>και </a:t>
            </a:r>
            <a:r>
              <a:rPr lang="en-US" dirty="0" smtClean="0"/>
              <a:t>j.</a:t>
            </a:r>
            <a:endParaRPr lang="el-GR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635896" y="6165304"/>
                <a:ext cx="3384376" cy="792088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𝑉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𝑖𝑗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8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/>
                            </a:rPr>
                            <m:t>𝑉</m:t>
                          </m: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𝑖𝑗</m:t>
                          </m:r>
                        </m:sub>
                      </m:sSub>
                      <m:d>
                        <m:d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d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bar>
                                    <m:barPr>
                                      <m:ctrlPr>
                                        <a:rPr lang="en-US" sz="28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bar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  <a:ea typeface="Cambria Math"/>
                                        </a:rPr>
                                        <m:t>𝑟</m:t>
                                      </m:r>
                                    </m:e>
                                  </m:ba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bar>
                                    <m:barPr>
                                      <m:ctrlPr>
                                        <a:rPr lang="en-US" sz="28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bar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  <a:ea typeface="Cambria Math"/>
                                        </a:rPr>
                                        <m:t>𝑟</m:t>
                                      </m:r>
                                    </m:e>
                                  </m:ba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/>
                                      <a:ea typeface="Cambria Math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</m:e>
                      </m:d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5896" y="6165304"/>
                <a:ext cx="3384376" cy="79208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60081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17/9/2014 8:35:30 μμ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2,2,3,1026,5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2,7,8,17,10,"/>
</p:tagLst>
</file>

<file path=ppt/theme/theme1.xml><?xml version="1.0" encoding="utf-8"?>
<a:theme xmlns:a="http://schemas.openxmlformats.org/drawingml/2006/main" name="UTH_Opencourses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 t r u e < / C h e c k T e x t S i z e >  
     < C h e c k S c r e e n T i p > f a l s e < / C h e c k S c r e e n T i p >  
     < S h o w S h a p e N a m e C o l u m n > f a l s e < / S h o w S h a p e N a m e C o l u m n >  
     < S h o w I s s u e D e s c r i p t i o n > f a l s e 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5E660CE9-CF9F-4905-8878-B8801F9EB79E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15196</TotalTime>
  <Words>2994</Words>
  <Application>Microsoft Office PowerPoint</Application>
  <PresentationFormat>On-screen Show (4:3)</PresentationFormat>
  <Paragraphs>307</Paragraphs>
  <Slides>28</Slides>
  <Notes>28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UTH_Opencourses Powerpoint Template</vt:lpstr>
      <vt:lpstr>Δυναμική</vt:lpstr>
      <vt:lpstr>Αρχές Έργου-Ενέργειας  Σύστημα Υλικών Σημείων</vt:lpstr>
      <vt:lpstr>Αρχές Έργου-Ενέργειας  Σύστημα Υλικών Σημείων</vt:lpstr>
      <vt:lpstr>Αρχές Έργου-Ενέργειας  Σύστημα Υλικών Σημείων</vt:lpstr>
      <vt:lpstr>Αρχές Έργου-Ενέργειας  Σύστημα Υλικών Σημείων</vt:lpstr>
      <vt:lpstr>Αρχές Έργου-Ενέργειας  Σύστημα Υλικών Σημείων</vt:lpstr>
      <vt:lpstr>Αρχές Έργου-Ενέργειας  Σύστημα Υλικών Σημείων</vt:lpstr>
      <vt:lpstr>Αρχές Έργου-Ενέργειας  Σύστημα Υλικών Σημείων</vt:lpstr>
      <vt:lpstr>Αρχές Έργου-Ενέργειας  Σύστημα Υλικών Σημείων</vt:lpstr>
      <vt:lpstr>Αρχές Έργου-Ενέργειας  Σύστημα Υλικών Σημείων</vt:lpstr>
      <vt:lpstr>Αρχές Έργου-Ενέργειας  Σύστημα Υλικών Σημείων</vt:lpstr>
      <vt:lpstr>Αρχές Έργου-Ενέργειας  Σύστημα Υλικών Σημείων</vt:lpstr>
      <vt:lpstr>Αρχές Έργου-Ενέργειας  Σύστημα Υλικών Σημείων</vt:lpstr>
      <vt:lpstr>Αρχές Έργου-Ενέργειας  Σύστημα Υλικών Σημείων</vt:lpstr>
      <vt:lpstr>Εφαρμογή 1: Κίνηση με τριβή</vt:lpstr>
      <vt:lpstr>Εφαρμογή 1: Κίνηση με τριβή</vt:lpstr>
      <vt:lpstr>Εφαρμογή 1: Κίνηση με τριβή</vt:lpstr>
      <vt:lpstr>Εφαρμογή 1: Κίνηση με τριβή</vt:lpstr>
      <vt:lpstr>Εφαρμογή 1: Κίνηση με τριβή</vt:lpstr>
      <vt:lpstr>Εφαρμογή 1: Κίνηση με τριβή</vt:lpstr>
      <vt:lpstr>Εφαρμογή 1: Κίνηση με τριβή</vt:lpstr>
      <vt:lpstr>Αρχές Έργου-Ενέργειας  Σύστημα Υλικών Σημείων</vt:lpstr>
      <vt:lpstr>PowerPoint Presentation</vt:lpstr>
      <vt:lpstr>PowerPoint Presentation</vt:lpstr>
      <vt:lpstr>PowerPoint Presentation</vt:lpstr>
      <vt:lpstr>Εφαρμογή 2: Αβαρής ράβδος</vt:lpstr>
      <vt:lpstr>Εφαρμογή 2: Αβαρής ράβδος</vt:lpstr>
      <vt:lpstr>Τέλος Ενότητας</vt:lpstr>
    </vt:vector>
  </TitlesOfParts>
  <Company>UTH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Τίτλος Μαθήματος - Ενότητα</dc:title>
  <dc:creator>ΔΙδάσκων</dc:creator>
  <cp:lastModifiedBy>Christina</cp:lastModifiedBy>
  <cp:revision>211</cp:revision>
  <dcterms:created xsi:type="dcterms:W3CDTF">2014-09-17T16:29:18Z</dcterms:created>
  <dcterms:modified xsi:type="dcterms:W3CDTF">2014-11-10T14:28:27Z</dcterms:modified>
</cp:coreProperties>
</file>