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tags/tag3.xml" ContentType="application/vnd.openxmlformats-officedocument.presentationml.tags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2"/>
  </p:sldMasterIdLst>
  <p:notesMasterIdLst>
    <p:notesMasterId r:id="rId31"/>
  </p:notesMasterIdLst>
  <p:sldIdLst>
    <p:sldId id="256" r:id="rId3"/>
    <p:sldId id="311" r:id="rId4"/>
    <p:sldId id="292" r:id="rId5"/>
    <p:sldId id="294" r:id="rId6"/>
    <p:sldId id="390" r:id="rId7"/>
    <p:sldId id="391" r:id="rId8"/>
    <p:sldId id="392" r:id="rId9"/>
    <p:sldId id="393" r:id="rId10"/>
    <p:sldId id="394" r:id="rId11"/>
    <p:sldId id="395" r:id="rId12"/>
    <p:sldId id="396" r:id="rId13"/>
    <p:sldId id="397" r:id="rId14"/>
    <p:sldId id="398" r:id="rId15"/>
    <p:sldId id="399" r:id="rId16"/>
    <p:sldId id="410" r:id="rId17"/>
    <p:sldId id="411" r:id="rId18"/>
    <p:sldId id="412" r:id="rId19"/>
    <p:sldId id="413" r:id="rId20"/>
    <p:sldId id="414" r:id="rId21"/>
    <p:sldId id="415" r:id="rId22"/>
    <p:sldId id="416" r:id="rId23"/>
    <p:sldId id="400" r:id="rId24"/>
    <p:sldId id="402" r:id="rId25"/>
    <p:sldId id="407" r:id="rId26"/>
    <p:sldId id="408" r:id="rId27"/>
    <p:sldId id="405" r:id="rId28"/>
    <p:sldId id="409" r:id="rId29"/>
    <p:sldId id="328" r:id="rId30"/>
  </p:sldIdLst>
  <p:sldSz cx="9144000" cy="6858000" type="screen4x3"/>
  <p:notesSz cx="6858000" cy="9144000"/>
  <p:custDataLst>
    <p:tags r:id="rId32"/>
  </p:custDataLst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77" autoAdjust="0"/>
    <p:restoredTop sz="95196" autoAdjust="0"/>
  </p:normalViewPr>
  <p:slideViewPr>
    <p:cSldViewPr>
      <p:cViewPr>
        <p:scale>
          <a:sx n="60" d="100"/>
          <a:sy n="60" d="100"/>
        </p:scale>
        <p:origin x="-2544" y="-119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viewProps" Target="view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17A379C-B41D-45E1-80CB-01FC82FDADA9}" type="datetimeFigureOut">
              <a:rPr lang="el-GR" smtClean="0"/>
              <a:t>10/11/2014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A60D4E-153C-481E-9C52-31B1E4926C1F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55354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itchFamily="34" charset="0"/>
              <a:buNone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629968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8508841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7776864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45247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586156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38612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6375188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none" baseline="0"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</p:spTree>
    <p:extLst>
      <p:ext uri="{BB962C8B-B14F-4D97-AF65-F5344CB8AC3E}">
        <p14:creationId xmlns:p14="http://schemas.microsoft.com/office/powerpoint/2010/main" val="1212086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83250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74254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214016"/>
            <a:ext cx="4040188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74254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214016"/>
            <a:ext cx="4041775" cy="387928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076112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157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09620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1556792"/>
            <a:ext cx="5111750" cy="460851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556792"/>
            <a:ext cx="3008313" cy="4608512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6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4231715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1556792"/>
            <a:ext cx="5486400" cy="3456384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157192"/>
            <a:ext cx="5486400" cy="1015008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‹#›</a:t>
            </a:fld>
            <a:endParaRPr lang="el-GR"/>
          </a:p>
        </p:txBody>
      </p:sp>
      <p:sp>
        <p:nvSpPr>
          <p:cNvPr id="9" name="Τίτλος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600" cy="1144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l-GR"/>
            </a:lvl1pPr>
          </a:lstStyle>
          <a:p>
            <a:pPr lvl="0"/>
            <a:r>
              <a:rPr lang="el-GR" smtClean="0"/>
              <a:t>Στυλ κύριου τίτλου</a:t>
            </a:r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050776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1"/>
                </a:solidFill>
              </a:defRPr>
            </a:lvl1pPr>
          </a:lstStyle>
          <a:p>
            <a:fld id="{53C4726A-630D-4CB4-B088-BAB00F4188E9}" type="slidenum">
              <a:rPr lang="el-GR" smtClean="0"/>
              <a:pPr/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380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61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42.png"/><Relationship Id="rId7" Type="http://schemas.openxmlformats.org/officeDocument/2006/relationships/image" Target="../media/image4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10" Type="http://schemas.openxmlformats.org/officeDocument/2006/relationships/image" Target="../media/image49.png"/><Relationship Id="rId4" Type="http://schemas.openxmlformats.org/officeDocument/2006/relationships/image" Target="../media/image43.png"/><Relationship Id="rId9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60.png"/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12" Type="http://schemas.openxmlformats.org/officeDocument/2006/relationships/image" Target="../media/image5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3.png"/><Relationship Id="rId11" Type="http://schemas.openxmlformats.org/officeDocument/2006/relationships/image" Target="../media/image58.png"/><Relationship Id="rId5" Type="http://schemas.openxmlformats.org/officeDocument/2006/relationships/image" Target="../media/image52.png"/><Relationship Id="rId10" Type="http://schemas.openxmlformats.org/officeDocument/2006/relationships/image" Target="../media/image57.png"/><Relationship Id="rId4" Type="http://schemas.openxmlformats.org/officeDocument/2006/relationships/image" Target="../media/image51.png"/><Relationship Id="rId9" Type="http://schemas.openxmlformats.org/officeDocument/2006/relationships/image" Target="../media/image56.png"/><Relationship Id="rId14" Type="http://schemas.openxmlformats.org/officeDocument/2006/relationships/image" Target="../media/image6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67.png"/><Relationship Id="rId4" Type="http://schemas.openxmlformats.org/officeDocument/2006/relationships/image" Target="../media/image6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png"/><Relationship Id="rId3" Type="http://schemas.openxmlformats.org/officeDocument/2006/relationships/image" Target="../media/image70.png"/><Relationship Id="rId7" Type="http://schemas.openxmlformats.org/officeDocument/2006/relationships/image" Target="../media/image7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3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Relationship Id="rId9" Type="http://schemas.openxmlformats.org/officeDocument/2006/relationships/image" Target="../media/image7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79.png"/><Relationship Id="rId4" Type="http://schemas.openxmlformats.org/officeDocument/2006/relationships/image" Target="../media/image7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0.png"/><Relationship Id="rId7" Type="http://schemas.openxmlformats.org/officeDocument/2006/relationships/image" Target="../media/image650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40.png"/><Relationship Id="rId5" Type="http://schemas.openxmlformats.org/officeDocument/2006/relationships/image" Target="../media/image630.png"/><Relationship Id="rId10" Type="http://schemas.openxmlformats.org/officeDocument/2006/relationships/image" Target="../media/image86.png"/><Relationship Id="rId4" Type="http://schemas.openxmlformats.org/officeDocument/2006/relationships/image" Target="../media/image620.png"/><Relationship Id="rId9" Type="http://schemas.openxmlformats.org/officeDocument/2006/relationships/image" Target="../media/image67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0.png"/><Relationship Id="rId7" Type="http://schemas.openxmlformats.org/officeDocument/2006/relationships/image" Target="../media/image72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10.png"/><Relationship Id="rId5" Type="http://schemas.openxmlformats.org/officeDocument/2006/relationships/image" Target="../media/image700.png"/><Relationship Id="rId4" Type="http://schemas.openxmlformats.org/officeDocument/2006/relationships/image" Target="../media/image69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0.png"/><Relationship Id="rId3" Type="http://schemas.openxmlformats.org/officeDocument/2006/relationships/image" Target="../media/image730.png"/><Relationship Id="rId7" Type="http://schemas.openxmlformats.org/officeDocument/2006/relationships/image" Target="../media/image770.png"/><Relationship Id="rId12" Type="http://schemas.openxmlformats.org/officeDocument/2006/relationships/image" Target="../media/image82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60.png"/><Relationship Id="rId11" Type="http://schemas.openxmlformats.org/officeDocument/2006/relationships/image" Target="../media/image810.png"/><Relationship Id="rId5" Type="http://schemas.openxmlformats.org/officeDocument/2006/relationships/image" Target="../media/image750.png"/><Relationship Id="rId10" Type="http://schemas.openxmlformats.org/officeDocument/2006/relationships/image" Target="../media/image800.png"/><Relationship Id="rId4" Type="http://schemas.openxmlformats.org/officeDocument/2006/relationships/image" Target="../media/image740.png"/><Relationship Id="rId9" Type="http://schemas.openxmlformats.org/officeDocument/2006/relationships/image" Target="../media/image79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8.png"/><Relationship Id="rId3" Type="http://schemas.openxmlformats.org/officeDocument/2006/relationships/image" Target="../media/image830.png"/><Relationship Id="rId7" Type="http://schemas.openxmlformats.org/officeDocument/2006/relationships/image" Target="../media/image87.png"/><Relationship Id="rId12" Type="http://schemas.openxmlformats.org/officeDocument/2006/relationships/image" Target="../media/image9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60.png"/><Relationship Id="rId11" Type="http://schemas.openxmlformats.org/officeDocument/2006/relationships/image" Target="../media/image91.png"/><Relationship Id="rId5" Type="http://schemas.openxmlformats.org/officeDocument/2006/relationships/image" Target="../media/image850.png"/><Relationship Id="rId10" Type="http://schemas.openxmlformats.org/officeDocument/2006/relationships/image" Target="../media/image90.png"/><Relationship Id="rId4" Type="http://schemas.openxmlformats.org/officeDocument/2006/relationships/image" Target="../media/image840.png"/><Relationship Id="rId9" Type="http://schemas.openxmlformats.org/officeDocument/2006/relationships/image" Target="../media/image89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png"/><Relationship Id="rId3" Type="http://schemas.openxmlformats.org/officeDocument/2006/relationships/image" Target="../media/image93.png"/><Relationship Id="rId7" Type="http://schemas.openxmlformats.org/officeDocument/2006/relationships/image" Target="../media/image9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10" Type="http://schemas.openxmlformats.org/officeDocument/2006/relationships/image" Target="../media/image100.png"/><Relationship Id="rId4" Type="http://schemas.openxmlformats.org/officeDocument/2006/relationships/image" Target="../media/image94.png"/><Relationship Id="rId9" Type="http://schemas.openxmlformats.org/officeDocument/2006/relationships/image" Target="../media/image9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4.jpe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.jpe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1" name="Group 10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032" name="Picture 8" descr="Λογότυπο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8" name="Picture 7" descr="Λογότυποι του πρόγρα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16024" y="1916832"/>
            <a:ext cx="7772400" cy="1470025"/>
          </a:xfrm>
        </p:spPr>
        <p:txBody>
          <a:bodyPr/>
          <a:lstStyle/>
          <a:p>
            <a:r>
              <a:rPr lang="el-GR" dirty="0" smtClean="0"/>
              <a:t>Δυναμική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683568" y="3212976"/>
            <a:ext cx="7776864" cy="2016224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Κινητική</a:t>
            </a:r>
            <a:endParaRPr lang="en-US" sz="2800" dirty="0" smtClean="0"/>
          </a:p>
          <a:p>
            <a:endParaRPr lang="en-US" sz="2800" dirty="0" smtClean="0"/>
          </a:p>
          <a:p>
            <a:r>
              <a:rPr lang="el-GR" sz="2400" dirty="0" smtClean="0"/>
              <a:t>Κώστας Παπαδημητρίου</a:t>
            </a:r>
          </a:p>
          <a:p>
            <a:r>
              <a:rPr lang="el-GR" sz="2400" dirty="0" smtClean="0"/>
              <a:t>Τμήμα Μηχανολόγων Μηχανικών</a:t>
            </a:r>
          </a:p>
        </p:txBody>
      </p:sp>
      <p:pic>
        <p:nvPicPr>
          <p:cNvPr id="1026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91138" y="5591694"/>
            <a:ext cx="4310289" cy="1025873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10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700808"/>
            <a:ext cx="8280920" cy="7200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Άρα το συνολικό έργο των συντηρητικών δυνάμεων (εσωτερικών και εξωτερικών 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825073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  <a:r>
              <a:rPr lang="en-US" dirty="0" smtClean="0"/>
              <a:t> </a:t>
            </a:r>
            <a:r>
              <a:rPr lang="el-GR" dirty="0" smtClean="0"/>
              <a:t>το συνολικό έργο 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115616" y="2492896"/>
                <a:ext cx="7848872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 b="0" i="0" smtClean="0">
                                  <a:latin typeface="Cambria Math"/>
                                </a:rPr>
                                <m:t>Δ</m:t>
                              </m:r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V</m:t>
                              </m:r>
                              <m:r>
                                <a:rPr lang="en-US" sz="2800" b="0" i="0" smtClean="0">
                                  <a:latin typeface="Cambria Math"/>
                                </a:rPr>
                                <m:t>′</m:t>
                              </m:r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nary>
                        <m:naryPr>
                          <m:chr m:val="∑"/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i="1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</a:rPr>
                                <m:t>+</m:t>
                              </m:r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d>
                        </m:e>
                      </m:nary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5616" y="2492896"/>
                <a:ext cx="7848872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179512" y="4293096"/>
                <a:ext cx="8892480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𝐹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𝑛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</a:rPr>
                                    <m:t>+</m:t>
                                  </m:r>
                                  <m:nary>
                                    <m:naryPr>
                                      <m:chr m:val="∑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m:rPr>
                                          <m:brk m:alnAt="23"/>
                                        </m:rPr>
                                        <a:rPr lang="en-US" sz="2800" i="1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=1</m:t>
                                      </m:r>
                                    </m:sub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l-GR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𝑖𝑗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,</m:t>
                                          </m:r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𝑛</m:t>
                                          </m:r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𝑐</m:t>
                                          </m:r>
                                        </m:sub>
                                      </m:sSub>
                                    </m:e>
                                  </m:nary>
                                </m:e>
                              </m:d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4293096"/>
                <a:ext cx="8892480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Right Brace 21"/>
          <p:cNvSpPr/>
          <p:nvPr/>
        </p:nvSpPr>
        <p:spPr>
          <a:xfrm>
            <a:off x="2555776" y="4365104"/>
            <a:ext cx="432048" cy="297971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Brace 22"/>
          <p:cNvSpPr/>
          <p:nvPr/>
        </p:nvSpPr>
        <p:spPr>
          <a:xfrm>
            <a:off x="6444208" y="4365104"/>
            <a:ext cx="432048" cy="2979712"/>
          </a:xfrm>
          <a:prstGeom prst="rightBrace">
            <a:avLst/>
          </a:prstGeom>
          <a:scene3d>
            <a:camera prst="orthographicFront">
              <a:rot lat="0" lon="0" rev="16200000"/>
            </a:camera>
            <a:lightRig rig="threePt" dir="t"/>
          </a:scene3d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1979712" y="6165304"/>
                <a:ext cx="1796008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6165304"/>
                <a:ext cx="1796008" cy="5760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372200" y="6165304"/>
                <a:ext cx="792088" cy="57606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6165304"/>
                <a:ext cx="792088" cy="57606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80808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11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412776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259632" y="1988840"/>
                <a:ext cx="2736304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</m:t>
                          </m:r>
                          <m:r>
                            <a:rPr lang="en-US" sz="2800" b="0" i="0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1988840"/>
                <a:ext cx="2736304" cy="64807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259632" y="2492896"/>
                <a:ext cx="2448272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W</m:t>
                      </m:r>
                      <m:r>
                        <a:rPr lang="en-US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>
                          <a:latin typeface="Cambria Math"/>
                        </a:rPr>
                        <m:t>Δ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2448272" cy="64807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Right Brace 1"/>
          <p:cNvSpPr/>
          <p:nvPr/>
        </p:nvSpPr>
        <p:spPr>
          <a:xfrm>
            <a:off x="3995936" y="2109648"/>
            <a:ext cx="283840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860032" y="2276872"/>
                <a:ext cx="2808312" cy="64807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smtClean="0">
                          <a:latin typeface="Cambria Math"/>
                        </a:rPr>
                        <m:t>Δ</m:t>
                      </m:r>
                      <m:r>
                        <a:rPr lang="en-US" sz="2800" i="1">
                          <a:latin typeface="Cambria Math"/>
                        </a:rPr>
                        <m:t>𝑇</m:t>
                      </m:r>
                      <m:r>
                        <a:rPr lang="en-US" sz="2800" b="0" i="0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m:rPr>
                              <m:sty m:val="p"/>
                            </m:rPr>
                            <a:rPr lang="el-GR" sz="2800">
                              <a:latin typeface="Cambria Math"/>
                            </a:rPr>
                            <m:t>Δ</m:t>
                          </m:r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  <m:r>
                            <a:rPr lang="en-US" sz="2800" i="1">
                              <a:latin typeface="Cambria Math"/>
                            </a:rPr>
                            <m:t>+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60032" y="2276872"/>
                <a:ext cx="2808312" cy="64807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2771800" y="361540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3615407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779912" y="3573016"/>
                <a:ext cx="2808312" cy="648072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𝑊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𝑛𝑐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+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2" y="3573016"/>
                <a:ext cx="2808312" cy="648072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683568" y="4437112"/>
                <a:ext cx="5112568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r>
                  <a:rPr lang="el-GR" sz="2400" b="1" u="sng" dirty="0" smtClean="0"/>
                  <a:t>Ειδική Περίπτωση</a:t>
                </a:r>
                <a:r>
                  <a:rPr lang="en-US" sz="2400" b="1" u="sng" dirty="0" smtClean="0"/>
                  <a:t>: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8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US" sz="2800" b="0" i="1" smtClean="0">
                            <a:latin typeface="Cambria Math"/>
                            <a:ea typeface="Cambria Math"/>
                          </a:rPr>
                          <m:t>        </m:t>
                        </m:r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𝑊</m:t>
                        </m:r>
                      </m:e>
                      <m:sub>
                        <m:r>
                          <a:rPr lang="en-US" sz="2800" i="1">
                            <a:latin typeface="Cambria Math"/>
                            <a:ea typeface="Cambria Math"/>
                          </a:rPr>
                          <m:t>𝑛𝑐</m:t>
                        </m:r>
                      </m:sub>
                    </m:sSub>
                    <m:r>
                      <a:rPr lang="el-GR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0</m:t>
                    </m:r>
                    <m:r>
                      <a:rPr lang="el-GR" sz="2800" b="0" i="1" smtClean="0">
                        <a:latin typeface="Cambria Math"/>
                      </a:rPr>
                      <m:t>    </m:t>
                    </m:r>
                    <m:r>
                      <a:rPr lang="en-US" sz="2800" i="1">
                        <a:latin typeface="Cambria Math"/>
                        <a:ea typeface="Cambria Math"/>
                      </a:rPr>
                      <m:t>⇒</m:t>
                    </m:r>
                  </m:oMath>
                </a14:m>
                <a:endParaRPr lang="en-US" sz="2800" b="1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4437112"/>
                <a:ext cx="5112568" cy="789816"/>
              </a:xfrm>
              <a:prstGeom prst="rect">
                <a:avLst/>
              </a:prstGeom>
              <a:blipFill rotWithShape="1">
                <a:blip r:embed="rId8"/>
                <a:stretch>
                  <a:fillRect l="-1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5652120" y="4437112"/>
                <a:ext cx="338437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4437112"/>
                <a:ext cx="3384376" cy="789816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709805" y="5736711"/>
                <a:ext cx="7139941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Ε</m:t>
                      </m:r>
                      <m:r>
                        <a:rPr lang="el-GR" sz="2800" b="0" i="0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𝑇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𝑉</m:t>
                      </m:r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μηχανική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ενέργεια</m:t>
                      </m:r>
                      <m:r>
                        <a:rPr lang="el-GR" sz="2800" b="0" i="0" smtClean="0">
                          <a:latin typeface="Cambria Math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συστήματος</m:t>
                      </m:r>
                    </m:oMath>
                  </m:oMathPara>
                </a14:m>
                <a:endParaRPr lang="en-US" sz="28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9805" y="5736711"/>
                <a:ext cx="7139941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5521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12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204864"/>
            <a:ext cx="828092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Πρόταση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  <a:r>
              <a:rPr lang="el-GR" dirty="0" smtClean="0"/>
              <a:t>Το συνολικό έργο των εσωτερικών δυνάμεων για ένα σύστημα υλικών σημείων με σταθερές αποστάσεις μεταξύ των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 </a:t>
            </a:r>
            <a:r>
              <a:rPr lang="el-GR" dirty="0" smtClean="0"/>
              <a:t>για κάθε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j, </a:t>
            </a:r>
            <a:r>
              <a:rPr lang="el-GR" dirty="0" smtClean="0"/>
              <a:t>είναι ίσο με το μηδέν</a:t>
            </a:r>
            <a:r>
              <a:rPr lang="el-GR" dirty="0"/>
              <a:t>.</a:t>
            </a:r>
            <a:endParaRPr lang="el-GR" b="1" u="sng" dirty="0" smtClean="0"/>
          </a:p>
        </p:txBody>
      </p:sp>
      <p:sp>
        <p:nvSpPr>
          <p:cNvPr id="18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077072"/>
            <a:ext cx="8280920" cy="144016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Παρατήρηση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  <a:r>
              <a:rPr lang="el-GR" dirty="0" smtClean="0"/>
              <a:t>Το συνολικό έργο των εσωτερικών δυνάμεων για ένα απαραμόρφωτο σώμα είναι μηδέν.</a:t>
            </a:r>
            <a:endParaRPr lang="el-GR" b="1" u="sng" dirty="0" smtClean="0"/>
          </a:p>
        </p:txBody>
      </p:sp>
    </p:spTree>
    <p:extLst>
      <p:ext uri="{BB962C8B-B14F-4D97-AF65-F5344CB8AC3E}">
        <p14:creationId xmlns:p14="http://schemas.microsoft.com/office/powerpoint/2010/main" val="2612905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13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2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1268760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Απόδειξη</a:t>
            </a:r>
            <a:r>
              <a:rPr lang="en-US" b="1" u="sng" dirty="0" smtClean="0"/>
              <a:t> </a:t>
            </a:r>
            <a:r>
              <a:rPr lang="el-GR" b="1" u="sng" dirty="0" smtClean="0"/>
              <a:t>Πρότασης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755576" y="1700808"/>
                <a:ext cx="410445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  <m:r>
                        <a:rPr lang="el-GR" sz="2800" b="0" i="0" smtClean="0">
                          <a:latin typeface="Cambria Math"/>
                        </a:rPr>
                        <m:t>    </m:t>
                      </m:r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5576" y="1700808"/>
                <a:ext cx="4104456" cy="792088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5220072" y="18448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184482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5868144" y="1628800"/>
                <a:ext cx="3168352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sSup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68144" y="1628800"/>
                <a:ext cx="3168352" cy="792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827584" y="285293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852936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2051720" y="2708920"/>
                <a:ext cx="4752528" cy="79208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σταθερό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2708920"/>
                <a:ext cx="4752528" cy="792088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7020272" y="2823319"/>
                <a:ext cx="1080120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i="1">
                          <a:latin typeface="Cambria Math"/>
                          <a:ea typeface="Cambria Math"/>
                        </a:rPr>
                        <m:t>∀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𝑖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,</m:t>
                      </m:r>
                      <m:r>
                        <a:rPr lang="en-US" sz="2800" i="1">
                          <a:latin typeface="Cambria Math"/>
                          <a:ea typeface="Cambria Math"/>
                        </a:rPr>
                        <m:t>𝑗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2823319"/>
                <a:ext cx="1080120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395536" y="4005064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500" b="0" i="1" smtClean="0">
                          <a:latin typeface="Cambria Math"/>
                        </a:rPr>
                        <m:t>𝑊</m:t>
                      </m:r>
                      <m:r>
                        <a:rPr lang="en-US" sz="25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+..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005064"/>
                <a:ext cx="8784976" cy="136815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360040" y="5301208"/>
                <a:ext cx="860444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5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500" b="0" i="1" smtClean="0">
                          <a:latin typeface="Cambria Math"/>
                          <a:ea typeface="Cambria Math"/>
                        </a:rPr>
                        <m:t>+..=..+</m:t>
                      </m:r>
                      <m:nary>
                        <m:naryPr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5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500" i="1">
                                  <a:latin typeface="Cambria Math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en-US" sz="25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5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5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5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500" b="0" i="1" smtClean="0">
                              <a:latin typeface="Cambria Math"/>
                              <a:ea typeface="Cambria Math"/>
                            </a:rPr>
                            <m:t>..</m:t>
                          </m:r>
                        </m:e>
                      </m:nary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0040" y="5301208"/>
                <a:ext cx="8604448" cy="1368152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8172400" y="285293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33" name="Rectangle 32"/>
          <p:cNvSpPr/>
          <p:nvPr/>
        </p:nvSpPr>
        <p:spPr>
          <a:xfrm>
            <a:off x="8460432" y="58052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905006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14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22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1268760"/>
            <a:ext cx="8280920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b="1" u="sng" dirty="0" smtClean="0"/>
              <a:t>Απόδειξη</a:t>
            </a:r>
            <a:r>
              <a:rPr lang="en-US" b="1" u="sng" dirty="0" smtClean="0"/>
              <a:t> </a:t>
            </a:r>
            <a:r>
              <a:rPr lang="el-GR" b="1" u="sng" dirty="0" smtClean="0"/>
              <a:t>Πρότασης</a:t>
            </a:r>
            <a:r>
              <a:rPr lang="en-US" b="1" u="sng" dirty="0" smtClean="0"/>
              <a:t>: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971600" y="19020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1902024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1772816"/>
                <a:ext cx="6912768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1772816"/>
                <a:ext cx="6912768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31"/>
          <p:cNvSpPr/>
          <p:nvPr/>
        </p:nvSpPr>
        <p:spPr>
          <a:xfrm>
            <a:off x="395536" y="190202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1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67544" y="2751312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2751312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1009213" y="2622104"/>
                <a:ext cx="7883267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2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b="0" i="1" smtClean="0">
                          <a:latin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</a:rPr>
                        <m:t>0</m:t>
                      </m:r>
                      <m:r>
                        <a:rPr lang="en-US" sz="28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=</m:t>
                      </m:r>
                      <m:r>
                        <a:rPr lang="en-US" sz="2800" i="1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9213" y="2622104"/>
                <a:ext cx="7883267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67544" y="370222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702224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971600" y="3558208"/>
                <a:ext cx="4464496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⊥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558208"/>
                <a:ext cx="4464496" cy="792088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2" y="4422304"/>
            <a:ext cx="936104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όμως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/>
              <p:cNvSpPr txBox="1"/>
              <p:nvPr/>
            </p:nvSpPr>
            <p:spPr>
              <a:xfrm>
                <a:off x="1979712" y="4278288"/>
                <a:ext cx="2592288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l-GR" sz="2800" i="1">
                          <a:latin typeface="Cambria Math"/>
                        </a:rPr>
                        <m:t>│</m:t>
                      </m:r>
                      <m:r>
                        <a:rPr lang="el-GR" sz="2800" i="1" smtClean="0">
                          <a:latin typeface="Cambria Math"/>
                        </a:rPr>
                        <m:t>│</m:t>
                      </m:r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78288"/>
                <a:ext cx="2592288" cy="792088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ight Brace 25"/>
          <p:cNvSpPr/>
          <p:nvPr/>
        </p:nvSpPr>
        <p:spPr>
          <a:xfrm>
            <a:off x="4716016" y="3846240"/>
            <a:ext cx="283840" cy="1008112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436096" y="3645024"/>
                <a:ext cx="3226737" cy="79208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 ⊥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6096" y="3645024"/>
                <a:ext cx="3226737" cy="792088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4999856" y="458112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99856" y="4581128"/>
                <a:ext cx="648072" cy="5336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5544754" y="4430991"/>
                <a:ext cx="3226737" cy="792088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𝑓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4754" y="4430991"/>
                <a:ext cx="3226737" cy="792088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7" name="Rectangle 36"/>
          <p:cNvSpPr/>
          <p:nvPr/>
        </p:nvSpPr>
        <p:spPr>
          <a:xfrm>
            <a:off x="827584" y="587727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/>
              <p:cNvSpPr txBox="1"/>
              <p:nvPr/>
            </p:nvSpPr>
            <p:spPr>
              <a:xfrm>
                <a:off x="1446427" y="584765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8" name="TextBox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6427" y="5847655"/>
                <a:ext cx="648072" cy="533673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539551" y="5157192"/>
            <a:ext cx="1296145" cy="50405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l-GR" b="1" u="sng" dirty="0" smtClean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/>
              <p:cNvSpPr txBox="1"/>
              <p:nvPr/>
            </p:nvSpPr>
            <p:spPr>
              <a:xfrm>
                <a:off x="2094499" y="5733255"/>
                <a:ext cx="1368152" cy="749697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  <m:r>
                        <a:rPr lang="en-US" sz="2800" b="0" i="1" smtClean="0">
                          <a:latin typeface="Cambria Math"/>
                        </a:rPr>
                        <m:t>=0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40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4499" y="5733255"/>
                <a:ext cx="1368152" cy="749697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44518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Δεδομένα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07272"/>
              </a:xfrm>
            </p:spPr>
            <p:txBody>
              <a:bodyPr>
                <a:normAutofit fontScale="92500" lnSpcReduction="10000"/>
              </a:bodyPr>
              <a:lstStyle/>
              <a:p>
                <a:pPr algn="just"/>
                <a:r>
                  <a:rPr lang="el-GR" dirty="0" smtClean="0"/>
                  <a:t>Στη μηχανική διάταξη του σχήματος η μάζα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/>
                      </a:rPr>
                      <m:t>𝑚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l-GR" dirty="0" smtClean="0"/>
                  <a:t>κινείται προς τα κάτω με ταχύτητα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l-GR" b="0" i="0" smtClean="0">
                            <a:latin typeface="Cambria Math"/>
                          </a:rPr>
                          <m:t>0</m:t>
                        </m:r>
                      </m:sub>
                    </m:sSub>
                    <m:r>
                      <a:rPr lang="el-GR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l-GR" dirty="0" smtClean="0"/>
                  <a:t> όταν το ελατήριο είναι στην απαραμόρφωτη κατάσταση.</a:t>
                </a:r>
              </a:p>
              <a:p>
                <a:pPr algn="just"/>
                <a:r>
                  <a:rPr lang="el-GR" dirty="0" smtClean="0"/>
                  <a:t>Ο συντελεστής τριβής ανάμεσα στη μάζα Μ και στο δάπεδο είναι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𝜇</m:t>
                    </m:r>
                  </m:oMath>
                </a14:m>
                <a:r>
                  <a:rPr lang="el-GR" dirty="0" smtClean="0"/>
                  <a:t>.</a:t>
                </a:r>
              </a:p>
              <a:p>
                <a:pPr algn="just"/>
                <a:r>
                  <a:rPr lang="el-GR" dirty="0" smtClean="0"/>
                  <a:t>Το καλώδιο που συνδέει τις δύο μάζες έχει σταθερό μήκος.</a:t>
                </a:r>
                <a:endParaRPr lang="el-GR" dirty="0" smtClean="0"/>
              </a:p>
              <a:p>
                <a:pPr algn="just"/>
                <a:endParaRPr lang="en-US" dirty="0" smtClean="0"/>
              </a:p>
              <a:p>
                <a:pPr algn="just"/>
                <a:endParaRPr lang="en-US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3807272"/>
              </a:xfrm>
              <a:blipFill rotWithShape="1">
                <a:blip r:embed="rId3"/>
                <a:stretch>
                  <a:fillRect l="-1810" t="-1920" r="-1961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15</a:t>
            </a:fld>
            <a:endParaRPr lang="el-GR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348880"/>
            <a:ext cx="36724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8534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584176"/>
          </a:xfrm>
        </p:spPr>
        <p:txBody>
          <a:bodyPr>
            <a:normAutofit/>
          </a:bodyPr>
          <a:lstStyle/>
          <a:p>
            <a:r>
              <a:rPr lang="el-GR" dirty="0" smtClean="0"/>
              <a:t>Εφαρμογή</a:t>
            </a:r>
            <a:r>
              <a:rPr lang="en-US" dirty="0" smtClean="0"/>
              <a:t> </a:t>
            </a:r>
            <a:r>
              <a:rPr lang="en-US" dirty="0" smtClean="0"/>
              <a:t>1</a:t>
            </a:r>
            <a:r>
              <a:rPr lang="el-GR" dirty="0" smtClean="0"/>
              <a:t>: 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066729" y="1565102"/>
            <a:ext cx="4041775" cy="639762"/>
          </a:xfrm>
        </p:spPr>
        <p:txBody>
          <a:bodyPr>
            <a:normAutofit/>
          </a:bodyPr>
          <a:lstStyle/>
          <a:p>
            <a:r>
              <a:rPr lang="el-GR" sz="2800" dirty="0" smtClean="0"/>
              <a:t>Ζητούμενα</a:t>
            </a:r>
            <a:endParaRPr lang="el-GR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Θέση περιεχομένου 3"/>
              <p:cNvSpPr>
                <a:spLocks noGrp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935064"/>
              </a:xfrm>
            </p:spPr>
            <p:txBody>
              <a:bodyPr>
                <a:normAutofit lnSpcReduction="10000"/>
              </a:bodyPr>
              <a:lstStyle/>
              <a:p>
                <a:pPr algn="just"/>
                <a:r>
                  <a:rPr lang="el-GR" dirty="0" smtClean="0"/>
                  <a:t>Να προσδιορισθεί η μέγιστη επιμήκυνση του ελατηρίου </a:t>
                </a:r>
                <a14:m>
                  <m:oMath xmlns:m="http://schemas.openxmlformats.org/officeDocument/2006/math">
                    <m:r>
                      <a:rPr lang="el-GR" b="0" i="1" smtClean="0">
                        <a:latin typeface="Cambria Math"/>
                      </a:rPr>
                      <m:t>𝛿</m:t>
                    </m:r>
                    <m:r>
                      <a:rPr lang="el-GR" b="0" i="1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 smtClean="0"/>
                  <a:t> </a:t>
                </a:r>
              </a:p>
              <a:p>
                <a:pPr algn="just"/>
                <a:r>
                  <a:rPr lang="el-GR" dirty="0" smtClean="0"/>
                  <a:t>Να προσδιορισθεί η ένταση του καλωδίου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b="0" i="0" smtClean="0">
                        <a:latin typeface="Cambria Math"/>
                      </a:rPr>
                      <m:t>Τ</m:t>
                    </m:r>
                    <m:r>
                      <a:rPr lang="el-GR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el-GR" dirty="0" smtClean="0"/>
                  <a:t> </a:t>
                </a:r>
                <a:r>
                  <a:rPr lang="el-GR" dirty="0" smtClean="0">
                    <a:solidFill>
                      <a:srgbClr val="FF0000"/>
                    </a:solidFill>
                  </a:rPr>
                  <a:t>(Άσκηση)</a:t>
                </a:r>
                <a:endParaRPr lang="en-US" dirty="0" smtClean="0">
                  <a:solidFill>
                    <a:srgbClr val="FF0000"/>
                  </a:solidFill>
                </a:endParaRPr>
              </a:p>
              <a:p>
                <a:pPr algn="just"/>
                <a:endParaRPr lang="en-US" dirty="0" smtClean="0"/>
              </a:p>
            </p:txBody>
          </p:sp>
        </mc:Choice>
        <mc:Fallback>
          <p:sp>
            <p:nvSpPr>
              <p:cNvPr id="4" name="Θέση περιεχομένου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4"/>
              </p:nvPr>
            </p:nvSpPr>
            <p:spPr>
              <a:xfrm>
                <a:off x="4645025" y="2286024"/>
                <a:ext cx="4041775" cy="1935064"/>
              </a:xfrm>
              <a:blipFill rotWithShape="1">
                <a:blip r:embed="rId3"/>
                <a:stretch>
                  <a:fillRect l="-2112" t="-4416" r="-2262" b="-946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16</a:t>
            </a:fld>
            <a:endParaRPr lang="el-GR" dirty="0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72816"/>
            <a:ext cx="3672408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495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17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</a:t>
            </a:r>
            <a:r>
              <a:rPr lang="el-GR" sz="2200" dirty="0" smtClean="0"/>
              <a:t>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1: </a:t>
            </a:r>
            <a:r>
              <a:rPr lang="el-GR" dirty="0"/>
              <a:t>Κίνηση με τριβή</a:t>
            </a:r>
            <a:endParaRPr lang="el-GR" dirty="0"/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</a:t>
            </a:r>
            <a:r>
              <a:rPr lang="el-GR" sz="2200" dirty="0" smtClean="0"/>
              <a:t>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899592" y="465313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Συντηρητικές Δυνάμεις                      Δυναμική Ενέργεια   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a:rPr lang="el-GR" sz="2400" b="1" i="0" smtClean="0">
                        <a:latin typeface="Cambria Math"/>
                        <a:ea typeface="Cambria Math" panose="02040503050406030204" pitchFamily="18" charset="0"/>
                      </a:rPr>
                      <m:t>𝚳</m:t>
                    </m:r>
                    <m:r>
                      <a:rPr lang="en-US" sz="2400" b="1" i="1">
                        <a:latin typeface="Cambria Math"/>
                        <a:ea typeface="Cambria Math" panose="02040503050406030204" pitchFamily="18" charset="0"/>
                      </a:rPr>
                      <m:t>𝒈</m:t>
                    </m:r>
                  </m:oMath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n-US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𝑭</m:t>
                        </m:r>
                      </m:e>
                      <m:sub>
                        <m:r>
                          <a:rPr lang="el-GR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𝜺𝝀</m:t>
                        </m:r>
                      </m:sub>
                    </m:sSub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b="-1523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724128" y="5157192"/>
                <a:ext cx="1728192" cy="152246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𝒎𝒈𝒛</m:t>
                      </m:r>
                    </m:oMath>
                  </m:oMathPara>
                </a14:m>
                <a:endParaRPr lang="el-GR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0" smtClean="0">
                          <a:latin typeface="Cambria Math"/>
                          <a:ea typeface="Cambria Math" panose="02040503050406030204" pitchFamily="18" charset="0"/>
                        </a:rPr>
                        <m:t>𝚳</m:t>
                      </m:r>
                      <m:r>
                        <a:rPr lang="en-US" sz="2400" b="1" i="1">
                          <a:latin typeface="Cambria Math"/>
                          <a:ea typeface="Cambria Math" panose="02040503050406030204" pitchFamily="18" charset="0"/>
                        </a:rPr>
                        <m:t>𝒈𝒛</m:t>
                      </m:r>
                    </m:oMath>
                  </m:oMathPara>
                </a14:m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𝟏</m:t>
                          </m:r>
                        </m:num>
                        <m:den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2400" b="1" i="1">
                          <a:latin typeface="Cambria Math"/>
                          <a:ea typeface="Cambria Math" panose="02040503050406030204" pitchFamily="18" charset="0"/>
                        </a:rPr>
                        <m:t>𝒌</m:t>
                      </m:r>
                      <m:sSup>
                        <m:sSupPr>
                          <m:ctrlP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2400" b="1" i="1">
                              <a:latin typeface="Cambria Math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1728192" cy="152246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79304" cy="29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1768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644008" y="1700808"/>
            <a:ext cx="4041775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18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644007" y="2492896"/>
            <a:ext cx="4041775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</a:t>
            </a:r>
            <a:r>
              <a:rPr lang="el-GR" sz="2200" dirty="0" smtClean="0"/>
              <a:t>Εξισώσεις Κίνησης ή Αρχές (1.Ώσης-Ορμής/2.Στροφικής Ώσης-Στροφορμής/3.Έργου Ενέργειας)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με τριβή</a:t>
            </a:r>
            <a:endParaRPr lang="el-GR" dirty="0"/>
          </a:p>
        </p:txBody>
      </p:sp>
      <p:sp>
        <p:nvSpPr>
          <p:cNvPr id="15" name="Θέση κειμένου 2"/>
          <p:cNvSpPr txBox="1">
            <a:spLocks/>
          </p:cNvSpPr>
          <p:nvPr/>
        </p:nvSpPr>
        <p:spPr>
          <a:xfrm>
            <a:off x="4644008" y="3140968"/>
            <a:ext cx="4041775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Εφαρμόζουμε </a:t>
            </a:r>
            <a:r>
              <a:rPr lang="el-GR" sz="2200" dirty="0" smtClean="0"/>
              <a:t>την </a:t>
            </a:r>
            <a:r>
              <a:rPr lang="el-GR" sz="2200" u="sng" dirty="0" smtClean="0"/>
              <a:t>Αρχή Έργου Ενέργειας</a:t>
            </a:r>
            <a:r>
              <a:rPr lang="el-GR" sz="2200" dirty="0" smtClean="0"/>
              <a:t> για το σύστημα.</a:t>
            </a:r>
            <a:endParaRPr lang="el-GR" sz="2200" dirty="0"/>
          </a:p>
        </p:txBody>
      </p:sp>
      <p:sp>
        <p:nvSpPr>
          <p:cNvPr id="17" name="Rectangle 16"/>
          <p:cNvSpPr/>
          <p:nvPr/>
        </p:nvSpPr>
        <p:spPr>
          <a:xfrm>
            <a:off x="899592" y="4653136"/>
            <a:ext cx="79208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l-GR" sz="2400" b="1" dirty="0" smtClean="0"/>
              <a:t>Μη Συντηρητικές Δυνάμεις                          </a:t>
            </a:r>
            <a:r>
              <a:rPr lang="el-GR" sz="2400" b="1" dirty="0" smtClean="0"/>
              <a:t>Έργο</a:t>
            </a:r>
            <a:endParaRPr lang="el-GR" sz="2400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ectangle 2"/>
              <p:cNvSpPr/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 </m:t>
                    </m:r>
                    <m:r>
                      <a:rPr lang="el-GR" sz="2400" b="1" i="1" smtClean="0">
                        <a:latin typeface="Cambria Math"/>
                        <a:ea typeface="Cambria Math" panose="02040503050406030204" pitchFamily="18" charset="0"/>
                      </a:rPr>
                      <m:t>𝜨</m:t>
                    </m:r>
                  </m:oMath>
                </a14:m>
                <a:r>
                  <a:rPr lang="el-GR" sz="2400" b="1" i="1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b="1" i="1" dirty="0" smtClean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  <a:p>
                <a:pPr/>
                <a:r>
                  <a:rPr lang="el-GR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400" b="1" i="1" dirty="0" smtClean="0">
                        <a:latin typeface="Cambria Math"/>
                        <a:ea typeface="Cambria Math" panose="02040503050406030204" pitchFamily="18" charset="0"/>
                      </a:rPr>
                      <m:t>𝑭</m:t>
                    </m:r>
                  </m:oMath>
                </a14:m>
                <a:endParaRPr lang="en-US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Q</a:t>
                </a:r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3" name="Rectangle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5229200"/>
                <a:ext cx="936104" cy="1200329"/>
              </a:xfrm>
              <a:prstGeom prst="rect">
                <a:avLst/>
              </a:prstGeom>
              <a:blipFill rotWithShape="1">
                <a:blip r:embed="rId3"/>
                <a:stretch>
                  <a:fillRect l="-10458" b="-1066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6" name="Rectangle 15"/>
              <p:cNvSpPr/>
              <p:nvPr/>
            </p:nvSpPr>
            <p:spPr>
              <a:xfrm>
                <a:off x="5724128" y="5157192"/>
                <a:ext cx="2088232" cy="1257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l-GR" sz="2400" b="1" i="1" smtClean="0">
                          <a:latin typeface="Cambria Math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l-GR" sz="2400" b="1" i="1" dirty="0" smtClean="0">
                  <a:latin typeface="Cambria Math"/>
                  <a:ea typeface="Cambria Math" panose="02040503050406030204" pitchFamily="18" charset="0"/>
                </a:endParaRPr>
              </a:p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𝑾</m:t>
                        </m:r>
                      </m:e>
                      <m:sub>
                        <m:r>
                          <a:rPr lang="en-US" sz="2400" b="1" i="1" smtClean="0">
                            <a:latin typeface="Cambria Math"/>
                            <a:ea typeface="Cambria Math" panose="02040503050406030204" pitchFamily="18" charset="0"/>
                          </a:rPr>
                          <m:t>𝑸</m:t>
                        </m:r>
                      </m:sub>
                    </m:sSub>
                  </m:oMath>
                </a14:m>
                <a:r>
                  <a:rPr lang="en-US" sz="2400" b="1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=-</a:t>
                </a:r>
                <a14:m>
                  <m:oMath xmlns:m="http://schemas.openxmlformats.org/officeDocument/2006/math">
                    <m:nary>
                      <m:naryPr>
                        <m:limLoc m:val="undOvr"/>
                        <m:subHide m:val="on"/>
                        <m:supHide m:val="on"/>
                        <m:ctrlP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naryPr>
                      <m:sub/>
                      <m:sup/>
                      <m:e>
                        <m:r>
                          <a:rPr lang="en-US" sz="2400" b="1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𝑸𝒅𝒙</m:t>
                        </m:r>
                      </m:e>
                    </m:nary>
                  </m:oMath>
                </a14:m>
                <a:endParaRPr lang="en-US" sz="2400" b="1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6" name="Rectangle 1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5157192"/>
                <a:ext cx="2088232" cy="1257460"/>
              </a:xfrm>
              <a:prstGeom prst="rect">
                <a:avLst/>
              </a:prstGeom>
              <a:blipFill rotWithShape="1">
                <a:blip r:embed="rId4"/>
                <a:stretch>
                  <a:fillRect l="-875" t="-485" r="-5248" b="-83495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1772816"/>
            <a:ext cx="3679304" cy="2957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5593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19</a:t>
            </a:fld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Θέση κειμένου 2"/>
              <p:cNvSpPr txBox="1">
                <a:spLocks/>
              </p:cNvSpPr>
              <p:nvPr/>
            </p:nvSpPr>
            <p:spPr>
              <a:xfrm>
                <a:off x="602233" y="1772816"/>
                <a:ext cx="8218239" cy="936104"/>
              </a:xfrm>
              <a:prstGeom prst="rect">
                <a:avLst/>
              </a:prstGeom>
            </p:spPr>
            <p:txBody>
              <a:bodyPr vert="horz" lIns="91440" tIns="45720" rIns="91440" bIns="45720" rtlCol="0" anchor="b">
                <a:normAutofit/>
              </a:bodyPr>
              <a:lstStyle>
                <a:lvl1pPr marL="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4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20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8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indent="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None/>
                  <a:defRPr sz="1600" b="1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l-GR" sz="2200" u="sng" dirty="0" smtClean="0"/>
                  <a:t>Βήμα 2</a:t>
                </a:r>
                <a:r>
                  <a:rPr lang="el-GR" sz="2200" dirty="0" smtClean="0"/>
                  <a:t>:  </a:t>
                </a:r>
                <a:r>
                  <a:rPr lang="el-GR" sz="2200" dirty="0" smtClean="0"/>
                  <a:t>Εφαρμόζω την Αρχή Έργου Ενέργειας από την Θέση 1 (</a:t>
                </a:r>
                <a14:m>
                  <m:oMath xmlns:m="http://schemas.openxmlformats.org/officeDocument/2006/math">
                    <m:r>
                      <a:rPr lang="en-US" sz="2200" b="0" i="1" dirty="0" smtClean="0">
                        <a:latin typeface="Cambria Math"/>
                      </a:rPr>
                      <m:t>𝑥</m:t>
                    </m:r>
                    <m:r>
                      <a:rPr lang="el-GR" sz="2200" b="0" i="1" dirty="0" smtClean="0">
                        <a:latin typeface="Cambria Math"/>
                      </a:rPr>
                      <m:t>=0</m:t>
                    </m:r>
                    <m:r>
                      <a:rPr lang="en-US" sz="2200" b="0" i="1" dirty="0" smtClean="0">
                        <a:latin typeface="Cambria Math"/>
                      </a:rPr>
                      <m:t>,</m:t>
                    </m:r>
                    <m:r>
                      <a:rPr lang="en-US" sz="2200" b="0" i="1" dirty="0" smtClean="0">
                        <a:latin typeface="Cambria Math"/>
                      </a:rPr>
                      <m:t>𝑣</m:t>
                    </m:r>
                    <m:r>
                      <a:rPr lang="en-US" sz="2200" b="0" i="1" dirty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US" sz="2200" b="0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en-US" sz="2200" b="0" i="1" dirty="0" smtClean="0">
                            <a:latin typeface="Cambria Math"/>
                          </a:rPr>
                          <m:t>0</m:t>
                        </m:r>
                      </m:sub>
                    </m:sSub>
                  </m:oMath>
                </a14:m>
                <a:r>
                  <a:rPr lang="el-GR" sz="2200" dirty="0" smtClean="0"/>
                  <a:t>) στην Θέση </a:t>
                </a:r>
                <a:r>
                  <a:rPr lang="en-US" sz="2200" dirty="0" smtClean="0"/>
                  <a:t>2 </a:t>
                </a:r>
                <a:r>
                  <a:rPr lang="el-GR" sz="2200" dirty="0"/>
                  <a:t>(</a:t>
                </a:r>
                <a14:m>
                  <m:oMath xmlns:m="http://schemas.openxmlformats.org/officeDocument/2006/math">
                    <m:r>
                      <a:rPr lang="en-US" sz="2200" b="0" i="1" dirty="0">
                        <a:latin typeface="Cambria Math"/>
                      </a:rPr>
                      <m:t>𝑥</m:t>
                    </m:r>
                    <m:r>
                      <a:rPr lang="el-GR" sz="2200" b="0" i="1" dirty="0">
                        <a:latin typeface="Cambria Math"/>
                      </a:rPr>
                      <m:t>=</m:t>
                    </m:r>
                    <m:r>
                      <a:rPr lang="el-GR" sz="2200" b="0" i="1" dirty="0" smtClean="0">
                        <a:latin typeface="Cambria Math"/>
                      </a:rPr>
                      <m:t>𝛿</m:t>
                    </m:r>
                    <m:r>
                      <a:rPr lang="en-US" sz="2200" b="0" i="1" dirty="0">
                        <a:latin typeface="Cambria Math"/>
                      </a:rPr>
                      <m:t>,</m:t>
                    </m:r>
                    <m:r>
                      <a:rPr lang="en-US" sz="2200" b="0" i="1" dirty="0">
                        <a:latin typeface="Cambria Math"/>
                      </a:rPr>
                      <m:t>𝑣</m:t>
                    </m:r>
                    <m:r>
                      <a:rPr lang="en-US" sz="2200" b="0" i="1" dirty="0">
                        <a:latin typeface="Cambria Math"/>
                      </a:rPr>
                      <m:t>=0</m:t>
                    </m:r>
                  </m:oMath>
                </a14:m>
                <a:r>
                  <a:rPr lang="el-GR" sz="2200" dirty="0"/>
                  <a:t>) </a:t>
                </a:r>
                <a:r>
                  <a:rPr lang="en-US" sz="2200" dirty="0" smtClean="0"/>
                  <a:t>:</a:t>
                </a:r>
                <a:endParaRPr lang="el-GR" sz="2200" dirty="0"/>
              </a:p>
            </p:txBody>
          </p:sp>
        </mc:Choice>
        <mc:Fallback>
          <p:sp>
            <p:nvSpPr>
              <p:cNvPr id="10" name="Θέση κειμένου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2233" y="1772816"/>
                <a:ext cx="8218239" cy="936104"/>
              </a:xfrm>
              <a:prstGeom prst="rect">
                <a:avLst/>
              </a:prstGeom>
              <a:blipFill rotWithShape="1">
                <a:blip r:embed="rId3"/>
                <a:stretch>
                  <a:fillRect l="-964" b="-1307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2123729" y="2780928"/>
                <a:ext cx="7200800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𝑛𝑐</m:t>
                        </m:r>
                      </m:sub>
                    </m:sSub>
                    <m: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l-GR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V</m:t>
                    </m:r>
                    <m:r>
                      <a:rPr lang="en-US" sz="240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=</a:t>
                </a:r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𝛵</m:t>
                        </m:r>
                      </m:e>
                      <m:sub>
                        <m: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l-GR" sz="2400" b="0" i="1" dirty="0" smtClean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el-GR" sz="2400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r>
                  <a:rPr lang="el-GR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-</a:t>
                </a:r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l-G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l-GR" sz="2400" i="1" dirty="0">
                        <a:latin typeface="Cambria Math"/>
                        <a:ea typeface="Cambria Math" panose="02040503050406030204" pitchFamily="18" charset="0"/>
                      </a:rPr>
                      <m:t>+</m:t>
                    </m:r>
                    <m:sSub>
                      <m:sSubPr>
                        <m:ctrlPr>
                          <a:rPr lang="el-GR" sz="2400" i="1" dirty="0">
                            <a:latin typeface="Cambria Math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en-US" sz="2400" b="0" i="1" dirty="0" smtClean="0">
                            <a:latin typeface="Cambria Math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el-GR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)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23729" y="2780928"/>
                <a:ext cx="7200800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69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Rectangle 7"/>
              <p:cNvSpPr/>
              <p:nvPr/>
            </p:nvSpPr>
            <p:spPr>
              <a:xfrm>
                <a:off x="539552" y="3573016"/>
                <a:ext cx="3996444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𝑀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8" name="Rectangle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3573016"/>
                <a:ext cx="3996444" cy="7838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" name="Rectangle 17"/>
              <p:cNvSpPr/>
              <p:nvPr/>
            </p:nvSpPr>
            <p:spPr>
              <a:xfrm>
                <a:off x="539552" y="4373388"/>
                <a:ext cx="230425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i="1" smtClean="0">
                          <a:latin typeface="Cambria Math"/>
                          <a:ea typeface="Cambria Math" panose="02040503050406030204" pitchFamily="18" charset="0"/>
                        </a:rPr>
                        <m:t>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373388"/>
                <a:ext cx="2304256" cy="461665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Rectangle 18"/>
              <p:cNvSpPr/>
              <p:nvPr/>
            </p:nvSpPr>
            <p:spPr>
              <a:xfrm>
                <a:off x="-331498" y="4941168"/>
                <a:ext cx="5695586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𝑚𝑔h</m:t>
                      </m:r>
                      <m:r>
                        <a:rPr lang="en-US" sz="2400" b="0" i="1" smtClean="0">
                          <a:latin typeface="Cambria Math"/>
                          <a:ea typeface="Cambria Math"/>
                        </a:rPr>
                        <m:t>+0+0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331498" y="4941168"/>
                <a:ext cx="5695586" cy="461665"/>
              </a:xfrm>
              <a:prstGeom prst="rect">
                <a:avLst/>
              </a:prstGeom>
              <a:blipFill rotWithShape="1">
                <a:blip r:embed="rId7"/>
                <a:stretch>
                  <a:fillRect b="-1066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0" name="Rectangle 19"/>
              <p:cNvSpPr/>
              <p:nvPr/>
            </p:nvSpPr>
            <p:spPr>
              <a:xfrm>
                <a:off x="172558" y="5373216"/>
                <a:ext cx="5695586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l-GR" sz="2400" b="0" i="0" smtClean="0">
                              <a:latin typeface="Cambria Math"/>
                              <a:ea typeface="Cambria Math" panose="02040503050406030204" pitchFamily="18" charset="0"/>
                            </a:rPr>
                            <m:t>δ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0−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h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2558" y="5373216"/>
                <a:ext cx="5695586" cy="78380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2123729" y="2780928"/>
            <a:ext cx="4824535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006364" y="2843644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(1)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Rectangle 22"/>
              <p:cNvSpPr/>
              <p:nvPr/>
            </p:nvSpPr>
            <p:spPr>
              <a:xfrm>
                <a:off x="1126017" y="6228020"/>
                <a:ext cx="1645783" cy="48776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𝑛𝑐</m:t>
                        </m:r>
                      </m:sub>
                    </m:sSub>
                    <m:r>
                      <a:rPr lang="el-GR" sz="2400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𝑊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𝑄</m:t>
                        </m:r>
                      </m:sub>
                    </m:sSub>
                  </m:oMath>
                </a14:m>
                <a:endParaRPr lang="el-GR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6017" y="6228020"/>
                <a:ext cx="1645783" cy="487762"/>
              </a:xfrm>
              <a:prstGeom prst="rect">
                <a:avLst/>
              </a:prstGeom>
              <a:blipFill rotWithShape="1">
                <a:blip r:embed="rId9"/>
                <a:stretch>
                  <a:fillRect l="-1111" b="-8750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448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Έργου-Ενέργειας </a:t>
            </a:r>
            <a:br>
              <a:rPr lang="el-GR" dirty="0" smtClean="0"/>
            </a:br>
            <a:r>
              <a:rPr lang="el-GR" dirty="0" smtClean="0"/>
              <a:t>Σύστημα Υλικών Σημείων</a:t>
            </a:r>
            <a:endParaRPr lang="el-GR" dirty="0"/>
          </a:p>
        </p:txBody>
      </p:sp>
      <p:sp>
        <p:nvSpPr>
          <p:cNvPr id="5" name="Υπότιτλος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 smtClean="0"/>
              <a:t>υπότιτλος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47803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20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412776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</a:t>
            </a:r>
            <a:r>
              <a:rPr lang="el-GR" sz="2200" dirty="0" smtClean="0"/>
              <a:t>Εφαρμόζω την εξίσωση κίνησης στην κατακόρυφη διεύθυνση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Rectangle 5"/>
              <p:cNvSpPr/>
              <p:nvPr/>
            </p:nvSpPr>
            <p:spPr>
              <a:xfrm>
                <a:off x="3779913" y="2391271"/>
                <a:ext cx="20162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𝑁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𝛭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𝑔</m:t>
                      </m:r>
                    </m:oMath>
                  </m:oMathPara>
                </a14:m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6" name="Rectangle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9913" y="2391271"/>
                <a:ext cx="2016223" cy="461665"/>
              </a:xfrm>
              <a:prstGeom prst="rect">
                <a:avLst/>
              </a:prstGeom>
              <a:blipFill rotWithShape="1">
                <a:blip r:embed="rId3"/>
                <a:stretch>
                  <a:fillRect b="-11842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/>
          <p:cNvSpPr/>
          <p:nvPr/>
        </p:nvSpPr>
        <p:spPr>
          <a:xfrm>
            <a:off x="3923929" y="2420888"/>
            <a:ext cx="180019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998252" y="2420888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(2)</a:t>
            </a:r>
            <a:endParaRPr lang="el-GR" dirty="0"/>
          </a:p>
        </p:txBody>
      </p:sp>
      <p:sp>
        <p:nvSpPr>
          <p:cNvPr id="12" name="Θέση κειμένου 2"/>
          <p:cNvSpPr txBox="1">
            <a:spLocks/>
          </p:cNvSpPr>
          <p:nvPr/>
        </p:nvSpPr>
        <p:spPr>
          <a:xfrm>
            <a:off x="611561" y="2960948"/>
            <a:ext cx="4099792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</a:t>
            </a:r>
            <a:r>
              <a:rPr lang="en-US" sz="2200" u="sng" dirty="0" smtClean="0"/>
              <a:t>3</a:t>
            </a:r>
            <a:r>
              <a:rPr lang="el-GR" sz="2200" dirty="0" smtClean="0"/>
              <a:t>:  </a:t>
            </a:r>
            <a:r>
              <a:rPr lang="el-GR" sz="2200" dirty="0" smtClean="0"/>
              <a:t>Κινηματικοί Περιορισμοί</a:t>
            </a:r>
            <a:endParaRPr lang="el-GR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" name="Rectangle 13"/>
              <p:cNvSpPr/>
              <p:nvPr/>
            </p:nvSpPr>
            <p:spPr>
              <a:xfrm>
                <a:off x="3707904" y="3543399"/>
                <a:ext cx="2016223" cy="46166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 xmlns:m="http://schemas.openxmlformats.org/officeDocument/2006/math">
                    <m:r>
                      <a:rPr lang="en-US" sz="2400" i="1">
                        <a:latin typeface="Cambria Math"/>
                        <a:ea typeface="Cambria Math" panose="02040503050406030204" pitchFamily="18" charset="0"/>
                      </a:rPr>
                      <m:t>𝑄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/>
                        <a:ea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400" i="1" dirty="0" smtClean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N</a:t>
                </a:r>
                <a:endParaRPr lang="en-US" sz="2400" i="1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14" name="Rectangle 1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3543399"/>
                <a:ext cx="2016223" cy="461665"/>
              </a:xfrm>
              <a:prstGeom prst="rect">
                <a:avLst/>
              </a:prstGeom>
              <a:blipFill rotWithShape="1">
                <a:blip r:embed="rId4"/>
                <a:stretch>
                  <a:fillRect l="-1813" t="-10526" b="-28947"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Rectangle 14"/>
          <p:cNvSpPr/>
          <p:nvPr/>
        </p:nvSpPr>
        <p:spPr>
          <a:xfrm>
            <a:off x="3563888" y="3543399"/>
            <a:ext cx="1800199" cy="4616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501149" y="3589565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(3)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/>
              <p:cNvSpPr txBox="1"/>
              <p:nvPr/>
            </p:nvSpPr>
            <p:spPr>
              <a:xfrm>
                <a:off x="539552" y="4151352"/>
                <a:ext cx="8136904" cy="2518008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>
                              <a:latin typeface="Cambria Math"/>
                              <a:ea typeface="Cambria Math" panose="02040503050406030204" pitchFamily="18" charset="0"/>
                            </a:rPr>
                            <m:t>𝑊</m:t>
                          </m:r>
                        </m:e>
                        <m:sub>
                          <m:r>
                            <a:rPr lang="en-US" sz="2400" b="0" i="1">
                              <a:latin typeface="Cambria Math"/>
                              <a:ea typeface="Cambria Math" panose="02040503050406030204" pitchFamily="18" charset="0"/>
                            </a:rPr>
                            <m:t>𝑄</m:t>
                          </m:r>
                        </m:sub>
                      </m:sSub>
                      <m:r>
                        <a:rPr lang="el-GR" sz="2400" b="0" i="0" smtClean="0">
                          <a:latin typeface="Cambria Math"/>
                        </a:rPr>
                        <m:t>=</m:t>
                      </m:r>
                      <m:r>
                        <a:rPr lang="en-US" sz="2400" b="0" i="1" smtClean="0">
                          <a:latin typeface="Cambria Math"/>
                        </a:rPr>
                        <m:t>−</m:t>
                      </m:r>
                      <m:nary>
                        <m:naryPr>
                          <m:limLoc m:val="undOvr"/>
                          <m:ctrlPr>
                            <a:rPr lang="el-GR" sz="24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 smtClean="0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 smtClean="0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n-US" sz="2400" b="0" i="1" smtClean="0">
                              <a:latin typeface="Cambria Math"/>
                            </a:rPr>
                            <m:t>𝑄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 smtClean="0">
                              <a:latin typeface="Cambria Math"/>
                              <a:ea typeface="Cambria Math"/>
                            </a:rPr>
                            <m:t>=−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l-GR" sz="2400" b="0" i="1">
                              <a:latin typeface="Cambria Math"/>
                            </a:rPr>
                            <m:t>𝜇</m:t>
                          </m:r>
                          <m:r>
                            <a:rPr lang="en-US" sz="2400" b="0" i="1">
                              <a:latin typeface="Cambria Math"/>
                            </a:rPr>
                            <m:t>𝑀𝑔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l-GR" sz="2400" b="0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𝑀𝑔</m:t>
                          </m:r>
                        </m:e>
                      </m:nary>
                      <m:nary>
                        <m:naryPr>
                          <m:limLoc m:val="undOvr"/>
                          <m:ctrlPr>
                            <a:rPr lang="el-GR" sz="24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a:rPr lang="en-US" sz="2400" b="0" i="1">
                              <a:latin typeface="Cambria Math"/>
                            </a:rPr>
                            <m:t>0</m:t>
                          </m:r>
                        </m:sub>
                        <m:sup>
                          <m:r>
                            <a:rPr lang="el-GR" sz="2400" b="0" i="1">
                              <a:latin typeface="Cambria Math"/>
                            </a:rPr>
                            <m:t>𝛿</m:t>
                          </m:r>
                        </m:sup>
                        <m:e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𝑑𝑥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=−</m:t>
                          </m:r>
                          <m:r>
                            <a:rPr lang="el-GR" sz="2400" b="0" i="1" dirty="0">
                              <a:latin typeface="Cambria Math"/>
                              <a:ea typeface="Cambria Math"/>
                            </a:rPr>
                            <m:t>𝜇</m:t>
                          </m:r>
                          <m:r>
                            <a:rPr lang="en-US" sz="2400" b="0" i="1" dirty="0">
                              <a:latin typeface="Cambria Math"/>
                              <a:ea typeface="Cambria Math"/>
                            </a:rPr>
                            <m:t>𝑀𝑔</m:t>
                          </m:r>
                          <m:r>
                            <a:rPr lang="el-GR" sz="2400" b="0" i="1" dirty="0" smtClean="0">
                              <a:latin typeface="Cambria Math"/>
                              <a:ea typeface="Cambria Math"/>
                            </a:rPr>
                            <m:t>𝛿</m:t>
                          </m:r>
                        </m:e>
                      </m:nary>
                    </m:oMath>
                  </m:oMathPara>
                </a14:m>
                <a:endParaRPr lang="en-US" sz="2400" dirty="0" smtClean="0"/>
              </a:p>
            </p:txBody>
          </p:sp>
        </mc:Choice>
        <mc:Fallback>
          <p:sp>
            <p:nvSpPr>
              <p:cNvPr id="21" name="TextBox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151352"/>
                <a:ext cx="8136904" cy="251800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Θέση κειμένου 2"/>
          <p:cNvSpPr txBox="1">
            <a:spLocks/>
          </p:cNvSpPr>
          <p:nvPr/>
        </p:nvSpPr>
        <p:spPr>
          <a:xfrm>
            <a:off x="611560" y="4257092"/>
            <a:ext cx="4099792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Άρα το έργο της τριβής θα είναι</a:t>
            </a:r>
            <a:r>
              <a:rPr lang="en-US" sz="2200" dirty="0" smtClean="0"/>
              <a:t>:</a:t>
            </a:r>
            <a:endParaRPr lang="el-GR" sz="2200" dirty="0"/>
          </a:p>
        </p:txBody>
      </p:sp>
      <p:sp>
        <p:nvSpPr>
          <p:cNvPr id="23" name="Rectangle 22"/>
          <p:cNvSpPr/>
          <p:nvPr/>
        </p:nvSpPr>
        <p:spPr>
          <a:xfrm>
            <a:off x="8597494" y="5225690"/>
            <a:ext cx="445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(4)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52361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21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602233" y="1520788"/>
            <a:ext cx="8218239" cy="4680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</a:t>
            </a:r>
            <a:r>
              <a:rPr lang="el-GR" sz="2200" u="sng" dirty="0" smtClean="0"/>
              <a:t>4</a:t>
            </a:r>
            <a:r>
              <a:rPr lang="el-GR" sz="2200" dirty="0" smtClean="0"/>
              <a:t>:  Επίλυση του συστήματος των εξισώσεων.</a:t>
            </a:r>
            <a:endParaRPr lang="el-GR" sz="2200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n-US" dirty="0" smtClean="0"/>
              <a:t>1</a:t>
            </a:r>
            <a:r>
              <a:rPr lang="el-GR" dirty="0" smtClean="0"/>
              <a:t>: </a:t>
            </a:r>
            <a:r>
              <a:rPr lang="el-GR" dirty="0"/>
              <a:t>Κίνηση </a:t>
            </a:r>
            <a:r>
              <a:rPr lang="el-GR" dirty="0" smtClean="0"/>
              <a:t>με τριβή</a:t>
            </a:r>
            <a:endParaRPr lang="el-GR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Rectangle 14"/>
              <p:cNvSpPr/>
              <p:nvPr/>
            </p:nvSpPr>
            <p:spPr>
              <a:xfrm>
                <a:off x="388581" y="2636912"/>
                <a:ext cx="8441217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d>
                        <m:d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h</m:t>
                          </m:r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i="1">
                          <a:latin typeface="Cambria Math"/>
                          <a:ea typeface="Cambria Math" panose="02040503050406030204" pitchFamily="18" charset="0"/>
                        </a:rPr>
                        <m:t> 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40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d>
                            <m:dPr>
                              <m:ctrlPr>
                                <a:rPr lang="el-GR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𝑚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  <m:sSup>
                            <m:sSup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400" i="1">
                                      <a:latin typeface="Cambria Math"/>
                                      <a:ea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𝑚𝑔h</m:t>
                          </m:r>
                        </m:e>
                      </m:d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15" name="Rectangle 1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8581" y="2636912"/>
                <a:ext cx="8441217" cy="79611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8" name="Θέση κειμένου 2"/>
          <p:cNvSpPr txBox="1">
            <a:spLocks/>
          </p:cNvSpPr>
          <p:nvPr/>
        </p:nvSpPr>
        <p:spPr>
          <a:xfrm>
            <a:off x="611560" y="1484784"/>
            <a:ext cx="8218239" cy="9361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Με αντικατάσταση των παραπάνω εξισώσεων στην (1) παίρνω</a:t>
            </a:r>
            <a:r>
              <a:rPr lang="en-US" sz="2200" dirty="0" smtClean="0"/>
              <a:t>:</a:t>
            </a:r>
            <a:endParaRPr lang="el-GR" sz="22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9" name="TextBox 28"/>
              <p:cNvSpPr txBox="1"/>
              <p:nvPr/>
            </p:nvSpPr>
            <p:spPr>
              <a:xfrm>
                <a:off x="-79471" y="3573016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79471" y="3573016"/>
                <a:ext cx="936104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Rectangle 29"/>
              <p:cNvSpPr/>
              <p:nvPr/>
            </p:nvSpPr>
            <p:spPr>
              <a:xfrm>
                <a:off x="379255" y="3568989"/>
                <a:ext cx="8441217" cy="7961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i="1" dirty="0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sz="2400" i="1" dirty="0">
                          <a:latin typeface="Cambria Math"/>
                          <a:ea typeface="Cambria Math"/>
                        </a:rPr>
                        <m:t>𝑀𝑔</m:t>
                      </m:r>
                      <m:r>
                        <a:rPr lang="el-GR" sz="2400" i="1" dirty="0">
                          <a:latin typeface="Cambria Math"/>
                          <a:ea typeface="Cambria Math"/>
                        </a:rPr>
                        <m:t>𝛿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255" y="3568989"/>
                <a:ext cx="8441217" cy="796115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Box 30"/>
              <p:cNvSpPr txBox="1"/>
              <p:nvPr/>
            </p:nvSpPr>
            <p:spPr>
              <a:xfrm>
                <a:off x="-108520" y="4799424"/>
                <a:ext cx="936104" cy="789816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  <a:ea typeface="Cambria Math"/>
                        </a:rPr>
                        <m:t>⇒</m:t>
                      </m:r>
                    </m:oMath>
                  </m:oMathPara>
                </a14:m>
                <a:endParaRPr lang="en-US" sz="2800" b="1" dirty="0" smtClean="0"/>
              </a:p>
            </p:txBody>
          </p:sp>
        </mc:Choice>
        <mc:Fallback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08520" y="4799424"/>
                <a:ext cx="936104" cy="789816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Rectangle 31"/>
              <p:cNvSpPr/>
              <p:nvPr/>
            </p:nvSpPr>
            <p:spPr>
              <a:xfrm>
                <a:off x="323528" y="4797152"/>
                <a:ext cx="8441217" cy="78380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𝑘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𝛿</m:t>
                          </m:r>
                        </m:e>
                        <m:sup>
                          <m:r>
                            <a:rPr lang="el-GR" sz="2400" b="0" i="1" smtClean="0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−(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𝑚𝑔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𝑀𝑔</m:t>
                      </m:r>
                      <m:r>
                        <a:rPr lang="en-US" sz="2400" b="0" i="1" smtClean="0">
                          <a:latin typeface="Cambria Math"/>
                          <a:ea typeface="Cambria Math" panose="02040503050406030204" pitchFamily="18" charset="0"/>
                        </a:rPr>
                        <m:t>)</m:t>
                      </m:r>
                      <m:r>
                        <a:rPr lang="el-GR" sz="2400" b="0" i="1" smtClean="0">
                          <a:latin typeface="Cambria Math"/>
                          <a:ea typeface="Cambria Math" panose="02040503050406030204" pitchFamily="18" charset="0"/>
                        </a:rPr>
                        <m:t>𝛿</m:t>
                      </m:r>
                      <m:r>
                        <a:rPr lang="el-GR" sz="2400" i="1">
                          <a:latin typeface="Cambria Math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l-GR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𝑀</m:t>
                          </m:r>
                        </m:e>
                      </m:d>
                      <m:sSup>
                        <m:sSupPr>
                          <m:ctrlP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dirty="0"/>
                        <m:t>=</m:t>
                      </m:r>
                      <m:r>
                        <a:rPr lang="en-US" sz="2400" b="0" i="0" dirty="0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l-GR" sz="2400" dirty="0"/>
              </a:p>
            </p:txBody>
          </p:sp>
        </mc:Choice>
        <mc:Fallback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4797152"/>
                <a:ext cx="8441217" cy="7838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l-G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1084275" y="4648994"/>
            <a:ext cx="7272808" cy="10801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1377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ιμένου 1"/>
          <p:cNvSpPr>
            <a:spLocks noGrp="1"/>
          </p:cNvSpPr>
          <p:nvPr>
            <p:ph type="body" idx="1"/>
          </p:nvPr>
        </p:nvSpPr>
        <p:spPr>
          <a:xfrm>
            <a:off x="467544" y="1556792"/>
            <a:ext cx="8352928" cy="927794"/>
          </a:xfrm>
        </p:spPr>
        <p:txBody>
          <a:bodyPr>
            <a:noAutofit/>
          </a:bodyPr>
          <a:lstStyle/>
          <a:p>
            <a:pPr algn="just"/>
            <a:r>
              <a:rPr lang="el-GR" u="sng" dirty="0" smtClean="0"/>
              <a:t>Εφαρμογή 1</a:t>
            </a:r>
            <a:r>
              <a:rPr lang="en-US" u="sng" dirty="0" smtClean="0"/>
              <a:t>:</a:t>
            </a:r>
          </a:p>
          <a:p>
            <a:pPr algn="just"/>
            <a:r>
              <a:rPr lang="el-GR" dirty="0" smtClean="0"/>
              <a:t>Αβαρής ράβδος με 1 συγκεντρωμένη μάζα στο άκρο</a:t>
            </a:r>
            <a:endParaRPr lang="el-GR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22</a:t>
            </a:fld>
            <a:endParaRPr lang="el-GR" dirty="0"/>
          </a:p>
        </p:txBody>
      </p:sp>
      <p:sp>
        <p:nvSpPr>
          <p:cNvPr id="11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1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4789041" y="2636912"/>
            <a:ext cx="4175447" cy="3240360"/>
          </a:xfrm>
        </p:spPr>
        <p:txBody>
          <a:bodyPr>
            <a:normAutofit/>
          </a:bodyPr>
          <a:lstStyle/>
          <a:p>
            <a:pPr algn="just"/>
            <a:r>
              <a:rPr lang="el-GR" dirty="0"/>
              <a:t>Ξ</a:t>
            </a:r>
            <a:r>
              <a:rPr lang="el-GR" dirty="0" smtClean="0"/>
              <a:t>εκινά από τη θέση Θ</a:t>
            </a:r>
            <a:r>
              <a:rPr lang="el-GR" sz="1200" dirty="0" smtClean="0"/>
              <a:t>0</a:t>
            </a:r>
            <a:r>
              <a:rPr lang="el-GR" dirty="0" smtClean="0"/>
              <a:t>  με αρχική ταχύτητα </a:t>
            </a:r>
            <a:r>
              <a:rPr lang="en-US" dirty="0" smtClean="0"/>
              <a:t>v</a:t>
            </a:r>
            <a:r>
              <a:rPr lang="en-US" sz="1200" dirty="0" smtClean="0"/>
              <a:t>0  . </a:t>
            </a:r>
          </a:p>
          <a:p>
            <a:pPr algn="just"/>
            <a:r>
              <a:rPr lang="el-GR" dirty="0" smtClean="0"/>
              <a:t>Ζητούνται</a:t>
            </a:r>
            <a:r>
              <a:rPr lang="en-US" dirty="0" smtClean="0"/>
              <a:t>:</a:t>
            </a:r>
            <a:endParaRPr lang="el-GR" dirty="0" smtClean="0"/>
          </a:p>
          <a:p>
            <a:pPr marL="457200" indent="-457200" algn="just">
              <a:buFont typeface="+mj-lt"/>
              <a:buAutoNum type="arabicPeriod"/>
            </a:pPr>
            <a:r>
              <a:rPr lang="en-US" b="0" dirty="0" smtClean="0"/>
              <a:t>v(</a:t>
            </a:r>
            <a:r>
              <a:rPr lang="el-GR" b="0" dirty="0" smtClean="0"/>
              <a:t>θ)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Δυνάμεις στη στήριξη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l-GR" b="0" dirty="0" smtClean="0"/>
              <a:t>Εσωτερική καμπτική ροπή</a:t>
            </a:r>
          </a:p>
          <a:p>
            <a:pPr algn="just"/>
            <a:endParaRPr lang="el-G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875" y="2564904"/>
            <a:ext cx="4048125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01919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1700808"/>
            <a:ext cx="4546849" cy="1503016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1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Επιλογή συστήματος και ΔΕΣ.</a:t>
            </a:r>
          </a:p>
          <a:p>
            <a:pPr marL="0" indent="0" algn="just">
              <a:buNone/>
            </a:pPr>
            <a:r>
              <a:rPr lang="el-GR" sz="2200" b="1" dirty="0" smtClean="0"/>
              <a:t>Σχεδιάζουμε ένα ΔΕΣ, λαμ-βάνοντας το σύστημα της ράβδου και της μάζας μαζί σαν ένα σύστημα.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23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130625" y="3924746"/>
            <a:ext cx="4041775" cy="5843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u="sng" dirty="0" smtClean="0"/>
              <a:t>Βήμα 2</a:t>
            </a:r>
            <a:r>
              <a:rPr lang="el-GR" sz="2200" dirty="0" smtClean="0"/>
              <a:t>:  Αρχή Έργου - Ενέργειας</a:t>
            </a:r>
            <a:endParaRPr lang="el-GR" sz="2200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4" y="4662288"/>
            <a:ext cx="2952328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Συντηρητικές Δυνάμεις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1" name="Θέση περιεχομένου 3"/>
          <p:cNvSpPr txBox="1">
            <a:spLocks/>
          </p:cNvSpPr>
          <p:nvPr/>
        </p:nvSpPr>
        <p:spPr>
          <a:xfrm>
            <a:off x="4247964" y="4653136"/>
            <a:ext cx="147616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Δυναμικό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553791" y="4955713"/>
                <a:ext cx="785961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𝑚𝑔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91" y="4955713"/>
                <a:ext cx="785961" cy="590609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535996" y="4941168"/>
                <a:ext cx="929977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𝑚𝑔𝑧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996" y="4941168"/>
                <a:ext cx="929977" cy="590609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Θέση περιεχομένου 3"/>
          <p:cNvSpPr txBox="1">
            <a:spLocks/>
          </p:cNvSpPr>
          <p:nvPr/>
        </p:nvSpPr>
        <p:spPr>
          <a:xfrm>
            <a:off x="467544" y="5641310"/>
            <a:ext cx="3528392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Μη-Συντηρητικές Δυνάμεις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25" name="Θέση περιεχομένου 3"/>
          <p:cNvSpPr txBox="1">
            <a:spLocks/>
          </p:cNvSpPr>
          <p:nvPr/>
        </p:nvSpPr>
        <p:spPr>
          <a:xfrm>
            <a:off x="4247964" y="5632158"/>
            <a:ext cx="147616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r>
              <a:rPr lang="el-GR" sz="2200" b="1" dirty="0" smtClean="0"/>
              <a:t>Έργο</a:t>
            </a: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553791" y="5934735"/>
                <a:ext cx="677949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53791" y="5934735"/>
                <a:ext cx="677949" cy="590609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4788024" y="5949280"/>
                <a:ext cx="464988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949280"/>
                <a:ext cx="464988" cy="590609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1547664" y="6294775"/>
                <a:ext cx="677949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l-GR" sz="28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6294775"/>
                <a:ext cx="677949" cy="590609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/>
              <p:cNvSpPr txBox="1"/>
              <p:nvPr/>
            </p:nvSpPr>
            <p:spPr>
              <a:xfrm>
                <a:off x="4788024" y="6294775"/>
                <a:ext cx="464988" cy="590609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9" name="TextBox 2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6294775"/>
                <a:ext cx="464988" cy="59060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Right Brace 29"/>
          <p:cNvSpPr/>
          <p:nvPr/>
        </p:nvSpPr>
        <p:spPr>
          <a:xfrm>
            <a:off x="5364088" y="6028561"/>
            <a:ext cx="283604" cy="7848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Θέση περιεχομένου 3"/>
          <p:cNvSpPr txBox="1">
            <a:spLocks/>
          </p:cNvSpPr>
          <p:nvPr/>
        </p:nvSpPr>
        <p:spPr>
          <a:xfrm>
            <a:off x="5796136" y="6021288"/>
            <a:ext cx="3096344" cy="63892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dirty="0" smtClean="0"/>
              <a:t>Το σημείο εφαρμογής παραμένει ακίνητο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p:sp>
        <p:nvSpPr>
          <p:cNvPr id="32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62" y="1240489"/>
            <a:ext cx="2786502" cy="328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54066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24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dirty="0" smtClean="0"/>
              <a:t>Αρχή Διατήρησης Μηχανικής Ενέργειας</a:t>
            </a:r>
            <a:endParaRPr lang="el-GR" sz="2200" dirty="0"/>
          </a:p>
        </p:txBody>
      </p:sp>
      <p:sp>
        <p:nvSpPr>
          <p:cNvPr id="20" name="Θέση περιεχομένου 3"/>
          <p:cNvSpPr txBox="1">
            <a:spLocks/>
          </p:cNvSpPr>
          <p:nvPr/>
        </p:nvSpPr>
        <p:spPr>
          <a:xfrm>
            <a:off x="467544" y="3140968"/>
            <a:ext cx="6876764" cy="93610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Θέση 1</a:t>
            </a:r>
            <a:r>
              <a:rPr lang="en-US" sz="2200" b="1" dirty="0" smtClean="0"/>
              <a:t>: </a:t>
            </a:r>
            <a:r>
              <a:rPr lang="el-GR" sz="2200" dirty="0" smtClean="0"/>
              <a:t>Αρχική θέση, </a:t>
            </a:r>
            <a:r>
              <a:rPr lang="en-US" sz="2200" dirty="0" smtClean="0"/>
              <a:t>  </a:t>
            </a:r>
            <a:r>
              <a:rPr lang="el-GR" sz="2200" dirty="0" smtClean="0"/>
              <a:t>θ</a:t>
            </a:r>
            <a:r>
              <a:rPr lang="el-GR" sz="1000" dirty="0" smtClean="0"/>
              <a:t>0</a:t>
            </a:r>
            <a:r>
              <a:rPr lang="el-GR" sz="2200" dirty="0" smtClean="0"/>
              <a:t>,</a:t>
            </a:r>
            <a:r>
              <a:rPr lang="en-US" sz="2200" dirty="0" smtClean="0"/>
              <a:t>   v</a:t>
            </a:r>
            <a:r>
              <a:rPr lang="en-US" sz="1000" dirty="0" smtClean="0"/>
              <a:t>0</a:t>
            </a:r>
          </a:p>
          <a:p>
            <a:pPr marL="0" indent="0" algn="just">
              <a:buFont typeface="Arial" pitchFamily="34" charset="0"/>
              <a:buNone/>
            </a:pPr>
            <a:r>
              <a:rPr lang="el-GR" sz="2200" b="1" dirty="0" smtClean="0"/>
              <a:t>Θέση </a:t>
            </a:r>
            <a:r>
              <a:rPr lang="en-US" sz="2200" b="1" dirty="0" smtClean="0"/>
              <a:t>2:</a:t>
            </a:r>
            <a:r>
              <a:rPr lang="el-GR" sz="2200" dirty="0" smtClean="0"/>
              <a:t> θ, </a:t>
            </a:r>
            <a:r>
              <a:rPr lang="en-US" sz="2200" dirty="0" smtClean="0"/>
              <a:t>v(</a:t>
            </a:r>
            <a:r>
              <a:rPr lang="el-GR" sz="2200" dirty="0" smtClean="0"/>
              <a:t>θ)</a:t>
            </a:r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  <a:p>
            <a:pPr marL="457200" indent="-457200" algn="just">
              <a:buFont typeface="+mj-lt"/>
              <a:buAutoNum type="alphaLcPeriod"/>
            </a:pPr>
            <a:endParaRPr lang="el-GR" sz="22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1</m:t>
                          </m:r>
                        </m:sub>
                      </m:sSub>
                      <m:r>
                        <a:rPr lang="el-GR" sz="2600" i="1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  <a:ea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420888"/>
                <a:ext cx="3384376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372200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73" y="4086641"/>
                <a:ext cx="2088232" cy="93610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611560" y="5085184"/>
                <a:ext cx="2304256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800" b="0" i="1" smtClean="0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800" b="0" i="1" smtClean="0">
                          <a:latin typeface="Cambria Math"/>
                        </a:rPr>
                        <m:t>(</m:t>
                      </m:r>
                      <m:r>
                        <a:rPr lang="el-GR" sz="2800" b="0" i="1" smtClean="0">
                          <a:latin typeface="Cambria Math"/>
                        </a:rPr>
                        <m:t>𝜃</m:t>
                      </m:r>
                      <m:r>
                        <a:rPr lang="en-US" sz="2800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085184"/>
                <a:ext cx="2304256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964040" y="4077072"/>
                <a:ext cx="4568399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sz="2600" b="0" i="1" smtClean="0">
                          <a:latin typeface="Cambria Math"/>
                        </a:rPr>
                        <m:t>=−</m:t>
                      </m:r>
                      <m:r>
                        <a:rPr lang="en-US" sz="2600" b="0" i="1" smtClean="0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b="0" i="0" smtClean="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600" b="0" i="0" smtClean="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600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</m:oMath>
                  </m:oMathPara>
                </a14:m>
                <a:endParaRPr lang="en-US" sz="2600" dirty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64040" y="4077072"/>
                <a:ext cx="4568399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995936" y="5085184"/>
                <a:ext cx="2736304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 xmlns:m="http://schemas.openxmlformats.org/officeDocument/2006/math">
                    <m:sSub>
                      <m:sSubPr>
                        <m:ctrlPr>
                          <a:rPr lang="el-GR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z="2600" b="0" i="0" smtClean="0">
                            <a:latin typeface="Cambria Math"/>
                          </a:rPr>
                          <m:t>V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US" sz="2600" dirty="0"/>
                  <a:t> </a:t>
                </a:r>
                <a14:m>
                  <m:oMath xmlns:m="http://schemas.openxmlformats.org/officeDocument/2006/math">
                    <m:r>
                      <a:rPr lang="el-GR" sz="2600" b="0" i="0" smtClean="0">
                        <a:latin typeface="Cambria Math"/>
                      </a:rPr>
                      <m:t>−</m:t>
                    </m:r>
                    <m:r>
                      <a:rPr lang="en-US" sz="2600" i="1">
                        <a:latin typeface="Cambria Math"/>
                      </a:rPr>
                      <m:t>𝑚𝑔𝐿</m:t>
                    </m:r>
                    <m:func>
                      <m:funcPr>
                        <m:ctrlPr>
                          <a:rPr lang="en-US" sz="26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600">
                            <a:latin typeface="Cambria Math"/>
                          </a:rPr>
                          <m:t>sin</m:t>
                        </m:r>
                      </m:fName>
                      <m:e>
                        <m:r>
                          <m:rPr>
                            <m:sty m:val="p"/>
                          </m:rPr>
                          <a:rPr lang="el-GR" sz="2600" b="0" i="0" smtClean="0">
                            <a:latin typeface="Cambria Math"/>
                          </a:rPr>
                          <m:t>Θ</m:t>
                        </m:r>
                      </m:e>
                    </m:func>
                  </m:oMath>
                </a14:m>
                <a:endParaRPr lang="en-US" sz="2600" dirty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085184"/>
                <a:ext cx="2736304" cy="93610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48183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25</a:t>
            </a:fld>
            <a:endParaRPr lang="el-GR" dirty="0"/>
          </a:p>
        </p:txBody>
      </p:sp>
      <p:sp>
        <p:nvSpPr>
          <p:cNvPr id="10" name="Θέση κειμένου 2"/>
          <p:cNvSpPr txBox="1">
            <a:spLocks/>
          </p:cNvSpPr>
          <p:nvPr/>
        </p:nvSpPr>
        <p:spPr>
          <a:xfrm>
            <a:off x="494221" y="1988840"/>
            <a:ext cx="6670067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Οπότε η (1) γράφεται</a:t>
            </a:r>
            <a:r>
              <a:rPr lang="en-US" sz="2200" b="0" dirty="0" smtClean="0"/>
              <a:t>:</a:t>
            </a:r>
            <a:endParaRPr lang="el-GR" sz="2200" b="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/>
              <p:cNvSpPr txBox="1"/>
              <p:nvPr/>
            </p:nvSpPr>
            <p:spPr>
              <a:xfrm>
                <a:off x="1979712" y="2420888"/>
                <a:ext cx="6840760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−</m:t>
                      </m:r>
                      <m:r>
                        <a:rPr lang="en-US" sz="24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4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/>
                            </a:rPr>
                            <m:t>sin</m:t>
                          </m:r>
                        </m:fName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l-GR" sz="2400">
                                  <a:latin typeface="Cambria Math"/>
                                </a:rPr>
                                <m:t>Θ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func>
                      <m:r>
                        <a:rPr lang="el-GR" sz="24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den>
                      </m:f>
                      <m:r>
                        <a:rPr lang="en-US" sz="2400" i="1">
                          <a:latin typeface="Cambria Math"/>
                        </a:rPr>
                        <m:t>𝑚</m:t>
                      </m:r>
                      <m:sSup>
                        <m:sSupPr>
                          <m:ctrlPr>
                            <a:rPr lang="en-US" sz="24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4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400" i="1">
                          <a:latin typeface="Cambria Math"/>
                        </a:rPr>
                        <m:t>(</m:t>
                      </m:r>
                      <m:r>
                        <a:rPr lang="el-GR" sz="2400" i="1">
                          <a:latin typeface="Cambria Math"/>
                        </a:rPr>
                        <m:t>𝜃</m:t>
                      </m:r>
                      <m:r>
                        <a:rPr lang="en-US" sz="2400" i="1">
                          <a:latin typeface="Cambria Math"/>
                        </a:rPr>
                        <m:t>)</m:t>
                      </m:r>
                      <m:r>
                        <a:rPr lang="en-US" sz="2600" i="1" smtClean="0">
                          <a:latin typeface="Cambria Math"/>
                          <a:ea typeface="Cambria Math"/>
                        </a:rPr>
                        <m:t> 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+</m:t>
                      </m:r>
                      <m:r>
                        <a:rPr lang="el-GR" sz="2600">
                          <a:latin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</a:rPr>
                        <m:t>𝑚𝑔𝐿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2" name="TextBox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420888"/>
                <a:ext cx="6840760" cy="789816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Rectangle 32"/>
          <p:cNvSpPr/>
          <p:nvPr/>
        </p:nvSpPr>
        <p:spPr>
          <a:xfrm>
            <a:off x="611560" y="256490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(1)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1331640" y="2564904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2564904"/>
                <a:ext cx="648072" cy="533673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79712" y="3431272"/>
                <a:ext cx="5904656" cy="789816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US" sz="2600" i="1">
                              <a:latin typeface="Cambria Math"/>
                            </a:rPr>
                            <m:t>𝑣</m:t>
                          </m:r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d>
                        <m:dPr>
                          <m:ctrlPr>
                            <a:rPr lang="en-US" sz="2600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e>
                      </m:d>
                      <m:r>
                        <a:rPr lang="el-GR" sz="2600" i="1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6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600" i="1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n-US" sz="2600" b="0" i="1" smtClean="0">
                          <a:latin typeface="Cambria Math"/>
                        </a:rPr>
                        <m:t>+2</m:t>
                      </m:r>
                      <m:r>
                        <a:rPr lang="en-US" sz="2600" b="0" i="1" smtClean="0">
                          <a:latin typeface="Cambria Math"/>
                        </a:rPr>
                        <m:t>𝑔𝐿</m:t>
                      </m:r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431272"/>
                <a:ext cx="5904656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/>
              <p:cNvSpPr txBox="1"/>
              <p:nvPr/>
            </p:nvSpPr>
            <p:spPr>
              <a:xfrm>
                <a:off x="1331640" y="357528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6" name="TextBox 1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575288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/>
              <p:cNvSpPr/>
              <p:nvPr/>
            </p:nvSpPr>
            <p:spPr>
              <a:xfrm>
                <a:off x="359532" y="4525068"/>
                <a:ext cx="6012668" cy="5393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ba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=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e>
                    </m:acc>
                    <m:sSub>
                      <m:sSubPr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n-US" sz="2600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  <a:ea typeface="Cambria Math"/>
                      </a:rPr>
                      <m:t>+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𝑟</m:t>
                    </m:r>
                    <m:acc>
                      <m:accPr>
                        <m:chr m:val="̇"/>
                        <m:ctrlPr>
                          <a:rPr lang="en-US" sz="2600" b="0" i="1" smtClean="0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b="0" i="1" smtClean="0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  <m:r>
                      <a:rPr lang="en-US" sz="26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600" dirty="0">
                    <a:ea typeface="Cambria Math"/>
                  </a:rPr>
                  <a:t> </a:t>
                </a:r>
                <a14:m>
                  <m:oMath xmlns:m="http://schemas.openxmlformats.org/officeDocument/2006/math">
                    <m:bar>
                      <m:bar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barPr>
                      <m:e>
                        <m:r>
                          <a:rPr lang="en-US" sz="2600" i="1">
                            <a:latin typeface="Cambria Math"/>
                            <a:ea typeface="Cambria Math"/>
                          </a:rPr>
                          <m:t>𝑣</m:t>
                        </m:r>
                      </m:e>
                    </m:bar>
                    <m:r>
                      <a:rPr lang="en-US" sz="2600" i="1">
                        <a:latin typeface="Cambria Math"/>
                        <a:ea typeface="Cambria Math"/>
                      </a:rPr>
                      <m:t>=</m:t>
                    </m:r>
                    <m:r>
                      <a:rPr lang="en-US" sz="2600" b="0" i="1" smtClean="0">
                        <a:latin typeface="Cambria Math"/>
                        <a:ea typeface="Cambria Math"/>
                      </a:rPr>
                      <m:t>𝐿</m:t>
                    </m:r>
                    <m:acc>
                      <m:accPr>
                        <m:chr m:val="̇"/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accPr>
                      <m:e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𝜃</m:t>
                        </m:r>
                      </m:e>
                    </m:acc>
                    <m:sSub>
                      <m:sSubPr>
                        <m:ctrlPr>
                          <a:rPr lang="en-US" sz="2600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bar>
                          <m:barPr>
                            <m:ctrlPr>
                              <a:rPr lang="en-US" sz="2600" i="1">
                                <a:latin typeface="Cambria Math"/>
                                <a:ea typeface="Cambria Math"/>
                              </a:rPr>
                            </m:ctrlPr>
                          </m:barPr>
                          <m:e>
                            <m:r>
                              <a:rPr lang="en-US" sz="26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</m:bar>
                      </m:e>
                      <m:sub>
                        <m:r>
                          <a:rPr lang="el-GR" sz="2600" i="1">
                            <a:latin typeface="Cambria Math"/>
                            <a:ea typeface="Cambria Math"/>
                          </a:rPr>
                          <m:t>𝜃</m:t>
                        </m:r>
                      </m:sub>
                    </m:sSub>
                  </m:oMath>
                </a14:m>
                <a:endParaRPr lang="en-US" sz="2600" i="1" dirty="0" smtClean="0">
                  <a:latin typeface="Cambria Math"/>
                  <a:ea typeface="Cambria Math"/>
                </a:endParaRPr>
              </a:p>
            </p:txBody>
          </p:sp>
        </mc:Choice>
        <mc:Fallback xmlns="">
          <p:sp>
            <p:nvSpPr>
              <p:cNvPr id="17" name="Rectangle 1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9532" y="4525068"/>
                <a:ext cx="6012668" cy="539315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323528" y="5149826"/>
                <a:ext cx="1872208" cy="51142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bar>
                        <m:barPr>
                          <m:ctrlPr>
                            <a:rPr lang="en-US" sz="2600" i="1" smtClean="0">
                              <a:latin typeface="Cambria Math"/>
                              <a:ea typeface="Cambria Math"/>
                            </a:rPr>
                          </m:ctrlPr>
                        </m:barPr>
                        <m:e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𝑣</m:t>
                          </m:r>
                        </m:e>
                      </m:bar>
                      <m:r>
                        <a:rPr lang="en-US" sz="26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b="0" i="1" smtClean="0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l-GR" sz="2600" b="0" i="1" smtClean="0">
                          <a:latin typeface="Cambria Math"/>
                          <a:ea typeface="Cambria Math" panose="02040503050406030204" pitchFamily="18" charset="0"/>
                        </a:rPr>
                        <m:t>) 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600" i="1">
                                  <a:latin typeface="Cambria Math"/>
                                  <a:ea typeface="Cambria Math"/>
                                </a:rPr>
                                <m:t>𝑒</m:t>
                              </m:r>
                            </m:e>
                          </m:bar>
                        </m:e>
                        <m:sub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sub>
                      </m:sSub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5149826"/>
                <a:ext cx="1872208" cy="511422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ight Brace 20"/>
          <p:cNvSpPr/>
          <p:nvPr/>
        </p:nvSpPr>
        <p:spPr>
          <a:xfrm>
            <a:off x="4499992" y="4797152"/>
            <a:ext cx="283604" cy="784815"/>
          </a:xfrm>
          <a:prstGeom prst="rightBrac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4788024" y="4933802"/>
                <a:ext cx="1908212" cy="5111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  <a:ea typeface="Cambria Math" panose="02040503050406030204" pitchFamily="18" charset="0"/>
                        </a:rPr>
                        <m:t>𝑣</m:t>
                      </m:r>
                      <m:r>
                        <a:rPr lang="en-US" sz="2600" i="1">
                          <a:latin typeface="Cambria Math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𝜃</m:t>
                      </m:r>
                      <m:r>
                        <a:rPr lang="el-GR" sz="2600" i="1">
                          <a:latin typeface="Cambria Math"/>
                          <a:ea typeface="Cambria Math" panose="02040503050406030204" pitchFamily="18" charset="0"/>
                        </a:rPr>
                        <m:t>)=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𝐿</m:t>
                      </m:r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4933802"/>
                <a:ext cx="1908212" cy="511102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6588224" y="4941168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88224" y="4941168"/>
                <a:ext cx="648072" cy="533673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6948264" y="4725144"/>
                <a:ext cx="1584176" cy="85190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  <m:r>
                        <a:rPr lang="en-US" sz="2600" b="0" i="1" smtClean="0">
                          <a:latin typeface="Cambria Math"/>
                          <a:ea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600" i="1">
                              <a:latin typeface="Cambria Math"/>
                              <a:ea typeface="Cambria Math"/>
                            </a:rPr>
                            <m:t>𝐿</m:t>
                          </m:r>
                        </m:den>
                      </m:f>
                    </m:oMath>
                  </m:oMathPara>
                </a14:m>
                <a:endParaRPr lang="el-GR" sz="2600" b="1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8264" y="4725144"/>
                <a:ext cx="1584176" cy="851900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Θέση κειμένου 2"/>
          <p:cNvSpPr txBox="1">
            <a:spLocks/>
          </p:cNvSpPr>
          <p:nvPr/>
        </p:nvSpPr>
        <p:spPr>
          <a:xfrm>
            <a:off x="467545" y="6093296"/>
            <a:ext cx="720080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Άρα</a:t>
            </a:r>
            <a:endParaRPr lang="el-GR" sz="2200" b="0" dirty="0"/>
          </a:p>
        </p:txBody>
      </p:sp>
      <p:sp>
        <p:nvSpPr>
          <p:cNvPr id="26" name="TextBox 25"/>
          <p:cNvSpPr txBox="1"/>
          <p:nvPr/>
        </p:nvSpPr>
        <p:spPr>
          <a:xfrm>
            <a:off x="1835696" y="5805264"/>
            <a:ext cx="5904656" cy="789816"/>
          </a:xfrm>
          <a:prstGeom prst="rect">
            <a:avLst/>
          </a:prstGeom>
          <a:ln w="28575">
            <a:noFill/>
          </a:ln>
        </p:spPr>
        <p:txBody>
          <a:bodyPr vert="horz" wrap="none" lIns="91440" tIns="45720" rIns="91440" bIns="45720" rtlCol="0" anchor="ctr">
            <a:noAutofit/>
          </a:bodyPr>
          <a:lstStyle/>
          <a:p>
            <a:endParaRPr lang="en-US" sz="2600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1979712" y="5879544"/>
                <a:ext cx="5904656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6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b="0" i="1" smtClean="0">
                                  <a:latin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 smtClean="0">
                                  <a:latin typeface="Cambria Math"/>
                                  <a:ea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l-GR" sz="2600" b="0" i="1" smtClean="0">
                                  <a:latin typeface="Cambria Math"/>
                                  <a:ea typeface="Cambria Math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sz="2600" i="1">
                              <a:latin typeface="Cambria Math"/>
                              <a:ea typeface="Cambria Math" panose="02040503050406030204" pitchFamily="18" charset="0"/>
                            </a:rPr>
                            <m:t>(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𝜃</m:t>
                          </m:r>
                          <m:r>
                            <a:rPr lang="el-GR" sz="2600" i="1">
                              <a:latin typeface="Cambria Math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l-GR" sz="2600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l-GR" sz="2600" i="1" smtClean="0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6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l-GR" sz="2600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US" sz="2600" b="0" i="1" smtClean="0">
                                  <a:latin typeface="Cambria Math"/>
                                </a:rPr>
                                <m:t>𝐿</m:t>
                              </m:r>
                            </m:e>
                            <m:sup>
                              <m:r>
                                <a:rPr lang="en-US" sz="26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600" b="0" i="1" smtClean="0">
                          <a:latin typeface="Cambria Math"/>
                        </a:rPr>
                        <m:t>+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>
                              <a:latin typeface="Cambria Math"/>
                            </a:rPr>
                            <m:t>2</m:t>
                          </m:r>
                          <m:r>
                            <a:rPr lang="en-US" sz="2600" i="1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d>
                        <m:d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6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600" b="0" i="1" smtClean="0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6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6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6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6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5879544"/>
                <a:ext cx="5904656" cy="789816"/>
              </a:xfrm>
              <a:prstGeom prst="rect">
                <a:avLst/>
              </a:prstGeom>
              <a:blipFill rotWithShape="1">
                <a:blip r:embed="rId12"/>
                <a:stretch>
                  <a:fillRect b="-769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tangle 26"/>
          <p:cNvSpPr/>
          <p:nvPr/>
        </p:nvSpPr>
        <p:spPr>
          <a:xfrm>
            <a:off x="7858852" y="6078487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28" name="Τίτλος 5"/>
          <p:cNvSpPr txBox="1">
            <a:spLocks/>
          </p:cNvSpPr>
          <p:nvPr/>
        </p:nvSpPr>
        <p:spPr>
          <a:xfrm>
            <a:off x="457200" y="116632"/>
            <a:ext cx="8229600" cy="15841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l-GR" dirty="0" smtClean="0"/>
              <a:t>Εφαρμογή</a:t>
            </a:r>
            <a:r>
              <a:rPr lang="en-US" dirty="0" smtClean="0"/>
              <a:t> 2</a:t>
            </a:r>
            <a:r>
              <a:rPr lang="el-GR" dirty="0" smtClean="0"/>
              <a:t>: Αβαρής ράβδος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865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11561" y="1700808"/>
            <a:ext cx="8075240" cy="50405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sz="2200" b="1" u="sng" dirty="0" smtClean="0"/>
              <a:t>Βήμα 3</a:t>
            </a:r>
            <a:r>
              <a:rPr lang="en-US" sz="2200" b="1" dirty="0" smtClean="0"/>
              <a:t>: </a:t>
            </a:r>
            <a:r>
              <a:rPr lang="el-GR" sz="2200" b="1" dirty="0" smtClean="0"/>
              <a:t>Εξισώσεις Κίνησης  (Νόμος </a:t>
            </a:r>
            <a:r>
              <a:rPr lang="en-US" sz="2200" b="1" dirty="0" smtClean="0"/>
              <a:t>Euler)</a:t>
            </a:r>
            <a:endParaRPr lang="el-GR" sz="2200" b="1" dirty="0" smtClean="0"/>
          </a:p>
          <a:p>
            <a:pPr algn="just"/>
            <a:endParaRPr lang="el-GR" sz="2200" b="1" dirty="0"/>
          </a:p>
          <a:p>
            <a:pPr marL="0" indent="0" algn="just">
              <a:buNone/>
            </a:pPr>
            <a:endParaRPr lang="el-GR" sz="2200" b="1" dirty="0" smtClean="0"/>
          </a:p>
          <a:p>
            <a:pPr marL="457200" indent="-457200" algn="just">
              <a:buFont typeface="+mj-lt"/>
              <a:buAutoNum type="alphaLcPeriod"/>
            </a:pPr>
            <a:endParaRPr lang="el-GR" dirty="0" smtClean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26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/>
              <p:cNvSpPr/>
              <p:nvPr/>
            </p:nvSpPr>
            <p:spPr>
              <a:xfrm>
                <a:off x="827583" y="2348880"/>
                <a:ext cx="4068193" cy="911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6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n-US" sz="2600" i="1">
                          <a:latin typeface="Cambria Math"/>
                          <a:ea typeface="Cambria Math"/>
                        </a:rPr>
                        <m:t>=−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𝑚𝑟</m:t>
                      </m:r>
                      <m:sSup>
                        <m:sSupPr>
                          <m:ctrlPr>
                            <a:rPr lang="en-US" sz="26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6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6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6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600" b="1" dirty="0" smtClean="0"/>
              </a:p>
              <a:p>
                <a:endParaRPr lang="el-GR" sz="2600" b="1" dirty="0"/>
              </a:p>
            </p:txBody>
          </p:sp>
        </mc:Choice>
        <mc:Fallback xmlns="">
          <p:sp>
            <p:nvSpPr>
              <p:cNvPr id="7" name="Rectangle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3" y="2348880"/>
                <a:ext cx="4068193" cy="911211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2: </a:t>
            </a:r>
            <a:r>
              <a:rPr lang="el-GR" dirty="0"/>
              <a:t>Αβαρής </a:t>
            </a:r>
            <a:r>
              <a:rPr lang="el-GR" dirty="0" smtClean="0"/>
              <a:t>ράβδος</a:t>
            </a:r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/>
              <p:cNvSpPr/>
              <p:nvPr/>
            </p:nvSpPr>
            <p:spPr>
              <a:xfrm>
                <a:off x="611560" y="2805821"/>
                <a:ext cx="4068193" cy="9112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6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n-US" sz="2600" i="1">
                          <a:latin typeface="Cambria Math"/>
                        </a:rPr>
                        <m:t>+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 i="0" smtClean="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n-US" sz="2600" i="1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600" b="0" i="0" smtClean="0">
                          <a:latin typeface="Cambria Math"/>
                          <a:ea typeface="Cambria Math"/>
                        </a:rPr>
                        <m:t>L</m:t>
                      </m:r>
                      <m:acc>
                        <m:accPr>
                          <m:chr m:val="̈"/>
                          <m:ctrlPr>
                            <a:rPr lang="en-US" sz="2600" b="0" i="1" smtClean="0">
                              <a:latin typeface="Cambria Math"/>
                              <a:ea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  <a:ea typeface="Cambria Math"/>
                            </a:rPr>
                            <m:t>𝜃</m:t>
                          </m:r>
                        </m:e>
                      </m:acc>
                    </m:oMath>
                  </m:oMathPara>
                </a14:m>
                <a:endParaRPr lang="en-US" sz="2600" b="1" dirty="0" smtClean="0"/>
              </a:p>
              <a:p>
                <a:endParaRPr lang="el-GR" sz="2600" b="1" dirty="0"/>
              </a:p>
            </p:txBody>
          </p:sp>
        </mc:Choice>
        <mc:Fallback xmlns="">
          <p:sp>
            <p:nvSpPr>
              <p:cNvPr id="11" name="Rectangle 1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805821"/>
                <a:ext cx="4068193" cy="911211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/>
          <p:cNvSpPr/>
          <p:nvPr/>
        </p:nvSpPr>
        <p:spPr>
          <a:xfrm>
            <a:off x="4932040" y="2348880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5" name="Rectangle 14"/>
          <p:cNvSpPr/>
          <p:nvPr/>
        </p:nvSpPr>
        <p:spPr>
          <a:xfrm>
            <a:off x="4932040" y="282331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179512" y="357301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3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827584" y="3356992"/>
                <a:ext cx="835292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l-GR" sz="2300" b="0" i="1" smtClean="0">
                          <a:latin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3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l-GR" sz="2300" b="0" i="1" smtClean="0">
                          <a:latin typeface="Cambria Math"/>
                        </a:rPr>
                        <m:t>+</m:t>
                      </m:r>
                      <m:r>
                        <a:rPr lang="en-US" sz="23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300" b="0" i="0" smtClean="0">
                          <a:latin typeface="Cambria Math"/>
                          <a:ea typeface="Cambria Math"/>
                        </a:rPr>
                        <m:t>L</m:t>
                      </m:r>
                      <m:sSup>
                        <m:sSupPr>
                          <m:ctrlPr>
                            <a:rPr lang="en-US" sz="2300" i="1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acc>
                            <m:accPr>
                              <m:chr m:val="̇"/>
                              <m:ctrlPr>
                                <a:rPr lang="en-US" sz="2300" i="1">
                                  <a:latin typeface="Cambria Math"/>
                                  <a:ea typeface="Cambria Math"/>
                                </a:rPr>
                              </m:ctrlPr>
                            </m:accPr>
                            <m:e>
                              <m:r>
                                <a:rPr lang="el-GR" sz="2300" i="1">
                                  <a:latin typeface="Cambria Math"/>
                                  <a:ea typeface="Cambria Math"/>
                                </a:rPr>
                                <m:t>𝜃</m:t>
                              </m:r>
                            </m:e>
                          </m:acc>
                        </m:e>
                        <m:sup>
                          <m:r>
                            <a:rPr lang="el-GR" sz="2300" i="1">
                              <a:latin typeface="Cambria Math"/>
                              <a:ea typeface="Cambria Math"/>
                            </a:rPr>
                            <m:t>2</m:t>
                          </m:r>
                        </m:sup>
                      </m:sSup>
                      <m:r>
                        <a:rPr lang="el-GR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3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300">
                              <a:latin typeface="Cambria Math"/>
                            </a:rPr>
                            <m:t>sin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300">
                              <a:latin typeface="Cambria Math"/>
                            </a:rPr>
                            <m:t>Θ</m:t>
                          </m:r>
                        </m:e>
                      </m:func>
                      <m:r>
                        <a:rPr lang="el-GR" sz="2300" b="0" i="1" smtClean="0">
                          <a:latin typeface="Cambria Math"/>
                        </a:rPr>
                        <m:t>+</m:t>
                      </m:r>
                      <m:r>
                        <a:rPr lang="en-US" sz="2300" b="0" i="1" smtClean="0">
                          <a:latin typeface="Cambria Math"/>
                        </a:rPr>
                        <m:t>𝑚</m:t>
                      </m:r>
                      <m:f>
                        <m:fPr>
                          <m:ctrlPr>
                            <a:rPr lang="el-GR" sz="2300" i="1">
                              <a:latin typeface="Cambria Math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3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3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sz="23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r>
                        <a:rPr lang="en-US" sz="2300" i="1">
                          <a:latin typeface="Cambria Math"/>
                        </a:rPr>
                        <m:t>+2</m:t>
                      </m:r>
                      <m:r>
                        <a:rPr lang="en-US" sz="2300" b="0" i="1" smtClean="0">
                          <a:latin typeface="Cambria Math"/>
                        </a:rPr>
                        <m:t>𝑚</m:t>
                      </m:r>
                      <m:r>
                        <a:rPr lang="en-US" sz="2300" i="1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sz="2300" i="1">
                              <a:latin typeface="Cambria Math"/>
                            </a:rPr>
                          </m:ctrlPr>
                        </m:dPr>
                        <m:e>
                          <m:func>
                            <m:func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r>
                                <m:rPr>
                                  <m:sty m:val="p"/>
                                </m:rPr>
                                <a:rPr lang="el-GR" sz="2300">
                                  <a:latin typeface="Cambria Math"/>
                                </a:rPr>
                                <m:t>Θ</m:t>
                              </m:r>
                            </m:e>
                          </m:func>
                          <m:r>
                            <a:rPr lang="en-US" sz="2300" i="1">
                              <a:latin typeface="Cambria Math"/>
                            </a:rPr>
                            <m:t>−</m:t>
                          </m:r>
                          <m:func>
                            <m:funcPr>
                              <m:ctrlPr>
                                <a:rPr lang="en-US" sz="2300" i="1">
                                  <a:latin typeface="Cambria Math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300">
                                  <a:latin typeface="Cambria Math"/>
                                </a:rPr>
                                <m:t>sin</m:t>
                              </m:r>
                            </m:fName>
                            <m:e>
                              <m:sSub>
                                <m:sSub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300">
                                      <a:latin typeface="Cambria Math"/>
                                    </a:rPr>
                                    <m:t>Θ</m:t>
                                  </m:r>
                                </m:e>
                                <m:sub>
                                  <m:r>
                                    <a:rPr lang="en-US" sz="2300" i="1">
                                      <a:latin typeface="Cambria Math"/>
                                    </a:rPr>
                                    <m:t>0</m:t>
                                  </m:r>
                                </m:sub>
                              </m:sSub>
                            </m:e>
                          </m:func>
                        </m:e>
                      </m:d>
                    </m:oMath>
                  </m:oMathPara>
                </a14:m>
                <a:endParaRPr lang="en-US" sz="2300" dirty="0" smtClean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3356992"/>
                <a:ext cx="8352928" cy="78981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3543399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3543399"/>
                <a:ext cx="648072" cy="533673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99592" y="4151352"/>
                <a:ext cx="4896544" cy="100584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300" i="1">
                              <a:latin typeface="Cambria Math"/>
                            </a:rPr>
                            <m:t> </m:t>
                          </m:r>
                          <m:r>
                            <a:rPr lang="en-US" sz="23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300" i="1">
                              <a:latin typeface="Cambria Math"/>
                            </a:rPr>
                            <m:t>𝑟</m:t>
                          </m:r>
                        </m:sub>
                      </m:sSub>
                      <m:r>
                        <a:rPr lang="el-GR" sz="23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300" i="1">
                          <a:latin typeface="Cambria Math"/>
                        </a:rPr>
                        <m:t>𝑚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2300" i="1" smtClean="0">
                              <a:latin typeface="Cambria Math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l-GR" sz="2300" i="1">
                                  <a:latin typeface="Cambria Math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3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sz="2300" i="1">
                                  <a:latin typeface="Cambria Math"/>
                                </a:rPr>
                                <m:t>𝐿</m:t>
                              </m:r>
                            </m:den>
                          </m:f>
                          <m:r>
                            <a:rPr lang="en-US" sz="2300" b="0" i="1" smtClean="0">
                              <a:latin typeface="Cambria Math"/>
                            </a:rPr>
                            <m:t>+</m:t>
                          </m:r>
                          <m:r>
                            <a:rPr lang="en-US" sz="2300" b="0" i="1" smtClean="0">
                              <a:latin typeface="Cambria Math"/>
                            </a:rPr>
                            <m:t>𝑔</m:t>
                          </m:r>
                          <m:d>
                            <m:dPr>
                              <m:ctrlPr>
                                <a:rPr lang="en-US" sz="2300" b="0" i="1" smtClean="0">
                                  <a:latin typeface="Cambria Math"/>
                                </a:rPr>
                              </m:ctrlPr>
                            </m:dPr>
                            <m:e>
                              <m:func>
                                <m:func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a:rPr lang="en-US" sz="2300" b="0" i="0" smtClean="0">
                                      <a:latin typeface="Cambria Math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r>
                                    <m:rPr>
                                      <m:sty m:val="p"/>
                                    </m:rPr>
                                    <a:rPr lang="el-GR" sz="2300">
                                      <a:latin typeface="Cambria Math"/>
                                    </a:rPr>
                                    <m:t>Θ</m:t>
                                  </m:r>
                                  <m:r>
                                    <a:rPr lang="en-US" sz="2300" b="0" i="0" smtClean="0">
                                      <a:latin typeface="Cambria Math"/>
                                    </a:rPr>
                                    <m:t>−2</m:t>
                                  </m:r>
                                </m:e>
                              </m:func>
                              <m:func>
                                <m:funcPr>
                                  <m:ctrlPr>
                                    <a:rPr lang="en-US" sz="2300" i="1">
                                      <a:latin typeface="Cambria Math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sz="2300">
                                      <a:latin typeface="Cambria Math"/>
                                    </a:rPr>
                                    <m:t>sin</m:t>
                                  </m:r>
                                </m:fName>
                                <m:e>
                                  <m:sSub>
                                    <m:sSubPr>
                                      <m:ctrlPr>
                                        <a:rPr lang="en-US" sz="23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l-GR" sz="2300">
                                          <a:latin typeface="Cambria Math"/>
                                        </a:rPr>
                                        <m:t>Θ</m:t>
                                      </m:r>
                                    </m:e>
                                    <m:sub>
                                      <m:r>
                                        <a:rPr lang="en-US" sz="2300" i="1">
                                          <a:latin typeface="Cambria Math"/>
                                        </a:rPr>
                                        <m:t>0</m:t>
                                      </m:r>
                                    </m:sub>
                                  </m:sSub>
                                </m:e>
                              </m:func>
                            </m:e>
                          </m:d>
                        </m:e>
                      </m:d>
                    </m:oMath>
                  </m:oMathPara>
                </a14:m>
                <a:endParaRPr lang="en-US" sz="2300" dirty="0" smtClean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4151352"/>
                <a:ext cx="4896544" cy="1005840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395536" y="4293096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293096"/>
                <a:ext cx="648072" cy="533673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Θέση κειμένου 2"/>
          <p:cNvSpPr txBox="1">
            <a:spLocks/>
          </p:cNvSpPr>
          <p:nvPr/>
        </p:nvSpPr>
        <p:spPr>
          <a:xfrm>
            <a:off x="358142" y="5157192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Παραγωγίζω την (2) ως προς </a:t>
            </a:r>
            <a:r>
              <a:rPr lang="en-US" sz="2200" b="0" dirty="0" smtClean="0"/>
              <a:t>t</a:t>
            </a:r>
            <a:endParaRPr lang="el-GR" sz="2200" b="0" dirty="0"/>
          </a:p>
        </p:txBody>
      </p:sp>
      <p:sp>
        <p:nvSpPr>
          <p:cNvPr id="24" name="Rectangle 23"/>
          <p:cNvSpPr/>
          <p:nvPr/>
        </p:nvSpPr>
        <p:spPr>
          <a:xfrm>
            <a:off x="179512" y="5805264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n-US" sz="2400" b="1" dirty="0"/>
              <a:t>2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560" y="57756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5775647"/>
                <a:ext cx="648072" cy="533673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3608" y="5626380"/>
                <a:ext cx="270055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2</m:t>
                      </m:r>
                      <m:r>
                        <a:rPr lang="el-GR" sz="2600" b="0" i="1" smtClean="0">
                          <a:latin typeface="Cambria Math"/>
                        </a:rPr>
                        <m:t>𝜃</m:t>
                      </m:r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2</m:t>
                          </m:r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626380"/>
                <a:ext cx="2700559" cy="789816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/>
              <p:cNvSpPr txBox="1"/>
              <p:nvPr/>
            </p:nvSpPr>
            <p:spPr>
              <a:xfrm>
                <a:off x="3995936" y="57756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7" name="TextBox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95936" y="5775647"/>
                <a:ext cx="648072" cy="533673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/>
              <p:cNvSpPr txBox="1"/>
              <p:nvPr/>
            </p:nvSpPr>
            <p:spPr>
              <a:xfrm>
                <a:off x="4535737" y="5589240"/>
                <a:ext cx="2700559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̈"/>
                          <m:ctrlPr>
                            <a:rPr lang="el-GR" sz="2600" b="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acc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8" name="TextBox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35737" y="5589240"/>
                <a:ext cx="2700559" cy="789816"/>
              </a:xfrm>
              <a:prstGeom prst="rect">
                <a:avLst/>
              </a:prstGeom>
              <a:blipFill rotWithShape="1">
                <a:blip r:embed="rId12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Rectangle 28"/>
          <p:cNvSpPr/>
          <p:nvPr/>
        </p:nvSpPr>
        <p:spPr>
          <a:xfrm>
            <a:off x="7020272" y="5733256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/>
              <a:t>5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0615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t>27</a:t>
            </a:fld>
            <a:endParaRPr lang="el-GR" dirty="0"/>
          </a:p>
        </p:txBody>
      </p:sp>
      <p:sp>
        <p:nvSpPr>
          <p:cNvPr id="13" name="Τίτλος 5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Εφαρμογή</a:t>
            </a:r>
            <a:r>
              <a:rPr lang="en-US" dirty="0"/>
              <a:t> </a:t>
            </a:r>
            <a:r>
              <a:rPr lang="el-GR" dirty="0" smtClean="0"/>
              <a:t>2: </a:t>
            </a:r>
            <a:r>
              <a:rPr lang="el-GR" dirty="0"/>
              <a:t>Αβαρής </a:t>
            </a:r>
            <a:r>
              <a:rPr lang="el-GR" dirty="0" smtClean="0"/>
              <a:t>ράβδος</a:t>
            </a:r>
            <a:endParaRPr lang="el-GR" dirty="0"/>
          </a:p>
        </p:txBody>
      </p:sp>
      <p:sp>
        <p:nvSpPr>
          <p:cNvPr id="23" name="Θέση κειμένου 2"/>
          <p:cNvSpPr txBox="1">
            <a:spLocks/>
          </p:cNvSpPr>
          <p:nvPr/>
        </p:nvSpPr>
        <p:spPr>
          <a:xfrm>
            <a:off x="358142" y="1988840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Αντικαθιστώντας την (5) στην (4) έχουμε</a:t>
            </a:r>
            <a:endParaRPr lang="el-GR" sz="2200" b="0" dirty="0"/>
          </a:p>
        </p:txBody>
      </p:sp>
      <p:sp>
        <p:nvSpPr>
          <p:cNvPr id="24" name="Rectangle 23"/>
          <p:cNvSpPr/>
          <p:nvPr/>
        </p:nvSpPr>
        <p:spPr>
          <a:xfrm>
            <a:off x="179512" y="263691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</a:t>
            </a:r>
            <a:r>
              <a:rPr lang="el-GR" sz="2400" b="1" dirty="0" smtClean="0"/>
              <a:t>4</a:t>
            </a:r>
            <a:r>
              <a:rPr lang="en-US" sz="2400" b="1" dirty="0" smtClean="0"/>
              <a:t>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611560" y="260729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2607295"/>
                <a:ext cx="648072" cy="533673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1043608" y="2458028"/>
                <a:ext cx="4032448" cy="789816"/>
              </a:xfrm>
              <a:prstGeom prst="rect">
                <a:avLst/>
              </a:prstGeom>
              <a:ln w="28575">
                <a:noFill/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n-US" sz="2600" i="1">
                          <a:latin typeface="Cambria Math"/>
                        </a:rPr>
                        <m:t>𝑚𝑔</m:t>
                      </m:r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a:rPr lang="el-GR" sz="2600" b="0" i="1" smtClean="0">
                              <a:latin typeface="Cambria Math"/>
                            </a:rPr>
                            <m:t>𝜃</m:t>
                          </m:r>
                        </m:e>
                      </m:func>
                      <m:r>
                        <a:rPr lang="el-GR" sz="2600" b="0" i="1" smtClean="0">
                          <a:latin typeface="Cambria Math"/>
                        </a:rPr>
                        <m:t>−</m:t>
                      </m:r>
                      <m:r>
                        <a:rPr lang="en-US" sz="2600" i="1">
                          <a:latin typeface="Cambria Math"/>
                          <a:ea typeface="Cambria Math"/>
                        </a:rPr>
                        <m:t>𝑚</m:t>
                      </m:r>
                      <m:r>
                        <m:rPr>
                          <m:sty m:val="p"/>
                        </m:rPr>
                        <a:rPr lang="en-US" sz="2600">
                          <a:latin typeface="Cambria Math"/>
                          <a:ea typeface="Cambria Math"/>
                        </a:rPr>
                        <m:t>L</m:t>
                      </m:r>
                      <m:f>
                        <m:fPr>
                          <m:ctrlPr>
                            <a:rPr lang="en-US" sz="2600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600" i="1" smtClean="0">
                              <a:latin typeface="Cambria Math"/>
                            </a:rPr>
                            <m:t>𝑔</m:t>
                          </m:r>
                        </m:num>
                        <m:den>
                          <m:r>
                            <a:rPr lang="en-US" sz="2600" b="0" i="1" smtClean="0">
                              <a:latin typeface="Cambria Math"/>
                            </a:rPr>
                            <m:t>𝐿</m:t>
                          </m:r>
                        </m:den>
                      </m:f>
                      <m:func>
                        <m:funcPr>
                          <m:ctrlPr>
                            <a:rPr lang="en-US" sz="2600" i="1">
                              <a:latin typeface="Cambria Math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600">
                              <a:latin typeface="Cambria Math"/>
                            </a:rPr>
                            <m:t>cos</m:t>
                          </m:r>
                        </m:fName>
                        <m:e>
                          <m:r>
                            <m:rPr>
                              <m:sty m:val="p"/>
                            </m:rPr>
                            <a:rPr lang="el-GR" sz="2600" b="0" i="0" smtClean="0">
                              <a:latin typeface="Cambria Math"/>
                            </a:rPr>
                            <m:t>θ</m:t>
                          </m:r>
                        </m:e>
                      </m:func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458028"/>
                <a:ext cx="4032448" cy="789816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/>
              <p:cNvSpPr txBox="1"/>
              <p:nvPr/>
            </p:nvSpPr>
            <p:spPr>
              <a:xfrm>
                <a:off x="5292080" y="2644435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0" name="TextBox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2644435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/>
              <p:cNvSpPr txBox="1"/>
              <p:nvPr/>
            </p:nvSpPr>
            <p:spPr>
              <a:xfrm>
                <a:off x="5724128" y="2567176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i="1">
                              <a:latin typeface="Cambria Math"/>
                            </a:rPr>
                            <m:t>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l-GR" sz="2600" i="1">
                              <a:latin typeface="Cambria Math"/>
                            </a:rPr>
                            <m:t>𝜃</m:t>
                          </m:r>
                        </m:sub>
                      </m:sSub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1" name="TextBox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24128" y="2567176"/>
                <a:ext cx="1368152" cy="645800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Θέση κειμένου 2"/>
          <p:cNvSpPr txBox="1">
            <a:spLocks/>
          </p:cNvSpPr>
          <p:nvPr/>
        </p:nvSpPr>
        <p:spPr>
          <a:xfrm>
            <a:off x="358143" y="3284984"/>
            <a:ext cx="6878153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Άρα δύναμη έχουμε μόνο στη διεύθυνση της δοκού.</a:t>
            </a:r>
            <a:endParaRPr lang="el-GR" sz="2200" b="0" dirty="0"/>
          </a:p>
        </p:txBody>
      </p:sp>
      <p:sp>
        <p:nvSpPr>
          <p:cNvPr id="33" name="Θέση κειμένου 2"/>
          <p:cNvSpPr txBox="1">
            <a:spLocks/>
          </p:cNvSpPr>
          <p:nvPr/>
        </p:nvSpPr>
        <p:spPr>
          <a:xfrm>
            <a:off x="358143" y="4005064"/>
            <a:ext cx="8390321" cy="43204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2200" b="0" dirty="0" smtClean="0"/>
              <a:t>Το σώμα δεν έχει μάζα, άρα </a:t>
            </a:r>
            <a:r>
              <a:rPr lang="el-GR" sz="2200" dirty="0" smtClean="0"/>
              <a:t>Νόμος </a:t>
            </a:r>
            <a:r>
              <a:rPr lang="en-US" sz="2200" dirty="0" smtClean="0"/>
              <a:t>Euler   </a:t>
            </a:r>
            <a:r>
              <a:rPr lang="el-GR" sz="2200" dirty="0" smtClean="0"/>
              <a:t>        </a:t>
            </a:r>
            <a:r>
              <a:rPr lang="en-US" sz="2200" dirty="0" smtClean="0"/>
              <a:t> </a:t>
            </a:r>
            <a:r>
              <a:rPr lang="el-GR" sz="2200" dirty="0" smtClean="0"/>
              <a:t>Εξισώσεις Στατικής.</a:t>
            </a:r>
            <a:endParaRPr lang="el-GR" sz="2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/>
              <p:cNvSpPr txBox="1"/>
              <p:nvPr/>
            </p:nvSpPr>
            <p:spPr>
              <a:xfrm>
                <a:off x="5292080" y="3975447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34" name="TextBox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3975447"/>
                <a:ext cx="648072" cy="533673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/>
              <p:cNvSpPr txBox="1"/>
              <p:nvPr/>
            </p:nvSpPr>
            <p:spPr>
              <a:xfrm>
                <a:off x="3851920" y="4509120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6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600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sz="2600" b="0" i="1" smtClean="0">
                              <a:latin typeface="Cambria Math"/>
                            </a:rPr>
                            <m:t>= </m:t>
                          </m:r>
                          <m:r>
                            <a:rPr lang="en-US" sz="2600" i="1">
                              <a:latin typeface="Cambria Math"/>
                            </a:rPr>
                            <m:t>𝐹</m:t>
                          </m:r>
                        </m:e>
                        <m:sub>
                          <m:r>
                            <a:rPr lang="en-US" sz="2600" b="0" i="1" smtClean="0">
                              <a:latin typeface="Cambria Math"/>
                            </a:rPr>
                            <m:t>𝑟</m:t>
                          </m:r>
                        </m:sub>
                      </m:sSub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5" name="TextBox 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4509120"/>
                <a:ext cx="1368152" cy="645800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/>
              <p:cNvSpPr txBox="1"/>
              <p:nvPr/>
            </p:nvSpPr>
            <p:spPr>
              <a:xfrm>
                <a:off x="3851920" y="5231472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𝑄</m:t>
                      </m:r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6" name="TextBox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5231472"/>
                <a:ext cx="1368152" cy="645800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/>
              <p:cNvSpPr txBox="1"/>
              <p:nvPr/>
            </p:nvSpPr>
            <p:spPr>
              <a:xfrm>
                <a:off x="3851920" y="6023560"/>
                <a:ext cx="1368152" cy="645800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600" b="0" i="1" smtClean="0">
                          <a:latin typeface="Cambria Math"/>
                        </a:rPr>
                        <m:t>𝑀</m:t>
                      </m:r>
                      <m:r>
                        <a:rPr lang="el-GR" sz="2600" b="0" i="1" smtClean="0">
                          <a:latin typeface="Cambria Math"/>
                        </a:rPr>
                        <m:t>=</m:t>
                      </m:r>
                      <m:r>
                        <a:rPr lang="el-GR" sz="2600" i="1" smtClean="0">
                          <a:latin typeface="Cambria Math"/>
                        </a:rPr>
                        <m:t>0</m:t>
                      </m:r>
                    </m:oMath>
                  </m:oMathPara>
                </a14:m>
                <a:endParaRPr lang="en-US" sz="2600" dirty="0" smtClean="0"/>
              </a:p>
            </p:txBody>
          </p:sp>
        </mc:Choice>
        <mc:Fallback xmlns="">
          <p:sp>
            <p:nvSpPr>
              <p:cNvPr id="37" name="TextBox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6023560"/>
                <a:ext cx="1368152" cy="645800"/>
              </a:xfrm>
              <a:prstGeom prst="rect">
                <a:avLst/>
              </a:prstGeom>
              <a:blipFill rotWithShape="1">
                <a:blip r:embed="rId10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71194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 descr="Λογότυπο του Πανεπιστημίου Θεσσαλίας και του προγράμματος &quot;Ανοικτά Ακαδημαϊκά Μαθήματα&quot;"/>
          <p:cNvGrpSpPr/>
          <p:nvPr/>
        </p:nvGrpSpPr>
        <p:grpSpPr>
          <a:xfrm>
            <a:off x="541784" y="468279"/>
            <a:ext cx="7990656" cy="1303321"/>
            <a:chOff x="467544" y="468279"/>
            <a:chExt cx="7990656" cy="1303321"/>
          </a:xfrm>
        </p:grpSpPr>
        <p:grpSp>
          <p:nvGrpSpPr>
            <p:cNvPr id="14" name="Group 13"/>
            <p:cNvGrpSpPr/>
            <p:nvPr/>
          </p:nvGrpSpPr>
          <p:grpSpPr>
            <a:xfrm>
              <a:off x="467544" y="520290"/>
              <a:ext cx="3960440" cy="1224136"/>
              <a:chOff x="395536" y="520290"/>
              <a:chExt cx="3960440" cy="1224136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1619672" y="836712"/>
                <a:ext cx="2736304" cy="576064"/>
              </a:xfrm>
              <a:prstGeom prst="rect">
                <a:avLst/>
              </a:prstGeom>
              <a:solidFill>
                <a:schemeClr val="bg1"/>
              </a:solidFill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r>
                  <a:rPr lang="el-GR" sz="2200" b="1" dirty="0" smtClean="0">
                    <a:solidFill>
                      <a:schemeClr val="accent2">
                        <a:lumMod val="75000"/>
                      </a:schemeClr>
                    </a:solidFill>
                  </a:rPr>
                  <a:t>ΠΑΝΕΠΙΣΤΗΜΙΟ ΘΕΣΣΑΛΙΑΣ</a:t>
                </a:r>
              </a:p>
            </p:txBody>
          </p:sp>
          <p:pic>
            <p:nvPicPr>
              <p:cNvPr id="15" name="Picture 8" descr="Λογότυπο του Πανεπιστημίου Θεσσαλίας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95536" y="520290"/>
                <a:ext cx="1224136" cy="122413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13" name="Picture 12" descr="Λογότυπο του προγράμματος &quot;Ανοικτά Ακαδημαϊκά Μαθήματα&quot;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9226" y="468279"/>
              <a:ext cx="1968974" cy="1303321"/>
            </a:xfrm>
            <a:prstGeom prst="rect">
              <a:avLst/>
            </a:prstGeom>
          </p:spPr>
        </p:pic>
      </p:grpSp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7" name="Picture 2" descr="Λογότυπο Άδειας Χρήσης Creative Commons - Μη Εμπορική Χρήση - Παρόμοια Διανομή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758" y="5827611"/>
            <a:ext cx="1584325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662562" y="5733256"/>
            <a:ext cx="3240360" cy="771224"/>
          </a:xfrm>
          <a:prstGeom prst="rect">
            <a:avLst/>
          </a:prstGeom>
          <a:noFill/>
          <a:ln w="12700">
            <a:solidFill>
              <a:schemeClr val="accent1"/>
            </a:solidFill>
          </a:ln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36341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4260543"/>
            <a:ext cx="6872362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dirty="0" smtClean="0"/>
              <a:t>Έργο των δυνάμεων που ασκούνται στο σύστημα </a:t>
            </a:r>
            <a:endParaRPr lang="el-GR" sz="2800" dirty="0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3</a:t>
            </a:fld>
            <a:endParaRPr lang="el-GR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618454" y="4725144"/>
                <a:ext cx="7697962" cy="100811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r>
                      <a:rPr lang="en-US" sz="2800" b="0" i="1" smtClean="0">
                        <a:latin typeface="Cambria Math"/>
                      </a:rPr>
                      <m:t>𝑊</m:t>
                    </m:r>
                    <m:r>
                      <a:rPr lang="en-US" sz="2800" i="1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ctrlPr>
                          <a:rPr lang="en-US" sz="2800" i="1" smtClean="0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b="0" i="1" smtClean="0">
                            <a:latin typeface="Cambria Math"/>
                          </a:rPr>
                          <m:t>𝑖</m:t>
                        </m:r>
                        <m:r>
                          <a:rPr lang="en-US" sz="2800" b="0" i="1" smtClean="0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b="0" i="1" smtClean="0">
                            <a:latin typeface="Cambria Math"/>
                          </a:rPr>
                          <m:t>𝑁</m:t>
                        </m:r>
                      </m:sup>
                      <m:e>
                        <m:nary>
                          <m:naryPr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sz="2800" b="0" i="1" smtClean="0">
                                <a:latin typeface="Cambria Math"/>
                              </a:rPr>
                              <m:t>1</m:t>
                            </m:r>
                          </m:sub>
                          <m:sup>
                            <m:r>
                              <a:rPr lang="en-US" sz="2800" b="0" i="1" smtClean="0">
                                <a:latin typeface="Cambria Math"/>
                              </a:rPr>
                              <m:t>2</m:t>
                            </m:r>
                          </m:sup>
                          <m:e>
                            <m:d>
                              <m:dPr>
                                <m:ctrlPr>
                                  <a:rPr lang="en-US" sz="280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bar>
                                  <m:barPr>
                                    <m:ctrlPr>
                                      <a:rPr lang="en-US" sz="2800" i="1" smtClean="0">
                                        <a:latin typeface="Cambria Math"/>
                                      </a:rPr>
                                    </m:ctrlPr>
                                  </m:barPr>
                                  <m:e>
                                    <m:sSub>
                                      <m:sSubPr>
                                        <m:ctrlPr>
                                          <a:rPr lang="en-US" sz="280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𝐹</m:t>
                                        </m: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</m:e>
                                </m:bar>
                                <m:r>
                                  <a:rPr lang="en-US" sz="2800" b="0" i="1" smtClean="0">
                                    <a:latin typeface="Cambria Math"/>
                                  </a:rPr>
                                  <m:t>+</m:t>
                                </m:r>
                                <m:nary>
                                  <m:naryPr>
                                    <m:chr m:val="∑"/>
                                    <m:ctrlPr>
                                      <a:rPr lang="en-US" sz="2800" b="0" i="1" smtClean="0">
                                        <a:latin typeface="Cambria Math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en-US" sz="2800" b="0" i="1" smtClean="0">
                                        <a:latin typeface="Cambria Math"/>
                                      </a:rPr>
                                      <m:t>𝑗</m:t>
                                    </m:r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en-US" sz="2800" b="0" i="1" smtClean="0">
                                        <a:latin typeface="Cambria Math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2800" b="0" i="1" smtClean="0">
                                            <a:latin typeface="Cambria Math"/>
                                          </a:rPr>
                                        </m:ctrlPr>
                                      </m:sSubPr>
                                      <m:e>
                                        <m:bar>
                                          <m:barPr>
                                            <m:ctrlP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</m:ctrlPr>
                                          </m:barPr>
                                          <m:e>
                                            <m:r>
                                              <a:rPr lang="en-US" sz="2800" b="0" i="1" smtClean="0">
                                                <a:latin typeface="Cambria Math"/>
                                              </a:rPr>
                                              <m:t>𝑓</m:t>
                                            </m:r>
                                          </m:e>
                                        </m:bar>
                                      </m:e>
                                      <m:sub>
                                        <m:r>
                                          <a:rPr lang="en-US" sz="2800" b="0" i="1" smtClean="0">
                                            <a:latin typeface="Cambria Math"/>
                                          </a:rPr>
                                          <m:t>𝑖𝑗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d>
                            <m:r>
                              <a:rPr lang="en-US" sz="2800" i="1" smtClean="0">
                                <a:latin typeface="Cambria Math"/>
                                <a:ea typeface="Cambria Math"/>
                              </a:rPr>
                              <m:t>∙</m:t>
                            </m:r>
                            <m:r>
                              <a:rPr lang="en-US" sz="2800" b="0" i="1" smtClean="0">
                                <a:latin typeface="Cambria Math"/>
                                <a:ea typeface="Cambria Math"/>
                              </a:rPr>
                              <m:t>𝑑</m:t>
                            </m:r>
                            <m:sSub>
                              <m:sSubPr>
                                <m:ctrlP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</m:ctrlPr>
                              </m:sSubPr>
                              <m:e>
                                <m:bar>
                                  <m:barPr>
                                    <m:ctrlP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barPr>
                                  <m:e>
                                    <m:r>
                                      <a:rPr lang="en-US" sz="2800" b="0" i="1" smtClean="0">
                                        <a:latin typeface="Cambria Math"/>
                                        <a:ea typeface="Cambria Math"/>
                                      </a:rPr>
                                      <m:t>𝑟</m:t>
                                    </m:r>
                                  </m:e>
                                </m:bar>
                              </m:e>
                              <m:sub>
                                <m:r>
                                  <a:rPr lang="en-US" sz="2800" b="0" i="1" smtClean="0">
                                    <a:latin typeface="Cambria Math"/>
                                    <a:ea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nary>
                  </m:oMath>
                </a14:m>
                <a:r>
                  <a:rPr lang="en-US" sz="2800" dirty="0" smtClean="0"/>
                  <a:t>            </a:t>
                </a:r>
                <a:r>
                  <a:rPr lang="en-US" sz="2400" b="1" dirty="0" smtClean="0"/>
                  <a:t>(1)</a:t>
                </a:r>
              </a:p>
              <a:p>
                <a:endParaRPr lang="en-US" sz="2800" dirty="0"/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4" y="4725144"/>
                <a:ext cx="7697962" cy="10081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08058" y="5460622"/>
            <a:ext cx="6628238" cy="4886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Όμως από το Νόμο του Νεύτωνα ισχύει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683568" y="5733256"/>
                <a:ext cx="6336704" cy="112474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14:m>
                  <m:oMath xmlns:m="http://schemas.openxmlformats.org/officeDocument/2006/math">
                    <m:bar>
                      <m:barPr>
                        <m:ctrlPr>
                          <a:rPr lang="en-US" sz="2800" i="1">
                            <a:latin typeface="Cambria Math"/>
                          </a:rPr>
                        </m:ctrlPr>
                      </m:barPr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8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e>
                    </m:bar>
                    <m:r>
                      <a:rPr lang="en-US" sz="2800" i="1">
                        <a:latin typeface="Cambria Math"/>
                      </a:rPr>
                      <m:t>+</m:t>
                    </m:r>
                    <m:nary>
                      <m:naryPr>
                        <m:chr m:val="∑"/>
                        <m:ctrlPr>
                          <a:rPr lang="en-US" sz="28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800" i="1">
                            <a:latin typeface="Cambria Math"/>
                          </a:rPr>
                          <m:t>𝑗</m:t>
                        </m:r>
                        <m:r>
                          <a:rPr lang="en-US" sz="28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800" i="1">
                            <a:latin typeface="Cambria Math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2800" i="1">
                                <a:latin typeface="Cambria Math"/>
                              </a:rPr>
                            </m:ctrlPr>
                          </m:sSubPr>
                          <m:e>
                            <m:bar>
                              <m:barPr>
                                <m:ctrlPr>
                                  <a:rPr lang="en-US" sz="2800" i="1">
                                    <a:latin typeface="Cambria Math"/>
                                  </a:rPr>
                                </m:ctrlPr>
                              </m:barPr>
                              <m:e>
                                <m:r>
                                  <a:rPr lang="en-US" sz="2800" i="1">
                                    <a:latin typeface="Cambria Math"/>
                                  </a:rPr>
                                  <m:t>𝑓</m:t>
                                </m:r>
                              </m:e>
                            </m:bar>
                          </m:e>
                          <m:sub>
                            <m:r>
                              <a:rPr lang="en-US" sz="2800" i="1">
                                <a:latin typeface="Cambria Math"/>
                              </a:rPr>
                              <m:t>𝑖𝑗</m:t>
                            </m:r>
                          </m:sub>
                        </m:sSub>
                      </m:e>
                    </m:nary>
                    <m:r>
                      <a:rPr lang="en-US" sz="2800" b="0" i="1" smtClean="0">
                        <a:latin typeface="Cambria Math"/>
                      </a:rPr>
                      <m:t>=</m:t>
                    </m:r>
                    <m:r>
                      <a:rPr lang="en-US" sz="2800" b="0" i="1" smtClean="0">
                        <a:latin typeface="Cambria Math"/>
                      </a:rPr>
                      <m:t>𝑚</m:t>
                    </m:r>
                    <m:sSub>
                      <m:sSubPr>
                        <m:ctrlPr>
                          <a:rPr lang="en-US" sz="2800" i="1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̈"/>
                            <m:ctrlPr>
                              <a:rPr lang="en-US" sz="28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US" sz="2800" b="0" i="1" smtClean="0">
                                <a:latin typeface="Cambria Math"/>
                              </a:rPr>
                              <m:t>𝑟</m:t>
                            </m:r>
                          </m:e>
                        </m:acc>
                      </m:e>
                      <m:sub>
                        <m:r>
                          <a:rPr lang="en-US" sz="28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2800" dirty="0" smtClean="0"/>
                  <a:t>                                    </a:t>
                </a:r>
                <a:r>
                  <a:rPr lang="en-US" sz="2400" b="1" dirty="0" smtClean="0"/>
                  <a:t>(2)</a:t>
                </a:r>
                <a:endParaRPr lang="en-US" sz="24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3568" y="5733256"/>
                <a:ext cx="6336704" cy="1124744"/>
              </a:xfrm>
              <a:prstGeom prst="rect">
                <a:avLst/>
              </a:prstGeom>
              <a:blipFill rotWithShape="1">
                <a:blip r:embed="rId5"/>
                <a:stretch>
                  <a:fillRect r="-13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C:\Users\Christina\Downloads\Σχ σελ 20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8416" y="1484784"/>
            <a:ext cx="3356074" cy="252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79753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4</a:t>
            </a:fld>
            <a:endParaRPr lang="el-GR" dirty="0"/>
          </a:p>
        </p:txBody>
      </p:sp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772816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Αντικαθιστώντας την </a:t>
            </a:r>
            <a:r>
              <a:rPr lang="en-US" dirty="0" smtClean="0"/>
              <a:t>(</a:t>
            </a:r>
            <a:r>
              <a:rPr lang="el-GR" dirty="0" smtClean="0"/>
              <a:t>2</a:t>
            </a:r>
            <a:r>
              <a:rPr lang="en-US" dirty="0" smtClean="0"/>
              <a:t>) </a:t>
            </a:r>
            <a:r>
              <a:rPr lang="el-GR" dirty="0" smtClean="0"/>
              <a:t>στην </a:t>
            </a:r>
            <a:r>
              <a:rPr lang="en-US" dirty="0" smtClean="0"/>
              <a:t>(</a:t>
            </a:r>
            <a:r>
              <a:rPr lang="el-GR" dirty="0" smtClean="0"/>
              <a:t>1</a:t>
            </a:r>
            <a:r>
              <a:rPr lang="en-US" dirty="0" smtClean="0"/>
              <a:t>)</a:t>
            </a:r>
            <a:r>
              <a:rPr lang="el-GR" dirty="0" smtClean="0"/>
              <a:t> προκύπτει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618454" y="2564904"/>
                <a:ext cx="820201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0" i="1" smtClean="0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b="0" i="1" smtClean="0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groupChrPr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b="0" i="1" smtClean="0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𝑑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𝑡</m:t>
                          </m:r>
                        </m:e>
                      </m:groupCh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̈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m:rPr>
                                  <m:brk m:alnAt="2"/>
                                </m:rP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454" y="2564904"/>
                <a:ext cx="8202018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611560" y="4077072"/>
                <a:ext cx="820201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groupChr>
                        <m:groupChrPr>
                          <m:chr m:val="⇒"/>
                          <m:vertJc m:val="bot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groupChr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̈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m:rPr>
                              <m:brk m:alnAt="2"/>
                            </m:rPr>
                            <a:rPr lang="en-US" sz="2800" b="0" i="1" smtClean="0">
                              <a:latin typeface="Cambria Math"/>
                            </a:rPr>
                            <m:t>=</m:t>
                          </m:r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acc>
                                    <m:accPr>
                                      <m:chr m:val="̇"/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acc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𝑟</m:t>
                                      </m:r>
                                    </m:e>
                                  </m:acc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groupChr>
                      <m:r>
                        <a:rPr lang="en-US" sz="2800" b="0" i="1" smtClean="0">
                          <a:latin typeface="Cambria Math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b="0" i="1" smtClean="0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b="0" i="1" smtClean="0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𝑑𝑡</m:t>
                          </m:r>
                        </m:den>
                      </m:f>
                      <m:d>
                        <m:dPr>
                          <m:ctrlPr>
                            <a:rPr lang="en-US" sz="2800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1560" y="4077072"/>
                <a:ext cx="8202018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195736" y="5458406"/>
                <a:ext cx="547260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𝑑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𝑑𝑡</m:t>
                                  </m:r>
                                </m:den>
                              </m:f>
                              <m:d>
                                <m:d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f>
                                    <m:f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fPr>
                                    <m:num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1</m:t>
                                      </m:r>
                                    </m:num>
                                    <m:den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den>
                                  </m:f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𝑚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  <m:sSup>
                                    <m:sSup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pPr>
                                    <m:e>
                                      <m:sSub>
                                        <m:sSub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𝑣</m:t>
                                          </m:r>
                                        </m:e>
                                        <m:sub>
                                          <m:r>
                                            <a:rPr lang="en-US" sz="2800" i="1">
                                              <a:latin typeface="Cambria Math"/>
                                            </a:rPr>
                                            <m:t>𝑖</m:t>
                                          </m:r>
                                        </m:sub>
                                      </m:sSub>
                                    </m:e>
                                    <m:sup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sz="2800" b="0" i="1" smtClean="0">
                                  <a:latin typeface="Cambria Math"/>
                                </a:rPr>
                                <m:t>𝑑𝑡</m:t>
                              </m:r>
                            </m:e>
                          </m:nary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458406"/>
                <a:ext cx="5472608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/>
          <p:cNvSpPr/>
          <p:nvPr/>
        </p:nvSpPr>
        <p:spPr>
          <a:xfrm>
            <a:off x="7812360" y="5911649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(3)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127112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5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1043608" y="2276872"/>
                <a:ext cx="727280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Τ</m:t>
                      </m:r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T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den>
                          </m:f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𝑚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sSup>
                            <m:sSup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,        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T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sz="2800" i="1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sz="2800" i="1">
                              <a:latin typeface="Cambria Math"/>
                            </a:rPr>
                            <m:t>1</m:t>
                          </m:r>
                        </m:num>
                        <m:den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den>
                      </m:f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𝑚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  <m:sSup>
                        <m:sSupPr>
                          <m:ctrlPr>
                            <a:rPr lang="en-US" sz="2800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2276872"/>
                <a:ext cx="7272808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772816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dirty="0" smtClean="0"/>
              <a:t>Κινητική Ενέργεια του Συστήματος των Ν υλικών Σημείων</a:t>
            </a:r>
            <a:endParaRPr lang="el-GR" sz="2800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005064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Οπότε η </a:t>
            </a:r>
            <a:r>
              <a:rPr lang="en-US" dirty="0" smtClean="0"/>
              <a:t>(</a:t>
            </a:r>
            <a:r>
              <a:rPr lang="el-GR" dirty="0"/>
              <a:t>3</a:t>
            </a:r>
            <a:r>
              <a:rPr lang="en-US" dirty="0" smtClean="0"/>
              <a:t>) </a:t>
            </a:r>
            <a:r>
              <a:rPr lang="el-GR" dirty="0" smtClean="0"/>
              <a:t>γράφεται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4437112"/>
                <a:ext cx="806489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     </m:t>
                      </m:r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i="1">
                          <a:latin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f>
                                <m:f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fPr>
                                <m:num>
                                  <m: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den>
                              </m:f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𝑚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sSup>
                                <m:sSup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sSupPr>
                                <m:e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𝑣</m:t>
                                      </m: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nary>
                          <m:r>
                            <a:rPr lang="en-US" sz="2800" b="0" i="1" smtClean="0">
                              <a:latin typeface="Cambria Math"/>
                            </a:rPr>
                            <m:t>𝑑𝑡</m:t>
                          </m:r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f>
                            <m:f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sz="2800" i="1">
                                  <a:latin typeface="Cambria Math"/>
                                </a:rPr>
                                <m:t>𝑑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𝑇</m:t>
                              </m:r>
                            </m:num>
                            <m:den>
                              <m:r>
                                <a:rPr lang="en-US" sz="2800" i="1">
                                  <a:latin typeface="Cambria Math"/>
                                </a:rPr>
                                <m:t>𝑑𝑡</m:t>
                              </m:r>
                            </m:den>
                          </m:f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𝑑𝑡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𝑇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437112"/>
                <a:ext cx="8064896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/>
              <p:cNvSpPr txBox="1"/>
              <p:nvPr/>
            </p:nvSpPr>
            <p:spPr>
              <a:xfrm>
                <a:off x="827584" y="5805264"/>
                <a:ext cx="648072" cy="936104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3" name="TextBox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5805264"/>
                <a:ext cx="648072" cy="93610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/>
              <p:cNvSpPr txBox="1"/>
              <p:nvPr/>
            </p:nvSpPr>
            <p:spPr>
              <a:xfrm>
                <a:off x="4283968" y="5805264"/>
                <a:ext cx="1512168" cy="936104"/>
              </a:xfrm>
              <a:prstGeom prst="rect">
                <a:avLst/>
              </a:prstGeom>
              <a:ln w="28575">
                <a:solidFill>
                  <a:srgbClr val="FF0000"/>
                </a:solidFill>
              </a:ln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>
                          <a:latin typeface="Cambria Math"/>
                        </a:rPr>
                        <m:t>𝑊</m:t>
                      </m:r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ΔΤ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4" name="TextBox 1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805264"/>
                <a:ext cx="1512168" cy="93610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  <a:ln w="28575"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6637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827584" y="4941168"/>
                <a:ext cx="806489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</a:rPr>
                                    <m:t>𝐹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 smtClean="0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r>
                            <a:rPr lang="en-US" sz="2800" i="1">
                              <a:latin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</a:rPr>
                        <m:t>Δ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41168"/>
                <a:ext cx="806489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6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2636912"/>
                <a:ext cx="266429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636912"/>
                <a:ext cx="266429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772816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Εξωτερικές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276872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Έστω ότι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1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717032"/>
            <a:ext cx="1008112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όπου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1907704" y="3573016"/>
                <a:ext cx="223224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a:rPr lang="el-GR" sz="2800" b="0" i="1" smtClean="0">
                          <a:latin typeface="Cambria Math"/>
                        </a:rPr>
                        <m:t>𝛻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3573016"/>
                <a:ext cx="2232248" cy="792088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4139952" y="3717032"/>
            <a:ext cx="7200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και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4932040" y="3573016"/>
                <a:ext cx="2808312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l-GR" sz="2800" i="1" smtClean="0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 smtClean="0">
                          <a:latin typeface="Cambria Math"/>
                          <a:ea typeface="Cambria Math"/>
                        </a:rPr>
                        <m:t>∙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𝑟</m:t>
                              </m:r>
                            </m:e>
                          </m:bar>
                        </m:e>
                        <m:sub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</m:sub>
                      </m:sSub>
                      <m:r>
                        <a:rPr lang="el-GR" sz="2800" b="0" i="1" smtClean="0">
                          <a:latin typeface="Cambria Math"/>
                        </a:rPr>
                        <m:t>=−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V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3573016"/>
                <a:ext cx="2808312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450912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Οπότε</a:t>
            </a:r>
            <a:r>
              <a:rPr lang="en-US" dirty="0" smtClean="0"/>
              <a:t>:</a:t>
            </a:r>
            <a:endParaRPr lang="el-GR" dirty="0" smtClean="0"/>
          </a:p>
        </p:txBody>
      </p:sp>
    </p:spTree>
    <p:extLst>
      <p:ext uri="{BB962C8B-B14F-4D97-AF65-F5344CB8AC3E}">
        <p14:creationId xmlns:p14="http://schemas.microsoft.com/office/powerpoint/2010/main" val="433081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1619672" y="2636912"/>
                <a:ext cx="6480720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p>
                        <m:e>
                          <m:d>
                            <m:dPr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l-GR" sz="2800" i="1">
                                  <a:latin typeface="Cambria Math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l-GR" sz="280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d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d>
                        <m:dPr>
                          <m:begChr m:val="["/>
                          <m:endChr m:val="]"/>
                          <m:ctrlPr>
                            <a:rPr lang="el-GR" sz="2800" b="0" i="1" smtClean="0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nary>
                            <m:naryPr>
                              <m:chr m:val="∑"/>
                              <m:ctrlPr>
                                <a:rPr lang="el-GR" sz="2800" b="0" i="1" smtClean="0">
                                  <a:latin typeface="Cambria Math"/>
                                  <a:ea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sz="2800">
                                      <a:latin typeface="Cambria Math"/>
                                    </a:rPr>
                                    <m:t>V</m:t>
                                  </m: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672" y="2636912"/>
                <a:ext cx="6480720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7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340768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Εξωτερικές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844824"/>
            <a:ext cx="806489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Επομένως ο 1</a:t>
            </a:r>
            <a:r>
              <a:rPr lang="el-GR" baseline="30000" dirty="0" smtClean="0"/>
              <a:t>ος</a:t>
            </a:r>
            <a:r>
              <a:rPr lang="el-GR" dirty="0" smtClean="0"/>
              <a:t> όρος στην (1) για συντηρητικές δυνάμεις παίρνει τη μορφή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Rectangle 20"/>
          <p:cNvSpPr/>
          <p:nvPr/>
        </p:nvSpPr>
        <p:spPr>
          <a:xfrm>
            <a:off x="8100392" y="3140968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p:sp>
        <p:nvSpPr>
          <p:cNvPr id="22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4437112"/>
            <a:ext cx="4568106" cy="720080"/>
          </a:xfrm>
        </p:spPr>
        <p:txBody>
          <a:bodyPr>
            <a:normAutofit fontScale="77500" lnSpcReduction="20000"/>
          </a:bodyPr>
          <a:lstStyle/>
          <a:p>
            <a:pPr algn="just"/>
            <a:r>
              <a:rPr lang="el-GR" sz="2800" dirty="0" smtClean="0"/>
              <a:t>Δυναμική Ενέργεια των Εξωτερικών Συντηρητικών Δυνάμεων</a:t>
            </a:r>
            <a:r>
              <a:rPr lang="en-US" sz="2800" dirty="0" smtClean="0"/>
              <a:t>:</a:t>
            </a:r>
            <a:endParaRPr lang="el-GR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5292080" y="4077072"/>
                <a:ext cx="223224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>
                          <a:latin typeface="Cambria Math"/>
                        </a:rPr>
                        <m:t>V</m:t>
                      </m:r>
                      <m:r>
                        <a:rPr lang="el-GR" sz="2800" b="0" i="0" smtClean="0">
                          <a:latin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800" b="0" i="0" smtClean="0">
                                  <a:latin typeface="Cambria Math"/>
                                </a:rPr>
                                <m:t>V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2080" y="4077072"/>
                <a:ext cx="2232248" cy="13681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/>
          <p:cNvSpPr/>
          <p:nvPr/>
        </p:nvSpPr>
        <p:spPr>
          <a:xfrm>
            <a:off x="1187624" y="6034062"/>
            <a:ext cx="57606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(4)</a:t>
            </a: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1907704" y="5991671"/>
                <a:ext cx="648072" cy="533673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⇒</m:t>
                      </m:r>
                      <m:r>
                        <a:rPr lang="en-US" sz="2800" b="0" i="1" smtClean="0">
                          <a:latin typeface="Cambria Math"/>
                          <a:ea typeface="Cambria Math" panose="02040503050406030204" pitchFamily="18" charset="0"/>
                        </a:rPr>
                        <m:t>  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5991671"/>
                <a:ext cx="648072" cy="533673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/>
              <p:cNvSpPr txBox="1"/>
              <p:nvPr/>
            </p:nvSpPr>
            <p:spPr>
              <a:xfrm>
                <a:off x="2627784" y="5517232"/>
                <a:ext cx="439248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i="1">
                                  <a:latin typeface="Cambria Math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2800" i="1">
                                  <a:latin typeface="Cambria Math"/>
                                </a:rPr>
                                <m:t>2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l-GR" sz="28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sz="2800">
                                          <a:latin typeface="Cambria Math"/>
                                        </a:rPr>
                                        <m:t>F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</a:rPr>
                                    <m:t>𝑖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en-US" sz="2800" i="1">
                                      <a:latin typeface="Cambria Math"/>
                                    </a:rPr>
                                    <m:t>𝑐</m:t>
                                  </m:r>
                                </m:sub>
                              </m:s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∙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r>
                        <m:rPr>
                          <m:sty m:val="p"/>
                        </m:rPr>
                        <a:rPr lang="el-GR" sz="2800" b="0" i="0" smtClean="0">
                          <a:latin typeface="Cambria Math"/>
                          <a:ea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800" b="0" i="0" smtClean="0">
                          <a:latin typeface="Cambria Math"/>
                          <a:ea typeface="Cambria Math"/>
                        </a:rPr>
                        <m:t>V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6" name="TextBox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7784" y="5517232"/>
                <a:ext cx="4392488" cy="136815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177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62400" y="4005064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8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8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8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8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8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8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8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8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8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800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+..</m:t>
                      </m:r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00" y="4005064"/>
                <a:ext cx="878497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8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3131840" y="2348880"/>
                <a:ext cx="266429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+</m:t>
                      </m:r>
                      <m:sSub>
                        <m:sSubPr>
                          <m:ctrlPr>
                            <a:rPr lang="el-GR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m:rPr>
                              <m:sty m:val="p"/>
                            </m:rPr>
                            <a:rPr lang="en-US" sz="2800" b="0" i="0" smtClean="0">
                              <a:latin typeface="Cambria Math"/>
                            </a:rPr>
                            <m:t>f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𝑗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,</m:t>
                          </m:r>
                          <m:r>
                            <a:rPr lang="en-US" sz="2800" b="0" i="1" smtClean="0">
                              <a:latin typeface="Cambria Math"/>
                            </a:rPr>
                            <m:t>𝑛𝑐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348880"/>
                <a:ext cx="2664296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484784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</a:t>
            </a:r>
            <a:r>
              <a:rPr lang="el-GR" sz="2800" u="sng" dirty="0"/>
              <a:t>σ</a:t>
            </a:r>
            <a:r>
              <a:rPr lang="el-GR" sz="2800" u="sng" dirty="0" smtClean="0"/>
              <a:t>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98884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Έστω ότι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140968"/>
            <a:ext cx="8064896" cy="86409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Επομένως ο </a:t>
            </a:r>
            <a:r>
              <a:rPr lang="en-US" dirty="0" smtClean="0"/>
              <a:t>2</a:t>
            </a:r>
            <a:r>
              <a:rPr lang="el-GR" baseline="30000" dirty="0" smtClean="0"/>
              <a:t>ος</a:t>
            </a:r>
            <a:r>
              <a:rPr lang="el-GR" dirty="0" smtClean="0"/>
              <a:t> όρος στην (1) για συντηρητικές δυνάμεις παίρνει τη μορφή</a:t>
            </a:r>
            <a:r>
              <a:rPr lang="en-US" dirty="0" smtClean="0"/>
              <a:t>: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/>
              <p:cNvSpPr txBox="1"/>
              <p:nvPr/>
            </p:nvSpPr>
            <p:spPr>
              <a:xfrm>
                <a:off x="179512" y="5373216"/>
                <a:ext cx="8964488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925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l-GR" sz="2800" b="0" i="1" smtClean="0">
                          <a:latin typeface="Cambria Math"/>
                          <a:ea typeface="Cambria Math"/>
                        </a:rPr>
                        <m:t>=</m:t>
                      </m:r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−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  <m:r>
                        <a:rPr lang="en-US" sz="2800" b="0" i="1" smtClean="0">
                          <a:latin typeface="Cambria Math"/>
                          <a:ea typeface="Cambria Math"/>
                        </a:rPr>
                        <m:t>+..=..+</m:t>
                      </m:r>
                      <m:nary>
                        <m:naryPr>
                          <m:ctrlPr>
                            <a:rPr lang="en-US" sz="28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800" i="1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sz="2800" i="1">
                              <a:latin typeface="Cambria Math"/>
                            </a:rPr>
                            <m:t>2</m:t>
                          </m:r>
                        </m:sup>
                        <m:e>
                          <m:sSub>
                            <m:sSubPr>
                              <m:ctrlPr>
                                <a:rPr lang="el-GR" sz="2800" i="1">
                                  <a:latin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</a:rPr>
                                    <m:t>𝑓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</a:rPr>
                                <m:t>𝑖𝑗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en-US" sz="2800" i="1">
                                  <a:latin typeface="Cambria Math"/>
                                </a:rPr>
                                <m:t>𝑐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∙</m:t>
                          </m:r>
                          <m:d>
                            <m:dPr>
                              <m:ctrlPr>
                                <a:rPr lang="en-US" sz="2800" i="1" smtClean="0">
                                  <a:latin typeface="Cambria Math"/>
                                  <a:ea typeface="Cambria Math"/>
                                </a:rPr>
                              </m:ctrlPr>
                            </m:dPr>
                            <m:e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𝑑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  <m:r>
                            <a:rPr lang="en-US" sz="2800" b="0" i="1" smtClean="0">
                              <a:latin typeface="Cambria Math"/>
                              <a:ea typeface="Cambria Math"/>
                            </a:rPr>
                            <m:t>..</m:t>
                          </m:r>
                        </m:e>
                      </m:nary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2" name="TextBox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512" y="5373216"/>
                <a:ext cx="8964488" cy="1368152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42020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395536" y="4185055"/>
                <a:ext cx="8784976" cy="1368152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sz="250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b="0" i="1" smtClean="0">
                              <a:latin typeface="Cambria Math"/>
                            </a:rPr>
                            <m:t>𝑖</m:t>
                          </m:r>
                          <m:r>
                            <a:rPr lang="en-US" sz="2500" b="0" i="1" smtClean="0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b="0" i="1" smtClean="0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b="0" i="1" smtClean="0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sSub>
                                    <m:sSubPr>
                                      <m:ctrlPr>
                                        <a:rPr lang="el-GR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b="0" i="1" smtClean="0">
                                              <a:latin typeface="Cambria Math"/>
                                            </a:rPr>
                                            <m:t>𝑓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</m:t>
                                      </m:r>
                                      <m:r>
                                        <a:rPr lang="en-US" sz="2500" b="0" i="1" smtClean="0">
                                          <a:latin typeface="Cambria Math"/>
                                        </a:rPr>
                                        <m:t>𝑗</m:t>
                                      </m:r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,</m:t>
                                      </m:r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𝑐</m:t>
                                      </m:r>
                                    </m:sub>
                                  </m:sSub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∙</m:t>
                                  </m:r>
                                  <m:r>
                                    <a:rPr lang="en-US" sz="2500" i="1">
                                      <a:latin typeface="Cambria Math"/>
                                      <a:ea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sSubPr>
                                    <m:e>
                                      <m:bar>
                                        <m:barPr>
                                          <m:ctrlP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</m:ctrlPr>
                                        </m:barPr>
                                        <m:e>
                                          <m:r>
                                            <a:rPr lang="en-US" sz="2500" i="1">
                                              <a:latin typeface="Cambria Math"/>
                                              <a:ea typeface="Cambria Math"/>
                                            </a:rPr>
                                            <m:t>𝑟</m:t>
                                          </m:r>
                                        </m:e>
                                      </m:ba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  <a:ea typeface="Cambria Math"/>
                                        </a:rPr>
                                        <m:t>𝑖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𝑖</m:t>
                          </m:r>
                          <m:r>
                            <a:rPr lang="en-US" sz="25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nary>
                                <m:nary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25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  <m:sup>
                                  <m:r>
                                    <a:rPr lang="en-US" sz="2500" i="1">
                                      <a:latin typeface="Cambria Math"/>
                                    </a:rPr>
                                    <m:t>2</m:t>
                                  </m:r>
                                </m:sup>
                                <m:e>
                                  <m:r>
                                    <a:rPr lang="el-GR" sz="2500" b="0" i="1" smtClean="0">
                                      <a:latin typeface="Cambria Math"/>
                                    </a:rPr>
                                    <m:t>−</m:t>
                                  </m:r>
                                  <m:r>
                                    <a:rPr lang="en-US" sz="2500" i="1">
                                      <a:latin typeface="Cambria Math"/>
                                    </a:rPr>
                                    <m:t>𝑑</m:t>
                                  </m:r>
                                  <m:sSub>
                                    <m:sSubPr>
                                      <m:ctrlPr>
                                        <a:rPr lang="en-US" sz="2500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en-US" sz="2500" i="1">
                                          <a:latin typeface="Cambria Math"/>
                                        </a:rPr>
                                        <m:t>𝑖𝑗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nary>
                        </m:e>
                      </m:nary>
                      <m:r>
                        <a:rPr lang="el-GR" sz="2500" b="0" i="1" smtClean="0">
                          <a:latin typeface="Cambria Math"/>
                          <a:ea typeface="Cambria Math"/>
                        </a:rPr>
                        <m:t>=−</m:t>
                      </m:r>
                      <m:nary>
                        <m:naryPr>
                          <m:chr m:val="∑"/>
                          <m:ctrlPr>
                            <a:rPr lang="en-US" sz="2500" i="1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500" i="1">
                              <a:latin typeface="Cambria Math"/>
                            </a:rPr>
                            <m:t>𝑖</m:t>
                          </m:r>
                          <m:r>
                            <a:rPr lang="en-US" sz="2500" i="1">
                              <a:latin typeface="Cambria Math"/>
                            </a:rPr>
                            <m:t>=1</m:t>
                          </m:r>
                        </m:sub>
                        <m:sup>
                          <m:r>
                            <a:rPr lang="en-US" sz="2500" i="1">
                              <a:latin typeface="Cambria Math"/>
                            </a:rPr>
                            <m:t>𝑁</m:t>
                          </m:r>
                        </m:sup>
                        <m:e>
                          <m:nary>
                            <m:naryPr>
                              <m:chr m:val="∑"/>
                              <m:ctrlPr>
                                <a:rPr lang="en-US" sz="2500" i="1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sz="2500" i="1">
                                  <a:latin typeface="Cambria Math"/>
                                </a:rPr>
                                <m:t>𝑗</m:t>
                              </m:r>
                              <m:r>
                                <a:rPr lang="en-US" sz="2500" i="1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sz="2500" i="1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r>
                                <m:rPr>
                                  <m:sty m:val="p"/>
                                </m:rPr>
                                <a:rPr lang="el-GR" sz="2500" b="0" i="0" smtClean="0">
                                  <a:latin typeface="Cambria Math"/>
                                </a:rPr>
                                <m:t>Δ</m:t>
                              </m:r>
                              <m:sSub>
                                <m:sSubPr>
                                  <m:ctrlPr>
                                    <a:rPr lang="en-US" sz="25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sz="2500" i="1">
                                      <a:latin typeface="Cambria Math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en-US" sz="2500" i="1">
                                      <a:latin typeface="Cambria Math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nary>
                        </m:e>
                      </m:nary>
                      <m:r>
                        <a:rPr lang="en-US" sz="2500" b="0" i="1" smtClean="0">
                          <a:latin typeface="Cambria Math"/>
                        </a:rPr>
                        <m:t>=−</m:t>
                      </m:r>
                      <m:r>
                        <m:rPr>
                          <m:sty m:val="p"/>
                        </m:rPr>
                        <a:rPr lang="el-GR" sz="2500" b="0" i="0" smtClean="0">
                          <a:latin typeface="Cambria Math"/>
                        </a:rPr>
                        <m:t>Δ</m:t>
                      </m:r>
                      <m:r>
                        <m:rPr>
                          <m:sty m:val="p"/>
                        </m:rPr>
                        <a:rPr lang="en-US" sz="2500" b="0" i="0" smtClean="0">
                          <a:latin typeface="Cambria Math"/>
                        </a:rPr>
                        <m:t>V</m:t>
                      </m:r>
                      <m:r>
                        <a:rPr lang="en-US" sz="2500" b="0" i="0" smtClean="0">
                          <a:latin typeface="Cambria Math"/>
                        </a:rPr>
                        <m:t>′</m:t>
                      </m:r>
                    </m:oMath>
                  </m:oMathPara>
                </a14:m>
                <a:endParaRPr lang="en-US" sz="2500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5536" y="4185055"/>
                <a:ext cx="8784976" cy="136815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>
          <a:xfrm>
            <a:off x="6553200" y="6448251"/>
            <a:ext cx="2133600" cy="365125"/>
          </a:xfrm>
        </p:spPr>
        <p:txBody>
          <a:bodyPr/>
          <a:lstStyle/>
          <a:p>
            <a:fld id="{53C4726A-630D-4CB4-B088-BAB00F4188E9}" type="slidenum">
              <a:rPr lang="el-GR" smtClean="0"/>
              <a:t>9</a:t>
            </a:fld>
            <a:endParaRPr lang="el-GR" dirty="0"/>
          </a:p>
        </p:txBody>
      </p:sp>
      <p:sp>
        <p:nvSpPr>
          <p:cNvPr id="16" name="Τίτλος 5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/>
              <a:t>Αρχές Έργου-Ενέργειας </a:t>
            </a:r>
            <a:br>
              <a:rPr lang="el-GR" dirty="0"/>
            </a:br>
            <a:r>
              <a:rPr lang="el-GR" dirty="0"/>
              <a:t>Σύστημα Υλικών Σημείων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2771800" y="2132856"/>
                <a:ext cx="5472608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  <m:r>
                        <a:rPr lang="en-US" sz="2800" i="1">
                          <a:latin typeface="Cambria Math"/>
                          <a:ea typeface="Cambria Math"/>
                        </a:rPr>
                        <m:t>∙</m:t>
                      </m:r>
                      <m:d>
                        <m:dPr>
                          <m:ctrlPr>
                            <a:rPr lang="en-US" sz="2800" i="1">
                              <a:latin typeface="Cambria Math"/>
                              <a:ea typeface="Cambria Math"/>
                            </a:rPr>
                          </m:ctrlPr>
                        </m:dPr>
                        <m:e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sz="2800" i="1">
                              <a:latin typeface="Cambria Math"/>
                              <a:ea typeface="Cambria Math"/>
                            </a:rPr>
                            <m:t>𝑑</m:t>
                          </m:r>
                          <m:sSub>
                            <m:sSubPr>
                              <m:ctrlPr>
                                <a:rPr lang="en-US" sz="2800" i="1">
                                  <a:latin typeface="Cambria Math"/>
                                  <a:ea typeface="Cambria Math"/>
                                </a:rPr>
                              </m:ctrlPr>
                            </m:sSubPr>
                            <m:e>
                              <m:bar>
                                <m:bar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barPr>
                                <m:e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𝑟</m:t>
                                  </m:r>
                                </m:e>
                              </m:bar>
                            </m:e>
                            <m:sub>
                              <m:r>
                                <a:rPr lang="en-US" sz="2800" i="1">
                                  <a:latin typeface="Cambria Math"/>
                                  <a:ea typeface="Cambria Math"/>
                                </a:rPr>
                                <m:t>𝑗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r>
                        <a:rPr lang="el-GR" sz="2800" b="0" i="1" smtClean="0">
                          <a:latin typeface="Cambria Math"/>
                        </a:rPr>
                        <m:t>−</m:t>
                      </m:r>
                      <m:r>
                        <a:rPr lang="en-US" sz="2800" b="0" i="1" smtClean="0">
                          <a:latin typeface="Cambria Math"/>
                        </a:rPr>
                        <m:t>𝑑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132856"/>
                <a:ext cx="5472608" cy="792088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Θέση κειμένου 2"/>
          <p:cNvSpPr>
            <a:spLocks noGrp="1"/>
          </p:cNvSpPr>
          <p:nvPr>
            <p:ph type="body" sz="quarter" idx="3"/>
          </p:nvPr>
        </p:nvSpPr>
        <p:spPr>
          <a:xfrm>
            <a:off x="579958" y="1484784"/>
            <a:ext cx="7736458" cy="392593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el-GR" sz="2800" u="sng" dirty="0" smtClean="0"/>
              <a:t>Ε</a:t>
            </a:r>
            <a:r>
              <a:rPr lang="el-GR" sz="2800" u="sng" dirty="0"/>
              <a:t>σ</a:t>
            </a:r>
            <a:r>
              <a:rPr lang="el-GR" sz="2800" u="sng" dirty="0" smtClean="0"/>
              <a:t>ωτερικές Δυνάμεις</a:t>
            </a:r>
            <a:endParaRPr lang="el-GR" sz="2800" u="sng" dirty="0"/>
          </a:p>
        </p:txBody>
      </p:sp>
      <p:sp>
        <p:nvSpPr>
          <p:cNvPr id="10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1988840"/>
            <a:ext cx="7920880" cy="57606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Εάν</a:t>
            </a:r>
            <a:r>
              <a:rPr lang="en-US" dirty="0" smtClean="0"/>
              <a:t>:</a:t>
            </a:r>
            <a:endParaRPr lang="el-GR" dirty="0" smtClean="0"/>
          </a:p>
        </p:txBody>
      </p:sp>
      <p:sp>
        <p:nvSpPr>
          <p:cNvPr id="21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2996952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καλούμε την                συντηρητική εσωτερική δύναμη.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2555776" y="2924944"/>
                <a:ext cx="855712" cy="540031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 fontScale="85000" lnSpcReduction="10000"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l-GR" sz="2800" i="1" smtClean="0">
                              <a:latin typeface="Cambria Math"/>
                            </a:rPr>
                          </m:ctrlPr>
                        </m:sSubPr>
                        <m:e>
                          <m:bar>
                            <m:barPr>
                              <m:ctrlPr>
                                <a:rPr lang="en-US" sz="2800" i="1">
                                  <a:latin typeface="Cambria Math"/>
                                </a:rPr>
                              </m:ctrlPr>
                            </m:barPr>
                            <m:e>
                              <m:r>
                                <a:rPr lang="en-US" sz="2800" i="1">
                                  <a:latin typeface="Cambria Math"/>
                                </a:rPr>
                                <m:t>𝑓</m:t>
                              </m:r>
                            </m:e>
                          </m:ba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  <m:r>
                            <a:rPr lang="en-US" sz="2800" i="1">
                              <a:latin typeface="Cambria Math"/>
                            </a:rPr>
                            <m:t>,</m:t>
                          </m:r>
                          <m:r>
                            <a:rPr lang="en-US" sz="2800" i="1">
                              <a:latin typeface="Cambria Math"/>
                            </a:rPr>
                            <m:t>𝑐</m:t>
                          </m:r>
                        </m:sub>
                      </m:sSub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2924944"/>
                <a:ext cx="855712" cy="540031"/>
              </a:xfrm>
              <a:prstGeom prst="rect">
                <a:avLst/>
              </a:prstGeom>
              <a:blipFill rotWithShape="1">
                <a:blip r:embed="rId5"/>
                <a:stretch>
                  <a:fillRect l="-5674" b="-227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3645024"/>
            <a:ext cx="8064896" cy="468023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l-GR" dirty="0" smtClean="0"/>
              <a:t>Οπότε</a:t>
            </a:r>
          </a:p>
        </p:txBody>
      </p:sp>
      <p:sp>
        <p:nvSpPr>
          <p:cNvPr id="14" name="Θέση περιεχομένου 3"/>
          <p:cNvSpPr>
            <a:spLocks noGrp="1"/>
          </p:cNvSpPr>
          <p:nvPr>
            <p:ph sz="quarter" idx="4"/>
          </p:nvPr>
        </p:nvSpPr>
        <p:spPr>
          <a:xfrm>
            <a:off x="683568" y="5517232"/>
            <a:ext cx="8064896" cy="684047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el-GR" dirty="0" smtClean="0"/>
              <a:t>Η δυναμική ενέργεια εξαρτάται μόνο από την απόσταση μεταξύ των υλικών σημείων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l-GR" dirty="0" smtClean="0"/>
              <a:t>και </a:t>
            </a:r>
            <a:r>
              <a:rPr lang="en-US" dirty="0" smtClean="0"/>
              <a:t>j.</a:t>
            </a:r>
            <a:endParaRPr lang="el-GR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3635896" y="6165304"/>
                <a:ext cx="3384376" cy="792088"/>
              </a:xfrm>
              <a:prstGeom prst="rect">
                <a:avLst/>
              </a:prstGeom>
            </p:spPr>
            <p:txBody>
              <a:bodyPr vert="horz" wrap="none" lIns="91440" tIns="45720" rIns="91440" bIns="45720" rtlCol="0" anchor="ctr">
                <a:normAutofit/>
              </a:bodyPr>
              <a:lstStyle/>
              <a:p>
                <a:pPr algn="just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/>
                            </a:rPr>
                            <m:t>𝑖𝑗</m:t>
                          </m:r>
                        </m:sub>
                      </m:sSub>
                      <m:r>
                        <a:rPr lang="en-US" sz="2800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sz="2800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sz="2800" i="1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sz="2800" i="1">
                              <a:latin typeface="Cambria Math"/>
                            </a:rPr>
                            <m:t>𝑖𝑗</m:t>
                          </m:r>
                        </m:sub>
                      </m:sSub>
                      <m:d>
                        <m:dPr>
                          <m:ctrlPr>
                            <a:rPr lang="en-US" sz="2800" i="1" smtClean="0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2800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en-US" sz="2800" b="0" i="1" smtClean="0">
                                  <a:latin typeface="Cambria Math"/>
                                  <a:ea typeface="Cambria Math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sz="2800" i="1">
                                      <a:latin typeface="Cambria Math"/>
                                      <a:ea typeface="Cambria Math"/>
                                    </a:rPr>
                                  </m:ctrlPr>
                                </m:sSubPr>
                                <m:e>
                                  <m:bar>
                                    <m:barPr>
                                      <m:ctrlP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</m:ctrlPr>
                                    </m:barPr>
                                    <m:e>
                                      <m:r>
                                        <a:rPr lang="en-US" sz="2800" i="1">
                                          <a:latin typeface="Cambria Math"/>
                                          <a:ea typeface="Cambria Math"/>
                                        </a:rPr>
                                        <m:t>𝑟</m:t>
                                      </m:r>
                                    </m:e>
                                  </m:bar>
                                </m:e>
                                <m:sub>
                                  <m:r>
                                    <a:rPr lang="en-US" sz="2800" b="0" i="1" smtClean="0">
                                      <a:latin typeface="Cambria Math"/>
                                      <a:ea typeface="Cambria Math"/>
                                    </a:rPr>
                                    <m:t>𝑗</m:t>
                                  </m:r>
                                </m:sub>
                              </m:sSub>
                            </m:e>
                          </m:d>
                        </m:e>
                      </m:d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5896" y="6165304"/>
                <a:ext cx="3384376" cy="792088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60081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CHECKTIMEDATE" val="17/9/2014 8:35:30 μμ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2,3,1026,5,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ZHAW.ACCESSIBILITYADDIN.READINGORDER" val="12,7,8,17,10,"/>
</p:tagLst>
</file>

<file path=ppt/theme/theme1.xml><?xml version="1.0" encoding="utf-8"?>
<a:theme xmlns:a="http://schemas.openxmlformats.org/drawingml/2006/main" name="UTH_Opencourses Powerpoint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 vert="horz" lIns="91440" tIns="45720" rIns="91440" bIns="45720" rtlCol="0" anchor="ctr">
        <a:normAutofit/>
      </a:bodyPr>
      <a:lstStyle>
        <a:defPPr>
          <a:defRPr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��< ? x m l   v e r s i o n = " 1 . 0 "   e n c o d i n g = " u t f - 1 6 " ? > < D o c u m e n t S e t t i n g s   x m l n s : x s d = " h t t p : / / w w w . w 3 . o r g / 2 0 0 1 / X M L S c h e m a "   x m l n s : x s i = " h t t p : / / w w w . w 3 . o r g / 2 0 0 1 / X M L S c h e m a - i n s t a n c e "   x m l n s = " h t t p : / / w w w . z h a w . c h / A c c e s s i b i l i t y A d d I n " >  
     < C h e c k R e a d i n g O r d e r > t r u e < / C h e c k R e a d i n g O r d e r >  
     < C h e c k T a b l e H e a d e r > t r u e < / C h e c k T a b l e H e a d e r >  
     < C h e c k S l i d e T i t l e > t r u e < / C h e c k S l i d e T i t l e >  
     < C h e c k L a n g u a g e S e t t i n g > t r u e < / C h e c k L a n g u a g e S e t t i n g >  
     < C h e c k A l t T e x t > t r u e < / C h e c k A l t T e x t >  
     < C h e c k T e x t S i z e > t r u e < / C h e c k T e x t S i z e >  
     < C h e c k S c r e e n T i p > f a l s e < / C h e c k S c r e e n T i p >  
     < S h o w S h a p e N a m e C o l u m n > f a l s e < / S h o w S h a p e N a m e C o l u m n >  
     < S h o w I s s u e D e s c r i p t i o n > f a l s e < / S h o w I s s u e D e s c r i p t i o n >  
 < / D o c u m e n t S e t t i n g s > 
</file>

<file path=customXml/itemProps1.xml><?xml version="1.0" encoding="utf-8"?>
<ds:datastoreItem xmlns:ds="http://schemas.openxmlformats.org/officeDocument/2006/customXml" ds:itemID="{5E660CE9-CF9F-4905-8878-B8801F9EB79E}">
  <ds:schemaRefs>
    <ds:schemaRef ds:uri="http://www.w3.org/2001/XMLSchema"/>
    <ds:schemaRef ds:uri="http://www.zhaw.ch/AccessibilityAddIn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15196</TotalTime>
  <Words>2994</Words>
  <Application>Microsoft Office PowerPoint</Application>
  <PresentationFormat>On-screen Show (4:3)</PresentationFormat>
  <Paragraphs>307</Paragraphs>
  <Slides>28</Slides>
  <Notes>28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UTH_Opencourses Powerpoint Template</vt:lpstr>
      <vt:lpstr>Δυναμική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Αρχές Έργου-Ενέργειας  Σύστημα Υλικών Σημείων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Εφαρμογή 1: Κίνηση με τριβή</vt:lpstr>
      <vt:lpstr>Αρχές Έργου-Ενέργειας  Σύστημα Υλικών Σημείων</vt:lpstr>
      <vt:lpstr>PowerPoint Presentation</vt:lpstr>
      <vt:lpstr>PowerPoint Presentation</vt:lpstr>
      <vt:lpstr>PowerPoint Presentation</vt:lpstr>
      <vt:lpstr>Εφαρμογή 2: Αβαρής ράβδος</vt:lpstr>
      <vt:lpstr>Εφαρμογή 2: Αβαρής ράβδος</vt:lpstr>
      <vt:lpstr>Τέλος Ενότητας</vt:lpstr>
    </vt:vector>
  </TitlesOfParts>
  <Company>UTH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Τίτλος Μαθήματος - Ενότητα</dc:title>
  <dc:creator>ΔΙδάσκων</dc:creator>
  <cp:lastModifiedBy>Christina</cp:lastModifiedBy>
  <cp:revision>211</cp:revision>
  <dcterms:created xsi:type="dcterms:W3CDTF">2014-09-17T16:29:18Z</dcterms:created>
  <dcterms:modified xsi:type="dcterms:W3CDTF">2014-11-10T14:28:27Z</dcterms:modified>
</cp:coreProperties>
</file>