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9" r:id="rId2"/>
    <p:sldId id="298" r:id="rId3"/>
    <p:sldId id="300" r:id="rId4"/>
    <p:sldId id="301" r:id="rId5"/>
    <p:sldId id="310" r:id="rId6"/>
    <p:sldId id="302" r:id="rId7"/>
    <p:sldId id="258" r:id="rId8"/>
    <p:sldId id="291" r:id="rId9"/>
    <p:sldId id="292" r:id="rId10"/>
    <p:sldId id="259" r:id="rId11"/>
    <p:sldId id="273" r:id="rId12"/>
    <p:sldId id="289" r:id="rId13"/>
    <p:sldId id="261" r:id="rId14"/>
    <p:sldId id="275" r:id="rId15"/>
    <p:sldId id="276" r:id="rId16"/>
    <p:sldId id="290" r:id="rId17"/>
    <p:sldId id="277" r:id="rId18"/>
    <p:sldId id="293" r:id="rId19"/>
    <p:sldId id="294" r:id="rId20"/>
    <p:sldId id="272" r:id="rId21"/>
    <p:sldId id="278" r:id="rId22"/>
    <p:sldId id="279" r:id="rId23"/>
    <p:sldId id="295" r:id="rId24"/>
    <p:sldId id="286" r:id="rId25"/>
    <p:sldId id="269" r:id="rId26"/>
    <p:sldId id="268" r:id="rId27"/>
    <p:sldId id="266" r:id="rId28"/>
    <p:sldId id="282" r:id="rId29"/>
    <p:sldId id="285" r:id="rId30"/>
    <p:sldId id="287" r:id="rId31"/>
    <p:sldId id="296" r:id="rId32"/>
    <p:sldId id="297" r:id="rId33"/>
    <p:sldId id="309" r:id="rId34"/>
    <p:sldId id="303" r:id="rId35"/>
    <p:sldId id="304" r:id="rId36"/>
    <p:sldId id="308" r:id="rId37"/>
    <p:sldId id="311"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110" d="100"/>
          <a:sy n="110" d="100"/>
        </p:scale>
        <p:origin x="162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72DE6-DA05-4C79-B97D-18182A8113A1}"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A6AE5-E33C-49F1-956C-2F0E6B302D64}" type="slidenum">
              <a:rPr lang="en-US" smtClean="0"/>
              <a:t>‹#›</a:t>
            </a:fld>
            <a:endParaRPr lang="en-US"/>
          </a:p>
        </p:txBody>
      </p:sp>
    </p:spTree>
    <p:extLst>
      <p:ext uri="{BB962C8B-B14F-4D97-AF65-F5344CB8AC3E}">
        <p14:creationId xmlns:p14="http://schemas.microsoft.com/office/powerpoint/2010/main" val="401865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11453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335A734A-E1EE-4C2F-8B6D-06BA5D9C249E}" type="datetime1">
              <a:rPr lang="el-GR" smtClean="0"/>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B334CF3-617B-49B9-887C-31AAB34FFFCF}" type="datetime1">
              <a:rPr lang="el-GR" smtClean="0"/>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4B06220-94E7-4579-819A-AA427D21295E}" type="datetime1">
              <a:rPr lang="el-GR" smtClean="0"/>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4E0B5DD-DDAA-4D89-B909-EE4EB034759E}" type="datetime1">
              <a:rPr lang="el-GR" smtClean="0"/>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0CF03-C18C-4B11-953A-CBBF8B10C5E8}" type="datetime1">
              <a:rPr lang="el-GR" smtClean="0"/>
              <a:t>29/12/2014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316F65-AF6A-4021-AF1B-30D1DB1CFFEE}" type="datetime1">
              <a:rPr lang="el-GR" smtClean="0"/>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B45B1B0-A24B-4C91-8839-87F0A7445EF5}" type="datetime1">
              <a:rPr lang="el-GR" smtClean="0"/>
              <a:t>29/12/2014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5B53639-B82C-4DAA-83E9-B31AFFDF6AD2}" type="datetime1">
              <a:rPr lang="el-GR" smtClean="0"/>
              <a:t>29/12/2014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9EFB4-DC70-480C-A41A-0F1AB229E363}" type="datetime1">
              <a:rPr lang="el-GR" smtClean="0"/>
              <a:t>29/12/2014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28071D-CDF9-464D-9C1B-04102FBABB18}" type="datetime1">
              <a:rPr lang="el-GR" smtClean="0"/>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40983-AAF3-4949-AE10-FD34DADBDA34}" type="datetime1">
              <a:rPr lang="el-GR" smtClean="0"/>
              <a:t>29/12/2014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A93DB06-9AFF-45E5-8F17-ACA89224457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39992-A6E8-4CB4-8708-D59ABFA7AAE1}" type="datetime1">
              <a:rPr lang="el-GR" smtClean="0"/>
              <a:t>29/12/2014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3DB06-9AFF-45E5-8F17-ACA89224457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Λογότυπο Πανεπιστημίου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a:t>
            </a:r>
            <a:r>
              <a:rPr lang="en-US" sz="2800" dirty="0" smtClean="0">
                <a:solidFill>
                  <a:schemeClr val="tx1"/>
                </a:solidFill>
                <a:latin typeface="+mj-lt"/>
                <a:ea typeface="+mj-ea"/>
                <a:cs typeface="+mj-cs"/>
              </a:rPr>
              <a:t>2</a:t>
            </a:r>
            <a:r>
              <a:rPr lang="el-GR" sz="2800" dirty="0" smtClean="0">
                <a:solidFill>
                  <a:schemeClr val="tx1"/>
                </a:solidFill>
                <a:latin typeface="+mj-lt"/>
                <a:ea typeface="+mj-ea"/>
                <a:cs typeface="+mj-cs"/>
              </a:rPr>
              <a:t>:</a:t>
            </a:r>
            <a:r>
              <a:rPr lang="en-US" sz="2800" dirty="0" smtClean="0">
                <a:solidFill>
                  <a:srgbClr val="5075BC"/>
                </a:solidFill>
                <a:latin typeface="+mj-lt"/>
                <a:ea typeface="+mj-ea"/>
                <a:cs typeface="+mj-cs"/>
              </a:rPr>
              <a:t> </a:t>
            </a:r>
            <a:r>
              <a:rPr lang="el-GR" sz="2800" dirty="0">
                <a:solidFill>
                  <a:schemeClr val="tx1"/>
                </a:solidFill>
              </a:rPr>
              <a:t>Κατασκευάζοντας το φύλο και το σώμα:</a:t>
            </a:r>
            <a:br>
              <a:rPr lang="el-GR" sz="2800" dirty="0">
                <a:solidFill>
                  <a:schemeClr val="tx1"/>
                </a:solidFill>
              </a:rPr>
            </a:br>
            <a:r>
              <a:rPr lang="el-GR" sz="2800" dirty="0">
                <a:solidFill>
                  <a:schemeClr val="tx1"/>
                </a:solidFill>
              </a:rPr>
              <a:t>θεολογικός και επιστημονικός λόγος</a:t>
            </a:r>
            <a:endParaRPr lang="el-GR" sz="2800" dirty="0" smtClean="0">
              <a:solidFill>
                <a:schemeClr val="tx1"/>
              </a:solidFill>
            </a:endParaRPr>
          </a:p>
          <a:p>
            <a:endParaRPr lang="en-US" sz="2800" dirty="0" smtClean="0">
              <a:solidFill>
                <a:schemeClr val="tx1"/>
              </a:solidFill>
            </a:endParaRPr>
          </a:p>
          <a:p>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5A93DB06-9AFF-45E5-8F17-ACA892244576}" type="slidenum">
              <a:rPr lang="el-GR" smtClean="0"/>
              <a:pPr/>
              <a:t>1</a:t>
            </a:fld>
            <a:endParaRPr lang="el-GR"/>
          </a:p>
        </p:txBody>
      </p:sp>
    </p:spTree>
    <p:extLst>
      <p:ext uri="{BB962C8B-B14F-4D97-AF65-F5344CB8AC3E}">
        <p14:creationId xmlns:p14="http://schemas.microsoft.com/office/powerpoint/2010/main" val="3917105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Οι πρωτόπλαστοι στο κίνημα της Μεταρρύθμισης:</a:t>
            </a:r>
            <a:br>
              <a:rPr lang="el-GR" sz="3600" dirty="0" smtClean="0"/>
            </a:br>
            <a:r>
              <a:rPr lang="en-US" sz="3600" dirty="0" smtClean="0"/>
              <a:t>Lucas Cranach, </a:t>
            </a:r>
            <a:r>
              <a:rPr lang="el-GR" sz="3600" dirty="0" smtClean="0"/>
              <a:t>Αδάμ και Εύα</a:t>
            </a:r>
            <a:r>
              <a:rPr lang="en-US" sz="3600" dirty="0" smtClean="0"/>
              <a:t> (1509)</a:t>
            </a:r>
            <a:endParaRPr lang="el-GR" sz="3600" dirty="0"/>
          </a:p>
        </p:txBody>
      </p:sp>
      <p:pic>
        <p:nvPicPr>
          <p:cNvPr id="4" name="Content Placeholder 3" descr="Εικόνα: Αδάμ και Εύα του Lucas Cranach"/>
          <p:cNvPicPr>
            <a:picLocks noGrp="1" noChangeAspect="1"/>
          </p:cNvPicPr>
          <p:nvPr>
            <p:ph idx="1"/>
          </p:nvPr>
        </p:nvPicPr>
        <p:blipFill>
          <a:blip r:embed="rId2" cstate="print"/>
          <a:stretch>
            <a:fillRect/>
          </a:stretch>
        </p:blipFill>
        <p:spPr>
          <a:xfrm>
            <a:off x="2915816" y="1772816"/>
            <a:ext cx="3477942" cy="486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Το ερπετό με «γυναικεία μορφή»:</a:t>
            </a:r>
            <a:br>
              <a:rPr lang="el-GR" sz="3200" dirty="0" smtClean="0"/>
            </a:br>
            <a:r>
              <a:rPr lang="el-GR" sz="3200" dirty="0" smtClean="0"/>
              <a:t>Μιχαήλ Άγγελος, Η πτώση των πρωτόπλαστων, </a:t>
            </a:r>
            <a:r>
              <a:rPr lang="en-US" sz="3200" dirty="0" err="1" smtClean="0"/>
              <a:t>Capella</a:t>
            </a:r>
            <a:r>
              <a:rPr lang="en-US" sz="3200" dirty="0" smtClean="0"/>
              <a:t> </a:t>
            </a:r>
            <a:r>
              <a:rPr lang="en-US" sz="3200" dirty="0" err="1" smtClean="0"/>
              <a:t>Sistina</a:t>
            </a:r>
            <a:r>
              <a:rPr lang="en-US" sz="3200" dirty="0" smtClean="0"/>
              <a:t> (1508-1512)</a:t>
            </a:r>
            <a:r>
              <a:rPr lang="el-GR" sz="3200" dirty="0" smtClean="0"/>
              <a:t> </a:t>
            </a:r>
            <a:endParaRPr lang="el-GR" sz="3200" dirty="0"/>
          </a:p>
        </p:txBody>
      </p:sp>
      <p:pic>
        <p:nvPicPr>
          <p:cNvPr id="4" name="Content Placeholder 3" descr="Εικόνα:Μιχαήλ Άγγελος, Η πτώση των πρωτόπλαστων"/>
          <p:cNvPicPr>
            <a:picLocks noGrp="1" noChangeAspect="1"/>
          </p:cNvPicPr>
          <p:nvPr>
            <p:ph idx="1"/>
          </p:nvPr>
        </p:nvPicPr>
        <p:blipFill>
          <a:blip r:embed="rId2" cstate="print"/>
          <a:stretch>
            <a:fillRect/>
          </a:stretch>
        </p:blipFill>
        <p:spPr>
          <a:xfrm>
            <a:off x="827584" y="2348880"/>
            <a:ext cx="7500224"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Η αμαρτωλή γυναικεία φύση:</a:t>
            </a:r>
            <a:endParaRPr lang="el-GR" sz="3600" dirty="0"/>
          </a:p>
        </p:txBody>
      </p:sp>
      <p:sp>
        <p:nvSpPr>
          <p:cNvPr id="3" name="Text Placeholder 2"/>
          <p:cNvSpPr>
            <a:spLocks noGrp="1"/>
          </p:cNvSpPr>
          <p:nvPr>
            <p:ph type="body" idx="1"/>
          </p:nvPr>
        </p:nvSpPr>
        <p:spPr>
          <a:xfrm>
            <a:off x="590872" y="1340768"/>
            <a:ext cx="4040188" cy="834107"/>
          </a:xfrm>
        </p:spPr>
        <p:txBody>
          <a:bodyPr>
            <a:normAutofit/>
          </a:bodyPr>
          <a:lstStyle/>
          <a:p>
            <a:pPr algn="ctr"/>
            <a:r>
              <a:rPr lang="en-US" sz="2300" b="0" dirty="0" smtClean="0"/>
              <a:t>Hans </a:t>
            </a:r>
            <a:r>
              <a:rPr lang="en-US" sz="2300" b="0" dirty="0" err="1" smtClean="0"/>
              <a:t>Sebald</a:t>
            </a:r>
            <a:r>
              <a:rPr lang="en-US" sz="2300" b="0" dirty="0" smtClean="0"/>
              <a:t> </a:t>
            </a:r>
            <a:r>
              <a:rPr lang="en-US" sz="2300" b="0" dirty="0" err="1" smtClean="0"/>
              <a:t>Beham</a:t>
            </a:r>
            <a:r>
              <a:rPr lang="en-US" sz="2300" b="0" dirty="0" smtClean="0"/>
              <a:t>,</a:t>
            </a:r>
            <a:r>
              <a:rPr lang="el-GR" sz="2300" b="0" dirty="0" smtClean="0"/>
              <a:t> Αδάμ και Εύα (1543)</a:t>
            </a:r>
            <a:endParaRPr lang="el-GR" sz="2300" b="0" dirty="0"/>
          </a:p>
        </p:txBody>
      </p:sp>
      <p:pic>
        <p:nvPicPr>
          <p:cNvPr id="7" name="Content Placeholder 6" descr="Εικόνα:Hans Sebald Beham, Αδάμ και Εύα "/>
          <p:cNvPicPr>
            <a:picLocks noGrp="1" noChangeAspect="1"/>
          </p:cNvPicPr>
          <p:nvPr>
            <p:ph sz="half" idx="2"/>
          </p:nvPr>
        </p:nvPicPr>
        <p:blipFill>
          <a:blip r:embed="rId2" cstate="print"/>
          <a:stretch>
            <a:fillRect/>
          </a:stretch>
        </p:blipFill>
        <p:spPr>
          <a:xfrm>
            <a:off x="1244892" y="2348880"/>
            <a:ext cx="3007445" cy="42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778697" y="1268760"/>
            <a:ext cx="4041775" cy="906115"/>
          </a:xfrm>
        </p:spPr>
        <p:txBody>
          <a:bodyPr>
            <a:noAutofit/>
          </a:bodyPr>
          <a:lstStyle/>
          <a:p>
            <a:endParaRPr lang="en-US" b="0" dirty="0" smtClean="0"/>
          </a:p>
          <a:p>
            <a:endParaRPr lang="en-US" b="0" dirty="0" smtClean="0"/>
          </a:p>
          <a:p>
            <a:endParaRPr lang="en-US" b="0" dirty="0" smtClean="0"/>
          </a:p>
          <a:p>
            <a:endParaRPr lang="en-US" b="0" dirty="0" smtClean="0"/>
          </a:p>
          <a:p>
            <a:pPr algn="ctr"/>
            <a:r>
              <a:rPr lang="en-US" sz="2300" b="0" dirty="0" smtClean="0"/>
              <a:t>Hans </a:t>
            </a:r>
            <a:r>
              <a:rPr lang="en-US" sz="2300" b="0" dirty="0" err="1" smtClean="0"/>
              <a:t>Baldung</a:t>
            </a:r>
            <a:r>
              <a:rPr lang="en-US" sz="2300" b="0" dirty="0" smtClean="0"/>
              <a:t>, </a:t>
            </a:r>
            <a:r>
              <a:rPr lang="el-GR" sz="2300" b="0" dirty="0" smtClean="0"/>
              <a:t>Η Εύα, το ερπετό και ο θάνατος (1510-1520)</a:t>
            </a:r>
            <a:endParaRPr lang="el-GR" sz="2300" b="0" dirty="0"/>
          </a:p>
        </p:txBody>
      </p:sp>
      <p:pic>
        <p:nvPicPr>
          <p:cNvPr id="8" name="Content Placeholder 7" descr="Εικόνα:Hans Baldung, Η Εύα, το ερπετό και ο θάνατος "/>
          <p:cNvPicPr>
            <a:picLocks noGrp="1" noChangeAspect="1"/>
          </p:cNvPicPr>
          <p:nvPr>
            <p:ph sz="quarter" idx="4"/>
          </p:nvPr>
        </p:nvPicPr>
        <p:blipFill>
          <a:blip r:embed="rId3" cstate="print"/>
          <a:stretch>
            <a:fillRect/>
          </a:stretch>
        </p:blipFill>
        <p:spPr>
          <a:xfrm>
            <a:off x="5709388" y="2276872"/>
            <a:ext cx="2102972" cy="42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5A93DB06-9AFF-45E5-8F17-ACA892244576}" type="slidenum">
              <a:rPr lang="el-GR" smtClean="0"/>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t/>
            </a:r>
            <a:br>
              <a:rPr lang="el-GR" sz="4000" dirty="0" smtClean="0"/>
            </a:br>
            <a:r>
              <a:rPr lang="el-GR" sz="3300" dirty="0" smtClean="0"/>
              <a:t>Η Θεοτόκος ως γυναικείο πρότυπο:</a:t>
            </a:r>
            <a:r>
              <a:rPr lang="en-US" sz="3300" dirty="0" smtClean="0"/>
              <a:t/>
            </a:r>
            <a:br>
              <a:rPr lang="en-US" sz="3300" dirty="0" smtClean="0"/>
            </a:br>
            <a:r>
              <a:rPr lang="en-US" sz="3300" dirty="0" smtClean="0"/>
              <a:t>Leonardo </a:t>
            </a:r>
            <a:r>
              <a:rPr lang="en-US" sz="3300" dirty="0" err="1" smtClean="0"/>
              <a:t>Da</a:t>
            </a:r>
            <a:r>
              <a:rPr lang="en-US" sz="3300" dirty="0" smtClean="0"/>
              <a:t> Vinci, </a:t>
            </a:r>
            <a:r>
              <a:rPr lang="el-GR" sz="3300" dirty="0" smtClean="0"/>
              <a:t>Η Παρθένος των βράχων (1486)</a:t>
            </a:r>
            <a:r>
              <a:rPr lang="en-US" sz="3300" dirty="0" smtClean="0"/>
              <a:t/>
            </a:r>
            <a:br>
              <a:rPr lang="en-US" sz="3300" dirty="0" smtClean="0"/>
            </a:br>
            <a:endParaRPr lang="el-GR" sz="3300" dirty="0"/>
          </a:p>
        </p:txBody>
      </p:sp>
      <p:pic>
        <p:nvPicPr>
          <p:cNvPr id="4" name="Content Placeholder 3" descr="Εικόνα:Η Θεοτόκος ως γυναικείο πρότυπο:&#10;Leonardo Da Vinci, Η Παρθένος των βράχων "/>
          <p:cNvPicPr>
            <a:picLocks noGrp="1" noChangeAspect="1"/>
          </p:cNvPicPr>
          <p:nvPr>
            <p:ph idx="1"/>
          </p:nvPr>
        </p:nvPicPr>
        <p:blipFill>
          <a:blip r:embed="rId2" cstate="print"/>
          <a:stretch>
            <a:fillRect/>
          </a:stretch>
        </p:blipFill>
        <p:spPr>
          <a:xfrm>
            <a:off x="2915816" y="1700808"/>
            <a:ext cx="3109838" cy="49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Το ιδεώδες της </a:t>
            </a:r>
            <a:r>
              <a:rPr lang="el-GR" sz="3200" i="1" dirty="0" smtClean="0"/>
              <a:t>άμεμπτης μητρότητας</a:t>
            </a:r>
            <a:r>
              <a:rPr lang="el-GR" sz="3200" dirty="0" smtClean="0"/>
              <a:t>:</a:t>
            </a:r>
            <a:br>
              <a:rPr lang="el-GR" sz="3200" dirty="0" smtClean="0"/>
            </a:br>
            <a:r>
              <a:rPr lang="el-GR" sz="3200" dirty="0" smtClean="0"/>
              <a:t>Ραφαήλ</a:t>
            </a:r>
            <a:r>
              <a:rPr lang="en-US" sz="3200" dirty="0" smtClean="0"/>
              <a:t>, </a:t>
            </a:r>
            <a:r>
              <a:rPr lang="el-GR" sz="3200" dirty="0" smtClean="0"/>
              <a:t>Η Παρθένος με την καρδερίνα (1506)</a:t>
            </a:r>
            <a:endParaRPr lang="el-GR" sz="3200" dirty="0"/>
          </a:p>
        </p:txBody>
      </p:sp>
      <p:pic>
        <p:nvPicPr>
          <p:cNvPr id="4" name="Content Placeholder 3" descr="Εικόνα:Ραφαήλ, Η Παρθένος με την καρδερίνα "/>
          <p:cNvPicPr>
            <a:picLocks noGrp="1" noChangeAspect="1"/>
          </p:cNvPicPr>
          <p:nvPr>
            <p:ph idx="1"/>
          </p:nvPr>
        </p:nvPicPr>
        <p:blipFill>
          <a:blip r:embed="rId2" cstate="print"/>
          <a:stretch>
            <a:fillRect/>
          </a:stretch>
        </p:blipFill>
        <p:spPr>
          <a:xfrm>
            <a:off x="2994322" y="1600200"/>
            <a:ext cx="3155355"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Η Θεοτόκος ως καθημερινό πρότυπο:</a:t>
            </a:r>
            <a:br>
              <a:rPr lang="el-GR" sz="2800" dirty="0" smtClean="0"/>
            </a:br>
            <a:r>
              <a:rPr lang="en-US" sz="2800" dirty="0" smtClean="0"/>
              <a:t>Giovanni Antonio </a:t>
            </a:r>
            <a:r>
              <a:rPr lang="en-US" sz="2800" dirty="0" err="1" smtClean="0"/>
              <a:t>Boltroffio</a:t>
            </a:r>
            <a:r>
              <a:rPr lang="en-US" sz="2800" dirty="0" smtClean="0"/>
              <a:t>, </a:t>
            </a:r>
            <a:r>
              <a:rPr lang="el-GR" sz="2800" dirty="0" smtClean="0"/>
              <a:t>Παρθένος με βρέφος (π</a:t>
            </a:r>
            <a:r>
              <a:rPr lang="en-US" sz="2800" dirty="0" smtClean="0"/>
              <a:t>.1490</a:t>
            </a:r>
            <a:r>
              <a:rPr lang="el-GR" sz="2800" dirty="0" smtClean="0"/>
              <a:t>)</a:t>
            </a:r>
            <a:endParaRPr lang="el-GR" sz="2800" dirty="0"/>
          </a:p>
        </p:txBody>
      </p:sp>
      <p:pic>
        <p:nvPicPr>
          <p:cNvPr id="4" name="Content Placeholder 3" descr="Εικόνα:Giovanni Antonio Boltroffio, Παρθένος με βρέφος "/>
          <p:cNvPicPr>
            <a:picLocks noGrp="1" noChangeAspect="1"/>
          </p:cNvPicPr>
          <p:nvPr>
            <p:ph idx="1"/>
          </p:nvPr>
        </p:nvPicPr>
        <p:blipFill>
          <a:blip r:embed="rId2" cstate="print"/>
          <a:stretch>
            <a:fillRect/>
          </a:stretch>
        </p:blipFill>
        <p:spPr>
          <a:xfrm>
            <a:off x="2771800" y="1772816"/>
            <a:ext cx="3483726" cy="475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smtClean="0"/>
              <a:t>Η γυναικεία επικινδυνότητα: </a:t>
            </a:r>
            <a:br>
              <a:rPr lang="el-GR" sz="3400" dirty="0" smtClean="0"/>
            </a:br>
            <a:r>
              <a:rPr lang="el-GR" sz="3400" dirty="0" smtClean="0"/>
              <a:t>Σαλώμη και Δαλιδά ως «απόγονοι» της Εύας</a:t>
            </a:r>
            <a:endParaRPr lang="el-GR" sz="3400" dirty="0"/>
          </a:p>
        </p:txBody>
      </p:sp>
      <p:sp>
        <p:nvSpPr>
          <p:cNvPr id="3" name="Text Placeholder 2"/>
          <p:cNvSpPr>
            <a:spLocks noGrp="1"/>
          </p:cNvSpPr>
          <p:nvPr>
            <p:ph type="body" idx="1"/>
          </p:nvPr>
        </p:nvSpPr>
        <p:spPr>
          <a:xfrm>
            <a:off x="323528" y="1535113"/>
            <a:ext cx="4040188" cy="639762"/>
          </a:xfrm>
        </p:spPr>
        <p:txBody>
          <a:bodyPr>
            <a:normAutofit/>
          </a:bodyPr>
          <a:lstStyle/>
          <a:p>
            <a:pPr algn="ctr"/>
            <a:r>
              <a:rPr lang="en-US" sz="2300" b="0" dirty="0" err="1" smtClean="0"/>
              <a:t>Tiziano</a:t>
            </a:r>
            <a:r>
              <a:rPr lang="en-US" sz="2300" b="0" dirty="0" smtClean="0"/>
              <a:t>, </a:t>
            </a:r>
            <a:r>
              <a:rPr lang="el-GR" sz="2300" b="0" dirty="0" smtClean="0"/>
              <a:t>Σαλώμη (1515)</a:t>
            </a:r>
            <a:endParaRPr lang="el-GR" sz="2300" b="0" dirty="0"/>
          </a:p>
        </p:txBody>
      </p:sp>
      <p:pic>
        <p:nvPicPr>
          <p:cNvPr id="7" name="Content Placeholder 6" descr="Εικόνα:Tiziano, Σαλώμη (1515)&#10;"/>
          <p:cNvPicPr>
            <a:picLocks noGrp="1" noChangeAspect="1"/>
          </p:cNvPicPr>
          <p:nvPr>
            <p:ph sz="half" idx="2"/>
          </p:nvPr>
        </p:nvPicPr>
        <p:blipFill>
          <a:blip r:embed="rId2" cstate="print"/>
          <a:stretch>
            <a:fillRect/>
          </a:stretch>
        </p:blipFill>
        <p:spPr>
          <a:xfrm>
            <a:off x="693912" y="2492896"/>
            <a:ext cx="2891790" cy="352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511353" y="1772816"/>
            <a:ext cx="4041775" cy="720080"/>
          </a:xfrm>
        </p:spPr>
        <p:txBody>
          <a:bodyPr>
            <a:noAutofit/>
          </a:bodyPr>
          <a:lstStyle/>
          <a:p>
            <a:pPr algn="ctr"/>
            <a:endParaRPr lang="en-US" sz="2300" b="0" dirty="0" smtClean="0"/>
          </a:p>
          <a:p>
            <a:pPr algn="ctr"/>
            <a:endParaRPr lang="en-US" sz="2300" b="0" dirty="0" smtClean="0"/>
          </a:p>
          <a:p>
            <a:pPr algn="ctr"/>
            <a:r>
              <a:rPr lang="en-US" sz="2300" b="0" dirty="0" err="1" smtClean="0"/>
              <a:t>Guercino</a:t>
            </a:r>
            <a:r>
              <a:rPr lang="en-US" sz="2300" b="0" dirty="0" smtClean="0"/>
              <a:t>, </a:t>
            </a:r>
            <a:r>
              <a:rPr lang="el-GR" sz="2300" b="0" dirty="0" smtClean="0"/>
              <a:t>Σαμψών και Δαλιδά (1654)</a:t>
            </a:r>
            <a:endParaRPr lang="el-GR" sz="2300" b="0" dirty="0"/>
          </a:p>
        </p:txBody>
      </p:sp>
      <p:pic>
        <p:nvPicPr>
          <p:cNvPr id="8" name="Content Placeholder 7" descr="Εικόνα:Guercino, Σαμψών και Δαλιδά (1654)&#10;"/>
          <p:cNvPicPr>
            <a:picLocks noGrp="1" noChangeAspect="1"/>
          </p:cNvPicPr>
          <p:nvPr>
            <p:ph sz="quarter" idx="4"/>
          </p:nvPr>
        </p:nvPicPr>
        <p:blipFill>
          <a:blip r:embed="rId3" cstate="print"/>
          <a:stretch>
            <a:fillRect/>
          </a:stretch>
        </p:blipFill>
        <p:spPr>
          <a:xfrm>
            <a:off x="4222304" y="2780928"/>
            <a:ext cx="4221500" cy="32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5A93DB06-9AFF-45E5-8F17-ACA892244576}" type="slidenum">
              <a:rPr lang="el-GR" smtClean="0"/>
              <a:pPr/>
              <a:t>16</a:t>
            </a:fld>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29600" cy="1143000"/>
          </a:xfrm>
        </p:spPr>
        <p:txBody>
          <a:bodyPr>
            <a:normAutofit fontScale="90000"/>
          </a:bodyPr>
          <a:lstStyle/>
          <a:p>
            <a:r>
              <a:rPr lang="el-GR" sz="3600" dirty="0" smtClean="0"/>
              <a:t>Μεταξύ Εύας και Παρθένου:</a:t>
            </a:r>
            <a:br>
              <a:rPr lang="el-GR" sz="3600" dirty="0" smtClean="0"/>
            </a:br>
            <a:r>
              <a:rPr lang="en-US" sz="3600" dirty="0" err="1" smtClean="0"/>
              <a:t>Tiziano</a:t>
            </a:r>
            <a:r>
              <a:rPr lang="en-US" sz="3600" dirty="0" smtClean="0"/>
              <a:t>,</a:t>
            </a:r>
            <a:r>
              <a:rPr lang="el-GR" sz="3600" dirty="0" smtClean="0"/>
              <a:t> Η μετανοημένη</a:t>
            </a:r>
            <a:r>
              <a:rPr lang="en-US" sz="3600" dirty="0" smtClean="0"/>
              <a:t> </a:t>
            </a:r>
            <a:r>
              <a:rPr lang="el-GR" sz="3600" dirty="0" smtClean="0"/>
              <a:t>Μαγδαληνή (1533)</a:t>
            </a:r>
            <a:endParaRPr lang="el-GR" sz="3600" dirty="0"/>
          </a:p>
        </p:txBody>
      </p:sp>
      <p:pic>
        <p:nvPicPr>
          <p:cNvPr id="4" name="Content Placeholder 3" descr="Εικόνα:Tiziano, Η μετανοημένη Μαγδαληνή (1533)"/>
          <p:cNvPicPr>
            <a:picLocks noGrp="1" noChangeAspect="1"/>
          </p:cNvPicPr>
          <p:nvPr>
            <p:ph idx="1"/>
          </p:nvPr>
        </p:nvPicPr>
        <p:blipFill>
          <a:blip r:embed="rId2" cstate="print"/>
          <a:stretch>
            <a:fillRect/>
          </a:stretch>
        </p:blipFill>
        <p:spPr>
          <a:xfrm>
            <a:off x="2699792" y="1772816"/>
            <a:ext cx="3611741"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17</a:t>
            </a:fld>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Οι τέσσερις ιδιοσυγκρασίες </a:t>
            </a:r>
            <a:br>
              <a:rPr lang="el-GR" sz="3600" dirty="0" smtClean="0"/>
            </a:br>
            <a:r>
              <a:rPr lang="el-GR" sz="3600" dirty="0" smtClean="0"/>
              <a:t>(</a:t>
            </a:r>
            <a:r>
              <a:rPr lang="en-US" sz="3600" dirty="0" smtClean="0"/>
              <a:t>Charles Le </a:t>
            </a:r>
            <a:r>
              <a:rPr lang="en-US" sz="3600" dirty="0" err="1" smtClean="0"/>
              <a:t>Brun</a:t>
            </a:r>
            <a:r>
              <a:rPr lang="en-US" sz="3600" dirty="0" smtClean="0"/>
              <a:t>, 1674, </a:t>
            </a:r>
            <a:r>
              <a:rPr lang="el-GR" sz="3600" dirty="0" smtClean="0"/>
              <a:t>Βερσαλλίες)</a:t>
            </a:r>
            <a:endParaRPr lang="el-GR" sz="3600" dirty="0"/>
          </a:p>
        </p:txBody>
      </p:sp>
      <p:pic>
        <p:nvPicPr>
          <p:cNvPr id="4" name="Content Placeholder 3" descr="Εικόνα:Οι τέσσερις ιδιοσυγκρασίες &#10;(Charles Le Brun, 1674, Βερσαλλίες)"/>
          <p:cNvPicPr>
            <a:picLocks noGrp="1" noChangeAspect="1"/>
          </p:cNvPicPr>
          <p:nvPr>
            <p:ph idx="1"/>
          </p:nvPr>
        </p:nvPicPr>
        <p:blipFill>
          <a:blip r:embed="rId2" cstate="print"/>
          <a:stretch>
            <a:fillRect/>
          </a:stretch>
        </p:blipFill>
        <p:spPr>
          <a:xfrm>
            <a:off x="1208588" y="1600200"/>
            <a:ext cx="6726823"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18</a:t>
            </a:fld>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000" dirty="0" smtClean="0"/>
              <a:t>Η μελαγχολία ως γυναικεία «δαιμονική» ιδιότητα</a:t>
            </a:r>
            <a:r>
              <a:rPr lang="en-US" sz="3000" dirty="0" smtClean="0"/>
              <a:t>: </a:t>
            </a:r>
            <a:r>
              <a:rPr lang="el-GR" sz="3000" dirty="0" smtClean="0"/>
              <a:t/>
            </a:r>
            <a:br>
              <a:rPr lang="el-GR" sz="3000" dirty="0" smtClean="0"/>
            </a:br>
            <a:r>
              <a:rPr lang="en-US" sz="3000" dirty="0" smtClean="0"/>
              <a:t>Lucas Cranach, </a:t>
            </a:r>
            <a:r>
              <a:rPr lang="el-GR" sz="3000" dirty="0" smtClean="0"/>
              <a:t>Μελαγχολία (1532)</a:t>
            </a:r>
            <a:endParaRPr lang="el-GR" sz="3000" dirty="0"/>
          </a:p>
        </p:txBody>
      </p:sp>
      <p:pic>
        <p:nvPicPr>
          <p:cNvPr id="4" name="Content Placeholder 3" descr="Εικόνα:Lucas Cranach, Μελαγχολία (1532)"/>
          <p:cNvPicPr>
            <a:picLocks noGrp="1" noChangeAspect="1"/>
          </p:cNvPicPr>
          <p:nvPr>
            <p:ph idx="1"/>
          </p:nvPr>
        </p:nvPicPr>
        <p:blipFill>
          <a:blip r:embed="rId2" cstate="print"/>
          <a:stretch>
            <a:fillRect/>
          </a:stretch>
        </p:blipFill>
        <p:spPr>
          <a:xfrm>
            <a:off x="2771800" y="1556792"/>
            <a:ext cx="3695999" cy="50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19</a:t>
            </a:fld>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marL="0" indent="0" algn="just">
              <a:buNone/>
            </a:pPr>
            <a:r>
              <a:rPr lang="el-GR" sz="2400" dirty="0"/>
              <a:t>Σε αυτή τη θεματική ενότητα θα εξεταστεί η παραγωγή του </a:t>
            </a:r>
            <a:r>
              <a:rPr lang="el-GR" sz="2400" dirty="0" err="1"/>
              <a:t>έμφυλου</a:t>
            </a:r>
            <a:r>
              <a:rPr lang="el-GR" sz="2400" dirty="0"/>
              <a:t> λόγου στα θεολογικά και ιατρικά κείμενα της πρώιμης νεότερης Ευρώπης. Θα εξετάσουμε το λόγο για το φύλο και το σώμα εντοπίζοντας συνέχειες και τομές με το μεσαιωνικό παρελθόν και την κλασική παράδοση και θα στοχαστούμε πάνω στη συνάρθρωση θεολογικού και επιστημονικού λόγου. Θα επιχειρήσουμε να ανιχνεύσουμε συγκλίσεις και αποκλίσεις μεταξύ της λόγιας και της λαϊκής κουλτούρας και θρησκευτικότητας ως προς την παραγωγή του λόγου για το φύλο και το σώμα. Τέλος, θα διερευνήσουμε τις επιπτώσεις που είχε ο θεολογικός και επιστημονικός </a:t>
            </a:r>
            <a:r>
              <a:rPr lang="el-GR" sz="2400" dirty="0" err="1"/>
              <a:t>έμφυλος</a:t>
            </a:r>
            <a:r>
              <a:rPr lang="el-GR" sz="2400" dirty="0"/>
              <a:t> λόγος στην καθημερινότητα των γυναικών και των ανδρών στην πρώιμη νεότερη Ευρώπη.</a:t>
            </a:r>
            <a:endParaRPr lang="en-US" sz="2400"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2</a:t>
            </a:fld>
            <a:endParaRPr lang="el-GR"/>
          </a:p>
        </p:txBody>
      </p:sp>
    </p:spTree>
    <p:extLst>
      <p:ext uri="{BB962C8B-B14F-4D97-AF65-F5344CB8AC3E}">
        <p14:creationId xmlns:p14="http://schemas.microsoft.com/office/powerpoint/2010/main" val="1417438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000" dirty="0" smtClean="0"/>
              <a:t>Η μήτρα χωρίς σώμα:</a:t>
            </a:r>
            <a:br>
              <a:rPr lang="el-GR" sz="3000" dirty="0" smtClean="0"/>
            </a:br>
            <a:r>
              <a:rPr lang="en-US" sz="3000" dirty="0" smtClean="0"/>
              <a:t>Leonardo </a:t>
            </a:r>
            <a:r>
              <a:rPr lang="en-US" sz="3000" dirty="0" err="1" smtClean="0"/>
              <a:t>Da</a:t>
            </a:r>
            <a:r>
              <a:rPr lang="en-US" sz="3000" dirty="0" smtClean="0"/>
              <a:t> Vinci, </a:t>
            </a:r>
            <a:r>
              <a:rPr lang="el-GR" sz="3000" dirty="0" smtClean="0"/>
              <a:t>Μελέτη εμβρύου (π. 1510)</a:t>
            </a:r>
            <a:endParaRPr lang="el-GR" sz="3000" dirty="0"/>
          </a:p>
        </p:txBody>
      </p:sp>
      <p:pic>
        <p:nvPicPr>
          <p:cNvPr id="4" name="Content Placeholder 3" descr="Σκίτσο:Leonardo Da Vinci, Μελέτη εμβρύου 1510"/>
          <p:cNvPicPr>
            <a:picLocks noGrp="1" noChangeAspect="1"/>
          </p:cNvPicPr>
          <p:nvPr>
            <p:ph idx="1"/>
          </p:nvPr>
        </p:nvPicPr>
        <p:blipFill>
          <a:blip r:embed="rId2" cstate="print"/>
          <a:stretch>
            <a:fillRect/>
          </a:stretch>
        </p:blipFill>
        <p:spPr>
          <a:xfrm>
            <a:off x="3059832" y="1772816"/>
            <a:ext cx="3134047" cy="460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20</a:t>
            </a:fld>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29600" cy="1143000"/>
          </a:xfrm>
        </p:spPr>
        <p:txBody>
          <a:bodyPr>
            <a:noAutofit/>
          </a:bodyPr>
          <a:lstStyle/>
          <a:p>
            <a:r>
              <a:rPr lang="en-US" sz="3400" dirty="0" smtClean="0"/>
              <a:t>O </a:t>
            </a:r>
            <a:r>
              <a:rPr lang="el-GR" sz="3400" i="1" dirty="0" smtClean="0"/>
              <a:t>εξανθρωπισμός</a:t>
            </a:r>
            <a:r>
              <a:rPr lang="el-GR" sz="3400" dirty="0" smtClean="0"/>
              <a:t> του εμβρύου:</a:t>
            </a:r>
            <a:br>
              <a:rPr lang="el-GR" sz="3400" dirty="0" smtClean="0"/>
            </a:br>
            <a:r>
              <a:rPr lang="en-US" sz="3400" dirty="0" smtClean="0"/>
              <a:t>Jacob </a:t>
            </a:r>
            <a:r>
              <a:rPr lang="en-US" sz="3400" dirty="0" err="1" smtClean="0"/>
              <a:t>Rueff</a:t>
            </a:r>
            <a:r>
              <a:rPr lang="en-US" sz="3400" dirty="0" smtClean="0"/>
              <a:t>, </a:t>
            </a:r>
            <a:r>
              <a:rPr lang="el-GR" sz="3400" dirty="0" smtClean="0"/>
              <a:t>Μελέτη εμβρύου (1554)</a:t>
            </a:r>
            <a:endParaRPr lang="el-GR" sz="3400" dirty="0"/>
          </a:p>
        </p:txBody>
      </p:sp>
      <p:pic>
        <p:nvPicPr>
          <p:cNvPr id="4" name="Content Placeholder 3" descr="Εικόνα:Jacob Rueff, Μελέτη εμβρύου (1554)"/>
          <p:cNvPicPr>
            <a:picLocks noGrp="1" noChangeAspect="1"/>
          </p:cNvPicPr>
          <p:nvPr>
            <p:ph idx="1"/>
          </p:nvPr>
        </p:nvPicPr>
        <p:blipFill>
          <a:blip r:embed="rId2" cstate="print"/>
          <a:stretch>
            <a:fillRect/>
          </a:stretch>
        </p:blipFill>
        <p:spPr>
          <a:xfrm>
            <a:off x="1918045" y="2204864"/>
            <a:ext cx="5374604" cy="388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21</a:t>
            </a:fld>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Autofit/>
          </a:bodyPr>
          <a:lstStyle/>
          <a:p>
            <a:r>
              <a:rPr lang="el-GR" sz="2800" dirty="0" smtClean="0"/>
              <a:t>Το σώμα ως μήτρα:</a:t>
            </a:r>
            <a:br>
              <a:rPr lang="el-GR" sz="2800" dirty="0" smtClean="0"/>
            </a:br>
            <a:r>
              <a:rPr lang="en-US" sz="2800" dirty="0" err="1" smtClean="0"/>
              <a:t>Jacobo</a:t>
            </a:r>
            <a:r>
              <a:rPr lang="en-US" sz="2800" dirty="0" smtClean="0"/>
              <a:t> </a:t>
            </a:r>
            <a:r>
              <a:rPr lang="en-US" sz="2800" dirty="0" err="1" smtClean="0"/>
              <a:t>Berengario</a:t>
            </a:r>
            <a:r>
              <a:rPr lang="en-US" sz="2800" dirty="0" smtClean="0"/>
              <a:t> </a:t>
            </a:r>
            <a:r>
              <a:rPr lang="en-US" sz="2800" dirty="0" err="1" smtClean="0"/>
              <a:t>da</a:t>
            </a:r>
            <a:r>
              <a:rPr lang="en-US" sz="2800" dirty="0" smtClean="0"/>
              <a:t> Capri, </a:t>
            </a:r>
            <a:r>
              <a:rPr lang="el-GR" sz="2800" dirty="0" smtClean="0"/>
              <a:t>Ανατομία γυναίκας (1535)</a:t>
            </a:r>
            <a:endParaRPr lang="el-GR" sz="2800" dirty="0"/>
          </a:p>
        </p:txBody>
      </p:sp>
      <p:pic>
        <p:nvPicPr>
          <p:cNvPr id="4" name="Content Placeholder 3" descr="Σκίτσο:Jacobo Berengario da Capri, Ανατομία γυναίκας (1535)"/>
          <p:cNvPicPr>
            <a:picLocks noGrp="1" noChangeAspect="1"/>
          </p:cNvPicPr>
          <p:nvPr>
            <p:ph idx="1"/>
          </p:nvPr>
        </p:nvPicPr>
        <p:blipFill>
          <a:blip r:embed="rId2" cstate="print"/>
          <a:stretch>
            <a:fillRect/>
          </a:stretch>
        </p:blipFill>
        <p:spPr>
          <a:xfrm>
            <a:off x="2987824" y="1772816"/>
            <a:ext cx="2901600" cy="46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22</a:t>
            </a:fld>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2800" dirty="0" smtClean="0"/>
              <a:t>Ο άνδρας ως ενεργητικό «ανατομικό υποκείμενο»:</a:t>
            </a:r>
            <a:br>
              <a:rPr lang="el-GR" sz="2800" dirty="0" smtClean="0"/>
            </a:br>
            <a:r>
              <a:rPr lang="en-US" sz="2800" dirty="0" smtClean="0"/>
              <a:t>Juan </a:t>
            </a:r>
            <a:r>
              <a:rPr lang="en-US" sz="2800" dirty="0" err="1" smtClean="0"/>
              <a:t>Velvedere</a:t>
            </a:r>
            <a:r>
              <a:rPr lang="en-US" sz="2800" dirty="0" smtClean="0"/>
              <a:t>, </a:t>
            </a:r>
            <a:r>
              <a:rPr lang="en-US" sz="2800" i="1" dirty="0" err="1" smtClean="0"/>
              <a:t>Anatomia</a:t>
            </a:r>
            <a:r>
              <a:rPr lang="en-US" sz="2800" i="1" dirty="0" smtClean="0"/>
              <a:t> del </a:t>
            </a:r>
            <a:r>
              <a:rPr lang="en-US" sz="2800" i="1" dirty="0" err="1" smtClean="0"/>
              <a:t>corpo</a:t>
            </a:r>
            <a:r>
              <a:rPr lang="en-US" sz="2800" i="1" dirty="0" smtClean="0"/>
              <a:t> </a:t>
            </a:r>
            <a:r>
              <a:rPr lang="en-US" sz="2800" i="1" dirty="0" err="1" smtClean="0"/>
              <a:t>umano</a:t>
            </a:r>
            <a:r>
              <a:rPr lang="en-US" sz="2800" dirty="0" smtClean="0"/>
              <a:t> </a:t>
            </a:r>
            <a:r>
              <a:rPr lang="el-GR" sz="2800" dirty="0" smtClean="0"/>
              <a:t/>
            </a:r>
            <a:br>
              <a:rPr lang="el-GR" sz="2800" dirty="0" smtClean="0"/>
            </a:br>
            <a:r>
              <a:rPr lang="en-US" sz="2800" dirty="0" smtClean="0"/>
              <a:t>(</a:t>
            </a:r>
            <a:r>
              <a:rPr lang="el-GR" sz="2800" dirty="0" smtClean="0"/>
              <a:t>Ρώμη, 1559</a:t>
            </a:r>
            <a:r>
              <a:rPr lang="en-US" sz="2800" dirty="0" smtClean="0"/>
              <a:t>)</a:t>
            </a:r>
            <a:endParaRPr lang="el-GR" sz="2800" dirty="0"/>
          </a:p>
        </p:txBody>
      </p:sp>
      <p:pic>
        <p:nvPicPr>
          <p:cNvPr id="4" name="Content Placeholder 3" descr="Σκίτσο:Juan Velvedere, Anatomia del corpo umano &#10;(Ρώμη, 1559)"/>
          <p:cNvPicPr>
            <a:picLocks noGrp="1" noChangeAspect="1"/>
          </p:cNvPicPr>
          <p:nvPr>
            <p:ph idx="1"/>
          </p:nvPr>
        </p:nvPicPr>
        <p:blipFill>
          <a:blip r:embed="rId2" cstate="print"/>
          <a:stretch>
            <a:fillRect/>
          </a:stretch>
        </p:blipFill>
        <p:spPr>
          <a:xfrm>
            <a:off x="2987820" y="1772815"/>
            <a:ext cx="3188678" cy="478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23</a:t>
            </a:fld>
            <a:endParaRPr lang="el-G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Ανατέμνοντας το γυναικείο σώμα:</a:t>
            </a:r>
            <a:r>
              <a:rPr lang="en-US" sz="3200" dirty="0" smtClean="0"/>
              <a:t/>
            </a:r>
            <a:br>
              <a:rPr lang="en-US" sz="3200" dirty="0" smtClean="0"/>
            </a:br>
            <a:r>
              <a:rPr lang="en-US" sz="3200" dirty="0" smtClean="0"/>
              <a:t>Andreas Vesalius, </a:t>
            </a:r>
            <a:r>
              <a:rPr lang="en-US" sz="3200" i="1" dirty="0" smtClean="0"/>
              <a:t>De </a:t>
            </a:r>
            <a:r>
              <a:rPr lang="en-US" sz="3200" i="1" dirty="0" err="1" smtClean="0"/>
              <a:t>humani</a:t>
            </a:r>
            <a:r>
              <a:rPr lang="en-US" sz="3200" i="1" dirty="0" smtClean="0"/>
              <a:t> </a:t>
            </a:r>
            <a:r>
              <a:rPr lang="en-US" sz="3200" i="1" dirty="0" err="1" smtClean="0"/>
              <a:t>corporis</a:t>
            </a:r>
            <a:r>
              <a:rPr lang="en-US" sz="3200" i="1" dirty="0" smtClean="0"/>
              <a:t> </a:t>
            </a:r>
            <a:r>
              <a:rPr lang="en-US" sz="3200" i="1" dirty="0" err="1" smtClean="0"/>
              <a:t>fabrica</a:t>
            </a:r>
            <a:r>
              <a:rPr lang="en-US" sz="3200" dirty="0" smtClean="0"/>
              <a:t> </a:t>
            </a:r>
            <a:r>
              <a:rPr lang="el-GR" sz="3200" dirty="0" smtClean="0"/>
              <a:t/>
            </a:r>
            <a:br>
              <a:rPr lang="el-GR" sz="3200" dirty="0" smtClean="0"/>
            </a:br>
            <a:r>
              <a:rPr lang="el-GR" sz="3200" dirty="0" smtClean="0"/>
              <a:t>(Βασιλεία 1543).</a:t>
            </a:r>
            <a:endParaRPr lang="el-GR" sz="3200" dirty="0"/>
          </a:p>
        </p:txBody>
      </p:sp>
      <p:pic>
        <p:nvPicPr>
          <p:cNvPr id="4" name="Content Placeholder 3" descr="Εικόνα:Andreas Vesalius, De humani corporis fabrica &#10;(Βασιλεία 1543)"/>
          <p:cNvPicPr>
            <a:picLocks noGrp="1" noChangeAspect="1"/>
          </p:cNvPicPr>
          <p:nvPr>
            <p:ph idx="1"/>
          </p:nvPr>
        </p:nvPicPr>
        <p:blipFill>
          <a:blip r:embed="rId2" cstate="print"/>
          <a:stretch>
            <a:fillRect/>
          </a:stretch>
        </p:blipFill>
        <p:spPr>
          <a:xfrm>
            <a:off x="2771800" y="1628800"/>
            <a:ext cx="3501669" cy="496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5A93DB06-9AFF-45E5-8F17-ACA892244576}" type="slidenum">
              <a:rPr lang="el-GR" smtClean="0"/>
              <a:pPr/>
              <a:t>24</a:t>
            </a:fld>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
            </a:r>
            <a:br>
              <a:rPr lang="el-GR" sz="3600" dirty="0" smtClean="0"/>
            </a:br>
            <a:r>
              <a:rPr lang="el-GR" sz="3200" dirty="0" smtClean="0"/>
              <a:t>Η Βιβλική παράδοση: </a:t>
            </a:r>
            <a:br>
              <a:rPr lang="el-GR" sz="3200" dirty="0" smtClean="0"/>
            </a:br>
            <a:r>
              <a:rPr lang="el-GR" sz="3200" dirty="0" smtClean="0"/>
              <a:t>η γυναικεία τεκνοποίηση και υποταγή ως τιμωρία</a:t>
            </a:r>
            <a:endParaRPr lang="el-GR" sz="3200" dirty="0"/>
          </a:p>
        </p:txBody>
      </p:sp>
      <p:sp>
        <p:nvSpPr>
          <p:cNvPr id="3" name="Content Placeholder 2"/>
          <p:cNvSpPr>
            <a:spLocks noGrp="1"/>
          </p:cNvSpPr>
          <p:nvPr>
            <p:ph idx="1"/>
          </p:nvPr>
        </p:nvSpPr>
        <p:spPr>
          <a:xfrm>
            <a:off x="457200" y="2132856"/>
            <a:ext cx="8229600" cy="3993307"/>
          </a:xfrm>
        </p:spPr>
        <p:txBody>
          <a:bodyPr/>
          <a:lstStyle/>
          <a:p>
            <a:pPr>
              <a:buNone/>
            </a:pPr>
            <a:r>
              <a:rPr lang="en-US" dirty="0" smtClean="0"/>
              <a:t> </a:t>
            </a:r>
            <a:r>
              <a:rPr lang="el-GR" dirty="0" smtClean="0"/>
              <a:t>  </a:t>
            </a:r>
          </a:p>
          <a:p>
            <a:pPr algn="just">
              <a:buNone/>
            </a:pPr>
            <a:r>
              <a:rPr lang="el-GR" dirty="0" smtClean="0"/>
              <a:t>	</a:t>
            </a:r>
            <a:r>
              <a:rPr lang="el-GR" sz="2800" dirty="0" smtClean="0"/>
              <a:t>«</a:t>
            </a:r>
            <a:r>
              <a:rPr lang="el-GR" sz="2800" dirty="0" err="1" smtClean="0"/>
              <a:t>καὶ</a:t>
            </a:r>
            <a:r>
              <a:rPr lang="el-GR" sz="2800" dirty="0" smtClean="0"/>
              <a:t> </a:t>
            </a:r>
            <a:r>
              <a:rPr lang="el-GR" sz="2800" dirty="0" err="1" smtClean="0"/>
              <a:t>τῇ</a:t>
            </a:r>
            <a:r>
              <a:rPr lang="el-GR" sz="2800" dirty="0" smtClean="0"/>
              <a:t> </a:t>
            </a:r>
            <a:r>
              <a:rPr lang="el-GR" sz="2800" dirty="0" err="1" smtClean="0"/>
              <a:t>γυναικὶ</a:t>
            </a:r>
            <a:r>
              <a:rPr lang="el-GR" sz="2800" dirty="0" smtClean="0"/>
              <a:t> </a:t>
            </a:r>
            <a:r>
              <a:rPr lang="el-GR" sz="2800" dirty="0" err="1" smtClean="0"/>
              <a:t>εἶπε</a:t>
            </a:r>
            <a:r>
              <a:rPr lang="el-GR" sz="2800" dirty="0" smtClean="0"/>
              <a:t>· </a:t>
            </a:r>
            <a:r>
              <a:rPr lang="el-GR" sz="2800" dirty="0" err="1" smtClean="0"/>
              <a:t>πληθύνων</a:t>
            </a:r>
            <a:r>
              <a:rPr lang="el-GR" sz="2800" dirty="0" smtClean="0"/>
              <a:t> </a:t>
            </a:r>
            <a:r>
              <a:rPr lang="el-GR" sz="2800" dirty="0" err="1" smtClean="0"/>
              <a:t>πληθυνῶ</a:t>
            </a:r>
            <a:r>
              <a:rPr lang="el-GR" sz="2800" dirty="0" smtClean="0"/>
              <a:t> </a:t>
            </a:r>
            <a:r>
              <a:rPr lang="el-GR" sz="2800" dirty="0" err="1" smtClean="0"/>
              <a:t>τὰς</a:t>
            </a:r>
            <a:r>
              <a:rPr lang="el-GR" sz="2800" dirty="0" smtClean="0"/>
              <a:t> </a:t>
            </a:r>
            <a:r>
              <a:rPr lang="el-GR" sz="2800" dirty="0" err="1" smtClean="0"/>
              <a:t>λύπας</a:t>
            </a:r>
            <a:r>
              <a:rPr lang="el-GR" sz="2800" dirty="0" smtClean="0"/>
              <a:t> σου </a:t>
            </a:r>
            <a:r>
              <a:rPr lang="el-GR" sz="2800" dirty="0" err="1" smtClean="0"/>
              <a:t>καὶ</a:t>
            </a:r>
            <a:r>
              <a:rPr lang="el-GR" sz="2800" dirty="0" smtClean="0"/>
              <a:t> </a:t>
            </a:r>
            <a:r>
              <a:rPr lang="el-GR" sz="2800" dirty="0" err="1" smtClean="0"/>
              <a:t>τὸν</a:t>
            </a:r>
            <a:r>
              <a:rPr lang="el-GR" sz="2800" dirty="0" smtClean="0"/>
              <a:t> </a:t>
            </a:r>
            <a:r>
              <a:rPr lang="el-GR" sz="2800" dirty="0" err="1" smtClean="0"/>
              <a:t>στεναγμόν</a:t>
            </a:r>
            <a:r>
              <a:rPr lang="el-GR" sz="2800" dirty="0" smtClean="0"/>
              <a:t> σου· </a:t>
            </a:r>
            <a:r>
              <a:rPr lang="el-GR" sz="2800" dirty="0" err="1" smtClean="0"/>
              <a:t>ἐν</a:t>
            </a:r>
            <a:r>
              <a:rPr lang="el-GR" sz="2800" dirty="0" smtClean="0"/>
              <a:t> </a:t>
            </a:r>
            <a:r>
              <a:rPr lang="el-GR" sz="2800" dirty="0" err="1" smtClean="0"/>
              <a:t>λύπαις</a:t>
            </a:r>
            <a:r>
              <a:rPr lang="el-GR" sz="2800" dirty="0" smtClean="0"/>
              <a:t> </a:t>
            </a:r>
            <a:r>
              <a:rPr lang="el-GR" sz="2800" dirty="0" err="1" smtClean="0"/>
              <a:t>τέξῃ</a:t>
            </a:r>
            <a:r>
              <a:rPr lang="el-GR" sz="2800" dirty="0" smtClean="0"/>
              <a:t> τέκνα, και </a:t>
            </a:r>
            <a:r>
              <a:rPr lang="el-GR" sz="2800" dirty="0" err="1" smtClean="0"/>
              <a:t>πρὸς</a:t>
            </a:r>
            <a:r>
              <a:rPr lang="el-GR" sz="2800" dirty="0" smtClean="0"/>
              <a:t> </a:t>
            </a:r>
            <a:r>
              <a:rPr lang="el-GR" sz="2800" dirty="0" err="1" smtClean="0"/>
              <a:t>τὸν</a:t>
            </a:r>
            <a:r>
              <a:rPr lang="el-GR" sz="2800" dirty="0" smtClean="0"/>
              <a:t> </a:t>
            </a:r>
            <a:r>
              <a:rPr lang="el-GR" sz="2800" dirty="0" err="1" smtClean="0"/>
              <a:t>ἄνδρα</a:t>
            </a:r>
            <a:r>
              <a:rPr lang="el-GR" sz="2800" dirty="0" smtClean="0"/>
              <a:t> σου η </a:t>
            </a:r>
            <a:r>
              <a:rPr lang="el-GR" sz="2800" dirty="0" err="1" smtClean="0"/>
              <a:t>ἀποστροφή</a:t>
            </a:r>
            <a:r>
              <a:rPr lang="el-GR" sz="2800" dirty="0" smtClean="0"/>
              <a:t> σου, </a:t>
            </a:r>
            <a:r>
              <a:rPr lang="el-GR" sz="2800" dirty="0" err="1" smtClean="0"/>
              <a:t>καὶ</a:t>
            </a:r>
            <a:r>
              <a:rPr lang="el-GR" sz="2800" dirty="0" smtClean="0"/>
              <a:t> </a:t>
            </a:r>
            <a:r>
              <a:rPr lang="el-GR" sz="2800" dirty="0" err="1" smtClean="0"/>
              <a:t>αὐτός</a:t>
            </a:r>
            <a:r>
              <a:rPr lang="el-GR" sz="2800" dirty="0" smtClean="0"/>
              <a:t> σου κυριεύσει».</a:t>
            </a:r>
          </a:p>
          <a:p>
            <a:pPr>
              <a:buNone/>
            </a:pPr>
            <a:r>
              <a:rPr lang="el-GR" dirty="0" smtClean="0"/>
              <a:t>    </a:t>
            </a:r>
            <a:r>
              <a:rPr lang="el-GR" sz="2700" i="1" dirty="0" err="1" smtClean="0"/>
              <a:t>Γέν</a:t>
            </a:r>
            <a:r>
              <a:rPr lang="el-GR" sz="2700" i="1" dirty="0" smtClean="0"/>
              <a:t>.</a:t>
            </a:r>
            <a:r>
              <a:rPr lang="el-GR" sz="2700" dirty="0" smtClean="0"/>
              <a:t>, Γ, 16-17 </a:t>
            </a:r>
            <a:endParaRPr lang="el-GR" sz="2700"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25</a:t>
            </a:fld>
            <a:endParaRPr lang="el-G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smtClean="0"/>
              <a:t>Η γυναικεία σιωπή ως τιμωρία στον Παύλο</a:t>
            </a:r>
            <a:endParaRPr lang="el-GR" sz="3200" dirty="0"/>
          </a:p>
        </p:txBody>
      </p:sp>
      <p:sp>
        <p:nvSpPr>
          <p:cNvPr id="3" name="Content Placeholder 2"/>
          <p:cNvSpPr>
            <a:spLocks noGrp="1"/>
          </p:cNvSpPr>
          <p:nvPr>
            <p:ph idx="1"/>
          </p:nvPr>
        </p:nvSpPr>
        <p:spPr/>
        <p:txBody>
          <a:bodyPr>
            <a:normAutofit/>
          </a:bodyPr>
          <a:lstStyle/>
          <a:p>
            <a:pPr algn="just">
              <a:buNone/>
            </a:pPr>
            <a:r>
              <a:rPr lang="el-GR" dirty="0" smtClean="0"/>
              <a:t>   </a:t>
            </a:r>
            <a:r>
              <a:rPr lang="el-GR" sz="2800" dirty="0" smtClean="0"/>
              <a:t>«</a:t>
            </a:r>
            <a:r>
              <a:rPr lang="el-GR" sz="2800" dirty="0" err="1" smtClean="0"/>
              <a:t>Γυνὴ</a:t>
            </a:r>
            <a:r>
              <a:rPr lang="el-GR" sz="2800" dirty="0" smtClean="0"/>
              <a:t> </a:t>
            </a:r>
            <a:r>
              <a:rPr lang="el-GR" sz="2800" dirty="0" err="1" smtClean="0"/>
              <a:t>ἐν</a:t>
            </a:r>
            <a:r>
              <a:rPr lang="el-GR" sz="2800" dirty="0" smtClean="0"/>
              <a:t> </a:t>
            </a:r>
            <a:r>
              <a:rPr lang="el-GR" sz="2800" dirty="0" err="1" smtClean="0"/>
              <a:t>ἡσυχίᾳ</a:t>
            </a:r>
            <a:r>
              <a:rPr lang="el-GR" sz="2800" dirty="0" smtClean="0"/>
              <a:t> </a:t>
            </a:r>
            <a:r>
              <a:rPr lang="el-GR" sz="2800" dirty="0" err="1" smtClean="0"/>
              <a:t>μανθανέτω</a:t>
            </a:r>
            <a:r>
              <a:rPr lang="el-GR" sz="2800" dirty="0" smtClean="0"/>
              <a:t> </a:t>
            </a:r>
            <a:r>
              <a:rPr lang="el-GR" sz="2800" dirty="0" err="1" smtClean="0"/>
              <a:t>ἐν</a:t>
            </a:r>
            <a:r>
              <a:rPr lang="el-GR" sz="2800" dirty="0" smtClean="0"/>
              <a:t> </a:t>
            </a:r>
            <a:r>
              <a:rPr lang="el-GR" sz="2800" dirty="0" err="1" smtClean="0"/>
              <a:t>πάσῃ</a:t>
            </a:r>
            <a:r>
              <a:rPr lang="el-GR" sz="2800" dirty="0" smtClean="0"/>
              <a:t> </a:t>
            </a:r>
            <a:r>
              <a:rPr lang="el-GR" sz="2800" dirty="0" err="1" smtClean="0"/>
              <a:t>ὑποταγῇ</a:t>
            </a:r>
            <a:r>
              <a:rPr lang="el-GR" sz="2800" dirty="0" smtClean="0"/>
              <a:t>· </a:t>
            </a:r>
            <a:r>
              <a:rPr lang="el-GR" sz="2800" dirty="0" err="1" smtClean="0"/>
              <a:t>γυναικὶ</a:t>
            </a:r>
            <a:r>
              <a:rPr lang="el-GR" sz="2800" dirty="0" smtClean="0"/>
              <a:t> </a:t>
            </a:r>
            <a:r>
              <a:rPr lang="el-GR" sz="2800" dirty="0" err="1" smtClean="0"/>
              <a:t>δὲ</a:t>
            </a:r>
            <a:r>
              <a:rPr lang="el-GR" sz="2800" dirty="0" smtClean="0"/>
              <a:t> </a:t>
            </a:r>
            <a:r>
              <a:rPr lang="el-GR" sz="2800" dirty="0" err="1" smtClean="0"/>
              <a:t>διδάσκειν</a:t>
            </a:r>
            <a:r>
              <a:rPr lang="el-GR" sz="2800" dirty="0" smtClean="0"/>
              <a:t> </a:t>
            </a:r>
            <a:r>
              <a:rPr lang="el-GR" sz="2800" dirty="0" err="1" smtClean="0"/>
              <a:t>οὐκ</a:t>
            </a:r>
            <a:r>
              <a:rPr lang="el-GR" sz="2800" dirty="0" smtClean="0"/>
              <a:t> επιτρέπω, </a:t>
            </a:r>
            <a:r>
              <a:rPr lang="el-GR" sz="2800" dirty="0" err="1" smtClean="0"/>
              <a:t>οὐδὲ</a:t>
            </a:r>
            <a:r>
              <a:rPr lang="el-GR" sz="2800" dirty="0" smtClean="0"/>
              <a:t> </a:t>
            </a:r>
            <a:r>
              <a:rPr lang="el-GR" sz="2800" dirty="0" err="1" smtClean="0"/>
              <a:t>αὐθεντεῑν</a:t>
            </a:r>
            <a:r>
              <a:rPr lang="el-GR" sz="2800" dirty="0" smtClean="0"/>
              <a:t> </a:t>
            </a:r>
            <a:r>
              <a:rPr lang="el-GR" sz="2800" dirty="0" err="1" smtClean="0"/>
              <a:t>ἀνδρός</a:t>
            </a:r>
            <a:r>
              <a:rPr lang="el-GR" sz="2800" dirty="0" smtClean="0"/>
              <a:t>, </a:t>
            </a:r>
            <a:r>
              <a:rPr lang="el-GR" sz="2800" dirty="0" err="1" smtClean="0"/>
              <a:t>ἀλλ’εἶναι</a:t>
            </a:r>
            <a:r>
              <a:rPr lang="el-GR" sz="2800" dirty="0" smtClean="0"/>
              <a:t> </a:t>
            </a:r>
            <a:r>
              <a:rPr lang="el-GR" sz="2800" dirty="0" err="1" smtClean="0"/>
              <a:t>ἐν</a:t>
            </a:r>
            <a:r>
              <a:rPr lang="el-GR" sz="2800" dirty="0" smtClean="0"/>
              <a:t> </a:t>
            </a:r>
            <a:r>
              <a:rPr lang="el-GR" sz="2800" dirty="0" err="1" smtClean="0"/>
              <a:t>ἡσυχίᾳ</a:t>
            </a:r>
            <a:r>
              <a:rPr lang="el-GR" sz="2800" dirty="0" smtClean="0"/>
              <a:t>. </a:t>
            </a:r>
            <a:r>
              <a:rPr lang="el-GR" sz="2800" dirty="0" err="1" smtClean="0"/>
              <a:t>Άδάμ</a:t>
            </a:r>
            <a:r>
              <a:rPr lang="el-GR" sz="2800" dirty="0" smtClean="0"/>
              <a:t> </a:t>
            </a:r>
            <a:r>
              <a:rPr lang="el-GR" sz="2800" dirty="0" err="1" smtClean="0"/>
              <a:t>γὰρ</a:t>
            </a:r>
            <a:r>
              <a:rPr lang="el-GR" sz="2800" dirty="0" smtClean="0"/>
              <a:t> </a:t>
            </a:r>
            <a:r>
              <a:rPr lang="el-GR" sz="2800" dirty="0" err="1" smtClean="0"/>
              <a:t>πρῶτος</a:t>
            </a:r>
            <a:r>
              <a:rPr lang="el-GR" sz="2800" dirty="0" smtClean="0"/>
              <a:t> </a:t>
            </a:r>
            <a:r>
              <a:rPr lang="el-GR" sz="2800" dirty="0" err="1" smtClean="0"/>
              <a:t>ἐπλάσθη</a:t>
            </a:r>
            <a:r>
              <a:rPr lang="el-GR" sz="2800" dirty="0" smtClean="0"/>
              <a:t>, </a:t>
            </a:r>
            <a:r>
              <a:rPr lang="el-GR" sz="2800" dirty="0" err="1" smtClean="0"/>
              <a:t>εἶτα</a:t>
            </a:r>
            <a:r>
              <a:rPr lang="el-GR" sz="2800" dirty="0" smtClean="0"/>
              <a:t> </a:t>
            </a:r>
            <a:r>
              <a:rPr lang="el-GR" sz="2800" dirty="0" err="1" smtClean="0"/>
              <a:t>Εὔα</a:t>
            </a:r>
            <a:r>
              <a:rPr lang="el-GR" sz="2800" dirty="0" smtClean="0"/>
              <a:t>· </a:t>
            </a:r>
            <a:r>
              <a:rPr lang="el-GR" sz="2800" dirty="0" err="1" smtClean="0"/>
              <a:t>καὶ</a:t>
            </a:r>
            <a:r>
              <a:rPr lang="el-GR" sz="2800" dirty="0" smtClean="0"/>
              <a:t> </a:t>
            </a:r>
            <a:r>
              <a:rPr lang="el-GR" sz="2800" dirty="0" err="1" smtClean="0"/>
              <a:t>Άδάμ</a:t>
            </a:r>
            <a:r>
              <a:rPr lang="el-GR" sz="2800" dirty="0" smtClean="0"/>
              <a:t> </a:t>
            </a:r>
            <a:r>
              <a:rPr lang="el-GR" sz="2800" dirty="0" err="1" smtClean="0"/>
              <a:t>οὐκ</a:t>
            </a:r>
            <a:r>
              <a:rPr lang="el-GR" sz="2800" dirty="0" smtClean="0"/>
              <a:t> </a:t>
            </a:r>
            <a:r>
              <a:rPr lang="el-GR" sz="2800" dirty="0" err="1" smtClean="0"/>
              <a:t>ἠπατήθη</a:t>
            </a:r>
            <a:r>
              <a:rPr lang="el-GR" sz="2800" dirty="0" smtClean="0"/>
              <a:t>, ἡ </a:t>
            </a:r>
            <a:r>
              <a:rPr lang="el-GR" sz="2800" dirty="0" err="1" smtClean="0"/>
              <a:t>δὲ</a:t>
            </a:r>
            <a:r>
              <a:rPr lang="el-GR" sz="2800" dirty="0" smtClean="0"/>
              <a:t> </a:t>
            </a:r>
            <a:r>
              <a:rPr lang="el-GR" sz="2800" dirty="0" err="1" smtClean="0"/>
              <a:t>γυνὴ</a:t>
            </a:r>
            <a:r>
              <a:rPr lang="el-GR" sz="2800" dirty="0" smtClean="0"/>
              <a:t> </a:t>
            </a:r>
            <a:r>
              <a:rPr lang="el-GR" sz="2800" dirty="0" err="1" smtClean="0"/>
              <a:t>ἀπατηθεῑσα</a:t>
            </a:r>
            <a:r>
              <a:rPr lang="el-GR" sz="2800" dirty="0" smtClean="0"/>
              <a:t> </a:t>
            </a:r>
            <a:r>
              <a:rPr lang="el-GR" sz="2800" dirty="0" err="1" smtClean="0"/>
              <a:t>ἐν</a:t>
            </a:r>
            <a:r>
              <a:rPr lang="el-GR" sz="2800" dirty="0" smtClean="0"/>
              <a:t> </a:t>
            </a:r>
            <a:r>
              <a:rPr lang="el-GR" sz="2800" dirty="0" err="1" smtClean="0"/>
              <a:t>παραβάσει</a:t>
            </a:r>
            <a:r>
              <a:rPr lang="el-GR" sz="2800" dirty="0" smtClean="0"/>
              <a:t> </a:t>
            </a:r>
            <a:r>
              <a:rPr lang="el-GR" sz="2800" dirty="0" err="1" smtClean="0"/>
              <a:t>γέγονε</a:t>
            </a:r>
            <a:r>
              <a:rPr lang="el-GR" sz="2800" dirty="0" smtClean="0"/>
              <a:t>· </a:t>
            </a:r>
            <a:r>
              <a:rPr lang="el-GR" sz="2800" dirty="0" err="1" smtClean="0"/>
              <a:t>σωθήσεται</a:t>
            </a:r>
            <a:r>
              <a:rPr lang="el-GR" sz="2800" dirty="0" smtClean="0"/>
              <a:t> </a:t>
            </a:r>
            <a:r>
              <a:rPr lang="el-GR" sz="2800" dirty="0" err="1" smtClean="0"/>
              <a:t>δὲ</a:t>
            </a:r>
            <a:r>
              <a:rPr lang="el-GR" sz="2800" dirty="0" smtClean="0"/>
              <a:t> </a:t>
            </a:r>
            <a:r>
              <a:rPr lang="el-GR" sz="2800" dirty="0" err="1" smtClean="0"/>
              <a:t>διὰ</a:t>
            </a:r>
            <a:r>
              <a:rPr lang="el-GR" sz="2800" dirty="0" smtClean="0"/>
              <a:t> </a:t>
            </a:r>
            <a:r>
              <a:rPr lang="el-GR" sz="2800" dirty="0" err="1" smtClean="0"/>
              <a:t>τῆς</a:t>
            </a:r>
            <a:r>
              <a:rPr lang="el-GR" sz="2800" dirty="0" smtClean="0"/>
              <a:t> τεκνογονίας, </a:t>
            </a:r>
            <a:r>
              <a:rPr lang="el-GR" sz="2800" dirty="0" err="1" smtClean="0"/>
              <a:t>ἐὰν</a:t>
            </a:r>
            <a:r>
              <a:rPr lang="el-GR" sz="2800" dirty="0" smtClean="0"/>
              <a:t> </a:t>
            </a:r>
            <a:r>
              <a:rPr lang="el-GR" sz="2800" dirty="0" err="1" smtClean="0"/>
              <a:t>μείνωσιν</a:t>
            </a:r>
            <a:r>
              <a:rPr lang="el-GR" sz="2800" dirty="0" smtClean="0"/>
              <a:t> </a:t>
            </a:r>
            <a:r>
              <a:rPr lang="el-GR" sz="2800" dirty="0" err="1" smtClean="0"/>
              <a:t>ἐν</a:t>
            </a:r>
            <a:r>
              <a:rPr lang="el-GR" sz="2800" dirty="0" smtClean="0"/>
              <a:t> </a:t>
            </a:r>
            <a:r>
              <a:rPr lang="el-GR" sz="2800" dirty="0" err="1" smtClean="0"/>
              <a:t>πίστει</a:t>
            </a:r>
            <a:r>
              <a:rPr lang="el-GR" sz="2800" dirty="0" smtClean="0"/>
              <a:t> </a:t>
            </a:r>
            <a:r>
              <a:rPr lang="el-GR" sz="2800" dirty="0" err="1" smtClean="0"/>
              <a:t>καὶ</a:t>
            </a:r>
            <a:r>
              <a:rPr lang="el-GR" sz="2800" dirty="0" smtClean="0"/>
              <a:t> </a:t>
            </a:r>
            <a:r>
              <a:rPr lang="el-GR" sz="2800" dirty="0" err="1" smtClean="0"/>
              <a:t>ἀγάπῃ</a:t>
            </a:r>
            <a:r>
              <a:rPr lang="el-GR" sz="2800" dirty="0" smtClean="0"/>
              <a:t> </a:t>
            </a:r>
            <a:r>
              <a:rPr lang="el-GR" sz="2800" dirty="0" err="1" smtClean="0"/>
              <a:t>καὶ</a:t>
            </a:r>
            <a:r>
              <a:rPr lang="el-GR" sz="2800" dirty="0" smtClean="0"/>
              <a:t> </a:t>
            </a:r>
            <a:r>
              <a:rPr lang="el-GR" sz="2800" dirty="0" err="1" smtClean="0"/>
              <a:t>ἁγιασμῷ</a:t>
            </a:r>
            <a:r>
              <a:rPr lang="el-GR" sz="2800" dirty="0" smtClean="0"/>
              <a:t> </a:t>
            </a:r>
            <a:r>
              <a:rPr lang="el-GR" sz="2800" dirty="0" err="1" smtClean="0"/>
              <a:t>μετὰ</a:t>
            </a:r>
            <a:r>
              <a:rPr lang="el-GR" sz="2800" dirty="0" smtClean="0"/>
              <a:t> σωφροσύνης».</a:t>
            </a:r>
          </a:p>
          <a:p>
            <a:pPr>
              <a:buNone/>
            </a:pPr>
            <a:r>
              <a:rPr lang="el-GR" dirty="0" smtClean="0"/>
              <a:t>    </a:t>
            </a:r>
            <a:r>
              <a:rPr lang="el-GR" sz="2700" i="1" dirty="0" smtClean="0"/>
              <a:t>Προς </a:t>
            </a:r>
            <a:r>
              <a:rPr lang="el-GR" sz="2700" i="1" dirty="0" err="1" smtClean="0"/>
              <a:t>Τιμόθεον</a:t>
            </a:r>
            <a:r>
              <a:rPr lang="el-GR" sz="2700" dirty="0" smtClean="0"/>
              <a:t>, Α, 11-15.</a:t>
            </a:r>
            <a:r>
              <a:rPr lang="el-GR" dirty="0" smtClean="0"/>
              <a:t>         </a:t>
            </a:r>
          </a:p>
          <a:p>
            <a:pPr>
              <a:buNone/>
            </a:pPr>
            <a:endParaRPr lang="el-GR"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26</a:t>
            </a:fld>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Η γυναικεία σιωπή ως αρετή στον Παύλο</a:t>
            </a:r>
            <a:endParaRPr lang="el-GR" sz="3200" dirty="0"/>
          </a:p>
        </p:txBody>
      </p:sp>
      <p:sp>
        <p:nvSpPr>
          <p:cNvPr id="3" name="Content Placeholder 2"/>
          <p:cNvSpPr>
            <a:spLocks noGrp="1"/>
          </p:cNvSpPr>
          <p:nvPr>
            <p:ph idx="1"/>
          </p:nvPr>
        </p:nvSpPr>
        <p:spPr/>
        <p:txBody>
          <a:bodyPr/>
          <a:lstStyle/>
          <a:p>
            <a:pPr algn="just">
              <a:buNone/>
            </a:pPr>
            <a:r>
              <a:rPr lang="el-GR" dirty="0" smtClean="0"/>
              <a:t>   </a:t>
            </a:r>
            <a:r>
              <a:rPr lang="el-GR" sz="2800" dirty="0" smtClean="0"/>
              <a:t>«</a:t>
            </a:r>
            <a:r>
              <a:rPr lang="el-GR" sz="2800" dirty="0" err="1" smtClean="0"/>
              <a:t>Ὡς</a:t>
            </a:r>
            <a:r>
              <a:rPr lang="el-GR" sz="2800" dirty="0" smtClean="0"/>
              <a:t> </a:t>
            </a:r>
            <a:r>
              <a:rPr lang="el-GR" sz="2800" dirty="0" err="1" smtClean="0"/>
              <a:t>ἐν</a:t>
            </a:r>
            <a:r>
              <a:rPr lang="el-GR" sz="2800" dirty="0" smtClean="0"/>
              <a:t> </a:t>
            </a:r>
            <a:r>
              <a:rPr lang="el-GR" sz="2800" dirty="0" err="1" smtClean="0"/>
              <a:t>πάσαις</a:t>
            </a:r>
            <a:r>
              <a:rPr lang="el-GR" sz="2800" dirty="0" smtClean="0"/>
              <a:t> </a:t>
            </a:r>
            <a:r>
              <a:rPr lang="el-GR" sz="2800" dirty="0" err="1" smtClean="0"/>
              <a:t>ταῑς</a:t>
            </a:r>
            <a:r>
              <a:rPr lang="el-GR" sz="2800" dirty="0" smtClean="0"/>
              <a:t> </a:t>
            </a:r>
            <a:r>
              <a:rPr lang="el-GR" sz="2800" dirty="0" err="1" smtClean="0"/>
              <a:t>ἐκκλησίαις</a:t>
            </a:r>
            <a:r>
              <a:rPr lang="el-GR" sz="2800" dirty="0" smtClean="0"/>
              <a:t> </a:t>
            </a:r>
            <a:r>
              <a:rPr lang="el-GR" sz="2800" dirty="0" err="1" smtClean="0"/>
              <a:t>τῶν</a:t>
            </a:r>
            <a:r>
              <a:rPr lang="el-GR" sz="2800" dirty="0" smtClean="0"/>
              <a:t> </a:t>
            </a:r>
            <a:r>
              <a:rPr lang="el-GR" sz="2800" dirty="0" err="1" smtClean="0"/>
              <a:t>ἁγίων</a:t>
            </a:r>
            <a:r>
              <a:rPr lang="el-GR" sz="2800" dirty="0" smtClean="0"/>
              <a:t>, </a:t>
            </a:r>
            <a:r>
              <a:rPr lang="el-GR" sz="2800" dirty="0" err="1" smtClean="0"/>
              <a:t>αἱ</a:t>
            </a:r>
            <a:r>
              <a:rPr lang="el-GR" sz="2800" dirty="0" smtClean="0"/>
              <a:t> </a:t>
            </a:r>
            <a:r>
              <a:rPr lang="el-GR" sz="2800" dirty="0" err="1" smtClean="0"/>
              <a:t>γυναῑκες</a:t>
            </a:r>
            <a:r>
              <a:rPr lang="el-GR" sz="2800" dirty="0" smtClean="0"/>
              <a:t> </a:t>
            </a:r>
            <a:r>
              <a:rPr lang="el-GR" sz="2800" dirty="0" err="1" smtClean="0"/>
              <a:t>ὑμῶν</a:t>
            </a:r>
            <a:r>
              <a:rPr lang="el-GR" sz="2800" dirty="0" smtClean="0"/>
              <a:t> </a:t>
            </a:r>
            <a:r>
              <a:rPr lang="el-GR" sz="2800" dirty="0" err="1" smtClean="0"/>
              <a:t>ἐν</a:t>
            </a:r>
            <a:r>
              <a:rPr lang="el-GR" sz="2800" dirty="0" smtClean="0"/>
              <a:t> </a:t>
            </a:r>
            <a:r>
              <a:rPr lang="el-GR" sz="2800" dirty="0" err="1" smtClean="0"/>
              <a:t>ταῑς</a:t>
            </a:r>
            <a:r>
              <a:rPr lang="el-GR" sz="2800" dirty="0" smtClean="0"/>
              <a:t> </a:t>
            </a:r>
            <a:r>
              <a:rPr lang="el-GR" sz="2800" dirty="0" err="1" smtClean="0"/>
              <a:t>ἐκκλησίαις</a:t>
            </a:r>
            <a:r>
              <a:rPr lang="el-GR" sz="2800" dirty="0" smtClean="0"/>
              <a:t> </a:t>
            </a:r>
            <a:r>
              <a:rPr lang="el-GR" sz="2800" dirty="0" err="1" smtClean="0"/>
              <a:t>σιγάτωσαν</a:t>
            </a:r>
            <a:r>
              <a:rPr lang="el-GR" sz="2800" dirty="0" smtClean="0"/>
              <a:t>· </a:t>
            </a:r>
            <a:r>
              <a:rPr lang="el-GR" sz="2800" dirty="0" err="1" smtClean="0"/>
              <a:t>οὐ</a:t>
            </a:r>
            <a:r>
              <a:rPr lang="el-GR" sz="2800" dirty="0" smtClean="0"/>
              <a:t> </a:t>
            </a:r>
            <a:r>
              <a:rPr lang="el-GR" sz="2800" dirty="0" err="1" smtClean="0"/>
              <a:t>γὰρ</a:t>
            </a:r>
            <a:r>
              <a:rPr lang="el-GR" sz="2800" dirty="0" smtClean="0"/>
              <a:t> </a:t>
            </a:r>
            <a:r>
              <a:rPr lang="el-GR" sz="2800" dirty="0" err="1" smtClean="0"/>
              <a:t>ἐπιτέτραπται</a:t>
            </a:r>
            <a:r>
              <a:rPr lang="el-GR" sz="2800" dirty="0" smtClean="0"/>
              <a:t> </a:t>
            </a:r>
            <a:r>
              <a:rPr lang="el-GR" sz="2800" dirty="0" err="1" smtClean="0"/>
              <a:t>αὐταῑς</a:t>
            </a:r>
            <a:r>
              <a:rPr lang="el-GR" sz="2800" dirty="0" smtClean="0"/>
              <a:t> </a:t>
            </a:r>
            <a:r>
              <a:rPr lang="el-GR" sz="2800" dirty="0" err="1" smtClean="0"/>
              <a:t>λαλεῑν</a:t>
            </a:r>
            <a:r>
              <a:rPr lang="el-GR" sz="2800" dirty="0" smtClean="0"/>
              <a:t>. </a:t>
            </a:r>
            <a:r>
              <a:rPr lang="el-GR" sz="2800" dirty="0" err="1" smtClean="0"/>
              <a:t>ἀλλ</a:t>
            </a:r>
            <a:r>
              <a:rPr lang="el-GR" sz="2800" dirty="0" smtClean="0"/>
              <a:t>’ </a:t>
            </a:r>
            <a:r>
              <a:rPr lang="el-GR" sz="2800" dirty="0" err="1" smtClean="0"/>
              <a:t>ὑποτάσσεσθαι</a:t>
            </a:r>
            <a:r>
              <a:rPr lang="el-GR" sz="2800" dirty="0" smtClean="0"/>
              <a:t>, καθώς </a:t>
            </a:r>
            <a:r>
              <a:rPr lang="el-GR" sz="2800" dirty="0" err="1" smtClean="0"/>
              <a:t>καὶ</a:t>
            </a:r>
            <a:r>
              <a:rPr lang="el-GR" sz="2800" dirty="0" smtClean="0"/>
              <a:t> ὁ νόμος λέγει. </a:t>
            </a:r>
            <a:r>
              <a:rPr lang="el-GR" sz="2800" dirty="0" err="1" smtClean="0"/>
              <a:t>εἰ</a:t>
            </a:r>
            <a:r>
              <a:rPr lang="el-GR" sz="2800" dirty="0" smtClean="0"/>
              <a:t> </a:t>
            </a:r>
            <a:r>
              <a:rPr lang="el-GR" sz="2800" dirty="0" err="1" smtClean="0"/>
              <a:t>δέ</a:t>
            </a:r>
            <a:r>
              <a:rPr lang="el-GR" sz="2800" dirty="0" smtClean="0"/>
              <a:t> τι </a:t>
            </a:r>
            <a:r>
              <a:rPr lang="el-GR" sz="2800" dirty="0" err="1" smtClean="0"/>
              <a:t>μαθεῑν</a:t>
            </a:r>
            <a:r>
              <a:rPr lang="el-GR" sz="2800" dirty="0" smtClean="0"/>
              <a:t> </a:t>
            </a:r>
            <a:r>
              <a:rPr lang="el-GR" sz="2800" dirty="0" err="1" smtClean="0"/>
              <a:t>θέλουσιν</a:t>
            </a:r>
            <a:r>
              <a:rPr lang="el-GR" sz="2800" dirty="0" smtClean="0"/>
              <a:t>, </a:t>
            </a:r>
            <a:r>
              <a:rPr lang="el-GR" sz="2800" dirty="0" err="1" smtClean="0"/>
              <a:t>ἐν</a:t>
            </a:r>
            <a:r>
              <a:rPr lang="el-GR" sz="2800" dirty="0" smtClean="0"/>
              <a:t> </a:t>
            </a:r>
            <a:r>
              <a:rPr lang="el-GR" sz="2800" dirty="0" err="1" smtClean="0"/>
              <a:t>οἴκῳ</a:t>
            </a:r>
            <a:r>
              <a:rPr lang="el-GR" sz="2800" dirty="0" smtClean="0"/>
              <a:t> </a:t>
            </a:r>
            <a:r>
              <a:rPr lang="el-GR" sz="2800" dirty="0" err="1" smtClean="0"/>
              <a:t>τοὺς</a:t>
            </a:r>
            <a:r>
              <a:rPr lang="el-GR" sz="2800" dirty="0" smtClean="0"/>
              <a:t> </a:t>
            </a:r>
            <a:r>
              <a:rPr lang="el-GR" sz="2800" dirty="0" err="1" smtClean="0"/>
              <a:t>ἰδίους</a:t>
            </a:r>
            <a:r>
              <a:rPr lang="el-GR" sz="2800" dirty="0" smtClean="0"/>
              <a:t> </a:t>
            </a:r>
            <a:r>
              <a:rPr lang="el-GR" sz="2800" dirty="0" err="1" smtClean="0"/>
              <a:t>ἄνδρας</a:t>
            </a:r>
            <a:r>
              <a:rPr lang="el-GR" sz="2800" dirty="0" smtClean="0"/>
              <a:t> </a:t>
            </a:r>
            <a:r>
              <a:rPr lang="el-GR" sz="2800" dirty="0" err="1" smtClean="0"/>
              <a:t>ἐπερωτάτωσαν</a:t>
            </a:r>
            <a:r>
              <a:rPr lang="el-GR" sz="2800" dirty="0" smtClean="0"/>
              <a:t>· </a:t>
            </a:r>
            <a:r>
              <a:rPr lang="el-GR" sz="2800" dirty="0" err="1" smtClean="0"/>
              <a:t>αἰσχρὸν</a:t>
            </a:r>
            <a:r>
              <a:rPr lang="el-GR" sz="2800" dirty="0" smtClean="0"/>
              <a:t> γάρ </a:t>
            </a:r>
            <a:r>
              <a:rPr lang="el-GR" sz="2800" dirty="0" err="1" smtClean="0"/>
              <a:t>ἐστι</a:t>
            </a:r>
            <a:r>
              <a:rPr lang="el-GR" sz="2800" dirty="0" smtClean="0"/>
              <a:t> </a:t>
            </a:r>
            <a:r>
              <a:rPr lang="el-GR" sz="2800" dirty="0" err="1" smtClean="0"/>
              <a:t>γυναιξὶν</a:t>
            </a:r>
            <a:r>
              <a:rPr lang="el-GR" sz="2800" dirty="0" smtClean="0"/>
              <a:t> </a:t>
            </a:r>
            <a:r>
              <a:rPr lang="el-GR" sz="2800" dirty="0" err="1" smtClean="0"/>
              <a:t>ἐν</a:t>
            </a:r>
            <a:r>
              <a:rPr lang="el-GR" sz="2800" dirty="0" smtClean="0"/>
              <a:t> </a:t>
            </a:r>
            <a:r>
              <a:rPr lang="el-GR" sz="2800" dirty="0" err="1" smtClean="0"/>
              <a:t>ἐκκλησίᾳ</a:t>
            </a:r>
            <a:r>
              <a:rPr lang="el-GR" sz="2800" dirty="0" smtClean="0"/>
              <a:t> </a:t>
            </a:r>
            <a:r>
              <a:rPr lang="el-GR" sz="2800" dirty="0" err="1" smtClean="0"/>
              <a:t>λαλεῖν</a:t>
            </a:r>
            <a:r>
              <a:rPr lang="el-GR" sz="2800" dirty="0" smtClean="0"/>
              <a:t>».</a:t>
            </a:r>
          </a:p>
          <a:p>
            <a:pPr>
              <a:buNone/>
            </a:pPr>
            <a:r>
              <a:rPr lang="el-GR" dirty="0" smtClean="0"/>
              <a:t>    </a:t>
            </a:r>
            <a:r>
              <a:rPr lang="el-GR" sz="2700" i="1" dirty="0" smtClean="0"/>
              <a:t>Προς Κορινθίους</a:t>
            </a:r>
            <a:r>
              <a:rPr lang="el-GR" sz="2700" dirty="0" smtClean="0"/>
              <a:t>, Α, 34-35.</a:t>
            </a:r>
            <a:r>
              <a:rPr lang="el-GR" dirty="0" smtClean="0"/>
              <a:t>             </a:t>
            </a:r>
          </a:p>
          <a:p>
            <a:pPr>
              <a:buNone/>
            </a:pPr>
            <a:endParaRPr lang="el-GR"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27</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000" dirty="0" smtClean="0"/>
              <a:t>Η σχολαστική παράδοση: </a:t>
            </a:r>
            <a:br>
              <a:rPr lang="el-GR" sz="3000" dirty="0" smtClean="0"/>
            </a:br>
            <a:r>
              <a:rPr lang="el-GR" sz="3000" dirty="0" smtClean="0"/>
              <a:t>έμφυλες συναρθρώσεις χριστιανισμού/αριστοτελισμού</a:t>
            </a:r>
            <a:endParaRPr lang="el-GR" sz="3000" dirty="0"/>
          </a:p>
        </p:txBody>
      </p:sp>
      <p:sp>
        <p:nvSpPr>
          <p:cNvPr id="3" name="Content Placeholder 2"/>
          <p:cNvSpPr>
            <a:spLocks noGrp="1"/>
          </p:cNvSpPr>
          <p:nvPr>
            <p:ph idx="1"/>
          </p:nvPr>
        </p:nvSpPr>
        <p:spPr>
          <a:xfrm>
            <a:off x="457200" y="1412776"/>
            <a:ext cx="8229600" cy="4713387"/>
          </a:xfrm>
        </p:spPr>
        <p:txBody>
          <a:bodyPr>
            <a:normAutofit fontScale="25000" lnSpcReduction="20000"/>
          </a:bodyPr>
          <a:lstStyle/>
          <a:p>
            <a:pPr algn="just">
              <a:lnSpc>
                <a:spcPct val="120000"/>
              </a:lnSpc>
              <a:spcBef>
                <a:spcPts val="0"/>
              </a:spcBef>
              <a:buNone/>
            </a:pPr>
            <a:r>
              <a:rPr lang="el-GR" dirty="0" smtClean="0"/>
              <a:t>         </a:t>
            </a:r>
            <a:r>
              <a:rPr lang="en-US" dirty="0" smtClean="0"/>
              <a:t>	</a:t>
            </a:r>
            <a:r>
              <a:rPr lang="el-GR" sz="8800" dirty="0" smtClean="0"/>
              <a:t>«Ως προς την ατομική της φύση, η γυναίκα είναι ον ελαττωματικό και ατελές. Γιατί η ενεργή δύναμη του ανδρικού σπέρματος τείνει να παράγει κάτι ίδιο με τον άνδρα, τέλειο στην αρρενωπότητα του. Συνεπώς, η δημιουργία του θηλυκού είναι αποτέλεσμα είτε κάποιου μειονεκτήματος της ενεργητικής δύναμης, είτε κάποιας ακαταλληλότητας της ύλης, είτε κάποιας επίδρασης εξωγενών παραγόντων, όπως για παράδειγμα του νοτίου ανέμου που είναι υγρός, όπως παρατηρεί ο Φιλόσοφος (</a:t>
            </a:r>
            <a:r>
              <a:rPr lang="el-GR" sz="8800" i="1" dirty="0" smtClean="0"/>
              <a:t>Περί ζώων γενέσεως </a:t>
            </a:r>
            <a:r>
              <a:rPr lang="en-US" sz="8800" i="1" dirty="0" smtClean="0"/>
              <a:t>iv, 2</a:t>
            </a:r>
            <a:r>
              <a:rPr lang="el-GR" sz="8800" dirty="0" smtClean="0"/>
              <a:t>).</a:t>
            </a:r>
            <a:r>
              <a:rPr lang="en-US" sz="8800" dirty="0" smtClean="0"/>
              <a:t> </a:t>
            </a:r>
            <a:r>
              <a:rPr lang="el-GR" sz="8800" dirty="0" smtClean="0"/>
              <a:t>Από την άλλη πλευρά, ως προς την ανθρώπινη φύση της συνολικά η γυναίκα δεν είναι ατελής αλλά βρίσκεται σε συμφωνία με το σχέδιο της φύσης, αφού προορίζεται για το καθήκον της αναπαραγωγής».</a:t>
            </a:r>
          </a:p>
          <a:p>
            <a:pPr algn="just">
              <a:lnSpc>
                <a:spcPct val="170000"/>
              </a:lnSpc>
              <a:spcBef>
                <a:spcPts val="0"/>
              </a:spcBef>
              <a:buNone/>
            </a:pPr>
            <a:r>
              <a:rPr lang="el-GR" sz="4200" dirty="0" smtClean="0"/>
              <a:t>       </a:t>
            </a:r>
            <a:r>
              <a:rPr lang="en-US" sz="4200" dirty="0" smtClean="0"/>
              <a:t>	</a:t>
            </a:r>
            <a:r>
              <a:rPr lang="el-GR" sz="8400" dirty="0" smtClean="0"/>
              <a:t>Θωμάς Ακινάτης, </a:t>
            </a:r>
            <a:r>
              <a:rPr lang="en-US" sz="8400" i="1" dirty="0" smtClean="0"/>
              <a:t>Summa </a:t>
            </a:r>
            <a:r>
              <a:rPr lang="en-US" sz="8400" i="1" dirty="0" err="1" smtClean="0"/>
              <a:t>Theologiae</a:t>
            </a:r>
            <a:r>
              <a:rPr lang="en-US" sz="8400" dirty="0" smtClean="0"/>
              <a:t>, </a:t>
            </a:r>
            <a:r>
              <a:rPr lang="en-US" sz="8400" dirty="0" err="1" smtClean="0"/>
              <a:t>Ia</a:t>
            </a:r>
            <a:r>
              <a:rPr lang="en-US" sz="8400" dirty="0" smtClean="0"/>
              <a:t>, q. 92, a.1</a:t>
            </a:r>
            <a:r>
              <a:rPr lang="el-GR" sz="8400" dirty="0" smtClean="0"/>
              <a:t>.</a:t>
            </a:r>
            <a:r>
              <a:rPr lang="en-US" sz="8400" dirty="0" smtClean="0"/>
              <a:t> </a:t>
            </a:r>
            <a:endParaRPr lang="el-GR" sz="8400"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28</a:t>
            </a:fld>
            <a:endParaRPr lang="el-G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err="1" smtClean="0"/>
              <a:t>Κατ’εικόνα</a:t>
            </a:r>
            <a:r>
              <a:rPr lang="el-GR" sz="3200" dirty="0" smtClean="0"/>
              <a:t> και </a:t>
            </a:r>
            <a:r>
              <a:rPr lang="el-GR" sz="3200" dirty="0" err="1" smtClean="0"/>
              <a:t>καθ’ομοίωσιν</a:t>
            </a:r>
            <a:r>
              <a:rPr lang="en-US" sz="3200" dirty="0" smtClean="0"/>
              <a:t>;</a:t>
            </a:r>
            <a:endParaRPr lang="el-GR" sz="3200" dirty="0"/>
          </a:p>
        </p:txBody>
      </p:sp>
      <p:sp>
        <p:nvSpPr>
          <p:cNvPr id="3" name="Content Placeholder 2"/>
          <p:cNvSpPr>
            <a:spLocks noGrp="1"/>
          </p:cNvSpPr>
          <p:nvPr>
            <p:ph idx="1"/>
          </p:nvPr>
        </p:nvSpPr>
        <p:spPr>
          <a:xfrm>
            <a:off x="457200" y="1268760"/>
            <a:ext cx="8229600" cy="4968552"/>
          </a:xfrm>
        </p:spPr>
        <p:txBody>
          <a:bodyPr>
            <a:normAutofit fontScale="32500" lnSpcReduction="20000"/>
          </a:bodyPr>
          <a:lstStyle/>
          <a:p>
            <a:pPr algn="just">
              <a:lnSpc>
                <a:spcPct val="170000"/>
              </a:lnSpc>
              <a:spcBef>
                <a:spcPts val="0"/>
              </a:spcBef>
              <a:buNone/>
            </a:pPr>
            <a:r>
              <a:rPr lang="en-GB" dirty="0" smtClean="0"/>
              <a:t> </a:t>
            </a:r>
            <a:r>
              <a:rPr lang="el-GR" dirty="0" smtClean="0"/>
              <a:t>       </a:t>
            </a:r>
            <a:r>
              <a:rPr lang="el-GR" sz="3500" dirty="0" smtClean="0"/>
              <a:t> </a:t>
            </a:r>
            <a:r>
              <a:rPr lang="en-US" sz="3500" dirty="0" smtClean="0"/>
              <a:t>	</a:t>
            </a:r>
            <a:r>
              <a:rPr lang="el-GR" sz="4500" dirty="0" smtClean="0"/>
              <a:t>«</a:t>
            </a:r>
            <a:r>
              <a:rPr lang="en-GB" sz="4500" dirty="0" smtClean="0"/>
              <a:t>Η </a:t>
            </a:r>
            <a:r>
              <a:rPr lang="en-GB" sz="4500" dirty="0" err="1" smtClean="0"/>
              <a:t>γυναίκα</a:t>
            </a:r>
            <a:r>
              <a:rPr lang="en-GB" sz="4500" dirty="0" smtClean="0"/>
              <a:t> </a:t>
            </a:r>
            <a:r>
              <a:rPr lang="en-GB" sz="4500" dirty="0" err="1" smtClean="0"/>
              <a:t>ως</a:t>
            </a:r>
            <a:r>
              <a:rPr lang="en-GB" sz="4500" dirty="0" smtClean="0"/>
              <a:t> </a:t>
            </a:r>
            <a:r>
              <a:rPr lang="en-GB" sz="4500" dirty="0" err="1" smtClean="0"/>
              <a:t>σύζυγος</a:t>
            </a:r>
            <a:r>
              <a:rPr lang="en-GB" sz="4500" dirty="0" smtClean="0"/>
              <a:t> </a:t>
            </a:r>
            <a:r>
              <a:rPr lang="en-GB" sz="4500" dirty="0" err="1" smtClean="0"/>
              <a:t>είναι</a:t>
            </a:r>
            <a:r>
              <a:rPr lang="en-GB" sz="4500" dirty="0" smtClean="0"/>
              <a:t> η </a:t>
            </a:r>
            <a:r>
              <a:rPr lang="en-GB" sz="4500" dirty="0" err="1" smtClean="0"/>
              <a:t>δόξα</a:t>
            </a:r>
            <a:r>
              <a:rPr lang="en-GB" sz="4500" dirty="0" smtClean="0"/>
              <a:t> </a:t>
            </a:r>
            <a:r>
              <a:rPr lang="en-GB" sz="4500" dirty="0" err="1" smtClean="0"/>
              <a:t>του</a:t>
            </a:r>
            <a:r>
              <a:rPr lang="en-GB" sz="4500" dirty="0" smtClean="0"/>
              <a:t> </a:t>
            </a:r>
            <a:r>
              <a:rPr lang="en-GB" sz="4500" dirty="0" err="1" smtClean="0"/>
              <a:t>άνδρα</a:t>
            </a:r>
            <a:r>
              <a:rPr lang="en-GB" sz="4500" dirty="0" smtClean="0"/>
              <a:t>, </a:t>
            </a:r>
            <a:r>
              <a:rPr lang="en-GB" sz="4500" dirty="0" err="1" smtClean="0"/>
              <a:t>δηλαδή</a:t>
            </a:r>
            <a:r>
              <a:rPr lang="en-GB" sz="4500" dirty="0" smtClean="0"/>
              <a:t> η </a:t>
            </a:r>
            <a:r>
              <a:rPr lang="en-GB" sz="4500" dirty="0" err="1" smtClean="0"/>
              <a:t>ένδοξη</a:t>
            </a:r>
            <a:r>
              <a:rPr lang="en-GB" sz="4500" dirty="0" smtClean="0"/>
              <a:t> </a:t>
            </a:r>
            <a:r>
              <a:rPr lang="en-GB" sz="4500" dirty="0" err="1" smtClean="0"/>
              <a:t>εικόνα</a:t>
            </a:r>
            <a:r>
              <a:rPr lang="en-GB" sz="4500" dirty="0" smtClean="0"/>
              <a:t> </a:t>
            </a:r>
            <a:r>
              <a:rPr lang="en-GB" sz="4500" dirty="0" err="1" smtClean="0"/>
              <a:t>του</a:t>
            </a:r>
            <a:r>
              <a:rPr lang="el-GR" sz="4500" dirty="0" smtClean="0"/>
              <a:t>, όπως προανέφερα</a:t>
            </a:r>
            <a:r>
              <a:rPr lang="en-GB" sz="4500" dirty="0" smtClean="0"/>
              <a:t>. </a:t>
            </a:r>
            <a:r>
              <a:rPr lang="el-GR" sz="4500" dirty="0" smtClean="0"/>
              <a:t>Διότι</a:t>
            </a:r>
            <a:r>
              <a:rPr lang="en-GB" sz="4500" dirty="0" smtClean="0"/>
              <a:t> ο </a:t>
            </a:r>
            <a:r>
              <a:rPr lang="en-GB" sz="4500" dirty="0" err="1" smtClean="0"/>
              <a:t>Θεός</a:t>
            </a:r>
            <a:r>
              <a:rPr lang="en-GB" sz="4500" dirty="0" smtClean="0"/>
              <a:t> </a:t>
            </a:r>
            <a:r>
              <a:rPr lang="en-GB" sz="4500" dirty="0" err="1" smtClean="0"/>
              <a:t>έπλασε</a:t>
            </a:r>
            <a:r>
              <a:rPr lang="en-GB" sz="4500" dirty="0" smtClean="0"/>
              <a:t> </a:t>
            </a:r>
            <a:r>
              <a:rPr lang="en-GB" sz="4500" dirty="0" err="1" smtClean="0"/>
              <a:t>τη</a:t>
            </a:r>
            <a:r>
              <a:rPr lang="en-GB" sz="4500" dirty="0" smtClean="0"/>
              <a:t> </a:t>
            </a:r>
            <a:r>
              <a:rPr lang="en-GB" sz="4500" dirty="0" err="1" smtClean="0"/>
              <a:t>γυναίκα</a:t>
            </a:r>
            <a:r>
              <a:rPr lang="en-GB" sz="4500" dirty="0" smtClean="0"/>
              <a:t>, </a:t>
            </a:r>
            <a:r>
              <a:rPr lang="en-GB" sz="4500" dirty="0" err="1" smtClean="0"/>
              <a:t>δηλαδή</a:t>
            </a:r>
            <a:r>
              <a:rPr lang="en-GB" sz="4500" dirty="0" smtClean="0"/>
              <a:t> </a:t>
            </a:r>
            <a:r>
              <a:rPr lang="en-GB" sz="4500" dirty="0" err="1" smtClean="0"/>
              <a:t>την</a:t>
            </a:r>
            <a:r>
              <a:rPr lang="en-GB" sz="4500" dirty="0" smtClean="0"/>
              <a:t> </a:t>
            </a:r>
            <a:r>
              <a:rPr lang="en-GB" sz="4500" dirty="0" err="1" smtClean="0"/>
              <a:t>Εύα</a:t>
            </a:r>
            <a:r>
              <a:rPr lang="en-GB" sz="4500" dirty="0" smtClean="0"/>
              <a:t>, </a:t>
            </a:r>
            <a:r>
              <a:rPr lang="en-GB" sz="4500" dirty="0" err="1" smtClean="0"/>
              <a:t>από</a:t>
            </a:r>
            <a:r>
              <a:rPr lang="en-GB" sz="4500" dirty="0" smtClean="0"/>
              <a:t> </a:t>
            </a:r>
            <a:r>
              <a:rPr lang="en-GB" sz="4500" dirty="0" err="1" smtClean="0"/>
              <a:t>τον</a:t>
            </a:r>
            <a:r>
              <a:rPr lang="en-GB" sz="4500" dirty="0" smtClean="0"/>
              <a:t> </a:t>
            </a:r>
            <a:r>
              <a:rPr lang="en-GB" sz="4500" dirty="0" err="1" smtClean="0"/>
              <a:t>άνδρα</a:t>
            </a:r>
            <a:r>
              <a:rPr lang="en-GB" sz="4500" dirty="0" smtClean="0"/>
              <a:t>, </a:t>
            </a:r>
            <a:r>
              <a:rPr lang="en-GB" sz="4500" dirty="0" err="1" smtClean="0"/>
              <a:t>και</a:t>
            </a:r>
            <a:r>
              <a:rPr lang="en-GB" sz="4500" dirty="0" smtClean="0"/>
              <a:t> </a:t>
            </a:r>
            <a:r>
              <a:rPr lang="en-GB" sz="4500" dirty="0" err="1" smtClean="0"/>
              <a:t>όμοια</a:t>
            </a:r>
            <a:r>
              <a:rPr lang="en-GB" sz="4500" dirty="0" smtClean="0"/>
              <a:t> </a:t>
            </a:r>
            <a:r>
              <a:rPr lang="en-GB" sz="4500" dirty="0" err="1" smtClean="0"/>
              <a:t>με</a:t>
            </a:r>
            <a:r>
              <a:rPr lang="en-GB" sz="4500" dirty="0" smtClean="0"/>
              <a:t> </a:t>
            </a:r>
            <a:r>
              <a:rPr lang="en-GB" sz="4500" dirty="0" err="1" smtClean="0"/>
              <a:t>τον</a:t>
            </a:r>
            <a:r>
              <a:rPr lang="en-GB" sz="4500" dirty="0" smtClean="0"/>
              <a:t> </a:t>
            </a:r>
            <a:r>
              <a:rPr lang="en-GB" sz="4500" dirty="0" err="1" smtClean="0"/>
              <a:t>άνδρα</a:t>
            </a:r>
            <a:r>
              <a:rPr lang="en-GB" sz="4500" dirty="0" smtClean="0"/>
              <a:t>, </a:t>
            </a:r>
            <a:r>
              <a:rPr lang="en-GB" sz="4500" dirty="0" err="1" smtClean="0"/>
              <a:t>έτσι</a:t>
            </a:r>
            <a:r>
              <a:rPr lang="en-GB" sz="4500" dirty="0" smtClean="0"/>
              <a:t> </a:t>
            </a:r>
            <a:r>
              <a:rPr lang="en-GB" sz="4500" dirty="0" err="1" smtClean="0"/>
              <a:t>ώστε</a:t>
            </a:r>
            <a:r>
              <a:rPr lang="en-GB" sz="4500" dirty="0" smtClean="0"/>
              <a:t> </a:t>
            </a:r>
            <a:r>
              <a:rPr lang="en-GB" sz="4500" dirty="0" err="1" smtClean="0"/>
              <a:t>να</a:t>
            </a:r>
            <a:r>
              <a:rPr lang="en-GB" sz="4500" dirty="0" smtClean="0"/>
              <a:t> </a:t>
            </a:r>
            <a:r>
              <a:rPr lang="en-GB" sz="4500" dirty="0" err="1" smtClean="0"/>
              <a:t>μπορεί</a:t>
            </a:r>
            <a:r>
              <a:rPr lang="en-GB" sz="4500" dirty="0" smtClean="0"/>
              <a:t> </a:t>
            </a:r>
            <a:r>
              <a:rPr lang="en-GB" sz="4500" dirty="0" err="1" smtClean="0"/>
              <a:t>να</a:t>
            </a:r>
            <a:r>
              <a:rPr lang="en-GB" sz="4500" dirty="0" smtClean="0"/>
              <a:t> </a:t>
            </a:r>
            <a:r>
              <a:rPr lang="en-GB" sz="4500" dirty="0" err="1" smtClean="0"/>
              <a:t>εκπροσωπεί</a:t>
            </a:r>
            <a:r>
              <a:rPr lang="en-GB" sz="4500" dirty="0" smtClean="0"/>
              <a:t> </a:t>
            </a:r>
            <a:r>
              <a:rPr lang="en-GB" sz="4500" dirty="0" err="1" smtClean="0"/>
              <a:t>τον</a:t>
            </a:r>
            <a:r>
              <a:rPr lang="en-GB" sz="4500" dirty="0" smtClean="0"/>
              <a:t> </a:t>
            </a:r>
            <a:r>
              <a:rPr lang="en-GB" sz="4500" dirty="0" err="1" smtClean="0"/>
              <a:t>άνδρα</a:t>
            </a:r>
            <a:r>
              <a:rPr lang="en-GB" sz="4500" dirty="0" smtClean="0"/>
              <a:t> </a:t>
            </a:r>
            <a:r>
              <a:rPr lang="en-GB" sz="4500" dirty="0" err="1" smtClean="0"/>
              <a:t>ως</a:t>
            </a:r>
            <a:r>
              <a:rPr lang="en-GB" sz="4500" dirty="0" smtClean="0"/>
              <a:t> </a:t>
            </a:r>
            <a:r>
              <a:rPr lang="en-GB" sz="4500" dirty="0" err="1" smtClean="0"/>
              <a:t>αντίγραφο</a:t>
            </a:r>
            <a:r>
              <a:rPr lang="en-GB" sz="4500" dirty="0" smtClean="0"/>
              <a:t> </a:t>
            </a:r>
            <a:r>
              <a:rPr lang="en-GB" sz="4500" dirty="0" err="1" smtClean="0"/>
              <a:t>του</a:t>
            </a:r>
            <a:r>
              <a:rPr lang="el-GR" sz="4500" dirty="0" smtClean="0"/>
              <a:t>, ως εικόνα του</a:t>
            </a:r>
            <a:r>
              <a:rPr lang="en-GB" sz="4500" dirty="0" smtClean="0"/>
              <a:t>. Η </a:t>
            </a:r>
            <a:r>
              <a:rPr lang="en-GB" sz="4500" dirty="0" err="1" smtClean="0"/>
              <a:t>γυναίκα</a:t>
            </a:r>
            <a:r>
              <a:rPr lang="el-GR" sz="4500" dirty="0" smtClean="0"/>
              <a:t> δεν είναι</a:t>
            </a:r>
            <a:r>
              <a:rPr lang="en-GB" sz="4500" dirty="0" smtClean="0"/>
              <a:t>, </a:t>
            </a:r>
            <a:r>
              <a:rPr lang="en-GB" sz="4500" dirty="0" err="1" smtClean="0"/>
              <a:t>ωστόσο</a:t>
            </a:r>
            <a:r>
              <a:rPr lang="en-GB" sz="4500" dirty="0" smtClean="0"/>
              <a:t>,</a:t>
            </a:r>
            <a:r>
              <a:rPr lang="el-GR" sz="4500" dirty="0" smtClean="0"/>
              <a:t> με την απόλυτη σημασία του όρου η εικόνα του άνδρα, όταν αναφερόμαστε στην εικόνα με την έννοια του μυαλού και του πνεύματος, μολονότι και η γυναίκα, </a:t>
            </a:r>
            <a:r>
              <a:rPr lang="en-GB" sz="4500" dirty="0" smtClean="0"/>
              <a:t> </a:t>
            </a:r>
            <a:r>
              <a:rPr lang="en-GB" sz="4500" dirty="0" err="1" smtClean="0"/>
              <a:t>όπως</a:t>
            </a:r>
            <a:r>
              <a:rPr lang="en-GB" sz="4500" dirty="0" smtClean="0"/>
              <a:t> </a:t>
            </a:r>
            <a:r>
              <a:rPr lang="en-GB" sz="4500" dirty="0" err="1" smtClean="0"/>
              <a:t>και</a:t>
            </a:r>
            <a:r>
              <a:rPr lang="en-GB" sz="4500" dirty="0" smtClean="0"/>
              <a:t> ο </a:t>
            </a:r>
            <a:r>
              <a:rPr lang="en-GB" sz="4500" dirty="0" err="1" smtClean="0"/>
              <a:t>άνδρας</a:t>
            </a:r>
            <a:r>
              <a:rPr lang="el-GR" sz="4500" dirty="0" smtClean="0"/>
              <a:t>, είναι προικισμένη με έλλογη </a:t>
            </a:r>
            <a:r>
              <a:rPr lang="en-GB" sz="4500" dirty="0" err="1" smtClean="0"/>
              <a:t>ψυχή</a:t>
            </a:r>
            <a:r>
              <a:rPr lang="en-GB" sz="4500" dirty="0" smtClean="0"/>
              <a:t>, </a:t>
            </a:r>
            <a:r>
              <a:rPr lang="en-GB" sz="4500" dirty="0" err="1" smtClean="0"/>
              <a:t>πνεύμα</a:t>
            </a:r>
            <a:r>
              <a:rPr lang="en-GB" sz="4500" dirty="0" smtClean="0"/>
              <a:t>, </a:t>
            </a:r>
            <a:r>
              <a:rPr lang="en-GB" sz="4500" dirty="0" err="1" smtClean="0"/>
              <a:t>θέληση</a:t>
            </a:r>
            <a:r>
              <a:rPr lang="en-GB" sz="4500" dirty="0" smtClean="0"/>
              <a:t>, </a:t>
            </a:r>
            <a:r>
              <a:rPr lang="en-GB" sz="4500" dirty="0" err="1" smtClean="0"/>
              <a:t>μνήμη</a:t>
            </a:r>
            <a:r>
              <a:rPr lang="en-GB" sz="4500" dirty="0" smtClean="0"/>
              <a:t> </a:t>
            </a:r>
            <a:r>
              <a:rPr lang="en-GB" sz="4500" dirty="0" err="1" smtClean="0"/>
              <a:t>και</a:t>
            </a:r>
            <a:r>
              <a:rPr lang="en-GB" sz="4500" dirty="0" smtClean="0"/>
              <a:t> </a:t>
            </a:r>
            <a:r>
              <a:rPr lang="en-GB" sz="4500" dirty="0" err="1" smtClean="0"/>
              <a:t>ελευθερία</a:t>
            </a:r>
            <a:r>
              <a:rPr lang="en-GB" sz="4500" dirty="0" smtClean="0"/>
              <a:t> </a:t>
            </a:r>
            <a:r>
              <a:rPr lang="en-GB" sz="4500" dirty="0" err="1" smtClean="0"/>
              <a:t>και</a:t>
            </a:r>
            <a:r>
              <a:rPr lang="en-GB" sz="4500" dirty="0" smtClean="0"/>
              <a:t> </a:t>
            </a:r>
            <a:r>
              <a:rPr lang="en-GB" sz="4500" dirty="0" err="1" smtClean="0"/>
              <a:t>μπορεί</a:t>
            </a:r>
            <a:r>
              <a:rPr lang="en-GB" sz="4500" dirty="0" smtClean="0"/>
              <a:t> </a:t>
            </a:r>
            <a:r>
              <a:rPr lang="en-GB" sz="4500" dirty="0" err="1" smtClean="0"/>
              <a:t>να</a:t>
            </a:r>
            <a:r>
              <a:rPr lang="en-GB" sz="4500" dirty="0" smtClean="0"/>
              <a:t> </a:t>
            </a:r>
            <a:r>
              <a:rPr lang="en-GB" sz="4500" dirty="0" err="1" smtClean="0"/>
              <a:t>αποκτήσει</a:t>
            </a:r>
            <a:r>
              <a:rPr lang="el-GR" sz="4500" dirty="0" smtClean="0"/>
              <a:t>,</a:t>
            </a:r>
            <a:r>
              <a:rPr lang="en-GB" sz="4500" dirty="0" smtClean="0"/>
              <a:t> </a:t>
            </a:r>
            <a:r>
              <a:rPr lang="en-GB" sz="4500" dirty="0" err="1" smtClean="0"/>
              <a:t>όπως</a:t>
            </a:r>
            <a:r>
              <a:rPr lang="en-GB" sz="4500" dirty="0" smtClean="0"/>
              <a:t> </a:t>
            </a:r>
            <a:r>
              <a:rPr lang="en-GB" sz="4500" dirty="0" err="1" smtClean="0"/>
              <a:t>και</a:t>
            </a:r>
            <a:r>
              <a:rPr lang="en-GB" sz="4500" dirty="0" smtClean="0"/>
              <a:t> ο </a:t>
            </a:r>
            <a:r>
              <a:rPr lang="en-GB" sz="4500" dirty="0" err="1" smtClean="0"/>
              <a:t>άνδρας</a:t>
            </a:r>
            <a:r>
              <a:rPr lang="el-GR" sz="4500" dirty="0" smtClean="0"/>
              <a:t>,</a:t>
            </a:r>
            <a:r>
              <a:rPr lang="en-GB" sz="4500" dirty="0" smtClean="0"/>
              <a:t> </a:t>
            </a:r>
            <a:r>
              <a:rPr lang="en-GB" sz="4500" dirty="0" err="1" smtClean="0"/>
              <a:t>σοφία</a:t>
            </a:r>
            <a:r>
              <a:rPr lang="en-GB" sz="4500" dirty="0" smtClean="0"/>
              <a:t>, </a:t>
            </a:r>
            <a:r>
              <a:rPr lang="en-GB" sz="4500" dirty="0" err="1" smtClean="0"/>
              <a:t>χάρη</a:t>
            </a:r>
            <a:r>
              <a:rPr lang="el-GR" sz="4500" dirty="0" smtClean="0"/>
              <a:t>…</a:t>
            </a:r>
            <a:r>
              <a:rPr lang="en-GB" sz="4500" dirty="0" smtClean="0"/>
              <a:t> </a:t>
            </a:r>
            <a:r>
              <a:rPr lang="en-GB" sz="4500" dirty="0" err="1" smtClean="0"/>
              <a:t>κατ</a:t>
            </a:r>
            <a:r>
              <a:rPr lang="el-GR" sz="4500" dirty="0" smtClean="0"/>
              <a:t>’</a:t>
            </a:r>
            <a:r>
              <a:rPr lang="en-GB" sz="4500" dirty="0" err="1" smtClean="0"/>
              <a:t>εικόνα</a:t>
            </a:r>
            <a:r>
              <a:rPr lang="en-GB" sz="4500" dirty="0" smtClean="0"/>
              <a:t> </a:t>
            </a:r>
            <a:r>
              <a:rPr lang="en-GB" sz="4500" dirty="0" err="1" smtClean="0"/>
              <a:t>και</a:t>
            </a:r>
            <a:r>
              <a:rPr lang="en-GB" sz="4500" dirty="0" smtClean="0"/>
              <a:t> </a:t>
            </a:r>
            <a:r>
              <a:rPr lang="en-GB" sz="4500" dirty="0" err="1" smtClean="0"/>
              <a:t>καθ</a:t>
            </a:r>
            <a:r>
              <a:rPr lang="el-GR" sz="4500" dirty="0" smtClean="0"/>
              <a:t>’</a:t>
            </a:r>
            <a:r>
              <a:rPr lang="en-GB" sz="4500" dirty="0" err="1" smtClean="0"/>
              <a:t>ομοίωσιν</a:t>
            </a:r>
            <a:r>
              <a:rPr lang="en-GB" sz="4500" dirty="0" smtClean="0"/>
              <a:t> </a:t>
            </a:r>
            <a:r>
              <a:rPr lang="en-GB" sz="4500" dirty="0" err="1" smtClean="0"/>
              <a:t>του</a:t>
            </a:r>
            <a:r>
              <a:rPr lang="en-GB" sz="4500" dirty="0" smtClean="0"/>
              <a:t> </a:t>
            </a:r>
            <a:r>
              <a:rPr lang="en-GB" sz="4500" dirty="0" err="1" smtClean="0"/>
              <a:t>Θεού</a:t>
            </a:r>
            <a:r>
              <a:rPr lang="en-GB" sz="4500" dirty="0" smtClean="0"/>
              <a:t>… Η </a:t>
            </a:r>
            <a:r>
              <a:rPr lang="en-GB" sz="4500" dirty="0" err="1" smtClean="0"/>
              <a:t>γυναίκα</a:t>
            </a:r>
            <a:r>
              <a:rPr lang="en-GB" sz="4500" dirty="0" smtClean="0"/>
              <a:t> </a:t>
            </a:r>
            <a:r>
              <a:rPr lang="en-GB" sz="4500" dirty="0" err="1" smtClean="0"/>
              <a:t>όμως</a:t>
            </a:r>
            <a:r>
              <a:rPr lang="en-GB" sz="4500" dirty="0" smtClean="0"/>
              <a:t> </a:t>
            </a:r>
            <a:r>
              <a:rPr lang="en-GB" sz="4500" dirty="0" err="1" smtClean="0"/>
              <a:t>δημιουργήθηκε</a:t>
            </a:r>
            <a:r>
              <a:rPr lang="en-GB" sz="4500" dirty="0" smtClean="0"/>
              <a:t> </a:t>
            </a:r>
            <a:r>
              <a:rPr lang="en-GB" sz="4500" dirty="0" err="1" smtClean="0"/>
              <a:t>από</a:t>
            </a:r>
            <a:r>
              <a:rPr lang="en-GB" sz="4500" dirty="0" smtClean="0"/>
              <a:t> </a:t>
            </a:r>
            <a:r>
              <a:rPr lang="en-GB" sz="4500" dirty="0" err="1" smtClean="0"/>
              <a:t>τον</a:t>
            </a:r>
            <a:r>
              <a:rPr lang="en-GB" sz="4500" dirty="0" smtClean="0"/>
              <a:t> </a:t>
            </a:r>
            <a:r>
              <a:rPr lang="en-GB" sz="4500" dirty="0" err="1" smtClean="0"/>
              <a:t>άνδρα</a:t>
            </a:r>
            <a:r>
              <a:rPr lang="en-GB" sz="4500" dirty="0" smtClean="0"/>
              <a:t>, </a:t>
            </a:r>
            <a:r>
              <a:rPr lang="en-GB" sz="4500" dirty="0" err="1" smtClean="0"/>
              <a:t>μετά</a:t>
            </a:r>
            <a:r>
              <a:rPr lang="en-GB" sz="4500" dirty="0" smtClean="0"/>
              <a:t> </a:t>
            </a:r>
            <a:r>
              <a:rPr lang="en-GB" sz="4500" dirty="0" err="1" smtClean="0"/>
              <a:t>τον</a:t>
            </a:r>
            <a:r>
              <a:rPr lang="en-GB" sz="4500" dirty="0" smtClean="0"/>
              <a:t> </a:t>
            </a:r>
            <a:r>
              <a:rPr lang="en-GB" sz="4500" dirty="0" err="1" smtClean="0"/>
              <a:t>άνδρα</a:t>
            </a:r>
            <a:r>
              <a:rPr lang="en-GB" sz="4500" dirty="0" smtClean="0"/>
              <a:t>, </a:t>
            </a:r>
            <a:r>
              <a:rPr lang="en-GB" sz="4500" dirty="0" err="1" smtClean="0"/>
              <a:t>κατώτερη</a:t>
            </a:r>
            <a:r>
              <a:rPr lang="en-GB" sz="4500" dirty="0" smtClean="0"/>
              <a:t> </a:t>
            </a:r>
            <a:r>
              <a:rPr lang="en-GB" sz="4500" dirty="0" err="1" smtClean="0"/>
              <a:t>από</a:t>
            </a:r>
            <a:r>
              <a:rPr lang="en-GB" sz="4500" dirty="0" smtClean="0"/>
              <a:t> </a:t>
            </a:r>
            <a:r>
              <a:rPr lang="en-GB" sz="4500" dirty="0" err="1" smtClean="0"/>
              <a:t>τον</a:t>
            </a:r>
            <a:r>
              <a:rPr lang="en-GB" sz="4500" dirty="0" smtClean="0"/>
              <a:t> </a:t>
            </a:r>
            <a:r>
              <a:rPr lang="en-GB" sz="4500" dirty="0" err="1" smtClean="0"/>
              <a:t>άνδρα</a:t>
            </a:r>
            <a:r>
              <a:rPr lang="en-GB" sz="4500" dirty="0" smtClean="0"/>
              <a:t> </a:t>
            </a:r>
            <a:r>
              <a:rPr lang="en-GB" sz="4500" dirty="0" err="1" smtClean="0"/>
              <a:t>αλλά</a:t>
            </a:r>
            <a:r>
              <a:rPr lang="en-GB" sz="4500" dirty="0" smtClean="0"/>
              <a:t> </a:t>
            </a:r>
            <a:r>
              <a:rPr lang="en-GB" sz="4500" dirty="0" err="1" smtClean="0"/>
              <a:t>και</a:t>
            </a:r>
            <a:r>
              <a:rPr lang="en-GB" sz="4500" dirty="0" smtClean="0"/>
              <a:t> </a:t>
            </a:r>
            <a:r>
              <a:rPr lang="en-GB" sz="4500" dirty="0" err="1" smtClean="0"/>
              <a:t>παρόμοια</a:t>
            </a:r>
            <a:r>
              <a:rPr lang="en-GB" sz="4500" dirty="0" smtClean="0"/>
              <a:t> </a:t>
            </a:r>
            <a:r>
              <a:rPr lang="en-GB" sz="4500" dirty="0" err="1" smtClean="0"/>
              <a:t>με</a:t>
            </a:r>
            <a:r>
              <a:rPr lang="en-GB" sz="4500" dirty="0" smtClean="0"/>
              <a:t> </a:t>
            </a:r>
            <a:r>
              <a:rPr lang="en-GB" sz="4500" dirty="0" err="1" smtClean="0"/>
              <a:t>τον</a:t>
            </a:r>
            <a:r>
              <a:rPr lang="en-GB" sz="4500" dirty="0" smtClean="0"/>
              <a:t> </a:t>
            </a:r>
            <a:r>
              <a:rPr lang="en-GB" sz="4500" dirty="0" err="1" smtClean="0"/>
              <a:t>άνδρα</a:t>
            </a:r>
            <a:r>
              <a:rPr lang="en-GB" sz="4500" dirty="0" smtClean="0"/>
              <a:t>… </a:t>
            </a:r>
            <a:r>
              <a:rPr lang="en-GB" sz="4500" dirty="0" err="1" smtClean="0"/>
              <a:t>Για</a:t>
            </a:r>
            <a:r>
              <a:rPr lang="en-GB" sz="4500" dirty="0" smtClean="0"/>
              <a:t> </a:t>
            </a:r>
            <a:r>
              <a:rPr lang="en-GB" sz="4500" dirty="0" err="1" smtClean="0"/>
              <a:t>αυτό</a:t>
            </a:r>
            <a:r>
              <a:rPr lang="en-GB" sz="4500" dirty="0" smtClean="0"/>
              <a:t>, η </a:t>
            </a:r>
            <a:r>
              <a:rPr lang="en-GB" sz="4500" dirty="0" err="1" smtClean="0"/>
              <a:t>γυναίκα</a:t>
            </a:r>
            <a:r>
              <a:rPr lang="en-GB" sz="4500" dirty="0" smtClean="0"/>
              <a:t> </a:t>
            </a:r>
            <a:r>
              <a:rPr lang="en-GB" sz="4500" dirty="0" err="1" smtClean="0"/>
              <a:t>είναι</a:t>
            </a:r>
            <a:r>
              <a:rPr lang="en-GB" sz="4500" dirty="0" smtClean="0"/>
              <a:t> </a:t>
            </a:r>
            <a:r>
              <a:rPr lang="en-GB" sz="4500" dirty="0" err="1" smtClean="0"/>
              <a:t>ένα</a:t>
            </a:r>
            <a:r>
              <a:rPr lang="en-GB" sz="4500" dirty="0" smtClean="0"/>
              <a:t> </a:t>
            </a:r>
            <a:r>
              <a:rPr lang="en-GB" sz="4500" dirty="0" err="1" smtClean="0"/>
              <a:t>εξαιρετικό</a:t>
            </a:r>
            <a:r>
              <a:rPr lang="en-GB" sz="4500" dirty="0" smtClean="0"/>
              <a:t> </a:t>
            </a:r>
            <a:r>
              <a:rPr lang="en-GB" sz="4500" dirty="0" err="1" smtClean="0"/>
              <a:t>στολίδι</a:t>
            </a:r>
            <a:r>
              <a:rPr lang="en-GB" sz="4500" dirty="0" smtClean="0"/>
              <a:t> </a:t>
            </a:r>
            <a:r>
              <a:rPr lang="en-GB" sz="4500" dirty="0" err="1" smtClean="0"/>
              <a:t>για</a:t>
            </a:r>
            <a:r>
              <a:rPr lang="en-GB" sz="4500" dirty="0" smtClean="0"/>
              <a:t> </a:t>
            </a:r>
            <a:r>
              <a:rPr lang="en-GB" sz="4500" dirty="0" err="1" smtClean="0"/>
              <a:t>τον</a:t>
            </a:r>
            <a:r>
              <a:rPr lang="en-GB" sz="4500" dirty="0" smtClean="0"/>
              <a:t> </a:t>
            </a:r>
            <a:r>
              <a:rPr lang="en-GB" sz="4500" dirty="0" err="1" smtClean="0"/>
              <a:t>άνδρα</a:t>
            </a:r>
            <a:r>
              <a:rPr lang="el-GR" sz="4500" dirty="0" smtClean="0"/>
              <a:t>,</a:t>
            </a:r>
            <a:r>
              <a:rPr lang="en-GB" sz="4500" dirty="0" smtClean="0"/>
              <a:t> </a:t>
            </a:r>
            <a:r>
              <a:rPr lang="el-GR" sz="4500" dirty="0" smtClean="0"/>
              <a:t>καθώς του </a:t>
            </a:r>
            <a:r>
              <a:rPr lang="en-GB" sz="4500" dirty="0" err="1" smtClean="0"/>
              <a:t>δόθηκε</a:t>
            </a:r>
            <a:r>
              <a:rPr lang="en-GB" sz="4500" dirty="0" smtClean="0"/>
              <a:t> </a:t>
            </a:r>
            <a:r>
              <a:rPr lang="en-GB" sz="4500" dirty="0" err="1" smtClean="0"/>
              <a:t>όχι</a:t>
            </a:r>
            <a:r>
              <a:rPr lang="en-GB" sz="4500" dirty="0" smtClean="0"/>
              <a:t> </a:t>
            </a:r>
            <a:r>
              <a:rPr lang="en-GB" sz="4500" dirty="0" err="1" smtClean="0"/>
              <a:t>μόνο</a:t>
            </a:r>
            <a:r>
              <a:rPr lang="en-GB" sz="4500" dirty="0" smtClean="0"/>
              <a:t> </a:t>
            </a:r>
            <a:r>
              <a:rPr lang="en-GB" sz="4500" dirty="0" err="1" smtClean="0"/>
              <a:t>για</a:t>
            </a:r>
            <a:r>
              <a:rPr lang="en-GB" sz="4500" dirty="0" smtClean="0"/>
              <a:t> </a:t>
            </a:r>
            <a:r>
              <a:rPr lang="en-GB" sz="4500" dirty="0" err="1" smtClean="0"/>
              <a:t>να</a:t>
            </a:r>
            <a:r>
              <a:rPr lang="en-GB" sz="4500" dirty="0" smtClean="0"/>
              <a:t> </a:t>
            </a:r>
            <a:r>
              <a:rPr lang="en-GB" sz="4500" dirty="0" err="1" smtClean="0"/>
              <a:t>τον</a:t>
            </a:r>
            <a:r>
              <a:rPr lang="en-GB" sz="4500" dirty="0" smtClean="0"/>
              <a:t> </a:t>
            </a:r>
            <a:r>
              <a:rPr lang="en-GB" sz="4500" dirty="0" err="1" smtClean="0"/>
              <a:t>βοηθάει</a:t>
            </a:r>
            <a:r>
              <a:rPr lang="en-GB" sz="4500" dirty="0" smtClean="0"/>
              <a:t> </a:t>
            </a:r>
            <a:r>
              <a:rPr lang="en-GB" sz="4500" dirty="0" err="1" smtClean="0"/>
              <a:t>να</a:t>
            </a:r>
            <a:r>
              <a:rPr lang="en-GB" sz="4500" dirty="0" smtClean="0"/>
              <a:t> </a:t>
            </a:r>
            <a:r>
              <a:rPr lang="en-GB" sz="4500" dirty="0" err="1" smtClean="0"/>
              <a:t>κάνει</a:t>
            </a:r>
            <a:r>
              <a:rPr lang="en-GB" sz="4500" dirty="0" smtClean="0"/>
              <a:t> </a:t>
            </a:r>
            <a:r>
              <a:rPr lang="en-GB" sz="4500" dirty="0" err="1" smtClean="0"/>
              <a:t>παιδιά</a:t>
            </a:r>
            <a:r>
              <a:rPr lang="en-GB" sz="4500" dirty="0" smtClean="0"/>
              <a:t> </a:t>
            </a:r>
            <a:r>
              <a:rPr lang="en-GB" sz="4500" dirty="0" err="1" smtClean="0"/>
              <a:t>και</a:t>
            </a:r>
            <a:r>
              <a:rPr lang="en-GB" sz="4500" dirty="0" smtClean="0"/>
              <a:t> </a:t>
            </a:r>
            <a:r>
              <a:rPr lang="en-GB" sz="4500" dirty="0" err="1" smtClean="0"/>
              <a:t>να</a:t>
            </a:r>
            <a:r>
              <a:rPr lang="en-GB" sz="4500" dirty="0" smtClean="0"/>
              <a:t> </a:t>
            </a:r>
            <a:r>
              <a:rPr lang="en-GB" sz="4500" dirty="0" err="1" smtClean="0"/>
              <a:t>διαχειρίζεται</a:t>
            </a:r>
            <a:r>
              <a:rPr lang="en-GB" sz="4500" dirty="0" smtClean="0"/>
              <a:t> </a:t>
            </a:r>
            <a:r>
              <a:rPr lang="en-GB" sz="4500" dirty="0" err="1" smtClean="0"/>
              <a:t>την</a:t>
            </a:r>
            <a:r>
              <a:rPr lang="en-GB" sz="4500" dirty="0" smtClean="0"/>
              <a:t> </a:t>
            </a:r>
            <a:r>
              <a:rPr lang="en-GB" sz="4500" dirty="0" err="1" smtClean="0"/>
              <a:t>οικογένεια</a:t>
            </a:r>
            <a:r>
              <a:rPr lang="en-GB" sz="4500" dirty="0" smtClean="0"/>
              <a:t> </a:t>
            </a:r>
            <a:r>
              <a:rPr lang="en-GB" sz="4500" dirty="0" err="1" smtClean="0"/>
              <a:t>αλλά</a:t>
            </a:r>
            <a:r>
              <a:rPr lang="en-GB" sz="4500" dirty="0" smtClean="0"/>
              <a:t> </a:t>
            </a:r>
            <a:r>
              <a:rPr lang="en-GB" sz="4500" dirty="0" err="1" smtClean="0"/>
              <a:t>επίσης</a:t>
            </a:r>
            <a:r>
              <a:rPr lang="en-GB" sz="4500" dirty="0" smtClean="0"/>
              <a:t> </a:t>
            </a:r>
            <a:r>
              <a:rPr lang="en-GB" sz="4500" dirty="0" err="1" smtClean="0"/>
              <a:t>για</a:t>
            </a:r>
            <a:r>
              <a:rPr lang="en-GB" sz="4500" dirty="0" smtClean="0"/>
              <a:t> </a:t>
            </a:r>
            <a:r>
              <a:rPr lang="en-GB" sz="4500" dirty="0" err="1" smtClean="0"/>
              <a:t>να</a:t>
            </a:r>
            <a:r>
              <a:rPr lang="en-GB" sz="4500" dirty="0" smtClean="0"/>
              <a:t> </a:t>
            </a:r>
            <a:r>
              <a:rPr lang="en-GB" sz="4500" dirty="0" err="1" smtClean="0"/>
              <a:t>βρίσκεται</a:t>
            </a:r>
            <a:r>
              <a:rPr lang="en-GB" sz="4500" dirty="0" smtClean="0"/>
              <a:t> </a:t>
            </a:r>
            <a:r>
              <a:rPr lang="en-GB" sz="4500" dirty="0" err="1" smtClean="0"/>
              <a:t>στην</a:t>
            </a:r>
            <a:r>
              <a:rPr lang="en-GB" sz="4500" dirty="0" smtClean="0"/>
              <a:t> </a:t>
            </a:r>
            <a:r>
              <a:rPr lang="en-GB" sz="4500" dirty="0" err="1" smtClean="0"/>
              <a:t>κατοχή</a:t>
            </a:r>
            <a:r>
              <a:rPr lang="en-GB" sz="4500" dirty="0" smtClean="0"/>
              <a:t> </a:t>
            </a:r>
            <a:r>
              <a:rPr lang="en-GB" sz="4500" dirty="0" err="1" smtClean="0"/>
              <a:t>του</a:t>
            </a:r>
            <a:r>
              <a:rPr lang="en-GB" sz="4500" dirty="0" smtClean="0"/>
              <a:t> </a:t>
            </a:r>
            <a:r>
              <a:rPr lang="en-GB" sz="4500" dirty="0" err="1" smtClean="0"/>
              <a:t>και</a:t>
            </a:r>
            <a:r>
              <a:rPr lang="en-GB" sz="4500" dirty="0" smtClean="0"/>
              <a:t> </a:t>
            </a:r>
            <a:r>
              <a:rPr lang="en-GB" sz="4500" dirty="0" err="1" smtClean="0"/>
              <a:t>υπό</a:t>
            </a:r>
            <a:r>
              <a:rPr lang="en-GB" sz="4500" dirty="0" smtClean="0"/>
              <a:t> </a:t>
            </a:r>
            <a:r>
              <a:rPr lang="en-GB" sz="4500" dirty="0" err="1" smtClean="0"/>
              <a:t>την</a:t>
            </a:r>
            <a:r>
              <a:rPr lang="en-GB" sz="4500" dirty="0" smtClean="0"/>
              <a:t> </a:t>
            </a:r>
            <a:r>
              <a:rPr lang="en-GB" sz="4500" dirty="0" err="1" smtClean="0"/>
              <a:t>κυριαρχία</a:t>
            </a:r>
            <a:r>
              <a:rPr lang="en-GB" sz="4500" dirty="0" smtClean="0"/>
              <a:t> </a:t>
            </a:r>
            <a:r>
              <a:rPr lang="en-GB" sz="4500" dirty="0" err="1" smtClean="0"/>
              <a:t>του</a:t>
            </a:r>
            <a:r>
              <a:rPr lang="en-GB" sz="4500" dirty="0" smtClean="0"/>
              <a:t>, </a:t>
            </a:r>
            <a:r>
              <a:rPr lang="en-GB" sz="4500" dirty="0" err="1" smtClean="0"/>
              <a:t>στη</a:t>
            </a:r>
            <a:r>
              <a:rPr lang="en-GB" sz="4500" dirty="0" smtClean="0"/>
              <a:t> </a:t>
            </a:r>
            <a:r>
              <a:rPr lang="en-GB" sz="4500" dirty="0" err="1" smtClean="0"/>
              <a:t>δικαιοδοσία</a:t>
            </a:r>
            <a:r>
              <a:rPr lang="en-GB" sz="4500" dirty="0" smtClean="0"/>
              <a:t> </a:t>
            </a:r>
            <a:r>
              <a:rPr lang="en-GB" sz="4500" dirty="0" err="1" smtClean="0"/>
              <a:t>και</a:t>
            </a:r>
            <a:r>
              <a:rPr lang="en-GB" sz="4500" dirty="0" smtClean="0"/>
              <a:t> </a:t>
            </a:r>
            <a:r>
              <a:rPr lang="en-GB" sz="4500" dirty="0" err="1" smtClean="0"/>
              <a:t>εξουσία</a:t>
            </a:r>
            <a:r>
              <a:rPr lang="en-GB" sz="4500" dirty="0" smtClean="0"/>
              <a:t> </a:t>
            </a:r>
            <a:r>
              <a:rPr lang="en-GB" sz="4500" dirty="0" err="1" smtClean="0"/>
              <a:t>του</a:t>
            </a:r>
            <a:r>
              <a:rPr lang="en-GB" sz="4500" dirty="0" smtClean="0"/>
              <a:t>. </a:t>
            </a:r>
            <a:r>
              <a:rPr lang="el-GR" sz="4500" dirty="0" smtClean="0"/>
              <a:t>Διότι</a:t>
            </a:r>
            <a:r>
              <a:rPr lang="en-GB" sz="4500" dirty="0" smtClean="0"/>
              <a:t> η </a:t>
            </a:r>
            <a:r>
              <a:rPr lang="en-GB" sz="4500" dirty="0" err="1" smtClean="0"/>
              <a:t>δικαιοδοσία</a:t>
            </a:r>
            <a:r>
              <a:rPr lang="en-GB" sz="4500" dirty="0" smtClean="0"/>
              <a:t> </a:t>
            </a:r>
            <a:r>
              <a:rPr lang="en-GB" sz="4500" dirty="0" err="1" smtClean="0"/>
              <a:t>του</a:t>
            </a:r>
            <a:r>
              <a:rPr lang="en-GB" sz="4500" dirty="0" smtClean="0"/>
              <a:t> </a:t>
            </a:r>
            <a:r>
              <a:rPr lang="en-GB" sz="4500" dirty="0" err="1" smtClean="0"/>
              <a:t>άνδρα</a:t>
            </a:r>
            <a:r>
              <a:rPr lang="en-GB" sz="4500" dirty="0" smtClean="0"/>
              <a:t> </a:t>
            </a:r>
            <a:r>
              <a:rPr lang="en-GB" sz="4500" dirty="0" err="1" smtClean="0"/>
              <a:t>επεκτείνεται</a:t>
            </a:r>
            <a:r>
              <a:rPr lang="en-GB" sz="4500" dirty="0" smtClean="0"/>
              <a:t> </a:t>
            </a:r>
            <a:r>
              <a:rPr lang="en-GB" sz="4500" dirty="0" err="1" smtClean="0"/>
              <a:t>όχι</a:t>
            </a:r>
            <a:r>
              <a:rPr lang="en-GB" sz="4500" dirty="0" smtClean="0"/>
              <a:t> </a:t>
            </a:r>
            <a:r>
              <a:rPr lang="en-GB" sz="4500" dirty="0" err="1" smtClean="0"/>
              <a:t>μόνο</a:t>
            </a:r>
            <a:r>
              <a:rPr lang="en-GB" sz="4500" dirty="0" smtClean="0"/>
              <a:t> </a:t>
            </a:r>
            <a:r>
              <a:rPr lang="en-GB" sz="4500" dirty="0" err="1" smtClean="0"/>
              <a:t>στα</a:t>
            </a:r>
            <a:r>
              <a:rPr lang="en-GB" sz="4500" dirty="0" smtClean="0"/>
              <a:t> </a:t>
            </a:r>
            <a:r>
              <a:rPr lang="en-GB" sz="4500" dirty="0" err="1" smtClean="0"/>
              <a:t>άψυχα</a:t>
            </a:r>
            <a:r>
              <a:rPr lang="en-GB" sz="4500" dirty="0" smtClean="0"/>
              <a:t> </a:t>
            </a:r>
            <a:r>
              <a:rPr lang="en-GB" sz="4500" dirty="0" err="1" smtClean="0"/>
              <a:t>πράγματα</a:t>
            </a:r>
            <a:r>
              <a:rPr lang="en-GB" sz="4500" dirty="0" smtClean="0"/>
              <a:t> </a:t>
            </a:r>
            <a:r>
              <a:rPr lang="en-GB" sz="4500" dirty="0" err="1" smtClean="0"/>
              <a:t>και</a:t>
            </a:r>
            <a:r>
              <a:rPr lang="en-GB" sz="4500" dirty="0" smtClean="0"/>
              <a:t> </a:t>
            </a:r>
            <a:r>
              <a:rPr lang="en-GB" sz="4500" dirty="0" err="1" smtClean="0"/>
              <a:t>τα</a:t>
            </a:r>
            <a:r>
              <a:rPr lang="en-GB" sz="4500" dirty="0" smtClean="0"/>
              <a:t> </a:t>
            </a:r>
            <a:r>
              <a:rPr lang="en-GB" sz="4500" dirty="0" err="1" smtClean="0"/>
              <a:t>άγρια</a:t>
            </a:r>
            <a:r>
              <a:rPr lang="en-GB" sz="4500" dirty="0" smtClean="0"/>
              <a:t> </a:t>
            </a:r>
            <a:r>
              <a:rPr lang="en-GB" sz="4500" dirty="0" err="1" smtClean="0"/>
              <a:t>ζώα</a:t>
            </a:r>
            <a:r>
              <a:rPr lang="en-GB" sz="4500" dirty="0" smtClean="0"/>
              <a:t> </a:t>
            </a:r>
            <a:r>
              <a:rPr lang="en-GB" sz="4500" dirty="0" err="1" smtClean="0"/>
              <a:t>αλλά</a:t>
            </a:r>
            <a:r>
              <a:rPr lang="en-GB" sz="4500" dirty="0" smtClean="0"/>
              <a:t> </a:t>
            </a:r>
            <a:r>
              <a:rPr lang="en-GB" sz="4500" dirty="0" err="1" smtClean="0"/>
              <a:t>και</a:t>
            </a:r>
            <a:r>
              <a:rPr lang="en-GB" sz="4500" dirty="0" smtClean="0"/>
              <a:t> </a:t>
            </a:r>
            <a:r>
              <a:rPr lang="en-GB" sz="4500" dirty="0" err="1" smtClean="0"/>
              <a:t>στα</a:t>
            </a:r>
            <a:r>
              <a:rPr lang="en-GB" sz="4500" dirty="0" smtClean="0"/>
              <a:t> </a:t>
            </a:r>
            <a:r>
              <a:rPr lang="en-GB" sz="4500" dirty="0" err="1" smtClean="0"/>
              <a:t>λογικά</a:t>
            </a:r>
            <a:r>
              <a:rPr lang="en-GB" sz="4500" dirty="0" smtClean="0"/>
              <a:t> </a:t>
            </a:r>
            <a:r>
              <a:rPr lang="en-GB" sz="4500" dirty="0" err="1" smtClean="0"/>
              <a:t>όντα</a:t>
            </a:r>
            <a:r>
              <a:rPr lang="en-GB" sz="4500" dirty="0" smtClean="0"/>
              <a:t>, </a:t>
            </a:r>
            <a:r>
              <a:rPr lang="en-GB" sz="4500" dirty="0" err="1" smtClean="0"/>
              <a:t>δηλαδή</a:t>
            </a:r>
            <a:r>
              <a:rPr lang="en-GB" sz="4500" dirty="0" smtClean="0"/>
              <a:t> </a:t>
            </a:r>
            <a:r>
              <a:rPr lang="en-GB" sz="4500" dirty="0" err="1" smtClean="0"/>
              <a:t>τις</a:t>
            </a:r>
            <a:r>
              <a:rPr lang="en-GB" sz="4500" dirty="0" smtClean="0"/>
              <a:t> </a:t>
            </a:r>
            <a:r>
              <a:rPr lang="en-GB" sz="4500" dirty="0" err="1" smtClean="0"/>
              <a:t>γυναίκες</a:t>
            </a:r>
            <a:r>
              <a:rPr lang="en-GB" sz="4500" dirty="0" smtClean="0"/>
              <a:t> </a:t>
            </a:r>
            <a:r>
              <a:rPr lang="en-GB" sz="4500" dirty="0" err="1" smtClean="0"/>
              <a:t>και</a:t>
            </a:r>
            <a:r>
              <a:rPr lang="en-GB" sz="4500" dirty="0" smtClean="0"/>
              <a:t> </a:t>
            </a:r>
            <a:r>
              <a:rPr lang="en-GB" sz="4500" dirty="0" err="1" smtClean="0"/>
              <a:t>συζύγους</a:t>
            </a:r>
            <a:r>
              <a:rPr lang="el-GR" sz="4500" dirty="0" smtClean="0"/>
              <a:t>»</a:t>
            </a:r>
            <a:r>
              <a:rPr lang="en-GB" sz="4500" dirty="0" smtClean="0"/>
              <a:t>.</a:t>
            </a:r>
            <a:endParaRPr lang="el-GR" sz="4500" dirty="0" smtClean="0"/>
          </a:p>
          <a:p>
            <a:pPr algn="just">
              <a:lnSpc>
                <a:spcPct val="170000"/>
              </a:lnSpc>
              <a:spcBef>
                <a:spcPts val="0"/>
              </a:spcBef>
              <a:buNone/>
            </a:pPr>
            <a:r>
              <a:rPr lang="el-GR" sz="3500" dirty="0" smtClean="0"/>
              <a:t>        	</a:t>
            </a:r>
            <a:r>
              <a:rPr lang="en-US" sz="4300" dirty="0" smtClean="0"/>
              <a:t>Cornelius a </a:t>
            </a:r>
            <a:r>
              <a:rPr lang="en-US" sz="4300" dirty="0" err="1" smtClean="0"/>
              <a:t>Lapide</a:t>
            </a:r>
            <a:r>
              <a:rPr lang="en-US" sz="4300" dirty="0" smtClean="0"/>
              <a:t>, </a:t>
            </a:r>
            <a:r>
              <a:rPr lang="en-US" sz="4300" i="1" dirty="0" smtClean="0"/>
              <a:t>In </a:t>
            </a:r>
            <a:r>
              <a:rPr lang="en-US" sz="4300" i="1" dirty="0" err="1" smtClean="0"/>
              <a:t>Omnes</a:t>
            </a:r>
            <a:r>
              <a:rPr lang="en-US" sz="4300" i="1" dirty="0" smtClean="0"/>
              <a:t> </a:t>
            </a:r>
            <a:r>
              <a:rPr lang="en-US" sz="4300" i="1" dirty="0" err="1" smtClean="0"/>
              <a:t>divi</a:t>
            </a:r>
            <a:r>
              <a:rPr lang="en-US" sz="4300" i="1" dirty="0" smtClean="0"/>
              <a:t> Pauli </a:t>
            </a:r>
            <a:r>
              <a:rPr lang="en-US" sz="4300" i="1" dirty="0" err="1" smtClean="0"/>
              <a:t>epistolas</a:t>
            </a:r>
            <a:r>
              <a:rPr lang="en-US" sz="4300" i="1" dirty="0" smtClean="0"/>
              <a:t> </a:t>
            </a:r>
            <a:r>
              <a:rPr lang="en-US" sz="4300" i="1" dirty="0" err="1" smtClean="0"/>
              <a:t>commentaria</a:t>
            </a:r>
            <a:r>
              <a:rPr lang="en-US" sz="4300" dirty="0" smtClean="0"/>
              <a:t> (</a:t>
            </a:r>
            <a:r>
              <a:rPr lang="el-GR" sz="4300" dirty="0" smtClean="0"/>
              <a:t>Παρίσι </a:t>
            </a:r>
            <a:r>
              <a:rPr lang="en-US" sz="4300" dirty="0" smtClean="0"/>
              <a:t>1638), </a:t>
            </a:r>
            <a:r>
              <a:rPr lang="el-GR" sz="4300" dirty="0" smtClean="0"/>
              <a:t>σ.</a:t>
            </a:r>
            <a:r>
              <a:rPr lang="en-US" sz="4300" dirty="0" smtClean="0"/>
              <a:t> 284-5</a:t>
            </a:r>
            <a:r>
              <a:rPr lang="el-GR" sz="4300" dirty="0" smtClean="0"/>
              <a:t>.</a:t>
            </a:r>
            <a:endParaRPr lang="el-GR" sz="4300"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29</a:t>
            </a:fld>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a:t>
            </a:r>
            <a:r>
              <a:rPr lang="el-GR" dirty="0" smtClean="0"/>
              <a:t>ενότητας</a:t>
            </a:r>
            <a:r>
              <a:rPr lang="en-US" dirty="0" smtClean="0"/>
              <a:t> 1/3</a:t>
            </a:r>
            <a:endParaRPr lang="en-US" dirty="0"/>
          </a:p>
        </p:txBody>
      </p:sp>
      <p:sp>
        <p:nvSpPr>
          <p:cNvPr id="3" name="Content Placeholder 2"/>
          <p:cNvSpPr>
            <a:spLocks noGrp="1"/>
          </p:cNvSpPr>
          <p:nvPr>
            <p:ph idx="1"/>
          </p:nvPr>
        </p:nvSpPr>
        <p:spPr/>
        <p:txBody>
          <a:bodyPr>
            <a:noAutofit/>
          </a:bodyPr>
          <a:lstStyle/>
          <a:p>
            <a:r>
              <a:rPr lang="el-GR" sz="2000" dirty="0"/>
              <a:t>Θεολογικός </a:t>
            </a:r>
            <a:r>
              <a:rPr lang="el-GR" sz="2000" dirty="0" smtClean="0"/>
              <a:t>λόγος</a:t>
            </a:r>
            <a:endParaRPr lang="en-US" sz="2000" dirty="0" smtClean="0"/>
          </a:p>
          <a:p>
            <a:r>
              <a:rPr lang="el-GR" sz="2000" dirty="0"/>
              <a:t>Επιστημονικός / ιατρικός </a:t>
            </a:r>
            <a:r>
              <a:rPr lang="el-GR" sz="2000" dirty="0" smtClean="0"/>
              <a:t>λόγος</a:t>
            </a:r>
            <a:endParaRPr lang="en-US" sz="2000" dirty="0" smtClean="0"/>
          </a:p>
          <a:p>
            <a:r>
              <a:rPr lang="el-GR" sz="2000" dirty="0"/>
              <a:t>Έγκλημα και τιμωρία:</a:t>
            </a:r>
            <a:r>
              <a:rPr lang="en-US" sz="2000" dirty="0"/>
              <a:t> </a:t>
            </a:r>
            <a:r>
              <a:rPr lang="el-GR" sz="2000" dirty="0" smtClean="0"/>
              <a:t>οι </a:t>
            </a:r>
            <a:r>
              <a:rPr lang="el-GR" sz="2000" dirty="0"/>
              <a:t>πρωτόπλαστοι ως αρχετυπικό </a:t>
            </a:r>
            <a:r>
              <a:rPr lang="el-GR" sz="2000" dirty="0" smtClean="0"/>
              <a:t>παράδειγμα</a:t>
            </a:r>
            <a:endParaRPr lang="en-US" sz="2000" dirty="0" smtClean="0"/>
          </a:p>
          <a:p>
            <a:r>
              <a:rPr lang="el-GR" sz="2000" dirty="0"/>
              <a:t>Οι πρωτόπλαστοι στο κίνημα της </a:t>
            </a:r>
            <a:r>
              <a:rPr lang="el-GR" sz="2000" dirty="0" smtClean="0"/>
              <a:t>Μεταρρύθμισης</a:t>
            </a:r>
            <a:endParaRPr lang="en-US" sz="2000" dirty="0" smtClean="0"/>
          </a:p>
          <a:p>
            <a:r>
              <a:rPr lang="el-GR" sz="2000" dirty="0"/>
              <a:t>Το ερπετό με «γυναικεία μορφή</a:t>
            </a:r>
            <a:r>
              <a:rPr lang="el-GR" sz="2000" dirty="0" smtClean="0"/>
              <a:t>»</a:t>
            </a:r>
            <a:endParaRPr lang="en-US" sz="2000" dirty="0" smtClean="0"/>
          </a:p>
          <a:p>
            <a:r>
              <a:rPr lang="el-GR" sz="2000" dirty="0"/>
              <a:t>Η αμαρτωλή γυναικεία </a:t>
            </a:r>
            <a:r>
              <a:rPr lang="el-GR" sz="2000" dirty="0" smtClean="0"/>
              <a:t>φύση</a:t>
            </a:r>
            <a:endParaRPr lang="en-US" sz="2000" dirty="0" smtClean="0"/>
          </a:p>
          <a:p>
            <a:r>
              <a:rPr lang="el-GR" sz="2000" dirty="0"/>
              <a:t>Η Θεοτόκος ως γυναικείο </a:t>
            </a:r>
            <a:r>
              <a:rPr lang="el-GR" sz="2000" dirty="0" smtClean="0"/>
              <a:t>πρότυπο</a:t>
            </a:r>
            <a:endParaRPr lang="en-US" sz="2000" dirty="0" smtClean="0"/>
          </a:p>
          <a:p>
            <a:r>
              <a:rPr lang="el-GR" sz="2000" dirty="0"/>
              <a:t>Το ιδεώδες της </a:t>
            </a:r>
            <a:r>
              <a:rPr lang="el-GR" sz="2000" i="1" dirty="0"/>
              <a:t>άμεμπτης </a:t>
            </a:r>
            <a:r>
              <a:rPr lang="el-GR" sz="2000" i="1" dirty="0" smtClean="0"/>
              <a:t>μητρότητας</a:t>
            </a:r>
            <a:endParaRPr lang="en-US" sz="2000" i="1" dirty="0" smtClean="0"/>
          </a:p>
          <a:p>
            <a:r>
              <a:rPr lang="el-GR" sz="2000" dirty="0"/>
              <a:t>Η Θεοτόκος ως καθημερινό </a:t>
            </a:r>
            <a:r>
              <a:rPr lang="el-GR" sz="2000" dirty="0" smtClean="0"/>
              <a:t>πρότυπο</a:t>
            </a:r>
            <a:endParaRPr lang="en-US" sz="2000" dirty="0" smtClean="0"/>
          </a:p>
          <a:p>
            <a:r>
              <a:rPr lang="el-GR" sz="2000" dirty="0"/>
              <a:t>Η γυναικεία </a:t>
            </a:r>
            <a:r>
              <a:rPr lang="el-GR" sz="2000" dirty="0" smtClean="0"/>
              <a:t>επικινδυνότητα</a:t>
            </a:r>
            <a:endParaRPr lang="en-US" sz="2000" dirty="0" smtClean="0"/>
          </a:p>
          <a:p>
            <a:r>
              <a:rPr lang="el-GR" sz="2000" dirty="0"/>
              <a:t>Μεταξύ Εύας και </a:t>
            </a:r>
            <a:r>
              <a:rPr lang="el-GR" sz="2000" dirty="0" smtClean="0"/>
              <a:t>Παρθένου</a:t>
            </a:r>
            <a:endParaRPr lang="en-US" sz="2000" dirty="0" smtClean="0"/>
          </a:p>
          <a:p>
            <a:r>
              <a:rPr lang="el-GR" sz="2000" dirty="0"/>
              <a:t>Οι τέσσερις </a:t>
            </a:r>
            <a:r>
              <a:rPr lang="el-GR" sz="2000" dirty="0" smtClean="0"/>
              <a:t>ιδιοσυγκρασίες</a:t>
            </a:r>
          </a:p>
          <a:p>
            <a:r>
              <a:rPr lang="el-GR" sz="2000" dirty="0" smtClean="0"/>
              <a:t>Η μελαγχολία ως γυναικεία «δαιμονική» ιδιότητα</a:t>
            </a:r>
            <a:endParaRPr lang="en-US" sz="2000" dirty="0" smtClean="0"/>
          </a:p>
        </p:txBody>
      </p:sp>
      <p:sp>
        <p:nvSpPr>
          <p:cNvPr id="4" name="Slide Number Placeholder 3"/>
          <p:cNvSpPr>
            <a:spLocks noGrp="1"/>
          </p:cNvSpPr>
          <p:nvPr>
            <p:ph type="sldNum" sz="quarter" idx="12"/>
          </p:nvPr>
        </p:nvSpPr>
        <p:spPr/>
        <p:txBody>
          <a:bodyPr/>
          <a:lstStyle/>
          <a:p>
            <a:fld id="{5A93DB06-9AFF-45E5-8F17-ACA892244576}" type="slidenum">
              <a:rPr lang="el-GR" smtClean="0"/>
              <a:pPr/>
              <a:t>3</a:t>
            </a:fld>
            <a:endParaRPr lang="el-GR"/>
          </a:p>
        </p:txBody>
      </p:sp>
    </p:spTree>
    <p:extLst>
      <p:ext uri="{BB962C8B-B14F-4D97-AF65-F5344CB8AC3E}">
        <p14:creationId xmlns:p14="http://schemas.microsoft.com/office/powerpoint/2010/main" val="218891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t>Το ανδρικό βλέμμα «ανακαλύπτει» τη μήτρα:</a:t>
            </a:r>
            <a:endParaRPr lang="el-GR" sz="3600" dirty="0"/>
          </a:p>
        </p:txBody>
      </p:sp>
      <p:sp>
        <p:nvSpPr>
          <p:cNvPr id="3" name="Content Placeholder 2"/>
          <p:cNvSpPr>
            <a:spLocks noGrp="1"/>
          </p:cNvSpPr>
          <p:nvPr>
            <p:ph idx="1"/>
          </p:nvPr>
        </p:nvSpPr>
        <p:spPr>
          <a:xfrm>
            <a:off x="457200" y="1268760"/>
            <a:ext cx="8229600" cy="4857403"/>
          </a:xfrm>
        </p:spPr>
        <p:txBody>
          <a:bodyPr>
            <a:normAutofit fontScale="47500" lnSpcReduction="20000"/>
          </a:bodyPr>
          <a:lstStyle/>
          <a:p>
            <a:pPr algn="just">
              <a:lnSpc>
                <a:spcPct val="170000"/>
              </a:lnSpc>
              <a:spcBef>
                <a:spcPts val="0"/>
              </a:spcBef>
              <a:buNone/>
            </a:pPr>
            <a:r>
              <a:rPr lang="el-GR" dirty="0" smtClean="0"/>
              <a:t>       	</a:t>
            </a:r>
            <a:r>
              <a:rPr lang="el-GR" sz="4400" dirty="0" smtClean="0"/>
              <a:t>«… είναι άλλοτε μικρή, σε συμφωνία με την ηλικία και το μέγεθος του σώματος στο οποίο είναι τοποθετημένη, και άλλοτε μεγάλη· και είναι άλλοτε πρησμένη με έμμηνη ρύση και άλλοτε ισχνή… και άλλοτε είναι μαζεμένη και ζαρωμένη, πυκνή και πηκτή σαν να είναι ένα χυμώδες όργανο… άλλοτε είναι γεμάτη με έμβρυο και πλακούντα και άλλοτε είναι άδεια… άλλοτε είναι σκληρή και άλλοτε μαλακή και απαλή, άλλοτε είναι κλειστή και άλλοτε ανοικτή…».</a:t>
            </a:r>
          </a:p>
          <a:p>
            <a:pPr algn="just">
              <a:lnSpc>
                <a:spcPct val="170000"/>
              </a:lnSpc>
              <a:spcBef>
                <a:spcPts val="0"/>
              </a:spcBef>
              <a:buNone/>
            </a:pPr>
            <a:r>
              <a:rPr lang="el-GR" dirty="0" smtClean="0"/>
              <a:t> </a:t>
            </a:r>
            <a:r>
              <a:rPr lang="en-US" dirty="0" smtClean="0"/>
              <a:t>  </a:t>
            </a:r>
            <a:r>
              <a:rPr lang="el-GR" dirty="0" smtClean="0"/>
              <a:t>    </a:t>
            </a:r>
            <a:r>
              <a:rPr lang="en-US" sz="4200" dirty="0" smtClean="0"/>
              <a:t>Jacopo </a:t>
            </a:r>
            <a:r>
              <a:rPr lang="en-US" sz="4200" dirty="0" err="1" smtClean="0"/>
              <a:t>Berengario</a:t>
            </a:r>
            <a:r>
              <a:rPr lang="en-US" sz="4200" dirty="0" smtClean="0"/>
              <a:t> </a:t>
            </a:r>
            <a:r>
              <a:rPr lang="en-US" sz="4200" dirty="0" err="1" smtClean="0"/>
              <a:t>da</a:t>
            </a:r>
            <a:r>
              <a:rPr lang="en-US" sz="4200" dirty="0" smtClean="0"/>
              <a:t> Capri, </a:t>
            </a:r>
            <a:r>
              <a:rPr lang="en-US" sz="4200" i="1" dirty="0" smtClean="0"/>
              <a:t>Capri </a:t>
            </a:r>
            <a:r>
              <a:rPr lang="en-US" sz="4200" i="1" dirty="0" err="1" smtClean="0"/>
              <a:t>commentaria</a:t>
            </a:r>
            <a:r>
              <a:rPr lang="en-US" sz="4200" i="1" dirty="0" smtClean="0"/>
              <a:t> cum </a:t>
            </a:r>
            <a:r>
              <a:rPr lang="en-US" sz="4200" i="1" dirty="0" err="1" smtClean="0"/>
              <a:t>amplissimis</a:t>
            </a:r>
            <a:r>
              <a:rPr lang="en-US" sz="4200" i="1" dirty="0" smtClean="0"/>
              <a:t> </a:t>
            </a:r>
            <a:r>
              <a:rPr lang="en-US" sz="4200" i="1" dirty="0" err="1" smtClean="0"/>
              <a:t>additionibus</a:t>
            </a:r>
            <a:r>
              <a:rPr lang="en-US" sz="4200" i="1" dirty="0" smtClean="0"/>
              <a:t> super </a:t>
            </a:r>
            <a:r>
              <a:rPr lang="en-US" sz="4200" i="1" dirty="0" err="1" smtClean="0"/>
              <a:t>Anatomia</a:t>
            </a:r>
            <a:r>
              <a:rPr lang="en-US" sz="4200" i="1" dirty="0" smtClean="0"/>
              <a:t> </a:t>
            </a:r>
            <a:r>
              <a:rPr lang="en-US" sz="4200" i="1" dirty="0" err="1" smtClean="0"/>
              <a:t>Mundini</a:t>
            </a:r>
            <a:r>
              <a:rPr lang="en-US" sz="4200" i="1" dirty="0" smtClean="0"/>
              <a:t> </a:t>
            </a:r>
            <a:r>
              <a:rPr lang="en-US" sz="4200" dirty="0" smtClean="0"/>
              <a:t>(</a:t>
            </a:r>
            <a:r>
              <a:rPr lang="el-GR" sz="4200" dirty="0" smtClean="0"/>
              <a:t>Μπολόνια 1521</a:t>
            </a:r>
            <a:r>
              <a:rPr lang="en-US" sz="4200" dirty="0" smtClean="0"/>
              <a:t>)</a:t>
            </a:r>
            <a:r>
              <a:rPr lang="el-GR" sz="4200" dirty="0" smtClean="0"/>
              <a:t>, σ. 226</a:t>
            </a:r>
            <a:r>
              <a:rPr lang="en-US" sz="4200" dirty="0" smtClean="0"/>
              <a:t>v.</a:t>
            </a:r>
            <a:endParaRPr lang="el-GR" sz="4200" dirty="0" smtClean="0"/>
          </a:p>
          <a:p>
            <a:pPr>
              <a:buNone/>
            </a:pPr>
            <a:endParaRPr lang="el-GR" dirty="0" smtClean="0"/>
          </a:p>
          <a:p>
            <a:pPr>
              <a:buNone/>
            </a:pPr>
            <a:endParaRPr lang="el-GR"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30</a:t>
            </a:fld>
            <a:endParaRPr lang="el-G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dirty="0" smtClean="0"/>
              <a:t>Η αναγκαιότητα του γυναικείου οργασμού και τα ρευστά όρια μεταξύ ανδρικού και </a:t>
            </a:r>
            <a:r>
              <a:rPr lang="el-GR" sz="3200" smtClean="0"/>
              <a:t>γυναικείου φύλου</a:t>
            </a:r>
            <a:endParaRPr lang="el-GR" sz="32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«Εσείς που στα χέρια σας κρατάτε τον μόχθο των ανατομικών αυτών μελετών, τις οποίες εκπόνησα, μάθετε ότι, χωρίς το έπαρμα αυτό [δηλαδή την κλειτορίδα], που σας περιέγραψα πιστά προηγουμένως, οι γυναίκες δεν θα ένιωθαν απόλαυση από τα αφροδίσια χάδια ούτε θα συλλάμβαναν το έμβρυο. Τούτο είναι αλήθεια αξιοσημείωτο: στις γυναίκες αναπτύσσονται οι όρχεις, έτσι ώστε να είναι ικανές να παράγουν σπέρμα. Πράγματι, και εγώ ο ίδιος έχω παραστεί μάρτυρας στο εξής: σε ανατομία θηλυκών όρχεων μερικές φορές ανακάλυψα σπέρμα, λευκό και πυκνό και άριστα παρασκευασμένο, όπως παραδέχθηκαν ομόφωνα όλοι οι θεατές».</a:t>
            </a:r>
          </a:p>
          <a:p>
            <a:pPr algn="just">
              <a:buNone/>
            </a:pPr>
            <a:r>
              <a:rPr lang="el-GR" dirty="0" smtClean="0"/>
              <a:t>	</a:t>
            </a:r>
            <a:r>
              <a:rPr lang="en-US" sz="3000" dirty="0" err="1" smtClean="0"/>
              <a:t>Matteo</a:t>
            </a:r>
            <a:r>
              <a:rPr lang="en-US" sz="3000" dirty="0" smtClean="0"/>
              <a:t> </a:t>
            </a:r>
            <a:r>
              <a:rPr lang="en-US" sz="3000" dirty="0" err="1" smtClean="0"/>
              <a:t>Realdo</a:t>
            </a:r>
            <a:r>
              <a:rPr lang="en-US" sz="3000" dirty="0" smtClean="0"/>
              <a:t> Colombo, </a:t>
            </a:r>
            <a:r>
              <a:rPr lang="en-US" sz="3000" i="1" dirty="0" smtClean="0"/>
              <a:t>De re </a:t>
            </a:r>
            <a:r>
              <a:rPr lang="en-US" sz="3000" i="1" dirty="0" err="1" smtClean="0"/>
              <a:t>anatomica</a:t>
            </a:r>
            <a:r>
              <a:rPr lang="en-US" sz="3000" dirty="0" smtClean="0"/>
              <a:t> (</a:t>
            </a:r>
            <a:r>
              <a:rPr lang="el-GR" sz="3000" dirty="0" smtClean="0"/>
              <a:t>Βενετία 1559</a:t>
            </a:r>
            <a:r>
              <a:rPr lang="en-US" sz="3000" dirty="0" smtClean="0"/>
              <a:t>)</a:t>
            </a:r>
            <a:r>
              <a:rPr lang="el-GR" sz="3000" dirty="0" smtClean="0"/>
              <a:t> [</a:t>
            </a:r>
            <a:r>
              <a:rPr lang="en-US" sz="3000" dirty="0" smtClean="0"/>
              <a:t>Thomas </a:t>
            </a:r>
            <a:r>
              <a:rPr lang="en-US" sz="3000" dirty="0" err="1" smtClean="0"/>
              <a:t>Laqueur</a:t>
            </a:r>
            <a:r>
              <a:rPr lang="en-US" sz="3000" dirty="0" smtClean="0"/>
              <a:t>, </a:t>
            </a:r>
            <a:r>
              <a:rPr lang="el-GR" sz="3000" i="1" dirty="0" smtClean="0"/>
              <a:t>Κατασκευάζοντας το φύλο: σώμα και κοινωνικό φύλο από τους αρχαίους Έλληνες έως τον Φρόυντ</a:t>
            </a:r>
            <a:r>
              <a:rPr lang="el-GR" sz="3000" dirty="0" smtClean="0"/>
              <a:t>, μτφ. Πελαγία </a:t>
            </a:r>
            <a:r>
              <a:rPr lang="el-GR" sz="3000" dirty="0" err="1" smtClean="0"/>
              <a:t>Μαρκέτου</a:t>
            </a:r>
            <a:r>
              <a:rPr lang="el-GR" sz="3000" dirty="0" smtClean="0"/>
              <a:t>, Εκδόσεις </a:t>
            </a:r>
            <a:r>
              <a:rPr lang="el-GR" sz="3000" dirty="0" err="1" smtClean="0"/>
              <a:t>Πολύτροπον</a:t>
            </a:r>
            <a:r>
              <a:rPr lang="el-GR" sz="3000" dirty="0" smtClean="0"/>
              <a:t>, Αθήνα 1990, σ. 112].</a:t>
            </a:r>
            <a:endParaRPr lang="el-GR" sz="3000"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31</a:t>
            </a:fld>
            <a:endParaRPr lang="el-G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Το θηλυκό σώμα και το αρσενικό έμβρυο: </a:t>
            </a:r>
            <a:br>
              <a:rPr lang="el-GR" sz="3200" dirty="0" smtClean="0"/>
            </a:br>
            <a:r>
              <a:rPr lang="el-GR" sz="3200" dirty="0" smtClean="0"/>
              <a:t>μια πολύ στερεοτυπική σχέση</a:t>
            </a:r>
            <a:endParaRPr lang="el-GR" sz="3200" dirty="0"/>
          </a:p>
        </p:txBody>
      </p:sp>
      <p:sp>
        <p:nvSpPr>
          <p:cNvPr id="3" name="Content Placeholder 2"/>
          <p:cNvSpPr>
            <a:spLocks noGrp="1"/>
          </p:cNvSpPr>
          <p:nvPr>
            <p:ph idx="1"/>
          </p:nvPr>
        </p:nvSpPr>
        <p:spPr/>
        <p:txBody>
          <a:bodyPr>
            <a:normAutofit fontScale="70000" lnSpcReduction="20000"/>
          </a:bodyPr>
          <a:lstStyle/>
          <a:p>
            <a:pPr algn="just">
              <a:buNone/>
            </a:pPr>
            <a:r>
              <a:rPr lang="el-GR" dirty="0" smtClean="0"/>
              <a:t>     </a:t>
            </a:r>
            <a:r>
              <a:rPr lang="el-GR" sz="3400" dirty="0" smtClean="0"/>
              <a:t>«Μίλησε τότε για τις γυναίκες που πεθαίνουν στη γέννα, με το έμβρυο [</a:t>
            </a:r>
            <a:r>
              <a:rPr lang="en-US" sz="3400" i="1" dirty="0" err="1" smtClean="0"/>
              <a:t>criatura</a:t>
            </a:r>
            <a:r>
              <a:rPr lang="el-GR" sz="3400" dirty="0" smtClean="0"/>
              <a:t>] ζωντανό</a:t>
            </a:r>
            <a:r>
              <a:rPr lang="en-US" sz="3400" dirty="0" smtClean="0"/>
              <a:t> </a:t>
            </a:r>
            <a:r>
              <a:rPr lang="el-GR" sz="3400" dirty="0" smtClean="0"/>
              <a:t>στην κοιλιά τους. Και με σκληρότητα αποδοκίμασε αυτούς τους ανθρώπους που εξαιτίας αυτού τις θάβουν· και είπε ότι αυτό είναι μεγάλη αμαρτία. Μίλησε για μια γυναίκα στην Πίζα… που πέθανε στη γέννα και είχε ένα ζωντανό έμβρυο στην κοιλιά της, και έτσι την άνοιξε [</a:t>
            </a:r>
            <a:r>
              <a:rPr lang="en-US" sz="3400" i="1" dirty="0" err="1" smtClean="0"/>
              <a:t>isparare</a:t>
            </a:r>
            <a:r>
              <a:rPr lang="el-GR" sz="3400" dirty="0" smtClean="0"/>
              <a:t>]</a:t>
            </a:r>
            <a:r>
              <a:rPr lang="en-US" sz="3400" dirty="0" smtClean="0"/>
              <a:t>. </a:t>
            </a:r>
            <a:r>
              <a:rPr lang="el-GR" sz="3400" dirty="0" smtClean="0"/>
              <a:t>Και είπε: έστειλα να φωνάξουν τέσσερις γιατρούς</a:t>
            </a:r>
            <a:r>
              <a:rPr lang="en-US" sz="3400" dirty="0" smtClean="0"/>
              <a:t> </a:t>
            </a:r>
            <a:r>
              <a:rPr lang="el-GR" sz="3400" dirty="0" smtClean="0"/>
              <a:t>και μαίες και τους πλήρωσα καλά. Και με αυτόν τον τρόπο την ανοίξαμε και βγάλαμε </a:t>
            </a:r>
            <a:r>
              <a:rPr lang="el-GR" sz="3400" i="1" dirty="0" smtClean="0"/>
              <a:t>το αγόρι</a:t>
            </a:r>
            <a:r>
              <a:rPr lang="el-GR" sz="3400" dirty="0" smtClean="0"/>
              <a:t> από την κοιλιά της, και </a:t>
            </a:r>
            <a:r>
              <a:rPr lang="el-GR" sz="3400" i="1" dirty="0" smtClean="0"/>
              <a:t>αυτός ήταν ζωντανός</a:t>
            </a:r>
            <a:r>
              <a:rPr lang="el-GR" sz="3400" dirty="0" smtClean="0"/>
              <a:t>, και </a:t>
            </a:r>
            <a:r>
              <a:rPr lang="el-GR" sz="3400" i="1" dirty="0" smtClean="0"/>
              <a:t>τον</a:t>
            </a:r>
            <a:r>
              <a:rPr lang="el-GR" sz="3400" dirty="0" smtClean="0"/>
              <a:t> βαπτίσαμε και η ψυχή </a:t>
            </a:r>
            <a:r>
              <a:rPr lang="el-GR" sz="3400" i="1" dirty="0" smtClean="0"/>
              <a:t>του</a:t>
            </a:r>
            <a:r>
              <a:rPr lang="el-GR" sz="3400" dirty="0" smtClean="0"/>
              <a:t> σώθηκε…».</a:t>
            </a:r>
          </a:p>
          <a:p>
            <a:pPr algn="just">
              <a:buNone/>
            </a:pPr>
            <a:r>
              <a:rPr lang="el-GR" dirty="0" smtClean="0"/>
              <a:t>	</a:t>
            </a:r>
            <a:r>
              <a:rPr lang="el-GR" sz="3300" dirty="0" smtClean="0"/>
              <a:t>Από το κήρυγμα του δομινικανού μοναχού </a:t>
            </a:r>
            <a:r>
              <a:rPr lang="en-US" sz="3300" dirty="0" smtClean="0"/>
              <a:t>Giordano </a:t>
            </a:r>
            <a:r>
              <a:rPr lang="el-GR" sz="3300" dirty="0" smtClean="0"/>
              <a:t>της</a:t>
            </a:r>
            <a:r>
              <a:rPr lang="en-US" sz="3300" dirty="0" smtClean="0"/>
              <a:t> Pisa </a:t>
            </a:r>
            <a:r>
              <a:rPr lang="el-GR" sz="3300" dirty="0" smtClean="0"/>
              <a:t>τον Απρίλιο του 1305 [</a:t>
            </a:r>
            <a:r>
              <a:rPr lang="en-US" sz="3300" dirty="0" smtClean="0"/>
              <a:t>Katherine Park, </a:t>
            </a:r>
            <a:r>
              <a:rPr lang="en-US" sz="3300" i="1" dirty="0" smtClean="0"/>
              <a:t>Secrets of Women: Gender, Generation, and the Origins of Human Dissection</a:t>
            </a:r>
            <a:r>
              <a:rPr lang="en-US" sz="3300" dirty="0" smtClean="0"/>
              <a:t>, Zone Books, </a:t>
            </a:r>
            <a:r>
              <a:rPr lang="el-GR" sz="3300" dirty="0" smtClean="0"/>
              <a:t>Νέα Υόρκη 2010, σ. 64-65· η υπογράμμιση δική μου].</a:t>
            </a:r>
            <a:endParaRPr lang="el-GR" sz="3300"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32</a:t>
            </a:fld>
            <a:endParaRPr lang="el-G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2400" dirty="0"/>
              <a:t>Thomas </a:t>
            </a:r>
            <a:r>
              <a:rPr lang="en-US" sz="2400" dirty="0" err="1"/>
              <a:t>Laqueur</a:t>
            </a:r>
            <a:r>
              <a:rPr lang="el-GR" sz="2400" dirty="0"/>
              <a:t>, </a:t>
            </a:r>
            <a:r>
              <a:rPr lang="el-GR" sz="2400" i="1" dirty="0"/>
              <a:t>Κατασκευάζοντας το φύλο: σώμα και κοινωνικό φύλο από τους αρχαίους Έλληνες έως τον Φρόιντ</a:t>
            </a:r>
            <a:r>
              <a:rPr lang="el-GR" sz="2400" dirty="0"/>
              <a:t>, </a:t>
            </a:r>
            <a:r>
              <a:rPr lang="el-GR" sz="2400" dirty="0" err="1"/>
              <a:t>μτφρ</a:t>
            </a:r>
            <a:r>
              <a:rPr lang="el-GR" sz="2400" dirty="0"/>
              <a:t>. Πελαγία </a:t>
            </a:r>
            <a:r>
              <a:rPr lang="el-GR" sz="2400" dirty="0" err="1"/>
              <a:t>Μαρκέτου</a:t>
            </a:r>
            <a:r>
              <a:rPr lang="el-GR" sz="2400" dirty="0"/>
              <a:t>, </a:t>
            </a:r>
            <a:r>
              <a:rPr lang="el-GR" sz="2400" dirty="0" err="1"/>
              <a:t>Πολύτροπον</a:t>
            </a:r>
            <a:r>
              <a:rPr lang="el-GR" sz="2400" dirty="0"/>
              <a:t>, Αθήνα 2003.</a:t>
            </a:r>
            <a:endParaRPr lang="en-US" sz="2400" dirty="0"/>
          </a:p>
          <a:p>
            <a:pPr lvl="0"/>
            <a:r>
              <a:rPr lang="en-US" sz="2400" dirty="0"/>
              <a:t>Patricia Crawford</a:t>
            </a:r>
            <a:r>
              <a:rPr lang="el-GR" sz="2400" dirty="0"/>
              <a:t>, «Η σεξουαλική γνώση στην Αγγλία, 1500-1750», στο </a:t>
            </a:r>
            <a:r>
              <a:rPr lang="en-US" sz="2400" dirty="0"/>
              <a:t>Roy Porter</a:t>
            </a:r>
            <a:r>
              <a:rPr lang="el-GR" sz="2400" dirty="0"/>
              <a:t>-</a:t>
            </a:r>
            <a:r>
              <a:rPr lang="en-US" sz="2400" dirty="0" err="1"/>
              <a:t>Mikulas</a:t>
            </a:r>
            <a:r>
              <a:rPr lang="en-US" sz="2400" dirty="0"/>
              <a:t> </a:t>
            </a:r>
            <a:r>
              <a:rPr lang="en-US" sz="2400" dirty="0" err="1"/>
              <a:t>Teich</a:t>
            </a:r>
            <a:r>
              <a:rPr lang="el-GR" sz="2400" dirty="0"/>
              <a:t> (</a:t>
            </a:r>
            <a:r>
              <a:rPr lang="el-GR" sz="2400" dirty="0" err="1"/>
              <a:t>επιμ</a:t>
            </a:r>
            <a:r>
              <a:rPr lang="el-GR" sz="2400" dirty="0"/>
              <a:t>.), </a:t>
            </a:r>
            <a:r>
              <a:rPr lang="el-GR" sz="2400" i="1" dirty="0"/>
              <a:t>Σεξουαλικότητα, γνώση και επιστήμη: ιστορία στάσεων και αντιλήψεων για τη σεξουαλικότητα</a:t>
            </a:r>
            <a:r>
              <a:rPr lang="el-GR" sz="2400" dirty="0"/>
              <a:t>, </a:t>
            </a:r>
            <a:r>
              <a:rPr lang="el-GR" sz="2400" dirty="0" err="1"/>
              <a:t>μτφρ</a:t>
            </a:r>
            <a:r>
              <a:rPr lang="el-GR" sz="2400" dirty="0"/>
              <a:t>. Ελένη </a:t>
            </a:r>
            <a:r>
              <a:rPr lang="el-GR" sz="2400" dirty="0" err="1"/>
              <a:t>Παγκάλια</a:t>
            </a:r>
            <a:r>
              <a:rPr lang="el-GR" sz="2400" dirty="0"/>
              <a:t>, </a:t>
            </a:r>
            <a:r>
              <a:rPr lang="el-GR" sz="2400" dirty="0" err="1"/>
              <a:t>Πολύτροπον</a:t>
            </a:r>
            <a:r>
              <a:rPr lang="el-GR" sz="2400" dirty="0"/>
              <a:t>, Αθήνα 2008, σ. 83-104.</a:t>
            </a:r>
            <a:endParaRPr lang="en-US" sz="2400" dirty="0"/>
          </a:p>
          <a:p>
            <a:pPr lvl="0"/>
            <a:r>
              <a:rPr lang="en-US" sz="2400" dirty="0"/>
              <a:t>Katharine Park, </a:t>
            </a:r>
            <a:r>
              <a:rPr lang="en-US" sz="2400" i="1" dirty="0"/>
              <a:t>The Secrets of Women: Gender, Generation, and the Origins of Human Dissection</a:t>
            </a:r>
            <a:r>
              <a:rPr lang="en-US" sz="2400" dirty="0"/>
              <a:t>, Zone Books, </a:t>
            </a:r>
            <a:r>
              <a:rPr lang="el-GR" sz="2400" dirty="0"/>
              <a:t>Νέα Υόρκη</a:t>
            </a:r>
            <a:r>
              <a:rPr lang="en-US" sz="2400" dirty="0"/>
              <a:t> 2006.</a:t>
            </a:r>
          </a:p>
          <a:p>
            <a:pPr lvl="0"/>
            <a:r>
              <a:rPr lang="en-US" sz="2400" dirty="0"/>
              <a:t>Merry </a:t>
            </a:r>
            <a:r>
              <a:rPr lang="en-US" sz="2400" dirty="0" err="1"/>
              <a:t>Wiesner</a:t>
            </a:r>
            <a:r>
              <a:rPr lang="en-US" sz="2400" dirty="0"/>
              <a:t> Hanks, </a:t>
            </a:r>
            <a:r>
              <a:rPr lang="en-US" sz="2400" i="1" dirty="0"/>
              <a:t>Christianity and Sexuality in the Early Modern World: Regulating Desire, Reforming Practice</a:t>
            </a:r>
            <a:r>
              <a:rPr lang="en-US" sz="2400" dirty="0"/>
              <a:t>, </a:t>
            </a:r>
            <a:r>
              <a:rPr lang="en-US" sz="2400" dirty="0" err="1"/>
              <a:t>Routledge</a:t>
            </a:r>
            <a:r>
              <a:rPr lang="en-US" sz="2400" dirty="0"/>
              <a:t>, </a:t>
            </a:r>
            <a:r>
              <a:rPr lang="en-US" sz="2400" dirty="0" err="1"/>
              <a:t>Λονδ</a:t>
            </a:r>
            <a:r>
              <a:rPr lang="el-GR" sz="2400" dirty="0" err="1"/>
              <a:t>ίνο</a:t>
            </a:r>
            <a:r>
              <a:rPr lang="el-GR" sz="2400" dirty="0"/>
              <a:t> </a:t>
            </a:r>
            <a:r>
              <a:rPr lang="en-US" sz="2400" dirty="0"/>
              <a:t>1999.</a:t>
            </a:r>
          </a:p>
          <a:p>
            <a:pPr lvl="0"/>
            <a:r>
              <a:rPr lang="en-US" sz="2400" dirty="0"/>
              <a:t>Ian Maclean, </a:t>
            </a:r>
            <a:r>
              <a:rPr lang="en-US" sz="2400" i="1" dirty="0"/>
              <a:t>The Renaissance Notion of Woman: A Study in the Fortunes of Scholasticism and Medical Science in European Intellectual Life</a:t>
            </a:r>
            <a:r>
              <a:rPr lang="en-US" sz="2400" dirty="0"/>
              <a:t>, Cambridge University Press, Cambridge 1983.</a:t>
            </a:r>
          </a:p>
          <a:p>
            <a:pPr lvl="0"/>
            <a:r>
              <a:rPr lang="en-US" sz="2400" dirty="0"/>
              <a:t>Barbara </a:t>
            </a:r>
            <a:r>
              <a:rPr lang="en-US" sz="2400" dirty="0" err="1"/>
              <a:t>Duden</a:t>
            </a:r>
            <a:r>
              <a:rPr lang="en-US" sz="2400" dirty="0"/>
              <a:t>, </a:t>
            </a:r>
            <a:r>
              <a:rPr lang="en-US" sz="2400" i="1" dirty="0"/>
              <a:t>Disembodying Women: Perspectives on Pregnancy and the Unborn</a:t>
            </a:r>
            <a:r>
              <a:rPr lang="en-US" sz="2400" dirty="0"/>
              <a:t>, Harvard University Press, Cambridge Mass. 1993.</a:t>
            </a:r>
            <a:endParaRPr lang="en-US" sz="2400" dirty="0">
              <a:effectLst/>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pPr/>
              <a:t>33</a:t>
            </a:fld>
            <a:endParaRPr lang="el-GR"/>
          </a:p>
        </p:txBody>
      </p:sp>
    </p:spTree>
    <p:extLst>
      <p:ext uri="{BB962C8B-B14F-4D97-AF65-F5344CB8AC3E}">
        <p14:creationId xmlns:p14="http://schemas.microsoft.com/office/powerpoint/2010/main" val="3971606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5A93DB06-9AFF-45E5-8F17-ACA892244576}" type="slidenum">
              <a:rPr lang="el-GR" smtClean="0"/>
              <a:pPr/>
              <a:t>34</a:t>
            </a:fld>
            <a:endParaRPr lang="el-GR"/>
          </a:p>
        </p:txBody>
      </p:sp>
    </p:spTree>
    <p:extLst>
      <p:ext uri="{BB962C8B-B14F-4D97-AF65-F5344CB8AC3E}">
        <p14:creationId xmlns:p14="http://schemas.microsoft.com/office/powerpoint/2010/main" val="3103782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5A93DB06-9AFF-45E5-8F17-ACA892244576}" type="slidenum">
              <a:rPr lang="el-GR" smtClean="0"/>
              <a:pPr/>
              <a:t>35</a:t>
            </a:fld>
            <a:endParaRPr lang="el-GR"/>
          </a:p>
        </p:txBody>
      </p:sp>
    </p:spTree>
    <p:extLst>
      <p:ext uri="{BB962C8B-B14F-4D97-AF65-F5344CB8AC3E}">
        <p14:creationId xmlns:p14="http://schemas.microsoft.com/office/powerpoint/2010/main" val="2669823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36</a:t>
            </a:fld>
            <a:endParaRPr lang="el-GR"/>
          </a:p>
        </p:txBody>
      </p:sp>
    </p:spTree>
    <p:extLst>
      <p:ext uri="{BB962C8B-B14F-4D97-AF65-F5344CB8AC3E}">
        <p14:creationId xmlns:p14="http://schemas.microsoft.com/office/powerpoint/2010/main" val="4247688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37</a:t>
            </a:fld>
            <a:endParaRPr lang="el-GR"/>
          </a:p>
        </p:txBody>
      </p:sp>
    </p:spTree>
    <p:extLst>
      <p:ext uri="{BB962C8B-B14F-4D97-AF65-F5344CB8AC3E}">
        <p14:creationId xmlns:p14="http://schemas.microsoft.com/office/powerpoint/2010/main" val="425821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Περιεχόμενα  ενότητας</a:t>
            </a:r>
            <a:r>
              <a:rPr lang="en-US" dirty="0"/>
              <a:t> </a:t>
            </a:r>
            <a:r>
              <a:rPr lang="en-US" dirty="0" smtClean="0"/>
              <a:t>2/3</a:t>
            </a:r>
            <a:endParaRPr lang="en-US" dirty="0"/>
          </a:p>
        </p:txBody>
      </p:sp>
      <p:sp>
        <p:nvSpPr>
          <p:cNvPr id="3" name="Content Placeholder 2"/>
          <p:cNvSpPr>
            <a:spLocks noGrp="1"/>
          </p:cNvSpPr>
          <p:nvPr>
            <p:ph idx="1"/>
          </p:nvPr>
        </p:nvSpPr>
        <p:spPr/>
        <p:txBody>
          <a:bodyPr>
            <a:normAutofit/>
          </a:bodyPr>
          <a:lstStyle/>
          <a:p>
            <a:r>
              <a:rPr lang="el-GR" sz="2000" dirty="0"/>
              <a:t>Η μήτρα χωρίς σώμα</a:t>
            </a:r>
            <a:endParaRPr lang="en-US" sz="2000" dirty="0"/>
          </a:p>
          <a:p>
            <a:r>
              <a:rPr lang="en-US" sz="2000" dirty="0"/>
              <a:t>O </a:t>
            </a:r>
            <a:r>
              <a:rPr lang="el-GR" sz="2000" i="1" dirty="0"/>
              <a:t>εξανθρωπισμός</a:t>
            </a:r>
            <a:r>
              <a:rPr lang="el-GR" sz="2000" dirty="0"/>
              <a:t> του εμβρύου</a:t>
            </a:r>
            <a:endParaRPr lang="en-US" sz="2000" dirty="0"/>
          </a:p>
          <a:p>
            <a:r>
              <a:rPr lang="el-GR" sz="2000" dirty="0"/>
              <a:t>Το σώμα ως μήτρα</a:t>
            </a:r>
            <a:endParaRPr lang="en-US" sz="2000" dirty="0"/>
          </a:p>
          <a:p>
            <a:r>
              <a:rPr lang="el-GR" sz="2000" dirty="0"/>
              <a:t>Ο άνδρας ως ενεργητικό «ανατομικό υποκείμενο»</a:t>
            </a:r>
            <a:endParaRPr lang="en-US" sz="2000" dirty="0"/>
          </a:p>
          <a:p>
            <a:r>
              <a:rPr lang="el-GR" sz="2000" dirty="0"/>
              <a:t>Ανατέμνοντας το γυναικείο σώμα</a:t>
            </a:r>
            <a:endParaRPr lang="en-US" sz="2000" dirty="0"/>
          </a:p>
          <a:p>
            <a:r>
              <a:rPr lang="el-GR" sz="2000" dirty="0"/>
              <a:t>Η Βιβλική παράδοση: η γυναικεία τεκνοποίηση και υποταγή ως τιμωρία</a:t>
            </a:r>
            <a:endParaRPr lang="en-US" sz="2000" dirty="0"/>
          </a:p>
          <a:p>
            <a:r>
              <a:rPr lang="el-GR" sz="2000" dirty="0"/>
              <a:t>Η γυναικεία σιωπή ως τιμωρία στον Παύλο</a:t>
            </a:r>
            <a:endParaRPr lang="en-US" sz="2000" dirty="0"/>
          </a:p>
          <a:p>
            <a:r>
              <a:rPr lang="el-GR" sz="2000" dirty="0"/>
              <a:t>Η γυναικεία σιωπή ως αρετή στον Παύλο</a:t>
            </a:r>
            <a:endParaRPr lang="en-US" sz="2000" dirty="0"/>
          </a:p>
          <a:p>
            <a:r>
              <a:rPr lang="el-GR" sz="2000" dirty="0"/>
              <a:t>Η σχολαστική παράδοση: </a:t>
            </a:r>
            <a:r>
              <a:rPr lang="el-GR" sz="2000" dirty="0" err="1"/>
              <a:t>έμφυλες</a:t>
            </a:r>
            <a:r>
              <a:rPr lang="el-GR" sz="2000" dirty="0"/>
              <a:t> συναρθρώσεις χριστιανισμού/αριστοτελισμού</a:t>
            </a:r>
            <a:endParaRPr lang="en-US" sz="2000" dirty="0"/>
          </a:p>
          <a:p>
            <a:r>
              <a:rPr lang="el-GR" sz="2000" dirty="0" err="1"/>
              <a:t>Κατ’εικόνα</a:t>
            </a:r>
            <a:r>
              <a:rPr lang="el-GR" sz="2000" dirty="0"/>
              <a:t> και </a:t>
            </a:r>
            <a:r>
              <a:rPr lang="el-GR" sz="2000" dirty="0" err="1"/>
              <a:t>καθ’ομοίωσιν</a:t>
            </a:r>
            <a:r>
              <a:rPr lang="en-US" sz="2000" dirty="0"/>
              <a:t>;</a:t>
            </a:r>
          </a:p>
          <a:p>
            <a:r>
              <a:rPr lang="el-GR" sz="2000" dirty="0"/>
              <a:t>Το ανδρικό βλέμμα «ανακαλύπτει» τη </a:t>
            </a:r>
            <a:r>
              <a:rPr lang="el-GR" sz="2000" dirty="0" smtClean="0"/>
              <a:t>μήτρα</a:t>
            </a:r>
            <a:endParaRPr lang="en-US" sz="2000"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4</a:t>
            </a:fld>
            <a:endParaRPr lang="el-GR"/>
          </a:p>
        </p:txBody>
      </p:sp>
    </p:spTree>
    <p:extLst>
      <p:ext uri="{BB962C8B-B14F-4D97-AF65-F5344CB8AC3E}">
        <p14:creationId xmlns:p14="http://schemas.microsoft.com/office/powerpoint/2010/main" val="27173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3/3</a:t>
            </a:r>
            <a:endParaRPr lang="en-US" dirty="0"/>
          </a:p>
        </p:txBody>
      </p:sp>
      <p:sp>
        <p:nvSpPr>
          <p:cNvPr id="3" name="Content Placeholder 2"/>
          <p:cNvSpPr>
            <a:spLocks noGrp="1"/>
          </p:cNvSpPr>
          <p:nvPr>
            <p:ph idx="1"/>
          </p:nvPr>
        </p:nvSpPr>
        <p:spPr/>
        <p:txBody>
          <a:bodyPr>
            <a:normAutofit/>
          </a:bodyPr>
          <a:lstStyle/>
          <a:p>
            <a:r>
              <a:rPr lang="el-GR" sz="2000" dirty="0"/>
              <a:t>Η αναγκαιότητα του γυναικείου οργασμού και τα ρευστά όρια μεταξύ ανδρικού και γυναικείου φύλου</a:t>
            </a:r>
            <a:endParaRPr lang="en-US" sz="2000" dirty="0"/>
          </a:p>
          <a:p>
            <a:r>
              <a:rPr lang="el-GR" sz="2000" dirty="0"/>
              <a:t>Το θηλυκό σώμα και το αρσενικό έμβρυο: μια πολύ στερεοτυπική σχέση</a:t>
            </a:r>
          </a:p>
          <a:p>
            <a:r>
              <a:rPr lang="el-GR" sz="2000" dirty="0" smtClean="0"/>
              <a:t>Προτεινόμενη Βιβλιογραφία</a:t>
            </a:r>
            <a:endParaRPr lang="en-US" sz="2000"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5</a:t>
            </a:fld>
            <a:endParaRPr lang="el-GR"/>
          </a:p>
        </p:txBody>
      </p:sp>
    </p:spTree>
    <p:extLst>
      <p:ext uri="{BB962C8B-B14F-4D97-AF65-F5344CB8AC3E}">
        <p14:creationId xmlns:p14="http://schemas.microsoft.com/office/powerpoint/2010/main" val="243322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a:t>Κατασκευάζοντας το φύλο και το σώμα:</a:t>
            </a:r>
            <a:br>
              <a:rPr lang="el-GR" dirty="0"/>
            </a:br>
            <a:r>
              <a:rPr lang="el-GR" dirty="0"/>
              <a:t>θεολογικός και επιστημονικός λόγος</a:t>
            </a:r>
          </a:p>
        </p:txBody>
      </p:sp>
      <p:sp>
        <p:nvSpPr>
          <p:cNvPr id="3" name="Slide Number Placeholder 2"/>
          <p:cNvSpPr>
            <a:spLocks noGrp="1"/>
          </p:cNvSpPr>
          <p:nvPr>
            <p:ph type="sldNum" sz="quarter" idx="12"/>
          </p:nvPr>
        </p:nvSpPr>
        <p:spPr/>
        <p:txBody>
          <a:bodyPr/>
          <a:lstStyle/>
          <a:p>
            <a:fld id="{5A93DB06-9AFF-45E5-8F17-ACA892244576}" type="slidenum">
              <a:rPr lang="el-GR" smtClean="0"/>
              <a:pPr/>
              <a:t>6</a:t>
            </a:fld>
            <a:endParaRPr lang="el-GR"/>
          </a:p>
        </p:txBody>
      </p:sp>
    </p:spTree>
    <p:extLst>
      <p:ext uri="{BB962C8B-B14F-4D97-AF65-F5344CB8AC3E}">
        <p14:creationId xmlns:p14="http://schemas.microsoft.com/office/powerpoint/2010/main" val="115682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Θεολογικός λόγος:</a:t>
            </a:r>
            <a:endParaRPr lang="el-GR" sz="3600" dirty="0"/>
          </a:p>
        </p:txBody>
      </p:sp>
      <p:sp>
        <p:nvSpPr>
          <p:cNvPr id="3" name="Content Placeholder 2"/>
          <p:cNvSpPr>
            <a:spLocks noGrp="1"/>
          </p:cNvSpPr>
          <p:nvPr>
            <p:ph idx="1"/>
          </p:nvPr>
        </p:nvSpPr>
        <p:spPr/>
        <p:txBody>
          <a:bodyPr>
            <a:normAutofit fontScale="85000" lnSpcReduction="10000"/>
          </a:bodyPr>
          <a:lstStyle/>
          <a:p>
            <a:r>
              <a:rPr lang="en-US" dirty="0" smtClean="0"/>
              <a:t>H </a:t>
            </a:r>
            <a:r>
              <a:rPr lang="el-GR" dirty="0" smtClean="0"/>
              <a:t>Βιβλική παράδοση</a:t>
            </a:r>
            <a:r>
              <a:rPr lang="en-US" dirty="0" smtClean="0"/>
              <a:t>: </a:t>
            </a:r>
            <a:r>
              <a:rPr lang="el-GR" dirty="0" smtClean="0"/>
              <a:t>Γένεση </a:t>
            </a:r>
          </a:p>
          <a:p>
            <a:pPr>
              <a:buNone/>
            </a:pPr>
            <a:r>
              <a:rPr lang="el-GR" dirty="0" smtClean="0"/>
              <a:t>    (δημιουργία, προπατορικό αμάρτημα και τιμωρία).</a:t>
            </a:r>
          </a:p>
          <a:p>
            <a:r>
              <a:rPr lang="el-GR" dirty="0" smtClean="0"/>
              <a:t>Πατέρες της Εκκλησίας.</a:t>
            </a:r>
          </a:p>
          <a:p>
            <a:r>
              <a:rPr lang="el-GR" dirty="0" smtClean="0"/>
              <a:t>Σχολαστικισμός.</a:t>
            </a:r>
          </a:p>
          <a:p>
            <a:r>
              <a:rPr lang="el-GR" dirty="0" smtClean="0"/>
              <a:t>Η θεολογία της Μεταρρύθμισης</a:t>
            </a:r>
            <a:r>
              <a:rPr lang="en-US" dirty="0" smtClean="0"/>
              <a:t>: </a:t>
            </a:r>
            <a:r>
              <a:rPr lang="el-GR" dirty="0" smtClean="0"/>
              <a:t>συνέχειες και ρήξεις.</a:t>
            </a:r>
          </a:p>
          <a:p>
            <a:r>
              <a:rPr lang="el-GR" dirty="0" smtClean="0"/>
              <a:t>Εύα</a:t>
            </a:r>
            <a:r>
              <a:rPr lang="en-US" dirty="0" smtClean="0"/>
              <a:t>,</a:t>
            </a:r>
            <a:r>
              <a:rPr lang="el-GR" dirty="0" smtClean="0"/>
              <a:t> Θεοτόκος</a:t>
            </a:r>
            <a:r>
              <a:rPr lang="en-US" dirty="0" smtClean="0"/>
              <a:t>,</a:t>
            </a:r>
            <a:r>
              <a:rPr lang="el-GR" dirty="0" smtClean="0"/>
              <a:t> Μαγδαληνή και άλλες: γυναικεία πρότυπα και </a:t>
            </a:r>
            <a:r>
              <a:rPr lang="el-GR" dirty="0" err="1" smtClean="0"/>
              <a:t>αντιπρότυπα</a:t>
            </a:r>
            <a:r>
              <a:rPr lang="el-GR" dirty="0" smtClean="0"/>
              <a:t>.</a:t>
            </a:r>
          </a:p>
          <a:p>
            <a:r>
              <a:rPr lang="el-GR" dirty="0" smtClean="0"/>
              <a:t>Για τη σωτηρία της ψυχής: έγγαμος βιος ή ασκητισμός;</a:t>
            </a:r>
            <a:endParaRPr lang="el-GR"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Επιστημονικός / ιατρικός λόγος:</a:t>
            </a:r>
            <a:endParaRPr lang="el-GR" sz="3600" dirty="0"/>
          </a:p>
        </p:txBody>
      </p:sp>
      <p:sp>
        <p:nvSpPr>
          <p:cNvPr id="3" name="Content Placeholder 2"/>
          <p:cNvSpPr>
            <a:spLocks noGrp="1"/>
          </p:cNvSpPr>
          <p:nvPr>
            <p:ph idx="1"/>
          </p:nvPr>
        </p:nvSpPr>
        <p:spPr/>
        <p:txBody>
          <a:bodyPr>
            <a:normAutofit fontScale="70000" lnSpcReduction="20000"/>
          </a:bodyPr>
          <a:lstStyle/>
          <a:p>
            <a:r>
              <a:rPr lang="el-GR" dirty="0" smtClean="0"/>
              <a:t>Κλασική παράδοση και νέες «ανακαλύψεις»: αναγνώσεις του Αριστοτέλη, του Ιπποκράτη και του Γαληνού.</a:t>
            </a:r>
          </a:p>
          <a:p>
            <a:r>
              <a:rPr lang="el-GR" dirty="0" smtClean="0"/>
              <a:t>Η θεωρία των σωματικών χυμών. </a:t>
            </a:r>
          </a:p>
          <a:p>
            <a:r>
              <a:rPr lang="el-GR" dirty="0" smtClean="0"/>
              <a:t>Η σημασία της θερμοκρασίας.</a:t>
            </a:r>
          </a:p>
          <a:p>
            <a:r>
              <a:rPr lang="el-GR" dirty="0" smtClean="0"/>
              <a:t>Η </a:t>
            </a:r>
            <a:r>
              <a:rPr lang="el-GR" i="1" dirty="0" smtClean="0"/>
              <a:t>ιδιοσυγκρασία</a:t>
            </a:r>
            <a:r>
              <a:rPr lang="el-GR" dirty="0" smtClean="0"/>
              <a:t>: έμφυλες, ταξικές και ηλικιακές ιεραρχήσεις.</a:t>
            </a:r>
          </a:p>
          <a:p>
            <a:r>
              <a:rPr lang="el-GR" dirty="0" smtClean="0"/>
              <a:t>Η αναπαραγωγική διαδικασία: έμφυλες διαστάσεις της μητρότητας και πατρότητας.</a:t>
            </a:r>
          </a:p>
          <a:p>
            <a:r>
              <a:rPr lang="el-GR" dirty="0" smtClean="0"/>
              <a:t>Η μήτρα χωρίς σώμα και το σώμα ως μήτρα: έμφυλες διαστάσεις της ανατομίας.</a:t>
            </a:r>
          </a:p>
          <a:p>
            <a:r>
              <a:rPr lang="el-GR" dirty="0" smtClean="0"/>
              <a:t>Μήτρα: ένα «προβληματικό» όργανο.</a:t>
            </a:r>
          </a:p>
          <a:p>
            <a:r>
              <a:rPr lang="el-GR" dirty="0" smtClean="0"/>
              <a:t>Η θεωρία του </a:t>
            </a:r>
            <a:r>
              <a:rPr lang="en-US" dirty="0" smtClean="0"/>
              <a:t>Thomas </a:t>
            </a:r>
            <a:r>
              <a:rPr lang="en-US" dirty="0" err="1" smtClean="0"/>
              <a:t>Laqueur</a:t>
            </a:r>
            <a:r>
              <a:rPr lang="el-GR" dirty="0" smtClean="0"/>
              <a:t> και πρόσφατες κριτικές.</a:t>
            </a:r>
          </a:p>
          <a:p>
            <a:r>
              <a:rPr lang="el-GR" dirty="0" smtClean="0"/>
              <a:t>Η συνάρθρωση επιστημονικού και θεολογικού λόγου: έμφυλες ταυτότητες και κοινωνικές ιεραρχήσεις. </a:t>
            </a:r>
            <a:endParaRPr lang="el-GR" dirty="0"/>
          </a:p>
        </p:txBody>
      </p:sp>
      <p:sp>
        <p:nvSpPr>
          <p:cNvPr id="4" name="Slide Number Placeholder 3"/>
          <p:cNvSpPr>
            <a:spLocks noGrp="1"/>
          </p:cNvSpPr>
          <p:nvPr>
            <p:ph type="sldNum" sz="quarter" idx="12"/>
          </p:nvPr>
        </p:nvSpPr>
        <p:spPr/>
        <p:txBody>
          <a:bodyPr/>
          <a:lstStyle/>
          <a:p>
            <a:fld id="{5A93DB06-9AFF-45E5-8F17-ACA892244576}"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smtClean="0"/>
              <a:t>Έγκλημα και τιμωρία:</a:t>
            </a:r>
            <a:r>
              <a:rPr lang="en-US" sz="3200" dirty="0" smtClean="0"/>
              <a:t> </a:t>
            </a:r>
            <a:r>
              <a:rPr lang="el-GR" sz="3200" dirty="0" smtClean="0"/>
              <a:t/>
            </a:r>
            <a:br>
              <a:rPr lang="el-GR" sz="3200" dirty="0" smtClean="0"/>
            </a:br>
            <a:r>
              <a:rPr lang="el-GR" sz="3200" dirty="0" smtClean="0"/>
              <a:t>οι πρωτόπλαστοι ως αρχετυπικό παράδειγμα</a:t>
            </a:r>
            <a:endParaRPr lang="el-GR" sz="3200" dirty="0"/>
          </a:p>
        </p:txBody>
      </p:sp>
      <p:sp>
        <p:nvSpPr>
          <p:cNvPr id="3" name="Text Placeholder 2"/>
          <p:cNvSpPr>
            <a:spLocks noGrp="1"/>
          </p:cNvSpPr>
          <p:nvPr>
            <p:ph type="body" idx="1"/>
          </p:nvPr>
        </p:nvSpPr>
        <p:spPr>
          <a:xfrm>
            <a:off x="539552" y="1637110"/>
            <a:ext cx="4040188" cy="639762"/>
          </a:xfrm>
        </p:spPr>
        <p:txBody>
          <a:bodyPr/>
          <a:lstStyle/>
          <a:p>
            <a:pPr algn="ctr"/>
            <a:r>
              <a:rPr lang="en-US" b="0" dirty="0" smtClean="0"/>
              <a:t>Albrecht </a:t>
            </a:r>
            <a:r>
              <a:rPr lang="en-US" b="0" dirty="0" err="1" smtClean="0"/>
              <a:t>Dürer</a:t>
            </a:r>
            <a:r>
              <a:rPr lang="en-US" b="0" dirty="0" smtClean="0"/>
              <a:t> (1507)</a:t>
            </a:r>
            <a:endParaRPr lang="el-GR" b="0" dirty="0"/>
          </a:p>
        </p:txBody>
      </p:sp>
      <p:pic>
        <p:nvPicPr>
          <p:cNvPr id="7" name="Content Placeholder 6" descr="Εικόνα:οι πρωτόπλαστοι "/>
          <p:cNvPicPr>
            <a:picLocks noGrp="1" noChangeAspect="1"/>
          </p:cNvPicPr>
          <p:nvPr>
            <p:ph sz="half" idx="2"/>
          </p:nvPr>
        </p:nvPicPr>
        <p:blipFill>
          <a:blip r:embed="rId2" cstate="print"/>
          <a:stretch>
            <a:fillRect/>
          </a:stretch>
        </p:blipFill>
        <p:spPr>
          <a:xfrm>
            <a:off x="981944" y="2348880"/>
            <a:ext cx="3003354" cy="395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727377" y="1535113"/>
            <a:ext cx="4041775" cy="741759"/>
          </a:xfrm>
        </p:spPr>
        <p:txBody>
          <a:bodyPr>
            <a:normAutofit fontScale="62500" lnSpcReduction="20000"/>
          </a:bodyPr>
          <a:lstStyle/>
          <a:p>
            <a:pPr algn="ctr"/>
            <a:r>
              <a:rPr lang="en-US" b="0" dirty="0" smtClean="0"/>
              <a:t>     </a:t>
            </a:r>
            <a:r>
              <a:rPr lang="en-US" sz="3400" b="0" dirty="0" smtClean="0"/>
              <a:t> </a:t>
            </a:r>
            <a:endParaRPr lang="el-GR" sz="3400" b="0" dirty="0" smtClean="0"/>
          </a:p>
          <a:p>
            <a:pPr algn="ctr"/>
            <a:r>
              <a:rPr lang="en-US" sz="3800" b="0" dirty="0" smtClean="0"/>
              <a:t>Masaccio (1425)</a:t>
            </a:r>
            <a:endParaRPr lang="el-GR" sz="3800" b="0" dirty="0"/>
          </a:p>
        </p:txBody>
      </p:sp>
      <p:pic>
        <p:nvPicPr>
          <p:cNvPr id="8" name="Content Placeholder 7" descr="Εικόνα:οι πρωτόπλαστοι "/>
          <p:cNvPicPr>
            <a:picLocks noGrp="1" noChangeAspect="1"/>
          </p:cNvPicPr>
          <p:nvPr>
            <p:ph sz="quarter" idx="4"/>
          </p:nvPr>
        </p:nvPicPr>
        <p:blipFill>
          <a:blip r:embed="rId3" cstate="print"/>
          <a:stretch>
            <a:fillRect/>
          </a:stretch>
        </p:blipFill>
        <p:spPr>
          <a:xfrm>
            <a:off x="5158408" y="2348880"/>
            <a:ext cx="2978592" cy="3951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5A93DB06-9AFF-45E5-8F17-ACA892244576}" type="slidenum">
              <a:rPr lang="el-GR" smtClean="0"/>
              <a:pPr/>
              <a:t>9</a:t>
            </a:fld>
            <a:endParaRPr lang="el-G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1334</Words>
  <Application>Microsoft Office PowerPoint</Application>
  <PresentationFormat>On-screen Show (4:3)</PresentationFormat>
  <Paragraphs>184</Paragraphs>
  <Slides>37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Φύλο και Ιστορία</vt:lpstr>
      <vt:lpstr>Σκοποί  ενότητας</vt:lpstr>
      <vt:lpstr>Περιεχόμενα  ενότητας 1/3</vt:lpstr>
      <vt:lpstr>Περιεχόμενα  ενότητας 2/3</vt:lpstr>
      <vt:lpstr>Περιεχόμενα ενότητας 3/3</vt:lpstr>
      <vt:lpstr>Κατασκευάζοντας το φύλο και το σώμα: θεολογικός και επιστημονικός λόγος</vt:lpstr>
      <vt:lpstr>Θεολογικός λόγος:</vt:lpstr>
      <vt:lpstr>Επιστημονικός / ιατρικός λόγος:</vt:lpstr>
      <vt:lpstr>Έγκλημα και τιμωρία:  οι πρωτόπλαστοι ως αρχετυπικό παράδειγμα</vt:lpstr>
      <vt:lpstr>Οι πρωτόπλαστοι στο κίνημα της Μεταρρύθμισης: Lucas Cranach, Αδάμ και Εύα (1509)</vt:lpstr>
      <vt:lpstr>Το ερπετό με «γυναικεία μορφή»: Μιχαήλ Άγγελος, Η πτώση των πρωτόπλαστων, Capella Sistina (1508-1512) </vt:lpstr>
      <vt:lpstr>Η αμαρτωλή γυναικεία φύση:</vt:lpstr>
      <vt:lpstr> Η Θεοτόκος ως γυναικείο πρότυπο: Leonardo Da Vinci, Η Παρθένος των βράχων (1486) </vt:lpstr>
      <vt:lpstr>Το ιδεώδες της άμεμπτης μητρότητας: Ραφαήλ, Η Παρθένος με την καρδερίνα (1506)</vt:lpstr>
      <vt:lpstr>Η Θεοτόκος ως καθημερινό πρότυπο: Giovanni Antonio Boltroffio, Παρθένος με βρέφος (π.1490)</vt:lpstr>
      <vt:lpstr>Η γυναικεία επικινδυνότητα:  Σαλώμη και Δαλιδά ως «απόγονοι» της Εύας</vt:lpstr>
      <vt:lpstr>Μεταξύ Εύας και Παρθένου: Tiziano, Η μετανοημένη Μαγδαληνή (1533)</vt:lpstr>
      <vt:lpstr>Οι τέσσερις ιδιοσυγκρασίες  (Charles Le Brun, 1674, Βερσαλλίες)</vt:lpstr>
      <vt:lpstr>Η μελαγχολία ως γυναικεία «δαιμονική» ιδιότητα:  Lucas Cranach, Μελαγχολία (1532)</vt:lpstr>
      <vt:lpstr>Η μήτρα χωρίς σώμα: Leonardo Da Vinci, Μελέτη εμβρύου (π. 1510)</vt:lpstr>
      <vt:lpstr>O εξανθρωπισμός του εμβρύου: Jacob Rueff, Μελέτη εμβρύου (1554)</vt:lpstr>
      <vt:lpstr>Το σώμα ως μήτρα: Jacobo Berengario da Capri, Ανατομία γυναίκας (1535)</vt:lpstr>
      <vt:lpstr>Ο άνδρας ως ενεργητικό «ανατομικό υποκείμενο»: Juan Velvedere, Anatomia del corpo umano  (Ρώμη, 1559)</vt:lpstr>
      <vt:lpstr>Ανατέμνοντας το γυναικείο σώμα: Andreas Vesalius, De humani corporis fabrica  (Βασιλεία 1543).</vt:lpstr>
      <vt:lpstr> Η Βιβλική παράδοση:  η γυναικεία τεκνοποίηση και υποταγή ως τιμωρία</vt:lpstr>
      <vt:lpstr>Η γυναικεία σιωπή ως τιμωρία στον Παύλο</vt:lpstr>
      <vt:lpstr>Η γυναικεία σιωπή ως αρετή στον Παύλο</vt:lpstr>
      <vt:lpstr>Η σχολαστική παράδοση:  έμφυλες συναρθρώσεις χριστιανισμού/αριστοτελισμού</vt:lpstr>
      <vt:lpstr>Κατ’εικόνα και καθ’ομοίωσιν;</vt:lpstr>
      <vt:lpstr>Το ανδρικό βλέμμα «ανακαλύπτει» τη μήτρα:</vt:lpstr>
      <vt:lpstr>Η αναγκαιότητα του γυναικείου οργασμού και τα ρευστά όρια μεταξύ ανδρικού και γυναικείου φύλου</vt:lpstr>
      <vt:lpstr>Το θηλυκό σώμα και το αρσενικό έμβρυο:  μια πολύ στερεοτυπική σχέση</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Manager>Πέτρος Πετρίδης</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2η θεματική ενότητα:   Κατασκευάζοντας το φύλο και το σώμα: θεολογικός και επιστημονικός λόγος</dc:title>
  <dc:subject>Φύλο και Ιστορία</dc:subject>
  <dc:creator>Ανδρονίκη Διαλέτη</dc:creator>
  <cp:keywords>σώμα, φύλο, θρησκεία, επιστήμη, πολιτισμός, λόγος</cp:keywords>
  <cp:lastModifiedBy>trinitrick</cp:lastModifiedBy>
  <cp:revision>117</cp:revision>
  <dcterms:created xsi:type="dcterms:W3CDTF">2014-06-21T13:30:59Z</dcterms:created>
  <dcterms:modified xsi:type="dcterms:W3CDTF">2014-12-29T00:38:41Z</dcterms:modified>
</cp:coreProperties>
</file>