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306" r:id="rId2"/>
    <p:sldId id="325" r:id="rId3"/>
    <p:sldId id="326" r:id="rId4"/>
    <p:sldId id="327" r:id="rId5"/>
    <p:sldId id="328" r:id="rId6"/>
    <p:sldId id="329" r:id="rId7"/>
    <p:sldId id="359"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60" r:id="rId28"/>
    <p:sldId id="293"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5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AC4EF31F-AB0F-441F-973B-2DC470C5E571}" type="datetimeFigureOut">
              <a:rPr lang="el-GR" smtClean="0"/>
              <a:pPr/>
              <a:t>26/4/2014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9642908-0E86-47BE-B195-25013DC4E9E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C4EF31F-AB0F-441F-973B-2DC470C5E571}" type="datetimeFigureOut">
              <a:rPr lang="el-GR" smtClean="0"/>
              <a:pPr/>
              <a:t>26/4/2014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9642908-0E86-47BE-B195-25013DC4E9E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C4EF31F-AB0F-441F-973B-2DC470C5E571}" type="datetimeFigureOut">
              <a:rPr lang="el-GR" smtClean="0"/>
              <a:pPr/>
              <a:t>26/4/2014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9642908-0E86-47BE-B195-25013DC4E9E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C4EF31F-AB0F-441F-973B-2DC470C5E571}" type="datetimeFigureOut">
              <a:rPr lang="el-GR" smtClean="0"/>
              <a:pPr/>
              <a:t>26/4/2014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9642908-0E86-47BE-B195-25013DC4E9E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C4EF31F-AB0F-441F-973B-2DC470C5E571}" type="datetimeFigureOut">
              <a:rPr lang="el-GR" smtClean="0"/>
              <a:pPr/>
              <a:t>26/4/2014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9642908-0E86-47BE-B195-25013DC4E9E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C4EF31F-AB0F-441F-973B-2DC470C5E571}" type="datetimeFigureOut">
              <a:rPr lang="el-GR" smtClean="0"/>
              <a:pPr/>
              <a:t>26/4/2014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9642908-0E86-47BE-B195-25013DC4E9E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AC4EF31F-AB0F-441F-973B-2DC470C5E571}" type="datetimeFigureOut">
              <a:rPr lang="el-GR" smtClean="0"/>
              <a:pPr/>
              <a:t>26/4/2014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9642908-0E86-47BE-B195-25013DC4E9E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AC4EF31F-AB0F-441F-973B-2DC470C5E571}" type="datetimeFigureOut">
              <a:rPr lang="el-GR" smtClean="0"/>
              <a:pPr/>
              <a:t>26/4/2014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9642908-0E86-47BE-B195-25013DC4E9E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C4EF31F-AB0F-441F-973B-2DC470C5E571}" type="datetimeFigureOut">
              <a:rPr lang="el-GR" smtClean="0"/>
              <a:pPr/>
              <a:t>26/4/2014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9642908-0E86-47BE-B195-25013DC4E9E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C4EF31F-AB0F-441F-973B-2DC470C5E571}" type="datetimeFigureOut">
              <a:rPr lang="el-GR" smtClean="0"/>
              <a:pPr/>
              <a:t>26/4/2014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9642908-0E86-47BE-B195-25013DC4E9E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C4EF31F-AB0F-441F-973B-2DC470C5E571}" type="datetimeFigureOut">
              <a:rPr lang="el-GR" smtClean="0"/>
              <a:pPr/>
              <a:t>26/4/2014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9642908-0E86-47BE-B195-25013DC4E9E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EF31F-AB0F-441F-973B-2DC470C5E571}" type="datetimeFigureOut">
              <a:rPr lang="el-GR" smtClean="0"/>
              <a:pPr/>
              <a:t>26/4/2014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42908-0E86-47BE-B195-25013DC4E9E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www.edutv.gr/deyterobathmia/xalkos-kai-fotia"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p:cNvPicPr>
            <a:picLocks noChangeAspect="1" noChangeArrowheads="1"/>
          </p:cNvPicPr>
          <p:nvPr/>
        </p:nvPicPr>
        <p:blipFill>
          <a:blip r:embed="rId2" cstate="print"/>
          <a:srcRect/>
          <a:stretch>
            <a:fillRect/>
          </a:stretch>
        </p:blipFill>
        <p:spPr bwMode="auto">
          <a:xfrm>
            <a:off x="0" y="-1143000"/>
            <a:ext cx="9144000" cy="9144000"/>
          </a:xfrm>
          <a:prstGeom prst="rect">
            <a:avLst/>
          </a:prstGeom>
          <a:noFill/>
          <a:ln w="9525">
            <a:noFill/>
            <a:miter lim="800000"/>
            <a:headEnd/>
            <a:tailEnd/>
          </a:ln>
          <a:effectLst/>
        </p:spPr>
      </p:pic>
      <p:sp>
        <p:nvSpPr>
          <p:cNvPr id="6" name="5 - Ορθογώνιο"/>
          <p:cNvSpPr/>
          <p:nvPr/>
        </p:nvSpPr>
        <p:spPr>
          <a:xfrm>
            <a:off x="571472" y="5143512"/>
            <a:ext cx="8072494" cy="1200329"/>
          </a:xfrm>
          <a:prstGeom prst="rect">
            <a:avLst/>
          </a:prstGeom>
        </p:spPr>
        <p:txBody>
          <a:bodyPr wrap="square">
            <a:spAutoFit/>
          </a:bodyPr>
          <a:lstStyle/>
          <a:p>
            <a:r>
              <a:rPr lang="el-GR" sz="3600" dirty="0" smtClean="0">
                <a:solidFill>
                  <a:srgbClr val="FF0000"/>
                </a:solidFill>
              </a:rPr>
              <a:t>Βόλος 10 Απριλίου 2014</a:t>
            </a:r>
          </a:p>
          <a:p>
            <a:r>
              <a:rPr lang="el-GR" sz="3600" dirty="0" smtClean="0">
                <a:solidFill>
                  <a:srgbClr val="FF0000"/>
                </a:solidFill>
              </a:rPr>
              <a:t>Κατασκευή </a:t>
            </a:r>
            <a:r>
              <a:rPr lang="el-GR" sz="3600" dirty="0">
                <a:solidFill>
                  <a:srgbClr val="FF0000"/>
                </a:solidFill>
              </a:rPr>
              <a:t>μετάλλινων </a:t>
            </a:r>
            <a:r>
              <a:rPr lang="el-GR" sz="3600" dirty="0" smtClean="0">
                <a:solidFill>
                  <a:srgbClr val="FF0000"/>
                </a:solidFill>
              </a:rPr>
              <a:t>φωτιστικών</a:t>
            </a:r>
            <a:endParaRPr lang="el-GR" sz="36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5072074"/>
            <a:ext cx="8143932" cy="1569660"/>
          </a:xfrm>
          <a:prstGeom prst="rect">
            <a:avLst/>
          </a:prstGeom>
        </p:spPr>
        <p:txBody>
          <a:bodyPr wrap="square">
            <a:spAutoFit/>
          </a:bodyPr>
          <a:lstStyle/>
          <a:p>
            <a:r>
              <a:rPr lang="el-GR" sz="2400" dirty="0" smtClean="0"/>
              <a:t>Τεχνική του "χαμένου κεριού</a:t>
            </a:r>
            <a:r>
              <a:rPr lang="en-US" sz="2400" dirty="0" smtClean="0"/>
              <a:t>”</a:t>
            </a:r>
            <a:r>
              <a:rPr lang="el-GR" sz="2400" dirty="0" smtClean="0"/>
              <a:t>: </a:t>
            </a:r>
            <a:r>
              <a:rPr lang="el-GR" sz="2400" b="1" dirty="0" smtClean="0"/>
              <a:t>Βήμα 2</a:t>
            </a:r>
            <a:r>
              <a:rPr lang="el-GR" sz="2400" dirty="0" smtClean="0"/>
              <a:t/>
            </a:r>
            <a:br>
              <a:rPr lang="el-GR" sz="2400" dirty="0" smtClean="0"/>
            </a:br>
            <a:r>
              <a:rPr lang="el-GR" sz="2400" dirty="0" smtClean="0"/>
              <a:t>Στο πρόπλασμα αυτό προσθέτει «αγωγούς» (σε σχήμα δένδρου), οι οποίοι θα χρησιμεύσουν στη διαδικασία της χύτευσης. </a:t>
            </a:r>
            <a:endParaRPr lang="el-GR" sz="2400" dirty="0"/>
          </a:p>
        </p:txBody>
      </p:sp>
      <p:pic>
        <p:nvPicPr>
          <p:cNvPr id="60417" name="Picture 1" descr="http://www.cycladic.gr/appdata/folders/%CE%BC%CF%8C%CE%BD%CE%B9%CE%BC%CE%B5%CF%82/lost-2.gif"/>
          <p:cNvPicPr>
            <a:picLocks noChangeAspect="1" noChangeArrowheads="1"/>
          </p:cNvPicPr>
          <p:nvPr/>
        </p:nvPicPr>
        <p:blipFill>
          <a:blip r:embed="rId2" cstate="print"/>
          <a:srcRect/>
          <a:stretch>
            <a:fillRect/>
          </a:stretch>
        </p:blipFill>
        <p:spPr bwMode="auto">
          <a:xfrm>
            <a:off x="2071670" y="428604"/>
            <a:ext cx="5922763" cy="464344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descr="http://www.cycladic.gr/appdata/folders/%CE%BC%CF%8C%CE%BD%CE%B9%CE%BC%CE%B5%CF%82/lost-3.gif"/>
          <p:cNvPicPr>
            <a:picLocks noChangeAspect="1" noChangeArrowheads="1"/>
          </p:cNvPicPr>
          <p:nvPr/>
        </p:nvPicPr>
        <p:blipFill>
          <a:blip r:embed="rId2" cstate="print"/>
          <a:srcRect/>
          <a:stretch>
            <a:fillRect/>
          </a:stretch>
        </p:blipFill>
        <p:spPr bwMode="auto">
          <a:xfrm>
            <a:off x="2143108" y="0"/>
            <a:ext cx="6286512" cy="5104648"/>
          </a:xfrm>
          <a:prstGeom prst="rect">
            <a:avLst/>
          </a:prstGeom>
          <a:noFill/>
        </p:spPr>
      </p:pic>
      <p:sp>
        <p:nvSpPr>
          <p:cNvPr id="4" name="3 - Ορθογώνιο"/>
          <p:cNvSpPr/>
          <p:nvPr/>
        </p:nvSpPr>
        <p:spPr>
          <a:xfrm>
            <a:off x="714348" y="5214950"/>
            <a:ext cx="8001056" cy="1200329"/>
          </a:xfrm>
          <a:prstGeom prst="rect">
            <a:avLst/>
          </a:prstGeom>
        </p:spPr>
        <p:txBody>
          <a:bodyPr wrap="square">
            <a:spAutoFit/>
          </a:bodyPr>
          <a:lstStyle/>
          <a:p>
            <a:r>
              <a:rPr lang="el-GR" sz="2400" dirty="0" smtClean="0"/>
              <a:t>Τεχνική του "χαμένου κεριού</a:t>
            </a:r>
            <a:r>
              <a:rPr lang="en-US" sz="2400" dirty="0" smtClean="0"/>
              <a:t>”</a:t>
            </a:r>
            <a:r>
              <a:rPr lang="el-GR" sz="2400" dirty="0" smtClean="0"/>
              <a:t>: </a:t>
            </a:r>
            <a:r>
              <a:rPr lang="el-GR" sz="2400" b="1" dirty="0" smtClean="0"/>
              <a:t>Βήμα 3</a:t>
            </a:r>
            <a:r>
              <a:rPr lang="el-GR" sz="2400" dirty="0" smtClean="0"/>
              <a:t/>
            </a:r>
            <a:br>
              <a:rPr lang="el-GR" sz="2400" dirty="0" smtClean="0"/>
            </a:br>
            <a:r>
              <a:rPr lang="el-GR" sz="2400" dirty="0" smtClean="0"/>
              <a:t>Καλύπτει το κέρινο πρόπλασμα με πηλό, δημιουργώντας ένα είδος μήτρας γύρω από το αντικείμενο. </a:t>
            </a:r>
            <a:endParaRPr lang="el-G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285720" y="5429264"/>
            <a:ext cx="8429684" cy="1200329"/>
          </a:xfrm>
          <a:prstGeom prst="rect">
            <a:avLst/>
          </a:prstGeom>
        </p:spPr>
        <p:txBody>
          <a:bodyPr wrap="square">
            <a:spAutoFit/>
          </a:bodyPr>
          <a:lstStyle/>
          <a:p>
            <a:r>
              <a:rPr lang="el-GR" sz="2400" dirty="0" smtClean="0"/>
              <a:t>Τεχνική του "χαμένου κεριού</a:t>
            </a:r>
            <a:r>
              <a:rPr lang="en-US" sz="2400" dirty="0" smtClean="0"/>
              <a:t>”</a:t>
            </a:r>
            <a:r>
              <a:rPr lang="el-GR" sz="2400" dirty="0" smtClean="0"/>
              <a:t>: </a:t>
            </a:r>
            <a:r>
              <a:rPr lang="el-GR" sz="2400" b="1" dirty="0" smtClean="0"/>
              <a:t>Βήμα 4</a:t>
            </a:r>
            <a:r>
              <a:rPr lang="el-GR" sz="2400" dirty="0" smtClean="0"/>
              <a:t/>
            </a:r>
            <a:br>
              <a:rPr lang="el-GR" sz="2400" dirty="0" smtClean="0"/>
            </a:br>
            <a:r>
              <a:rPr lang="el-GR" sz="2400" dirty="0" smtClean="0"/>
              <a:t>Θερμαίνει τη μήτρα στη φωτιά για να λιώσει το κερί και να διαφύγει από τους «αγωγούς»</a:t>
            </a:r>
            <a:endParaRPr lang="el-GR" sz="2400" dirty="0"/>
          </a:p>
        </p:txBody>
      </p:sp>
      <p:pic>
        <p:nvPicPr>
          <p:cNvPr id="58369" name="Picture 1" descr="http://www.cycladic.gr/appdata/folders/%CE%BC%CF%8C%CE%BD%CE%B9%CE%BC%CE%B5%CF%82/lost-4.gif"/>
          <p:cNvPicPr>
            <a:picLocks noChangeAspect="1" noChangeArrowheads="1"/>
          </p:cNvPicPr>
          <p:nvPr/>
        </p:nvPicPr>
        <p:blipFill>
          <a:blip r:embed="rId2" cstate="print"/>
          <a:srcRect/>
          <a:stretch>
            <a:fillRect/>
          </a:stretch>
        </p:blipFill>
        <p:spPr bwMode="auto">
          <a:xfrm>
            <a:off x="1785918" y="285728"/>
            <a:ext cx="6143636" cy="5136080"/>
          </a:xfrm>
          <a:prstGeom prst="rect">
            <a:avLst/>
          </a:prstGeom>
          <a:noFill/>
        </p:spPr>
      </p:pic>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cs typeface="Arial"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5074050"/>
            <a:ext cx="8715436" cy="1569660"/>
          </a:xfrm>
          <a:prstGeom prst="rect">
            <a:avLst/>
          </a:prstGeom>
        </p:spPr>
        <p:txBody>
          <a:bodyPr wrap="square">
            <a:spAutoFit/>
          </a:bodyPr>
          <a:lstStyle/>
          <a:p>
            <a:r>
              <a:rPr lang="el-GR" sz="2400" dirty="0" smtClean="0"/>
              <a:t>Τεχνική του "χαμένου κεριού</a:t>
            </a:r>
            <a:r>
              <a:rPr lang="en-US" sz="2400" dirty="0" smtClean="0"/>
              <a:t>”</a:t>
            </a:r>
            <a:r>
              <a:rPr lang="el-GR" sz="2400" dirty="0" smtClean="0"/>
              <a:t>: </a:t>
            </a:r>
            <a:r>
              <a:rPr lang="el-GR" sz="2400" b="1" dirty="0" smtClean="0"/>
              <a:t>Βήμα 5</a:t>
            </a:r>
            <a:r>
              <a:rPr lang="el-GR" sz="2400" dirty="0" smtClean="0"/>
              <a:t/>
            </a:r>
            <a:br>
              <a:rPr lang="el-GR" sz="2400" dirty="0" smtClean="0"/>
            </a:br>
            <a:r>
              <a:rPr lang="el-GR" sz="2400" dirty="0" smtClean="0"/>
              <a:t>Στο κενό που δημιουργήθηκε από το λιώσιμο του κεριού χύνεται ο χαλκός. Μέσω των "αγωγών", το ρευστό μέταλλο φθάνει σε όλα τα σημεία, ενώ ο αέρας διαφεύγει από τις πλευρικές διόδους.</a:t>
            </a:r>
            <a:endParaRPr lang="el-GR" sz="2400" dirty="0"/>
          </a:p>
        </p:txBody>
      </p:sp>
      <p:pic>
        <p:nvPicPr>
          <p:cNvPr id="57346" name="Picture 2" descr="http://www.cycladic.gr/appdata/folders/%CE%BC%CF%8C%CE%BD%CE%B9%CE%BC%CE%B5%CF%82/lost-5.gif"/>
          <p:cNvPicPr>
            <a:picLocks noChangeAspect="1" noChangeArrowheads="1"/>
          </p:cNvPicPr>
          <p:nvPr/>
        </p:nvPicPr>
        <p:blipFill>
          <a:blip r:embed="rId2" cstate="print"/>
          <a:srcRect/>
          <a:stretch>
            <a:fillRect/>
          </a:stretch>
        </p:blipFill>
        <p:spPr bwMode="auto">
          <a:xfrm>
            <a:off x="3357522" y="0"/>
            <a:ext cx="5786478" cy="497637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5500702"/>
            <a:ext cx="4572000" cy="1200329"/>
          </a:xfrm>
          <a:prstGeom prst="rect">
            <a:avLst/>
          </a:prstGeom>
        </p:spPr>
        <p:txBody>
          <a:bodyPr>
            <a:spAutoFit/>
          </a:bodyPr>
          <a:lstStyle/>
          <a:p>
            <a:r>
              <a:rPr lang="el-GR" dirty="0" smtClean="0"/>
              <a:t>Τεχνική του "χαμένου κεριού«: </a:t>
            </a:r>
            <a:r>
              <a:rPr lang="el-GR" b="1" dirty="0" smtClean="0"/>
              <a:t>Βήμα 6</a:t>
            </a:r>
            <a:br>
              <a:rPr lang="el-GR" b="1" dirty="0" smtClean="0"/>
            </a:br>
            <a:r>
              <a:rPr lang="el-GR" dirty="0" smtClean="0"/>
              <a:t/>
            </a:r>
            <a:br>
              <a:rPr lang="el-GR" dirty="0" smtClean="0"/>
            </a:br>
            <a:r>
              <a:rPr lang="el-GR" dirty="0" smtClean="0"/>
              <a:t>Όταν κρυώσει το μέταλλο, ο τεχνίτης σπάει με σφυρί την πήλινη μήτρα.</a:t>
            </a:r>
            <a:endParaRPr lang="el-GR" dirty="0"/>
          </a:p>
        </p:txBody>
      </p:sp>
      <p:pic>
        <p:nvPicPr>
          <p:cNvPr id="61442" name="Picture 2" descr="http://www.cycladic.gr/appdata/folders/%CE%BC%CF%8C%CE%BD%CE%B9%CE%BC%CE%B5%CF%82/lost-6.gif"/>
          <p:cNvPicPr>
            <a:picLocks noChangeAspect="1" noChangeArrowheads="1"/>
          </p:cNvPicPr>
          <p:nvPr/>
        </p:nvPicPr>
        <p:blipFill>
          <a:blip r:embed="rId2" cstate="print"/>
          <a:srcRect/>
          <a:stretch>
            <a:fillRect/>
          </a:stretch>
        </p:blipFill>
        <p:spPr bwMode="auto">
          <a:xfrm>
            <a:off x="2214514" y="0"/>
            <a:ext cx="6929486" cy="551587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5103674"/>
            <a:ext cx="8643998" cy="1569660"/>
          </a:xfrm>
          <a:prstGeom prst="rect">
            <a:avLst/>
          </a:prstGeom>
        </p:spPr>
        <p:txBody>
          <a:bodyPr wrap="square">
            <a:spAutoFit/>
          </a:bodyPr>
          <a:lstStyle/>
          <a:p>
            <a:r>
              <a:rPr lang="el-GR" sz="2400" dirty="0" smtClean="0"/>
              <a:t>Τεχνική του "χαμένου κεριού</a:t>
            </a:r>
            <a:r>
              <a:rPr lang="en-US" sz="2400" dirty="0" smtClean="0"/>
              <a:t>”</a:t>
            </a:r>
            <a:r>
              <a:rPr lang="el-GR" sz="2400" dirty="0" smtClean="0"/>
              <a:t>: </a:t>
            </a:r>
            <a:r>
              <a:rPr lang="el-GR" sz="2400" b="1" dirty="0" smtClean="0"/>
              <a:t>Βήμα 7</a:t>
            </a:r>
            <a:br>
              <a:rPr lang="el-GR" sz="2400" b="1" dirty="0" smtClean="0"/>
            </a:br>
            <a:r>
              <a:rPr lang="el-GR" sz="2400" dirty="0" err="1" smtClean="0"/>
              <a:t>Tέλος</a:t>
            </a:r>
            <a:r>
              <a:rPr lang="el-GR" sz="2400" dirty="0" smtClean="0"/>
              <a:t>, αφαιρεί τα πρόσθετα μέρη (π.χ. του "αγωγούς"), λειαίνει την επιφάνεια του ειδωλίου και ολοκληρώνει την διακόσμηση με εγχάρακτα ή άλλα στοιχεία. </a:t>
            </a:r>
            <a:endParaRPr lang="el-GR" sz="2400" dirty="0"/>
          </a:p>
        </p:txBody>
      </p:sp>
      <p:pic>
        <p:nvPicPr>
          <p:cNvPr id="63490" name="Picture 2" descr="http://www.cycladic.gr/appdata/folders/%CE%BC%CF%8C%CE%BD%CE%B9%CE%BC%CE%B5%CF%82/lost-7.gif"/>
          <p:cNvPicPr>
            <a:picLocks noChangeAspect="1" noChangeArrowheads="1"/>
          </p:cNvPicPr>
          <p:nvPr/>
        </p:nvPicPr>
        <p:blipFill>
          <a:blip r:embed="rId2" cstate="print"/>
          <a:srcRect/>
          <a:stretch>
            <a:fillRect/>
          </a:stretch>
        </p:blipFill>
        <p:spPr bwMode="auto">
          <a:xfrm>
            <a:off x="2786049" y="785794"/>
            <a:ext cx="6117619" cy="442915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cycladic.gr/appdata/ekthemas/small/ThumbObj_%CE%9D%CE%930177.jpg"/>
          <p:cNvPicPr>
            <a:picLocks noChangeAspect="1" noChangeArrowheads="1"/>
          </p:cNvPicPr>
          <p:nvPr/>
        </p:nvPicPr>
        <p:blipFill>
          <a:blip r:embed="rId2" cstate="print"/>
          <a:srcRect/>
          <a:stretch>
            <a:fillRect/>
          </a:stretch>
        </p:blipFill>
        <p:spPr bwMode="auto">
          <a:xfrm>
            <a:off x="1785918" y="857232"/>
            <a:ext cx="5723263" cy="4143404"/>
          </a:xfrm>
          <a:prstGeom prst="rect">
            <a:avLst/>
          </a:prstGeom>
          <a:noFill/>
        </p:spPr>
      </p:pic>
      <p:sp>
        <p:nvSpPr>
          <p:cNvPr id="3" name="2 - Ορθογώνιο"/>
          <p:cNvSpPr/>
          <p:nvPr/>
        </p:nvSpPr>
        <p:spPr>
          <a:xfrm>
            <a:off x="2500298" y="5072074"/>
            <a:ext cx="3158878" cy="369332"/>
          </a:xfrm>
          <a:prstGeom prst="rect">
            <a:avLst/>
          </a:prstGeom>
        </p:spPr>
        <p:txBody>
          <a:bodyPr wrap="none">
            <a:spAutoFit/>
          </a:bodyPr>
          <a:lstStyle/>
          <a:p>
            <a:r>
              <a:rPr lang="el-GR" dirty="0" smtClean="0"/>
              <a:t>Τεχνική του "χαμένου κεριού«: </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728" y="714356"/>
            <a:ext cx="6031651" cy="461665"/>
          </a:xfrm>
          <a:prstGeom prst="rect">
            <a:avLst/>
          </a:prstGeom>
        </p:spPr>
        <p:txBody>
          <a:bodyPr wrap="none">
            <a:spAutoFit/>
          </a:bodyPr>
          <a:lstStyle/>
          <a:p>
            <a:r>
              <a:rPr lang="el-GR" sz="2400" b="1" dirty="0" smtClean="0"/>
              <a:t>Αγάλματα - Τεχνική του "χαμένου κεριού" (2)</a:t>
            </a:r>
            <a:endParaRPr lang="el-GR" sz="2400" b="1" dirty="0"/>
          </a:p>
        </p:txBody>
      </p:sp>
      <p:sp>
        <p:nvSpPr>
          <p:cNvPr id="3" name="2 - Ορθογώνιο"/>
          <p:cNvSpPr/>
          <p:nvPr/>
        </p:nvSpPr>
        <p:spPr>
          <a:xfrm>
            <a:off x="642910" y="1582341"/>
            <a:ext cx="7715304" cy="3785652"/>
          </a:xfrm>
          <a:prstGeom prst="rect">
            <a:avLst/>
          </a:prstGeom>
        </p:spPr>
        <p:txBody>
          <a:bodyPr wrap="square">
            <a:spAutoFit/>
          </a:bodyPr>
          <a:lstStyle/>
          <a:p>
            <a:pPr algn="just"/>
            <a:r>
              <a:rPr lang="el-GR" sz="2400" dirty="0" smtClean="0"/>
              <a:t>Τα μεγάλα </a:t>
            </a:r>
            <a:r>
              <a:rPr lang="el-GR" sz="2400" b="1" dirty="0" smtClean="0"/>
              <a:t>χάλκινα αγάλματα</a:t>
            </a:r>
            <a:r>
              <a:rPr lang="el-GR" sz="2400" dirty="0" smtClean="0"/>
              <a:t> της αρχαιότητας ήταν σχεδόν πάντα </a:t>
            </a:r>
            <a:r>
              <a:rPr lang="el-GR" sz="2400" b="1" dirty="0" smtClean="0"/>
              <a:t>χυτά </a:t>
            </a:r>
            <a:r>
              <a:rPr lang="el-GR" sz="2400" dirty="0" smtClean="0"/>
              <a:t>και εσωτερικά </a:t>
            </a:r>
            <a:r>
              <a:rPr lang="el-GR" sz="2400" b="1" dirty="0" smtClean="0"/>
              <a:t>κοίλα </a:t>
            </a:r>
            <a:r>
              <a:rPr lang="el-GR" sz="2400" dirty="0" smtClean="0"/>
              <a:t>(εάν κατασκευάζονταν συμπαγή θα απαιτούνταν τεράστιες ποσότητες χαλκού που θα καθιστούσαν το κόστος αλλά και το βάρος του γλυπτού απαγορευτικά). Ο γλύπτης δεν εργαζόταν απευθείας πάνω στο χαλκό αλλά σμίλευε πρώτα το έργο του σε πηλό (ή ξύλο) και κερί. Στη συνέχεια το παρέδιδε στο χυτήριο για να παραχθεί το χάλκινο άγαλμα με την τεχνική του </a:t>
            </a:r>
            <a:r>
              <a:rPr lang="el-GR" sz="2400" b="1" dirty="0" smtClean="0"/>
              <a:t>"χαμένου κεριού"</a:t>
            </a:r>
            <a:r>
              <a:rPr lang="el-GR" sz="2400" dirty="0" smtClean="0"/>
              <a:t>. Τα βασικά βήματα της πολύπλοκης αυτής διαδικασίας είναι τα ακόλουθα: </a:t>
            </a:r>
            <a:endParaRPr lang="el-GR"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14282" y="5429264"/>
            <a:ext cx="8429684" cy="1200329"/>
          </a:xfrm>
          <a:prstGeom prst="rect">
            <a:avLst/>
          </a:prstGeom>
        </p:spPr>
        <p:txBody>
          <a:bodyPr wrap="square">
            <a:spAutoFit/>
          </a:bodyPr>
          <a:lstStyle/>
          <a:p>
            <a:r>
              <a:rPr lang="el-GR" sz="2400" b="1" dirty="0" smtClean="0"/>
              <a:t>Τεχνική του "χαμένου κεριού" (2)</a:t>
            </a:r>
            <a:r>
              <a:rPr lang="en-US" sz="2400" b="1" dirty="0" smtClean="0"/>
              <a:t>: </a:t>
            </a:r>
            <a:r>
              <a:rPr lang="el-GR" sz="2400" b="1" dirty="0" smtClean="0"/>
              <a:t>Βήμα 1</a:t>
            </a:r>
            <a:br>
              <a:rPr lang="el-GR" sz="2400" b="1" dirty="0" smtClean="0"/>
            </a:br>
            <a:r>
              <a:rPr lang="el-GR" sz="2400" dirty="0" smtClean="0"/>
              <a:t>Αρχικά ο γλύπτης δημιουργεί ένα πυρήνα από πηλό ή ξύλο, τον οποίον κατεργάζεται αδρά για να του δώσει το βασικό σχήμα. </a:t>
            </a:r>
            <a:endParaRPr lang="el-GR" sz="2400" dirty="0"/>
          </a:p>
        </p:txBody>
      </p:sp>
      <p:pic>
        <p:nvPicPr>
          <p:cNvPr id="81922" name="Picture 2" descr="http://www.cycladic.gr/appdata/folders/%CE%BC%CF%8C%CE%BD%CE%B9%CE%BC%CE%B5%CF%82/lost-wax-1.gif"/>
          <p:cNvPicPr>
            <a:picLocks noChangeAspect="1" noChangeArrowheads="1"/>
          </p:cNvPicPr>
          <p:nvPr/>
        </p:nvPicPr>
        <p:blipFill>
          <a:blip r:embed="rId2" cstate="print"/>
          <a:srcRect/>
          <a:stretch>
            <a:fillRect/>
          </a:stretch>
        </p:blipFill>
        <p:spPr bwMode="auto">
          <a:xfrm>
            <a:off x="3929058" y="714356"/>
            <a:ext cx="4082716" cy="435771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908" y="3596722"/>
            <a:ext cx="9144000" cy="3046988"/>
          </a:xfrm>
          <a:prstGeom prst="rect">
            <a:avLst/>
          </a:prstGeom>
        </p:spPr>
        <p:txBody>
          <a:bodyPr wrap="square">
            <a:spAutoFit/>
          </a:bodyPr>
          <a:lstStyle/>
          <a:p>
            <a:r>
              <a:rPr lang="el-GR" sz="2400" b="1" dirty="0" smtClean="0"/>
              <a:t>Τεχνική του "χαμένου κεριού" (2)</a:t>
            </a:r>
            <a:r>
              <a:rPr lang="en-US" sz="2400" b="1" dirty="0" smtClean="0"/>
              <a:t>: </a:t>
            </a:r>
            <a:r>
              <a:rPr lang="el-GR" sz="2400" b="1" dirty="0" smtClean="0"/>
              <a:t>Βήμα 2</a:t>
            </a:r>
            <a:r>
              <a:rPr lang="el-GR" sz="2400" dirty="0" smtClean="0"/>
              <a:t/>
            </a:r>
            <a:br>
              <a:rPr lang="el-GR" sz="2400" dirty="0" smtClean="0"/>
            </a:br>
            <a:r>
              <a:rPr lang="el-GR" sz="2400" dirty="0" smtClean="0"/>
              <a:t>Πάνω στον πήλινο ή ξύλινο πυρήνα, τοποθετεί λεπτό στρώμα κεριού, στο οποίο σμιλεύει με προσοχή τις λεπτομέρειες της μορφής. Το πάχος του κεριού είναι το ίδιο με το πάχος που θα έχει το χάλκινο άγαλμα.</a:t>
            </a:r>
            <a:br>
              <a:rPr lang="el-GR" sz="2400" dirty="0" smtClean="0"/>
            </a:br>
            <a:r>
              <a:rPr lang="el-GR" sz="2400" dirty="0" smtClean="0"/>
              <a:t>Όταν ολοκληρωθεί το </a:t>
            </a:r>
            <a:r>
              <a:rPr lang="el-GR" sz="2400" dirty="0" err="1" smtClean="0"/>
              <a:t>σμίλεμα</a:t>
            </a:r>
            <a:r>
              <a:rPr lang="el-GR" sz="2400" dirty="0" smtClean="0"/>
              <a:t> του κέρινου </a:t>
            </a:r>
            <a:r>
              <a:rPr lang="en-US" sz="2400" dirty="0" smtClean="0"/>
              <a:t> </a:t>
            </a:r>
            <a:r>
              <a:rPr lang="el-GR" sz="2400" dirty="0" smtClean="0"/>
              <a:t>προπλάσματος τοποθετούνται γύρω του καρφίδες. Οι </a:t>
            </a:r>
            <a:r>
              <a:rPr lang="el-GR" sz="2400" dirty="0" err="1" smtClean="0"/>
              <a:t>καρδίφες</a:t>
            </a:r>
            <a:r>
              <a:rPr lang="el-GR" sz="2400" dirty="0" smtClean="0"/>
              <a:t> αυτές θα χρησιμεύσουν αργότερα για να συνδεθεί ο πυρήνας με την πήλινη μήτρα. </a:t>
            </a:r>
            <a:endParaRPr lang="el-GR" sz="2400" dirty="0"/>
          </a:p>
        </p:txBody>
      </p:sp>
      <p:pic>
        <p:nvPicPr>
          <p:cNvPr id="80898" name="Picture 2" descr="http://www.cycladic.gr/appdata/folders/%CE%BC%CF%8C%CE%BD%CE%B9%CE%BC%CE%B5%CF%82/lost-wax-2.gif"/>
          <p:cNvPicPr>
            <a:picLocks noChangeAspect="1" noChangeArrowheads="1"/>
          </p:cNvPicPr>
          <p:nvPr/>
        </p:nvPicPr>
        <p:blipFill>
          <a:blip r:embed="rId2" cstate="print"/>
          <a:srcRect/>
          <a:stretch>
            <a:fillRect/>
          </a:stretch>
        </p:blipFill>
        <p:spPr bwMode="auto">
          <a:xfrm>
            <a:off x="2643174" y="-227030"/>
            <a:ext cx="3643338" cy="401322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1000108"/>
            <a:ext cx="8358246" cy="830997"/>
          </a:xfrm>
          <a:prstGeom prst="rect">
            <a:avLst/>
          </a:prstGeom>
        </p:spPr>
        <p:txBody>
          <a:bodyPr wrap="square">
            <a:spAutoFit/>
          </a:bodyPr>
          <a:lstStyle/>
          <a:p>
            <a:pPr algn="just"/>
            <a:r>
              <a:rPr lang="el-GR" sz="2400" dirty="0" smtClean="0"/>
              <a:t>Οι βυζαντινές γραπτές πηγές αναφέρουν φωτιστικά μέσα χαλκά, ορειχάλκινα και σιδηρά</a:t>
            </a:r>
            <a:endParaRPr lang="el-GR" sz="2400" dirty="0"/>
          </a:p>
        </p:txBody>
      </p:sp>
      <p:pic>
        <p:nvPicPr>
          <p:cNvPr id="83970" name="Picture 2"/>
          <p:cNvPicPr>
            <a:picLocks noChangeAspect="1" noChangeArrowheads="1"/>
          </p:cNvPicPr>
          <p:nvPr/>
        </p:nvPicPr>
        <p:blipFill>
          <a:blip r:embed="rId2" cstate="print"/>
          <a:srcRect/>
          <a:stretch>
            <a:fillRect/>
          </a:stretch>
        </p:blipFill>
        <p:spPr bwMode="auto">
          <a:xfrm>
            <a:off x="571472" y="2214554"/>
            <a:ext cx="3467100" cy="3200400"/>
          </a:xfrm>
          <a:prstGeom prst="rect">
            <a:avLst/>
          </a:prstGeom>
          <a:noFill/>
          <a:ln w="9525">
            <a:noFill/>
            <a:miter lim="800000"/>
            <a:headEnd/>
            <a:tailEnd/>
          </a:ln>
          <a:effectLst/>
        </p:spPr>
      </p:pic>
      <p:pic>
        <p:nvPicPr>
          <p:cNvPr id="83971" name="Picture 3"/>
          <p:cNvPicPr>
            <a:picLocks noChangeAspect="1" noChangeArrowheads="1"/>
          </p:cNvPicPr>
          <p:nvPr/>
        </p:nvPicPr>
        <p:blipFill>
          <a:blip r:embed="rId3" cstate="print"/>
          <a:srcRect/>
          <a:stretch>
            <a:fillRect/>
          </a:stretch>
        </p:blipFill>
        <p:spPr bwMode="auto">
          <a:xfrm>
            <a:off x="5072066" y="1928802"/>
            <a:ext cx="3358004" cy="39576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76" y="4572008"/>
            <a:ext cx="9001156" cy="2308324"/>
          </a:xfrm>
          <a:prstGeom prst="rect">
            <a:avLst/>
          </a:prstGeom>
        </p:spPr>
        <p:txBody>
          <a:bodyPr wrap="square">
            <a:spAutoFit/>
          </a:bodyPr>
          <a:lstStyle/>
          <a:p>
            <a:r>
              <a:rPr lang="el-GR" sz="2400" b="1" dirty="0" smtClean="0"/>
              <a:t>Τεχνική του "χαμένου κεριού" (2)</a:t>
            </a:r>
            <a:r>
              <a:rPr lang="en-US" sz="2400" b="1" dirty="0" smtClean="0"/>
              <a:t>: </a:t>
            </a:r>
            <a:r>
              <a:rPr lang="el-GR" sz="2400" b="1" dirty="0" smtClean="0"/>
              <a:t>Βήμα 3</a:t>
            </a:r>
            <a:r>
              <a:rPr lang="el-GR" sz="2400" dirty="0" smtClean="0"/>
              <a:t/>
            </a:r>
            <a:br>
              <a:rPr lang="el-GR" sz="2400" dirty="0" smtClean="0"/>
            </a:br>
            <a:r>
              <a:rPr lang="el-GR" sz="2400" dirty="0" smtClean="0"/>
              <a:t>Στο χυτήριο προστίθεται κέρινοι "αγωγοί" που θα βοηθήσουν στη σωστή χύτευση του μετάλλου </a:t>
            </a:r>
            <a:br>
              <a:rPr lang="el-GR" sz="2400" dirty="0" smtClean="0"/>
            </a:br>
            <a:r>
              <a:rPr lang="el-GR" sz="2400" dirty="0" smtClean="0"/>
              <a:t>Μετά, το πρόπλασμα καλύπτεται με χονδρό στρώμα πηλού που εφαρμόζει τέλεια στο κερί αποτυπώνοντας σε "αρνητικό" όλες τις λεπτομέρειες της μορφής.  </a:t>
            </a:r>
            <a:endParaRPr lang="el-GR" sz="2400" dirty="0"/>
          </a:p>
        </p:txBody>
      </p:sp>
      <p:pic>
        <p:nvPicPr>
          <p:cNvPr id="79874" name="Picture 2" descr="http://www.cycladic.gr/appdata/folders/%CE%BC%CF%8C%CE%BD%CE%B9%CE%BC%CE%B5%CF%82/lost-wax-3.gif"/>
          <p:cNvPicPr>
            <a:picLocks noChangeAspect="1" noChangeArrowheads="1"/>
          </p:cNvPicPr>
          <p:nvPr/>
        </p:nvPicPr>
        <p:blipFill>
          <a:blip r:embed="rId2" cstate="print"/>
          <a:srcRect/>
          <a:stretch>
            <a:fillRect/>
          </a:stretch>
        </p:blipFill>
        <p:spPr bwMode="auto">
          <a:xfrm>
            <a:off x="2143108" y="-285776"/>
            <a:ext cx="5786478" cy="543929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4143380"/>
            <a:ext cx="8929718" cy="2677656"/>
          </a:xfrm>
          <a:prstGeom prst="rect">
            <a:avLst/>
          </a:prstGeom>
        </p:spPr>
        <p:txBody>
          <a:bodyPr wrap="square">
            <a:spAutoFit/>
          </a:bodyPr>
          <a:lstStyle/>
          <a:p>
            <a:r>
              <a:rPr lang="el-GR" sz="2400" b="1" dirty="0" smtClean="0"/>
              <a:t>Τεχνική του "χαμένου κεριού" (2)</a:t>
            </a:r>
            <a:r>
              <a:rPr lang="en-US" sz="2400" b="1" dirty="0" smtClean="0"/>
              <a:t>: </a:t>
            </a:r>
            <a:r>
              <a:rPr lang="el-GR" sz="2400" b="1" dirty="0" smtClean="0"/>
              <a:t>Βήμα 4</a:t>
            </a:r>
            <a:r>
              <a:rPr lang="el-GR" sz="2400" dirty="0" smtClean="0"/>
              <a:t/>
            </a:r>
            <a:br>
              <a:rPr lang="el-GR" sz="2400" dirty="0" smtClean="0"/>
            </a:br>
            <a:r>
              <a:rPr lang="el-GR" sz="2400" dirty="0" smtClean="0"/>
              <a:t>Στη συνέχεια η κατασκευή θερμαίνεται σε δυνατή φωτιά. Το κερί λιώνει και διαφεύγει από τους αγωγούς αφήνοντας κενό λίγων εκατοστών μεταξύ της μήτρας και του πυρήνα.  </a:t>
            </a:r>
            <a:br>
              <a:rPr lang="el-GR" sz="2400" dirty="0" smtClean="0"/>
            </a:br>
            <a:r>
              <a:rPr lang="el-GR" sz="2400" dirty="0" smtClean="0"/>
              <a:t>Τα χαρακτηριστικά της μορφής, όμως, διατηρούνται σε "αρνητικό" στη μήτρα, ενώ οι καρφίδες συγκρατούν τη μήτρα και τον πυρήνα στη θέση τους.</a:t>
            </a:r>
            <a:endParaRPr lang="el-GR" sz="2400" dirty="0"/>
          </a:p>
        </p:txBody>
      </p:sp>
      <p:pic>
        <p:nvPicPr>
          <p:cNvPr id="78850" name="Picture 2" descr="http://www.cycladic.gr/appdata/folders/%CE%BC%CF%8C%CE%BD%CE%B9%CE%BC%CE%B5%CF%82/lost-wax-4.gif"/>
          <p:cNvPicPr>
            <a:picLocks noChangeAspect="1" noChangeArrowheads="1"/>
          </p:cNvPicPr>
          <p:nvPr/>
        </p:nvPicPr>
        <p:blipFill>
          <a:blip r:embed="rId2" cstate="print"/>
          <a:srcRect/>
          <a:stretch>
            <a:fillRect/>
          </a:stretch>
        </p:blipFill>
        <p:spPr bwMode="auto">
          <a:xfrm>
            <a:off x="3071802" y="0"/>
            <a:ext cx="5429288" cy="414797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76" y="4633280"/>
            <a:ext cx="8858280" cy="1938992"/>
          </a:xfrm>
          <a:prstGeom prst="rect">
            <a:avLst/>
          </a:prstGeom>
        </p:spPr>
        <p:txBody>
          <a:bodyPr wrap="square">
            <a:spAutoFit/>
          </a:bodyPr>
          <a:lstStyle/>
          <a:p>
            <a:r>
              <a:rPr lang="el-GR" sz="2400" b="1" dirty="0" smtClean="0"/>
              <a:t>Τεχνική του "χαμένου κεριού" (2)</a:t>
            </a:r>
            <a:r>
              <a:rPr lang="en-US" sz="2400" b="1" dirty="0" smtClean="0"/>
              <a:t>: </a:t>
            </a:r>
            <a:r>
              <a:rPr lang="el-GR" sz="2400" b="1" dirty="0" smtClean="0"/>
              <a:t>Βήμα 5</a:t>
            </a:r>
            <a:r>
              <a:rPr lang="el-GR" sz="2400" dirty="0" smtClean="0"/>
              <a:t/>
            </a:r>
            <a:br>
              <a:rPr lang="el-GR" sz="2400" dirty="0" smtClean="0"/>
            </a:br>
            <a:r>
              <a:rPr lang="el-GR" sz="2400" dirty="0" smtClean="0"/>
              <a:t>Αφού αναστρέψουν την κατασκευή, οι τεχνίτες χύνουν τον ρευστό χαλκό στο κενό που άφησε το "χαμένο κερί". </a:t>
            </a:r>
            <a:br>
              <a:rPr lang="el-GR" sz="2400" dirty="0" smtClean="0"/>
            </a:br>
            <a:r>
              <a:rPr lang="el-GR" sz="2400" dirty="0" smtClean="0"/>
              <a:t>Οι "αγωγοί" βοηθούν να φθάσει το μέταλλο σε κάθε σημείο της κατασκευής και να διαφύγουν τυχόν φυσαλίδες αέρα.  </a:t>
            </a:r>
            <a:endParaRPr lang="el-GR" sz="2400" dirty="0"/>
          </a:p>
        </p:txBody>
      </p:sp>
      <p:pic>
        <p:nvPicPr>
          <p:cNvPr id="77826" name="Picture 2" descr="http://www.cycladic.gr/appdata/folders/%CE%BC%CF%8C%CE%BD%CE%B9%CE%BC%CE%B5%CF%82/lost-wax-5.gif"/>
          <p:cNvPicPr>
            <a:picLocks noChangeAspect="1" noChangeArrowheads="1"/>
          </p:cNvPicPr>
          <p:nvPr/>
        </p:nvPicPr>
        <p:blipFill>
          <a:blip r:embed="rId2" cstate="print"/>
          <a:srcRect/>
          <a:stretch>
            <a:fillRect/>
          </a:stretch>
        </p:blipFill>
        <p:spPr bwMode="auto">
          <a:xfrm>
            <a:off x="2571736" y="-1"/>
            <a:ext cx="4786346" cy="469062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5357826"/>
            <a:ext cx="8286808" cy="1200329"/>
          </a:xfrm>
          <a:prstGeom prst="rect">
            <a:avLst/>
          </a:prstGeom>
        </p:spPr>
        <p:txBody>
          <a:bodyPr wrap="square">
            <a:spAutoFit/>
          </a:bodyPr>
          <a:lstStyle/>
          <a:p>
            <a:r>
              <a:rPr lang="el-GR" sz="2400" b="1" dirty="0" smtClean="0"/>
              <a:t>Τεχνική του "χαμένου κεριού" (2)</a:t>
            </a:r>
            <a:r>
              <a:rPr lang="en-US" sz="2400" b="1" dirty="0" smtClean="0"/>
              <a:t>: </a:t>
            </a:r>
            <a:r>
              <a:rPr lang="el-GR" sz="2400" b="1" dirty="0" smtClean="0"/>
              <a:t>Βήμα 6</a:t>
            </a:r>
            <a:br>
              <a:rPr lang="el-GR" sz="2400" b="1" dirty="0" smtClean="0"/>
            </a:br>
            <a:r>
              <a:rPr lang="el-GR" sz="2400" dirty="0" smtClean="0"/>
              <a:t>Όταν κρυώσει ο χαλκός, οι τεχνίτες σπάνε το πήλινο περίβλημα και αποκαλύπτουν τη μορφή</a:t>
            </a:r>
            <a:endParaRPr lang="el-GR" sz="2400" dirty="0"/>
          </a:p>
        </p:txBody>
      </p:sp>
      <p:pic>
        <p:nvPicPr>
          <p:cNvPr id="76802" name="Picture 2" descr="http://www.cycladic.gr/appdata/folders/%CE%BC%CF%8C%CE%BD%CE%B9%CE%BC%CE%B5%CF%82/lost-wax-6.gif"/>
          <p:cNvPicPr>
            <a:picLocks noChangeAspect="1" noChangeArrowheads="1"/>
          </p:cNvPicPr>
          <p:nvPr/>
        </p:nvPicPr>
        <p:blipFill>
          <a:blip r:embed="rId2" cstate="print"/>
          <a:srcRect/>
          <a:stretch>
            <a:fillRect/>
          </a:stretch>
        </p:blipFill>
        <p:spPr bwMode="auto">
          <a:xfrm>
            <a:off x="3428992" y="428604"/>
            <a:ext cx="5072098" cy="458517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5500702"/>
            <a:ext cx="8072494" cy="1200329"/>
          </a:xfrm>
          <a:prstGeom prst="rect">
            <a:avLst/>
          </a:prstGeom>
        </p:spPr>
        <p:txBody>
          <a:bodyPr wrap="square">
            <a:spAutoFit/>
          </a:bodyPr>
          <a:lstStyle/>
          <a:p>
            <a:r>
              <a:rPr lang="el-GR" sz="2400" b="1" dirty="0" smtClean="0"/>
              <a:t>Τεχνική του "χαμένου κεριού" (2)</a:t>
            </a:r>
            <a:r>
              <a:rPr lang="en-US" sz="2400" b="1" dirty="0" smtClean="0"/>
              <a:t>: </a:t>
            </a:r>
            <a:r>
              <a:rPr lang="el-GR" sz="2400" b="1" dirty="0" smtClean="0"/>
              <a:t>Βήμα 7</a:t>
            </a:r>
            <a:br>
              <a:rPr lang="el-GR" sz="2400" b="1" dirty="0" smtClean="0"/>
            </a:br>
            <a:r>
              <a:rPr lang="el-GR" sz="2400" dirty="0" smtClean="0"/>
              <a:t>Τότε ο γλύπτης αναλαμβάνει να διορθώσει τυχόν ατέλειες και να ολοκληρώσει τη διακόσμηση με σφυριά και καλέμια. </a:t>
            </a:r>
            <a:endParaRPr lang="el-GR" sz="2400" dirty="0"/>
          </a:p>
        </p:txBody>
      </p:sp>
      <p:pic>
        <p:nvPicPr>
          <p:cNvPr id="75778" name="Picture 2" descr="http://www.cycladic.gr/appdata/folders/%CE%BC%CF%8C%CE%BD%CE%B9%CE%BC%CE%B5%CF%82/lost-wax-7.gif"/>
          <p:cNvPicPr>
            <a:picLocks noChangeAspect="1" noChangeArrowheads="1"/>
          </p:cNvPicPr>
          <p:nvPr/>
        </p:nvPicPr>
        <p:blipFill>
          <a:blip r:embed="rId2" cstate="print"/>
          <a:srcRect/>
          <a:stretch>
            <a:fillRect/>
          </a:stretch>
        </p:blipFill>
        <p:spPr bwMode="auto">
          <a:xfrm>
            <a:off x="2857488" y="500042"/>
            <a:ext cx="5866886" cy="485778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06" y="5214950"/>
            <a:ext cx="9001156" cy="1569660"/>
          </a:xfrm>
          <a:prstGeom prst="rect">
            <a:avLst/>
          </a:prstGeom>
        </p:spPr>
        <p:txBody>
          <a:bodyPr wrap="square">
            <a:spAutoFit/>
          </a:bodyPr>
          <a:lstStyle/>
          <a:p>
            <a:r>
              <a:rPr lang="el-GR" sz="2400" b="1" dirty="0" smtClean="0"/>
              <a:t>Τεχνική του "χαμένου κεριού" (2)</a:t>
            </a:r>
            <a:r>
              <a:rPr lang="en-US" sz="2400" b="1" dirty="0" smtClean="0"/>
              <a:t>: </a:t>
            </a:r>
            <a:r>
              <a:rPr lang="el-GR" sz="2400" b="1" dirty="0" smtClean="0"/>
              <a:t>Βήμα 8</a:t>
            </a:r>
            <a:br>
              <a:rPr lang="el-GR" sz="2400" b="1" dirty="0" smtClean="0"/>
            </a:br>
            <a:r>
              <a:rPr lang="el-GR" sz="2400" dirty="0" smtClean="0"/>
              <a:t>Στη συνέχεια, αφαιρεί τους "αγωγούς" και εξομαλύνει τις επιφάνειες επαφής. Τέλος, οι τεχνίτες σπάνε και αφαιρούν τον πήλινο ή ξύλινο πυρήνα από το εσωτερικό του αγάλματος. </a:t>
            </a:r>
            <a:endParaRPr lang="el-GR" sz="2400" dirty="0"/>
          </a:p>
        </p:txBody>
      </p:sp>
      <p:pic>
        <p:nvPicPr>
          <p:cNvPr id="74754" name="Picture 2" descr="http://www.cycladic.gr/appdata/folders/%CE%BC%CF%8C%CE%BD%CE%B9%CE%BC%CE%B5%CF%82/lost-wax-8.gif"/>
          <p:cNvPicPr>
            <a:picLocks noChangeAspect="1" noChangeArrowheads="1"/>
          </p:cNvPicPr>
          <p:nvPr/>
        </p:nvPicPr>
        <p:blipFill>
          <a:blip r:embed="rId2" cstate="print"/>
          <a:srcRect/>
          <a:stretch>
            <a:fillRect/>
          </a:stretch>
        </p:blipFill>
        <p:spPr bwMode="auto">
          <a:xfrm>
            <a:off x="1571604" y="428603"/>
            <a:ext cx="6072230" cy="529498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42852"/>
            <a:ext cx="9144000" cy="4247317"/>
          </a:xfrm>
          <a:prstGeom prst="rect">
            <a:avLst/>
          </a:prstGeom>
        </p:spPr>
        <p:txBody>
          <a:bodyPr wrap="square">
            <a:spAutoFit/>
          </a:bodyPr>
          <a:lstStyle/>
          <a:p>
            <a:r>
              <a:rPr lang="el-GR" dirty="0" smtClean="0"/>
              <a:t>Η συγκεκριμένη τεχνική (γνωστή και ως "άμεση μέθοδος") ήταν καταστροφική για το πρόπλασμα, που μπορούσε να χρησιμοποιηθεί μόνον μία φορά. Από τα μέσα του 5ου αι. </a:t>
            </a:r>
            <a:r>
              <a:rPr lang="el-GR" dirty="0" err="1" smtClean="0"/>
              <a:t>π.Χ.</a:t>
            </a:r>
            <a:r>
              <a:rPr lang="el-GR" dirty="0" smtClean="0"/>
              <a:t>, οι Έλληνες ανέπτυξαν μια ακόμη πιο περίπλοκη τεχνική χύτευσης (την λεγόμενη "έμμεση μέθοδο") η οποία επέτρεπε την διατήρηση και </a:t>
            </a:r>
            <a:r>
              <a:rPr lang="el-GR" dirty="0" err="1" smtClean="0"/>
              <a:t>επανάχρηση</a:t>
            </a:r>
            <a:r>
              <a:rPr lang="el-GR" dirty="0" smtClean="0"/>
              <a:t> του προπλάσματος. </a:t>
            </a:r>
            <a:br>
              <a:rPr lang="el-GR" dirty="0" smtClean="0"/>
            </a:br>
            <a:endParaRPr lang="el-GR" dirty="0" smtClean="0"/>
          </a:p>
          <a:p>
            <a:r>
              <a:rPr lang="el-GR" dirty="0" smtClean="0"/>
              <a:t>Αντίθετα με τη μέθοδο της άμεσης χύτευσης, στη μέθοδο της </a:t>
            </a:r>
            <a:r>
              <a:rPr lang="el-GR" b="1" dirty="0" smtClean="0"/>
              <a:t>έμμεσης χύτευσης</a:t>
            </a:r>
            <a:r>
              <a:rPr lang="el-GR" dirty="0" smtClean="0"/>
              <a:t> το αρχικό κέρινο μοντέλο δεν χάνονταν και έτσι μπορούσε να επαναχρησιμοποιηθεί είτε για την παραγωγή επιμέρους τμημάτων του γλυπτού, είτε για την παραγωγή πολλών αντιγράφων του ιδίου αγάλματος. Λόγω αυτών των δυνατοτήτων που παρείχε η συγκεκριμένη μέθοδος, τα περισσότερα αρχαιοελληνικά αλλά και ρωμαϊκά αγάλματα γινόταν μέσω αυτής της συγκεκριμένης τεχνικής η οποία ολοκληρώνονταν μέσα από πολλά επιμέρους στάδια. </a:t>
            </a:r>
          </a:p>
          <a:p>
            <a:r>
              <a:rPr lang="el-GR" dirty="0" smtClean="0"/>
              <a:t/>
            </a:r>
            <a:br>
              <a:rPr lang="el-GR" dirty="0" smtClean="0"/>
            </a:br>
            <a:r>
              <a:rPr lang="el-GR" dirty="0" smtClean="0"/>
              <a:t>Είναι, τέλος, γνωστό ότι τα μεγάλα έργα </a:t>
            </a:r>
            <a:r>
              <a:rPr lang="el-GR" dirty="0" err="1" smtClean="0"/>
              <a:t>χαλκοτεχνίας</a:t>
            </a:r>
            <a:r>
              <a:rPr lang="el-GR" dirty="0" smtClean="0"/>
              <a:t> αποτελούνταν από πολλά διαφορετικά τμήματα, (κεφαλή, κορμός, μέλη, κτλ.) τα οποία </a:t>
            </a:r>
            <a:r>
              <a:rPr lang="el-GR" dirty="0" err="1" smtClean="0"/>
              <a:t>χυτεύονταν</a:t>
            </a:r>
            <a:r>
              <a:rPr lang="el-GR" dirty="0" smtClean="0"/>
              <a:t> ανεξάρτητα και στη συνέχεια συγκολλούνταν ή προσηλώνονταν μεταξύ τους.  </a:t>
            </a:r>
            <a:endParaRPr lang="el-GR" dirty="0"/>
          </a:p>
        </p:txBody>
      </p:sp>
      <p:sp>
        <p:nvSpPr>
          <p:cNvPr id="3" name="2 - Ορθογώνιο"/>
          <p:cNvSpPr/>
          <p:nvPr/>
        </p:nvSpPr>
        <p:spPr>
          <a:xfrm>
            <a:off x="0" y="5380672"/>
            <a:ext cx="9358346" cy="1477328"/>
          </a:xfrm>
          <a:prstGeom prst="rect">
            <a:avLst/>
          </a:prstGeom>
        </p:spPr>
        <p:txBody>
          <a:bodyPr wrap="square">
            <a:spAutoFit/>
          </a:bodyPr>
          <a:lstStyle/>
          <a:p>
            <a:r>
              <a:rPr lang="el-GR" dirty="0" smtClean="0"/>
              <a:t>Τεκμηρίωση: Νίκος Παπαδημητρίου, Άκης Γκούμας</a:t>
            </a:r>
            <a:br>
              <a:rPr lang="el-GR" dirty="0" smtClean="0"/>
            </a:br>
            <a:r>
              <a:rPr lang="el-GR" dirty="0" smtClean="0"/>
              <a:t>Σχέδια: Άκης Γκούμας</a:t>
            </a:r>
          </a:p>
          <a:p>
            <a:endParaRPr lang="el-GR" dirty="0" smtClean="0"/>
          </a:p>
          <a:p>
            <a:endParaRPr lang="el-GR" dirty="0" smtClean="0"/>
          </a:p>
          <a:p>
            <a:r>
              <a:rPr lang="fr-FR" dirty="0" smtClean="0"/>
              <a:t>http://www.cycladic.gr/frontoffice/portal.asp?cpage=resource&amp;cresrc=1332&amp;cnode=55&amp;clang=0</a:t>
            </a:r>
            <a:endParaRPr lang="el-GR" dirty="0"/>
          </a:p>
        </p:txBody>
      </p:sp>
      <p:pic>
        <p:nvPicPr>
          <p:cNvPr id="73730" name="Picture 2" descr="http://www.cycladic.gr/frontoffice/images/mca/logo-gr.png"/>
          <p:cNvPicPr>
            <a:picLocks noChangeAspect="1" noChangeArrowheads="1"/>
          </p:cNvPicPr>
          <p:nvPr/>
        </p:nvPicPr>
        <p:blipFill>
          <a:blip r:embed="rId2" cstate="print">
            <a:lum contrast="-30000"/>
          </a:blip>
          <a:srcRect/>
          <a:stretch>
            <a:fillRect/>
          </a:stretch>
        </p:blipFill>
        <p:spPr bwMode="auto">
          <a:xfrm>
            <a:off x="214282" y="4357694"/>
            <a:ext cx="6667500" cy="857251"/>
          </a:xfrm>
          <a:prstGeom prst="rect">
            <a:avLst/>
          </a:prstGeom>
          <a:noFill/>
          <a:ln>
            <a:solidFill>
              <a:schemeClr val="tx1">
                <a:alpha val="12000"/>
              </a:schemeClr>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285720" y="1357298"/>
            <a:ext cx="3788927" cy="2143140"/>
          </a:xfrm>
          <a:prstGeom prst="rect">
            <a:avLst/>
          </a:prstGeom>
          <a:noFill/>
          <a:ln w="9525">
            <a:noFill/>
            <a:miter lim="800000"/>
            <a:headEnd/>
            <a:tailEnd/>
          </a:ln>
          <a:effectLst/>
        </p:spPr>
      </p:pic>
      <p:sp>
        <p:nvSpPr>
          <p:cNvPr id="3" name="2 - Ορθογώνιο"/>
          <p:cNvSpPr/>
          <p:nvPr/>
        </p:nvSpPr>
        <p:spPr>
          <a:xfrm>
            <a:off x="428596" y="3857628"/>
            <a:ext cx="4572000" cy="646331"/>
          </a:xfrm>
          <a:prstGeom prst="rect">
            <a:avLst/>
          </a:prstGeom>
        </p:spPr>
        <p:txBody>
          <a:bodyPr>
            <a:spAutoFit/>
          </a:bodyPr>
          <a:lstStyle/>
          <a:p>
            <a:r>
              <a:rPr lang="fr-FR" dirty="0" smtClean="0"/>
              <a:t>Moule</a:t>
            </a:r>
          </a:p>
          <a:p>
            <a:r>
              <a:rPr lang="fr-FR" dirty="0" smtClean="0"/>
              <a:t>(Musée des antiquités égyptiennes du Caire)</a:t>
            </a:r>
            <a:endParaRPr lang="el-GR" dirty="0"/>
          </a:p>
        </p:txBody>
      </p:sp>
      <p:pic>
        <p:nvPicPr>
          <p:cNvPr id="11267" name="Picture 3"/>
          <p:cNvPicPr>
            <a:picLocks noChangeAspect="1" noChangeArrowheads="1"/>
          </p:cNvPicPr>
          <p:nvPr/>
        </p:nvPicPr>
        <p:blipFill>
          <a:blip r:embed="rId3" cstate="print"/>
          <a:srcRect/>
          <a:stretch>
            <a:fillRect/>
          </a:stretch>
        </p:blipFill>
        <p:spPr bwMode="auto">
          <a:xfrm>
            <a:off x="5000628" y="2143116"/>
            <a:ext cx="3600450" cy="2533650"/>
          </a:xfrm>
          <a:prstGeom prst="rect">
            <a:avLst/>
          </a:prstGeom>
          <a:noFill/>
          <a:ln w="9525">
            <a:noFill/>
            <a:miter lim="800000"/>
            <a:headEnd/>
            <a:tailEnd/>
          </a:ln>
          <a:effectLst/>
        </p:spPr>
      </p:pic>
      <p:sp>
        <p:nvSpPr>
          <p:cNvPr id="5" name="4 - Ορθογώνιο"/>
          <p:cNvSpPr/>
          <p:nvPr/>
        </p:nvSpPr>
        <p:spPr>
          <a:xfrm>
            <a:off x="4572000" y="5286388"/>
            <a:ext cx="4572000" cy="646331"/>
          </a:xfrm>
          <a:prstGeom prst="rect">
            <a:avLst/>
          </a:prstGeom>
        </p:spPr>
        <p:txBody>
          <a:bodyPr>
            <a:spAutoFit/>
          </a:bodyPr>
          <a:lstStyle/>
          <a:p>
            <a:r>
              <a:rPr lang="fr-FR" dirty="0" smtClean="0"/>
              <a:t>Moulage obtenu avec le moule</a:t>
            </a:r>
          </a:p>
          <a:p>
            <a:r>
              <a:rPr lang="fr-FR" dirty="0" smtClean="0"/>
              <a:t>(Musée des antiquités égyptiennes du Caire)</a:t>
            </a:r>
            <a:endParaRPr lang="el-GR" dirty="0"/>
          </a:p>
        </p:txBody>
      </p:sp>
      <p:sp>
        <p:nvSpPr>
          <p:cNvPr id="6" name="5 - Ορθογώνιο"/>
          <p:cNvSpPr/>
          <p:nvPr/>
        </p:nvSpPr>
        <p:spPr>
          <a:xfrm>
            <a:off x="285720" y="357166"/>
            <a:ext cx="8501122" cy="954107"/>
          </a:xfrm>
          <a:prstGeom prst="rect">
            <a:avLst/>
          </a:prstGeom>
        </p:spPr>
        <p:txBody>
          <a:bodyPr wrap="square">
            <a:spAutoFit/>
          </a:bodyPr>
          <a:lstStyle/>
          <a:p>
            <a:pPr algn="ctr"/>
            <a:r>
              <a:rPr lang="el-GR" sz="2800" b="1" dirty="0" smtClean="0"/>
              <a:t>Τεχνικές παραγωγής και διακόσμησης μετάλλινων λυχναριών και γενικότερα φωτιστικών</a:t>
            </a:r>
            <a:endParaRPr lang="el-GR" sz="28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728" y="3105835"/>
            <a:ext cx="5429272" cy="923330"/>
          </a:xfrm>
          <a:prstGeom prst="rect">
            <a:avLst/>
          </a:prstGeom>
        </p:spPr>
        <p:txBody>
          <a:bodyPr wrap="square">
            <a:spAutoFit/>
          </a:bodyPr>
          <a:lstStyle/>
          <a:p>
            <a:r>
              <a:rPr lang="el-GR" dirty="0" smtClean="0">
                <a:hlinkClick r:id="rId2"/>
              </a:rPr>
              <a:t>ΒΙΝΤΕΟ ΓΙΑ ΤΟΝ ΧΑΛΚΟ ΚΑΙ ΤΗ ΦΩΤΙΑ</a:t>
            </a:r>
            <a:endParaRPr lang="fr-FR" dirty="0" smtClean="0">
              <a:hlinkClick r:id="rId2"/>
            </a:endParaRPr>
          </a:p>
          <a:p>
            <a:endParaRPr lang="fr-FR" dirty="0" smtClean="0">
              <a:hlinkClick r:id="rId2"/>
            </a:endParaRPr>
          </a:p>
          <a:p>
            <a:r>
              <a:rPr lang="fr-FR" dirty="0" smtClean="0">
                <a:hlinkClick r:id="rId2"/>
              </a:rPr>
              <a:t>http://www.edutv.gr/deyterobathmia/xalkos-kai-fotia</a:t>
            </a:r>
            <a:r>
              <a:rPr lang="fr-FR" dirty="0" smtClean="0"/>
              <a:t> </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cstate="print"/>
          <a:srcRect/>
          <a:stretch>
            <a:fillRect/>
          </a:stretch>
        </p:blipFill>
        <p:spPr bwMode="auto">
          <a:xfrm>
            <a:off x="6643702" y="2068828"/>
            <a:ext cx="1857387" cy="4624916"/>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189746" y="2357430"/>
            <a:ext cx="6547696" cy="3429024"/>
          </a:xfrm>
          <a:prstGeom prst="rect">
            <a:avLst/>
          </a:prstGeom>
          <a:noFill/>
          <a:ln w="9525">
            <a:noFill/>
            <a:miter lim="800000"/>
            <a:headEnd/>
            <a:tailEnd/>
          </a:ln>
          <a:effectLst/>
        </p:spPr>
      </p:pic>
      <p:sp>
        <p:nvSpPr>
          <p:cNvPr id="4" name="3 - Ορθογώνιο"/>
          <p:cNvSpPr/>
          <p:nvPr/>
        </p:nvSpPr>
        <p:spPr>
          <a:xfrm>
            <a:off x="642910" y="5929330"/>
            <a:ext cx="3286148" cy="646331"/>
          </a:xfrm>
          <a:prstGeom prst="rect">
            <a:avLst/>
          </a:prstGeom>
        </p:spPr>
        <p:txBody>
          <a:bodyPr wrap="square">
            <a:spAutoFit/>
          </a:bodyPr>
          <a:lstStyle/>
          <a:p>
            <a:r>
              <a:rPr lang="el-GR" b="1" dirty="0" smtClean="0"/>
              <a:t>Τα μέρη ενός μετάλλινου λυχναριού</a:t>
            </a:r>
            <a:r>
              <a:rPr lang="en-US" b="1" dirty="0" smtClean="0"/>
              <a:t>  </a:t>
            </a:r>
            <a:r>
              <a:rPr lang="el-GR" dirty="0" smtClean="0"/>
              <a:t>(σχ. Χ. Μαλλιά).</a:t>
            </a:r>
            <a:endParaRPr lang="el-GR" dirty="0"/>
          </a:p>
        </p:txBody>
      </p:sp>
      <p:sp>
        <p:nvSpPr>
          <p:cNvPr id="5" name="4 - Ορθογώνιο"/>
          <p:cNvSpPr/>
          <p:nvPr/>
        </p:nvSpPr>
        <p:spPr>
          <a:xfrm>
            <a:off x="0" y="-24"/>
            <a:ext cx="9144000" cy="2308324"/>
          </a:xfrm>
          <a:prstGeom prst="rect">
            <a:avLst/>
          </a:prstGeom>
        </p:spPr>
        <p:txBody>
          <a:bodyPr wrap="square">
            <a:spAutoFit/>
          </a:bodyPr>
          <a:lstStyle/>
          <a:p>
            <a:pPr algn="just"/>
            <a:r>
              <a:rPr lang="el-GR" sz="2400" dirty="0" smtClean="0"/>
              <a:t>Τα στοιχεία που αποτελούν τα μετάλλινα κλειστού τύπου λυχνάρια είναι παρόμοια με αυτά των πήλινων με τη διαφορά ότι στα μετάλλινα προστίθεται συνήθως και ένα κάλυμμα για την οπή πλήρωσης και κατά περίσταση διαμορφώνονται ένας ανακλαστήρας επάνω από τη λαβή και ένας κολεός για να προσαρμόζεται το λυχνάρι στην αιχμηρή απόληξη των μετάλλινων λυχνοστατών. </a:t>
            </a:r>
            <a:endParaRPr lang="el-G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1428736"/>
            <a:ext cx="8143932" cy="3046988"/>
          </a:xfrm>
          <a:prstGeom prst="rect">
            <a:avLst/>
          </a:prstGeom>
        </p:spPr>
        <p:txBody>
          <a:bodyPr wrap="square">
            <a:spAutoFit/>
          </a:bodyPr>
          <a:lstStyle/>
          <a:p>
            <a:pPr algn="just"/>
            <a:r>
              <a:rPr lang="el-GR" sz="2400" dirty="0" smtClean="0"/>
              <a:t>Ο χαλκός, μέταλλο μαλακό, ελατό και όλκιμο, κόκκινου και στιλπνού χρώματος είναι άριστος αγωγός της θερμότητας. Βασικά κράματά του είναι το κρατέρωμα ή </a:t>
            </a:r>
            <a:r>
              <a:rPr lang="el-GR" sz="2400" dirty="0" err="1" smtClean="0"/>
              <a:t>μπρού</a:t>
            </a:r>
            <a:r>
              <a:rPr lang="el-GR" sz="2400" dirty="0" smtClean="0"/>
              <a:t>(ν)</a:t>
            </a:r>
            <a:r>
              <a:rPr lang="el-GR" sz="2400" dirty="0" err="1" smtClean="0"/>
              <a:t>τζος</a:t>
            </a:r>
            <a:r>
              <a:rPr lang="el-GR" sz="2400" dirty="0" smtClean="0"/>
              <a:t> (γαλλ. </a:t>
            </a:r>
            <a:r>
              <a:rPr lang="en-US" sz="2400" dirty="0" smtClean="0"/>
              <a:t>bronze</a:t>
            </a:r>
            <a:r>
              <a:rPr lang="el-GR" sz="2400" dirty="0" smtClean="0"/>
              <a:t>) που αποτελείται από χαλκό (</a:t>
            </a:r>
            <a:r>
              <a:rPr lang="el-GR" sz="2400" dirty="0" err="1" smtClean="0"/>
              <a:t>Cu</a:t>
            </a:r>
            <a:r>
              <a:rPr lang="el-GR" sz="2400" dirty="0" smtClean="0"/>
              <a:t>) και κασσίτερο (</a:t>
            </a:r>
            <a:r>
              <a:rPr lang="el-GR" sz="2400" dirty="0" err="1" smtClean="0"/>
              <a:t>Sn</a:t>
            </a:r>
            <a:r>
              <a:rPr lang="el-GR" sz="2400" dirty="0" smtClean="0"/>
              <a:t>) και </a:t>
            </a:r>
            <a:r>
              <a:rPr lang="en-US" sz="2400" dirty="0" smtClean="0"/>
              <a:t>o</a:t>
            </a:r>
            <a:r>
              <a:rPr lang="el-GR" sz="2400" dirty="0" smtClean="0"/>
              <a:t> ορείχαλκος (γαλλ. </a:t>
            </a:r>
            <a:r>
              <a:rPr lang="en-US" sz="2400" dirty="0" err="1" smtClean="0"/>
              <a:t>laiton</a:t>
            </a:r>
            <a:r>
              <a:rPr lang="el-GR" sz="2400" dirty="0" smtClean="0"/>
              <a:t>) από χαλκό  και ψευδάργυρο (</a:t>
            </a:r>
            <a:r>
              <a:rPr lang="el-GR" sz="2400" dirty="0" err="1" smtClean="0"/>
              <a:t>Zn</a:t>
            </a:r>
            <a:r>
              <a:rPr lang="el-GR" sz="2400" dirty="0" smtClean="0"/>
              <a:t>). Τα φωτιστικά από κράματα χαλκού που κατασκευάζονταν με χύτευση, φαίνεται ότι αποτελούν την πλειονότητα των βυζαντινών φωτιστικών που επιβίωσαν έως τις μέρες μας</a:t>
            </a:r>
            <a:endParaRPr lang="el-GR"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alpha val="40000"/>
          </a:schemeClr>
        </a:solidFill>
        <a:effectLst/>
      </p:bgPr>
    </p:bg>
    <p:spTree>
      <p:nvGrpSpPr>
        <p:cNvPr id="1" name=""/>
        <p:cNvGrpSpPr/>
        <p:nvPr/>
      </p:nvGrpSpPr>
      <p:grpSpPr>
        <a:xfrm>
          <a:off x="0" y="0"/>
          <a:ext cx="0" cy="0"/>
          <a:chOff x="0" y="0"/>
          <a:chExt cx="0" cy="0"/>
        </a:xfrm>
      </p:grpSpPr>
      <p:sp>
        <p:nvSpPr>
          <p:cNvPr id="2" name="1 - Ορθογώνιο"/>
          <p:cNvSpPr/>
          <p:nvPr/>
        </p:nvSpPr>
        <p:spPr>
          <a:xfrm>
            <a:off x="214282" y="642918"/>
            <a:ext cx="8715436" cy="5262979"/>
          </a:xfrm>
          <a:prstGeom prst="rect">
            <a:avLst/>
          </a:prstGeom>
        </p:spPr>
        <p:txBody>
          <a:bodyPr wrap="square">
            <a:spAutoFit/>
          </a:bodyPr>
          <a:lstStyle/>
          <a:p>
            <a:pPr algn="just"/>
            <a:r>
              <a:rPr lang="el-GR" sz="2400" dirty="0" smtClean="0"/>
              <a:t>Ο κασσίτερος που έχει σημείο τήξης πολύ χαμηλό, επέτρεπε τη μείωση του σημείου τήξης του κράματος, ενώ ο μόλυβδος (</a:t>
            </a:r>
            <a:r>
              <a:rPr lang="el-GR" sz="2400" dirty="0" err="1" smtClean="0"/>
              <a:t>Pb</a:t>
            </a:r>
            <a:r>
              <a:rPr lang="el-GR" sz="2400" dirty="0" smtClean="0"/>
              <a:t>), που είναι μέταλλο ιδιαίτερα ελατό, δεν παρουσιάζει καμία μηχανική αντίσταση αλλά ανθίσταται πολύ καλά στη διάβρωση. Ο ψευδάργυρος διευκολύνει το </a:t>
            </a:r>
            <a:r>
              <a:rPr lang="el-GR" sz="2400" dirty="0" err="1" smtClean="0"/>
              <a:t>χύσιμο</a:t>
            </a:r>
            <a:r>
              <a:rPr lang="el-GR" sz="2400" dirty="0" smtClean="0"/>
              <a:t> και επιτρέπει να δοθεί στο μέταλλο ένα χρώμα που μοιάζει με αυτό του χρυσού.</a:t>
            </a:r>
          </a:p>
          <a:p>
            <a:pPr algn="just"/>
            <a:endParaRPr lang="el-GR" sz="2400" dirty="0" smtClean="0"/>
          </a:p>
          <a:p>
            <a:pPr algn="just"/>
            <a:r>
              <a:rPr lang="el-GR" sz="2400" dirty="0" smtClean="0"/>
              <a:t>Ένα ενδιαφέρον στοιχείο των κραμάτων βρίσκεται επίσης στη διαφοροποίηση που αυτά επέφεραν στο χρώμα του μετάλλου, καθώς </a:t>
            </a:r>
            <a:r>
              <a:rPr lang="el-GR" sz="2400" dirty="0" smtClean="0">
                <a:solidFill>
                  <a:srgbClr val="FF0000"/>
                </a:solidFill>
              </a:rPr>
              <a:t>ο καθαρός χαλκός έχει κόκκινο χρώμα </a:t>
            </a:r>
            <a:r>
              <a:rPr lang="el-GR" sz="2400" dirty="0" smtClean="0"/>
              <a:t>ενώ </a:t>
            </a:r>
            <a:r>
              <a:rPr lang="el-GR" sz="2400" dirty="0" smtClean="0">
                <a:solidFill>
                  <a:srgbClr val="FFFF00"/>
                </a:solidFill>
              </a:rPr>
              <a:t>τα κράματα κίτρινο</a:t>
            </a:r>
            <a:r>
              <a:rPr lang="el-GR" sz="2400" dirty="0" smtClean="0"/>
              <a:t>. Παράλληλα, η κράση μετάλλων υψηλού κόστος, όπως ο χαλκός και ο κασσίτερος με μέταλλα κοινά, όπως ο ψευδάργυρος και ο μόλυβδος, επέτρεπαν τη μείωση του κόστους του παραγόμενου προϊόντος</a:t>
            </a:r>
            <a:endParaRPr lang="el-G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357166"/>
            <a:ext cx="8501122" cy="954107"/>
          </a:xfrm>
          <a:prstGeom prst="rect">
            <a:avLst/>
          </a:prstGeom>
        </p:spPr>
        <p:txBody>
          <a:bodyPr wrap="square">
            <a:spAutoFit/>
          </a:bodyPr>
          <a:lstStyle/>
          <a:p>
            <a:pPr algn="ctr"/>
            <a:r>
              <a:rPr lang="el-GR" sz="2800" b="1" dirty="0" smtClean="0"/>
              <a:t>Τεχνικές παραγωγής και διακόσμησης μετάλλινων λυχναριών και γενικότερα φωτιστικών</a:t>
            </a:r>
            <a:endParaRPr lang="el-GR" sz="2800" b="1" dirty="0"/>
          </a:p>
        </p:txBody>
      </p:sp>
      <p:sp>
        <p:nvSpPr>
          <p:cNvPr id="3" name="2 - Ορθογώνιο"/>
          <p:cNvSpPr/>
          <p:nvPr/>
        </p:nvSpPr>
        <p:spPr>
          <a:xfrm>
            <a:off x="285720" y="1571612"/>
            <a:ext cx="8643998" cy="1200329"/>
          </a:xfrm>
          <a:prstGeom prst="rect">
            <a:avLst/>
          </a:prstGeom>
        </p:spPr>
        <p:txBody>
          <a:bodyPr wrap="square">
            <a:spAutoFit/>
          </a:bodyPr>
          <a:lstStyle/>
          <a:p>
            <a:pPr algn="just"/>
            <a:r>
              <a:rPr lang="el-GR" sz="2400" b="1" dirty="0" smtClean="0"/>
              <a:t>Χύτευση: </a:t>
            </a:r>
          </a:p>
          <a:p>
            <a:pPr algn="just"/>
            <a:r>
              <a:rPr lang="el-GR" sz="2400" b="1" dirty="0" smtClean="0"/>
              <a:t>1</a:t>
            </a:r>
            <a:r>
              <a:rPr lang="el-GR" sz="2400" b="1" dirty="0" smtClean="0"/>
              <a:t>. Χύτευση με την τεχνική του «χαμένου κεριού»</a:t>
            </a:r>
          </a:p>
          <a:p>
            <a:pPr algn="just"/>
            <a:r>
              <a:rPr lang="el-GR" sz="2400" dirty="0" smtClean="0"/>
              <a:t>2. </a:t>
            </a:r>
            <a:r>
              <a:rPr lang="el-GR" sz="2400" b="1" dirty="0" smtClean="0"/>
              <a:t>Χύτευση σε </a:t>
            </a:r>
            <a:r>
              <a:rPr lang="el-GR" sz="2400" b="1" dirty="0" err="1" smtClean="0"/>
              <a:t>πυρόχωμα</a:t>
            </a:r>
            <a:r>
              <a:rPr lang="el-GR" sz="2400" b="1" dirty="0" smtClean="0"/>
              <a:t>/άμμο</a:t>
            </a:r>
            <a:endParaRPr lang="el-GR"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cycladic.gr/appdata/ekthemas/small/ThumbObj_%CE%9D%CE%930177.jpg"/>
          <p:cNvPicPr>
            <a:picLocks noChangeAspect="1" noChangeArrowheads="1"/>
          </p:cNvPicPr>
          <p:nvPr/>
        </p:nvPicPr>
        <p:blipFill>
          <a:blip r:embed="rId2" cstate="print"/>
          <a:srcRect/>
          <a:stretch>
            <a:fillRect/>
          </a:stretch>
        </p:blipFill>
        <p:spPr bwMode="auto">
          <a:xfrm>
            <a:off x="1785918" y="857232"/>
            <a:ext cx="5723263" cy="4143404"/>
          </a:xfrm>
          <a:prstGeom prst="rect">
            <a:avLst/>
          </a:prstGeom>
          <a:noFill/>
        </p:spPr>
      </p:pic>
      <p:sp>
        <p:nvSpPr>
          <p:cNvPr id="3" name="2 - Ορθογώνιο"/>
          <p:cNvSpPr/>
          <p:nvPr/>
        </p:nvSpPr>
        <p:spPr>
          <a:xfrm>
            <a:off x="2500298" y="5072074"/>
            <a:ext cx="4136325" cy="461665"/>
          </a:xfrm>
          <a:prstGeom prst="rect">
            <a:avLst/>
          </a:prstGeom>
        </p:spPr>
        <p:txBody>
          <a:bodyPr wrap="none">
            <a:spAutoFit/>
          </a:bodyPr>
          <a:lstStyle/>
          <a:p>
            <a:r>
              <a:rPr lang="el-GR" sz="2400" dirty="0" smtClean="0"/>
              <a:t>Τεχνική του "χαμένου κεριού«: </a:t>
            </a:r>
            <a:endParaRPr lang="el-GR"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357290" y="500042"/>
            <a:ext cx="4805996" cy="523220"/>
          </a:xfrm>
          <a:prstGeom prst="rect">
            <a:avLst/>
          </a:prstGeom>
        </p:spPr>
        <p:txBody>
          <a:bodyPr wrap="none">
            <a:spAutoFit/>
          </a:bodyPr>
          <a:lstStyle/>
          <a:p>
            <a:r>
              <a:rPr lang="el-GR" sz="2800" b="1" dirty="0" smtClean="0"/>
              <a:t>Τεχνική του "χαμένου κεριού" </a:t>
            </a:r>
            <a:endParaRPr lang="el-GR" sz="2800" b="1" dirty="0"/>
          </a:p>
        </p:txBody>
      </p:sp>
      <p:sp>
        <p:nvSpPr>
          <p:cNvPr id="4" name="3 - Ορθογώνιο"/>
          <p:cNvSpPr/>
          <p:nvPr/>
        </p:nvSpPr>
        <p:spPr>
          <a:xfrm>
            <a:off x="500034" y="1571612"/>
            <a:ext cx="8072494" cy="4524315"/>
          </a:xfrm>
          <a:prstGeom prst="rect">
            <a:avLst/>
          </a:prstGeom>
        </p:spPr>
        <p:txBody>
          <a:bodyPr wrap="square">
            <a:spAutoFit/>
          </a:bodyPr>
          <a:lstStyle/>
          <a:p>
            <a:pPr algn="just"/>
            <a:r>
              <a:rPr lang="el-GR" sz="2400" dirty="0" smtClean="0"/>
              <a:t>Η τεχνική της χύτευσης </a:t>
            </a:r>
            <a:r>
              <a:rPr lang="el-GR" sz="2400" b="1" dirty="0" smtClean="0"/>
              <a:t>χάλκινων ανθρωπόμορφων και ζωόμορφων ειδωλίων </a:t>
            </a:r>
            <a:r>
              <a:rPr lang="el-GR" sz="2400" dirty="0" smtClean="0"/>
              <a:t>ήταν γνωστή στην Εγγύς Ανατολή και την Μικρά Ασία από την 3η χιλιετία </a:t>
            </a:r>
            <a:r>
              <a:rPr lang="el-GR" sz="2400" dirty="0" err="1" smtClean="0"/>
              <a:t>π.Χ.</a:t>
            </a:r>
            <a:r>
              <a:rPr lang="el-GR" sz="2400" dirty="0" smtClean="0"/>
              <a:t> Στο </a:t>
            </a:r>
            <a:r>
              <a:rPr lang="el-GR" sz="2400" dirty="0" err="1" smtClean="0"/>
              <a:t>αιγαιακό</a:t>
            </a:r>
            <a:r>
              <a:rPr lang="el-GR" sz="2400" dirty="0" smtClean="0"/>
              <a:t> χώρο, τα </a:t>
            </a:r>
            <a:r>
              <a:rPr lang="el-GR" sz="2400" dirty="0" err="1" smtClean="0"/>
              <a:t>πρωιμότερα</a:t>
            </a:r>
            <a:r>
              <a:rPr lang="el-GR" sz="2400" dirty="0" smtClean="0"/>
              <a:t> χάλκινα ειδώλια προέρχονται από την μινωική Κρήτη και χρονολογούνται στον 16ο-15ο αι. </a:t>
            </a:r>
            <a:r>
              <a:rPr lang="el-GR" sz="2400" dirty="0" err="1" smtClean="0"/>
              <a:t>π.Χ.</a:t>
            </a:r>
            <a:r>
              <a:rPr lang="el-GR" sz="2400" dirty="0" smtClean="0"/>
              <a:t> Τα χάλκινα ειδώλια γνώρισαν ιδιαίτερη διάδοση κατά την Γεωμετρική περίοδο, όταν και χρησιμοποιήθηκαν εκτενώς ως αναθήματα σε ιερά, και δε σταμάτησαν να κατασκευάζονται σε σημαντικές ποσότητες μέχρι το τέλος της αρχαιότητας. Τα ειδώλια αυτά ήταν κατά κανόνα μικρού μεγέθους και συμπαγή και παράγονταν με την μέθοδο του </a:t>
            </a:r>
            <a:r>
              <a:rPr lang="el-GR" sz="2400" b="1" dirty="0" smtClean="0"/>
              <a:t>"χαμένου κεριού"</a:t>
            </a:r>
            <a:r>
              <a:rPr lang="el-GR" sz="2400" dirty="0" smtClean="0"/>
              <a:t>. Τα βασικά στάδια της συγκεκριμένης τεχνικής είναι τα ακόλουθα: </a:t>
            </a:r>
            <a:endParaRPr lang="el-G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357290" y="5000636"/>
            <a:ext cx="7500990" cy="1200329"/>
          </a:xfrm>
          <a:prstGeom prst="rect">
            <a:avLst/>
          </a:prstGeom>
        </p:spPr>
        <p:txBody>
          <a:bodyPr wrap="square">
            <a:spAutoFit/>
          </a:bodyPr>
          <a:lstStyle/>
          <a:p>
            <a:r>
              <a:rPr lang="el-GR" sz="2400" dirty="0" smtClean="0"/>
              <a:t>Τεχνική του "χαμένου κεριού</a:t>
            </a:r>
            <a:r>
              <a:rPr lang="en-US" sz="2400" dirty="0" smtClean="0"/>
              <a:t>”</a:t>
            </a:r>
            <a:r>
              <a:rPr lang="el-GR" sz="2400" dirty="0" smtClean="0"/>
              <a:t>: </a:t>
            </a:r>
            <a:r>
              <a:rPr lang="el-GR" sz="2400" b="1" dirty="0" smtClean="0"/>
              <a:t>Βήμα 1</a:t>
            </a:r>
            <a:br>
              <a:rPr lang="el-GR" sz="2400" b="1" dirty="0" smtClean="0"/>
            </a:br>
            <a:r>
              <a:rPr lang="el-GR" sz="2400" dirty="0" smtClean="0"/>
              <a:t>Ο τεχνίτης πλάθει ένα πρόπλασμα του αντικειμένου σε κερί. </a:t>
            </a:r>
            <a:endParaRPr lang="el-GR" sz="2400" dirty="0"/>
          </a:p>
        </p:txBody>
      </p:sp>
      <p:pic>
        <p:nvPicPr>
          <p:cNvPr id="13313" name="Picture 1" descr="http://www.cycladic.gr/appdata/folders/%CE%BC%CF%8C%CE%BD%CE%B9%CE%BC%CE%B5%CF%82/lost-1.gif"/>
          <p:cNvPicPr>
            <a:picLocks noChangeAspect="1" noChangeArrowheads="1"/>
          </p:cNvPicPr>
          <p:nvPr/>
        </p:nvPicPr>
        <p:blipFill>
          <a:blip r:embed="rId2" cstate="print"/>
          <a:srcRect/>
          <a:stretch>
            <a:fillRect/>
          </a:stretch>
        </p:blipFill>
        <p:spPr bwMode="auto">
          <a:xfrm>
            <a:off x="1571604" y="1214422"/>
            <a:ext cx="5005210" cy="314327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378</TotalTime>
  <Words>564</Words>
  <Application>Microsoft Office PowerPoint</Application>
  <PresentationFormat>Προβολή στην οθόνη (4:3)</PresentationFormat>
  <Paragraphs>50</Paragraphs>
  <Slides>28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Yannis</dc:creator>
  <cp:lastModifiedBy>Yannis</cp:lastModifiedBy>
  <cp:revision>23</cp:revision>
  <dcterms:created xsi:type="dcterms:W3CDTF">2014-04-04T20:22:36Z</dcterms:created>
  <dcterms:modified xsi:type="dcterms:W3CDTF">2014-04-26T07:56:07Z</dcterms:modified>
</cp:coreProperties>
</file>