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72" r:id="rId1"/>
  </p:sldMasterIdLst>
  <p:sldIdLst>
    <p:sldId id="279" r:id="rId2"/>
    <p:sldId id="281" r:id="rId3"/>
    <p:sldId id="315" r:id="rId4"/>
    <p:sldId id="342" r:id="rId5"/>
    <p:sldId id="316" r:id="rId6"/>
    <p:sldId id="317" r:id="rId7"/>
    <p:sldId id="318" r:id="rId8"/>
    <p:sldId id="319" r:id="rId9"/>
    <p:sldId id="326" r:id="rId10"/>
    <p:sldId id="327" r:id="rId11"/>
    <p:sldId id="329" r:id="rId12"/>
    <p:sldId id="320" r:id="rId13"/>
    <p:sldId id="331" r:id="rId14"/>
    <p:sldId id="330" r:id="rId15"/>
    <p:sldId id="278" r:id="rId16"/>
    <p:sldId id="257" r:id="rId17"/>
    <p:sldId id="258" r:id="rId18"/>
    <p:sldId id="344" r:id="rId19"/>
    <p:sldId id="354" r:id="rId20"/>
    <p:sldId id="355" r:id="rId21"/>
    <p:sldId id="356" r:id="rId22"/>
    <p:sldId id="360" r:id="rId23"/>
    <p:sldId id="357" r:id="rId24"/>
    <p:sldId id="358" r:id="rId25"/>
    <p:sldId id="348" r:id="rId26"/>
    <p:sldId id="359" r:id="rId27"/>
    <p:sldId id="349" r:id="rId28"/>
    <p:sldId id="350" r:id="rId29"/>
    <p:sldId id="351" r:id="rId30"/>
    <p:sldId id="352" r:id="rId31"/>
    <p:sldId id="353" r:id="rId32"/>
    <p:sldId id="365" r:id="rId33"/>
    <p:sldId id="362" r:id="rId34"/>
    <p:sldId id="363" r:id="rId35"/>
    <p:sldId id="366" r:id="rId36"/>
    <p:sldId id="367" r:id="rId37"/>
    <p:sldId id="368" r:id="rId38"/>
    <p:sldId id="369" r:id="rId3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72"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9" name="Υπότιτλος 8"/>
          <p:cNvSpPr>
            <a:spLocks noGrp="1"/>
          </p:cNvSpPr>
          <p:nvPr>
            <p:ph type="subTitle" idx="1"/>
          </p:nvPr>
        </p:nvSpPr>
        <p:spPr>
          <a:xfrm>
            <a:off x="609600" y="3699804"/>
            <a:ext cx="110744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28" name="Τίτλος 27"/>
          <p:cNvSpPr>
            <a:spLocks noGrp="1"/>
          </p:cNvSpPr>
          <p:nvPr>
            <p:ph type="ctrTitle"/>
          </p:nvPr>
        </p:nvSpPr>
        <p:spPr>
          <a:xfrm>
            <a:off x="609600" y="1433732"/>
            <a:ext cx="110744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l-GR" smtClean="0"/>
              <a:t>Στυλ κύριου τίτλου</a:t>
            </a:r>
            <a:endParaRPr kumimoji="0" lang="en-US"/>
          </a:p>
        </p:txBody>
      </p:sp>
      <p:cxnSp>
        <p:nvCxnSpPr>
          <p:cNvPr id="8" name="Ευθεία γραμμή σύνδεσης 7"/>
          <p:cNvCxnSpPr/>
          <p:nvPr/>
        </p:nvCxnSpPr>
        <p:spPr>
          <a:xfrm>
            <a:off x="1951501" y="3550126"/>
            <a:ext cx="39624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Ευθεία γραμμή σύνδεσης 12"/>
          <p:cNvCxnSpPr/>
          <p:nvPr/>
        </p:nvCxnSpPr>
        <p:spPr>
          <a:xfrm>
            <a:off x="6278099" y="3550126"/>
            <a:ext cx="39624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Έλλειψη 13"/>
          <p:cNvSpPr/>
          <p:nvPr/>
        </p:nvSpPr>
        <p:spPr>
          <a:xfrm>
            <a:off x="6053797" y="3526302"/>
            <a:ext cx="6096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a:endParaRPr lang="en-US" sz="1800">
              <a:solidFill>
                <a:srgbClr val="444D26"/>
              </a:solidFill>
            </a:endParaRPr>
          </a:p>
        </p:txBody>
      </p:sp>
      <p:sp>
        <p:nvSpPr>
          <p:cNvPr id="15" name="Θέση ημερομηνίας 14"/>
          <p:cNvSpPr>
            <a:spLocks noGrp="1"/>
          </p:cNvSpPr>
          <p:nvPr>
            <p:ph type="dt" sz="half" idx="10"/>
          </p:nvPr>
        </p:nvSpPr>
        <p:spPr/>
        <p:txBody>
          <a:bodyPr/>
          <a:lstStyle/>
          <a:p>
            <a:fld id="{E87FD7C4-D633-40A3-9859-C4E3A8303836}" type="datetimeFigureOut">
              <a:rPr lang="el-GR" smtClean="0">
                <a:solidFill>
                  <a:srgbClr val="444D26"/>
                </a:solidFill>
              </a:rPr>
              <a:pPr/>
              <a:t>29/3/2018</a:t>
            </a:fld>
            <a:endParaRPr lang="el-GR">
              <a:solidFill>
                <a:srgbClr val="444D26"/>
              </a:solidFill>
            </a:endParaRPr>
          </a:p>
        </p:txBody>
      </p:sp>
      <p:sp>
        <p:nvSpPr>
          <p:cNvPr id="16" name="Θέση αριθμού διαφάνειας 15"/>
          <p:cNvSpPr>
            <a:spLocks noGrp="1"/>
          </p:cNvSpPr>
          <p:nvPr>
            <p:ph type="sldNum" sz="quarter" idx="11"/>
          </p:nvPr>
        </p:nvSpPr>
        <p:spPr/>
        <p:txBody>
          <a:bodyPr/>
          <a:lstStyle/>
          <a:p>
            <a:fld id="{294A253A-8167-412E-8DCB-EC4A56D05BB6}" type="slidenum">
              <a:rPr lang="el-GR" smtClean="0">
                <a:solidFill>
                  <a:srgbClr val="444D26"/>
                </a:solidFill>
              </a:rPr>
              <a:pPr/>
              <a:t>‹#›</a:t>
            </a:fld>
            <a:endParaRPr lang="el-GR">
              <a:solidFill>
                <a:srgbClr val="444D26"/>
              </a:solidFill>
            </a:endParaRPr>
          </a:p>
        </p:txBody>
      </p:sp>
      <p:sp>
        <p:nvSpPr>
          <p:cNvPr id="17" name="Θέση υποσέλιδου 16"/>
          <p:cNvSpPr>
            <a:spLocks noGrp="1"/>
          </p:cNvSpPr>
          <p:nvPr>
            <p:ph type="ftr" sz="quarter" idx="12"/>
          </p:nvPr>
        </p:nvSpPr>
        <p:spPr/>
        <p:txBody>
          <a:bodyPr/>
          <a:lstStyle/>
          <a:p>
            <a:endParaRPr lang="el-GR">
              <a:solidFill>
                <a:srgbClr val="444D26"/>
              </a:solidFill>
            </a:endParaRPr>
          </a:p>
        </p:txBody>
      </p:sp>
    </p:spTree>
    <p:extLst>
      <p:ext uri="{BB962C8B-B14F-4D97-AF65-F5344CB8AC3E}">
        <p14:creationId xmlns:p14="http://schemas.microsoft.com/office/powerpoint/2010/main" val="33733767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E87FD7C4-D633-40A3-9859-C4E3A8303836}" type="datetimeFigureOut">
              <a:rPr lang="el-GR" smtClean="0">
                <a:solidFill>
                  <a:srgbClr val="444D26"/>
                </a:solidFill>
              </a:rPr>
              <a:pPr/>
              <a:t>29/3/2018</a:t>
            </a:fld>
            <a:endParaRPr lang="el-GR">
              <a:solidFill>
                <a:srgbClr val="444D26"/>
              </a:solidFill>
            </a:endParaRPr>
          </a:p>
        </p:txBody>
      </p:sp>
      <p:sp>
        <p:nvSpPr>
          <p:cNvPr id="5" name="Θέση υποσέλιδου 4"/>
          <p:cNvSpPr>
            <a:spLocks noGrp="1"/>
          </p:cNvSpPr>
          <p:nvPr>
            <p:ph type="ftr" sz="quarter" idx="11"/>
          </p:nvPr>
        </p:nvSpPr>
        <p:spPr/>
        <p:txBody>
          <a:bodyPr/>
          <a:lstStyle/>
          <a:p>
            <a:endParaRPr lang="el-GR">
              <a:solidFill>
                <a:srgbClr val="444D26"/>
              </a:solidFill>
            </a:endParaRPr>
          </a:p>
        </p:txBody>
      </p:sp>
      <p:sp>
        <p:nvSpPr>
          <p:cNvPr id="6" name="Θέση αριθμού διαφάνειας 5"/>
          <p:cNvSpPr>
            <a:spLocks noGrp="1"/>
          </p:cNvSpPr>
          <p:nvPr>
            <p:ph type="sldNum" sz="quarter" idx="12"/>
          </p:nvPr>
        </p:nvSpPr>
        <p:spPr/>
        <p:txBody>
          <a:bodyPr/>
          <a:lstStyle/>
          <a:p>
            <a:fld id="{294A253A-8167-412E-8DCB-EC4A56D05BB6}" type="slidenum">
              <a:rPr lang="el-GR" smtClean="0">
                <a:solidFill>
                  <a:srgbClr val="444D26"/>
                </a:solidFill>
              </a:rPr>
              <a:pPr/>
              <a:t>‹#›</a:t>
            </a:fld>
            <a:endParaRPr lang="el-GR">
              <a:solidFill>
                <a:srgbClr val="444D26"/>
              </a:solidFill>
            </a:endParaRPr>
          </a:p>
        </p:txBody>
      </p:sp>
    </p:spTree>
    <p:extLst>
      <p:ext uri="{BB962C8B-B14F-4D97-AF65-F5344CB8AC3E}">
        <p14:creationId xmlns:p14="http://schemas.microsoft.com/office/powerpoint/2010/main" val="791369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839200" y="274639"/>
            <a:ext cx="2743200" cy="5851525"/>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609600" y="274639"/>
            <a:ext cx="8026400" cy="5851525"/>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E87FD7C4-D633-40A3-9859-C4E3A8303836}" type="datetimeFigureOut">
              <a:rPr lang="el-GR" smtClean="0">
                <a:solidFill>
                  <a:srgbClr val="444D26"/>
                </a:solidFill>
              </a:rPr>
              <a:pPr/>
              <a:t>29/3/2018</a:t>
            </a:fld>
            <a:endParaRPr lang="el-GR">
              <a:solidFill>
                <a:srgbClr val="444D26"/>
              </a:solidFill>
            </a:endParaRPr>
          </a:p>
        </p:txBody>
      </p:sp>
      <p:sp>
        <p:nvSpPr>
          <p:cNvPr id="5" name="Θέση υποσέλιδου 4"/>
          <p:cNvSpPr>
            <a:spLocks noGrp="1"/>
          </p:cNvSpPr>
          <p:nvPr>
            <p:ph type="ftr" sz="quarter" idx="11"/>
          </p:nvPr>
        </p:nvSpPr>
        <p:spPr/>
        <p:txBody>
          <a:bodyPr/>
          <a:lstStyle/>
          <a:p>
            <a:endParaRPr lang="el-GR">
              <a:solidFill>
                <a:srgbClr val="444D26"/>
              </a:solidFill>
            </a:endParaRPr>
          </a:p>
        </p:txBody>
      </p:sp>
      <p:sp>
        <p:nvSpPr>
          <p:cNvPr id="6" name="Θέση αριθμού διαφάνειας 5"/>
          <p:cNvSpPr>
            <a:spLocks noGrp="1"/>
          </p:cNvSpPr>
          <p:nvPr>
            <p:ph type="sldNum" sz="quarter" idx="12"/>
          </p:nvPr>
        </p:nvSpPr>
        <p:spPr/>
        <p:txBody>
          <a:bodyPr/>
          <a:lstStyle/>
          <a:p>
            <a:fld id="{294A253A-8167-412E-8DCB-EC4A56D05BB6}" type="slidenum">
              <a:rPr lang="el-GR" smtClean="0">
                <a:solidFill>
                  <a:srgbClr val="444D26"/>
                </a:solidFill>
              </a:rPr>
              <a:pPr/>
              <a:t>‹#›</a:t>
            </a:fld>
            <a:endParaRPr lang="el-GR">
              <a:solidFill>
                <a:srgbClr val="444D26"/>
              </a:solidFill>
            </a:endParaRPr>
          </a:p>
        </p:txBody>
      </p:sp>
    </p:spTree>
    <p:extLst>
      <p:ext uri="{BB962C8B-B14F-4D97-AF65-F5344CB8AC3E}">
        <p14:creationId xmlns:p14="http://schemas.microsoft.com/office/powerpoint/2010/main" val="3030526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9" name="Θέση περιεχομένου 8"/>
          <p:cNvSpPr>
            <a:spLocks noGrp="1"/>
          </p:cNvSpPr>
          <p:nvPr>
            <p:ph idx="1"/>
          </p:nvPr>
        </p:nvSpPr>
        <p:spPr>
          <a:xfrm>
            <a:off x="609600" y="1524000"/>
            <a:ext cx="109728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4" name="Θέση ημερομηνίας 13"/>
          <p:cNvSpPr>
            <a:spLocks noGrp="1"/>
          </p:cNvSpPr>
          <p:nvPr>
            <p:ph type="dt" sz="half" idx="14"/>
          </p:nvPr>
        </p:nvSpPr>
        <p:spPr/>
        <p:txBody>
          <a:bodyPr/>
          <a:lstStyle/>
          <a:p>
            <a:fld id="{E87FD7C4-D633-40A3-9859-C4E3A8303836}" type="datetimeFigureOut">
              <a:rPr lang="el-GR" smtClean="0">
                <a:solidFill>
                  <a:srgbClr val="444D26"/>
                </a:solidFill>
              </a:rPr>
              <a:pPr/>
              <a:t>29/3/2018</a:t>
            </a:fld>
            <a:endParaRPr lang="el-GR">
              <a:solidFill>
                <a:srgbClr val="444D26"/>
              </a:solidFill>
            </a:endParaRPr>
          </a:p>
        </p:txBody>
      </p:sp>
      <p:sp>
        <p:nvSpPr>
          <p:cNvPr id="15" name="Θέση αριθμού διαφάνειας 14"/>
          <p:cNvSpPr>
            <a:spLocks noGrp="1"/>
          </p:cNvSpPr>
          <p:nvPr>
            <p:ph type="sldNum" sz="quarter" idx="15"/>
          </p:nvPr>
        </p:nvSpPr>
        <p:spPr/>
        <p:txBody>
          <a:bodyPr/>
          <a:lstStyle>
            <a:lvl1pPr algn="ctr">
              <a:defRPr/>
            </a:lvl1pPr>
          </a:lstStyle>
          <a:p>
            <a:fld id="{294A253A-8167-412E-8DCB-EC4A56D05BB6}" type="slidenum">
              <a:rPr lang="el-GR" smtClean="0">
                <a:solidFill>
                  <a:srgbClr val="444D26"/>
                </a:solidFill>
              </a:rPr>
              <a:pPr/>
              <a:t>‹#›</a:t>
            </a:fld>
            <a:endParaRPr lang="el-GR">
              <a:solidFill>
                <a:srgbClr val="444D26"/>
              </a:solidFill>
            </a:endParaRPr>
          </a:p>
        </p:txBody>
      </p:sp>
      <p:sp>
        <p:nvSpPr>
          <p:cNvPr id="16" name="Θέση υποσέλιδου 15"/>
          <p:cNvSpPr>
            <a:spLocks noGrp="1"/>
          </p:cNvSpPr>
          <p:nvPr>
            <p:ph type="ftr" sz="quarter" idx="16"/>
          </p:nvPr>
        </p:nvSpPr>
        <p:spPr/>
        <p:txBody>
          <a:bodyPr/>
          <a:lstStyle/>
          <a:p>
            <a:endParaRPr lang="el-GR">
              <a:solidFill>
                <a:srgbClr val="444D26"/>
              </a:solidFill>
            </a:endParaRPr>
          </a:p>
        </p:txBody>
      </p:sp>
      <p:sp>
        <p:nvSpPr>
          <p:cNvPr id="17" name="Τίτλος 16"/>
          <p:cNvSpPr>
            <a:spLocks noGrp="1"/>
          </p:cNvSpPr>
          <p:nvPr>
            <p:ph type="title"/>
          </p:nvPr>
        </p:nvSpPr>
        <p:spPr/>
        <p:txBody>
          <a:bodyPr rtlCol="0" anchor="b" anchorCtr="0"/>
          <a:lstStyle/>
          <a:p>
            <a:r>
              <a:rPr kumimoji="0" lang="el-GR" smtClean="0"/>
              <a:t>Στυλ κύριου τίτλου</a:t>
            </a:r>
            <a:endParaRPr kumimoji="0" lang="en-US"/>
          </a:p>
        </p:txBody>
      </p:sp>
    </p:spTree>
    <p:extLst>
      <p:ext uri="{BB962C8B-B14F-4D97-AF65-F5344CB8AC3E}">
        <p14:creationId xmlns:p14="http://schemas.microsoft.com/office/powerpoint/2010/main" val="4035127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4" name="Θέση ημερομηνίας 3"/>
          <p:cNvSpPr>
            <a:spLocks noGrp="1"/>
          </p:cNvSpPr>
          <p:nvPr>
            <p:ph type="dt" sz="half" idx="10"/>
          </p:nvPr>
        </p:nvSpPr>
        <p:spPr/>
        <p:txBody>
          <a:bodyPr/>
          <a:lstStyle/>
          <a:p>
            <a:fld id="{E87FD7C4-D633-40A3-9859-C4E3A8303836}" type="datetimeFigureOut">
              <a:rPr lang="el-GR" smtClean="0">
                <a:solidFill>
                  <a:srgbClr val="444D26"/>
                </a:solidFill>
              </a:rPr>
              <a:pPr/>
              <a:t>29/3/2018</a:t>
            </a:fld>
            <a:endParaRPr lang="el-GR">
              <a:solidFill>
                <a:srgbClr val="444D26"/>
              </a:solidFill>
            </a:endParaRPr>
          </a:p>
        </p:txBody>
      </p:sp>
      <p:sp>
        <p:nvSpPr>
          <p:cNvPr id="5" name="Θέση υποσέλιδου 4"/>
          <p:cNvSpPr>
            <a:spLocks noGrp="1"/>
          </p:cNvSpPr>
          <p:nvPr>
            <p:ph type="ftr" sz="quarter" idx="11"/>
          </p:nvPr>
        </p:nvSpPr>
        <p:spPr/>
        <p:txBody>
          <a:bodyPr/>
          <a:lstStyle/>
          <a:p>
            <a:endParaRPr lang="el-GR">
              <a:solidFill>
                <a:srgbClr val="444D26"/>
              </a:solidFill>
            </a:endParaRPr>
          </a:p>
        </p:txBody>
      </p:sp>
      <p:sp>
        <p:nvSpPr>
          <p:cNvPr id="6" name="Θέση αριθμού διαφάνειας 5"/>
          <p:cNvSpPr>
            <a:spLocks noGrp="1"/>
          </p:cNvSpPr>
          <p:nvPr>
            <p:ph type="sldNum" sz="quarter" idx="12"/>
          </p:nvPr>
        </p:nvSpPr>
        <p:spPr/>
        <p:txBody>
          <a:bodyPr/>
          <a:lstStyle/>
          <a:p>
            <a:fld id="{294A253A-8167-412E-8DCB-EC4A56D05BB6}" type="slidenum">
              <a:rPr lang="el-GR" smtClean="0">
                <a:solidFill>
                  <a:srgbClr val="444D26"/>
                </a:solidFill>
              </a:rPr>
              <a:pPr/>
              <a:t>‹#›</a:t>
            </a:fld>
            <a:endParaRPr lang="el-GR">
              <a:solidFill>
                <a:srgbClr val="444D26"/>
              </a:solidFill>
            </a:endParaRPr>
          </a:p>
        </p:txBody>
      </p:sp>
      <p:sp>
        <p:nvSpPr>
          <p:cNvPr id="2" name="Τίτλος 1"/>
          <p:cNvSpPr>
            <a:spLocks noGrp="1"/>
          </p:cNvSpPr>
          <p:nvPr>
            <p:ph type="title"/>
          </p:nvPr>
        </p:nvSpPr>
        <p:spPr>
          <a:xfrm>
            <a:off x="914400" y="3505200"/>
            <a:ext cx="105664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914400" y="4958864"/>
            <a:ext cx="105664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cxnSp>
        <p:nvCxnSpPr>
          <p:cNvPr id="7" name="Ευθεία γραμμή σύνδεσης 6"/>
          <p:cNvCxnSpPr/>
          <p:nvPr/>
        </p:nvCxnSpPr>
        <p:spPr>
          <a:xfrm>
            <a:off x="914400" y="4916993"/>
            <a:ext cx="105664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9602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5" name="Θέση ημερομηνίας 4"/>
          <p:cNvSpPr>
            <a:spLocks noGrp="1"/>
          </p:cNvSpPr>
          <p:nvPr>
            <p:ph type="dt" sz="half" idx="10"/>
          </p:nvPr>
        </p:nvSpPr>
        <p:spPr/>
        <p:txBody>
          <a:bodyPr/>
          <a:lstStyle/>
          <a:p>
            <a:fld id="{E87FD7C4-D633-40A3-9859-C4E3A8303836}" type="datetimeFigureOut">
              <a:rPr lang="el-GR" smtClean="0">
                <a:solidFill>
                  <a:srgbClr val="444D26"/>
                </a:solidFill>
              </a:rPr>
              <a:pPr/>
              <a:t>29/3/2018</a:t>
            </a:fld>
            <a:endParaRPr lang="el-GR">
              <a:solidFill>
                <a:srgbClr val="444D26"/>
              </a:solidFill>
            </a:endParaRPr>
          </a:p>
        </p:txBody>
      </p:sp>
      <p:sp>
        <p:nvSpPr>
          <p:cNvPr id="6" name="Θέση υποσέλιδου 5"/>
          <p:cNvSpPr>
            <a:spLocks noGrp="1"/>
          </p:cNvSpPr>
          <p:nvPr>
            <p:ph type="ftr" sz="quarter" idx="11"/>
          </p:nvPr>
        </p:nvSpPr>
        <p:spPr/>
        <p:txBody>
          <a:bodyPr/>
          <a:lstStyle/>
          <a:p>
            <a:endParaRPr lang="el-GR">
              <a:solidFill>
                <a:srgbClr val="444D26"/>
              </a:solidFill>
            </a:endParaRPr>
          </a:p>
        </p:txBody>
      </p:sp>
      <p:sp>
        <p:nvSpPr>
          <p:cNvPr id="7" name="Θέση αριθμού διαφάνειας 6"/>
          <p:cNvSpPr>
            <a:spLocks noGrp="1"/>
          </p:cNvSpPr>
          <p:nvPr>
            <p:ph type="sldNum" sz="quarter" idx="12"/>
          </p:nvPr>
        </p:nvSpPr>
        <p:spPr/>
        <p:txBody>
          <a:bodyPr/>
          <a:lstStyle/>
          <a:p>
            <a:fld id="{294A253A-8167-412E-8DCB-EC4A56D05BB6}" type="slidenum">
              <a:rPr lang="el-GR" smtClean="0">
                <a:solidFill>
                  <a:srgbClr val="444D26"/>
                </a:solidFill>
              </a:rPr>
              <a:pPr/>
              <a:t>‹#›</a:t>
            </a:fld>
            <a:endParaRPr lang="el-GR">
              <a:solidFill>
                <a:srgbClr val="444D26"/>
              </a:solidFill>
            </a:endParaRPr>
          </a:p>
        </p:txBody>
      </p:sp>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11" name="Θέση περιεχομένου 10"/>
          <p:cNvSpPr>
            <a:spLocks noGrp="1"/>
          </p:cNvSpPr>
          <p:nvPr>
            <p:ph sz="half" idx="1"/>
          </p:nvPr>
        </p:nvSpPr>
        <p:spPr>
          <a:xfrm>
            <a:off x="609600" y="1524000"/>
            <a:ext cx="5413248"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Θέση περιεχομένου 12"/>
          <p:cNvSpPr>
            <a:spLocks noGrp="1"/>
          </p:cNvSpPr>
          <p:nvPr>
            <p:ph sz="half" idx="2"/>
          </p:nvPr>
        </p:nvSpPr>
        <p:spPr>
          <a:xfrm>
            <a:off x="6197600" y="1524000"/>
            <a:ext cx="5413248"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extLst>
      <p:ext uri="{BB962C8B-B14F-4D97-AF65-F5344CB8AC3E}">
        <p14:creationId xmlns:p14="http://schemas.microsoft.com/office/powerpoint/2010/main" val="1795056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9" name="Θέση αριθμού διαφάνειας 8"/>
          <p:cNvSpPr>
            <a:spLocks noGrp="1"/>
          </p:cNvSpPr>
          <p:nvPr>
            <p:ph type="sldNum" sz="quarter" idx="12"/>
          </p:nvPr>
        </p:nvSpPr>
        <p:spPr/>
        <p:txBody>
          <a:bodyPr/>
          <a:lstStyle/>
          <a:p>
            <a:fld id="{294A253A-8167-412E-8DCB-EC4A56D05BB6}" type="slidenum">
              <a:rPr lang="el-GR" smtClean="0">
                <a:solidFill>
                  <a:srgbClr val="444D26"/>
                </a:solidFill>
              </a:rPr>
              <a:pPr/>
              <a:t>‹#›</a:t>
            </a:fld>
            <a:endParaRPr lang="el-GR">
              <a:solidFill>
                <a:srgbClr val="444D26"/>
              </a:solidFill>
            </a:endParaRPr>
          </a:p>
        </p:txBody>
      </p:sp>
      <p:sp>
        <p:nvSpPr>
          <p:cNvPr id="8" name="Θέση υποσέλιδου 7"/>
          <p:cNvSpPr>
            <a:spLocks noGrp="1"/>
          </p:cNvSpPr>
          <p:nvPr>
            <p:ph type="ftr" sz="quarter" idx="11"/>
          </p:nvPr>
        </p:nvSpPr>
        <p:spPr/>
        <p:txBody>
          <a:bodyPr/>
          <a:lstStyle/>
          <a:p>
            <a:endParaRPr lang="el-GR">
              <a:solidFill>
                <a:srgbClr val="444D26"/>
              </a:solidFill>
            </a:endParaRPr>
          </a:p>
        </p:txBody>
      </p:sp>
      <p:sp>
        <p:nvSpPr>
          <p:cNvPr id="7" name="Θέση ημερομηνίας 6"/>
          <p:cNvSpPr>
            <a:spLocks noGrp="1"/>
          </p:cNvSpPr>
          <p:nvPr>
            <p:ph type="dt" sz="half" idx="10"/>
          </p:nvPr>
        </p:nvSpPr>
        <p:spPr/>
        <p:txBody>
          <a:bodyPr/>
          <a:lstStyle/>
          <a:p>
            <a:fld id="{E87FD7C4-D633-40A3-9859-C4E3A8303836}" type="datetimeFigureOut">
              <a:rPr lang="el-GR" smtClean="0">
                <a:solidFill>
                  <a:srgbClr val="444D26"/>
                </a:solidFill>
              </a:rPr>
              <a:pPr/>
              <a:t>29/3/2018</a:t>
            </a:fld>
            <a:endParaRPr lang="el-GR">
              <a:solidFill>
                <a:srgbClr val="444D26"/>
              </a:solidFill>
            </a:endParaRPr>
          </a:p>
        </p:txBody>
      </p:sp>
      <p:sp>
        <p:nvSpPr>
          <p:cNvPr id="3" name="Θέση κειμένου 2"/>
          <p:cNvSpPr>
            <a:spLocks noGrp="1"/>
          </p:cNvSpPr>
          <p:nvPr>
            <p:ph type="body" idx="1"/>
          </p:nvPr>
        </p:nvSpPr>
        <p:spPr>
          <a:xfrm>
            <a:off x="609600" y="1399593"/>
            <a:ext cx="5386917"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32" name="Θέση περιεχομένου 31"/>
          <p:cNvSpPr>
            <a:spLocks noGrp="1"/>
          </p:cNvSpPr>
          <p:nvPr>
            <p:ph sz="half" idx="2"/>
          </p:nvPr>
        </p:nvSpPr>
        <p:spPr>
          <a:xfrm>
            <a:off x="609600" y="2201896"/>
            <a:ext cx="5384800" cy="3913632"/>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34" name="Θέση περιεχομένου 33"/>
          <p:cNvSpPr>
            <a:spLocks noGrp="1"/>
          </p:cNvSpPr>
          <p:nvPr>
            <p:ph sz="quarter" idx="4"/>
          </p:nvPr>
        </p:nvSpPr>
        <p:spPr>
          <a:xfrm>
            <a:off x="6199717" y="2201896"/>
            <a:ext cx="5384800" cy="3913632"/>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 name="Τίτλος 1"/>
          <p:cNvSpPr>
            <a:spLocks noGrp="1"/>
          </p:cNvSpPr>
          <p:nvPr>
            <p:ph type="title"/>
          </p:nvPr>
        </p:nvSpPr>
        <p:spPr>
          <a:xfrm>
            <a:off x="609600" y="155448"/>
            <a:ext cx="10972800" cy="1143000"/>
          </a:xfrm>
        </p:spPr>
        <p:txBody>
          <a:bodyPr anchor="b" anchorCtr="0"/>
          <a:lstStyle>
            <a:lvl1pPr>
              <a:defRPr/>
            </a:lvl1pPr>
          </a:lstStyle>
          <a:p>
            <a:r>
              <a:rPr kumimoji="0" lang="el-GR" smtClean="0"/>
              <a:t>Στυλ κύριου τίτλου</a:t>
            </a:r>
            <a:endParaRPr kumimoji="0" lang="en-US"/>
          </a:p>
        </p:txBody>
      </p:sp>
      <p:sp>
        <p:nvSpPr>
          <p:cNvPr id="12" name="Θέση κειμένου 11"/>
          <p:cNvSpPr>
            <a:spLocks noGrp="1"/>
          </p:cNvSpPr>
          <p:nvPr>
            <p:ph type="body" idx="3"/>
          </p:nvPr>
        </p:nvSpPr>
        <p:spPr>
          <a:xfrm>
            <a:off x="6197600" y="1399593"/>
            <a:ext cx="5386917"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cxnSp>
        <p:nvCxnSpPr>
          <p:cNvPr id="10" name="Ευθεία γραμμή σύνδεσης 9"/>
          <p:cNvCxnSpPr/>
          <p:nvPr/>
        </p:nvCxnSpPr>
        <p:spPr>
          <a:xfrm>
            <a:off x="750593" y="2180219"/>
            <a:ext cx="499872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Ευθεία γραμμή σύνδεσης 16"/>
          <p:cNvCxnSpPr/>
          <p:nvPr/>
        </p:nvCxnSpPr>
        <p:spPr>
          <a:xfrm>
            <a:off x="6339840" y="2180219"/>
            <a:ext cx="499872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6754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Θέση ημερομηνίας 2"/>
          <p:cNvSpPr>
            <a:spLocks noGrp="1"/>
          </p:cNvSpPr>
          <p:nvPr>
            <p:ph type="dt" sz="half" idx="10"/>
          </p:nvPr>
        </p:nvSpPr>
        <p:spPr/>
        <p:txBody>
          <a:bodyPr/>
          <a:lstStyle/>
          <a:p>
            <a:fld id="{E87FD7C4-D633-40A3-9859-C4E3A8303836}" type="datetimeFigureOut">
              <a:rPr lang="el-GR" smtClean="0">
                <a:solidFill>
                  <a:srgbClr val="444D26"/>
                </a:solidFill>
              </a:rPr>
              <a:pPr/>
              <a:t>29/3/2018</a:t>
            </a:fld>
            <a:endParaRPr lang="el-GR">
              <a:solidFill>
                <a:srgbClr val="444D26"/>
              </a:solidFill>
            </a:endParaRPr>
          </a:p>
        </p:txBody>
      </p:sp>
      <p:sp>
        <p:nvSpPr>
          <p:cNvPr id="4" name="Θέση υποσέλιδου 3"/>
          <p:cNvSpPr>
            <a:spLocks noGrp="1"/>
          </p:cNvSpPr>
          <p:nvPr>
            <p:ph type="ftr" sz="quarter" idx="11"/>
          </p:nvPr>
        </p:nvSpPr>
        <p:spPr/>
        <p:txBody>
          <a:bodyPr/>
          <a:lstStyle/>
          <a:p>
            <a:endParaRPr lang="el-GR">
              <a:solidFill>
                <a:srgbClr val="444D26"/>
              </a:solidFill>
            </a:endParaRPr>
          </a:p>
        </p:txBody>
      </p:sp>
      <p:sp>
        <p:nvSpPr>
          <p:cNvPr id="5" name="Θέση αριθμού διαφάνειας 4"/>
          <p:cNvSpPr>
            <a:spLocks noGrp="1"/>
          </p:cNvSpPr>
          <p:nvPr>
            <p:ph type="sldNum" sz="quarter" idx="12"/>
          </p:nvPr>
        </p:nvSpPr>
        <p:spPr/>
        <p:txBody>
          <a:bodyPr/>
          <a:lstStyle/>
          <a:p>
            <a:fld id="{294A253A-8167-412E-8DCB-EC4A56D05BB6}" type="slidenum">
              <a:rPr lang="el-GR" smtClean="0">
                <a:solidFill>
                  <a:srgbClr val="444D26"/>
                </a:solidFill>
              </a:rPr>
              <a:pPr/>
              <a:t>‹#›</a:t>
            </a:fld>
            <a:endParaRPr lang="el-GR">
              <a:solidFill>
                <a:srgbClr val="444D26"/>
              </a:solidFill>
            </a:endParaRPr>
          </a:p>
        </p:txBody>
      </p:sp>
      <p:sp>
        <p:nvSpPr>
          <p:cNvPr id="2" name="Τίτλος 1"/>
          <p:cNvSpPr>
            <a:spLocks noGrp="1"/>
          </p:cNvSpPr>
          <p:nvPr>
            <p:ph type="title"/>
          </p:nvPr>
        </p:nvSpPr>
        <p:spPr/>
        <p:txBody>
          <a:bodyPr/>
          <a:lstStyle/>
          <a:p>
            <a:r>
              <a:rPr kumimoji="0" lang="el-GR" smtClean="0"/>
              <a:t>Στυλ κύριου τίτλου</a:t>
            </a:r>
            <a:endParaRPr kumimoji="0" lang="en-US"/>
          </a:p>
        </p:txBody>
      </p:sp>
    </p:spTree>
    <p:extLst>
      <p:ext uri="{BB962C8B-B14F-4D97-AF65-F5344CB8AC3E}">
        <p14:creationId xmlns:p14="http://schemas.microsoft.com/office/powerpoint/2010/main" val="4105641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E87FD7C4-D633-40A3-9859-C4E3A8303836}" type="datetimeFigureOut">
              <a:rPr lang="el-GR" smtClean="0">
                <a:solidFill>
                  <a:srgbClr val="444D26"/>
                </a:solidFill>
              </a:rPr>
              <a:pPr/>
              <a:t>29/3/2018</a:t>
            </a:fld>
            <a:endParaRPr lang="el-GR">
              <a:solidFill>
                <a:srgbClr val="444D26"/>
              </a:solidFill>
            </a:endParaRPr>
          </a:p>
        </p:txBody>
      </p:sp>
      <p:sp>
        <p:nvSpPr>
          <p:cNvPr id="3" name="Θέση υποσέλιδου 2"/>
          <p:cNvSpPr>
            <a:spLocks noGrp="1"/>
          </p:cNvSpPr>
          <p:nvPr>
            <p:ph type="ftr" sz="quarter" idx="11"/>
          </p:nvPr>
        </p:nvSpPr>
        <p:spPr/>
        <p:txBody>
          <a:bodyPr/>
          <a:lstStyle/>
          <a:p>
            <a:endParaRPr lang="el-GR">
              <a:solidFill>
                <a:srgbClr val="444D26"/>
              </a:solidFill>
            </a:endParaRPr>
          </a:p>
        </p:txBody>
      </p:sp>
      <p:sp>
        <p:nvSpPr>
          <p:cNvPr id="4" name="Θέση αριθμού διαφάνειας 3"/>
          <p:cNvSpPr>
            <a:spLocks noGrp="1"/>
          </p:cNvSpPr>
          <p:nvPr>
            <p:ph type="sldNum" sz="quarter" idx="12"/>
          </p:nvPr>
        </p:nvSpPr>
        <p:spPr/>
        <p:txBody>
          <a:bodyPr/>
          <a:lstStyle/>
          <a:p>
            <a:fld id="{294A253A-8167-412E-8DCB-EC4A56D05BB6}" type="slidenum">
              <a:rPr lang="el-GR" smtClean="0">
                <a:solidFill>
                  <a:srgbClr val="444D26"/>
                </a:solidFill>
              </a:rPr>
              <a:pPr/>
              <a:t>‹#›</a:t>
            </a:fld>
            <a:endParaRPr lang="el-GR">
              <a:solidFill>
                <a:srgbClr val="444D26"/>
              </a:solidFill>
            </a:endParaRPr>
          </a:p>
        </p:txBody>
      </p:sp>
    </p:spTree>
    <p:extLst>
      <p:ext uri="{BB962C8B-B14F-4D97-AF65-F5344CB8AC3E}">
        <p14:creationId xmlns:p14="http://schemas.microsoft.com/office/powerpoint/2010/main" val="1297888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9" name="Θέση περιεχομένου 28"/>
          <p:cNvSpPr>
            <a:spLocks noGrp="1"/>
          </p:cNvSpPr>
          <p:nvPr>
            <p:ph sz="quarter" idx="1"/>
          </p:nvPr>
        </p:nvSpPr>
        <p:spPr>
          <a:xfrm>
            <a:off x="609600" y="457200"/>
            <a:ext cx="8331200" cy="5715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3" name="Θέση κειμένου 2"/>
          <p:cNvSpPr>
            <a:spLocks noGrp="1"/>
          </p:cNvSpPr>
          <p:nvPr>
            <p:ph type="body" idx="2"/>
          </p:nvPr>
        </p:nvSpPr>
        <p:spPr>
          <a:xfrm>
            <a:off x="9042400" y="1600200"/>
            <a:ext cx="2645664"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31" name="Τίτλος 30"/>
          <p:cNvSpPr>
            <a:spLocks noGrp="1"/>
          </p:cNvSpPr>
          <p:nvPr>
            <p:ph type="title"/>
          </p:nvPr>
        </p:nvSpPr>
        <p:spPr>
          <a:xfrm>
            <a:off x="9042400" y="457200"/>
            <a:ext cx="26416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l-GR" smtClean="0"/>
              <a:t>Στυλ κύριου τίτλου</a:t>
            </a:r>
            <a:endParaRPr kumimoji="0" lang="en-US"/>
          </a:p>
        </p:txBody>
      </p:sp>
      <p:sp>
        <p:nvSpPr>
          <p:cNvPr id="8" name="Θέση ημερομηνίας 7"/>
          <p:cNvSpPr>
            <a:spLocks noGrp="1"/>
          </p:cNvSpPr>
          <p:nvPr>
            <p:ph type="dt" sz="half" idx="14"/>
          </p:nvPr>
        </p:nvSpPr>
        <p:spPr/>
        <p:txBody>
          <a:bodyPr/>
          <a:lstStyle/>
          <a:p>
            <a:fld id="{E87FD7C4-D633-40A3-9859-C4E3A8303836}" type="datetimeFigureOut">
              <a:rPr lang="el-GR" smtClean="0">
                <a:solidFill>
                  <a:srgbClr val="444D26"/>
                </a:solidFill>
              </a:rPr>
              <a:pPr/>
              <a:t>29/3/2018</a:t>
            </a:fld>
            <a:endParaRPr lang="el-GR">
              <a:solidFill>
                <a:srgbClr val="444D26"/>
              </a:solidFill>
            </a:endParaRPr>
          </a:p>
        </p:txBody>
      </p:sp>
      <p:sp>
        <p:nvSpPr>
          <p:cNvPr id="9" name="Θέση αριθμού διαφάνειας 8"/>
          <p:cNvSpPr>
            <a:spLocks noGrp="1"/>
          </p:cNvSpPr>
          <p:nvPr>
            <p:ph type="sldNum" sz="quarter" idx="15"/>
          </p:nvPr>
        </p:nvSpPr>
        <p:spPr/>
        <p:txBody>
          <a:bodyPr/>
          <a:lstStyle/>
          <a:p>
            <a:fld id="{294A253A-8167-412E-8DCB-EC4A56D05BB6}" type="slidenum">
              <a:rPr lang="el-GR" smtClean="0">
                <a:solidFill>
                  <a:srgbClr val="444D26"/>
                </a:solidFill>
              </a:rPr>
              <a:pPr/>
              <a:t>‹#›</a:t>
            </a:fld>
            <a:endParaRPr lang="el-GR">
              <a:solidFill>
                <a:srgbClr val="444D26"/>
              </a:solidFill>
            </a:endParaRPr>
          </a:p>
        </p:txBody>
      </p:sp>
      <p:sp>
        <p:nvSpPr>
          <p:cNvPr id="10" name="Θέση υποσέλιδου 9"/>
          <p:cNvSpPr>
            <a:spLocks noGrp="1"/>
          </p:cNvSpPr>
          <p:nvPr>
            <p:ph type="ftr" sz="quarter" idx="16"/>
          </p:nvPr>
        </p:nvSpPr>
        <p:spPr/>
        <p:txBody>
          <a:bodyPr/>
          <a:lstStyle/>
          <a:p>
            <a:endParaRPr lang="el-GR">
              <a:solidFill>
                <a:srgbClr val="444D26"/>
              </a:solidFill>
            </a:endParaRPr>
          </a:p>
        </p:txBody>
      </p:sp>
    </p:spTree>
    <p:extLst>
      <p:ext uri="{BB962C8B-B14F-4D97-AF65-F5344CB8AC3E}">
        <p14:creationId xmlns:p14="http://schemas.microsoft.com/office/powerpoint/2010/main" val="3629186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839200" y="457200"/>
            <a:ext cx="2743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609600" y="457200"/>
            <a:ext cx="80264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l-GR" smtClean="0"/>
              <a:t>Κάντε κλικ στο εικονίδιο για να προσθέσετε μια εικόνα</a:t>
            </a:r>
            <a:endParaRPr kumimoji="0" lang="en-US"/>
          </a:p>
        </p:txBody>
      </p:sp>
      <p:sp>
        <p:nvSpPr>
          <p:cNvPr id="4" name="Θέση κειμένου 3"/>
          <p:cNvSpPr>
            <a:spLocks noGrp="1"/>
          </p:cNvSpPr>
          <p:nvPr>
            <p:ph type="body" sz="half" idx="2"/>
          </p:nvPr>
        </p:nvSpPr>
        <p:spPr>
          <a:xfrm>
            <a:off x="8839200" y="1600200"/>
            <a:ext cx="27432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8" name="Θέση ημερομηνίας 7"/>
          <p:cNvSpPr>
            <a:spLocks noGrp="1"/>
          </p:cNvSpPr>
          <p:nvPr>
            <p:ph type="dt" sz="half" idx="10"/>
          </p:nvPr>
        </p:nvSpPr>
        <p:spPr/>
        <p:txBody>
          <a:bodyPr/>
          <a:lstStyle/>
          <a:p>
            <a:fld id="{E87FD7C4-D633-40A3-9859-C4E3A8303836}" type="datetimeFigureOut">
              <a:rPr lang="el-GR" smtClean="0">
                <a:solidFill>
                  <a:srgbClr val="444D26"/>
                </a:solidFill>
              </a:rPr>
              <a:pPr/>
              <a:t>29/3/2018</a:t>
            </a:fld>
            <a:endParaRPr lang="el-GR">
              <a:solidFill>
                <a:srgbClr val="444D26"/>
              </a:solidFill>
            </a:endParaRPr>
          </a:p>
        </p:txBody>
      </p:sp>
      <p:sp>
        <p:nvSpPr>
          <p:cNvPr id="9" name="Θέση αριθμού διαφάνειας 8"/>
          <p:cNvSpPr>
            <a:spLocks noGrp="1"/>
          </p:cNvSpPr>
          <p:nvPr>
            <p:ph type="sldNum" sz="quarter" idx="11"/>
          </p:nvPr>
        </p:nvSpPr>
        <p:spPr/>
        <p:txBody>
          <a:bodyPr/>
          <a:lstStyle/>
          <a:p>
            <a:fld id="{294A253A-8167-412E-8DCB-EC4A56D05BB6}" type="slidenum">
              <a:rPr lang="el-GR" smtClean="0">
                <a:solidFill>
                  <a:srgbClr val="444D26"/>
                </a:solidFill>
              </a:rPr>
              <a:pPr/>
              <a:t>‹#›</a:t>
            </a:fld>
            <a:endParaRPr lang="el-GR">
              <a:solidFill>
                <a:srgbClr val="444D26"/>
              </a:solidFill>
            </a:endParaRPr>
          </a:p>
        </p:txBody>
      </p:sp>
      <p:sp>
        <p:nvSpPr>
          <p:cNvPr id="10" name="Θέση υποσέλιδου 9"/>
          <p:cNvSpPr>
            <a:spLocks noGrp="1"/>
          </p:cNvSpPr>
          <p:nvPr>
            <p:ph type="ftr" sz="quarter" idx="12"/>
          </p:nvPr>
        </p:nvSpPr>
        <p:spPr/>
        <p:txBody>
          <a:bodyPr/>
          <a:lstStyle/>
          <a:p>
            <a:endParaRPr lang="el-GR">
              <a:solidFill>
                <a:srgbClr val="444D26"/>
              </a:solidFill>
            </a:endParaRPr>
          </a:p>
        </p:txBody>
      </p:sp>
    </p:spTree>
    <p:extLst>
      <p:ext uri="{BB962C8B-B14F-4D97-AF65-F5344CB8AC3E}">
        <p14:creationId xmlns:p14="http://schemas.microsoft.com/office/powerpoint/2010/main" val="830442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Θέση κειμένου 8"/>
          <p:cNvSpPr>
            <a:spLocks noGrp="1"/>
          </p:cNvSpPr>
          <p:nvPr>
            <p:ph type="body" idx="1"/>
          </p:nvPr>
        </p:nvSpPr>
        <p:spPr>
          <a:xfrm>
            <a:off x="609600" y="1447800"/>
            <a:ext cx="10972800" cy="4678363"/>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Θέση ημερομηνίας 23"/>
          <p:cNvSpPr>
            <a:spLocks noGrp="1"/>
          </p:cNvSpPr>
          <p:nvPr>
            <p:ph type="dt" sz="half" idx="2"/>
          </p:nvPr>
        </p:nvSpPr>
        <p:spPr>
          <a:xfrm>
            <a:off x="7721600" y="6203667"/>
            <a:ext cx="3454400" cy="384048"/>
          </a:xfrm>
          <a:prstGeom prst="rect">
            <a:avLst/>
          </a:prstGeom>
        </p:spPr>
        <p:txBody>
          <a:bodyPr vert="horz" anchor="ctr" anchorCtr="0"/>
          <a:lstStyle>
            <a:lvl1pPr algn="l" eaLnBrk="1" latinLnBrk="0" hangingPunct="1">
              <a:defRPr kumimoji="0" sz="1200">
                <a:solidFill>
                  <a:schemeClr val="tx2"/>
                </a:solidFill>
              </a:defRPr>
            </a:lvl1pPr>
          </a:lstStyle>
          <a:p>
            <a:fld id="{E87FD7C4-D633-40A3-9859-C4E3A8303836}" type="datetimeFigureOut">
              <a:rPr lang="el-GR" smtClean="0">
                <a:solidFill>
                  <a:srgbClr val="444D26"/>
                </a:solidFill>
              </a:rPr>
              <a:pPr/>
              <a:t>29/3/2018</a:t>
            </a:fld>
            <a:endParaRPr lang="el-GR">
              <a:solidFill>
                <a:srgbClr val="444D26"/>
              </a:solidFill>
            </a:endParaRPr>
          </a:p>
        </p:txBody>
      </p:sp>
      <p:sp>
        <p:nvSpPr>
          <p:cNvPr id="10" name="Θέση υποσέλιδου 9"/>
          <p:cNvSpPr>
            <a:spLocks noGrp="1"/>
          </p:cNvSpPr>
          <p:nvPr>
            <p:ph type="ftr" sz="quarter" idx="3"/>
          </p:nvPr>
        </p:nvSpPr>
        <p:spPr>
          <a:xfrm>
            <a:off x="2844800" y="6203667"/>
            <a:ext cx="4775200" cy="384048"/>
          </a:xfrm>
          <a:prstGeom prst="rect">
            <a:avLst/>
          </a:prstGeom>
        </p:spPr>
        <p:txBody>
          <a:bodyPr vert="horz" anchor="ctr" anchorCtr="0"/>
          <a:lstStyle>
            <a:lvl1pPr algn="r" eaLnBrk="1" latinLnBrk="0" hangingPunct="1">
              <a:defRPr kumimoji="0" sz="1200">
                <a:solidFill>
                  <a:schemeClr val="tx2"/>
                </a:solidFill>
              </a:defRPr>
            </a:lvl1pPr>
          </a:lstStyle>
          <a:p>
            <a:endParaRPr lang="el-GR">
              <a:solidFill>
                <a:srgbClr val="444D26"/>
              </a:solidFill>
            </a:endParaRPr>
          </a:p>
        </p:txBody>
      </p:sp>
      <p:sp>
        <p:nvSpPr>
          <p:cNvPr id="22" name="Θέση αριθμού διαφάνειας 21"/>
          <p:cNvSpPr>
            <a:spLocks noGrp="1"/>
          </p:cNvSpPr>
          <p:nvPr>
            <p:ph type="sldNum" sz="quarter" idx="4"/>
          </p:nvPr>
        </p:nvSpPr>
        <p:spPr>
          <a:xfrm>
            <a:off x="11214100" y="6181531"/>
            <a:ext cx="8128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294A253A-8167-412E-8DCB-EC4A56D05BB6}" type="slidenum">
              <a:rPr lang="el-GR" smtClean="0">
                <a:solidFill>
                  <a:srgbClr val="444D26"/>
                </a:solidFill>
              </a:rPr>
              <a:pPr/>
              <a:t>‹#›</a:t>
            </a:fld>
            <a:endParaRPr lang="el-GR">
              <a:solidFill>
                <a:srgbClr val="444D26"/>
              </a:solidFill>
            </a:endParaRPr>
          </a:p>
        </p:txBody>
      </p:sp>
      <p:sp>
        <p:nvSpPr>
          <p:cNvPr id="5" name="Θέση τίτλου 4"/>
          <p:cNvSpPr>
            <a:spLocks noGrp="1"/>
          </p:cNvSpPr>
          <p:nvPr>
            <p:ph type="title"/>
          </p:nvPr>
        </p:nvSpPr>
        <p:spPr>
          <a:xfrm>
            <a:off x="609600" y="152400"/>
            <a:ext cx="10972800" cy="1219200"/>
          </a:xfrm>
          <a:prstGeom prst="rect">
            <a:avLst/>
          </a:prstGeom>
          <a:ln w="6350" cap="rnd">
            <a:noFill/>
          </a:ln>
        </p:spPr>
        <p:txBody>
          <a:bodyPr vert="horz" anchor="b" anchorCtr="0">
            <a:normAutofit/>
          </a:bodyPr>
          <a:lstStyle/>
          <a:p>
            <a:r>
              <a:rPr kumimoji="0" lang="el-GR" smtClean="0"/>
              <a:t>Στυλ κύριου τίτλου</a:t>
            </a:r>
            <a:endParaRPr kumimoji="0" lang="en-US"/>
          </a:p>
        </p:txBody>
      </p:sp>
    </p:spTree>
    <p:extLst>
      <p:ext uri="{BB962C8B-B14F-4D97-AF65-F5344CB8AC3E}">
        <p14:creationId xmlns:p14="http://schemas.microsoft.com/office/powerpoint/2010/main" val="4076981344"/>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p:cNvSpPr>
            <a:spLocks noGrp="1"/>
          </p:cNvSpPr>
          <p:nvPr>
            <p:ph type="subTitle" idx="1"/>
          </p:nvPr>
        </p:nvSpPr>
        <p:spPr>
          <a:xfrm>
            <a:off x="3181082" y="4365104"/>
            <a:ext cx="8100810" cy="1296144"/>
          </a:xfrm>
        </p:spPr>
        <p:txBody>
          <a:bodyPr>
            <a:normAutofit lnSpcReduction="10000"/>
          </a:bodyPr>
          <a:lstStyle/>
          <a:p>
            <a:pPr algn="r"/>
            <a:r>
              <a:rPr lang="el-GR" sz="2000" b="1" dirty="0">
                <a:solidFill>
                  <a:schemeClr val="tx1"/>
                </a:solidFill>
                <a:latin typeface="Segoe Script" panose="020B0504020000000003" pitchFamily="34" charset="0"/>
              </a:rPr>
              <a:t>Δρ. Άννα </a:t>
            </a:r>
            <a:r>
              <a:rPr lang="el-GR" sz="2000" b="1" dirty="0" err="1">
                <a:solidFill>
                  <a:schemeClr val="tx1"/>
                </a:solidFill>
                <a:latin typeface="Segoe Script" panose="020B0504020000000003" pitchFamily="34" charset="0"/>
              </a:rPr>
              <a:t>Μουτή</a:t>
            </a:r>
            <a:endParaRPr lang="el-GR" sz="2000" b="1" dirty="0">
              <a:solidFill>
                <a:schemeClr val="tx1"/>
              </a:solidFill>
              <a:latin typeface="Segoe Script" panose="020B0504020000000003" pitchFamily="34" charset="0"/>
            </a:endParaRPr>
          </a:p>
          <a:p>
            <a:pPr algn="r"/>
            <a:r>
              <a:rPr lang="el-GR" sz="1600" b="1" dirty="0">
                <a:solidFill>
                  <a:schemeClr val="tx1"/>
                </a:solidFill>
                <a:latin typeface="Segoe Script" panose="020B0504020000000003" pitchFamily="34" charset="0"/>
              </a:rPr>
              <a:t>Μέλος Ε.Ε.Π., </a:t>
            </a:r>
          </a:p>
          <a:p>
            <a:pPr algn="r"/>
            <a:r>
              <a:rPr lang="el-GR" sz="1600" b="1" dirty="0">
                <a:solidFill>
                  <a:schemeClr val="tx1"/>
                </a:solidFill>
                <a:latin typeface="Segoe Script" panose="020B0504020000000003" pitchFamily="34" charset="0"/>
              </a:rPr>
              <a:t>Τμήμα Πληροφορικής με Εφαρμογές στη </a:t>
            </a:r>
            <a:r>
              <a:rPr lang="el-GR" sz="1600" b="1" dirty="0" err="1">
                <a:solidFill>
                  <a:schemeClr val="tx1"/>
                </a:solidFill>
                <a:latin typeface="Segoe Script" panose="020B0504020000000003" pitchFamily="34" charset="0"/>
              </a:rPr>
              <a:t>Βιοϊατρική</a:t>
            </a:r>
            <a:endParaRPr lang="el-GR" sz="1600" b="1" dirty="0">
              <a:solidFill>
                <a:schemeClr val="tx1"/>
              </a:solidFill>
              <a:latin typeface="Segoe Script" panose="020B0504020000000003" pitchFamily="34" charset="0"/>
            </a:endParaRPr>
          </a:p>
          <a:p>
            <a:pPr algn="r"/>
            <a:r>
              <a:rPr lang="el-GR" sz="1600" b="1" dirty="0">
                <a:solidFill>
                  <a:schemeClr val="tx1"/>
                </a:solidFill>
                <a:latin typeface="Segoe Script" panose="020B0504020000000003" pitchFamily="34" charset="0"/>
              </a:rPr>
              <a:t>Πανεπιστήμιο Θεσσαλίας</a:t>
            </a:r>
          </a:p>
        </p:txBody>
      </p:sp>
      <p:sp>
        <p:nvSpPr>
          <p:cNvPr id="2" name="Τίτλος 1"/>
          <p:cNvSpPr>
            <a:spLocks noGrp="1"/>
          </p:cNvSpPr>
          <p:nvPr>
            <p:ph type="ctrTitle"/>
          </p:nvPr>
        </p:nvSpPr>
        <p:spPr>
          <a:xfrm>
            <a:off x="1703512" y="1433732"/>
            <a:ext cx="8712968" cy="2067276"/>
          </a:xfrm>
        </p:spPr>
        <p:txBody>
          <a:bodyPr>
            <a:normAutofit fontScale="90000"/>
          </a:bodyPr>
          <a:lstStyle/>
          <a:p>
            <a:pPr>
              <a:spcBef>
                <a:spcPts val="600"/>
              </a:spcBef>
            </a:pPr>
            <a:r>
              <a:rPr lang="el-GR" sz="3100" b="1" dirty="0">
                <a:solidFill>
                  <a:schemeClr val="tx1"/>
                </a:solidFill>
              </a:rPr>
              <a:t>«</a:t>
            </a:r>
            <a:r>
              <a:rPr lang="el-GR" sz="3100" dirty="0">
                <a:solidFill>
                  <a:schemeClr val="tx1"/>
                </a:solidFill>
              </a:rPr>
              <a:t>Δ.Π.Μ.Σ. Πληροφορική και  Υπολογιστική </a:t>
            </a:r>
            <a:r>
              <a:rPr lang="el-GR" sz="3100" dirty="0" err="1">
                <a:solidFill>
                  <a:schemeClr val="tx1"/>
                </a:solidFill>
              </a:rPr>
              <a:t>Βιοϊατρική</a:t>
            </a:r>
            <a:r>
              <a:rPr lang="el-GR" sz="3100" b="1" dirty="0">
                <a:solidFill>
                  <a:schemeClr val="tx1"/>
                </a:solidFill>
              </a:rPr>
              <a:t>»</a:t>
            </a:r>
            <a:br>
              <a:rPr lang="el-GR" sz="3100" b="1" dirty="0">
                <a:solidFill>
                  <a:schemeClr val="tx1"/>
                </a:solidFill>
              </a:rPr>
            </a:br>
            <a:r>
              <a:rPr lang="el-GR" sz="2900" b="1" dirty="0">
                <a:solidFill>
                  <a:schemeClr val="tx1"/>
                </a:solidFill>
              </a:rPr>
              <a:t>Κατεύθυνση Πληροφορικής και Τεχνολογίας </a:t>
            </a:r>
            <a:br>
              <a:rPr lang="el-GR" sz="2900" b="1" dirty="0">
                <a:solidFill>
                  <a:schemeClr val="tx1"/>
                </a:solidFill>
              </a:rPr>
            </a:br>
            <a:r>
              <a:rPr lang="el-GR" sz="2900" b="1" dirty="0">
                <a:solidFill>
                  <a:schemeClr val="tx1"/>
                </a:solidFill>
              </a:rPr>
              <a:t>Πληροφοριών και Επικοινωνιών (Τ.Π.Ε.) στην Εκπαίδευση</a:t>
            </a:r>
            <a:r>
              <a:rPr lang="el-GR" b="1" dirty="0"/>
              <a:t/>
            </a:r>
            <a:br>
              <a:rPr lang="el-GR" b="1" dirty="0"/>
            </a:br>
            <a:r>
              <a:rPr lang="el-GR" sz="2200" spc="100" dirty="0">
                <a:ln>
                  <a:noFill/>
                </a:ln>
                <a:solidFill>
                  <a:srgbClr val="FEFAC9"/>
                </a:solidFill>
                <a:effectLst/>
              </a:rPr>
              <a:t/>
            </a:r>
            <a:br>
              <a:rPr lang="el-GR" sz="2200" spc="100" dirty="0">
                <a:ln>
                  <a:noFill/>
                </a:ln>
                <a:solidFill>
                  <a:srgbClr val="FEFAC9"/>
                </a:solidFill>
                <a:effectLst/>
              </a:rPr>
            </a:br>
            <a:r>
              <a:rPr lang="el-GR" sz="2200" spc="100" dirty="0">
                <a:ln>
                  <a:noFill/>
                </a:ln>
                <a:solidFill>
                  <a:srgbClr val="FEFAC9"/>
                </a:solidFill>
                <a:effectLst/>
              </a:rPr>
              <a:t/>
            </a:r>
            <a:br>
              <a:rPr lang="el-GR" sz="2200" spc="100" dirty="0">
                <a:ln>
                  <a:noFill/>
                </a:ln>
                <a:solidFill>
                  <a:srgbClr val="FEFAC9"/>
                </a:solidFill>
                <a:effectLst/>
              </a:rPr>
            </a:br>
            <a:r>
              <a:rPr lang="el-GR" b="1" dirty="0" smtClean="0">
                <a:solidFill>
                  <a:srgbClr val="C00000"/>
                </a:solidFill>
                <a:latin typeface="Segoe Script" panose="030B0504020000000003" pitchFamily="66" charset="0"/>
              </a:rPr>
              <a:t>Μέθοδοι </a:t>
            </a:r>
            <a:r>
              <a:rPr lang="el-GR" b="1" dirty="0">
                <a:solidFill>
                  <a:srgbClr val="C00000"/>
                </a:solidFill>
                <a:latin typeface="Segoe Script" panose="030B0504020000000003" pitchFamily="66" charset="0"/>
              </a:rPr>
              <a:t>Αξιολόγησης Εκπαιδευτικού Έργου</a:t>
            </a:r>
            <a:endParaRPr lang="el-GR" dirty="0">
              <a:solidFill>
                <a:srgbClr val="FFC000"/>
              </a:solidFill>
              <a:latin typeface="Segoe Script" panose="030B0504020000000003" pitchFamily="66" charset="0"/>
            </a:endParaRPr>
          </a:p>
        </p:txBody>
      </p:sp>
    </p:spTree>
    <p:extLst>
      <p:ext uri="{BB962C8B-B14F-4D97-AF65-F5344CB8AC3E}">
        <p14:creationId xmlns:p14="http://schemas.microsoft.com/office/powerpoint/2010/main" val="19424153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a:xfrm>
            <a:off x="1981200" y="428604"/>
            <a:ext cx="8229600" cy="1095396"/>
          </a:xfrm>
          <a:ln>
            <a:solidFill>
              <a:srgbClr val="FFFF00"/>
            </a:solidFill>
          </a:ln>
        </p:spPr>
        <p:txBody>
          <a:bodyPr>
            <a:normAutofit/>
          </a:bodyPr>
          <a:lstStyle/>
          <a:p>
            <a:pPr algn="ctr"/>
            <a:r>
              <a:rPr lang="en-US" b="1" dirty="0" smtClean="0">
                <a:solidFill>
                  <a:schemeClr val="tx1"/>
                </a:solidFill>
              </a:rPr>
              <a:t>A</a:t>
            </a:r>
            <a:r>
              <a:rPr lang="el-GR" b="1" dirty="0" err="1" smtClean="0">
                <a:solidFill>
                  <a:schemeClr val="tx1"/>
                </a:solidFill>
              </a:rPr>
              <a:t>ξιολόγηση</a:t>
            </a:r>
            <a:r>
              <a:rPr lang="el-GR" b="1" dirty="0" smtClean="0">
                <a:solidFill>
                  <a:schemeClr val="tx1"/>
                </a:solidFill>
              </a:rPr>
              <a:t> ως προς τον χρόνο (2)</a:t>
            </a:r>
            <a:endParaRPr lang="el-GR" b="1" dirty="0">
              <a:solidFill>
                <a:schemeClr val="tx1"/>
              </a:solidFill>
            </a:endParaRPr>
          </a:p>
        </p:txBody>
      </p:sp>
      <p:sp>
        <p:nvSpPr>
          <p:cNvPr id="9" name="8 - Θέση περιεχομένου"/>
          <p:cNvSpPr>
            <a:spLocks noGrp="1"/>
          </p:cNvSpPr>
          <p:nvPr>
            <p:ph idx="1"/>
          </p:nvPr>
        </p:nvSpPr>
        <p:spPr/>
        <p:txBody>
          <a:bodyPr>
            <a:normAutofit/>
          </a:bodyPr>
          <a:lstStyle/>
          <a:p>
            <a:pPr>
              <a:buNone/>
            </a:pPr>
            <a:endParaRPr lang="el-GR" i="1" dirty="0" smtClean="0"/>
          </a:p>
          <a:p>
            <a:pPr algn="just">
              <a:buNone/>
            </a:pPr>
            <a:r>
              <a:rPr lang="el-GR" dirty="0" smtClean="0">
                <a:solidFill>
                  <a:srgbClr val="FFFF00"/>
                </a:solidFill>
                <a:latin typeface="Book Antiqua" pitchFamily="18" charset="0"/>
              </a:rPr>
              <a:t>    </a:t>
            </a:r>
            <a:endParaRPr lang="el-GR" sz="3000" dirty="0">
              <a:solidFill>
                <a:schemeClr val="bg1"/>
              </a:solidFill>
              <a:latin typeface="Book Antiqua" pitchFamily="18" charset="0"/>
            </a:endParaRPr>
          </a:p>
        </p:txBody>
      </p:sp>
      <p:sp>
        <p:nvSpPr>
          <p:cNvPr id="4" name="3 - Θέση αριθμού διαφάνειας"/>
          <p:cNvSpPr>
            <a:spLocks noGrp="1"/>
          </p:cNvSpPr>
          <p:nvPr>
            <p:ph type="sldNum" sz="quarter" idx="4294967295"/>
          </p:nvPr>
        </p:nvSpPr>
        <p:spPr>
          <a:xfrm>
            <a:off x="9448800" y="6356351"/>
            <a:ext cx="762000" cy="365125"/>
          </a:xfrm>
          <a:prstGeom prst="rect">
            <a:avLst/>
          </a:prstGeom>
        </p:spPr>
        <p:txBody>
          <a:bodyPr/>
          <a:lstStyle/>
          <a:p>
            <a:fld id="{8396CFBC-A347-471F-86BF-C623F1137252}" type="slidenum">
              <a:rPr lang="el-GR" smtClean="0"/>
              <a:pPr/>
              <a:t>10</a:t>
            </a:fld>
            <a:endParaRPr lang="el-GR"/>
          </a:p>
        </p:txBody>
      </p:sp>
      <p:graphicFrame>
        <p:nvGraphicFramePr>
          <p:cNvPr id="6" name="5 - Πίνακας"/>
          <p:cNvGraphicFramePr>
            <a:graphicFrameLocks noGrp="1"/>
          </p:cNvGraphicFramePr>
          <p:nvPr>
            <p:extLst/>
          </p:nvPr>
        </p:nvGraphicFramePr>
        <p:xfrm>
          <a:off x="2024034" y="1844824"/>
          <a:ext cx="8143932" cy="3938780"/>
        </p:xfrm>
        <a:graphic>
          <a:graphicData uri="http://schemas.openxmlformats.org/drawingml/2006/table">
            <a:tbl>
              <a:tblPr firstRow="1" bandRow="1">
                <a:tableStyleId>{5C22544A-7EE6-4342-B048-85BDC9FD1C3A}</a:tableStyleId>
              </a:tblPr>
              <a:tblGrid>
                <a:gridCol w="8143932"/>
              </a:tblGrid>
              <a:tr h="1224136">
                <a:tc>
                  <a:txBody>
                    <a:bodyPr/>
                    <a:lstStyle/>
                    <a:p>
                      <a:r>
                        <a:rPr kumimoji="0" lang="en-US" sz="2800" b="1" i="0" kern="1200" dirty="0" smtClean="0">
                          <a:solidFill>
                            <a:schemeClr val="lt1"/>
                          </a:solidFill>
                          <a:latin typeface="Book Antiqua" pitchFamily="18" charset="0"/>
                          <a:ea typeface="+mn-ea"/>
                          <a:cs typeface="+mn-cs"/>
                        </a:rPr>
                        <a:t>A</a:t>
                      </a:r>
                      <a:r>
                        <a:rPr kumimoji="0" lang="el-GR" sz="2800" b="1" i="0" kern="1200" dirty="0" err="1" smtClean="0">
                          <a:solidFill>
                            <a:schemeClr val="lt1"/>
                          </a:solidFill>
                          <a:latin typeface="Book Antiqua" pitchFamily="18" charset="0"/>
                          <a:ea typeface="+mn-ea"/>
                          <a:cs typeface="+mn-cs"/>
                        </a:rPr>
                        <a:t>ρχική</a:t>
                      </a:r>
                      <a:r>
                        <a:rPr kumimoji="0" lang="el-GR" sz="2800" b="1" i="0" kern="1200" baseline="0" dirty="0" smtClean="0">
                          <a:solidFill>
                            <a:schemeClr val="lt1"/>
                          </a:solidFill>
                          <a:latin typeface="Book Antiqua" pitchFamily="18" charset="0"/>
                          <a:ea typeface="+mn-ea"/>
                          <a:cs typeface="+mn-cs"/>
                        </a:rPr>
                        <a:t> αξιολόγηση</a:t>
                      </a:r>
                      <a:r>
                        <a:rPr kumimoji="0" lang="en-US" sz="2800" b="1" i="0" kern="1200" baseline="0" dirty="0" smtClean="0">
                          <a:solidFill>
                            <a:schemeClr val="lt1"/>
                          </a:solidFill>
                          <a:latin typeface="Book Antiqua" pitchFamily="18" charset="0"/>
                          <a:ea typeface="+mn-ea"/>
                          <a:cs typeface="+mn-cs"/>
                        </a:rPr>
                        <a:t>:</a:t>
                      </a:r>
                      <a:r>
                        <a:rPr kumimoji="0" lang="el-GR" sz="2800" b="1" i="0" kern="1200" dirty="0" smtClean="0">
                          <a:solidFill>
                            <a:schemeClr val="lt1"/>
                          </a:solidFill>
                          <a:latin typeface="Book Antiqua" pitchFamily="18" charset="0"/>
                          <a:ea typeface="+mn-ea"/>
                          <a:cs typeface="+mn-cs"/>
                        </a:rPr>
                        <a:t> πριν αρχίσει κάποια σειρά μαθημάτων</a:t>
                      </a:r>
                      <a:endParaRPr lang="el-GR" sz="2800" i="0" dirty="0">
                        <a:latin typeface="Book Antiqua" pitchFamily="18" charset="0"/>
                      </a:endParaRPr>
                    </a:p>
                  </a:txBody>
                  <a:tcPr/>
                </a:tc>
              </a:tr>
              <a:tr h="1357322">
                <a:tc>
                  <a:txBody>
                    <a:bodyPr/>
                    <a:lstStyle/>
                    <a:p>
                      <a:r>
                        <a:rPr kumimoji="0" lang="el-GR" sz="2800" i="0" kern="1200" dirty="0" smtClean="0">
                          <a:solidFill>
                            <a:srgbClr val="003399"/>
                          </a:solidFill>
                          <a:latin typeface="Book Antiqua" pitchFamily="18" charset="0"/>
                          <a:ea typeface="+mn-ea"/>
                          <a:cs typeface="+mn-cs"/>
                        </a:rPr>
                        <a:t>Διάμεση</a:t>
                      </a:r>
                      <a:r>
                        <a:rPr kumimoji="0" lang="el-GR" sz="2800" i="0" kern="1200" baseline="0" dirty="0" smtClean="0">
                          <a:solidFill>
                            <a:srgbClr val="003399"/>
                          </a:solidFill>
                          <a:latin typeface="Book Antiqua" pitchFamily="18" charset="0"/>
                          <a:ea typeface="+mn-ea"/>
                          <a:cs typeface="+mn-cs"/>
                        </a:rPr>
                        <a:t> αξιολόγηση</a:t>
                      </a:r>
                      <a:r>
                        <a:rPr kumimoji="0" lang="en-US" sz="2800" i="0" kern="1200" baseline="0" dirty="0" smtClean="0">
                          <a:solidFill>
                            <a:srgbClr val="003399"/>
                          </a:solidFill>
                          <a:latin typeface="Book Antiqua" pitchFamily="18" charset="0"/>
                          <a:ea typeface="+mn-ea"/>
                          <a:cs typeface="+mn-cs"/>
                        </a:rPr>
                        <a:t>: </a:t>
                      </a:r>
                      <a:r>
                        <a:rPr kumimoji="0" lang="el-GR" sz="2800" i="0" kern="1200" dirty="0" smtClean="0">
                          <a:solidFill>
                            <a:srgbClr val="003399"/>
                          </a:solidFill>
                          <a:latin typeface="Book Antiqua" pitchFamily="18" charset="0"/>
                          <a:ea typeface="+mn-ea"/>
                          <a:cs typeface="+mn-cs"/>
                        </a:rPr>
                        <a:t>κατά τη διάρκεια των μαθημάτων </a:t>
                      </a:r>
                      <a:endParaRPr lang="el-GR" sz="2800" i="0" dirty="0">
                        <a:solidFill>
                          <a:srgbClr val="003399"/>
                        </a:solidFill>
                        <a:latin typeface="Book Antiqua" pitchFamily="18" charset="0"/>
                      </a:endParaRPr>
                    </a:p>
                  </a:txBody>
                  <a:tcPr/>
                </a:tc>
              </a:tr>
              <a:tr h="1357322">
                <a:tc>
                  <a:txBody>
                    <a:bodyPr/>
                    <a:lstStyle/>
                    <a:p>
                      <a:r>
                        <a:rPr lang="el-GR" sz="2800" i="0" dirty="0" smtClean="0">
                          <a:solidFill>
                            <a:schemeClr val="bg1"/>
                          </a:solidFill>
                          <a:latin typeface="Book Antiqua" pitchFamily="18" charset="0"/>
                        </a:rPr>
                        <a:t>Τελική</a:t>
                      </a:r>
                      <a:r>
                        <a:rPr lang="el-GR" sz="2800" i="0" baseline="0" dirty="0" smtClean="0">
                          <a:solidFill>
                            <a:schemeClr val="bg1"/>
                          </a:solidFill>
                          <a:latin typeface="Book Antiqua" pitchFamily="18" charset="0"/>
                        </a:rPr>
                        <a:t> αξιολόγηση</a:t>
                      </a:r>
                      <a:r>
                        <a:rPr lang="en-US" sz="2800" i="0" baseline="0" dirty="0" smtClean="0">
                          <a:solidFill>
                            <a:schemeClr val="bg1"/>
                          </a:solidFill>
                          <a:latin typeface="Book Antiqua" pitchFamily="18" charset="0"/>
                        </a:rPr>
                        <a:t>: </a:t>
                      </a:r>
                      <a:r>
                        <a:rPr lang="el-GR" sz="2800" i="0" baseline="0" dirty="0" smtClean="0">
                          <a:solidFill>
                            <a:schemeClr val="bg1"/>
                          </a:solidFill>
                          <a:latin typeface="Book Antiqua" pitchFamily="18" charset="0"/>
                        </a:rPr>
                        <a:t>μετά την ολοκλήρωση του κύκλου των μαθημάτων</a:t>
                      </a:r>
                      <a:endParaRPr lang="el-GR" sz="2800" i="0" dirty="0">
                        <a:solidFill>
                          <a:schemeClr val="bg1"/>
                        </a:solidFill>
                        <a:latin typeface="Book Antiqua" pitchFamily="18" charset="0"/>
                      </a:endParaRPr>
                    </a:p>
                  </a:txBody>
                  <a:tcPr>
                    <a:solidFill>
                      <a:schemeClr val="accent5">
                        <a:lumMod val="75000"/>
                      </a:schemeClr>
                    </a:solidFill>
                  </a:tcPr>
                </a:tc>
              </a:tr>
            </a:tbl>
          </a:graphicData>
        </a:graphic>
      </p:graphicFrame>
    </p:spTree>
    <p:extLst>
      <p:ext uri="{BB962C8B-B14F-4D97-AF65-F5344CB8AC3E}">
        <p14:creationId xmlns:p14="http://schemas.microsoft.com/office/powerpoint/2010/main" val="11885580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4 - Τίτλος"/>
          <p:cNvSpPr>
            <a:spLocks noGrp="1"/>
          </p:cNvSpPr>
          <p:nvPr>
            <p:ph type="title"/>
          </p:nvPr>
        </p:nvSpPr>
        <p:spPr>
          <a:xfrm>
            <a:off x="1981200" y="357166"/>
            <a:ext cx="8229600" cy="1489922"/>
          </a:xfrm>
          <a:ln>
            <a:solidFill>
              <a:srgbClr val="FFFF00"/>
            </a:solidFill>
          </a:ln>
        </p:spPr>
        <p:txBody>
          <a:bodyPr>
            <a:normAutofit/>
          </a:bodyPr>
          <a:lstStyle/>
          <a:p>
            <a:pPr algn="ctr"/>
            <a:r>
              <a:rPr lang="en-US" b="1" dirty="0" smtClean="0">
                <a:solidFill>
                  <a:schemeClr val="tx1"/>
                </a:solidFill>
              </a:rPr>
              <a:t>A</a:t>
            </a:r>
            <a:r>
              <a:rPr lang="el-GR" b="1" dirty="0" err="1" smtClean="0">
                <a:solidFill>
                  <a:schemeClr val="tx1"/>
                </a:solidFill>
              </a:rPr>
              <a:t>ξιολόγηση</a:t>
            </a:r>
            <a:r>
              <a:rPr lang="el-GR" b="1" dirty="0" smtClean="0">
                <a:solidFill>
                  <a:schemeClr val="tx1"/>
                </a:solidFill>
              </a:rPr>
              <a:t> ως προς το σημείο αναφοράς</a:t>
            </a:r>
            <a:endParaRPr lang="el-GR" b="1" dirty="0">
              <a:solidFill>
                <a:schemeClr val="tx1"/>
              </a:solidFill>
            </a:endParaRPr>
          </a:p>
        </p:txBody>
      </p:sp>
      <p:sp>
        <p:nvSpPr>
          <p:cNvPr id="9" name="8 - Θέση περιεχομένου"/>
          <p:cNvSpPr>
            <a:spLocks noGrp="1"/>
          </p:cNvSpPr>
          <p:nvPr>
            <p:ph sz="half" idx="1"/>
          </p:nvPr>
        </p:nvSpPr>
        <p:spPr>
          <a:xfrm>
            <a:off x="1981200" y="2204864"/>
            <a:ext cx="4059936" cy="3891136"/>
          </a:xfrm>
        </p:spPr>
        <p:txBody>
          <a:bodyPr>
            <a:normAutofit lnSpcReduction="10000"/>
          </a:bodyPr>
          <a:lstStyle/>
          <a:p>
            <a:r>
              <a:rPr lang="el-GR" b="1" dirty="0" smtClean="0">
                <a:latin typeface="Book Antiqua" pitchFamily="18" charset="0"/>
              </a:rPr>
              <a:t>αξιολόγηση βάσει νόρμας (</a:t>
            </a:r>
            <a:r>
              <a:rPr lang="en-US" b="1" dirty="0" smtClean="0">
                <a:latin typeface="Book Antiqua" pitchFamily="18" charset="0"/>
              </a:rPr>
              <a:t>norm</a:t>
            </a:r>
            <a:r>
              <a:rPr lang="el-GR" b="1" dirty="0" smtClean="0">
                <a:latin typeface="Book Antiqua" pitchFamily="18" charset="0"/>
              </a:rPr>
              <a:t>-</a:t>
            </a:r>
            <a:r>
              <a:rPr lang="en-US" b="1" dirty="0" smtClean="0">
                <a:latin typeface="Book Antiqua" pitchFamily="18" charset="0"/>
              </a:rPr>
              <a:t>referenced</a:t>
            </a:r>
            <a:r>
              <a:rPr lang="el-GR" b="1" dirty="0" smtClean="0">
                <a:latin typeface="Book Antiqua" pitchFamily="18" charset="0"/>
              </a:rPr>
              <a:t>) </a:t>
            </a:r>
            <a:r>
              <a:rPr lang="el-GR" dirty="0" smtClean="0">
                <a:latin typeface="Book Antiqua" pitchFamily="18" charset="0"/>
              </a:rPr>
              <a:t>στην περίπτωση όπου η ερμηνεία των αποτελεσμάτων βασίζεται στη σύγκριση των υποψηφίων μεταξύ τους.</a:t>
            </a:r>
            <a:endParaRPr lang="el-GR" dirty="0">
              <a:latin typeface="Book Antiqua" pitchFamily="18" charset="0"/>
            </a:endParaRPr>
          </a:p>
        </p:txBody>
      </p:sp>
      <p:sp>
        <p:nvSpPr>
          <p:cNvPr id="10" name="9 - Θέση περιεχομένου"/>
          <p:cNvSpPr>
            <a:spLocks noGrp="1"/>
          </p:cNvSpPr>
          <p:nvPr>
            <p:ph sz="half" idx="2"/>
          </p:nvPr>
        </p:nvSpPr>
        <p:spPr>
          <a:xfrm>
            <a:off x="6172200" y="2204864"/>
            <a:ext cx="4138642" cy="4150061"/>
          </a:xfrm>
        </p:spPr>
        <p:txBody>
          <a:bodyPr>
            <a:normAutofit lnSpcReduction="10000"/>
          </a:bodyPr>
          <a:lstStyle/>
          <a:p>
            <a:r>
              <a:rPr lang="el-GR" b="1" dirty="0" smtClean="0">
                <a:latin typeface="Book Antiqua" pitchFamily="18" charset="0"/>
              </a:rPr>
              <a:t>αξιολόγηση βάσει κριτηρίου (</a:t>
            </a:r>
            <a:r>
              <a:rPr lang="en-US" b="1" dirty="0" smtClean="0">
                <a:latin typeface="Book Antiqua" pitchFamily="18" charset="0"/>
              </a:rPr>
              <a:t>criterion</a:t>
            </a:r>
            <a:r>
              <a:rPr lang="el-GR" b="1" dirty="0" smtClean="0">
                <a:latin typeface="Book Antiqua" pitchFamily="18" charset="0"/>
              </a:rPr>
              <a:t>-</a:t>
            </a:r>
            <a:r>
              <a:rPr lang="en-US" b="1" dirty="0" smtClean="0">
                <a:latin typeface="Book Antiqua" pitchFamily="18" charset="0"/>
              </a:rPr>
              <a:t>referenced</a:t>
            </a:r>
            <a:r>
              <a:rPr lang="el-GR" b="1" dirty="0" smtClean="0">
                <a:latin typeface="Book Antiqua" pitchFamily="18" charset="0"/>
              </a:rPr>
              <a:t>) </a:t>
            </a:r>
            <a:r>
              <a:rPr lang="el-GR" dirty="0" smtClean="0">
                <a:latin typeface="Book Antiqua" pitchFamily="18" charset="0"/>
              </a:rPr>
              <a:t>στην περίπτωση όπου η ερμηνεία των αποτελεσμάτων βασίζεται στην επίτευξη προκαθορισμένων κριτηρίων ανεξάρτητα από την επίδοση των άλλων υποψηφίων. </a:t>
            </a:r>
          </a:p>
          <a:p>
            <a:endParaRPr lang="el-GR" dirty="0" smtClean="0">
              <a:solidFill>
                <a:schemeClr val="bg1"/>
              </a:solidFill>
              <a:latin typeface="Book Antiqua" pitchFamily="18" charset="0"/>
            </a:endParaRPr>
          </a:p>
          <a:p>
            <a:endParaRPr lang="el-GR" dirty="0">
              <a:solidFill>
                <a:schemeClr val="bg1"/>
              </a:solidFill>
              <a:latin typeface="Book Antiqua" pitchFamily="18" charset="0"/>
            </a:endParaRPr>
          </a:p>
        </p:txBody>
      </p:sp>
      <p:sp>
        <p:nvSpPr>
          <p:cNvPr id="4" name="3 - Θέση αριθμού διαφάνειας"/>
          <p:cNvSpPr>
            <a:spLocks noGrp="1"/>
          </p:cNvSpPr>
          <p:nvPr>
            <p:ph type="sldNum" sz="quarter" idx="12"/>
          </p:nvPr>
        </p:nvSpPr>
        <p:spPr/>
        <p:txBody>
          <a:bodyPr/>
          <a:lstStyle/>
          <a:p>
            <a:fld id="{8396CFBC-A347-471F-86BF-C623F1137252}" type="slidenum">
              <a:rPr lang="el-GR" smtClean="0"/>
              <a:pPr/>
              <a:t>11</a:t>
            </a:fld>
            <a:endParaRPr lang="el-GR"/>
          </a:p>
        </p:txBody>
      </p:sp>
    </p:spTree>
    <p:extLst>
      <p:ext uri="{BB962C8B-B14F-4D97-AF65-F5344CB8AC3E}">
        <p14:creationId xmlns:p14="http://schemas.microsoft.com/office/powerpoint/2010/main" val="310139900"/>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r>
              <a:rPr lang="el-GR" dirty="0"/>
              <a:t>Ο Κώστας πήρε τον καλύτερο βαθμό στο διαγώνισμα της Ιστορίας</a:t>
            </a:r>
            <a:r>
              <a:rPr lang="el-GR" dirty="0" smtClean="0"/>
              <a:t>.</a:t>
            </a:r>
          </a:p>
          <a:p>
            <a:r>
              <a:rPr lang="el-GR" dirty="0" smtClean="0"/>
              <a:t> </a:t>
            </a:r>
            <a:r>
              <a:rPr lang="el-GR" dirty="0"/>
              <a:t>Η Νίκη κατά τη διαδικασία τη απόσταξης μπορεί να διαχωρίσει το οινόπνευμα από το νερό. </a:t>
            </a:r>
            <a:endParaRPr lang="el-GR" dirty="0" smtClean="0"/>
          </a:p>
          <a:p>
            <a:r>
              <a:rPr lang="el-GR" dirty="0" smtClean="0"/>
              <a:t>Ο </a:t>
            </a:r>
            <a:r>
              <a:rPr lang="el-GR" dirty="0"/>
              <a:t>Αντώνης μπορεί να ονοματίσει όλα τα στοιχεία του περιοδικού πίνακα. </a:t>
            </a:r>
            <a:endParaRPr lang="el-GR" dirty="0" smtClean="0"/>
          </a:p>
          <a:p>
            <a:r>
              <a:rPr lang="el-GR" dirty="0" smtClean="0"/>
              <a:t>Η </a:t>
            </a:r>
            <a:r>
              <a:rPr lang="el-GR" dirty="0"/>
              <a:t>Νεκταρία ξέρει περισσότερες λέξεις από ό,τι το 70% των άλλων μαθητών στο τρίτο έτος των Γαλλικών. </a:t>
            </a:r>
          </a:p>
        </p:txBody>
      </p:sp>
      <p:sp>
        <p:nvSpPr>
          <p:cNvPr id="3" name="Τίτλος 2"/>
          <p:cNvSpPr>
            <a:spLocks noGrp="1"/>
          </p:cNvSpPr>
          <p:nvPr>
            <p:ph type="title"/>
          </p:nvPr>
        </p:nvSpPr>
        <p:spPr/>
        <p:txBody>
          <a:bodyPr/>
          <a:lstStyle/>
          <a:p>
            <a:r>
              <a:rPr lang="el-GR" dirty="0" smtClean="0">
                <a:solidFill>
                  <a:schemeClr val="tx1">
                    <a:lumMod val="75000"/>
                  </a:schemeClr>
                </a:solidFill>
              </a:rPr>
              <a:t>Ασκήσεις </a:t>
            </a:r>
            <a:r>
              <a:rPr lang="el-GR" dirty="0" err="1" smtClean="0">
                <a:solidFill>
                  <a:schemeClr val="tx1">
                    <a:lumMod val="75000"/>
                  </a:schemeClr>
                </a:solidFill>
              </a:rPr>
              <a:t>Αυτοαξιολόγησης</a:t>
            </a:r>
            <a:endParaRPr lang="el-GR" dirty="0">
              <a:solidFill>
                <a:schemeClr val="tx1">
                  <a:lumMod val="75000"/>
                </a:schemeClr>
              </a:solidFill>
            </a:endParaRPr>
          </a:p>
        </p:txBody>
      </p:sp>
    </p:spTree>
    <p:extLst>
      <p:ext uri="{BB962C8B-B14F-4D97-AF65-F5344CB8AC3E}">
        <p14:creationId xmlns:p14="http://schemas.microsoft.com/office/powerpoint/2010/main" val="25634332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a:xfrm>
            <a:off x="1981200" y="428604"/>
            <a:ext cx="8229600" cy="1143008"/>
          </a:xfrm>
          <a:ln>
            <a:solidFill>
              <a:srgbClr val="FFFF00"/>
            </a:solidFill>
          </a:ln>
        </p:spPr>
        <p:txBody>
          <a:bodyPr>
            <a:noAutofit/>
          </a:bodyPr>
          <a:lstStyle/>
          <a:p>
            <a:pPr algn="ctr"/>
            <a:r>
              <a:rPr lang="en-US" sz="3600" b="1" dirty="0">
                <a:solidFill>
                  <a:schemeClr val="tx1"/>
                </a:solidFill>
                <a:latin typeface="Book Antiqua" pitchFamily="18" charset="0"/>
              </a:rPr>
              <a:t>A</a:t>
            </a:r>
            <a:r>
              <a:rPr lang="el-GR" sz="3600" b="1" dirty="0" err="1">
                <a:solidFill>
                  <a:schemeClr val="tx1"/>
                </a:solidFill>
                <a:latin typeface="Book Antiqua" pitchFamily="18" charset="0"/>
              </a:rPr>
              <a:t>ξιολόγηση</a:t>
            </a:r>
            <a:r>
              <a:rPr lang="el-GR" sz="3600" b="1" dirty="0">
                <a:solidFill>
                  <a:schemeClr val="tx1"/>
                </a:solidFill>
                <a:latin typeface="Book Antiqua" pitchFamily="18" charset="0"/>
              </a:rPr>
              <a:t> ως</a:t>
            </a:r>
            <a:r>
              <a:rPr lang="en-US" sz="3600" b="1" dirty="0">
                <a:solidFill>
                  <a:schemeClr val="tx1"/>
                </a:solidFill>
                <a:latin typeface="Book Antiqua" pitchFamily="18" charset="0"/>
              </a:rPr>
              <a:t/>
            </a:r>
            <a:br>
              <a:rPr lang="en-US" sz="3600" b="1" dirty="0">
                <a:solidFill>
                  <a:schemeClr val="tx1"/>
                </a:solidFill>
                <a:latin typeface="Book Antiqua" pitchFamily="18" charset="0"/>
              </a:rPr>
            </a:br>
            <a:r>
              <a:rPr lang="el-GR" sz="3600" b="1" dirty="0">
                <a:solidFill>
                  <a:schemeClr val="tx1"/>
                </a:solidFill>
                <a:latin typeface="Book Antiqua" pitchFamily="18" charset="0"/>
              </a:rPr>
              <a:t>τη σχέση αξιολογητή-αξιολογούμενου</a:t>
            </a:r>
          </a:p>
        </p:txBody>
      </p:sp>
      <p:sp>
        <p:nvSpPr>
          <p:cNvPr id="9" name="8 - Θέση περιεχομένου"/>
          <p:cNvSpPr>
            <a:spLocks noGrp="1"/>
          </p:cNvSpPr>
          <p:nvPr>
            <p:ph idx="1"/>
          </p:nvPr>
        </p:nvSpPr>
        <p:spPr/>
        <p:txBody>
          <a:bodyPr>
            <a:normAutofit/>
          </a:bodyPr>
          <a:lstStyle/>
          <a:p>
            <a:pPr>
              <a:buNone/>
            </a:pPr>
            <a:endParaRPr lang="el-GR" i="1" dirty="0" smtClean="0"/>
          </a:p>
          <a:p>
            <a:pPr algn="just">
              <a:buNone/>
            </a:pPr>
            <a:r>
              <a:rPr lang="el-GR" dirty="0" smtClean="0">
                <a:solidFill>
                  <a:srgbClr val="FFFF00"/>
                </a:solidFill>
                <a:latin typeface="Book Antiqua" pitchFamily="18" charset="0"/>
              </a:rPr>
              <a:t>    </a:t>
            </a:r>
            <a:endParaRPr lang="el-GR" sz="3000" dirty="0">
              <a:solidFill>
                <a:schemeClr val="bg1"/>
              </a:solidFill>
              <a:latin typeface="Book Antiqua" pitchFamily="18" charset="0"/>
            </a:endParaRPr>
          </a:p>
        </p:txBody>
      </p:sp>
      <p:sp>
        <p:nvSpPr>
          <p:cNvPr id="4" name="3 - Θέση αριθμού διαφάνειας"/>
          <p:cNvSpPr>
            <a:spLocks noGrp="1"/>
          </p:cNvSpPr>
          <p:nvPr>
            <p:ph type="sldNum" sz="quarter" idx="4294967295"/>
          </p:nvPr>
        </p:nvSpPr>
        <p:spPr>
          <a:xfrm>
            <a:off x="9448800" y="6356351"/>
            <a:ext cx="762000" cy="365125"/>
          </a:xfrm>
          <a:prstGeom prst="rect">
            <a:avLst/>
          </a:prstGeom>
        </p:spPr>
        <p:txBody>
          <a:bodyPr/>
          <a:lstStyle/>
          <a:p>
            <a:fld id="{8396CFBC-A347-471F-86BF-C623F1137252}" type="slidenum">
              <a:rPr lang="el-GR" smtClean="0"/>
              <a:pPr/>
              <a:t>13</a:t>
            </a:fld>
            <a:endParaRPr lang="el-GR"/>
          </a:p>
        </p:txBody>
      </p:sp>
      <p:graphicFrame>
        <p:nvGraphicFramePr>
          <p:cNvPr id="6" name="5 - Πίνακας"/>
          <p:cNvGraphicFramePr>
            <a:graphicFrameLocks noGrp="1"/>
          </p:cNvGraphicFramePr>
          <p:nvPr>
            <p:extLst/>
          </p:nvPr>
        </p:nvGraphicFramePr>
        <p:xfrm>
          <a:off x="2024034" y="1714490"/>
          <a:ext cx="8143932" cy="5073025"/>
        </p:xfrm>
        <a:graphic>
          <a:graphicData uri="http://schemas.openxmlformats.org/drawingml/2006/table">
            <a:tbl>
              <a:tblPr firstRow="1" bandRow="1">
                <a:tableStyleId>{5C22544A-7EE6-4342-B048-85BDC9FD1C3A}</a:tableStyleId>
              </a:tblPr>
              <a:tblGrid>
                <a:gridCol w="8143932"/>
              </a:tblGrid>
              <a:tr h="1476385">
                <a:tc>
                  <a:txBody>
                    <a:bodyPr/>
                    <a:lstStyle/>
                    <a:p>
                      <a:r>
                        <a:rPr kumimoji="0" lang="el-GR" sz="2800" b="1" kern="1200" dirty="0" err="1" smtClean="0">
                          <a:solidFill>
                            <a:schemeClr val="lt1"/>
                          </a:solidFill>
                          <a:latin typeface="Book Antiqua" pitchFamily="18" charset="0"/>
                          <a:ea typeface="+mn-ea"/>
                          <a:cs typeface="+mn-cs"/>
                        </a:rPr>
                        <a:t>Ετεροαξιολόγηση</a:t>
                      </a:r>
                      <a:r>
                        <a:rPr kumimoji="0" lang="el-GR" sz="2400" b="1" kern="1200" dirty="0" smtClean="0">
                          <a:solidFill>
                            <a:schemeClr val="lt1"/>
                          </a:solidFill>
                          <a:latin typeface="Book Antiqua" pitchFamily="18" charset="0"/>
                          <a:ea typeface="+mn-ea"/>
                          <a:cs typeface="+mn-cs"/>
                        </a:rPr>
                        <a:t> (ή και απλά αξιολόγηση), η οποία πραγματοποιείται από τον δάσκαλο ή εξεταστή προς τον</a:t>
                      </a:r>
                      <a:r>
                        <a:rPr kumimoji="0" lang="el-GR" sz="2400" b="1" kern="1200" baseline="0" dirty="0" smtClean="0">
                          <a:solidFill>
                            <a:schemeClr val="lt1"/>
                          </a:solidFill>
                          <a:latin typeface="Book Antiqua" pitchFamily="18" charset="0"/>
                          <a:ea typeface="+mn-ea"/>
                          <a:cs typeface="+mn-cs"/>
                        </a:rPr>
                        <a:t> μαθητή.</a:t>
                      </a:r>
                      <a:endParaRPr lang="el-GR" sz="2400" i="0" dirty="0">
                        <a:latin typeface="Book Antiqua" pitchFamily="18" charset="0"/>
                      </a:endParaRPr>
                    </a:p>
                  </a:txBody>
                  <a:tcPr/>
                </a:tc>
              </a:tr>
              <a:tr h="1476385">
                <a:tc>
                  <a:txBody>
                    <a:bodyPr/>
                    <a:lstStyle/>
                    <a:p>
                      <a:r>
                        <a:rPr kumimoji="0" lang="el-GR" sz="2800" b="1" kern="1200" dirty="0" err="1" smtClean="0">
                          <a:solidFill>
                            <a:schemeClr val="tx1"/>
                          </a:solidFill>
                          <a:latin typeface="Book Antiqua" pitchFamily="18" charset="0"/>
                          <a:ea typeface="+mn-ea"/>
                          <a:cs typeface="+mn-cs"/>
                        </a:rPr>
                        <a:t>Αλληλοαξιολόγηση</a:t>
                      </a:r>
                      <a:r>
                        <a:rPr kumimoji="0" lang="el-GR" sz="2400" kern="1200" dirty="0" smtClean="0">
                          <a:solidFill>
                            <a:schemeClr val="tx1"/>
                          </a:solidFill>
                          <a:latin typeface="Book Antiqua" pitchFamily="18" charset="0"/>
                          <a:ea typeface="+mn-ea"/>
                          <a:cs typeface="+mn-cs"/>
                        </a:rPr>
                        <a:t>, κατά την οποία τα υποκείμενα/διδασκόμενοι</a:t>
                      </a:r>
                      <a:r>
                        <a:rPr kumimoji="0" lang="el-GR" sz="2400" kern="1200" baseline="0" dirty="0" smtClean="0">
                          <a:solidFill>
                            <a:schemeClr val="tx1"/>
                          </a:solidFill>
                          <a:latin typeface="Book Antiqua" pitchFamily="18" charset="0"/>
                          <a:ea typeface="+mn-ea"/>
                          <a:cs typeface="+mn-cs"/>
                        </a:rPr>
                        <a:t> </a:t>
                      </a:r>
                      <a:r>
                        <a:rPr kumimoji="0" lang="el-GR" sz="2400" kern="1200" dirty="0" smtClean="0">
                          <a:solidFill>
                            <a:schemeClr val="tx1"/>
                          </a:solidFill>
                          <a:latin typeface="Book Antiqua" pitchFamily="18" charset="0"/>
                          <a:ea typeface="+mn-ea"/>
                          <a:cs typeface="+mn-cs"/>
                        </a:rPr>
                        <a:t> αξιολογούν κάποιον συνδιδασκόμενό</a:t>
                      </a:r>
                      <a:r>
                        <a:rPr kumimoji="0" lang="el-GR" sz="2400" kern="1200" baseline="0" dirty="0" smtClean="0">
                          <a:solidFill>
                            <a:schemeClr val="tx1"/>
                          </a:solidFill>
                          <a:latin typeface="Book Antiqua" pitchFamily="18" charset="0"/>
                          <a:ea typeface="+mn-ea"/>
                          <a:cs typeface="+mn-cs"/>
                        </a:rPr>
                        <a:t> </a:t>
                      </a:r>
                      <a:r>
                        <a:rPr kumimoji="0" lang="el-GR" sz="2400" kern="1200" baseline="0" dirty="0" err="1" smtClean="0">
                          <a:solidFill>
                            <a:schemeClr val="tx1"/>
                          </a:solidFill>
                          <a:latin typeface="Book Antiqua" pitchFamily="18" charset="0"/>
                          <a:ea typeface="+mn-ea"/>
                          <a:cs typeface="+mn-cs"/>
                        </a:rPr>
                        <a:t>τους</a:t>
                      </a:r>
                      <a:r>
                        <a:rPr kumimoji="0" lang="el-GR" sz="2400" kern="1200" dirty="0" err="1" smtClean="0">
                          <a:solidFill>
                            <a:schemeClr val="tx1"/>
                          </a:solidFill>
                          <a:latin typeface="Book Antiqua" pitchFamily="18" charset="0"/>
                          <a:ea typeface="+mn-ea"/>
                          <a:cs typeface="+mn-cs"/>
                        </a:rPr>
                        <a:t>και</a:t>
                      </a:r>
                      <a:r>
                        <a:rPr kumimoji="0" lang="el-GR" sz="2400" kern="1200" dirty="0" smtClean="0">
                          <a:solidFill>
                            <a:schemeClr val="tx1"/>
                          </a:solidFill>
                          <a:latin typeface="Book Antiqua" pitchFamily="18" charset="0"/>
                          <a:ea typeface="+mn-ea"/>
                          <a:cs typeface="+mn-cs"/>
                        </a:rPr>
                        <a:t> ταυτόχρονα αξιολογούνται από αυτόν. </a:t>
                      </a:r>
                      <a:endParaRPr lang="el-GR" sz="2400" i="0" dirty="0">
                        <a:solidFill>
                          <a:schemeClr val="tx1"/>
                        </a:solidFill>
                        <a:latin typeface="Book Antiqua" pitchFamily="18" charset="0"/>
                      </a:endParaRPr>
                    </a:p>
                  </a:txBody>
                  <a:tcPr/>
                </a:tc>
              </a:tr>
              <a:tr h="147638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l-GR" sz="2800" b="1" kern="1200" dirty="0" err="1" smtClean="0">
                          <a:solidFill>
                            <a:schemeClr val="bg1"/>
                          </a:solidFill>
                          <a:latin typeface="Book Antiqua" pitchFamily="18" charset="0"/>
                          <a:ea typeface="+mn-ea"/>
                          <a:cs typeface="+mn-cs"/>
                        </a:rPr>
                        <a:t>Αυτοαξιολόγηση</a:t>
                      </a:r>
                      <a:r>
                        <a:rPr kumimoji="0" lang="el-GR" sz="2800" b="1" kern="1200" dirty="0" smtClean="0">
                          <a:solidFill>
                            <a:schemeClr val="bg1"/>
                          </a:solidFill>
                          <a:latin typeface="Book Antiqua" pitchFamily="18" charset="0"/>
                          <a:ea typeface="+mn-ea"/>
                          <a:cs typeface="+mn-cs"/>
                        </a:rPr>
                        <a:t>,</a:t>
                      </a:r>
                      <a:r>
                        <a:rPr kumimoji="0" lang="el-GR" sz="2800" b="1" kern="1200" baseline="0" dirty="0" smtClean="0">
                          <a:solidFill>
                            <a:schemeClr val="bg1"/>
                          </a:solidFill>
                          <a:latin typeface="Book Antiqua" pitchFamily="18" charset="0"/>
                          <a:ea typeface="+mn-ea"/>
                          <a:cs typeface="+mn-cs"/>
                        </a:rPr>
                        <a:t> </a:t>
                      </a:r>
                      <a:r>
                        <a:rPr kumimoji="0" lang="el-GR" sz="2400" kern="1200" baseline="0" dirty="0" smtClean="0">
                          <a:solidFill>
                            <a:schemeClr val="bg1"/>
                          </a:solidFill>
                          <a:latin typeface="Book Antiqua" pitchFamily="18" charset="0"/>
                          <a:ea typeface="+mn-ea"/>
                          <a:cs typeface="+mn-cs"/>
                        </a:rPr>
                        <a:t>κατά την οποία ο μαθητής αξιολογεί τον ίδιο του τον εαυτό. Η </a:t>
                      </a:r>
                      <a:r>
                        <a:rPr kumimoji="0" lang="el-GR" sz="2400" kern="1200" baseline="0" dirty="0" err="1" smtClean="0">
                          <a:solidFill>
                            <a:schemeClr val="bg1"/>
                          </a:solidFill>
                          <a:latin typeface="Book Antiqua" pitchFamily="18" charset="0"/>
                          <a:ea typeface="+mn-ea"/>
                          <a:cs typeface="+mn-cs"/>
                        </a:rPr>
                        <a:t>αυτοαξιολόγηση</a:t>
                      </a:r>
                      <a:r>
                        <a:rPr kumimoji="0" lang="el-GR" sz="2400" kern="1200" baseline="0" dirty="0" smtClean="0">
                          <a:solidFill>
                            <a:schemeClr val="bg1"/>
                          </a:solidFill>
                          <a:latin typeface="Book Antiqua" pitchFamily="18" charset="0"/>
                          <a:ea typeface="+mn-ea"/>
                          <a:cs typeface="+mn-cs"/>
                        </a:rPr>
                        <a:t> </a:t>
                      </a:r>
                      <a:r>
                        <a:rPr kumimoji="0" lang="el-GR" sz="2400" kern="1200" dirty="0" smtClean="0">
                          <a:solidFill>
                            <a:schemeClr val="bg1"/>
                          </a:solidFill>
                          <a:latin typeface="Book Antiqua" pitchFamily="18" charset="0"/>
                          <a:ea typeface="+mn-ea"/>
                          <a:cs typeface="+mn-cs"/>
                        </a:rPr>
                        <a:t>είναι μια τεχνική η οποία έχει κυρίαρχη θέση μέσα στο πλαίσιο του </a:t>
                      </a:r>
                      <a:r>
                        <a:rPr kumimoji="0" lang="el-GR" sz="2400" kern="1200" dirty="0" err="1" smtClean="0">
                          <a:solidFill>
                            <a:schemeClr val="bg1"/>
                          </a:solidFill>
                          <a:latin typeface="Book Antiqua" pitchFamily="18" charset="0"/>
                          <a:ea typeface="+mn-ea"/>
                          <a:cs typeface="+mn-cs"/>
                        </a:rPr>
                        <a:t>μαθητοκεντρισμού</a:t>
                      </a:r>
                      <a:r>
                        <a:rPr kumimoji="0" lang="el-GR" sz="2400" kern="1200" dirty="0" smtClean="0">
                          <a:solidFill>
                            <a:schemeClr val="bg1"/>
                          </a:solidFill>
                          <a:latin typeface="Book Antiqua" pitchFamily="18" charset="0"/>
                          <a:ea typeface="+mn-ea"/>
                          <a:cs typeface="+mn-cs"/>
                        </a:rPr>
                        <a:t> και της αυτονόμησης του</a:t>
                      </a:r>
                      <a:r>
                        <a:rPr kumimoji="0" lang="el-GR" sz="2400" kern="1200" baseline="0" dirty="0" smtClean="0">
                          <a:solidFill>
                            <a:schemeClr val="bg1"/>
                          </a:solidFill>
                          <a:latin typeface="Book Antiqua" pitchFamily="18" charset="0"/>
                          <a:ea typeface="+mn-ea"/>
                          <a:cs typeface="+mn-cs"/>
                        </a:rPr>
                        <a:t> μαθητή.</a:t>
                      </a:r>
                      <a:endParaRPr kumimoji="0" lang="el-GR" sz="2400" kern="1200" dirty="0" smtClean="0">
                        <a:solidFill>
                          <a:schemeClr val="bg1"/>
                        </a:solidFill>
                        <a:latin typeface="Book Antiqua" pitchFamily="18" charset="0"/>
                        <a:ea typeface="+mn-ea"/>
                        <a:cs typeface="+mn-cs"/>
                      </a:endParaRPr>
                    </a:p>
                    <a:p>
                      <a:endParaRPr lang="el-GR" sz="2400" i="0" dirty="0">
                        <a:solidFill>
                          <a:schemeClr val="tx1"/>
                        </a:solidFill>
                        <a:latin typeface="Book Antiqua" pitchFamily="18" charset="0"/>
                      </a:endParaRPr>
                    </a:p>
                  </a:txBody>
                  <a:tcPr>
                    <a:solidFill>
                      <a:schemeClr val="accent5">
                        <a:lumMod val="75000"/>
                      </a:schemeClr>
                    </a:solidFill>
                  </a:tcPr>
                </a:tc>
              </a:tr>
            </a:tbl>
          </a:graphicData>
        </a:graphic>
      </p:graphicFrame>
    </p:spTree>
    <p:extLst>
      <p:ext uri="{BB962C8B-B14F-4D97-AF65-F5344CB8AC3E}">
        <p14:creationId xmlns:p14="http://schemas.microsoft.com/office/powerpoint/2010/main" val="17220155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r>
              <a:rPr lang="el-GR" dirty="0"/>
              <a:t>Η εκπαιδευτική αξιολόγηση διακρίνεται επίσης </a:t>
            </a:r>
            <a:r>
              <a:rPr lang="el-GR" b="1" dirty="0">
                <a:solidFill>
                  <a:srgbClr val="C00000"/>
                </a:solidFill>
              </a:rPr>
              <a:t>σε τυπική ή επίσημη και σε άτυπη ή ανεπίσημη.</a:t>
            </a:r>
            <a:r>
              <a:rPr lang="el-GR" dirty="0"/>
              <a:t> </a:t>
            </a:r>
            <a:endParaRPr lang="el-GR" dirty="0" smtClean="0"/>
          </a:p>
          <a:p>
            <a:r>
              <a:rPr lang="el-GR" dirty="0" smtClean="0"/>
              <a:t>Η </a:t>
            </a:r>
            <a:r>
              <a:rPr lang="el-GR" dirty="0"/>
              <a:t>τυπική αποτελεί μια καλά οργανωμένη και σχεδιασμένη από τον εκπαιδευτικό μορφή αξιολόγησης. </a:t>
            </a:r>
            <a:endParaRPr lang="el-GR" dirty="0" smtClean="0"/>
          </a:p>
          <a:p>
            <a:r>
              <a:rPr lang="el-GR" dirty="0" smtClean="0"/>
              <a:t>Η </a:t>
            </a:r>
            <a:r>
              <a:rPr lang="el-GR" dirty="0"/>
              <a:t>άτυπη αξιολόγηση είναι αυθόρμητη (μη συστηματική) και αξιοποιεί αξιολογικές δοκιμασίες, όπως η παρατήρηση και οι προφορικές ερωτήσεις.</a:t>
            </a:r>
          </a:p>
          <a:p>
            <a:endParaRPr lang="el-GR" dirty="0"/>
          </a:p>
        </p:txBody>
      </p:sp>
      <p:sp>
        <p:nvSpPr>
          <p:cNvPr id="4" name="4 - Τίτλος"/>
          <p:cNvSpPr>
            <a:spLocks noGrp="1"/>
          </p:cNvSpPr>
          <p:nvPr>
            <p:ph type="title"/>
          </p:nvPr>
        </p:nvSpPr>
        <p:spPr>
          <a:ln>
            <a:solidFill>
              <a:srgbClr val="FFFF00"/>
            </a:solidFill>
          </a:ln>
        </p:spPr>
        <p:txBody>
          <a:bodyPr>
            <a:noAutofit/>
          </a:bodyPr>
          <a:lstStyle/>
          <a:p>
            <a:pPr algn="ctr"/>
            <a:r>
              <a:rPr lang="el-GR" sz="3600" b="1" dirty="0" smtClean="0">
                <a:solidFill>
                  <a:schemeClr val="tx1"/>
                </a:solidFill>
                <a:latin typeface="Book Antiqua" pitchFamily="18" charset="0"/>
              </a:rPr>
              <a:t>Τυπική/Άτυπη </a:t>
            </a:r>
            <a:r>
              <a:rPr lang="en-US" sz="3600" b="1" dirty="0" smtClean="0">
                <a:solidFill>
                  <a:schemeClr val="tx1"/>
                </a:solidFill>
                <a:latin typeface="Book Antiqua" pitchFamily="18" charset="0"/>
              </a:rPr>
              <a:t>A</a:t>
            </a:r>
            <a:r>
              <a:rPr lang="el-GR" sz="3600" b="1" dirty="0" err="1" smtClean="0">
                <a:solidFill>
                  <a:schemeClr val="tx1"/>
                </a:solidFill>
                <a:latin typeface="Book Antiqua" pitchFamily="18" charset="0"/>
              </a:rPr>
              <a:t>ξιολόγηση</a:t>
            </a:r>
            <a:endParaRPr lang="el-GR" sz="3600" b="1" dirty="0">
              <a:solidFill>
                <a:schemeClr val="tx1"/>
              </a:solidFill>
              <a:latin typeface="Book Antiqua" pitchFamily="18" charset="0"/>
            </a:endParaRPr>
          </a:p>
        </p:txBody>
      </p:sp>
    </p:spTree>
    <p:extLst>
      <p:ext uri="{BB962C8B-B14F-4D97-AF65-F5344CB8AC3E}">
        <p14:creationId xmlns:p14="http://schemas.microsoft.com/office/powerpoint/2010/main" val="48308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b="1" dirty="0" smtClean="0">
                <a:solidFill>
                  <a:schemeClr val="tx1"/>
                </a:solidFill>
              </a:rPr>
              <a:t>Direct vs Indirect Assessment</a:t>
            </a:r>
            <a:endParaRPr lang="el-GR" b="1" dirty="0">
              <a:solidFill>
                <a:schemeClr val="tx1"/>
              </a:solidFill>
            </a:endParaRPr>
          </a:p>
        </p:txBody>
      </p:sp>
      <p:sp>
        <p:nvSpPr>
          <p:cNvPr id="3" name="Θέση περιεχομένου 2"/>
          <p:cNvSpPr>
            <a:spLocks noGrp="1"/>
          </p:cNvSpPr>
          <p:nvPr>
            <p:ph idx="1"/>
          </p:nvPr>
        </p:nvSpPr>
        <p:spPr/>
        <p:txBody>
          <a:bodyPr/>
          <a:lstStyle/>
          <a:p>
            <a:r>
              <a:rPr lang="en-US" dirty="0"/>
              <a:t>Direct assessment is assessing what the candidate is actually doing. For example, a small group are discussing something, the assessor observes, compares with a criteria grid, matches the performances to the most appropriate categories on the grid, and gives an assessment. </a:t>
            </a:r>
            <a:endParaRPr lang="en-US" dirty="0" smtClean="0"/>
          </a:p>
          <a:p>
            <a:r>
              <a:rPr lang="en-US" dirty="0" smtClean="0"/>
              <a:t>Indirect </a:t>
            </a:r>
            <a:r>
              <a:rPr lang="en-US" dirty="0"/>
              <a:t>assessment, </a:t>
            </a:r>
            <a:r>
              <a:rPr lang="en-US" dirty="0" smtClean="0"/>
              <a:t>uses </a:t>
            </a:r>
            <a:r>
              <a:rPr lang="en-US" dirty="0"/>
              <a:t>a test, </a:t>
            </a:r>
            <a:r>
              <a:rPr lang="en-US" dirty="0" smtClean="0"/>
              <a:t>which </a:t>
            </a:r>
            <a:r>
              <a:rPr lang="en-US" dirty="0"/>
              <a:t>often assesses enabling skills.</a:t>
            </a:r>
            <a:endParaRPr lang="el-GR" dirty="0"/>
          </a:p>
        </p:txBody>
      </p:sp>
    </p:spTree>
    <p:extLst>
      <p:ext uri="{BB962C8B-B14F-4D97-AF65-F5344CB8AC3E}">
        <p14:creationId xmlns:p14="http://schemas.microsoft.com/office/powerpoint/2010/main" val="13504514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αριθμού διαφάνειας"/>
          <p:cNvSpPr>
            <a:spLocks noGrp="1"/>
          </p:cNvSpPr>
          <p:nvPr>
            <p:ph type="sldNum" sz="quarter" idx="12"/>
          </p:nvPr>
        </p:nvSpPr>
        <p:spPr/>
        <p:txBody>
          <a:bodyPr/>
          <a:lstStyle/>
          <a:p>
            <a:fld id="{8396CFBC-A347-471F-86BF-C623F1137252}" type="slidenum">
              <a:rPr lang="el-GR" smtClean="0">
                <a:solidFill>
                  <a:srgbClr val="444D26"/>
                </a:solidFill>
              </a:rPr>
              <a:pPr/>
              <a:t>16</a:t>
            </a:fld>
            <a:endParaRPr lang="el-GR">
              <a:solidFill>
                <a:srgbClr val="444D26"/>
              </a:solidFill>
            </a:endParaRPr>
          </a:p>
        </p:txBody>
      </p:sp>
      <p:sp>
        <p:nvSpPr>
          <p:cNvPr id="5" name="4 - Τίτλος"/>
          <p:cNvSpPr>
            <a:spLocks noGrp="1"/>
          </p:cNvSpPr>
          <p:nvPr>
            <p:ph type="title"/>
          </p:nvPr>
        </p:nvSpPr>
        <p:spPr>
          <a:xfrm>
            <a:off x="1809720" y="357166"/>
            <a:ext cx="8401080" cy="983602"/>
          </a:xfrm>
          <a:ln>
            <a:solidFill>
              <a:srgbClr val="FFFF00"/>
            </a:solidFill>
          </a:ln>
        </p:spPr>
        <p:txBody>
          <a:bodyPr>
            <a:normAutofit/>
          </a:bodyPr>
          <a:lstStyle/>
          <a:p>
            <a:pPr algn="ctr"/>
            <a:r>
              <a:rPr lang="en-US" b="1" dirty="0" smtClean="0">
                <a:solidFill>
                  <a:schemeClr val="tx1"/>
                </a:solidFill>
              </a:rPr>
              <a:t>A</a:t>
            </a:r>
            <a:r>
              <a:rPr lang="el-GR" b="1" dirty="0" err="1" smtClean="0">
                <a:solidFill>
                  <a:schemeClr val="tx1"/>
                </a:solidFill>
              </a:rPr>
              <a:t>ξιολόγηση</a:t>
            </a:r>
            <a:r>
              <a:rPr lang="el-GR" b="1" dirty="0" smtClean="0">
                <a:solidFill>
                  <a:schemeClr val="tx1"/>
                </a:solidFill>
              </a:rPr>
              <a:t> ως προς τον τρόπο </a:t>
            </a:r>
            <a:endParaRPr lang="el-GR" b="1" dirty="0">
              <a:solidFill>
                <a:schemeClr val="tx1"/>
              </a:solidFill>
            </a:endParaRPr>
          </a:p>
        </p:txBody>
      </p:sp>
      <p:sp>
        <p:nvSpPr>
          <p:cNvPr id="9" name="8 - Θέση περιεχομένου"/>
          <p:cNvSpPr>
            <a:spLocks noGrp="1"/>
          </p:cNvSpPr>
          <p:nvPr>
            <p:ph sz="half" idx="1"/>
          </p:nvPr>
        </p:nvSpPr>
        <p:spPr>
          <a:xfrm>
            <a:off x="1631504" y="1628801"/>
            <a:ext cx="4535934" cy="4726125"/>
          </a:xfrm>
        </p:spPr>
        <p:txBody>
          <a:bodyPr>
            <a:normAutofit fontScale="92500"/>
          </a:bodyPr>
          <a:lstStyle/>
          <a:p>
            <a:pPr>
              <a:buNone/>
            </a:pPr>
            <a:r>
              <a:rPr lang="el-GR" b="1" dirty="0" smtClean="0">
                <a:solidFill>
                  <a:schemeClr val="bg1"/>
                </a:solidFill>
              </a:rPr>
              <a:t>    </a:t>
            </a:r>
            <a:r>
              <a:rPr lang="el-GR" b="1" dirty="0" smtClean="0"/>
              <a:t>Αξιολόγηση μέσω τεστ</a:t>
            </a:r>
          </a:p>
          <a:p>
            <a:pPr algn="just">
              <a:buNone/>
            </a:pPr>
            <a:r>
              <a:rPr lang="el-GR" dirty="0" smtClean="0">
                <a:latin typeface="Book Antiqua" pitchFamily="18" charset="0"/>
              </a:rPr>
              <a:t>    Ο </a:t>
            </a:r>
            <a:r>
              <a:rPr lang="en-US" dirty="0" smtClean="0"/>
              <a:t>Bachman</a:t>
            </a:r>
            <a:r>
              <a:rPr lang="el-GR" dirty="0" smtClean="0"/>
              <a:t> (2004: 9), αναφέρει ότι το τεστ είναι ένας ιδιαίτερος τρόπος μέτρησης που εστιάζει στην πρόκληση ενός συγκεκριμένου δείγματος συμπεριφοράς. Οι βαθμοί ενός τεστ παράλληλα με την ποιοτική αξιολόγηση παρέχουν και ποσοτική αξιολόγηση της ικανότητας των υποψηφίων</a:t>
            </a:r>
          </a:p>
          <a:p>
            <a:pPr algn="just">
              <a:buNone/>
            </a:pPr>
            <a:endParaRPr lang="el-GR" sz="3300" dirty="0">
              <a:latin typeface="Book Antiqua" pitchFamily="18" charset="0"/>
            </a:endParaRPr>
          </a:p>
        </p:txBody>
      </p:sp>
      <p:sp>
        <p:nvSpPr>
          <p:cNvPr id="10" name="9 - Θέση περιεχομένου"/>
          <p:cNvSpPr>
            <a:spLocks noGrp="1"/>
          </p:cNvSpPr>
          <p:nvPr>
            <p:ph sz="half" idx="2"/>
          </p:nvPr>
        </p:nvSpPr>
        <p:spPr>
          <a:xfrm>
            <a:off x="6024562" y="1628801"/>
            <a:ext cx="4519613" cy="4726125"/>
          </a:xfrm>
        </p:spPr>
        <p:txBody>
          <a:bodyPr>
            <a:normAutofit fontScale="92500"/>
          </a:bodyPr>
          <a:lstStyle/>
          <a:p>
            <a:pPr>
              <a:buNone/>
            </a:pPr>
            <a:r>
              <a:rPr lang="el-GR" dirty="0" smtClean="0">
                <a:solidFill>
                  <a:schemeClr val="bg1"/>
                </a:solidFill>
                <a:latin typeface="Book Antiqua" pitchFamily="18" charset="0"/>
              </a:rPr>
              <a:t> </a:t>
            </a:r>
            <a:r>
              <a:rPr lang="el-GR" b="1" dirty="0" smtClean="0">
                <a:latin typeface="Book Antiqua" pitchFamily="18" charset="0"/>
              </a:rPr>
              <a:t>Αξιολόγηση με εναλλακτικές μεθόδους αξιολόγησης</a:t>
            </a:r>
          </a:p>
          <a:p>
            <a:pPr>
              <a:buNone/>
            </a:pPr>
            <a:r>
              <a:rPr lang="el-GR" sz="3000" dirty="0"/>
              <a:t>    </a:t>
            </a:r>
            <a:r>
              <a:rPr lang="el-GR" sz="2800" dirty="0"/>
              <a:t>Η εναλλακτική αξιολόγηση είναι ένα είδος διαγνωστικής και διαμορφωτικής αξιολόγησης, το οποίο επαναλαμβάνεται σε τακτά διαστήματα και με διάφορες μορφές </a:t>
            </a:r>
            <a:r>
              <a:rPr lang="el-GR" sz="2800" dirty="0" err="1"/>
              <a:t>καθόλη</a:t>
            </a:r>
            <a:r>
              <a:rPr lang="el-GR" sz="2800" dirty="0"/>
              <a:t> τη διάρκεια της εκπαιδευτικής διαδικασίας.</a:t>
            </a:r>
            <a:endParaRPr lang="el-GR" sz="3000" dirty="0">
              <a:latin typeface="Book Antiqua" pitchFamily="18" charset="0"/>
            </a:endParaRPr>
          </a:p>
          <a:p>
            <a:endParaRPr lang="el-GR" sz="3000" dirty="0">
              <a:solidFill>
                <a:schemeClr val="bg1"/>
              </a:solidFill>
              <a:latin typeface="Book Antiqua" pitchFamily="18" charset="0"/>
            </a:endParaRPr>
          </a:p>
          <a:p>
            <a:endParaRPr lang="el-GR" dirty="0">
              <a:solidFill>
                <a:schemeClr val="bg1"/>
              </a:solidFill>
              <a:latin typeface="Book Antiqua" pitchFamily="18" charset="0"/>
            </a:endParaRPr>
          </a:p>
        </p:txBody>
      </p:sp>
    </p:spTree>
    <p:extLst>
      <p:ext uri="{BB962C8B-B14F-4D97-AF65-F5344CB8AC3E}">
        <p14:creationId xmlns:p14="http://schemas.microsoft.com/office/powerpoint/2010/main" val="19354718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 Θέση περιεχομένου"/>
          <p:cNvSpPr>
            <a:spLocks noGrp="1"/>
          </p:cNvSpPr>
          <p:nvPr>
            <p:ph sz="quarter" idx="1"/>
          </p:nvPr>
        </p:nvSpPr>
        <p:spPr>
          <a:xfrm>
            <a:off x="1981200" y="1988840"/>
            <a:ext cx="6248400" cy="4183360"/>
          </a:xfrm>
        </p:spPr>
        <p:txBody>
          <a:bodyPr>
            <a:normAutofit/>
          </a:bodyPr>
          <a:lstStyle/>
          <a:p>
            <a:r>
              <a:rPr lang="el-GR" b="1" dirty="0" smtClean="0"/>
              <a:t>Φάκελος εργασιών μαθητή/</a:t>
            </a:r>
            <a:r>
              <a:rPr lang="el-GR" b="1" dirty="0" err="1" smtClean="0"/>
              <a:t>Πορτφόλιο</a:t>
            </a:r>
            <a:endParaRPr lang="el-GR" b="1" dirty="0" smtClean="0"/>
          </a:p>
          <a:p>
            <a:r>
              <a:rPr lang="el-GR" b="1" dirty="0" smtClean="0"/>
              <a:t>Ερευνητική Εργασία (</a:t>
            </a:r>
            <a:r>
              <a:rPr lang="el-GR" b="1" dirty="0" err="1" smtClean="0"/>
              <a:t>Πρότζεκτ</a:t>
            </a:r>
            <a:r>
              <a:rPr lang="el-GR" b="1" dirty="0" smtClean="0"/>
              <a:t>)</a:t>
            </a:r>
          </a:p>
          <a:p>
            <a:r>
              <a:rPr lang="el-GR" b="1" dirty="0" smtClean="0"/>
              <a:t> Αξιολόγηση μέσω συμβουλευτικής συνάντησης</a:t>
            </a:r>
          </a:p>
          <a:p>
            <a:r>
              <a:rPr lang="el-GR" b="1" dirty="0" err="1" smtClean="0"/>
              <a:t>Αυτοαξιολόγηση</a:t>
            </a:r>
            <a:r>
              <a:rPr lang="el-GR" b="1" dirty="0" smtClean="0"/>
              <a:t>- </a:t>
            </a:r>
            <a:r>
              <a:rPr lang="el-GR" b="1" dirty="0" err="1" smtClean="0"/>
              <a:t>Ετεροαξιολόγηση</a:t>
            </a:r>
            <a:endParaRPr lang="el-GR" b="1" dirty="0" smtClean="0"/>
          </a:p>
          <a:p>
            <a:r>
              <a:rPr lang="el-GR" b="1" dirty="0" smtClean="0"/>
              <a:t>Δυναμική αξιολόγηση</a:t>
            </a:r>
          </a:p>
          <a:p>
            <a:endParaRPr lang="el-GR" dirty="0"/>
          </a:p>
        </p:txBody>
      </p:sp>
      <p:sp>
        <p:nvSpPr>
          <p:cNvPr id="8" name="7 - Θέση κειμένου"/>
          <p:cNvSpPr>
            <a:spLocks noGrp="1"/>
          </p:cNvSpPr>
          <p:nvPr>
            <p:ph type="body" idx="2"/>
          </p:nvPr>
        </p:nvSpPr>
        <p:spPr>
          <a:xfrm>
            <a:off x="8305800" y="1844824"/>
            <a:ext cx="1984248" cy="3489176"/>
          </a:xfrm>
        </p:spPr>
        <p:txBody>
          <a:bodyPr>
            <a:normAutofit fontScale="70000" lnSpcReduction="20000"/>
          </a:bodyPr>
          <a:lstStyle/>
          <a:p>
            <a:r>
              <a:rPr lang="el-GR" sz="2000" b="1" dirty="0">
                <a:solidFill>
                  <a:schemeClr val="tx1"/>
                </a:solidFill>
                <a:latin typeface="Book Antiqua" pitchFamily="18" charset="0"/>
              </a:rPr>
              <a:t>Με αυτόν τον τρόπο αξιολόγησης ο διδάσκων συγκεντρώνει στοιχεία σχετικά με τα δυνατά και τα αδύνατα σημεία από τους μαθητές μέσα και έξω από την τάξη, βάσει συγκεκριμένων κριτηρίων (Council of Europe 2001: 186).</a:t>
            </a:r>
          </a:p>
          <a:p>
            <a:endParaRPr lang="el-GR" sz="2000" dirty="0">
              <a:solidFill>
                <a:schemeClr val="bg1"/>
              </a:solidFill>
              <a:latin typeface="Book Antiqua" pitchFamily="18" charset="0"/>
            </a:endParaRPr>
          </a:p>
        </p:txBody>
      </p:sp>
      <p:sp>
        <p:nvSpPr>
          <p:cNvPr id="6" name="5 - Τίτλος"/>
          <p:cNvSpPr>
            <a:spLocks noGrp="1"/>
          </p:cNvSpPr>
          <p:nvPr>
            <p:ph type="title"/>
          </p:nvPr>
        </p:nvSpPr>
        <p:spPr>
          <a:xfrm>
            <a:off x="2309786" y="571480"/>
            <a:ext cx="7215238" cy="714380"/>
          </a:xfrm>
        </p:spPr>
        <p:txBody>
          <a:bodyPr>
            <a:normAutofit fontScale="90000"/>
          </a:bodyPr>
          <a:lstStyle/>
          <a:p>
            <a:pPr algn="ctr"/>
            <a:r>
              <a:rPr lang="el-GR" sz="3600" dirty="0">
                <a:solidFill>
                  <a:schemeClr val="tx1"/>
                </a:solidFill>
                <a:latin typeface="Book Antiqua" pitchFamily="18" charset="0"/>
              </a:rPr>
              <a:t>Ενδεικτικές μορφές εναλλακτικής αξιολόγησης</a:t>
            </a:r>
          </a:p>
        </p:txBody>
      </p:sp>
      <p:sp>
        <p:nvSpPr>
          <p:cNvPr id="5" name="4 - Θέση αριθμού διαφάνειας"/>
          <p:cNvSpPr>
            <a:spLocks noGrp="1"/>
          </p:cNvSpPr>
          <p:nvPr>
            <p:ph type="sldNum" sz="quarter" idx="15"/>
          </p:nvPr>
        </p:nvSpPr>
        <p:spPr>
          <a:xfrm>
            <a:off x="9448800" y="6356351"/>
            <a:ext cx="762000" cy="365125"/>
          </a:xfrm>
          <a:prstGeom prst="rect">
            <a:avLst/>
          </a:prstGeom>
        </p:spPr>
        <p:txBody>
          <a:bodyPr/>
          <a:lstStyle/>
          <a:p>
            <a:fld id="{8396CFBC-A347-471F-86BF-C623F1137252}" type="slidenum">
              <a:rPr lang="el-GR" smtClean="0">
                <a:solidFill>
                  <a:srgbClr val="444D26"/>
                </a:solidFill>
              </a:rPr>
              <a:pPr/>
              <a:t>17</a:t>
            </a:fld>
            <a:endParaRPr lang="el-GR">
              <a:solidFill>
                <a:srgbClr val="444D26"/>
              </a:solidFill>
            </a:endParaRPr>
          </a:p>
        </p:txBody>
      </p:sp>
    </p:spTree>
    <p:extLst>
      <p:ext uri="{BB962C8B-B14F-4D97-AF65-F5344CB8AC3E}">
        <p14:creationId xmlns:p14="http://schemas.microsoft.com/office/powerpoint/2010/main" val="11598738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85000" lnSpcReduction="20000"/>
          </a:bodyPr>
          <a:lstStyle/>
          <a:p>
            <a:r>
              <a:rPr lang="el-GR" dirty="0"/>
              <a:t> </a:t>
            </a:r>
          </a:p>
          <a:p>
            <a:pPr lvl="0"/>
            <a:r>
              <a:rPr lang="el-GR" dirty="0"/>
              <a:t>Φάκελος εργασιών μαθητή (</a:t>
            </a:r>
            <a:r>
              <a:rPr lang="el-GR" dirty="0" err="1"/>
              <a:t>portfolio</a:t>
            </a:r>
            <a:r>
              <a:rPr lang="el-GR" dirty="0"/>
              <a:t>) </a:t>
            </a:r>
          </a:p>
          <a:p>
            <a:pPr lvl="0"/>
            <a:r>
              <a:rPr lang="el-GR" dirty="0"/>
              <a:t>Ημερολόγια (</a:t>
            </a:r>
            <a:r>
              <a:rPr lang="el-GR" dirty="0" err="1"/>
              <a:t>diaries</a:t>
            </a:r>
            <a:r>
              <a:rPr lang="el-GR" dirty="0"/>
              <a:t>/ </a:t>
            </a:r>
            <a:r>
              <a:rPr lang="el-GR" dirty="0" err="1"/>
              <a:t>journals</a:t>
            </a:r>
            <a:r>
              <a:rPr lang="el-GR" dirty="0"/>
              <a:t>/ </a:t>
            </a:r>
            <a:r>
              <a:rPr lang="el-GR" dirty="0" err="1"/>
              <a:t>logs</a:t>
            </a:r>
            <a:r>
              <a:rPr lang="el-GR" dirty="0"/>
              <a:t>) </a:t>
            </a:r>
          </a:p>
          <a:p>
            <a:pPr lvl="0"/>
            <a:r>
              <a:rPr lang="el-GR" dirty="0"/>
              <a:t>Ερευνητικές εργασίες (</a:t>
            </a:r>
            <a:r>
              <a:rPr lang="el-GR" dirty="0" err="1"/>
              <a:t>projects</a:t>
            </a:r>
            <a:r>
              <a:rPr lang="el-GR" dirty="0"/>
              <a:t>) </a:t>
            </a:r>
          </a:p>
          <a:p>
            <a:pPr lvl="0"/>
            <a:r>
              <a:rPr lang="el-GR" dirty="0" err="1"/>
              <a:t>Αυτοαξιολόγηση</a:t>
            </a:r>
            <a:r>
              <a:rPr lang="el-GR" dirty="0"/>
              <a:t> (</a:t>
            </a:r>
            <a:r>
              <a:rPr lang="el-GR" dirty="0" err="1"/>
              <a:t>self-assessment</a:t>
            </a:r>
            <a:r>
              <a:rPr lang="el-GR" dirty="0"/>
              <a:t>) </a:t>
            </a:r>
          </a:p>
          <a:p>
            <a:pPr lvl="0"/>
            <a:r>
              <a:rPr lang="el-GR" dirty="0" err="1"/>
              <a:t>Ετεροαξιολόγηση</a:t>
            </a:r>
            <a:r>
              <a:rPr lang="el-GR" dirty="0"/>
              <a:t> (</a:t>
            </a:r>
            <a:r>
              <a:rPr lang="el-GR" dirty="0" err="1"/>
              <a:t>peer-assessment</a:t>
            </a:r>
            <a:r>
              <a:rPr lang="el-GR" dirty="0"/>
              <a:t>) </a:t>
            </a:r>
          </a:p>
          <a:p>
            <a:pPr lvl="0"/>
            <a:r>
              <a:rPr lang="el-GR" dirty="0"/>
              <a:t>Συστηματική παρατήρηση (</a:t>
            </a:r>
            <a:r>
              <a:rPr lang="el-GR" dirty="0" err="1"/>
              <a:t>observations</a:t>
            </a:r>
            <a:r>
              <a:rPr lang="el-GR" dirty="0"/>
              <a:t>) </a:t>
            </a:r>
          </a:p>
          <a:p>
            <a:pPr lvl="0"/>
            <a:r>
              <a:rPr lang="el-GR" dirty="0"/>
              <a:t>Παιχνίδια (</a:t>
            </a:r>
            <a:r>
              <a:rPr lang="el-GR" dirty="0" err="1"/>
              <a:t>games</a:t>
            </a:r>
            <a:r>
              <a:rPr lang="el-GR" dirty="0"/>
              <a:t>) </a:t>
            </a:r>
          </a:p>
          <a:p>
            <a:pPr lvl="0"/>
            <a:r>
              <a:rPr lang="el-GR" dirty="0"/>
              <a:t>Δραματοποίηση (</a:t>
            </a:r>
            <a:r>
              <a:rPr lang="el-GR" dirty="0" err="1"/>
              <a:t>dramatisation</a:t>
            </a:r>
            <a:r>
              <a:rPr lang="el-GR" dirty="0"/>
              <a:t>) </a:t>
            </a:r>
          </a:p>
          <a:p>
            <a:pPr lvl="0"/>
            <a:r>
              <a:rPr lang="el-GR" dirty="0"/>
              <a:t>Αφήγηση παραμυθιού/ ιστορίας (</a:t>
            </a:r>
            <a:r>
              <a:rPr lang="el-GR" dirty="0" err="1"/>
              <a:t>storyretelling</a:t>
            </a:r>
            <a:r>
              <a:rPr lang="el-GR" dirty="0"/>
              <a:t>) </a:t>
            </a:r>
          </a:p>
          <a:p>
            <a:pPr lvl="0"/>
            <a:r>
              <a:rPr lang="el-GR" dirty="0"/>
              <a:t>Αξιολόγηση μέσω συμβουλευτικής συνάντησης (</a:t>
            </a:r>
            <a:r>
              <a:rPr lang="el-GR" dirty="0" err="1"/>
              <a:t>conference</a:t>
            </a:r>
            <a:r>
              <a:rPr lang="el-GR" dirty="0"/>
              <a:t> </a:t>
            </a:r>
            <a:r>
              <a:rPr lang="en-US" dirty="0"/>
              <a:t>assessment</a:t>
            </a:r>
            <a:r>
              <a:rPr lang="el-GR" dirty="0"/>
              <a:t>) </a:t>
            </a:r>
          </a:p>
          <a:p>
            <a:pPr lvl="0"/>
            <a:r>
              <a:rPr lang="el-GR" dirty="0"/>
              <a:t>Αντιπαράθεση γνωμών (</a:t>
            </a:r>
            <a:r>
              <a:rPr lang="el-GR" dirty="0" err="1"/>
              <a:t>debates</a:t>
            </a:r>
            <a:r>
              <a:rPr lang="el-GR" dirty="0"/>
              <a:t>)</a:t>
            </a:r>
          </a:p>
          <a:p>
            <a:pPr lvl="0"/>
            <a:r>
              <a:rPr lang="el-GR" dirty="0"/>
              <a:t>Δυναμική αξιολόγηση (</a:t>
            </a:r>
            <a:r>
              <a:rPr lang="en-US" dirty="0" err="1"/>
              <a:t>dymanic</a:t>
            </a:r>
            <a:r>
              <a:rPr lang="en-US" dirty="0"/>
              <a:t> assessment</a:t>
            </a:r>
            <a:r>
              <a:rPr lang="el-GR" dirty="0"/>
              <a:t>)</a:t>
            </a:r>
          </a:p>
          <a:p>
            <a:endParaRPr lang="el-GR" dirty="0"/>
          </a:p>
        </p:txBody>
      </p:sp>
      <p:sp>
        <p:nvSpPr>
          <p:cNvPr id="3" name="Τίτλος 2"/>
          <p:cNvSpPr>
            <a:spLocks noGrp="1"/>
          </p:cNvSpPr>
          <p:nvPr>
            <p:ph type="title"/>
          </p:nvPr>
        </p:nvSpPr>
        <p:spPr>
          <a:xfrm>
            <a:off x="609600" y="152399"/>
            <a:ext cx="10972800" cy="1689279"/>
          </a:xfrm>
        </p:spPr>
        <p:txBody>
          <a:bodyPr>
            <a:normAutofit/>
          </a:bodyPr>
          <a:lstStyle/>
          <a:p>
            <a:r>
              <a:rPr lang="el-GR" sz="2800" dirty="0">
                <a:solidFill>
                  <a:srgbClr val="C00000"/>
                </a:solidFill>
              </a:rPr>
              <a:t>Στις </a:t>
            </a:r>
            <a:r>
              <a:rPr lang="el-GR" sz="2800" b="1" dirty="0">
                <a:solidFill>
                  <a:srgbClr val="C00000"/>
                </a:solidFill>
              </a:rPr>
              <a:t>εναλλακτικές μεθόδους αξιολόγησης </a:t>
            </a:r>
            <a:r>
              <a:rPr lang="el-GR" sz="2800" dirty="0">
                <a:solidFill>
                  <a:srgbClr val="C00000"/>
                </a:solidFill>
              </a:rPr>
              <a:t>περιλαμβάνονται κατά τους O’ </a:t>
            </a:r>
            <a:r>
              <a:rPr lang="el-GR" sz="2800" dirty="0" err="1">
                <a:solidFill>
                  <a:srgbClr val="C00000"/>
                </a:solidFill>
              </a:rPr>
              <a:t>Malley</a:t>
            </a:r>
            <a:r>
              <a:rPr lang="el-GR" sz="2800" dirty="0">
                <a:solidFill>
                  <a:srgbClr val="C00000"/>
                </a:solidFill>
              </a:rPr>
              <a:t> &amp; </a:t>
            </a:r>
            <a:r>
              <a:rPr lang="el-GR" sz="2800" dirty="0" err="1">
                <a:solidFill>
                  <a:srgbClr val="C00000"/>
                </a:solidFill>
              </a:rPr>
              <a:t>Pierce</a:t>
            </a:r>
            <a:r>
              <a:rPr lang="el-GR" sz="2800" dirty="0">
                <a:solidFill>
                  <a:srgbClr val="C00000"/>
                </a:solidFill>
              </a:rPr>
              <a:t> (1996), </a:t>
            </a:r>
            <a:r>
              <a:rPr lang="el-GR" sz="2800" dirty="0" err="1">
                <a:solidFill>
                  <a:srgbClr val="C00000"/>
                </a:solidFill>
              </a:rPr>
              <a:t>Ioannou-Georgiou</a:t>
            </a:r>
            <a:r>
              <a:rPr lang="el-GR" sz="2800" dirty="0">
                <a:solidFill>
                  <a:srgbClr val="C00000"/>
                </a:solidFill>
              </a:rPr>
              <a:t> &amp; </a:t>
            </a:r>
            <a:r>
              <a:rPr lang="el-GR" sz="2800" dirty="0" err="1">
                <a:solidFill>
                  <a:srgbClr val="C00000"/>
                </a:solidFill>
              </a:rPr>
              <a:t>Pavlou</a:t>
            </a:r>
            <a:r>
              <a:rPr lang="el-GR" sz="2800" dirty="0">
                <a:solidFill>
                  <a:srgbClr val="C00000"/>
                </a:solidFill>
              </a:rPr>
              <a:t> (2003) και </a:t>
            </a:r>
            <a:r>
              <a:rPr lang="el-GR" sz="2800" dirty="0" err="1">
                <a:solidFill>
                  <a:srgbClr val="C00000"/>
                </a:solidFill>
              </a:rPr>
              <a:t>Τσαγγαρή</a:t>
            </a:r>
            <a:r>
              <a:rPr lang="el-GR" sz="2800" dirty="0">
                <a:solidFill>
                  <a:srgbClr val="C00000"/>
                </a:solidFill>
              </a:rPr>
              <a:t> (2011) μεταξύ άλλων οι ακόλουθες πιο συχνές και αποτελεσματικές μέθοδοι</a:t>
            </a:r>
            <a:r>
              <a:rPr lang="el-GR" sz="2800" dirty="0" smtClean="0">
                <a:solidFill>
                  <a:srgbClr val="C00000"/>
                </a:solidFill>
              </a:rPr>
              <a:t>:</a:t>
            </a:r>
            <a:endParaRPr lang="el-GR" sz="2800" dirty="0">
              <a:solidFill>
                <a:srgbClr val="C00000"/>
              </a:solidFill>
            </a:endParaRPr>
          </a:p>
        </p:txBody>
      </p:sp>
    </p:spTree>
    <p:extLst>
      <p:ext uri="{BB962C8B-B14F-4D97-AF65-F5344CB8AC3E}">
        <p14:creationId xmlns:p14="http://schemas.microsoft.com/office/powerpoint/2010/main" val="7270677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r>
              <a:rPr lang="el-GR" dirty="0"/>
              <a:t>Προκειμένου να πραγματοποιηθεί η διαδικασία της αξιολόγησης της επίδοσης του μαθητή είναι απαραίτητη η ύπαρξη και η χρήση ενός οργάνου, το οποίο σύμφωνα με τον </a:t>
            </a:r>
            <a:r>
              <a:rPr lang="el-GR" dirty="0" err="1"/>
              <a:t>Τσοπάνογλου</a:t>
            </a:r>
            <a:r>
              <a:rPr lang="el-GR" dirty="0"/>
              <a:t> (2010: 35-36), θα έχει κατασκευαστεί βάσει τακτικής κλίμακας, θα δίνει ερέθισμα στον αξιολογούμενο να παράγει λόγο και θα δίνει την δυνατότητα στον </a:t>
            </a:r>
            <a:r>
              <a:rPr lang="el-GR" dirty="0" err="1"/>
              <a:t>αξιολογητή</a:t>
            </a:r>
            <a:r>
              <a:rPr lang="el-GR" dirty="0"/>
              <a:t> να εκφράσει μια αξιολογική κρίση. </a:t>
            </a:r>
            <a:endParaRPr lang="el-GR" dirty="0" smtClean="0"/>
          </a:p>
          <a:p>
            <a:r>
              <a:rPr lang="el-GR" dirty="0" smtClean="0"/>
              <a:t>«</a:t>
            </a:r>
            <a:r>
              <a:rPr lang="el-GR" dirty="0"/>
              <a:t>πρόκληση μιας συγκεκριμένης συμπεριφοράς» βάσει της οποίας αξιολογούνται οι ενδιαφερόμενοι.</a:t>
            </a:r>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775412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p:cNvSpPr>
            <a:spLocks noGrp="1"/>
          </p:cNvSpPr>
          <p:nvPr>
            <p:ph type="title"/>
          </p:nvPr>
        </p:nvSpPr>
        <p:spPr/>
        <p:txBody>
          <a:bodyPr/>
          <a:lstStyle/>
          <a:p>
            <a:pPr algn="r"/>
            <a:r>
              <a:rPr lang="el-GR" sz="7200" dirty="0" smtClean="0">
                <a:solidFill>
                  <a:schemeClr val="tx1"/>
                </a:solidFill>
              </a:rPr>
              <a:t>2</a:t>
            </a:r>
            <a:r>
              <a:rPr lang="el-GR" sz="5400" baseline="30000" dirty="0" smtClean="0">
                <a:solidFill>
                  <a:schemeClr val="tx1"/>
                </a:solidFill>
              </a:rPr>
              <a:t>η</a:t>
            </a:r>
            <a:r>
              <a:rPr lang="el-GR" sz="7200" dirty="0" smtClean="0">
                <a:solidFill>
                  <a:schemeClr val="tx1"/>
                </a:solidFill>
              </a:rPr>
              <a:t> </a:t>
            </a:r>
            <a:r>
              <a:rPr lang="el-GR" dirty="0" smtClean="0">
                <a:solidFill>
                  <a:srgbClr val="C00000"/>
                </a:solidFill>
              </a:rPr>
              <a:t>Διάλεξη</a:t>
            </a:r>
            <a:endParaRPr lang="el-GR" dirty="0">
              <a:solidFill>
                <a:srgbClr val="C00000"/>
              </a:solidFill>
            </a:endParaRPr>
          </a:p>
        </p:txBody>
      </p:sp>
      <p:sp>
        <p:nvSpPr>
          <p:cNvPr id="7" name="Θέση κειμένου 6"/>
          <p:cNvSpPr>
            <a:spLocks noGrp="1"/>
          </p:cNvSpPr>
          <p:nvPr>
            <p:ph type="body" idx="1"/>
          </p:nvPr>
        </p:nvSpPr>
        <p:spPr/>
        <p:txBody>
          <a:bodyPr/>
          <a:lstStyle/>
          <a:p>
            <a:endParaRPr lang="el-GR" dirty="0"/>
          </a:p>
        </p:txBody>
      </p:sp>
    </p:spTree>
    <p:extLst>
      <p:ext uri="{BB962C8B-B14F-4D97-AF65-F5344CB8AC3E}">
        <p14:creationId xmlns:p14="http://schemas.microsoft.com/office/powerpoint/2010/main" val="24486183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2296734" y="2348881"/>
            <a:ext cx="7399715" cy="3240359"/>
          </a:xfrm>
        </p:spPr>
        <p:txBody>
          <a:bodyPr>
            <a:noAutofit/>
          </a:bodyPr>
          <a:lstStyle/>
          <a:p>
            <a:pPr marL="0" indent="0">
              <a:buNone/>
            </a:pPr>
            <a:r>
              <a:rPr lang="en-US" sz="3600" dirty="0"/>
              <a:t>Douglas (2010:2) sees a test as </a:t>
            </a:r>
            <a:r>
              <a:rPr lang="en-US" sz="3600" b="1" dirty="0"/>
              <a:t>“a measuring device, no different in principle from a ruler, a weighing scale or a thermometer”. </a:t>
            </a:r>
          </a:p>
        </p:txBody>
      </p:sp>
      <p:sp>
        <p:nvSpPr>
          <p:cNvPr id="2" name="Τίτλος 1"/>
          <p:cNvSpPr>
            <a:spLocks noGrp="1"/>
          </p:cNvSpPr>
          <p:nvPr>
            <p:ph type="title"/>
          </p:nvPr>
        </p:nvSpPr>
        <p:spPr/>
        <p:txBody>
          <a:bodyPr/>
          <a:lstStyle/>
          <a:p>
            <a:r>
              <a:rPr lang="en-US" b="1" dirty="0" smtClean="0">
                <a:solidFill>
                  <a:schemeClr val="tx1"/>
                </a:solidFill>
              </a:rPr>
              <a:t>What is a test?</a:t>
            </a:r>
            <a:endParaRPr lang="el-GR" b="1" dirty="0">
              <a:solidFill>
                <a:schemeClr val="tx1"/>
              </a:solidFill>
            </a:endParaRPr>
          </a:p>
        </p:txBody>
      </p:sp>
    </p:spTree>
    <p:extLst>
      <p:ext uri="{BB962C8B-B14F-4D97-AF65-F5344CB8AC3E}">
        <p14:creationId xmlns:p14="http://schemas.microsoft.com/office/powerpoint/2010/main" val="3592871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r>
              <a:rPr lang="en-US" dirty="0"/>
              <a:t>“All tests are for a purpose. A test that is made up without a clear idea of what it is for, is no good. Tests are only worth having if they measure accurately (reliably) what you want them to measure (validity). What we want to measure are people. Not their physical characteristics like height and weight, but how they compare with each other in some aspect of their </a:t>
            </a:r>
            <a:r>
              <a:rPr lang="en-US" dirty="0" err="1"/>
              <a:t>behaviour</a:t>
            </a:r>
            <a:r>
              <a:rPr lang="en-US" dirty="0"/>
              <a:t>, for instance, their ability to learn </a:t>
            </a:r>
            <a:r>
              <a:rPr lang="el-GR" dirty="0" smtClean="0"/>
              <a:t>….</a:t>
            </a:r>
            <a:r>
              <a:rPr lang="en-US" dirty="0" smtClean="0"/>
              <a:t>” </a:t>
            </a:r>
            <a:r>
              <a:rPr lang="en-US" dirty="0"/>
              <a:t>(Ingram, 1968:70). </a:t>
            </a:r>
            <a:endParaRPr lang="el-GR" dirty="0"/>
          </a:p>
        </p:txBody>
      </p:sp>
      <p:sp>
        <p:nvSpPr>
          <p:cNvPr id="2" name="Τίτλος 1"/>
          <p:cNvSpPr>
            <a:spLocks noGrp="1"/>
          </p:cNvSpPr>
          <p:nvPr>
            <p:ph type="title"/>
          </p:nvPr>
        </p:nvSpPr>
        <p:spPr/>
        <p:txBody>
          <a:bodyPr/>
          <a:lstStyle/>
          <a:p>
            <a:endParaRPr lang="el-GR"/>
          </a:p>
        </p:txBody>
      </p:sp>
    </p:spTree>
    <p:extLst>
      <p:ext uri="{BB962C8B-B14F-4D97-AF65-F5344CB8AC3E}">
        <p14:creationId xmlns:p14="http://schemas.microsoft.com/office/powerpoint/2010/main" val="4881031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lnSpcReduction="10000"/>
          </a:bodyPr>
          <a:lstStyle/>
          <a:p>
            <a:r>
              <a:rPr lang="el-GR" dirty="0" smtClean="0"/>
              <a:t>Αυτός </a:t>
            </a:r>
            <a:r>
              <a:rPr lang="el-GR" dirty="0"/>
              <a:t>ο διαχωρισμός βασίζεται στο «αν η απάντηση ή αντίδραση που αναμένεται από τους μαθητές θα είναι ίδια, κοινή για όλους, ή διαφορετική» (</a:t>
            </a:r>
            <a:r>
              <a:rPr lang="el-GR" dirty="0" err="1"/>
              <a:t>Τσοπάνογλου</a:t>
            </a:r>
            <a:r>
              <a:rPr lang="el-GR" dirty="0"/>
              <a:t>, 2010: 88). Στην πρώτη περίπτωση, σύμφωνα με τον </a:t>
            </a:r>
            <a:r>
              <a:rPr lang="el-GR" dirty="0" err="1"/>
              <a:t>Τσοπάνογλου</a:t>
            </a:r>
            <a:r>
              <a:rPr lang="el-GR" dirty="0"/>
              <a:t> (2010: 89) έχουμε τις δραστηριότητες </a:t>
            </a:r>
            <a:r>
              <a:rPr lang="el-GR" dirty="0" smtClean="0"/>
              <a:t>κατά </a:t>
            </a:r>
            <a:r>
              <a:rPr lang="el-GR" dirty="0"/>
              <a:t>τις οποίες οι μαθητές καλούνται να απαντήσουν με έναν τρόπο ή με κάποιους συγκεκριμένους και στη δεύτερη τις </a:t>
            </a:r>
            <a:r>
              <a:rPr lang="el-GR" dirty="0" smtClean="0"/>
              <a:t>δοκιμασίες, </a:t>
            </a:r>
            <a:r>
              <a:rPr lang="el-GR" dirty="0"/>
              <a:t>κατά τις οποίες οι απαντήσεις των μαθητών είναι διαφορετικές και η βαθμολόγηση τους βασίζεται στην υποκειμενική κρίση του </a:t>
            </a:r>
            <a:r>
              <a:rPr lang="el-GR" dirty="0" err="1"/>
              <a:t>αξιολογητή</a:t>
            </a:r>
            <a:r>
              <a:rPr lang="el-GR" dirty="0"/>
              <a:t>. </a:t>
            </a:r>
            <a:endParaRPr lang="el-GR" dirty="0" smtClean="0"/>
          </a:p>
          <a:p>
            <a:r>
              <a:rPr lang="el-GR" dirty="0" smtClean="0"/>
              <a:t>Αυτός </a:t>
            </a:r>
            <a:r>
              <a:rPr lang="el-GR" dirty="0"/>
              <a:t>ο διαχωρισμός των δοκιμασιών έρχεται σε άμεση συνάρτηση με τον διαχωρισμό των γλωσσικών τεστ σε αντικειμενικά και υποκειμενικά και επομένως το είδος των δοκιμασιών μπορεί να οδηγήσει και στον χαρακτηρισμό του τεστ ως προς αυτό το κριτήριο (της υποκειμενικότητας). </a:t>
            </a:r>
            <a:endParaRPr lang="el-GR" dirty="0" smtClean="0"/>
          </a:p>
          <a:p>
            <a:endParaRPr lang="el-GR" dirty="0"/>
          </a:p>
        </p:txBody>
      </p:sp>
      <p:sp>
        <p:nvSpPr>
          <p:cNvPr id="3" name="Τίτλος 2"/>
          <p:cNvSpPr>
            <a:spLocks noGrp="1"/>
          </p:cNvSpPr>
          <p:nvPr>
            <p:ph type="title"/>
          </p:nvPr>
        </p:nvSpPr>
        <p:spPr/>
        <p:txBody>
          <a:bodyPr>
            <a:normAutofit/>
          </a:bodyPr>
          <a:lstStyle/>
          <a:p>
            <a:r>
              <a:rPr lang="el-GR" sz="3200" b="1" dirty="0" smtClean="0">
                <a:solidFill>
                  <a:srgbClr val="C00000"/>
                </a:solidFill>
              </a:rPr>
              <a:t>ΕΞΩΤΕΡΙΚΗ ΜΟΡΦΗ/ ΑΝΑΜΕΝ</a:t>
            </a:r>
            <a:r>
              <a:rPr lang="en-US" sz="3200" b="1" dirty="0">
                <a:solidFill>
                  <a:srgbClr val="C00000"/>
                </a:solidFill>
              </a:rPr>
              <a:t>O</a:t>
            </a:r>
            <a:r>
              <a:rPr lang="el-GR" sz="3200" b="1" dirty="0">
                <a:solidFill>
                  <a:srgbClr val="C00000"/>
                </a:solidFill>
              </a:rPr>
              <a:t>ΜΕΝΗ ΑΠΑΝΤΗΣΗ- </a:t>
            </a:r>
            <a:r>
              <a:rPr lang="el-GR" sz="3200" b="1" dirty="0" smtClean="0">
                <a:solidFill>
                  <a:srgbClr val="C00000"/>
                </a:solidFill>
              </a:rPr>
              <a:t>ΒΑΘΜΟΛΟΓΗΣΗ</a:t>
            </a:r>
            <a:endParaRPr lang="el-GR" sz="3200" dirty="0">
              <a:solidFill>
                <a:srgbClr val="C00000"/>
              </a:solidFill>
            </a:endParaRPr>
          </a:p>
        </p:txBody>
      </p:sp>
    </p:spTree>
    <p:extLst>
      <p:ext uri="{BB962C8B-B14F-4D97-AF65-F5344CB8AC3E}">
        <p14:creationId xmlns:p14="http://schemas.microsoft.com/office/powerpoint/2010/main" val="18204905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marL="0" indent="0">
              <a:buNone/>
            </a:pPr>
            <a:r>
              <a:rPr lang="en-US" dirty="0" smtClean="0"/>
              <a:t>Methods of scoring</a:t>
            </a:r>
          </a:p>
          <a:p>
            <a:pPr marL="0" indent="0">
              <a:buNone/>
            </a:pPr>
            <a:r>
              <a:rPr lang="en-US" dirty="0" smtClean="0"/>
              <a:t>“If no judgment is required on the part of the scorer, then the scoring is objective”.</a:t>
            </a:r>
          </a:p>
          <a:p>
            <a:pPr marL="0" indent="0">
              <a:buNone/>
            </a:pPr>
            <a:r>
              <a:rPr lang="en-US" dirty="0" smtClean="0"/>
              <a:t>“If judgment is called for, the scoring is said to be subjective”</a:t>
            </a:r>
          </a:p>
          <a:p>
            <a:pPr marL="0" indent="0">
              <a:buNone/>
            </a:pPr>
            <a:r>
              <a:rPr lang="en-US" dirty="0" smtClean="0"/>
              <a:t>“There are different degrees of subjectivity in scoring”</a:t>
            </a:r>
            <a:endParaRPr lang="el-GR" dirty="0"/>
          </a:p>
        </p:txBody>
      </p:sp>
      <p:sp>
        <p:nvSpPr>
          <p:cNvPr id="2" name="Τίτλος 1"/>
          <p:cNvSpPr>
            <a:spLocks noGrp="1"/>
          </p:cNvSpPr>
          <p:nvPr>
            <p:ph type="title"/>
          </p:nvPr>
        </p:nvSpPr>
        <p:spPr>
          <a:xfrm>
            <a:off x="1981200" y="152400"/>
            <a:ext cx="8435280" cy="1219200"/>
          </a:xfrm>
        </p:spPr>
        <p:txBody>
          <a:bodyPr>
            <a:normAutofit fontScale="90000"/>
          </a:bodyPr>
          <a:lstStyle/>
          <a:p>
            <a:r>
              <a:rPr lang="en-US" b="1" dirty="0" smtClean="0">
                <a:solidFill>
                  <a:schemeClr val="tx1"/>
                </a:solidFill>
              </a:rPr>
              <a:t>Objective testing vs Subjective testing</a:t>
            </a:r>
            <a:endParaRPr lang="el-GR" sz="2325" dirty="0">
              <a:solidFill>
                <a:schemeClr val="tx1"/>
              </a:solidFill>
            </a:endParaRPr>
          </a:p>
        </p:txBody>
      </p:sp>
    </p:spTree>
    <p:extLst>
      <p:ext uri="{BB962C8B-B14F-4D97-AF65-F5344CB8AC3E}">
        <p14:creationId xmlns:p14="http://schemas.microsoft.com/office/powerpoint/2010/main" val="11281605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Θέση περιεχομένου 5"/>
          <p:cNvGraphicFramePr>
            <a:graphicFrameLocks noGrp="1"/>
          </p:cNvGraphicFramePr>
          <p:nvPr>
            <p:ph idx="1"/>
            <p:extLst/>
          </p:nvPr>
        </p:nvGraphicFramePr>
        <p:xfrm>
          <a:off x="2495550" y="2189405"/>
          <a:ext cx="7200900" cy="3103812"/>
        </p:xfrm>
        <a:graphic>
          <a:graphicData uri="http://schemas.openxmlformats.org/drawingml/2006/table">
            <a:tbl>
              <a:tblPr firstRow="1" bandRow="1">
                <a:tableStyleId>{5C22544A-7EE6-4342-B048-85BDC9FD1C3A}</a:tableStyleId>
              </a:tblPr>
              <a:tblGrid>
                <a:gridCol w="3600450"/>
                <a:gridCol w="3600450"/>
              </a:tblGrid>
              <a:tr h="517302">
                <a:tc gridSpan="2">
                  <a:txBody>
                    <a:bodyPr/>
                    <a:lstStyle/>
                    <a:p>
                      <a:pPr algn="ctr"/>
                      <a:r>
                        <a:rPr lang="en-US" sz="1800" b="1" dirty="0" smtClean="0">
                          <a:solidFill>
                            <a:schemeClr val="tx1"/>
                          </a:solidFill>
                        </a:rPr>
                        <a:t>Closed-ended Test Question Formats</a:t>
                      </a:r>
                      <a:endParaRPr lang="el-GR" sz="1800" b="1" dirty="0">
                        <a:solidFill>
                          <a:schemeClr val="tx1"/>
                        </a:solidFill>
                      </a:endParaRPr>
                    </a:p>
                  </a:txBody>
                  <a:tcPr marL="68580" marR="68580" marT="34290" marB="34290"/>
                </a:tc>
                <a:tc hMerge="1">
                  <a:txBody>
                    <a:bodyPr/>
                    <a:lstStyle/>
                    <a:p>
                      <a:endParaRPr lang="el-GR" dirty="0"/>
                    </a:p>
                  </a:txBody>
                  <a:tcPr/>
                </a:tc>
              </a:tr>
              <a:tr h="517302">
                <a:tc rowSpan="3">
                  <a:txBody>
                    <a:bodyPr/>
                    <a:lstStyle/>
                    <a:p>
                      <a:r>
                        <a:rPr lang="en-US" sz="1800" b="1" dirty="0" smtClean="0">
                          <a:solidFill>
                            <a:schemeClr val="tx1"/>
                          </a:solidFill>
                        </a:rPr>
                        <a:t>Selected-response</a:t>
                      </a:r>
                      <a:endParaRPr lang="el-GR" sz="1800" b="1" dirty="0">
                        <a:solidFill>
                          <a:schemeClr val="tx1"/>
                        </a:solidFill>
                      </a:endParaRPr>
                    </a:p>
                  </a:txBody>
                  <a:tcPr marL="68580" marR="68580" marT="34290" marB="34290"/>
                </a:tc>
                <a:tc>
                  <a:txBody>
                    <a:bodyPr/>
                    <a:lstStyle/>
                    <a:p>
                      <a:r>
                        <a:rPr lang="en-US" sz="1800" b="1" dirty="0" smtClean="0">
                          <a:solidFill>
                            <a:schemeClr val="tx1"/>
                          </a:solidFill>
                        </a:rPr>
                        <a:t>True/False</a:t>
                      </a:r>
                      <a:endParaRPr lang="el-GR" sz="1800" b="1" dirty="0">
                        <a:solidFill>
                          <a:schemeClr val="tx1"/>
                        </a:solidFill>
                      </a:endParaRPr>
                    </a:p>
                  </a:txBody>
                  <a:tcPr marL="68580" marR="68580" marT="34290" marB="34290"/>
                </a:tc>
              </a:tr>
              <a:tr h="517302">
                <a:tc vMerge="1">
                  <a:txBody>
                    <a:bodyPr/>
                    <a:lstStyle/>
                    <a:p>
                      <a:endParaRPr lang="el-GR" dirty="0"/>
                    </a:p>
                  </a:txBody>
                  <a:tcPr/>
                </a:tc>
                <a:tc>
                  <a:txBody>
                    <a:bodyPr/>
                    <a:lstStyle/>
                    <a:p>
                      <a:r>
                        <a:rPr lang="el-GR" sz="1800" b="1" dirty="0" smtClean="0">
                          <a:solidFill>
                            <a:schemeClr val="tx1"/>
                          </a:solidFill>
                        </a:rPr>
                        <a:t>Μ</a:t>
                      </a:r>
                      <a:r>
                        <a:rPr lang="en-US" sz="1800" b="1" dirty="0" err="1" smtClean="0">
                          <a:solidFill>
                            <a:schemeClr val="tx1"/>
                          </a:solidFill>
                        </a:rPr>
                        <a:t>ultiple</a:t>
                      </a:r>
                      <a:r>
                        <a:rPr lang="en-US" sz="1800" b="1" baseline="0" dirty="0" smtClean="0">
                          <a:solidFill>
                            <a:schemeClr val="tx1"/>
                          </a:solidFill>
                        </a:rPr>
                        <a:t> Choice</a:t>
                      </a:r>
                      <a:endParaRPr lang="el-GR" sz="1800" b="1" dirty="0">
                        <a:solidFill>
                          <a:schemeClr val="tx1"/>
                        </a:solidFill>
                      </a:endParaRPr>
                    </a:p>
                  </a:txBody>
                  <a:tcPr marL="68580" marR="68580" marT="34290" marB="34290"/>
                </a:tc>
              </a:tr>
              <a:tr h="517302">
                <a:tc vMerge="1">
                  <a:txBody>
                    <a:bodyPr/>
                    <a:lstStyle/>
                    <a:p>
                      <a:endParaRPr lang="el-GR" dirty="0"/>
                    </a:p>
                  </a:txBody>
                  <a:tcPr/>
                </a:tc>
                <a:tc>
                  <a:txBody>
                    <a:bodyPr/>
                    <a:lstStyle/>
                    <a:p>
                      <a:r>
                        <a:rPr lang="en-US" sz="1800" b="1" dirty="0" smtClean="0">
                          <a:solidFill>
                            <a:schemeClr val="tx1"/>
                          </a:solidFill>
                        </a:rPr>
                        <a:t>Matching</a:t>
                      </a:r>
                      <a:endParaRPr lang="el-GR" sz="1800" b="1" dirty="0">
                        <a:solidFill>
                          <a:schemeClr val="tx1"/>
                        </a:solidFill>
                      </a:endParaRPr>
                    </a:p>
                  </a:txBody>
                  <a:tcPr marL="68580" marR="68580" marT="34290" marB="34290"/>
                </a:tc>
              </a:tr>
              <a:tr h="517302">
                <a:tc rowSpan="2">
                  <a:txBody>
                    <a:bodyPr/>
                    <a:lstStyle/>
                    <a:p>
                      <a:r>
                        <a:rPr lang="en-US" sz="1800" b="1" dirty="0" smtClean="0">
                          <a:solidFill>
                            <a:schemeClr val="tx1"/>
                          </a:solidFill>
                        </a:rPr>
                        <a:t>Constructed-Response</a:t>
                      </a:r>
                      <a:endParaRPr lang="el-GR" sz="1800" b="1" dirty="0">
                        <a:solidFill>
                          <a:schemeClr val="tx1"/>
                        </a:solidFill>
                      </a:endParaRPr>
                    </a:p>
                  </a:txBody>
                  <a:tcPr marL="68580" marR="68580" marT="34290" marB="34290"/>
                </a:tc>
                <a:tc>
                  <a:txBody>
                    <a:bodyPr/>
                    <a:lstStyle/>
                    <a:p>
                      <a:r>
                        <a:rPr lang="en-US" sz="1800" b="1" dirty="0" smtClean="0">
                          <a:solidFill>
                            <a:schemeClr val="tx1"/>
                          </a:solidFill>
                        </a:rPr>
                        <a:t>Gap</a:t>
                      </a:r>
                      <a:r>
                        <a:rPr lang="en-US" sz="1800" b="1" baseline="0" dirty="0" smtClean="0">
                          <a:solidFill>
                            <a:schemeClr val="tx1"/>
                          </a:solidFill>
                        </a:rPr>
                        <a:t>-Filling </a:t>
                      </a:r>
                      <a:endParaRPr lang="el-GR" sz="1800" b="1" dirty="0">
                        <a:solidFill>
                          <a:schemeClr val="tx1"/>
                        </a:solidFill>
                      </a:endParaRPr>
                    </a:p>
                  </a:txBody>
                  <a:tcPr marL="68580" marR="68580" marT="34290" marB="34290"/>
                </a:tc>
              </a:tr>
              <a:tr h="517302">
                <a:tc vMerge="1">
                  <a:txBody>
                    <a:bodyPr/>
                    <a:lstStyle/>
                    <a:p>
                      <a:endParaRPr lang="el-GR" dirty="0"/>
                    </a:p>
                  </a:txBody>
                  <a:tcPr/>
                </a:tc>
                <a:tc>
                  <a:txBody>
                    <a:bodyPr/>
                    <a:lstStyle/>
                    <a:p>
                      <a:r>
                        <a:rPr lang="en-US" sz="1800" b="1" dirty="0" smtClean="0">
                          <a:solidFill>
                            <a:schemeClr val="tx1"/>
                          </a:solidFill>
                        </a:rPr>
                        <a:t>Short answer</a:t>
                      </a:r>
                      <a:endParaRPr lang="el-GR" sz="1800" b="1" dirty="0">
                        <a:solidFill>
                          <a:schemeClr val="tx1"/>
                        </a:solidFill>
                      </a:endParaRPr>
                    </a:p>
                  </a:txBody>
                  <a:tcPr marL="68580" marR="68580" marT="34290" marB="34290"/>
                </a:tc>
              </a:tr>
            </a:tbl>
          </a:graphicData>
        </a:graphic>
      </p:graphicFrame>
      <p:sp>
        <p:nvSpPr>
          <p:cNvPr id="2" name="Τίτλος 1"/>
          <p:cNvSpPr>
            <a:spLocks noGrp="1"/>
          </p:cNvSpPr>
          <p:nvPr>
            <p:ph type="title"/>
          </p:nvPr>
        </p:nvSpPr>
        <p:spPr>
          <a:xfrm>
            <a:off x="1981200" y="152400"/>
            <a:ext cx="8229600" cy="1692424"/>
          </a:xfrm>
        </p:spPr>
        <p:txBody>
          <a:bodyPr>
            <a:normAutofit fontScale="90000"/>
          </a:bodyPr>
          <a:lstStyle/>
          <a:p>
            <a:r>
              <a:rPr lang="en-US" b="1" dirty="0" smtClean="0"/>
              <a:t/>
            </a:r>
            <a:br>
              <a:rPr lang="en-US" b="1" dirty="0" smtClean="0"/>
            </a:br>
            <a:r>
              <a:rPr lang="en-US" b="1" dirty="0" smtClean="0">
                <a:solidFill>
                  <a:schemeClr val="tx1"/>
                </a:solidFill>
              </a:rPr>
              <a:t>Objective tests</a:t>
            </a:r>
            <a:r>
              <a:rPr lang="en-US" b="1" dirty="0" smtClean="0"/>
              <a:t/>
            </a:r>
            <a:br>
              <a:rPr lang="en-US" b="1" dirty="0" smtClean="0"/>
            </a:br>
            <a:r>
              <a:rPr lang="en-US" b="1" dirty="0" smtClean="0">
                <a:solidFill>
                  <a:srgbClr val="C00000"/>
                </a:solidFill>
              </a:rPr>
              <a:t>Closed-ended Test Question Formats</a:t>
            </a:r>
            <a:endParaRPr lang="el-GR" b="1" dirty="0">
              <a:solidFill>
                <a:srgbClr val="C00000"/>
              </a:solidFill>
            </a:endParaRPr>
          </a:p>
        </p:txBody>
      </p:sp>
    </p:spTree>
    <p:extLst>
      <p:ext uri="{BB962C8B-B14F-4D97-AF65-F5344CB8AC3E}">
        <p14:creationId xmlns:p14="http://schemas.microsoft.com/office/powerpoint/2010/main" val="25511587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pPr marL="0" lvl="0" indent="0">
              <a:buNone/>
            </a:pPr>
            <a:r>
              <a:rPr lang="el-GR" dirty="0" smtClean="0"/>
              <a:t>Ένα </a:t>
            </a:r>
            <a:r>
              <a:rPr lang="el-GR" dirty="0"/>
              <a:t>χαρακτηριστικό ερώτημα μιας δοκιμασίας πολλαπλής επιλογής αποτελείται από δύο μέρη: το ερώτημα-στέλεχος (</a:t>
            </a:r>
            <a:r>
              <a:rPr lang="it-IT" dirty="0"/>
              <a:t>stem</a:t>
            </a:r>
            <a:r>
              <a:rPr lang="el-GR" dirty="0"/>
              <a:t>) και κάποιες εναλλακτικές απαντήσεις. </a:t>
            </a:r>
            <a:endParaRPr lang="el-GR" dirty="0" smtClean="0"/>
          </a:p>
          <a:p>
            <a:pPr marL="0" lvl="0" indent="0">
              <a:buNone/>
            </a:pPr>
            <a:r>
              <a:rPr lang="el-GR" dirty="0" smtClean="0"/>
              <a:t>Το </a:t>
            </a:r>
            <a:r>
              <a:rPr lang="el-GR" dirty="0"/>
              <a:t>ερώτημα-στέλεχος μπορεί να παρουσιάζεται με τη μορφή ερωτήματος ή μιας ελλιπούς πρότασης. </a:t>
            </a:r>
            <a:endParaRPr lang="el-GR" dirty="0" smtClean="0"/>
          </a:p>
          <a:p>
            <a:pPr marL="0" lvl="0" indent="0">
              <a:buNone/>
            </a:pPr>
            <a:r>
              <a:rPr lang="el-GR" dirty="0" smtClean="0"/>
              <a:t>Η </a:t>
            </a:r>
            <a:r>
              <a:rPr lang="el-GR" dirty="0"/>
              <a:t>λίστα των εναλλακτικών απαντήσεων που μπορεί να αποτελείται συνήθως από τρεις ή τέσσερις προτεινόμενες απαντήσεις, περιλαμβάνει τη σωστή απάντηση, την  καλύτερη απάντηση και τις υπόλοιπες λανθασμένες απαντήσεις, οι οποίες ονομάζονται </a:t>
            </a:r>
            <a:r>
              <a:rPr lang="el-GR" dirty="0" err="1"/>
              <a:t>παραπλανητές</a:t>
            </a:r>
            <a:r>
              <a:rPr lang="el-GR" dirty="0"/>
              <a:t>. </a:t>
            </a:r>
          </a:p>
        </p:txBody>
      </p:sp>
      <p:sp>
        <p:nvSpPr>
          <p:cNvPr id="3" name="Τίτλος 2"/>
          <p:cNvSpPr>
            <a:spLocks noGrp="1"/>
          </p:cNvSpPr>
          <p:nvPr>
            <p:ph type="title"/>
          </p:nvPr>
        </p:nvSpPr>
        <p:spPr/>
        <p:txBody>
          <a:bodyPr>
            <a:normAutofit/>
          </a:bodyPr>
          <a:lstStyle/>
          <a:p>
            <a:pPr lvl="0"/>
            <a:r>
              <a:rPr lang="el-GR" b="1" i="1" dirty="0">
                <a:solidFill>
                  <a:srgbClr val="C00000"/>
                </a:solidFill>
              </a:rPr>
              <a:t>Δοκιμασίες πολλαπλής </a:t>
            </a:r>
            <a:r>
              <a:rPr lang="el-GR" b="1" i="1" dirty="0" smtClean="0">
                <a:solidFill>
                  <a:srgbClr val="C00000"/>
                </a:solidFill>
              </a:rPr>
              <a:t>επιλογής</a:t>
            </a:r>
            <a:endParaRPr lang="el-GR" dirty="0"/>
          </a:p>
        </p:txBody>
      </p:sp>
    </p:spTree>
    <p:extLst>
      <p:ext uri="{BB962C8B-B14F-4D97-AF65-F5344CB8AC3E}">
        <p14:creationId xmlns:p14="http://schemas.microsoft.com/office/powerpoint/2010/main" val="16160891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lnSpcReduction="10000"/>
          </a:bodyPr>
          <a:lstStyle/>
          <a:p>
            <a:pPr marL="0" indent="0">
              <a:buNone/>
            </a:pPr>
            <a:r>
              <a:rPr lang="en-US" b="1" dirty="0"/>
              <a:t>Multiple-choice (MC) questions are the most commonly used </a:t>
            </a:r>
            <a:r>
              <a:rPr lang="en-US" b="1" dirty="0" smtClean="0"/>
              <a:t>because </a:t>
            </a:r>
            <a:r>
              <a:rPr lang="en-US" b="1" dirty="0"/>
              <a:t>they are quick, economical and straightforward to score. A typical MC </a:t>
            </a:r>
            <a:r>
              <a:rPr lang="en-US" b="1" dirty="0" smtClean="0"/>
              <a:t>test item </a:t>
            </a:r>
            <a:r>
              <a:rPr lang="en-US" b="1" dirty="0"/>
              <a:t>consists of two basic parts: the stem (a question or a problem to be solved) and a list </a:t>
            </a:r>
            <a:r>
              <a:rPr lang="en-US" b="1" dirty="0" smtClean="0"/>
              <a:t>of possible </a:t>
            </a:r>
            <a:r>
              <a:rPr lang="en-US" b="1" dirty="0"/>
              <a:t>answers, which usually contains one correct (or “best”) answer and a number of </a:t>
            </a:r>
            <a:r>
              <a:rPr lang="en-US" b="1" dirty="0" smtClean="0"/>
              <a:t>incorrect options </a:t>
            </a:r>
            <a:r>
              <a:rPr lang="en-US" b="1" dirty="0"/>
              <a:t>(distractors). </a:t>
            </a:r>
            <a:r>
              <a:rPr lang="en-US" b="1" dirty="0" smtClean="0"/>
              <a:t>(</a:t>
            </a:r>
            <a:r>
              <a:rPr lang="en-US" b="1" dirty="0"/>
              <a:t>a) Items of the single-correct-answer variety</a:t>
            </a:r>
          </a:p>
          <a:p>
            <a:r>
              <a:rPr lang="en-US" b="1" dirty="0"/>
              <a:t>(b) Items of the best-answer variety</a:t>
            </a:r>
          </a:p>
          <a:p>
            <a:r>
              <a:rPr lang="en-US" b="1" dirty="0"/>
              <a:t>(c) Items of the negative variety</a:t>
            </a:r>
          </a:p>
          <a:p>
            <a:r>
              <a:rPr lang="en-US" b="1" dirty="0"/>
              <a:t>(d) Items of multiple-response variety</a:t>
            </a:r>
          </a:p>
          <a:p>
            <a:r>
              <a:rPr lang="en-US" b="1" dirty="0"/>
              <a:t>(e) Items of the combined-response variety, and</a:t>
            </a:r>
          </a:p>
          <a:p>
            <a:r>
              <a:rPr lang="en-US" b="1" dirty="0"/>
              <a:t>(f) Items of multiple true or false variety.</a:t>
            </a:r>
            <a:endParaRPr lang="el-GR" b="1" dirty="0"/>
          </a:p>
        </p:txBody>
      </p:sp>
      <p:sp>
        <p:nvSpPr>
          <p:cNvPr id="2" name="Τίτλος 1"/>
          <p:cNvSpPr>
            <a:spLocks noGrp="1"/>
          </p:cNvSpPr>
          <p:nvPr>
            <p:ph type="title"/>
          </p:nvPr>
        </p:nvSpPr>
        <p:spPr/>
        <p:txBody>
          <a:bodyPr/>
          <a:lstStyle/>
          <a:p>
            <a:r>
              <a:rPr lang="en-US" b="1" dirty="0" smtClean="0">
                <a:solidFill>
                  <a:schemeClr val="tx1"/>
                </a:solidFill>
              </a:rPr>
              <a:t>Multiple Choice</a:t>
            </a:r>
            <a:endParaRPr lang="el-GR" b="1" dirty="0">
              <a:solidFill>
                <a:schemeClr val="tx1"/>
              </a:solidFill>
            </a:endParaRPr>
          </a:p>
        </p:txBody>
      </p:sp>
    </p:spTree>
    <p:extLst>
      <p:ext uri="{BB962C8B-B14F-4D97-AF65-F5344CB8AC3E}">
        <p14:creationId xmlns:p14="http://schemas.microsoft.com/office/powerpoint/2010/main" val="224177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pPr marL="0" indent="0">
              <a:buNone/>
            </a:pPr>
            <a:r>
              <a:rPr lang="el-GR" dirty="0" smtClean="0"/>
              <a:t>Μπορεί </a:t>
            </a:r>
            <a:r>
              <a:rPr lang="el-GR" dirty="0"/>
              <a:t>να προστίθεται και η τρίτη επιλογή «δεν υπάρχει στο κείμενο». </a:t>
            </a:r>
            <a:endParaRPr lang="el-GR" dirty="0" smtClean="0"/>
          </a:p>
          <a:p>
            <a:pPr marL="0" indent="0">
              <a:buNone/>
            </a:pPr>
            <a:r>
              <a:rPr lang="el-GR" dirty="0" smtClean="0"/>
              <a:t>Ο </a:t>
            </a:r>
            <a:r>
              <a:rPr lang="el-GR" dirty="0"/>
              <a:t>παράγοντας «τύχη» είναι πολύ πιθανός σε αυτού του τύπου τη δοκιμασία καθώς οι υποψήφιοι έχουν 50% δυνατότητα να δώσουν τη σωστή απάντηση απαντώντας στην τύχη χωρίς να γνωρίζουν τη σωστή απάντηση.</a:t>
            </a:r>
          </a:p>
          <a:p>
            <a:endParaRPr lang="el-GR" dirty="0"/>
          </a:p>
        </p:txBody>
      </p:sp>
      <p:sp>
        <p:nvSpPr>
          <p:cNvPr id="3" name="Τίτλος 2"/>
          <p:cNvSpPr>
            <a:spLocks noGrp="1"/>
          </p:cNvSpPr>
          <p:nvPr>
            <p:ph type="title"/>
          </p:nvPr>
        </p:nvSpPr>
        <p:spPr/>
        <p:txBody>
          <a:bodyPr>
            <a:normAutofit/>
          </a:bodyPr>
          <a:lstStyle/>
          <a:p>
            <a:pPr lvl="0"/>
            <a:r>
              <a:rPr lang="el-GR" b="1" i="1" dirty="0">
                <a:solidFill>
                  <a:srgbClr val="C00000"/>
                </a:solidFill>
              </a:rPr>
              <a:t>Δοκιμασίες </a:t>
            </a:r>
            <a:r>
              <a:rPr lang="el-GR" b="1" i="1" dirty="0" smtClean="0">
                <a:solidFill>
                  <a:srgbClr val="C00000"/>
                </a:solidFill>
              </a:rPr>
              <a:t>σωστό/λάθος</a:t>
            </a:r>
            <a:endParaRPr lang="el-GR" dirty="0">
              <a:solidFill>
                <a:srgbClr val="C00000"/>
              </a:solidFill>
            </a:endParaRPr>
          </a:p>
        </p:txBody>
      </p:sp>
    </p:spTree>
    <p:extLst>
      <p:ext uri="{BB962C8B-B14F-4D97-AF65-F5344CB8AC3E}">
        <p14:creationId xmlns:p14="http://schemas.microsoft.com/office/powerpoint/2010/main" val="23134431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r>
              <a:rPr lang="el-GR" dirty="0" smtClean="0"/>
              <a:t>Μια </a:t>
            </a:r>
            <a:r>
              <a:rPr lang="el-GR" dirty="0"/>
              <a:t>συνηθισμένη μορφή αυτού του τύπου δοκιμασίας είναι όταν δίνονται δύο ομάδες λέξεων ή φράσεων και οι υποψήφιοι πρέπει να βρουν ποιες λέξεις αντιστοιχούν με ποιες άλλες από μια δεύτερη στήλη. </a:t>
            </a:r>
            <a:endParaRPr lang="el-GR" dirty="0" smtClean="0"/>
          </a:p>
          <a:p>
            <a:r>
              <a:rPr lang="el-GR" dirty="0"/>
              <a:t>Δ</a:t>
            </a:r>
            <a:r>
              <a:rPr lang="el-GR" dirty="0" smtClean="0"/>
              <a:t>ύο </a:t>
            </a:r>
            <a:r>
              <a:rPr lang="el-GR" dirty="0"/>
              <a:t>σύνολα στοιχείων που μπορεί να είναι λέξεις, φράσεις, εικόνες, κείμενα, τίτλοι, διαγράμματα κτλ.</a:t>
            </a:r>
          </a:p>
          <a:p>
            <a:endParaRPr lang="el-GR" dirty="0"/>
          </a:p>
        </p:txBody>
      </p:sp>
      <p:sp>
        <p:nvSpPr>
          <p:cNvPr id="3" name="Τίτλος 2"/>
          <p:cNvSpPr>
            <a:spLocks noGrp="1"/>
          </p:cNvSpPr>
          <p:nvPr>
            <p:ph type="title"/>
          </p:nvPr>
        </p:nvSpPr>
        <p:spPr/>
        <p:txBody>
          <a:bodyPr>
            <a:normAutofit/>
          </a:bodyPr>
          <a:lstStyle/>
          <a:p>
            <a:pPr lvl="0"/>
            <a:r>
              <a:rPr lang="el-GR" b="1" i="1" dirty="0">
                <a:solidFill>
                  <a:srgbClr val="C00000"/>
                </a:solidFill>
              </a:rPr>
              <a:t>Δοκιμασίες </a:t>
            </a:r>
            <a:r>
              <a:rPr lang="el-GR" b="1" i="1" dirty="0" smtClean="0">
                <a:solidFill>
                  <a:srgbClr val="C00000"/>
                </a:solidFill>
              </a:rPr>
              <a:t>αντιστοίχισης</a:t>
            </a:r>
            <a:endParaRPr lang="el-GR" dirty="0">
              <a:solidFill>
                <a:srgbClr val="C00000"/>
              </a:solidFill>
            </a:endParaRPr>
          </a:p>
        </p:txBody>
      </p:sp>
    </p:spTree>
    <p:extLst>
      <p:ext uri="{BB962C8B-B14F-4D97-AF65-F5344CB8AC3E}">
        <p14:creationId xmlns:p14="http://schemas.microsoft.com/office/powerpoint/2010/main" val="8933540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pPr marL="0" indent="0">
              <a:buNone/>
            </a:pPr>
            <a:r>
              <a:rPr lang="el-GR" dirty="0" smtClean="0"/>
              <a:t>Στις </a:t>
            </a:r>
            <a:r>
              <a:rPr lang="el-GR" dirty="0"/>
              <a:t>δοκιμασίες αυτές οι παράγραφοι ενός </a:t>
            </a:r>
            <a:r>
              <a:rPr lang="el-GR" dirty="0" smtClean="0"/>
              <a:t>κειμένου, ή κάποια στοιχεία </a:t>
            </a:r>
            <a:r>
              <a:rPr lang="el-GR" dirty="0"/>
              <a:t>μπορεί να δίνονται σε τυχαία σειρά και πρέπει να μπουν στην σωστή τους θέση. Το ίδιο μπορεί να συμβεί και με μπερδεμένες προτάσεις που συνθέτουν μια παράγραφο ή και ανακατεμένες λέξεις που πρέπει να μπουν στη σωστή σειρά για να σχηματιστεί μια σωστή πρόταση</a:t>
            </a:r>
            <a:r>
              <a:rPr lang="el-GR" dirty="0" smtClean="0"/>
              <a:t>.</a:t>
            </a:r>
            <a:endParaRPr lang="el-GR" dirty="0"/>
          </a:p>
        </p:txBody>
      </p:sp>
      <p:sp>
        <p:nvSpPr>
          <p:cNvPr id="3" name="Τίτλος 2"/>
          <p:cNvSpPr>
            <a:spLocks noGrp="1"/>
          </p:cNvSpPr>
          <p:nvPr>
            <p:ph type="title"/>
          </p:nvPr>
        </p:nvSpPr>
        <p:spPr/>
        <p:txBody>
          <a:bodyPr>
            <a:normAutofit/>
          </a:bodyPr>
          <a:lstStyle/>
          <a:p>
            <a:pPr lvl="0"/>
            <a:r>
              <a:rPr lang="el-GR" b="1" i="1" dirty="0">
                <a:solidFill>
                  <a:srgbClr val="C00000"/>
                </a:solidFill>
              </a:rPr>
              <a:t>Εύρεση Σειράς (Τακτοποίηση Σειράς</a:t>
            </a:r>
            <a:r>
              <a:rPr lang="el-GR" b="1" i="1" dirty="0" smtClean="0">
                <a:solidFill>
                  <a:srgbClr val="C00000"/>
                </a:solidFill>
              </a:rPr>
              <a:t>)</a:t>
            </a:r>
            <a:endParaRPr lang="el-GR" dirty="0">
              <a:solidFill>
                <a:srgbClr val="C00000"/>
              </a:solidFill>
            </a:endParaRPr>
          </a:p>
        </p:txBody>
      </p:sp>
    </p:spTree>
    <p:extLst>
      <p:ext uri="{BB962C8B-B14F-4D97-AF65-F5344CB8AC3E}">
        <p14:creationId xmlns:p14="http://schemas.microsoft.com/office/powerpoint/2010/main" val="3609012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609600" y="1043189"/>
            <a:ext cx="10972800" cy="5052811"/>
          </a:xfrm>
        </p:spPr>
        <p:txBody>
          <a:bodyPr>
            <a:normAutofit fontScale="92500"/>
          </a:bodyPr>
          <a:lstStyle/>
          <a:p>
            <a:pPr marL="0" indent="0">
              <a:buNone/>
            </a:pPr>
            <a:r>
              <a:rPr lang="en-US" b="1" dirty="0">
                <a:solidFill>
                  <a:schemeClr val="tx1">
                    <a:lumMod val="75000"/>
                  </a:schemeClr>
                </a:solidFill>
              </a:rPr>
              <a:t>E</a:t>
            </a:r>
            <a:r>
              <a:rPr lang="el-GR" b="1" dirty="0" err="1" smtClean="0">
                <a:solidFill>
                  <a:schemeClr val="tx1">
                    <a:lumMod val="75000"/>
                  </a:schemeClr>
                </a:solidFill>
              </a:rPr>
              <a:t>κπαιδευτική</a:t>
            </a:r>
            <a:r>
              <a:rPr lang="el-GR" b="1" dirty="0" smtClean="0">
                <a:solidFill>
                  <a:schemeClr val="tx1">
                    <a:lumMod val="75000"/>
                  </a:schemeClr>
                </a:solidFill>
              </a:rPr>
              <a:t> </a:t>
            </a:r>
            <a:r>
              <a:rPr lang="en-US" b="1" dirty="0" smtClean="0">
                <a:solidFill>
                  <a:schemeClr val="tx1">
                    <a:lumMod val="75000"/>
                  </a:schemeClr>
                </a:solidFill>
              </a:rPr>
              <a:t>A</a:t>
            </a:r>
            <a:r>
              <a:rPr lang="el-GR" b="1" dirty="0" err="1" smtClean="0">
                <a:solidFill>
                  <a:schemeClr val="tx1">
                    <a:lumMod val="75000"/>
                  </a:schemeClr>
                </a:solidFill>
              </a:rPr>
              <a:t>ξιολόγηση</a:t>
            </a:r>
            <a:r>
              <a:rPr lang="en-US" dirty="0" smtClean="0"/>
              <a:t>= </a:t>
            </a:r>
            <a:r>
              <a:rPr lang="el-GR" dirty="0" smtClean="0"/>
              <a:t>μια </a:t>
            </a:r>
            <a:r>
              <a:rPr lang="el-GR" dirty="0"/>
              <a:t>συστηματική διεργασία που αποσκοπεί στην αποτίμηση και στη βελτίωση της αποδοτικότητας και της αποτελεσματικότητας όλων των συνδετικών κρίκων που αποτελούν την πεμπτουσία της εκπαίδευσης. Η αξιολόγηση των εκπαιδευομένων, των εκπαιδευτικών, της διδακτικής διαδικασίας, των αναλυτικών προγραμμάτων, των εκπαιδευτικών προγραμμάτων, του εκπαιδευτικού συστήματος στο σύνολο του αποτελούν ορισμένες μόνο εκφάνσεις της εκπαιδευτικής αξιολόγησης. </a:t>
            </a:r>
            <a:endParaRPr lang="en-US" dirty="0" smtClean="0"/>
          </a:p>
          <a:p>
            <a:pPr marL="0" indent="0">
              <a:buNone/>
            </a:pPr>
            <a:r>
              <a:rPr lang="en-US" dirty="0" smtClean="0"/>
              <a:t>(</a:t>
            </a:r>
            <a:r>
              <a:rPr lang="el-GR" dirty="0" smtClean="0"/>
              <a:t>σύγχρονη </a:t>
            </a:r>
            <a:r>
              <a:rPr lang="el-GR" dirty="0"/>
              <a:t>παιδαγωγική </a:t>
            </a:r>
            <a:r>
              <a:rPr lang="el-GR" dirty="0" smtClean="0"/>
              <a:t>επιστήμη</a:t>
            </a:r>
            <a:r>
              <a:rPr lang="en-US" dirty="0" smtClean="0"/>
              <a:t>)</a:t>
            </a:r>
            <a:r>
              <a:rPr lang="el-GR" dirty="0" smtClean="0"/>
              <a:t> </a:t>
            </a:r>
            <a:endParaRPr lang="en-US" dirty="0" smtClean="0"/>
          </a:p>
          <a:p>
            <a:pPr marL="0" indent="0">
              <a:buNone/>
            </a:pPr>
            <a:r>
              <a:rPr lang="en-US" b="1" dirty="0" smtClean="0">
                <a:solidFill>
                  <a:schemeClr val="tx1">
                    <a:lumMod val="75000"/>
                  </a:schemeClr>
                </a:solidFill>
              </a:rPr>
              <a:t>E</a:t>
            </a:r>
            <a:r>
              <a:rPr lang="el-GR" b="1" dirty="0" err="1" smtClean="0">
                <a:solidFill>
                  <a:schemeClr val="tx1">
                    <a:lumMod val="75000"/>
                  </a:schemeClr>
                </a:solidFill>
              </a:rPr>
              <a:t>κπαιδευτική</a:t>
            </a:r>
            <a:r>
              <a:rPr lang="el-GR" b="1" dirty="0" smtClean="0">
                <a:solidFill>
                  <a:schemeClr val="tx1">
                    <a:lumMod val="75000"/>
                  </a:schemeClr>
                </a:solidFill>
              </a:rPr>
              <a:t> </a:t>
            </a:r>
            <a:r>
              <a:rPr lang="el-GR" b="1" dirty="0">
                <a:solidFill>
                  <a:schemeClr val="tx1">
                    <a:lumMod val="75000"/>
                  </a:schemeClr>
                </a:solidFill>
              </a:rPr>
              <a:t>αξιολόγηση </a:t>
            </a:r>
            <a:r>
              <a:rPr lang="en-US" dirty="0" smtClean="0"/>
              <a:t>= </a:t>
            </a:r>
            <a:r>
              <a:rPr lang="el-GR" b="1" dirty="0" smtClean="0">
                <a:solidFill>
                  <a:schemeClr val="tx1">
                    <a:lumMod val="75000"/>
                  </a:schemeClr>
                </a:solidFill>
              </a:rPr>
              <a:t>αξιολόγηση </a:t>
            </a:r>
            <a:r>
              <a:rPr lang="el-GR" b="1" dirty="0">
                <a:solidFill>
                  <a:schemeClr val="tx1">
                    <a:lumMod val="75000"/>
                  </a:schemeClr>
                </a:solidFill>
              </a:rPr>
              <a:t>των </a:t>
            </a:r>
            <a:r>
              <a:rPr lang="el-GR" b="1" dirty="0" smtClean="0">
                <a:solidFill>
                  <a:schemeClr val="tx1">
                    <a:lumMod val="75000"/>
                  </a:schemeClr>
                </a:solidFill>
              </a:rPr>
              <a:t>εκπαιδευομένων</a:t>
            </a:r>
            <a:r>
              <a:rPr lang="en-US" dirty="0" smtClean="0"/>
              <a:t>= </a:t>
            </a:r>
            <a:r>
              <a:rPr lang="el-GR" dirty="0" smtClean="0"/>
              <a:t>η </a:t>
            </a:r>
            <a:r>
              <a:rPr lang="el-GR" dirty="0"/>
              <a:t>συστηματική και καλά οργανωμένη διαδικασία συλλογής και ανάλυσης δεδομένων που αποσκοπεί στην αποτίμηση των γνώσεων και των δεξιοτήτων των εκπαιδευομένων, σε συνάρτηση πάντα με τους επιδιωκόμενους διδακτικούς στόχους που έχουν τεθεί.</a:t>
            </a:r>
          </a:p>
        </p:txBody>
      </p:sp>
      <p:sp>
        <p:nvSpPr>
          <p:cNvPr id="3" name="Τίτλος 2"/>
          <p:cNvSpPr>
            <a:spLocks noGrp="1"/>
          </p:cNvSpPr>
          <p:nvPr>
            <p:ph type="title"/>
          </p:nvPr>
        </p:nvSpPr>
        <p:spPr/>
        <p:txBody>
          <a:bodyPr>
            <a:normAutofit fontScale="90000"/>
          </a:bodyPr>
          <a:lstStyle/>
          <a:p>
            <a:pPr algn="r"/>
            <a:r>
              <a:rPr lang="en-US" sz="2000" dirty="0" smtClean="0">
                <a:solidFill>
                  <a:schemeClr val="tx1">
                    <a:lumMod val="75000"/>
                  </a:schemeClr>
                </a:solidFill>
              </a:rPr>
              <a:t/>
            </a:r>
            <a:br>
              <a:rPr lang="en-US" sz="2000" dirty="0" smtClean="0">
                <a:solidFill>
                  <a:schemeClr val="tx1">
                    <a:lumMod val="75000"/>
                  </a:schemeClr>
                </a:solidFill>
              </a:rPr>
            </a:br>
            <a:r>
              <a:rPr lang="en-US" sz="2000" dirty="0">
                <a:solidFill>
                  <a:schemeClr val="tx1">
                    <a:lumMod val="75000"/>
                  </a:schemeClr>
                </a:solidFill>
              </a:rPr>
              <a:t/>
            </a:r>
            <a:br>
              <a:rPr lang="en-US" sz="2000" dirty="0">
                <a:solidFill>
                  <a:schemeClr val="tx1">
                    <a:lumMod val="75000"/>
                  </a:schemeClr>
                </a:solidFill>
              </a:rPr>
            </a:br>
            <a:r>
              <a:rPr lang="en-US" sz="2000" dirty="0" smtClean="0">
                <a:solidFill>
                  <a:schemeClr val="tx1">
                    <a:lumMod val="75000"/>
                  </a:schemeClr>
                </a:solidFill>
              </a:rPr>
              <a:t/>
            </a:r>
            <a:br>
              <a:rPr lang="en-US" sz="2000" dirty="0" smtClean="0">
                <a:solidFill>
                  <a:schemeClr val="tx1">
                    <a:lumMod val="75000"/>
                  </a:schemeClr>
                </a:solidFill>
              </a:rPr>
            </a:br>
            <a:r>
              <a:rPr lang="en-US" sz="2000" dirty="0">
                <a:solidFill>
                  <a:schemeClr val="tx1">
                    <a:lumMod val="75000"/>
                  </a:schemeClr>
                </a:solidFill>
              </a:rPr>
              <a:t/>
            </a:r>
            <a:br>
              <a:rPr lang="en-US" sz="2000" dirty="0">
                <a:solidFill>
                  <a:schemeClr val="tx1">
                    <a:lumMod val="75000"/>
                  </a:schemeClr>
                </a:solidFill>
              </a:rPr>
            </a:br>
            <a:r>
              <a:rPr lang="en-US" sz="2000" dirty="0" smtClean="0">
                <a:solidFill>
                  <a:schemeClr val="tx1">
                    <a:lumMod val="75000"/>
                  </a:schemeClr>
                </a:solidFill>
              </a:rPr>
              <a:t/>
            </a:r>
            <a:br>
              <a:rPr lang="en-US" sz="2000" dirty="0" smtClean="0">
                <a:solidFill>
                  <a:schemeClr val="tx1">
                    <a:lumMod val="75000"/>
                  </a:schemeClr>
                </a:solidFill>
              </a:rPr>
            </a:br>
            <a:r>
              <a:rPr lang="en-US" sz="2000" dirty="0">
                <a:solidFill>
                  <a:schemeClr val="tx1">
                    <a:lumMod val="75000"/>
                  </a:schemeClr>
                </a:solidFill>
              </a:rPr>
              <a:t/>
            </a:r>
            <a:br>
              <a:rPr lang="en-US" sz="2000" dirty="0">
                <a:solidFill>
                  <a:schemeClr val="tx1">
                    <a:lumMod val="75000"/>
                  </a:schemeClr>
                </a:solidFill>
              </a:rPr>
            </a:br>
            <a:r>
              <a:rPr lang="en-US" sz="2000" dirty="0" smtClean="0">
                <a:solidFill>
                  <a:schemeClr val="tx1">
                    <a:lumMod val="75000"/>
                  </a:schemeClr>
                </a:solidFill>
              </a:rPr>
              <a:t/>
            </a:r>
            <a:br>
              <a:rPr lang="en-US" sz="2000" dirty="0" smtClean="0">
                <a:solidFill>
                  <a:schemeClr val="tx1">
                    <a:lumMod val="75000"/>
                  </a:schemeClr>
                </a:solidFill>
              </a:rPr>
            </a:br>
            <a:r>
              <a:rPr lang="el-GR" sz="2000" dirty="0" smtClean="0">
                <a:solidFill>
                  <a:schemeClr val="tx1">
                    <a:lumMod val="75000"/>
                  </a:schemeClr>
                </a:solidFill>
              </a:rPr>
              <a:t>(</a:t>
            </a:r>
            <a:r>
              <a:rPr lang="el-GR" sz="2000" dirty="0">
                <a:solidFill>
                  <a:schemeClr val="tx1">
                    <a:lumMod val="75000"/>
                  </a:schemeClr>
                </a:solidFill>
              </a:rPr>
              <a:t>Πετροπούλου, Κασιμάτη &amp; </a:t>
            </a:r>
            <a:r>
              <a:rPr lang="el-GR" sz="2000" dirty="0" err="1">
                <a:solidFill>
                  <a:schemeClr val="tx1">
                    <a:lumMod val="75000"/>
                  </a:schemeClr>
                </a:solidFill>
              </a:rPr>
              <a:t>Ρετάλης</a:t>
            </a:r>
            <a:r>
              <a:rPr lang="el-GR" sz="2000" dirty="0">
                <a:solidFill>
                  <a:schemeClr val="tx1">
                    <a:lumMod val="75000"/>
                  </a:schemeClr>
                </a:solidFill>
              </a:rPr>
              <a:t>, </a:t>
            </a:r>
            <a:r>
              <a:rPr lang="el-GR" sz="2000" dirty="0" smtClean="0">
                <a:solidFill>
                  <a:schemeClr val="tx1">
                    <a:lumMod val="75000"/>
                  </a:schemeClr>
                </a:solidFill>
              </a:rPr>
              <a:t>2015:</a:t>
            </a:r>
            <a:r>
              <a:rPr lang="en-US" sz="2000" dirty="0" smtClean="0">
                <a:solidFill>
                  <a:schemeClr val="tx1">
                    <a:lumMod val="75000"/>
                  </a:schemeClr>
                </a:solidFill>
              </a:rPr>
              <a:t>18</a:t>
            </a:r>
            <a:r>
              <a:rPr lang="en-US" sz="2000" dirty="0">
                <a:solidFill>
                  <a:schemeClr val="tx1">
                    <a:lumMod val="75000"/>
                  </a:schemeClr>
                </a:solidFill>
              </a:rPr>
              <a:t>)</a:t>
            </a:r>
            <a:r>
              <a:rPr lang="el-GR" dirty="0"/>
              <a:t/>
            </a:r>
            <a:br>
              <a:rPr lang="el-GR" dirty="0"/>
            </a:br>
            <a:endParaRPr lang="el-GR" dirty="0"/>
          </a:p>
        </p:txBody>
      </p:sp>
    </p:spTree>
    <p:extLst>
      <p:ext uri="{BB962C8B-B14F-4D97-AF65-F5344CB8AC3E}">
        <p14:creationId xmlns:p14="http://schemas.microsoft.com/office/powerpoint/2010/main" val="30940532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r>
              <a:rPr lang="el-GR" dirty="0" smtClean="0"/>
              <a:t>Οι </a:t>
            </a:r>
            <a:r>
              <a:rPr lang="el-GR" dirty="0"/>
              <a:t>δοκιμασίες σύντομης απάντησης θα μπορούσαν να θεωρηθούν ως ένας τρόπος να κρατάει ο μαθητής σημειώσεις, ενώ η ίδια η διαδικασία προσομοιάζει με «αυθεντικές» περιστάσεις </a:t>
            </a:r>
            <a:r>
              <a:rPr lang="el-GR" dirty="0" smtClean="0"/>
              <a:t>επικοινωνίας.</a:t>
            </a:r>
          </a:p>
          <a:p>
            <a:r>
              <a:rPr lang="el-GR" dirty="0" smtClean="0"/>
              <a:t>Ωστόσο</a:t>
            </a:r>
            <a:r>
              <a:rPr lang="el-GR" dirty="0"/>
              <a:t>, η βαθμολόγηση της δοκιμασίας έχει μεγαλύτερες απαιτήσεις από τη βαθμολόγηση, για παράδειγμα, άλλου τύπου δοκιμασιών κλειστού τύπου.</a:t>
            </a:r>
          </a:p>
        </p:txBody>
      </p:sp>
      <p:sp>
        <p:nvSpPr>
          <p:cNvPr id="3" name="Τίτλος 2"/>
          <p:cNvSpPr>
            <a:spLocks noGrp="1"/>
          </p:cNvSpPr>
          <p:nvPr>
            <p:ph type="title"/>
          </p:nvPr>
        </p:nvSpPr>
        <p:spPr/>
        <p:txBody>
          <a:bodyPr>
            <a:normAutofit/>
          </a:bodyPr>
          <a:lstStyle/>
          <a:p>
            <a:pPr lvl="0"/>
            <a:r>
              <a:rPr lang="el-GR" b="1" i="1" dirty="0">
                <a:solidFill>
                  <a:srgbClr val="C00000"/>
                </a:solidFill>
              </a:rPr>
              <a:t> Σύντομη </a:t>
            </a:r>
            <a:r>
              <a:rPr lang="el-GR" b="1" i="1" dirty="0" smtClean="0">
                <a:solidFill>
                  <a:srgbClr val="C00000"/>
                </a:solidFill>
              </a:rPr>
              <a:t>απάντηση</a:t>
            </a:r>
            <a:endParaRPr lang="el-GR" dirty="0">
              <a:solidFill>
                <a:srgbClr val="C00000"/>
              </a:solidFill>
            </a:endParaRPr>
          </a:p>
        </p:txBody>
      </p:sp>
    </p:spTree>
    <p:extLst>
      <p:ext uri="{BB962C8B-B14F-4D97-AF65-F5344CB8AC3E}">
        <p14:creationId xmlns:p14="http://schemas.microsoft.com/office/powerpoint/2010/main" val="27537968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lnSpcReduction="10000"/>
          </a:bodyPr>
          <a:lstStyle/>
          <a:p>
            <a:r>
              <a:rPr lang="el-GR" dirty="0"/>
              <a:t>Οι «Ρουμπρίκες Αξιολόγησης» αποτελούν μια ιδιαίτερα δυναμική και καινοτόμα τεχνική αξιολόγησης της επίδοσης των εκπαιδευομένων.</a:t>
            </a:r>
          </a:p>
          <a:p>
            <a:r>
              <a:rPr lang="el-GR" dirty="0"/>
              <a:t>Η «ρουμπρίκα» αντιστοιχεί στη διεθνή βιβλιογραφία με τον όρο </a:t>
            </a:r>
            <a:r>
              <a:rPr lang="el-GR" dirty="0" err="1"/>
              <a:t>rubric</a:t>
            </a:r>
            <a:r>
              <a:rPr lang="el-GR" dirty="0"/>
              <a:t> </a:t>
            </a:r>
            <a:r>
              <a:rPr lang="el-GR" dirty="0" err="1"/>
              <a:t>assessment</a:t>
            </a:r>
            <a:r>
              <a:rPr lang="el-GR" dirty="0"/>
              <a:t>, ενώ στην ελληνική συναντάται επίσης με </a:t>
            </a:r>
            <a:r>
              <a:rPr lang="el-GR" dirty="0" err="1"/>
              <a:t>τοv</a:t>
            </a:r>
            <a:r>
              <a:rPr lang="el-GR" dirty="0"/>
              <a:t> όρο κλίμακα διαβαθμισμένων κριτηρίων (</a:t>
            </a:r>
            <a:r>
              <a:rPr lang="el-GR" dirty="0" err="1"/>
              <a:t>Κουλουμπαρίτση</a:t>
            </a:r>
            <a:r>
              <a:rPr lang="el-GR" dirty="0"/>
              <a:t> &amp; </a:t>
            </a:r>
            <a:r>
              <a:rPr lang="el-GR" dirty="0" err="1"/>
              <a:t>Ματσαγγούρας</a:t>
            </a:r>
            <a:r>
              <a:rPr lang="el-GR" dirty="0"/>
              <a:t>, 2004). </a:t>
            </a:r>
          </a:p>
          <a:p>
            <a:r>
              <a:rPr lang="el-GR" dirty="0"/>
              <a:t>Η ρουμπρίκα αξιολόγησης (</a:t>
            </a:r>
            <a:r>
              <a:rPr lang="el-GR" dirty="0" err="1"/>
              <a:t>assessment</a:t>
            </a:r>
            <a:r>
              <a:rPr lang="el-GR" dirty="0"/>
              <a:t> </a:t>
            </a:r>
            <a:r>
              <a:rPr lang="el-GR" dirty="0" err="1"/>
              <a:t>rubric</a:t>
            </a:r>
            <a:r>
              <a:rPr lang="el-GR" dirty="0"/>
              <a:t>) τυπικά ορίζεται ως περιγραφικός οδηγός βαθμολογίας, ο οποίος αποτελείται από ειδικά εκ των προτέρων καθορισμένα κριτήρια απόδοσης </a:t>
            </a:r>
            <a:endParaRPr lang="el-GR" dirty="0" smtClean="0"/>
          </a:p>
          <a:p>
            <a:endParaRPr lang="el-GR" dirty="0"/>
          </a:p>
          <a:p>
            <a:pPr marL="0" indent="0">
              <a:buNone/>
            </a:pPr>
            <a:r>
              <a:rPr lang="el-GR" sz="1800" dirty="0">
                <a:solidFill>
                  <a:schemeClr val="tx1">
                    <a:lumMod val="75000"/>
                  </a:schemeClr>
                </a:solidFill>
              </a:rPr>
              <a:t>(Πετροπούλου, Κασιμάτη &amp; </a:t>
            </a:r>
            <a:r>
              <a:rPr lang="el-GR" sz="1800" dirty="0" err="1">
                <a:solidFill>
                  <a:schemeClr val="tx1">
                    <a:lumMod val="75000"/>
                  </a:schemeClr>
                </a:solidFill>
              </a:rPr>
              <a:t>Ρετάλης</a:t>
            </a:r>
            <a:r>
              <a:rPr lang="el-GR" sz="1800" dirty="0">
                <a:solidFill>
                  <a:schemeClr val="tx1">
                    <a:lumMod val="75000"/>
                  </a:schemeClr>
                </a:solidFill>
              </a:rPr>
              <a:t>, </a:t>
            </a:r>
            <a:r>
              <a:rPr lang="el-GR" sz="1800" dirty="0" smtClean="0">
                <a:solidFill>
                  <a:schemeClr val="tx1">
                    <a:lumMod val="75000"/>
                  </a:schemeClr>
                </a:solidFill>
              </a:rPr>
              <a:t>2015</a:t>
            </a:r>
            <a:r>
              <a:rPr lang="en-US" sz="1800" dirty="0" smtClean="0">
                <a:solidFill>
                  <a:schemeClr val="tx1">
                    <a:lumMod val="75000"/>
                  </a:schemeClr>
                </a:solidFill>
              </a:rPr>
              <a:t>)</a:t>
            </a:r>
            <a:r>
              <a:rPr lang="el-GR" dirty="0"/>
              <a:t/>
            </a:r>
            <a:br>
              <a:rPr lang="el-GR" dirty="0"/>
            </a:br>
            <a:endParaRPr lang="el-GR" dirty="0"/>
          </a:p>
          <a:p>
            <a:pPr marL="0" indent="0">
              <a:buNone/>
            </a:pPr>
            <a:endParaRPr lang="el-GR" dirty="0"/>
          </a:p>
        </p:txBody>
      </p:sp>
      <p:sp>
        <p:nvSpPr>
          <p:cNvPr id="3" name="Τίτλος 2"/>
          <p:cNvSpPr>
            <a:spLocks noGrp="1"/>
          </p:cNvSpPr>
          <p:nvPr>
            <p:ph type="title"/>
          </p:nvPr>
        </p:nvSpPr>
        <p:spPr/>
        <p:txBody>
          <a:bodyPr>
            <a:normAutofit/>
          </a:bodyPr>
          <a:lstStyle/>
          <a:p>
            <a:pPr lvl="0"/>
            <a:r>
              <a:rPr lang="el-GR" b="1" i="1" dirty="0">
                <a:solidFill>
                  <a:srgbClr val="C00000"/>
                </a:solidFill>
              </a:rPr>
              <a:t>Εκτενής/ελεύθερη </a:t>
            </a:r>
            <a:r>
              <a:rPr lang="el-GR" b="1" i="1" dirty="0" smtClean="0">
                <a:solidFill>
                  <a:srgbClr val="C00000"/>
                </a:solidFill>
              </a:rPr>
              <a:t>απάντηση</a:t>
            </a:r>
            <a:endParaRPr lang="el-GR" dirty="0">
              <a:solidFill>
                <a:srgbClr val="C00000"/>
              </a:solidFill>
            </a:endParaRPr>
          </a:p>
        </p:txBody>
      </p:sp>
    </p:spTree>
    <p:extLst>
      <p:ext uri="{BB962C8B-B14F-4D97-AF65-F5344CB8AC3E}">
        <p14:creationId xmlns:p14="http://schemas.microsoft.com/office/powerpoint/2010/main" val="13777212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373487" y="1511121"/>
            <a:ext cx="11466491" cy="4572000"/>
          </a:xfrm>
        </p:spPr>
        <p:txBody>
          <a:bodyPr>
            <a:normAutofit lnSpcReduction="10000"/>
          </a:bodyPr>
          <a:lstStyle/>
          <a:p>
            <a:r>
              <a:rPr lang="el-GR" dirty="0" smtClean="0"/>
              <a:t>τα </a:t>
            </a:r>
            <a:r>
              <a:rPr lang="el-GR" dirty="0"/>
              <a:t>κριτήρια αξιολόγησης της επίδοσης (</a:t>
            </a:r>
            <a:r>
              <a:rPr lang="el-GR" dirty="0" err="1"/>
              <a:t>criteria</a:t>
            </a:r>
            <a:r>
              <a:rPr lang="el-GR" dirty="0"/>
              <a:t>), τα οποία στην ουσία αποτελούν τις προδιαγραφές που πρέπει να πληροί ένα έργο (ατομικό-ομαδικό παραδοτέο), προκειμένου να κριθεί σωστό, κατάλληλο και </a:t>
            </a:r>
            <a:r>
              <a:rPr lang="el-GR" dirty="0" smtClean="0"/>
              <a:t>πλήρες</a:t>
            </a:r>
          </a:p>
          <a:p>
            <a:r>
              <a:rPr lang="el-GR" dirty="0" smtClean="0"/>
              <a:t>τα </a:t>
            </a:r>
            <a:r>
              <a:rPr lang="el-GR" dirty="0"/>
              <a:t>επίπεδα ποιότητας του παραγόμενου έργου (</a:t>
            </a:r>
            <a:r>
              <a:rPr lang="el-GR" dirty="0" err="1"/>
              <a:t>standards</a:t>
            </a:r>
            <a:r>
              <a:rPr lang="el-GR" dirty="0"/>
              <a:t>), δηλαδή η ποιοτική διαβάθμιση, η οποία περιγράφει, με τη βοήθεια χαρακτηρισμού (π.χ. άριστο, πολύ καλό, μέτριο, κ.λπ.), το επίπεδο ποιότητας του παραγόμενου </a:t>
            </a:r>
            <a:r>
              <a:rPr lang="el-GR" dirty="0" smtClean="0"/>
              <a:t>έργου,</a:t>
            </a:r>
          </a:p>
          <a:p>
            <a:r>
              <a:rPr lang="el-GR" dirty="0" smtClean="0"/>
              <a:t>η </a:t>
            </a:r>
            <a:r>
              <a:rPr lang="el-GR" dirty="0"/>
              <a:t>λεπτομερής και διακριτή περιγραφή των επιπέδων της επίδοσης σύμφωνα με τα αντίστοιχα κριτήρια </a:t>
            </a:r>
            <a:r>
              <a:rPr lang="el-GR" dirty="0" smtClean="0"/>
              <a:t>αξιολόγησης,</a:t>
            </a:r>
          </a:p>
          <a:p>
            <a:r>
              <a:rPr lang="el-GR" dirty="0" smtClean="0"/>
              <a:t>η </a:t>
            </a:r>
            <a:r>
              <a:rPr lang="el-GR" dirty="0"/>
              <a:t>κλίμακα βαθμολογίας (</a:t>
            </a:r>
            <a:r>
              <a:rPr lang="el-GR" dirty="0" err="1"/>
              <a:t>numeric</a:t>
            </a:r>
            <a:r>
              <a:rPr lang="el-GR" dirty="0"/>
              <a:t> </a:t>
            </a:r>
            <a:r>
              <a:rPr lang="el-GR" dirty="0" err="1"/>
              <a:t>scale</a:t>
            </a:r>
            <a:r>
              <a:rPr lang="el-GR" dirty="0"/>
              <a:t>) που χρησιμοποιείται σύμφωνα με τα επίπεδα επίδοσης</a:t>
            </a:r>
          </a:p>
          <a:p>
            <a:pPr marL="0" indent="0">
              <a:buNone/>
            </a:pPr>
            <a:r>
              <a:rPr lang="el-GR" sz="1800" dirty="0">
                <a:solidFill>
                  <a:schemeClr val="tx1">
                    <a:lumMod val="75000"/>
                  </a:schemeClr>
                </a:solidFill>
              </a:rPr>
              <a:t>(Πετροπούλου, Κασιμάτη &amp; </a:t>
            </a:r>
            <a:r>
              <a:rPr lang="el-GR" sz="1800" dirty="0" err="1">
                <a:solidFill>
                  <a:schemeClr val="tx1">
                    <a:lumMod val="75000"/>
                  </a:schemeClr>
                </a:solidFill>
              </a:rPr>
              <a:t>Ρετάλης</a:t>
            </a:r>
            <a:r>
              <a:rPr lang="el-GR" sz="1800" dirty="0">
                <a:solidFill>
                  <a:schemeClr val="tx1">
                    <a:lumMod val="75000"/>
                  </a:schemeClr>
                </a:solidFill>
              </a:rPr>
              <a:t>, 2015</a:t>
            </a:r>
            <a:r>
              <a:rPr lang="en-US" sz="1800" dirty="0">
                <a:solidFill>
                  <a:schemeClr val="tx1">
                    <a:lumMod val="75000"/>
                  </a:schemeClr>
                </a:solidFill>
              </a:rPr>
              <a:t>)</a:t>
            </a:r>
            <a:endParaRPr lang="el-GR" sz="1800" dirty="0"/>
          </a:p>
        </p:txBody>
      </p:sp>
      <p:sp>
        <p:nvSpPr>
          <p:cNvPr id="3" name="Τίτλος 2"/>
          <p:cNvSpPr>
            <a:spLocks noGrp="1"/>
          </p:cNvSpPr>
          <p:nvPr>
            <p:ph type="title"/>
          </p:nvPr>
        </p:nvSpPr>
        <p:spPr/>
        <p:txBody>
          <a:bodyPr/>
          <a:lstStyle/>
          <a:p>
            <a:r>
              <a:rPr lang="el-GR" dirty="0">
                <a:solidFill>
                  <a:srgbClr val="C00000"/>
                </a:solidFill>
              </a:rPr>
              <a:t>Δομικά στοιχεία </a:t>
            </a:r>
          </a:p>
        </p:txBody>
      </p:sp>
    </p:spTree>
    <p:extLst>
      <p:ext uri="{BB962C8B-B14F-4D97-AF65-F5344CB8AC3E}">
        <p14:creationId xmlns:p14="http://schemas.microsoft.com/office/powerpoint/2010/main" val="3320505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a:bodyPr>
          <a:lstStyle/>
          <a:p>
            <a:r>
              <a:rPr lang="el-GR" dirty="0" smtClean="0"/>
              <a:t>οι </a:t>
            </a:r>
            <a:r>
              <a:rPr lang="el-GR" dirty="0"/>
              <a:t>ολιστικές (</a:t>
            </a:r>
            <a:r>
              <a:rPr lang="el-GR" dirty="0" err="1"/>
              <a:t>holistics</a:t>
            </a:r>
            <a:r>
              <a:rPr lang="el-GR" dirty="0"/>
              <a:t>) και </a:t>
            </a:r>
          </a:p>
          <a:p>
            <a:r>
              <a:rPr lang="el-GR" dirty="0" smtClean="0"/>
              <a:t>οι </a:t>
            </a:r>
            <a:r>
              <a:rPr lang="el-GR" dirty="0"/>
              <a:t>αναλυτικές (</a:t>
            </a:r>
            <a:r>
              <a:rPr lang="el-GR" dirty="0" err="1"/>
              <a:t>analytics</a:t>
            </a:r>
            <a:r>
              <a:rPr lang="el-GR" dirty="0"/>
              <a:t>) </a:t>
            </a:r>
            <a:endParaRPr lang="el-GR" dirty="0" smtClean="0"/>
          </a:p>
          <a:p>
            <a:pPr marL="0" indent="0">
              <a:buNone/>
            </a:pPr>
            <a:endParaRPr lang="el-GR" dirty="0"/>
          </a:p>
        </p:txBody>
      </p:sp>
      <p:sp>
        <p:nvSpPr>
          <p:cNvPr id="3" name="Τίτλος 2"/>
          <p:cNvSpPr>
            <a:spLocks noGrp="1"/>
          </p:cNvSpPr>
          <p:nvPr>
            <p:ph type="title"/>
          </p:nvPr>
        </p:nvSpPr>
        <p:spPr/>
        <p:txBody>
          <a:bodyPr/>
          <a:lstStyle/>
          <a:p>
            <a:r>
              <a:rPr lang="el-GR" b="1" dirty="0" smtClean="0">
                <a:solidFill>
                  <a:srgbClr val="C00000"/>
                </a:solidFill>
              </a:rPr>
              <a:t>ΤΥΠΟΙ</a:t>
            </a:r>
            <a:endParaRPr lang="el-GR" b="1" dirty="0">
              <a:solidFill>
                <a:srgbClr val="C00000"/>
              </a:solidFill>
            </a:endParaRPr>
          </a:p>
        </p:txBody>
      </p:sp>
    </p:spTree>
    <p:extLst>
      <p:ext uri="{BB962C8B-B14F-4D97-AF65-F5344CB8AC3E}">
        <p14:creationId xmlns:p14="http://schemas.microsoft.com/office/powerpoint/2010/main" val="33956683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609599" y="1524000"/>
            <a:ext cx="11200327" cy="4572000"/>
          </a:xfrm>
        </p:spPr>
        <p:txBody>
          <a:bodyPr>
            <a:normAutofit lnSpcReduction="10000"/>
          </a:bodyPr>
          <a:lstStyle/>
          <a:p>
            <a:r>
              <a:rPr lang="el-GR" dirty="0"/>
              <a:t>Οι </a:t>
            </a:r>
            <a:r>
              <a:rPr lang="el-GR" b="1" dirty="0"/>
              <a:t>ολιστικές ρουμπρίκες </a:t>
            </a:r>
            <a:r>
              <a:rPr lang="el-GR" dirty="0"/>
              <a:t>αξιολογούν τη γενική ποιότητα μιας εργασίας, δραστηριότητας ή επίδοσης, σύμφωνα με μια παράμετρο. Εμπεριέχουν μόνο μια γενική περιγραφή της συνολικής επίδοσης του εκπαιδευομένου και γι’ αυτό το λόγο χρησιμοποιούνται για την εξαγωγή μιας αθροιστικής-τελικής (</a:t>
            </a:r>
            <a:r>
              <a:rPr lang="el-GR" dirty="0" err="1"/>
              <a:t>summative</a:t>
            </a:r>
            <a:r>
              <a:rPr lang="el-GR" dirty="0"/>
              <a:t>) αξιολόγησης. </a:t>
            </a:r>
            <a:r>
              <a:rPr lang="el-GR" dirty="0" err="1"/>
              <a:t>Δενπαρέχουν</a:t>
            </a:r>
            <a:r>
              <a:rPr lang="el-GR" dirty="0"/>
              <a:t> ανατροφοδότηση στους εκπαιδευομένους σχετικά με τα δυνατά και αδύνατα σημεία τους. </a:t>
            </a:r>
          </a:p>
          <a:p>
            <a:r>
              <a:rPr lang="el-GR" dirty="0" smtClean="0"/>
              <a:t>Οι </a:t>
            </a:r>
            <a:r>
              <a:rPr lang="el-GR" b="1" dirty="0"/>
              <a:t>αναλυτικές ρουμπρίκες </a:t>
            </a:r>
            <a:r>
              <a:rPr lang="el-GR" dirty="0" smtClean="0"/>
              <a:t>αποτελούνται </a:t>
            </a:r>
            <a:r>
              <a:rPr lang="el-GR" dirty="0"/>
              <a:t>από δύο ή και περισσότερα ξεχωριστά κριτήρια επίδοσης τα οποία αναλύονται και αξιολογούνται διαφορετικά μεταξύ τους. </a:t>
            </a:r>
            <a:r>
              <a:rPr lang="el-GR" dirty="0" smtClean="0"/>
              <a:t>Οι </a:t>
            </a:r>
            <a:r>
              <a:rPr lang="el-GR" dirty="0"/>
              <a:t>βαθμολογίες που προκύπτουν από κάθε επίπεδο αθροίζονται για να παραχθεί ο τελικός βαθμός. Αυτό το είδος της ρουμπρίκας εφαρμόζεται κυρίως σε περιπτώσεις διαμορφωτικής (</a:t>
            </a:r>
            <a:r>
              <a:rPr lang="el-GR" dirty="0" err="1"/>
              <a:t>formative</a:t>
            </a:r>
            <a:r>
              <a:rPr lang="el-GR" dirty="0"/>
              <a:t>) αξιολόγησης. </a:t>
            </a:r>
            <a:r>
              <a:rPr lang="el-GR" dirty="0" smtClean="0"/>
              <a:t>Αλλά…μία </a:t>
            </a:r>
            <a:r>
              <a:rPr lang="el-GR" dirty="0"/>
              <a:t>ιδιαίτερα χρονοβόρα και κοπιαστική διαδικασία.</a:t>
            </a:r>
          </a:p>
        </p:txBody>
      </p:sp>
      <p:sp>
        <p:nvSpPr>
          <p:cNvPr id="3" name="Τίτλος 2"/>
          <p:cNvSpPr>
            <a:spLocks noGrp="1"/>
          </p:cNvSpPr>
          <p:nvPr>
            <p:ph type="title"/>
          </p:nvPr>
        </p:nvSpPr>
        <p:spPr/>
        <p:txBody>
          <a:bodyPr>
            <a:normAutofit/>
          </a:bodyPr>
          <a:lstStyle/>
          <a:p>
            <a:r>
              <a:rPr lang="el-GR" sz="1800" dirty="0">
                <a:solidFill>
                  <a:schemeClr val="tx1">
                    <a:lumMod val="75000"/>
                  </a:schemeClr>
                </a:solidFill>
              </a:rPr>
              <a:t>(Πετροπούλου, Κασιμάτη &amp; </a:t>
            </a:r>
            <a:r>
              <a:rPr lang="el-GR" sz="1800" dirty="0" err="1">
                <a:solidFill>
                  <a:schemeClr val="tx1">
                    <a:lumMod val="75000"/>
                  </a:schemeClr>
                </a:solidFill>
              </a:rPr>
              <a:t>Ρετάλης</a:t>
            </a:r>
            <a:r>
              <a:rPr lang="el-GR" sz="1800" dirty="0">
                <a:solidFill>
                  <a:schemeClr val="tx1">
                    <a:lumMod val="75000"/>
                  </a:schemeClr>
                </a:solidFill>
              </a:rPr>
              <a:t>, 2015</a:t>
            </a:r>
            <a:r>
              <a:rPr lang="en-US" sz="1800" dirty="0">
                <a:solidFill>
                  <a:schemeClr val="tx1">
                    <a:lumMod val="75000"/>
                  </a:schemeClr>
                </a:solidFill>
              </a:rPr>
              <a:t>)</a:t>
            </a:r>
            <a:endParaRPr lang="el-GR" sz="1800" dirty="0"/>
          </a:p>
        </p:txBody>
      </p:sp>
    </p:spTree>
    <p:extLst>
      <p:ext uri="{BB962C8B-B14F-4D97-AF65-F5344CB8AC3E}">
        <p14:creationId xmlns:p14="http://schemas.microsoft.com/office/powerpoint/2010/main" val="41941060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lnSpcReduction="10000"/>
          </a:bodyPr>
          <a:lstStyle/>
          <a:p>
            <a:r>
              <a:rPr lang="el-GR" dirty="0"/>
              <a:t>Το πρόβλημα που μπορεί να προκύψει σε αυτού του τύπου τη βαθμολόγηση των δοκιμασιών </a:t>
            </a:r>
            <a:r>
              <a:rPr lang="el-GR" dirty="0" smtClean="0"/>
              <a:t>ανοιχτού τύπου (είτε </a:t>
            </a:r>
            <a:r>
              <a:rPr lang="el-GR" dirty="0"/>
              <a:t>σφαιρική είτε αναλυτική) είναι όπως ήδη έχουμε αναφέρει η </a:t>
            </a:r>
            <a:r>
              <a:rPr lang="el-GR" b="1" dirty="0"/>
              <a:t>υποκειμενικότητα</a:t>
            </a:r>
            <a:r>
              <a:rPr lang="el-GR" dirty="0"/>
              <a:t> της βαθμολόγησης και συνεπώς η έλλειψη υψηλού βαθμού αξιοπιστίας. </a:t>
            </a:r>
            <a:endParaRPr lang="el-GR" dirty="0" smtClean="0"/>
          </a:p>
          <a:p>
            <a:r>
              <a:rPr lang="el-GR" dirty="0" err="1" smtClean="0"/>
              <a:t>Γι’αυτό</a:t>
            </a:r>
            <a:r>
              <a:rPr lang="el-GR" dirty="0" smtClean="0"/>
              <a:t> </a:t>
            </a:r>
            <a:r>
              <a:rPr lang="el-GR" dirty="0"/>
              <a:t>και σε εξετάσεις ευρείας κλίμακας και υψηλού </a:t>
            </a:r>
            <a:r>
              <a:rPr lang="el-GR" dirty="0" err="1"/>
              <a:t>διακυβεύματος</a:t>
            </a:r>
            <a:r>
              <a:rPr lang="el-GR" dirty="0"/>
              <a:t> είναι πολύ σημαντική η ύπαρξη δύο τουλάχιστον </a:t>
            </a:r>
            <a:r>
              <a:rPr lang="el-GR" dirty="0" err="1"/>
              <a:t>αξιολογητών</a:t>
            </a:r>
            <a:r>
              <a:rPr lang="el-GR" dirty="0"/>
              <a:t>/βαθμολογητών (από τη βαθμολόγηση των οποίων προκύπτει ο μέσος όρος), η σχετική εκπαίδευση τους(και η εμπειρία τους), και φυσικά η ύπαρξη κοινών προκαθορισμένων βαθμολογικών κριτηρίων και σχαρών </a:t>
            </a:r>
            <a:r>
              <a:rPr lang="el-GR" dirty="0" smtClean="0"/>
              <a:t>αξιολόγησης.</a:t>
            </a:r>
          </a:p>
          <a:p>
            <a:r>
              <a:rPr lang="el-GR" dirty="0" smtClean="0"/>
              <a:t>Στόχος </a:t>
            </a:r>
            <a:r>
              <a:rPr lang="el-GR" dirty="0"/>
              <a:t>είναι η επίτευξη της </a:t>
            </a:r>
            <a:r>
              <a:rPr lang="el-GR" b="1" dirty="0" err="1"/>
              <a:t>διαβαθμολογικής</a:t>
            </a:r>
            <a:r>
              <a:rPr lang="el-GR" b="1" dirty="0"/>
              <a:t> αξιοπιστίας</a:t>
            </a:r>
            <a:r>
              <a:rPr lang="el-GR" dirty="0"/>
              <a:t>, η οποία μπορεί να ελεγχθεί μέσω του υπολογισμού ενός δείκτη συνάφειας (συντελεστής αξιοπιστίας των βαθμολογητών).</a:t>
            </a:r>
          </a:p>
          <a:p>
            <a:endParaRPr lang="el-GR" dirty="0"/>
          </a:p>
        </p:txBody>
      </p:sp>
      <p:sp>
        <p:nvSpPr>
          <p:cNvPr id="3" name="Τίτλος 2"/>
          <p:cNvSpPr>
            <a:spLocks noGrp="1"/>
          </p:cNvSpPr>
          <p:nvPr>
            <p:ph type="title"/>
          </p:nvPr>
        </p:nvSpPr>
        <p:spPr/>
        <p:txBody>
          <a:bodyPr/>
          <a:lstStyle/>
          <a:p>
            <a:r>
              <a:rPr lang="en-US" dirty="0" smtClean="0">
                <a:solidFill>
                  <a:srgbClr val="C00000"/>
                </a:solidFill>
              </a:rPr>
              <a:t>Challenge…</a:t>
            </a:r>
            <a:endParaRPr lang="el-GR" dirty="0">
              <a:solidFill>
                <a:srgbClr val="C00000"/>
              </a:solidFill>
            </a:endParaRPr>
          </a:p>
        </p:txBody>
      </p:sp>
    </p:spTree>
    <p:extLst>
      <p:ext uri="{BB962C8B-B14F-4D97-AF65-F5344CB8AC3E}">
        <p14:creationId xmlns:p14="http://schemas.microsoft.com/office/powerpoint/2010/main" val="315224910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92500" lnSpcReduction="20000"/>
          </a:bodyPr>
          <a:lstStyle/>
          <a:p>
            <a:r>
              <a:rPr lang="el-GR" dirty="0"/>
              <a:t> Στο Χρηστικό Λεξικό Όρων Εκπαιδευτικής Αξιολόγησης (2015:99) αναφέρεται ότι η </a:t>
            </a:r>
            <a:r>
              <a:rPr lang="el-GR" dirty="0" err="1"/>
              <a:t>διαβαθμολογική</a:t>
            </a:r>
            <a:r>
              <a:rPr lang="el-GR" dirty="0"/>
              <a:t> αξιοπιστία «επικεντρώνεται στους βαθμολογητές και απεικονίζει το βαθμό της υποκειμενικότητάς (</a:t>
            </a:r>
            <a:r>
              <a:rPr lang="en-US" dirty="0"/>
              <a:t>subjectivity</a:t>
            </a:r>
            <a:r>
              <a:rPr lang="el-GR" dirty="0"/>
              <a:t>)τους κατά τη βαθμολόγηση».  Όταν η βαθμολογία δύο βαθμολογητών διαφοροποιείται αρκετά, τότε δημιουργείται η υποψία σφάλματος (Γεωργούσης 1999: 300). Ειδικότερα, παράγοντες όπως το ανθρώπινο λάθος, η προκατάληψη, η απροσεξία, η απειρία καθώς και η υποκειμενικότητα (δηλαδή η διαφορά άποψης ή στάσης ή κρίσης) στη βαθμολόγηση έχουν ιδιαίτερη βαρύτητα στον τομέα της </a:t>
            </a:r>
            <a:r>
              <a:rPr lang="el-GR" dirty="0" err="1"/>
              <a:t>δοκιμασιολογίας</a:t>
            </a:r>
            <a:r>
              <a:rPr lang="el-GR" dirty="0"/>
              <a:t>, καθώς η επίδρασή τους μπορεί να οδηγήσει σε μη έγκυρα συμπεράσματα όσον αφορά την επίδοση των εξεταζόμενων (</a:t>
            </a:r>
            <a:r>
              <a:rPr lang="en-US" dirty="0"/>
              <a:t>Brown</a:t>
            </a:r>
            <a:r>
              <a:rPr lang="el-GR" dirty="0"/>
              <a:t>, 2004: 21).</a:t>
            </a:r>
          </a:p>
          <a:p>
            <a:r>
              <a:rPr lang="el-GR" dirty="0"/>
              <a:t>Εκτός από τη βαθμολογική αξιοπιστία υπάρχει και η </a:t>
            </a:r>
            <a:r>
              <a:rPr lang="el-GR" b="1" dirty="0" err="1"/>
              <a:t>ενδοβαθμολογική</a:t>
            </a:r>
            <a:r>
              <a:rPr lang="el-GR" b="1" dirty="0"/>
              <a:t> αξιοπιστία</a:t>
            </a:r>
            <a:r>
              <a:rPr lang="el-GR" dirty="0"/>
              <a:t>, η οποία εντοπίζεται στην βαθμολόγηση των ίδιων γραπτών από τους ίδιους βαθμολογητές σε διαφορετική χρονική στιγμή και η οποία εξυπηρετεί κυρίως ερευνητικούς σκοπούς και όχι πρακτικούς.</a:t>
            </a:r>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19066382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92500" lnSpcReduction="20000"/>
          </a:bodyPr>
          <a:lstStyle/>
          <a:p>
            <a:pPr marL="0" indent="0">
              <a:buNone/>
            </a:pPr>
            <a:r>
              <a:rPr lang="el-GR" dirty="0"/>
              <a:t>Η Ηλεκτρονική Αξιολόγηση πραγματοποιείται μέσω πληροφοριακών συστημάτων (λογισμικών) που αυτοματοποιούν τη διαδικασία των αξιολογικών δοκιμασιών και συναντώνται σε διάφορες μορφές, </a:t>
            </a:r>
            <a:r>
              <a:rPr lang="el-GR" dirty="0" smtClean="0"/>
              <a:t>όπως:</a:t>
            </a:r>
          </a:p>
          <a:p>
            <a:r>
              <a:rPr lang="el-GR" dirty="0" smtClean="0"/>
              <a:t>αυτόνομα </a:t>
            </a:r>
            <a:r>
              <a:rPr lang="el-GR" dirty="0"/>
              <a:t>(</a:t>
            </a:r>
            <a:r>
              <a:rPr lang="el-GR" dirty="0" err="1"/>
              <a:t>stand-alone</a:t>
            </a:r>
            <a:r>
              <a:rPr lang="el-GR" dirty="0"/>
              <a:t>) πληροφοριακά συστήματα, τα οποία εγκαθίστανται και λειτουργούν τοπικά στον υπολογιστή του χρήστη (εκπαιδευτικού-εκπαιδευομένου), </a:t>
            </a:r>
          </a:p>
          <a:p>
            <a:r>
              <a:rPr lang="el-GR" dirty="0" smtClean="0"/>
              <a:t>διαδικτυακά </a:t>
            </a:r>
            <a:r>
              <a:rPr lang="el-GR" dirty="0"/>
              <a:t>(</a:t>
            </a:r>
            <a:r>
              <a:rPr lang="el-GR" dirty="0" err="1"/>
              <a:t>web-based</a:t>
            </a:r>
            <a:r>
              <a:rPr lang="el-GR" dirty="0"/>
              <a:t>) πληροφοριακά συστήματα, τα οποία εγκαθίστανται σε ένα κεντρικό </a:t>
            </a:r>
            <a:r>
              <a:rPr lang="el-GR" dirty="0" err="1"/>
              <a:t>διακομιστή</a:t>
            </a:r>
            <a:r>
              <a:rPr lang="el-GR" dirty="0"/>
              <a:t> (</a:t>
            </a:r>
            <a:r>
              <a:rPr lang="el-GR" dirty="0" err="1"/>
              <a:t>central</a:t>
            </a:r>
            <a:r>
              <a:rPr lang="el-GR" dirty="0"/>
              <a:t> </a:t>
            </a:r>
            <a:r>
              <a:rPr lang="el-GR" dirty="0" err="1"/>
              <a:t>server</a:t>
            </a:r>
            <a:r>
              <a:rPr lang="el-GR" dirty="0"/>
              <a:t>) και για την πρόσβαση σε αυτά απαιτείται μόνο η σύνδεση στο διαδίκτυο και η ύπαρξη ενός </a:t>
            </a:r>
            <a:r>
              <a:rPr lang="el-GR" dirty="0" err="1"/>
              <a:t>φυλλομετρητή</a:t>
            </a:r>
            <a:r>
              <a:rPr lang="el-GR" dirty="0"/>
              <a:t> (</a:t>
            </a:r>
            <a:r>
              <a:rPr lang="el-GR" dirty="0" err="1"/>
              <a:t>browser</a:t>
            </a:r>
            <a:r>
              <a:rPr lang="el-GR" dirty="0"/>
              <a:t>), </a:t>
            </a:r>
          </a:p>
          <a:p>
            <a:r>
              <a:rPr lang="el-GR" dirty="0" smtClean="0"/>
              <a:t>πληροφοριακά </a:t>
            </a:r>
            <a:r>
              <a:rPr lang="el-GR" dirty="0"/>
              <a:t>συστήματα ενσωματωμένα σε Συστήματα Διαχείρισης Μάθησης - ΣΔΜ (LMS - </a:t>
            </a:r>
            <a:r>
              <a:rPr lang="el-GR" dirty="0" err="1"/>
              <a:t>based</a:t>
            </a:r>
            <a:r>
              <a:rPr lang="el-GR" dirty="0"/>
              <a:t>), τα οποία αποτελούν λειτουργικό κομμάτι του Συστήματος Διαχείρισης Μάθησης που αξιοποιεί ο </a:t>
            </a:r>
            <a:r>
              <a:rPr lang="el-GR" dirty="0" smtClean="0"/>
              <a:t>εκπαιδευτικός</a:t>
            </a:r>
            <a:endParaRPr lang="el-GR" dirty="0"/>
          </a:p>
        </p:txBody>
      </p:sp>
      <p:sp>
        <p:nvSpPr>
          <p:cNvPr id="3" name="Τίτλος 2"/>
          <p:cNvSpPr>
            <a:spLocks noGrp="1"/>
          </p:cNvSpPr>
          <p:nvPr>
            <p:ph type="title"/>
          </p:nvPr>
        </p:nvSpPr>
        <p:spPr/>
        <p:txBody>
          <a:bodyPr>
            <a:normAutofit/>
          </a:bodyPr>
          <a:lstStyle/>
          <a:p>
            <a:r>
              <a:rPr lang="el-GR" b="1" dirty="0" smtClean="0">
                <a:solidFill>
                  <a:srgbClr val="C00000"/>
                </a:solidFill>
              </a:rPr>
              <a:t>Ηλεκτρονική Αξιολόγηση </a:t>
            </a:r>
            <a:r>
              <a:rPr lang="el-GR" sz="1800" dirty="0">
                <a:ln w="3200">
                  <a:solidFill>
                    <a:srgbClr val="FEFAC9">
                      <a:shade val="75000"/>
                      <a:alpha val="25000"/>
                    </a:srgbClr>
                  </a:solidFill>
                  <a:prstDash val="solid"/>
                  <a:round/>
                </a:ln>
                <a:solidFill>
                  <a:srgbClr val="444D26">
                    <a:lumMod val="75000"/>
                  </a:srgbClr>
                </a:solidFill>
              </a:rPr>
              <a:t>(Πετροπούλου, Κασιμάτη &amp; </a:t>
            </a:r>
            <a:r>
              <a:rPr lang="el-GR" sz="1800" dirty="0" err="1">
                <a:ln w="3200">
                  <a:solidFill>
                    <a:srgbClr val="FEFAC9">
                      <a:shade val="75000"/>
                      <a:alpha val="25000"/>
                    </a:srgbClr>
                  </a:solidFill>
                  <a:prstDash val="solid"/>
                  <a:round/>
                </a:ln>
                <a:solidFill>
                  <a:srgbClr val="444D26">
                    <a:lumMod val="75000"/>
                  </a:srgbClr>
                </a:solidFill>
              </a:rPr>
              <a:t>Ρετάλης</a:t>
            </a:r>
            <a:r>
              <a:rPr lang="el-GR" sz="1800" dirty="0">
                <a:ln w="3200">
                  <a:solidFill>
                    <a:srgbClr val="FEFAC9">
                      <a:shade val="75000"/>
                      <a:alpha val="25000"/>
                    </a:srgbClr>
                  </a:solidFill>
                  <a:prstDash val="solid"/>
                  <a:round/>
                </a:ln>
                <a:solidFill>
                  <a:srgbClr val="444D26">
                    <a:lumMod val="75000"/>
                  </a:srgbClr>
                </a:solidFill>
              </a:rPr>
              <a:t>, 2015:</a:t>
            </a:r>
            <a:r>
              <a:rPr lang="en-US" sz="1800" dirty="0" smtClean="0">
                <a:ln w="3200">
                  <a:solidFill>
                    <a:srgbClr val="FEFAC9">
                      <a:shade val="75000"/>
                      <a:alpha val="25000"/>
                    </a:srgbClr>
                  </a:solidFill>
                  <a:prstDash val="solid"/>
                  <a:round/>
                </a:ln>
                <a:solidFill>
                  <a:srgbClr val="444D26">
                    <a:lumMod val="75000"/>
                  </a:srgbClr>
                </a:solidFill>
              </a:rPr>
              <a:t>1</a:t>
            </a:r>
            <a:r>
              <a:rPr lang="el-GR" sz="1800" dirty="0" smtClean="0">
                <a:ln w="3200">
                  <a:solidFill>
                    <a:srgbClr val="FEFAC9">
                      <a:shade val="75000"/>
                      <a:alpha val="25000"/>
                    </a:srgbClr>
                  </a:solidFill>
                  <a:prstDash val="solid"/>
                  <a:round/>
                </a:ln>
                <a:solidFill>
                  <a:srgbClr val="444D26">
                    <a:lumMod val="75000"/>
                  </a:srgbClr>
                </a:solidFill>
              </a:rPr>
              <a:t>90</a:t>
            </a:r>
            <a:r>
              <a:rPr lang="en-US" sz="1800" dirty="0" smtClean="0">
                <a:ln w="3200">
                  <a:solidFill>
                    <a:srgbClr val="FEFAC9">
                      <a:shade val="75000"/>
                      <a:alpha val="25000"/>
                    </a:srgbClr>
                  </a:solidFill>
                  <a:prstDash val="solid"/>
                  <a:round/>
                </a:ln>
                <a:solidFill>
                  <a:srgbClr val="444D26">
                    <a:lumMod val="75000"/>
                  </a:srgbClr>
                </a:solidFill>
              </a:rPr>
              <a:t>)</a:t>
            </a:r>
            <a:endParaRPr lang="el-GR" b="1" dirty="0">
              <a:solidFill>
                <a:srgbClr val="C00000"/>
              </a:solidFill>
            </a:endParaRPr>
          </a:p>
        </p:txBody>
      </p:sp>
    </p:spTree>
    <p:extLst>
      <p:ext uri="{BB962C8B-B14F-4D97-AF65-F5344CB8AC3E}">
        <p14:creationId xmlns:p14="http://schemas.microsoft.com/office/powerpoint/2010/main" val="27336727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92500" lnSpcReduction="20000"/>
          </a:bodyPr>
          <a:lstStyle/>
          <a:p>
            <a:pPr marL="0" indent="0">
              <a:buNone/>
            </a:pPr>
            <a:r>
              <a:rPr lang="el-GR" dirty="0"/>
              <a:t>Η πλήρης αξιοποίηση των δυνατοτήτων που παρέχουν τα εργαλεία-λογισμικά ηλεκτρονικής αξιολόγησης για δημιουργία, διάθεση και διόρθωση των αξιολογικών δοκιμασιών, διευκολύνει σημαντικά το έργο του εκπαιδευτικού, καθώς προσφέρει σημαντικά πλεονεκτήματα σε σύγκριση με την παραδοσιακή- έντυπη μορφή των αξιολογικών δοκιμασιών. </a:t>
            </a:r>
            <a:r>
              <a:rPr lang="el-GR" dirty="0" smtClean="0"/>
              <a:t>Τα </a:t>
            </a:r>
            <a:r>
              <a:rPr lang="el-GR" dirty="0"/>
              <a:t>σημαντικότερα από αυτά είναι: </a:t>
            </a:r>
          </a:p>
          <a:p>
            <a:r>
              <a:rPr lang="el-GR" dirty="0" smtClean="0"/>
              <a:t>Ταυτόχρονη </a:t>
            </a:r>
            <a:r>
              <a:rPr lang="el-GR" dirty="0"/>
              <a:t>αξιολόγηση μεγάλου αριθμού εκπαιδευομένων σε ευρύ φάσμα </a:t>
            </a:r>
            <a:r>
              <a:rPr lang="el-GR" dirty="0" smtClean="0"/>
              <a:t>θεμάτων</a:t>
            </a:r>
          </a:p>
          <a:p>
            <a:r>
              <a:rPr lang="el-GR" dirty="0" smtClean="0"/>
              <a:t>Μείωση </a:t>
            </a:r>
            <a:r>
              <a:rPr lang="el-GR" dirty="0"/>
              <a:t>του συνολικού χρόνου διενέργειας των αξιολογικών </a:t>
            </a:r>
            <a:r>
              <a:rPr lang="el-GR" dirty="0" smtClean="0"/>
              <a:t>δοκιμασιών, </a:t>
            </a:r>
            <a:r>
              <a:rPr lang="el-GR" dirty="0"/>
              <a:t>διόρθωσης και ανακοίνωσης των αποτελεσμάτων. </a:t>
            </a:r>
          </a:p>
          <a:p>
            <a:r>
              <a:rPr lang="el-GR" dirty="0" smtClean="0"/>
              <a:t>Τα </a:t>
            </a:r>
            <a:r>
              <a:rPr lang="el-GR" dirty="0"/>
              <a:t>αξιολογικά αποτελέσματα είναι άμεσα διαθέσιμα στον εκπαιδευτικό και στον </a:t>
            </a:r>
            <a:r>
              <a:rPr lang="el-GR" dirty="0" smtClean="0"/>
              <a:t>εκπαιδευόμενο.</a:t>
            </a:r>
          </a:p>
          <a:p>
            <a:r>
              <a:rPr lang="el-GR" dirty="0" smtClean="0"/>
              <a:t>Ελκυστικότερος </a:t>
            </a:r>
            <a:r>
              <a:rPr lang="el-GR" dirty="0"/>
              <a:t>ο τρόπος εξέτασης για τον </a:t>
            </a:r>
            <a:r>
              <a:rPr lang="el-GR" dirty="0" smtClean="0"/>
              <a:t>εκπαιδευόμενο.</a:t>
            </a:r>
          </a:p>
          <a:p>
            <a:r>
              <a:rPr lang="el-GR" dirty="0" smtClean="0"/>
              <a:t>Η </a:t>
            </a:r>
            <a:r>
              <a:rPr lang="el-GR" dirty="0"/>
              <a:t>δυνατότητα τήρησης αρχείων και η αυτοματοποίηση στη διαχείριση των εξετάσεων υποβοηθάει το έργο του εκπαιδευτικού. </a:t>
            </a:r>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929698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a:bodyPr>
          <a:lstStyle/>
          <a:p>
            <a:pPr marL="0" indent="0">
              <a:buNone/>
            </a:pPr>
            <a:r>
              <a:rPr lang="el-GR" b="1" dirty="0" smtClean="0">
                <a:solidFill>
                  <a:srgbClr val="C00000"/>
                </a:solidFill>
              </a:rPr>
              <a:t>Αξιολόγηση </a:t>
            </a:r>
            <a:r>
              <a:rPr lang="el-GR" b="1" dirty="0">
                <a:solidFill>
                  <a:srgbClr val="C00000"/>
                </a:solidFill>
              </a:rPr>
              <a:t>της επίδοσης των εκπαιδευομένων στα σύγχρονα περιβάλλοντα </a:t>
            </a:r>
            <a:r>
              <a:rPr lang="el-GR" b="1" dirty="0" smtClean="0">
                <a:solidFill>
                  <a:srgbClr val="C00000"/>
                </a:solidFill>
              </a:rPr>
              <a:t>μάθησης</a:t>
            </a:r>
            <a:r>
              <a:rPr lang="el-GR" dirty="0" smtClean="0"/>
              <a:t>= η συστηματική </a:t>
            </a:r>
            <a:r>
              <a:rPr lang="el-GR" dirty="0"/>
              <a:t>διαδικασία συλλογής και ανάλυσης δεδομένων που αποσκοπεί στην αποτίμηση των γνώσεων και των δεξιοτήτων των εκπαιδευομένων (σε συνάρτηση πάντα με τους επιδιωκόμενους διδακτικούς στόχους που έχουν τεθεί). Τα δεδομένα που συλλέγονται αφορούν τόσο τα προϊόντα που παράγουν οι εκπαιδευόμενοι όσο και τον τρόπο (διαδικασία) μέσω του οποίου παράγονται αυτά (Πετροπούλου, 2011</a:t>
            </a:r>
            <a:r>
              <a:rPr lang="el-GR" dirty="0" smtClean="0"/>
              <a:t>). </a:t>
            </a:r>
          </a:p>
          <a:p>
            <a:pPr marL="0" indent="0">
              <a:buNone/>
            </a:pPr>
            <a:endParaRPr lang="el-GR" dirty="0"/>
          </a:p>
          <a:p>
            <a:pPr marL="0" indent="0" algn="r">
              <a:buNone/>
            </a:pPr>
            <a:r>
              <a:rPr lang="el-GR" sz="1800" dirty="0"/>
              <a:t>Πετροπούλου, Κασιμάτη &amp; </a:t>
            </a:r>
            <a:r>
              <a:rPr lang="el-GR" sz="1800" dirty="0" err="1"/>
              <a:t>Ρετάλης</a:t>
            </a:r>
            <a:r>
              <a:rPr lang="el-GR" sz="1800" dirty="0"/>
              <a:t>, </a:t>
            </a:r>
            <a:r>
              <a:rPr lang="el-GR" sz="1800" dirty="0" smtClean="0"/>
              <a:t>2015:79</a:t>
            </a:r>
            <a:endParaRPr lang="el-GR" sz="1800" dirty="0"/>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2280995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347730" y="1524000"/>
            <a:ext cx="11655380" cy="4572000"/>
          </a:xfrm>
        </p:spPr>
        <p:txBody>
          <a:bodyPr>
            <a:noAutofit/>
          </a:bodyPr>
          <a:lstStyle/>
          <a:p>
            <a:r>
              <a:rPr lang="el-GR" sz="2100" dirty="0" smtClean="0"/>
              <a:t>Η </a:t>
            </a:r>
            <a:r>
              <a:rPr lang="el-GR" sz="2100" dirty="0"/>
              <a:t>εφαρμογή μιας αξιολογικής διαδικασίας προϋποθέτει πάντα την ύπαρξη της </a:t>
            </a:r>
            <a:r>
              <a:rPr lang="el-GR" sz="2400" b="1" dirty="0"/>
              <a:t>μέτρηση</a:t>
            </a:r>
            <a:r>
              <a:rPr lang="el-GR" sz="2400" dirty="0"/>
              <a:t>ς, </a:t>
            </a:r>
            <a:r>
              <a:rPr lang="el-GR" sz="2100" dirty="0"/>
              <a:t>η οποία στην ουσία αποτελεί τη διαδικασία διαπίστωσης ενός ποιοτικού ή ποσοτικού εκπαιδευτικού χαρακτηριστικού ενός ατόμου ή μίας ομάδας ατόμων, η οποία πραγματοποιείται με βάση μια συγκεκριμένη μονάδα μέτρησης (π.χ. ένα σύνολο πιθανών απαντήσεων). </a:t>
            </a:r>
            <a:endParaRPr lang="el-GR" sz="2100" dirty="0" smtClean="0"/>
          </a:p>
          <a:p>
            <a:pPr marL="0" indent="0">
              <a:buNone/>
            </a:pPr>
            <a:r>
              <a:rPr lang="en-US" sz="2100" dirty="0" smtClean="0"/>
              <a:t>!!! </a:t>
            </a:r>
            <a:r>
              <a:rPr lang="el-GR" sz="2100" dirty="0" smtClean="0"/>
              <a:t>Όταν </a:t>
            </a:r>
            <a:r>
              <a:rPr lang="el-GR" sz="2100" dirty="0"/>
              <a:t>η μέτρηση δεν είναι </a:t>
            </a:r>
            <a:r>
              <a:rPr lang="el-GR" sz="2100" b="1" i="1" u="sng" dirty="0"/>
              <a:t>έγκυρη, αξιόπιστη ή αντικειμενική</a:t>
            </a:r>
            <a:r>
              <a:rPr lang="el-GR" sz="2100" dirty="0"/>
              <a:t>, τότε η </a:t>
            </a:r>
            <a:r>
              <a:rPr lang="el-GR" sz="2100" b="1" dirty="0"/>
              <a:t>αξιολόγηση</a:t>
            </a:r>
            <a:r>
              <a:rPr lang="el-GR" sz="2100" dirty="0"/>
              <a:t> που πραγματοποιείται δεν είναι αποτελεσματική και δεν επιτελεί το σκοπό για τον οποίο έχει σχεδιαστεί. </a:t>
            </a:r>
          </a:p>
          <a:p>
            <a:r>
              <a:rPr lang="el-GR" sz="2100" dirty="0" smtClean="0"/>
              <a:t>Η </a:t>
            </a:r>
            <a:r>
              <a:rPr lang="el-GR" sz="2400" b="1" dirty="0" smtClean="0"/>
              <a:t>εκτίμηση</a:t>
            </a:r>
            <a:r>
              <a:rPr lang="el-GR" sz="2100" dirty="0" smtClean="0"/>
              <a:t> είναι ευρύτερη έννοια από τη μέτρηση. Στην ουσία συνδυάζει τα αποτελέσματα των μετρήσεων με πρόσθετες πληροφορίες (με δεδομένα κυρίως που προκύπτουν από την παρατήρηση), προκειμένου να διαπιστωθεί το «επιθυμητό αποτέλεσμα». </a:t>
            </a:r>
          </a:p>
          <a:p>
            <a:pPr marL="0" indent="0">
              <a:buNone/>
            </a:pPr>
            <a:r>
              <a:rPr lang="el-GR" sz="2100" dirty="0" smtClean="0"/>
              <a:t>Για παράδειγμα στην αξιολόγηση του εκπαιδευομένου, οι μετρήσεις οι οποίες πραγματοποιούνται στη σχολική τάξη μέσω σταθμισμένων δοκιμασιών (τεστ), έχουν προστιθέμενη αξία, αν συνδυαστούν με επιπλέον συναφή δεδομένα (π.χ. ενεργητική συμμετοχή του, ή προηγούμενα επιτεύγματα του εκπαιδευομένου). </a:t>
            </a:r>
            <a:endParaRPr lang="el-GR" sz="2100" dirty="0"/>
          </a:p>
        </p:txBody>
      </p:sp>
      <p:sp>
        <p:nvSpPr>
          <p:cNvPr id="3" name="Τίτλος 2"/>
          <p:cNvSpPr>
            <a:spLocks noGrp="1"/>
          </p:cNvSpPr>
          <p:nvPr>
            <p:ph type="title"/>
          </p:nvPr>
        </p:nvSpPr>
        <p:spPr/>
        <p:txBody>
          <a:bodyPr>
            <a:normAutofit/>
          </a:bodyPr>
          <a:lstStyle/>
          <a:p>
            <a:r>
              <a:rPr lang="el-GR" b="1" dirty="0">
                <a:solidFill>
                  <a:schemeClr val="tx1">
                    <a:lumMod val="75000"/>
                  </a:schemeClr>
                </a:solidFill>
              </a:rPr>
              <a:t>Εννοιολογική </a:t>
            </a:r>
            <a:r>
              <a:rPr lang="el-GR" b="1" dirty="0" smtClean="0">
                <a:solidFill>
                  <a:schemeClr val="tx1">
                    <a:lumMod val="75000"/>
                  </a:schemeClr>
                </a:solidFill>
              </a:rPr>
              <a:t>Αποσαφήνιση</a:t>
            </a:r>
            <a:r>
              <a:rPr lang="en-US" b="1" dirty="0" smtClean="0">
                <a:solidFill>
                  <a:schemeClr val="tx1">
                    <a:lumMod val="75000"/>
                  </a:schemeClr>
                </a:solidFill>
              </a:rPr>
              <a:t> </a:t>
            </a:r>
            <a:r>
              <a:rPr lang="en-US" dirty="0" smtClean="0"/>
              <a:t/>
            </a:r>
            <a:br>
              <a:rPr lang="en-US" dirty="0" smtClean="0"/>
            </a:br>
            <a:r>
              <a:rPr lang="el-GR" sz="2000" dirty="0" smtClean="0">
                <a:solidFill>
                  <a:schemeClr val="tx1">
                    <a:lumMod val="75000"/>
                  </a:schemeClr>
                </a:solidFill>
              </a:rPr>
              <a:t>(</a:t>
            </a:r>
            <a:r>
              <a:rPr lang="el-GR" sz="2000" dirty="0">
                <a:solidFill>
                  <a:schemeClr val="tx1">
                    <a:lumMod val="75000"/>
                  </a:schemeClr>
                </a:solidFill>
              </a:rPr>
              <a:t>Πετροπούλου, Κασιμάτη &amp; </a:t>
            </a:r>
            <a:r>
              <a:rPr lang="el-GR" sz="2000" dirty="0" err="1">
                <a:solidFill>
                  <a:schemeClr val="tx1">
                    <a:lumMod val="75000"/>
                  </a:schemeClr>
                </a:solidFill>
              </a:rPr>
              <a:t>Ρετάλης</a:t>
            </a:r>
            <a:r>
              <a:rPr lang="el-GR" sz="2000" dirty="0">
                <a:solidFill>
                  <a:schemeClr val="tx1">
                    <a:lumMod val="75000"/>
                  </a:schemeClr>
                </a:solidFill>
              </a:rPr>
              <a:t>, </a:t>
            </a:r>
            <a:r>
              <a:rPr lang="el-GR" sz="2000" dirty="0" smtClean="0">
                <a:solidFill>
                  <a:schemeClr val="tx1">
                    <a:lumMod val="75000"/>
                  </a:schemeClr>
                </a:solidFill>
              </a:rPr>
              <a:t>2015:1</a:t>
            </a:r>
            <a:r>
              <a:rPr lang="en-US" sz="2000" dirty="0" smtClean="0">
                <a:solidFill>
                  <a:schemeClr val="tx1">
                    <a:lumMod val="75000"/>
                  </a:schemeClr>
                </a:solidFill>
              </a:rPr>
              <a:t>9-20</a:t>
            </a:r>
            <a:r>
              <a:rPr lang="el-GR" sz="2000" dirty="0" smtClean="0">
                <a:solidFill>
                  <a:schemeClr val="tx1">
                    <a:lumMod val="75000"/>
                  </a:schemeClr>
                </a:solidFill>
              </a:rPr>
              <a:t>)</a:t>
            </a:r>
            <a:endParaRPr lang="el-GR" dirty="0"/>
          </a:p>
        </p:txBody>
      </p:sp>
    </p:spTree>
    <p:extLst>
      <p:ext uri="{BB962C8B-B14F-4D97-AF65-F5344CB8AC3E}">
        <p14:creationId xmlns:p14="http://schemas.microsoft.com/office/powerpoint/2010/main" val="28786860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a:bodyPr>
          <a:lstStyle/>
          <a:p>
            <a:r>
              <a:rPr lang="el-GR" b="1" dirty="0"/>
              <a:t>Η διόρθωση </a:t>
            </a:r>
            <a:r>
              <a:rPr lang="el-GR" dirty="0"/>
              <a:t>αποτελεί τη διαδικασία εντοπισμού των λανθασμένων και ανάδειξης των ορθών στοιχείων (π.χ. απαντήσεων) στις αξιολογικές δοκιμασίες που έλαβαν μέρος οι εκπαιδευόμενοι</a:t>
            </a:r>
            <a:r>
              <a:rPr lang="el-GR" dirty="0" smtClean="0"/>
              <a:t>.</a:t>
            </a:r>
          </a:p>
          <a:p>
            <a:r>
              <a:rPr lang="el-GR" dirty="0" smtClean="0"/>
              <a:t> </a:t>
            </a:r>
            <a:r>
              <a:rPr lang="el-GR" dirty="0"/>
              <a:t>Η </a:t>
            </a:r>
            <a:r>
              <a:rPr lang="el-GR" b="1" dirty="0"/>
              <a:t>εξέταση</a:t>
            </a:r>
            <a:r>
              <a:rPr lang="el-GR" dirty="0"/>
              <a:t> αναφέρεται στην </a:t>
            </a:r>
            <a:r>
              <a:rPr lang="el-GR" b="1" dirty="0"/>
              <a:t>αξιολογική δοκιμασία </a:t>
            </a:r>
            <a:r>
              <a:rPr lang="el-GR" dirty="0"/>
              <a:t>(π.χ. τεστ, προφορική εξέταση) που αξιοποιεί ο εκπαιδευτικός για να διαπιστώσει και να ελέγξει την ύπαρξη ή το μέγεθος ενός προσδιορισμένου χαρακτηριστικού του εκπαιδευομένου. </a:t>
            </a:r>
          </a:p>
          <a:p>
            <a:r>
              <a:rPr lang="el-GR" dirty="0" smtClean="0"/>
              <a:t>Η </a:t>
            </a:r>
            <a:r>
              <a:rPr lang="el-GR" b="1" dirty="0"/>
              <a:t>βαθμολογία</a:t>
            </a:r>
            <a:r>
              <a:rPr lang="el-GR" dirty="0"/>
              <a:t> αποτελεί συνέχεια της διαδικασίας της μέτρησης και αφορά στην έκφραση του αποτελέσματος της μέτρησης με τη βοήθεια μιας κλίμακας (αριθμητικής ή περιγραφικής). </a:t>
            </a:r>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643391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347729" y="1523999"/>
            <a:ext cx="11513713" cy="5134377"/>
          </a:xfrm>
        </p:spPr>
        <p:txBody>
          <a:bodyPr>
            <a:normAutofit fontScale="55000" lnSpcReduction="20000"/>
          </a:bodyPr>
          <a:lstStyle/>
          <a:p>
            <a:r>
              <a:rPr lang="el-GR" sz="3500" dirty="0"/>
              <a:t>Η αξιολόγηση είναι άρρηκτα συνδεδεμένη με τις διαδικασίες της μάθησης και της διδασκαλίας. </a:t>
            </a:r>
            <a:endParaRPr lang="en-US" sz="3500" dirty="0"/>
          </a:p>
          <a:p>
            <a:r>
              <a:rPr lang="el-GR" sz="3500" dirty="0" smtClean="0"/>
              <a:t>Η </a:t>
            </a:r>
            <a:r>
              <a:rPr lang="el-GR" sz="3500" dirty="0"/>
              <a:t>αξιολόγηση ως εργαλείο μάθησης. </a:t>
            </a:r>
          </a:p>
          <a:p>
            <a:r>
              <a:rPr lang="el-GR" sz="3500" dirty="0" smtClean="0"/>
              <a:t>Η </a:t>
            </a:r>
            <a:r>
              <a:rPr lang="el-GR" sz="3500" dirty="0"/>
              <a:t>αξιολόγηση εστιάζει στη διερεύνηση και στην αποτίμηση του «Τι γνωρίζουν», «Τι καταλαβαίνουν» και «Τι είναι ικανοί να κάνουν» οι εκπαιδευόμενοι (αξιολόγηση γνωστικών, </a:t>
            </a:r>
            <a:r>
              <a:rPr lang="el-GR" sz="3500" dirty="0" err="1"/>
              <a:t>μεταγνωστικών</a:t>
            </a:r>
            <a:r>
              <a:rPr lang="el-GR" sz="3500" dirty="0"/>
              <a:t>, κοινωνικών, και επικοινωνιακών δεξιοτήτων). </a:t>
            </a:r>
          </a:p>
          <a:p>
            <a:r>
              <a:rPr lang="el-GR" sz="3500" dirty="0" smtClean="0"/>
              <a:t>Η </a:t>
            </a:r>
            <a:r>
              <a:rPr lang="el-GR" sz="3500" dirty="0"/>
              <a:t>αξιολόγηση εδράζεται στην αποτίμηση της επίδοσής τους με βάση σαφή διατυπωμένα κριτήρια, τα οποία πηγάζουν από τους γενικούς και ειδικούς στόχους της μαθησιακής διαδικασίας </a:t>
            </a:r>
            <a:endParaRPr lang="el-GR" sz="3500" dirty="0" smtClean="0"/>
          </a:p>
          <a:p>
            <a:r>
              <a:rPr lang="el-GR" sz="3500" dirty="0" smtClean="0"/>
              <a:t>Οι </a:t>
            </a:r>
            <a:r>
              <a:rPr lang="el-GR" sz="3500" dirty="0"/>
              <a:t>εκπαιδευόμενοι ωθούνται να αποκτούν όλο και περισσότερες δεξιότητες </a:t>
            </a:r>
            <a:r>
              <a:rPr lang="el-GR" sz="3500" dirty="0" err="1"/>
              <a:t>αυτοαξιολόγησης</a:t>
            </a:r>
            <a:r>
              <a:rPr lang="el-GR" sz="3500" dirty="0"/>
              <a:t>, </a:t>
            </a:r>
            <a:r>
              <a:rPr lang="el-GR" sz="3500" dirty="0" err="1" smtClean="0"/>
              <a:t>ετεροαξιολόγησης</a:t>
            </a:r>
            <a:r>
              <a:rPr lang="el-GR" sz="3500" dirty="0" smtClean="0"/>
              <a:t>.</a:t>
            </a:r>
          </a:p>
          <a:p>
            <a:r>
              <a:rPr lang="el-GR" sz="3500" dirty="0" smtClean="0"/>
              <a:t>Η </a:t>
            </a:r>
            <a:r>
              <a:rPr lang="el-GR" sz="3500" dirty="0"/>
              <a:t>αξιολόγηση βασίζεται στην αποτίμηση τόσο των προϊόντων της μάθησης όσο και της ίδιας της σύνθετης διαδικασίας </a:t>
            </a:r>
            <a:r>
              <a:rPr lang="el-GR" sz="3500" dirty="0" smtClean="0"/>
              <a:t>μάθησης.</a:t>
            </a:r>
          </a:p>
          <a:p>
            <a:r>
              <a:rPr lang="el-GR" sz="3500" dirty="0" smtClean="0"/>
              <a:t>Κατά </a:t>
            </a:r>
            <a:r>
              <a:rPr lang="el-GR" sz="3500" dirty="0"/>
              <a:t>την αξιολόγηση λαμβάνονται υπόψη τα ιδιαίτερα χαρακτηριστικά των εκπαιδευομένων (π.χ. γνωστικό υπόβαθρο, στυλ μάθησης, κ.λπ.). </a:t>
            </a:r>
          </a:p>
          <a:p>
            <a:r>
              <a:rPr lang="el-GR" sz="3500" dirty="0" smtClean="0"/>
              <a:t>Οι </a:t>
            </a:r>
            <a:r>
              <a:rPr lang="el-GR" sz="3500" dirty="0"/>
              <a:t>εκπαιδευόμενοι αξιολογούνται μέσα από σύνθετες αυθεντικές δραστηριότητες. </a:t>
            </a:r>
            <a:endParaRPr lang="el-GR" sz="3500" dirty="0" smtClean="0"/>
          </a:p>
          <a:p>
            <a:r>
              <a:rPr lang="el-GR" sz="3500" dirty="0" smtClean="0"/>
              <a:t> </a:t>
            </a:r>
            <a:r>
              <a:rPr lang="el-GR" sz="3500" dirty="0"/>
              <a:t>Η διαδικασία της αξιολόγησης πραγματοποιείται με ποικίλες τεχνικές (συλλογή ποσοτικών και ποιοτικών δεδομένων), ανάλογα με τους στόχους και το περιεχόμενο της μαθησιακής διαδικασίας. </a:t>
            </a:r>
            <a:endParaRPr lang="el-GR" sz="3500" dirty="0" smtClean="0"/>
          </a:p>
          <a:p>
            <a:r>
              <a:rPr lang="el-GR" sz="3500" dirty="0" smtClean="0"/>
              <a:t> Η </a:t>
            </a:r>
            <a:r>
              <a:rPr lang="el-GR" sz="3500" dirty="0"/>
              <a:t>αξιολόγηση ως μηχανισμός συνεχούς </a:t>
            </a:r>
            <a:r>
              <a:rPr lang="el-GR" sz="3500" dirty="0" smtClean="0"/>
              <a:t>ανατροφοδότησης</a:t>
            </a:r>
          </a:p>
          <a:p>
            <a:pPr marL="0" indent="0" algn="r">
              <a:buNone/>
            </a:pPr>
            <a:r>
              <a:rPr lang="en-US" sz="2800" b="1" dirty="0" smtClean="0"/>
              <a:t>(</a:t>
            </a:r>
            <a:r>
              <a:rPr lang="el-GR" sz="2800" b="1" dirty="0"/>
              <a:t>Πετροπούλου, Κασιμάτη &amp; </a:t>
            </a:r>
            <a:r>
              <a:rPr lang="el-GR" sz="2800" b="1" dirty="0" err="1"/>
              <a:t>Ρετάλης</a:t>
            </a:r>
            <a:r>
              <a:rPr lang="el-GR" sz="2800" b="1" dirty="0"/>
              <a:t>, </a:t>
            </a:r>
            <a:r>
              <a:rPr lang="el-GR" sz="2800" b="1" dirty="0" smtClean="0"/>
              <a:t>2015:</a:t>
            </a:r>
            <a:r>
              <a:rPr lang="en-US" sz="2800" b="1" dirty="0" smtClean="0"/>
              <a:t>30</a:t>
            </a:r>
            <a:r>
              <a:rPr lang="el-GR" sz="2800" b="1" dirty="0" smtClean="0"/>
              <a:t>)</a:t>
            </a:r>
            <a:endParaRPr lang="en-US" dirty="0" smtClean="0"/>
          </a:p>
          <a:p>
            <a:endParaRPr lang="en-US" dirty="0"/>
          </a:p>
          <a:p>
            <a:endParaRPr lang="el-GR" dirty="0"/>
          </a:p>
        </p:txBody>
      </p:sp>
      <p:sp>
        <p:nvSpPr>
          <p:cNvPr id="3" name="Τίτλος 2"/>
          <p:cNvSpPr>
            <a:spLocks noGrp="1"/>
          </p:cNvSpPr>
          <p:nvPr>
            <p:ph type="title"/>
          </p:nvPr>
        </p:nvSpPr>
        <p:spPr>
          <a:xfrm>
            <a:off x="347729" y="152400"/>
            <a:ext cx="11745533" cy="1219200"/>
          </a:xfrm>
        </p:spPr>
        <p:txBody>
          <a:bodyPr>
            <a:normAutofit fontScale="90000"/>
          </a:bodyPr>
          <a:lstStyle/>
          <a:p>
            <a:r>
              <a:rPr lang="el-GR" sz="4000" dirty="0" smtClean="0">
                <a:solidFill>
                  <a:schemeClr val="bg1">
                    <a:lumMod val="25000"/>
                  </a:schemeClr>
                </a:solidFill>
              </a:rPr>
              <a:t>Α</a:t>
            </a:r>
            <a:r>
              <a:rPr lang="en-US" sz="4000" dirty="0" err="1" smtClean="0">
                <a:solidFill>
                  <a:schemeClr val="bg1">
                    <a:lumMod val="25000"/>
                  </a:schemeClr>
                </a:solidFill>
              </a:rPr>
              <a:t>ssessment</a:t>
            </a:r>
            <a:r>
              <a:rPr lang="en-US" sz="4000" dirty="0" smtClean="0">
                <a:solidFill>
                  <a:schemeClr val="bg1">
                    <a:lumMod val="25000"/>
                  </a:schemeClr>
                </a:solidFill>
              </a:rPr>
              <a:t> of Learning</a:t>
            </a:r>
            <a:r>
              <a:rPr lang="en-US" sz="4000" dirty="0" smtClean="0"/>
              <a:t>             </a:t>
            </a:r>
            <a:r>
              <a:rPr lang="en-US" b="1" dirty="0" err="1" smtClean="0">
                <a:solidFill>
                  <a:schemeClr val="bg1">
                    <a:lumMod val="25000"/>
                  </a:schemeClr>
                </a:solidFill>
              </a:rPr>
              <a:t>Asssessment</a:t>
            </a:r>
            <a:r>
              <a:rPr lang="en-US" b="1" dirty="0" smtClean="0">
                <a:solidFill>
                  <a:schemeClr val="bg1">
                    <a:lumMod val="25000"/>
                  </a:schemeClr>
                </a:solidFill>
              </a:rPr>
              <a:t> </a:t>
            </a:r>
            <a:r>
              <a:rPr lang="en-US" sz="6000" b="1" dirty="0" smtClean="0">
                <a:solidFill>
                  <a:schemeClr val="bg1">
                    <a:lumMod val="25000"/>
                  </a:schemeClr>
                </a:solidFill>
              </a:rPr>
              <a:t>for </a:t>
            </a:r>
            <a:r>
              <a:rPr lang="en-US" b="1" dirty="0" smtClean="0">
                <a:solidFill>
                  <a:schemeClr val="bg1">
                    <a:lumMod val="25000"/>
                  </a:schemeClr>
                </a:solidFill>
              </a:rPr>
              <a:t>Learning</a:t>
            </a:r>
            <a:endParaRPr lang="el-GR" b="1" dirty="0">
              <a:solidFill>
                <a:schemeClr val="bg1">
                  <a:lumMod val="25000"/>
                </a:schemeClr>
              </a:solidFill>
            </a:endParaRPr>
          </a:p>
        </p:txBody>
      </p:sp>
      <p:sp>
        <p:nvSpPr>
          <p:cNvPr id="4" name="Δεξιό βέλος 3"/>
          <p:cNvSpPr/>
          <p:nvPr/>
        </p:nvSpPr>
        <p:spPr>
          <a:xfrm>
            <a:off x="4986657" y="88696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8359481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a:bodyPr>
          <a:lstStyle/>
          <a:p>
            <a:r>
              <a:rPr lang="el-GR" dirty="0"/>
              <a:t>Η εκπαιδευτική αξιολόγηση διακρίνεται σε τρεις κύριες μορφές: α) τη διαγνωστική ή αρχική (</a:t>
            </a:r>
            <a:r>
              <a:rPr lang="el-GR" dirty="0" err="1"/>
              <a:t>diagnostic</a:t>
            </a:r>
            <a:r>
              <a:rPr lang="el-GR" dirty="0"/>
              <a:t>), β) τη διαμορφωτική ή συνεχής (</a:t>
            </a:r>
            <a:r>
              <a:rPr lang="el-GR" dirty="0" err="1" smtClean="0"/>
              <a:t>formative</a:t>
            </a:r>
            <a:r>
              <a:rPr lang="el-GR" dirty="0"/>
              <a:t>), γ) την αθροιστική ή τελική (</a:t>
            </a:r>
            <a:r>
              <a:rPr lang="el-GR" dirty="0" err="1"/>
              <a:t>summative</a:t>
            </a:r>
            <a:r>
              <a:rPr lang="el-GR" dirty="0"/>
              <a:t>). </a:t>
            </a:r>
            <a:endParaRPr lang="el-GR" dirty="0" smtClean="0"/>
          </a:p>
        </p:txBody>
      </p:sp>
      <p:sp>
        <p:nvSpPr>
          <p:cNvPr id="3" name="Τίτλος 2"/>
          <p:cNvSpPr>
            <a:spLocks noGrp="1"/>
          </p:cNvSpPr>
          <p:nvPr>
            <p:ph type="title"/>
          </p:nvPr>
        </p:nvSpPr>
        <p:spPr/>
        <p:txBody>
          <a:bodyPr/>
          <a:lstStyle/>
          <a:p>
            <a:r>
              <a:rPr lang="el-GR" b="1" dirty="0" smtClean="0">
                <a:solidFill>
                  <a:schemeClr val="tx1">
                    <a:lumMod val="75000"/>
                  </a:schemeClr>
                </a:solidFill>
              </a:rPr>
              <a:t>Μορφές Εκπαιδευτικής Αξιολόγησης</a:t>
            </a:r>
            <a:endParaRPr lang="el-GR" b="1" dirty="0">
              <a:solidFill>
                <a:schemeClr val="tx1">
                  <a:lumMod val="75000"/>
                </a:schemeClr>
              </a:solidFill>
            </a:endParaRPr>
          </a:p>
        </p:txBody>
      </p:sp>
    </p:spTree>
    <p:extLst>
      <p:ext uri="{BB962C8B-B14F-4D97-AF65-F5344CB8AC3E}">
        <p14:creationId xmlns:p14="http://schemas.microsoft.com/office/powerpoint/2010/main" val="11822677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a:xfrm>
            <a:off x="1981200" y="357166"/>
            <a:ext cx="8229600" cy="1042636"/>
          </a:xfrm>
          <a:ln>
            <a:solidFill>
              <a:srgbClr val="FFFF00"/>
            </a:solidFill>
          </a:ln>
        </p:spPr>
        <p:txBody>
          <a:bodyPr>
            <a:normAutofit/>
          </a:bodyPr>
          <a:lstStyle/>
          <a:p>
            <a:pPr algn="ctr"/>
            <a:r>
              <a:rPr lang="en-US" b="1" dirty="0" smtClean="0">
                <a:solidFill>
                  <a:schemeClr val="tx1"/>
                </a:solidFill>
              </a:rPr>
              <a:t>A</a:t>
            </a:r>
            <a:r>
              <a:rPr lang="el-GR" b="1" dirty="0" err="1" smtClean="0">
                <a:solidFill>
                  <a:schemeClr val="tx1"/>
                </a:solidFill>
              </a:rPr>
              <a:t>ξιολόγηση</a:t>
            </a:r>
            <a:r>
              <a:rPr lang="el-GR" b="1" dirty="0" smtClean="0">
                <a:solidFill>
                  <a:schemeClr val="tx1"/>
                </a:solidFill>
              </a:rPr>
              <a:t> ως προς τον χρόνο (1)</a:t>
            </a:r>
            <a:endParaRPr lang="el-GR" b="1" dirty="0">
              <a:solidFill>
                <a:schemeClr val="tx1"/>
              </a:solidFill>
            </a:endParaRPr>
          </a:p>
        </p:txBody>
      </p:sp>
      <p:sp>
        <p:nvSpPr>
          <p:cNvPr id="9" name="8 - Θέση περιεχομένου"/>
          <p:cNvSpPr>
            <a:spLocks noGrp="1"/>
          </p:cNvSpPr>
          <p:nvPr>
            <p:ph sz="half" idx="1"/>
          </p:nvPr>
        </p:nvSpPr>
        <p:spPr>
          <a:xfrm>
            <a:off x="1809720" y="1920085"/>
            <a:ext cx="4357718" cy="4434840"/>
          </a:xfrm>
        </p:spPr>
        <p:txBody>
          <a:bodyPr>
            <a:normAutofit fontScale="77500" lnSpcReduction="20000"/>
          </a:bodyPr>
          <a:lstStyle/>
          <a:p>
            <a:pPr>
              <a:buNone/>
            </a:pPr>
            <a:endParaRPr lang="el-GR" i="1" dirty="0" smtClean="0"/>
          </a:p>
          <a:p>
            <a:pPr>
              <a:buNone/>
            </a:pPr>
            <a:r>
              <a:rPr lang="el-GR" dirty="0" smtClean="0">
                <a:latin typeface="Book Antiqua" pitchFamily="18" charset="0"/>
              </a:rPr>
              <a:t>    </a:t>
            </a:r>
            <a:r>
              <a:rPr lang="el-GR" sz="3300" dirty="0">
                <a:latin typeface="Book Antiqua" pitchFamily="18" charset="0"/>
              </a:rPr>
              <a:t>Διαμορφωτική (</a:t>
            </a:r>
            <a:r>
              <a:rPr lang="en-US" sz="3300" dirty="0">
                <a:latin typeface="Book Antiqua" pitchFamily="18" charset="0"/>
              </a:rPr>
              <a:t>formative</a:t>
            </a:r>
            <a:r>
              <a:rPr lang="el-GR" sz="3300" dirty="0">
                <a:latin typeface="Book Antiqua" pitchFamily="18" charset="0"/>
              </a:rPr>
              <a:t>) αξιολόγηση η οποία πραγματοποιείται </a:t>
            </a:r>
          </a:p>
          <a:p>
            <a:pPr>
              <a:buNone/>
            </a:pPr>
            <a:r>
              <a:rPr lang="el-GR" sz="3300" dirty="0">
                <a:latin typeface="Book Antiqua" pitchFamily="18" charset="0"/>
              </a:rPr>
              <a:t>    κατά </a:t>
            </a:r>
            <a:r>
              <a:rPr lang="el-GR" sz="3000" dirty="0">
                <a:latin typeface="Book Antiqua" pitchFamily="18" charset="0"/>
              </a:rPr>
              <a:t>τη διάρκεια των μαθημάτων, μπορεί να είναι συχνή και ανεπίσημη και έχει διαγνωστικό χαρακτήρα</a:t>
            </a:r>
          </a:p>
        </p:txBody>
      </p:sp>
      <p:sp>
        <p:nvSpPr>
          <p:cNvPr id="10" name="9 - Θέση περιεχομένου"/>
          <p:cNvSpPr>
            <a:spLocks noGrp="1"/>
          </p:cNvSpPr>
          <p:nvPr>
            <p:ph sz="half" idx="2"/>
          </p:nvPr>
        </p:nvSpPr>
        <p:spPr>
          <a:xfrm>
            <a:off x="6172200" y="1920086"/>
            <a:ext cx="4138642" cy="3741163"/>
          </a:xfrm>
        </p:spPr>
        <p:txBody>
          <a:bodyPr>
            <a:normAutofit fontScale="77500" lnSpcReduction="20000"/>
          </a:bodyPr>
          <a:lstStyle/>
          <a:p>
            <a:pPr>
              <a:buNone/>
            </a:pPr>
            <a:r>
              <a:rPr lang="el-GR" dirty="0" smtClean="0">
                <a:solidFill>
                  <a:schemeClr val="bg1"/>
                </a:solidFill>
                <a:latin typeface="Book Antiqua" pitchFamily="18" charset="0"/>
              </a:rPr>
              <a:t> </a:t>
            </a:r>
          </a:p>
          <a:p>
            <a:pPr>
              <a:buNone/>
            </a:pPr>
            <a:r>
              <a:rPr lang="el-GR" sz="3000" dirty="0">
                <a:solidFill>
                  <a:srgbClr val="FFFF99"/>
                </a:solidFill>
              </a:rPr>
              <a:t>    </a:t>
            </a:r>
            <a:r>
              <a:rPr lang="el-GR" sz="3000" dirty="0">
                <a:latin typeface="Book Antiqua" pitchFamily="18" charset="0"/>
              </a:rPr>
              <a:t>Αθροιστική (</a:t>
            </a:r>
            <a:r>
              <a:rPr lang="en-US" sz="3000" dirty="0">
                <a:latin typeface="Book Antiqua" pitchFamily="18" charset="0"/>
              </a:rPr>
              <a:t>summative</a:t>
            </a:r>
            <a:r>
              <a:rPr lang="el-GR" sz="3000" dirty="0">
                <a:latin typeface="Book Antiqua" pitchFamily="18" charset="0"/>
              </a:rPr>
              <a:t>) αξιολόγηση η οποία πραγματοποιείται στο τέλος των μαθημάτων και μπορεί, ανάλογα με το πλαίσιο διεξαγωγής της, να χαρακτηριστεί είτε ως αξιολόγηση επίδοση είτε ως αξιολόγηση επάρκειας</a:t>
            </a:r>
          </a:p>
          <a:p>
            <a:endParaRPr lang="el-GR" sz="3000" dirty="0">
              <a:latin typeface="Book Antiqua" pitchFamily="18" charset="0"/>
            </a:endParaRPr>
          </a:p>
          <a:p>
            <a:endParaRPr lang="el-GR" dirty="0">
              <a:solidFill>
                <a:schemeClr val="bg1"/>
              </a:solidFill>
              <a:latin typeface="Book Antiqua" pitchFamily="18" charset="0"/>
            </a:endParaRPr>
          </a:p>
        </p:txBody>
      </p:sp>
      <p:sp>
        <p:nvSpPr>
          <p:cNvPr id="4" name="3 - Θέση αριθμού διαφάνειας"/>
          <p:cNvSpPr>
            <a:spLocks noGrp="1"/>
          </p:cNvSpPr>
          <p:nvPr>
            <p:ph type="sldNum" sz="quarter" idx="12"/>
          </p:nvPr>
        </p:nvSpPr>
        <p:spPr/>
        <p:txBody>
          <a:bodyPr/>
          <a:lstStyle/>
          <a:p>
            <a:fld id="{8396CFBC-A347-471F-86BF-C623F1137252}" type="slidenum">
              <a:rPr lang="el-GR" smtClean="0"/>
              <a:pPr/>
              <a:t>9</a:t>
            </a:fld>
            <a:endParaRPr lang="el-GR"/>
          </a:p>
        </p:txBody>
      </p:sp>
    </p:spTree>
    <p:extLst>
      <p:ext uri="{BB962C8B-B14F-4D97-AF65-F5344CB8AC3E}">
        <p14:creationId xmlns:p14="http://schemas.microsoft.com/office/powerpoint/2010/main" val="363420404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1_Χαρτί">
  <a:themeElements>
    <a:clrScheme name="Προσαρμοσμένο 4">
      <a:dk1>
        <a:srgbClr val="FEFAC9"/>
      </a:dk1>
      <a:lt1>
        <a:srgbClr val="444D26"/>
      </a:lt1>
      <a:dk2>
        <a:srgbClr val="FEFAC9"/>
      </a:dk2>
      <a:lt2>
        <a:srgbClr val="444D26"/>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Χαρτί">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Χαρτί">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748</TotalTime>
  <Words>2977</Words>
  <Application>Microsoft Office PowerPoint</Application>
  <PresentationFormat>Ευρεία οθόνη</PresentationFormat>
  <Paragraphs>179</Paragraphs>
  <Slides>38</Slides>
  <Notes>0</Notes>
  <HiddenSlides>1</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38</vt:i4>
      </vt:variant>
    </vt:vector>
  </HeadingPairs>
  <TitlesOfParts>
    <vt:vector size="43" baseType="lpstr">
      <vt:lpstr>Book Antiqua</vt:lpstr>
      <vt:lpstr>Constantia</vt:lpstr>
      <vt:lpstr>Segoe Script</vt:lpstr>
      <vt:lpstr>Wingdings 2</vt:lpstr>
      <vt:lpstr>1_Χαρτί</vt:lpstr>
      <vt:lpstr>«Δ.Π.Μ.Σ. Πληροφορική και  Υπολογιστική Βιοϊατρική» Κατεύθυνση Πληροφορικής και Τεχνολογίας  Πληροφοριών και Επικοινωνιών (Τ.Π.Ε.) στην Εκπαίδευση   Μέθοδοι Αξιολόγησης Εκπαιδευτικού Έργου</vt:lpstr>
      <vt:lpstr>2η Διάλεξη</vt:lpstr>
      <vt:lpstr>       (Πετροπούλου, Κασιμάτη &amp; Ρετάλης, 2015:18) </vt:lpstr>
      <vt:lpstr>Παρουσίαση του PowerPoint</vt:lpstr>
      <vt:lpstr>Εννοιολογική Αποσαφήνιση  (Πετροπούλου, Κασιμάτη &amp; Ρετάλης, 2015:19-20)</vt:lpstr>
      <vt:lpstr>Παρουσίαση του PowerPoint</vt:lpstr>
      <vt:lpstr>Αssessment of Learning             Asssessment for Learning</vt:lpstr>
      <vt:lpstr>Μορφές Εκπαιδευτικής Αξιολόγησης</vt:lpstr>
      <vt:lpstr>Aξιολόγηση ως προς τον χρόνο (1)</vt:lpstr>
      <vt:lpstr>Aξιολόγηση ως προς τον χρόνο (2)</vt:lpstr>
      <vt:lpstr>Aξιολόγηση ως προς το σημείο αναφοράς</vt:lpstr>
      <vt:lpstr>Ασκήσεις Αυτοαξιολόγησης</vt:lpstr>
      <vt:lpstr>Aξιολόγηση ως τη σχέση αξιολογητή-αξιολογούμενου</vt:lpstr>
      <vt:lpstr>Τυπική/Άτυπη Aξιολόγηση</vt:lpstr>
      <vt:lpstr>Direct vs Indirect Assessment</vt:lpstr>
      <vt:lpstr>Aξιολόγηση ως προς τον τρόπο </vt:lpstr>
      <vt:lpstr>Ενδεικτικές μορφές εναλλακτικής αξιολόγησης</vt:lpstr>
      <vt:lpstr>Στις εναλλακτικές μεθόδους αξιολόγησης περιλαμβάνονται κατά τους O’ Malley &amp; Pierce (1996), Ioannou-Georgiou &amp; Pavlou (2003) και Τσαγγαρή (2011) μεταξύ άλλων οι ακόλουθες πιο συχνές και αποτελεσματικές μέθοδοι:</vt:lpstr>
      <vt:lpstr>Παρουσίαση του PowerPoint</vt:lpstr>
      <vt:lpstr>What is a test?</vt:lpstr>
      <vt:lpstr>Παρουσίαση του PowerPoint</vt:lpstr>
      <vt:lpstr>ΕΞΩΤΕΡΙΚΗ ΜΟΡΦΗ/ ΑΝΑΜΕΝOΜΕΝΗ ΑΠΑΝΤΗΣΗ- ΒΑΘΜΟΛΟΓΗΣΗ</vt:lpstr>
      <vt:lpstr>Objective testing vs Subjective testing</vt:lpstr>
      <vt:lpstr> Objective tests Closed-ended Test Question Formats</vt:lpstr>
      <vt:lpstr>Δοκιμασίες πολλαπλής επιλογής</vt:lpstr>
      <vt:lpstr>Multiple Choice</vt:lpstr>
      <vt:lpstr>Δοκιμασίες σωστό/λάθος</vt:lpstr>
      <vt:lpstr>Δοκιμασίες αντιστοίχισης</vt:lpstr>
      <vt:lpstr>Εύρεση Σειράς (Τακτοποίηση Σειράς)</vt:lpstr>
      <vt:lpstr> Σύντομη απάντηση</vt:lpstr>
      <vt:lpstr>Εκτενής/ελεύθερη απάντηση</vt:lpstr>
      <vt:lpstr>Δομικά στοιχεία </vt:lpstr>
      <vt:lpstr>ΤΥΠΟΙ</vt:lpstr>
      <vt:lpstr>(Πετροπούλου, Κασιμάτη &amp; Ρετάλης, 2015)</vt:lpstr>
      <vt:lpstr>Challenge…</vt:lpstr>
      <vt:lpstr>Παρουσίαση του PowerPoint</vt:lpstr>
      <vt:lpstr>Ηλεκτρονική Αξιολόγηση (Πετροπούλου, Κασιμάτη &amp; Ρετάλης, 2015:190)</vt:lpstr>
      <vt:lpstr>Παρουσίαση του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User</cp:lastModifiedBy>
  <cp:revision>27</cp:revision>
  <dcterms:created xsi:type="dcterms:W3CDTF">2018-03-15T19:11:11Z</dcterms:created>
  <dcterms:modified xsi:type="dcterms:W3CDTF">2018-03-29T18:52:55Z</dcterms:modified>
</cp:coreProperties>
</file>