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81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3" r:id="rId25"/>
    <p:sldId id="290" r:id="rId26"/>
    <p:sldId id="292" r:id="rId27"/>
    <p:sldId id="294" r:id="rId28"/>
    <p:sldId id="295" r:id="rId29"/>
    <p:sldId id="296" r:id="rId30"/>
    <p:sldId id="297" r:id="rId31"/>
    <p:sldId id="298" r:id="rId32"/>
    <p:sldId id="299" r:id="rId33"/>
    <p:sldId id="300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7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A757C-9142-C249-98C9-49AF72DB4FC4}" type="datetimeFigureOut">
              <a:rPr lang="en-US" smtClean="0"/>
              <a:t>10/4/16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DB6B3-F431-D247-9A5A-DE8D1D98C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rgbClr val="008000"/>
                </a:solidFill>
                <a:ea typeface="+mj-ea"/>
                <a:cs typeface="+mj-cs"/>
              </a:rPr>
              <a:t>Εκπαίδευση και οικονομική ανάπτυξη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49845"/>
            <a:ext cx="8229600" cy="417631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Αναπτυξιακός ανταγωνισμός Ανατολής-Δύσης</a:t>
            </a:r>
          </a:p>
          <a:p>
            <a:pPr algn="just"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Παρεμβατισμός – αύξηση κονδυλίων για εκπαίδευση</a:t>
            </a:r>
          </a:p>
          <a:p>
            <a:pPr algn="just"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Παράλληλα αναπτύχθηκε μια οικονομική θεωρία («ανθρώπινου κεφαλαίου», Θ. Σουλτς)</a:t>
            </a:r>
          </a:p>
          <a:p>
            <a:pPr algn="just"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Ο άνθρωπος πηγή πλούτου</a:t>
            </a:r>
          </a:p>
          <a:p>
            <a:pPr algn="just"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Κεφάλαιο: γνώσεις και δεξιότητες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B6EC1C-BB5A-D74F-97AE-FC514F71B3B8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2502DA-2F5B-CD4C-97DE-45DA43825502}" type="slidenum">
              <a:rPr lang="el-GR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9570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008000"/>
                </a:solidFill>
                <a:latin typeface="Calibri" charset="0"/>
              </a:rPr>
              <a:t>Τα αίτια δημιουργίας της θεωρίας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Κοινωνικά και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οικονομικά</a:t>
            </a: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1.Ανταγωνισμός της παραγωγής (Ανατολή – Δύση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)</a:t>
            </a:r>
          </a:p>
          <a:p>
            <a:pPr marL="0" indent="0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2.Ανάγκη εξειδικευμένου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προσωπικού</a:t>
            </a:r>
          </a:p>
          <a:p>
            <a:pPr marL="0" indent="0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3.Πολιτική-ιδεολογική αντιπαράθεση (δυτικό – σοσιαλιστικό πρότυπο)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79B80A-5F90-5E4E-AC7F-EBD773DD0F81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F42BA6-411E-0346-88B8-BB599168AFE7}" type="slidenum">
              <a:rPr lang="el-GR"/>
              <a:pPr>
                <a:defRPr/>
              </a:pPr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8843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rgbClr val="008000"/>
                </a:solidFill>
                <a:ea typeface="+mj-ea"/>
                <a:cs typeface="+mj-cs"/>
              </a:rPr>
              <a:t>2 τρωτές παραδοχές της θεωρίας Α.Κ.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1399"/>
            <a:ext cx="8229600" cy="4104764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1η Παραδοχή: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Υπάρχει μια αναγκαιότητα στην κοινωνία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Στόχος η καταπολέμηση «δυσλειτουργιών»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κοινωνίας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Κριτική: η κοινωνική δομή παρουσιάζεται ως «φυσικά» δεδομένη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Εξελικτική η πορεία κοινωνιών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853177-7C2F-C346-B2B5-F3DD7C9DBEE4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7ABA24-743A-E247-AABD-69841C3E42AC}" type="slidenum">
              <a:rPr lang="el-GR"/>
              <a:pPr>
                <a:defRPr/>
              </a:pPr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7719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008000"/>
                </a:solidFill>
                <a:latin typeface="Calibri" charset="0"/>
              </a:rPr>
              <a:t>2η Παραδοχή θεωρίας Α.Κ.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49845"/>
            <a:ext cx="8229600" cy="4176318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Το αίτημα για ίσες εκπαιδευτικές ευκαιρίες στηρίζεται θεωρητικά στην αστική αντίληψη για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ισότητα</a:t>
            </a:r>
          </a:p>
          <a:p>
            <a:pPr marL="0" indent="0" algn="just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Κατάργηση οικονομικών και κοινωνικών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εμποδίων</a:t>
            </a:r>
          </a:p>
          <a:p>
            <a:pPr marL="0" indent="0" algn="just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Ρουσώ: οι ανισότητες είναι φυσικές και κοινωνικές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9E67E-C5B9-EC4A-9AC2-4AF69148361B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9FE61-DB40-7E42-BCB8-226C5445E422}" type="slidenum">
              <a:rPr lang="el-GR"/>
              <a:pPr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2897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rgbClr val="008000"/>
                </a:solidFill>
                <a:ea typeface="+mj-ea"/>
                <a:cs typeface="+mj-cs"/>
              </a:rPr>
              <a:t>Τα αίτια της επιτυχίας της θεωρίας Α.Κ.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03510"/>
            <a:ext cx="8229600" cy="4162339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Πολιτισμικά αίτια: χρησιμοθηρικές οι αξίες της αστικής τάξης Η.Π.Α. </a:t>
            </a:r>
            <a:endParaRPr lang="el-GR" dirty="0" smtClean="0">
              <a:solidFill>
                <a:srgbClr val="FF6600"/>
              </a:solidFill>
              <a:latin typeface="Calibri" charset="0"/>
            </a:endParaRPr>
          </a:p>
          <a:p>
            <a:pPr marL="0" indent="0" algn="just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marL="0" indent="0" algn="just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Η θεωρία ταιριάζει με ιδεολογία φιλελευθερισμού: Συνύπαρξη αιτήματος για ισότητα με έντονο ανταγωνισμό και πίστη στην ατομική επιτυχία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1943FC-F1DE-7048-9257-B77DD2BD8B2E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2BD54B-3226-164E-8359-F3CC69EAE17F}" type="slidenum">
              <a:rPr lang="el-GR"/>
              <a:pPr>
                <a:defRPr/>
              </a:pPr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7063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008000"/>
                </a:solidFill>
                <a:latin typeface="Calibri" charset="0"/>
              </a:rPr>
              <a:t>Συμπεράσματα θεωρίας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4626"/>
            <a:ext cx="8229600" cy="4301537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1.Οι ατέλειες οικονομίας διορθώνονται με αύξηση δαπανών για εκπαίδευση, υγεία (ανθρώπινο δυναμικό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)</a:t>
            </a:r>
          </a:p>
          <a:p>
            <a:pPr marL="0" indent="0" algn="just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2. Η μείωση άνισης κατανομής του εισοδήματος ευνοεί την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ανάπτυξη.</a:t>
            </a:r>
          </a:p>
          <a:p>
            <a:pPr marL="0" indent="0" algn="just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/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3. Η </a:t>
            </a:r>
            <a:r>
              <a:rPr lang="el-GR" dirty="0">
                <a:solidFill>
                  <a:srgbClr val="FF6600"/>
                </a:solidFill>
                <a:latin typeface="Calibri" charset="0"/>
              </a:rPr>
              <a:t>παραγωγή γνώσης προϋπόθεση για συμμετοχή κάθε χώρας στον οικονομικό ανταγωνισμό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067E1F-C6F9-2441-AAEA-32B5E36D965C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9FAC6-B091-F747-91CE-2D0C39585929}" type="slidenum">
              <a:rPr lang="el-GR"/>
              <a:pPr>
                <a:defRPr/>
              </a:pPr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6098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008000"/>
                </a:solidFill>
                <a:latin typeface="Calibri" charset="0"/>
              </a:rPr>
              <a:t>Οικονομοκεντρισμός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5622"/>
            <a:ext cx="8229600" cy="4140541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Το αίτημα για ισότητα στην εκπαίδευση πηγάζει από ψυχρά οικονομικά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κριτήρια</a:t>
            </a:r>
          </a:p>
          <a:p>
            <a:pPr marL="0" indent="0" algn="just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Η ανισότητα οικονομικά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επιβλαβής</a:t>
            </a:r>
          </a:p>
          <a:p>
            <a:pPr marL="0" indent="0" algn="just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Η θεωρία δεν πήγασε τόσο από μια κοινωνική ηθική όσο από κριτήρια οικονομικά και πολιτικά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97B655-C7A0-3946-932A-45B63F449881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2A970-8007-6347-B600-20DA0F94D6ED}" type="slidenum">
              <a:rPr lang="el-GR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093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008000"/>
                </a:solidFill>
              </a:rPr>
              <a:t>Σύγχρονες προσεγγίσεις του Ανθρώπινου Κεφαλαίου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1957"/>
            <a:ext cx="8229600" cy="4194206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Τα παιδιά έχουν πρωταγωνιστικό ρόλο στη θεωρία Α.Κ.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Η θεωρία αυτή διεισδύει σε όλο κ μικρότερες ηλικίες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Επιχείρημα: τα παιδιά σε κίνδυνο λόγω της κρίσης και κατ’ επέκταση η κοινωνία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Λύση: αύξηση του ανθρώπινου κεφαλαίου των παιδιών, ανάληψη ατομικής ευθύνης</a:t>
            </a:r>
          </a:p>
        </p:txBody>
      </p:sp>
    </p:spTree>
    <p:extLst>
      <p:ext uri="{BB962C8B-B14F-4D97-AF65-F5344CB8AC3E}">
        <p14:creationId xmlns:p14="http://schemas.microsoft.com/office/powerpoint/2010/main" val="2675884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Πρώιμη παιδική φροντίδα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8291"/>
            <a:ext cx="8229600" cy="4247872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Παιδοκεντρική στρατηγική κοινωνικής επένδυσης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Αυξανόμενη σημασία της πολιτικής της πρώιμης φροντίδας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Από τα τέλη 1990 η στρατηγική αυτή ασκεί μεγάλη επίδραση στη δύση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Η επένδυση στο Α.Κ. στρατηγική ανάπτυξης των σύγχρονων κρατών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169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Ιδεολογία κοινωνικής επένδυσης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0403"/>
            <a:ext cx="8229600" cy="42657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Πολιτική προσπάθεια επέκτασης των θεσμών πρώιμης φροντίδας (κάτω των 6)</a:t>
            </a:r>
          </a:p>
          <a:p>
            <a:pPr marL="0" indent="0" algn="just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«Βιώσιμη πολιτική για την οικογένεια» (Γερμανία)</a:t>
            </a:r>
          </a:p>
          <a:p>
            <a:pPr marL="0" indent="0" algn="just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Σύνοδος της Λισαβόνας (2000): η ΕΕ σε 10 χρόνια η πιο ανταγωνιστική οικονομία της γνώσης μέσω της επένδυσης σε Α.Κ. κ ενσωμάτωση πληθυσμού στην αγορά εργασίας</a:t>
            </a:r>
          </a:p>
        </p:txBody>
      </p:sp>
    </p:spTree>
    <p:extLst>
      <p:ext uri="{BB962C8B-B14F-4D97-AF65-F5344CB8AC3E}">
        <p14:creationId xmlns:p14="http://schemas.microsoft.com/office/powerpoint/2010/main" val="3015361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Μετατόπιση κοινωνικής πολιτικής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4068"/>
            <a:ext cx="8229600" cy="4212095"/>
          </a:xfrm>
        </p:spPr>
        <p:txBody>
          <a:bodyPr/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Από την επίτευξη της κοινωνικής ισότητας μέσω της αναδιανομής των πόρων στην </a:t>
            </a:r>
            <a:r>
              <a:rPr lang="el-GR" dirty="0" smtClean="0">
                <a:solidFill>
                  <a:srgbClr val="FF6600"/>
                </a:solidFill>
              </a:rPr>
              <a:t>κοινωνική ενσωμάτωση </a:t>
            </a:r>
            <a:r>
              <a:rPr lang="el-GR" dirty="0" smtClean="0">
                <a:solidFill>
                  <a:srgbClr val="FF6600"/>
                </a:solidFill>
              </a:rPr>
              <a:t>μέσω του Α.Κ. κ της παραγωγής απασχόλησης.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Τα παιδιά κεντρικό ρόλο σ’ αυτήν την πολιτική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Υπόθεση: Η ικανότητα να χτίσει κάποιος Α.Κ. καθορίζεται από τα πρώτα χρόνια της ζωής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854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rgbClr val="008000"/>
                </a:solidFill>
                <a:ea typeface="+mj-ea"/>
                <a:cs typeface="+mj-cs"/>
              </a:rPr>
              <a:t>Θεωρία του ανθρώπινου κεφαλαίου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6619"/>
            <a:ext cx="8229600" cy="3979544"/>
          </a:xfrm>
        </p:spPr>
        <p:txBody>
          <a:bodyPr/>
          <a:lstStyle/>
          <a:p>
            <a:pPr eaLnBrk="1" hangingPunct="1"/>
            <a:r>
              <a:rPr lang="el-GR" sz="3600" dirty="0">
                <a:solidFill>
                  <a:srgbClr val="FF6600"/>
                </a:solidFill>
                <a:latin typeface="Calibri" charset="0"/>
              </a:rPr>
              <a:t>Η εκπαίδευση μοχλός οικονομικής </a:t>
            </a:r>
            <a:r>
              <a:rPr lang="el-GR" sz="3600" dirty="0" smtClean="0">
                <a:solidFill>
                  <a:srgbClr val="FF6600"/>
                </a:solidFill>
                <a:latin typeface="Calibri" charset="0"/>
              </a:rPr>
              <a:t>ανάπτυξης</a:t>
            </a:r>
            <a:endParaRPr lang="en-US" sz="3600" dirty="0" smtClean="0">
              <a:solidFill>
                <a:srgbClr val="FF6600"/>
              </a:solidFill>
              <a:latin typeface="Calibri" charset="0"/>
            </a:endParaRPr>
          </a:p>
          <a:p>
            <a:pPr marL="0" indent="0" eaLnBrk="1" hangingPunct="1">
              <a:buNone/>
            </a:pPr>
            <a:endParaRPr lang="el-GR" sz="3600" dirty="0">
              <a:solidFill>
                <a:srgbClr val="FF6600"/>
              </a:solidFill>
              <a:latin typeface="Calibri" charset="0"/>
            </a:endParaRPr>
          </a:p>
          <a:p>
            <a:pPr eaLnBrk="1" hangingPunct="1"/>
            <a:r>
              <a:rPr lang="el-GR" sz="3600" dirty="0">
                <a:solidFill>
                  <a:srgbClr val="FF6600"/>
                </a:solidFill>
                <a:latin typeface="Calibri" charset="0"/>
              </a:rPr>
              <a:t>Ισότητα εκπαιδευτικών ευκαιριών και αξιοποίηση αποθεμάτων διανοητικού πλούτου κάθε κοινωνίας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733B01-FA83-7F42-B484-82F29CB10CA7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29157-8B3F-B84B-B814-BC2DF095E13F}" type="slidenum">
              <a:rPr lang="el-GR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9835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Το παιδί ως οικονομική αξία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9288"/>
            <a:ext cx="8229600" cy="4086875"/>
          </a:xfrm>
        </p:spPr>
        <p:txBody>
          <a:bodyPr/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Μελλοντικός εργαζόμενος κ οικονομική ευημερία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Η ευθύνη για την επένδυση στο παιδικό Α.Κ. μετατοπίζεται στους γονείς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Η προετοιμασία των παιδιών όμως για την παγκόσμια οικονομία της γνώσης διαφέρει από οικογένεια σε οικογένεια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86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Διπλή πολιτική στρατηγική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1957"/>
            <a:ext cx="8229600" cy="4194206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Α) αντιμετώπιση παιδικής φτώχειας κ ακραίων μορφών ανισότητας για να βοηθήσουν γονείς να επενδύσουν στο μέλλον των παιδιών τους</a:t>
            </a:r>
          </a:p>
          <a:p>
            <a:pPr marL="0" indent="0" algn="just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Β) Επένδυση σε υψηλών προδιαγραφών θεσμών/υπηρεσιών για πρώιμη παιδική ηλικία (κάτω των 3) (</a:t>
            </a:r>
            <a:r>
              <a:rPr lang="en-US" dirty="0" err="1" smtClean="0">
                <a:solidFill>
                  <a:srgbClr val="FF6600"/>
                </a:solidFill>
              </a:rPr>
              <a:t>Esping</a:t>
            </a:r>
            <a:r>
              <a:rPr lang="en-US" dirty="0" smtClean="0">
                <a:solidFill>
                  <a:srgbClr val="FF6600"/>
                </a:solidFill>
              </a:rPr>
              <a:t>-Andersen</a:t>
            </a:r>
            <a:r>
              <a:rPr lang="el-GR" dirty="0" smtClean="0">
                <a:solidFill>
                  <a:srgbClr val="FF6600"/>
                </a:solidFill>
              </a:rPr>
              <a:t> 2002</a:t>
            </a:r>
            <a:r>
              <a:rPr lang="en-US" dirty="0" smtClean="0">
                <a:solidFill>
                  <a:srgbClr val="FF6600"/>
                </a:solidFill>
              </a:rPr>
              <a:t>)</a:t>
            </a:r>
            <a:endParaRPr lang="el-GR" dirty="0" smtClean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128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Αντισταθμιστική εκπαίδευση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0403"/>
            <a:ext cx="8229600" cy="4265760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Στόχος να </a:t>
            </a:r>
            <a:r>
              <a:rPr lang="el-GR" dirty="0">
                <a:solidFill>
                  <a:srgbClr val="FF6600"/>
                </a:solidFill>
              </a:rPr>
              <a:t>εξασφαλιστεί η εκπαίδευση από την αρχή κ ανεξάρτητα από τις άνισες ικανότητες κ προδιαθέσεις γονέων</a:t>
            </a:r>
            <a:endParaRPr lang="en-US" dirty="0">
              <a:solidFill>
                <a:srgbClr val="FF6600"/>
              </a:solidFill>
            </a:endParaRP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Εμπόδια: οικογενειακές παθολογίες,  οικονομική κ πολιτισμική υστέρηση των γονέων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Η ανισότητα κ η ελλιπής εκπαίδευσης τα εμπόδια για οικονομική αποτελεσματικότητα 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579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Οικογένεια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8291"/>
            <a:ext cx="8229600" cy="4247872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Μέρος της στρατηγικής οικονομικού εκσυγχρονισμού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Κεντρικός ρόλος στο χτίσιμο Α.Κ. παιδιού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Και οι γονείς θα «πρέπει» να αποκτήσουν δεξιότητες, ειδικά από φτωχά περιβάλλοντα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Σύνδεση οικογενειακής εκπαίδευσης με συμβουλευτικές υπηρεσίες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882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Έλλειμμα 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6600"/>
                </a:solidFill>
              </a:rPr>
              <a:t>Αναξιοποίητο μεγάλο μέρος Α.Κ. γιατί οι γονείς αδυνατούν να βοηθήσουν τα παιδιά τους σύμφωνα με προδιαγραφές παγκόσμιας οικονομίας της </a:t>
            </a:r>
            <a:r>
              <a:rPr lang="el-GR" dirty="0" smtClean="0">
                <a:solidFill>
                  <a:srgbClr val="FF6600"/>
                </a:solidFill>
              </a:rPr>
              <a:t>γνώσης</a:t>
            </a:r>
          </a:p>
          <a:p>
            <a:pPr marL="0" indent="0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r>
              <a:rPr lang="el-GR" dirty="0" smtClean="0">
                <a:solidFill>
                  <a:srgbClr val="FF6600"/>
                </a:solidFill>
              </a:rPr>
              <a:t>Περισσότερος έλεγχος κ επένδυση στην εκπαίδευση μέσω θεσμών πρώιμης φροντίδας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242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Θεσμοί πρώιμης φροντίδας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1957"/>
            <a:ext cx="8229600" cy="4194206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Φροντίδα κ εκπαίδευση: έμφαση πλέον κυρίως στην εκπαίδευση</a:t>
            </a:r>
          </a:p>
          <a:p>
            <a:pPr marL="0" indent="0" algn="just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Στόχος η αντιστάθμιση των εκπαιδευτικών ανισοτήτων που απορρέει από οικονομική δυσπραγία όσο γίνεται νωρίτερα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436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Κίνδυνοι για τα παιδιά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9288"/>
            <a:ext cx="8229600" cy="4086875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Η πρώιμη φροντίδα παιδιών ένα πεδίο παραμελημένο για χρόνια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Μεγάλες προσδοκίες, μεγάλη ζήτηση, λίγα χρήματα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Κίνδυνος αποκλεισμού πολλών παιδιών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Έρευνες για παιδιά 3-6: τα μειονοτικά παιδιά πλήττονται περισσότερο από φτώχεια/υπο-εκπροσωπούνται</a:t>
            </a:r>
          </a:p>
          <a:p>
            <a:pPr algn="just"/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503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Μειονότητες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Τα παιδιά που συμμετείχαν σε θεσμούς προσχολικής φροντίδας κ εκπαίδευσης καλύτερες επαγγελματικές ευκαιρίες</a:t>
            </a:r>
          </a:p>
          <a:p>
            <a:pPr marL="0" indent="0" algn="just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Οι μειονοτικοί γονείς δεν αντέχουν το κόστος</a:t>
            </a:r>
          </a:p>
          <a:p>
            <a:pPr marL="0" indent="0" algn="just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Επίσης, βασιζόμενοι σε εμπειρίες των χωρών τους θεωρούν αυτούς τους θεσμούς σταθμούς φύλαξης </a:t>
            </a:r>
          </a:p>
          <a:p>
            <a:pPr marL="0" indent="0" algn="just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Ακόμη, φοβούνται πολιτισμική αλλοίωση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959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Άνιση πρόσβαση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1399"/>
            <a:ext cx="8229600" cy="4104764"/>
          </a:xfrm>
        </p:spPr>
        <p:txBody>
          <a:bodyPr>
            <a:normAutofit/>
          </a:bodyPr>
          <a:lstStyle/>
          <a:p>
            <a:pPr algn="just"/>
            <a:r>
              <a:rPr lang="el-GR" sz="3600" dirty="0" smtClean="0">
                <a:solidFill>
                  <a:srgbClr val="FF6600"/>
                </a:solidFill>
              </a:rPr>
              <a:t>Τα παιδιά από φτωχά νοικοκυριά δεν έχουν ισότιμη πρόσβαση στους θεσμούς φροντίδας/εκπαίδευσης κ άρα κ στις ευκαιρίες ζωής που προσφέρονται πέρα από την οικονομική κ κοινωνική κατάσταση των γονιών τους</a:t>
            </a:r>
          </a:p>
          <a:p>
            <a:pPr algn="just"/>
            <a:r>
              <a:rPr lang="el-GR" sz="3600" dirty="0" smtClean="0">
                <a:solidFill>
                  <a:srgbClr val="FF6600"/>
                </a:solidFill>
              </a:rPr>
              <a:t>Ενεργητικός/παθητικός αποκλεισμός</a:t>
            </a:r>
            <a:endParaRPr lang="en-US" sz="36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564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Εναλλακτικός λόγος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6619"/>
            <a:ext cx="8229600" cy="3979544"/>
          </a:xfrm>
        </p:spPr>
        <p:txBody>
          <a:bodyPr>
            <a:normAutofit/>
          </a:bodyPr>
          <a:lstStyle/>
          <a:p>
            <a:pPr algn="just"/>
            <a:r>
              <a:rPr lang="el-GR" sz="3600" dirty="0" smtClean="0">
                <a:solidFill>
                  <a:srgbClr val="FF6600"/>
                </a:solidFill>
              </a:rPr>
              <a:t>Αναγνώριση ανάγκης προσχολικής εκπαίδευσης κ μέριμνας, ωστόσο ειδικές ανάγκες των παιδιών παραμελούνται λόγω του αυξανόμενου οικονομικού ορθολογισμού της προσχολικής εκπαίδευσης </a:t>
            </a:r>
            <a:endParaRPr lang="en-US" sz="36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545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>
                <a:solidFill>
                  <a:srgbClr val="008000"/>
                </a:solidFill>
                <a:ea typeface="+mj-ea"/>
                <a:cs typeface="+mj-cs"/>
              </a:rPr>
              <a:t>Ορθολογική χρήση ανθρώπινου κεφαλαίου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10842"/>
            <a:ext cx="8229600" cy="401532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Ερμηνεία ανισότητας ανάμεσα στις χώρες αλλά και στις ομάδες της ίδιας χώρας</a:t>
            </a: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Έμφαση στις «μη παραγωγικές επενδύσεις»</a:t>
            </a: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Εκπαίδευση, δημόσια υγεία, εσωτερική μετανάστευση</a:t>
            </a: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Στόχος η αύξηση της παραγωγικής ικανότητας ανθρώπων.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936791-3D67-A74D-8FB9-6821530718C3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A79952-051A-224E-9528-742BE6488247}" type="slidenum">
              <a:rPr lang="el-GR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0643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008000"/>
                </a:solidFill>
              </a:rPr>
              <a:t>Εναλλακτικός λόγος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4068"/>
            <a:ext cx="8229600" cy="4212095"/>
          </a:xfrm>
        </p:spPr>
        <p:txBody>
          <a:bodyPr/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Κατά την εκπαίδευσή τους τα παιδιά χρειάζονται ένα εξαρτημένο περιβάλλον, σταθερές σχέσεις εμπιστοσύνη με άλλα παιδιά κ ενηλίκους</a:t>
            </a:r>
            <a:r>
              <a:rPr lang="en-US" dirty="0" smtClean="0">
                <a:solidFill>
                  <a:srgbClr val="FF6600"/>
                </a:solidFill>
              </a:rPr>
              <a:t>, </a:t>
            </a:r>
            <a:r>
              <a:rPr lang="el-GR" dirty="0" smtClean="0">
                <a:solidFill>
                  <a:srgbClr val="FF6600"/>
                </a:solidFill>
              </a:rPr>
              <a:t>απροϋπόθετο ελεύθερο χρόνο για παιχνίδι, ονειροπόληση, κλπ</a:t>
            </a:r>
            <a:endParaRPr lang="en-US" dirty="0" smtClean="0">
              <a:solidFill>
                <a:srgbClr val="FF6600"/>
              </a:solidFill>
            </a:endParaRPr>
          </a:p>
          <a:p>
            <a:pPr marL="0" indent="0" algn="just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Κριτική στην κυρίαρχη άποψη: «</a:t>
            </a:r>
            <a:r>
              <a:rPr lang="en-US" dirty="0" smtClean="0">
                <a:solidFill>
                  <a:srgbClr val="FF6600"/>
                </a:solidFill>
              </a:rPr>
              <a:t>The more the better, the faster the better”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371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Ριζοσπαστική κριτική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7734"/>
            <a:ext cx="8229600" cy="4158429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Θεμελιώνεται στα ιδεώδη της Σύμβασης για τα δικαίωμα του παιδιού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Τονίζει ότι η οργάνωση της προσχολικής εκπαίδευσης στηρίζεται όλο κ περισσότερο σε οικονομικά κριτήρια: αποτελεσματικότητα, αποδοτικότητα, κλπ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Αυτό μπορεί να προκαλέσει φυσικές κ ψυχολογικές αρρώστιες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221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Άλλοι κίνδυνοι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1399"/>
            <a:ext cx="8229600" cy="4104764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Μειωμένη κατανόηση του ρόλου της εκπαίδευσης κ παραμέληση των δικαιωμάτων των παιδιών</a:t>
            </a: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Έμφαση στα γνωρίσματα του μελλοντικού εργαζόμενου </a:t>
            </a:r>
          </a:p>
          <a:p>
            <a:pPr algn="just"/>
            <a:r>
              <a:rPr lang="el-GR" dirty="0">
                <a:solidFill>
                  <a:srgbClr val="FF6600"/>
                </a:solidFill>
              </a:rPr>
              <a:t>κ</a:t>
            </a:r>
            <a:r>
              <a:rPr lang="el-GR" dirty="0" smtClean="0">
                <a:solidFill>
                  <a:srgbClr val="FF6600"/>
                </a:solidFill>
              </a:rPr>
              <a:t>αι όχι τόσο στην ανάπτυξη άλλων γνωρισμάτων για έναν δημοκρατικό πολίτη του μέλλοντος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393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Δημοκρατικές δομές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4068"/>
            <a:ext cx="8229600" cy="4212095"/>
          </a:xfrm>
        </p:spPr>
        <p:txBody>
          <a:bodyPr/>
          <a:lstStyle/>
          <a:p>
            <a:pPr algn="just"/>
            <a:r>
              <a:rPr lang="el-GR" dirty="0" smtClean="0">
                <a:solidFill>
                  <a:srgbClr val="FF6600"/>
                </a:solidFill>
              </a:rPr>
              <a:t>Απαραίτητες οι δομές άμεσης συμμετοχής των παιδιών στο εκπαιδευτικό γίγνεσθαι, «εδώ κ τώρα»</a:t>
            </a:r>
          </a:p>
          <a:p>
            <a:pPr marL="0" indent="0" algn="just">
              <a:buNone/>
            </a:pPr>
            <a:endParaRPr lang="el-GR" dirty="0" smtClean="0">
              <a:solidFill>
                <a:srgbClr val="FF6600"/>
              </a:solidFill>
            </a:endParaRPr>
          </a:p>
          <a:p>
            <a:pPr algn="just"/>
            <a:r>
              <a:rPr lang="el-GR" dirty="0" smtClean="0">
                <a:solidFill>
                  <a:srgbClr val="FF6600"/>
                </a:solidFill>
              </a:rPr>
              <a:t>Τα παιδιά αντιληπτά ως άτομα με δικαιώματα κ συνεπώς ως δημοκρατικοί πολίτες του παρόντος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702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008000"/>
                </a:solidFill>
                <a:latin typeface="Calibri" charset="0"/>
              </a:rPr>
              <a:t>Ερμηνεία ανισότητας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5621"/>
            <a:ext cx="8229600" cy="4140541"/>
          </a:xfrm>
        </p:spPr>
        <p:txBody>
          <a:bodyPr/>
          <a:lstStyle/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Ανισότητα στο εσωτερικό της χώρας (αγρότες, γυναίκες, μαύροι, κ.λπ.)</a:t>
            </a:r>
          </a:p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Ανισότητα ανάμεσα στις χώρες. Υπανάπτυκτες χώρες – αδυναμία απορρόφησης κεφαλαίων</a:t>
            </a:r>
          </a:p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Οι προβλέψεις δυτικών οικονομολόγων για ρυθμούς ανάπτυξης λανθασμένες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902D53-CE68-2741-9E88-AC0C905383D6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62859-A8E3-D548-B1A7-AD8BD0F354D9}" type="slidenum">
              <a:rPr lang="el-GR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3170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dirty="0" smtClean="0">
                <a:solidFill>
                  <a:srgbClr val="008000"/>
                </a:solidFill>
                <a:latin typeface="Calibri" charset="0"/>
              </a:rPr>
              <a:t>Συγγένεια με Φονξιοναλιστική θεωρία</a:t>
            </a:r>
            <a:endParaRPr lang="el-GR" dirty="0">
              <a:solidFill>
                <a:srgbClr val="008000"/>
              </a:solidFill>
              <a:latin typeface="Calibri" charset="0"/>
            </a:endParaRPr>
          </a:p>
        </p:txBody>
      </p:sp>
      <p:sp>
        <p:nvSpPr>
          <p:cNvPr id="4813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2516"/>
            <a:ext cx="8229600" cy="428364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Η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κοινωνία</a:t>
            </a:r>
            <a:r>
              <a:rPr lang="en-US" dirty="0" smtClean="0">
                <a:solidFill>
                  <a:srgbClr val="FF6600"/>
                </a:solidFill>
                <a:latin typeface="Calibri" charset="0"/>
              </a:rPr>
              <a:t>: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σύστημα </a:t>
            </a:r>
            <a:r>
              <a:rPr lang="el-GR" dirty="0">
                <a:solidFill>
                  <a:srgbClr val="FF6600"/>
                </a:solidFill>
                <a:latin typeface="Calibri" charset="0"/>
              </a:rPr>
              <a:t>σε δράση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επιδεχόμεν</a:t>
            </a:r>
            <a:r>
              <a:rPr lang="el-GR" dirty="0">
                <a:solidFill>
                  <a:srgbClr val="FF6600"/>
                </a:solidFill>
                <a:latin typeface="Calibri" charset="0"/>
              </a:rPr>
              <a:t>ο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 βελτιώσεων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Ισορροπεί και εξελίσσεται χάρη στη συναίνεση των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ομάδων </a:t>
            </a:r>
            <a:r>
              <a:rPr lang="el-GR" dirty="0">
                <a:solidFill>
                  <a:srgbClr val="FF6600"/>
                </a:solidFill>
                <a:latin typeface="Calibri" charset="0"/>
              </a:rPr>
              <a:t>που την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απαρτίζουν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Κοινοί στόχοι, αξίες, κώδικες, ίδια παιδεία και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τρόπος </a:t>
            </a:r>
            <a:r>
              <a:rPr lang="el-GR" dirty="0">
                <a:solidFill>
                  <a:srgbClr val="FF6600"/>
                </a:solidFill>
                <a:latin typeface="Calibri" charset="0"/>
              </a:rPr>
              <a:t>πολιτικής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οργάνωσης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Ανομία-δομική ανισορροπία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B70988-508A-5140-BE19-86DB9FD87D75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10A6C-FBF7-D743-8BD6-2D8E5B183014}" type="slidenum">
              <a:rPr lang="el-GR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8015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008000"/>
                </a:solidFill>
                <a:latin typeface="Calibri" charset="0"/>
              </a:rPr>
              <a:t>Προσαρμογή στις αξίες</a:t>
            </a:r>
          </a:p>
        </p:txBody>
      </p:sp>
      <p:sp>
        <p:nvSpPr>
          <p:cNvPr id="49154" name="Rectangle 1027"/>
          <p:cNvSpPr>
            <a:spLocks noGrp="1" noChangeArrowheads="1"/>
          </p:cNvSpPr>
          <p:nvPr>
            <p:ph idx="1"/>
          </p:nvPr>
        </p:nvSpPr>
        <p:spPr>
          <a:xfrm>
            <a:off x="457200" y="2039288"/>
            <a:ext cx="8229600" cy="4086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Κοινωνική υγεία, κοινωνική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παθολογία</a:t>
            </a: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Κριτική: </a:t>
            </a:r>
            <a:endParaRPr lang="el-GR" dirty="0" smtClean="0">
              <a:solidFill>
                <a:srgbClr val="FF6600"/>
              </a:solidFill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1</a:t>
            </a:r>
            <a:r>
              <a:rPr lang="el-GR" dirty="0">
                <a:solidFill>
                  <a:srgbClr val="FF6600"/>
                </a:solidFill>
                <a:latin typeface="Calibri" charset="0"/>
              </a:rPr>
              <a:t>.ανιστορικές οι παραπάνω έννοιες, διότι η αλλαγή ταυτίζεται με το κακό.</a:t>
            </a: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2.Περιγραφή και όχι ερμηνεία των αιτιών των κοινωνικών φαινομένων</a:t>
            </a: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FF6600"/>
                </a:solidFill>
                <a:latin typeface="Calibri" charset="0"/>
              </a:rPr>
              <a:t>3.Αφαιρείται η «αξιολογική ουδετερότητα»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90C90D-32E9-814A-8CBA-251AA3984458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6721B-27B2-A24A-B576-B2BC91CF27E9}" type="slidenum">
              <a:rPr lang="el-GR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2912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008000"/>
                </a:solidFill>
                <a:latin typeface="Calibri" charset="0"/>
              </a:rPr>
              <a:t>3 συμπεράσματα</a:t>
            </a:r>
            <a:endParaRPr lang="en-US" dirty="0">
              <a:solidFill>
                <a:srgbClr val="008000"/>
              </a:solidFill>
              <a:latin typeface="Calibri" charset="0"/>
            </a:endParaRPr>
          </a:p>
        </p:txBody>
      </p:sp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60403"/>
            <a:ext cx="8229600" cy="4265760"/>
          </a:xfrm>
        </p:spPr>
        <p:txBody>
          <a:bodyPr/>
          <a:lstStyle/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Για τους Φονξιοναλιστές:</a:t>
            </a:r>
          </a:p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1.Αδύνατη η ριζική μεταμόρφωση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κοινωνίας</a:t>
            </a:r>
          </a:p>
          <a:p>
            <a:pPr marL="0" indent="0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2.Ανάγκη νομιμοποίησης της κοινωνικής τάξης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πραγμάτων</a:t>
            </a:r>
          </a:p>
          <a:p>
            <a:pPr marL="0" indent="0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3.Η αλλαγή ταυτίζεται με τις μεταρρυθμίσεις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3C537E-23AF-3045-8188-4FAFCEC2D2F1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A56719-8B5A-0844-9571-6F8E59C12DF8}" type="slidenum">
              <a:rPr lang="el-GR"/>
              <a:pPr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2288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008000"/>
                </a:solidFill>
                <a:latin typeface="Calibri" charset="0"/>
              </a:rPr>
              <a:t>Θεωρία «ανθρώπινου κεφαλαίου»</a:t>
            </a:r>
            <a:endParaRPr lang="en-US" dirty="0">
              <a:solidFill>
                <a:srgbClr val="008000"/>
              </a:solidFill>
              <a:latin typeface="Calibri" charset="0"/>
            </a:endParaRPr>
          </a:p>
        </p:txBody>
      </p:sp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39288"/>
            <a:ext cx="8229600" cy="408687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Η ιδέα όχι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καινούργια</a:t>
            </a:r>
          </a:p>
          <a:p>
            <a:pPr marL="0" indent="0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Ε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πηρέασε </a:t>
            </a:r>
            <a:r>
              <a:rPr lang="el-GR" dirty="0">
                <a:solidFill>
                  <a:srgbClr val="FF6600"/>
                </a:solidFill>
                <a:latin typeface="Calibri" charset="0"/>
              </a:rPr>
              <a:t>την πολιτική δυτικών κυβερνήσεων για δημιουργία εξειδικευμένου εργατικού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δυναμικού</a:t>
            </a:r>
          </a:p>
          <a:p>
            <a:pPr marL="0" indent="0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ΗΠΑ 1949, Επιτροπή για ανθρώπινες πηγές πλούτου και υψηλή ειδίκευση (Ντ. Γούλφι)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1308BB-D35A-4348-88D7-FF4074FBB3E5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C2A8DA-D316-574D-B44D-771B86040A29}" type="slidenum">
              <a:rPr lang="el-GR"/>
              <a:pPr>
                <a:defRPr/>
              </a:pPr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0864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008000"/>
                </a:solidFill>
                <a:latin typeface="Calibri" charset="0"/>
              </a:rPr>
              <a:t>Σπατάλη ταλέντων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75065"/>
            <a:ext cx="8229600" cy="4051098"/>
          </a:xfrm>
        </p:spPr>
        <p:txBody>
          <a:bodyPr/>
          <a:lstStyle/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Όλες σχεδόν οι μελέτες διαπιστώνουν ανισότητα εκπαιδευτικών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ευκαιριών</a:t>
            </a:r>
          </a:p>
          <a:p>
            <a:pPr marL="0" indent="0" algn="just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Ανεκμετάλλευτα αποθέματα </a:t>
            </a:r>
            <a:r>
              <a:rPr lang="el-GR" dirty="0" smtClean="0">
                <a:solidFill>
                  <a:srgbClr val="FF6600"/>
                </a:solidFill>
                <a:latin typeface="Calibri" charset="0"/>
              </a:rPr>
              <a:t>ταλέντων</a:t>
            </a:r>
          </a:p>
          <a:p>
            <a:pPr marL="0" indent="0" algn="just" eaLnBrk="1" hangingPunct="1">
              <a:buNone/>
            </a:pPr>
            <a:endParaRPr lang="el-GR" dirty="0">
              <a:solidFill>
                <a:srgbClr val="FF6600"/>
              </a:solidFill>
              <a:latin typeface="Calibri" charset="0"/>
            </a:endParaRPr>
          </a:p>
          <a:p>
            <a:pPr algn="just" eaLnBrk="1" hangingPunct="1"/>
            <a:r>
              <a:rPr lang="el-GR" dirty="0">
                <a:solidFill>
                  <a:srgbClr val="FF6600"/>
                </a:solidFill>
                <a:latin typeface="Calibri" charset="0"/>
              </a:rPr>
              <a:t>Ο εντοπισμός των ταλαντούχων που χάνονται – εθνική προτεραιότητα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D4FAD2-B193-664E-8367-38AEFA66FB27}" type="datetime1">
              <a:rPr lang="el-GR"/>
              <a:pPr>
                <a:defRPr/>
              </a:pPr>
              <a:t>10/4/16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Γιάννης Πεχτελίδης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DF1847-C615-C84C-A1E4-5213BDF2273B}" type="slidenum">
              <a:rPr lang="el-GR"/>
              <a:pPr>
                <a:defRPr/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6168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1554</TotalTime>
  <Words>1285</Words>
  <Application>Microsoft Macintosh PowerPoint</Application>
  <PresentationFormat>On-screen Show (4:3)</PresentationFormat>
  <Paragraphs>214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Black</vt:lpstr>
      <vt:lpstr>Εκπαίδευση και οικονομική ανάπτυξη</vt:lpstr>
      <vt:lpstr>Θεωρία του ανθρώπινου κεφαλαίου</vt:lpstr>
      <vt:lpstr>Ορθολογική χρήση ανθρώπινου κεφαλαίου</vt:lpstr>
      <vt:lpstr>Ερμηνεία ανισότητας</vt:lpstr>
      <vt:lpstr>Συγγένεια με Φονξιοναλιστική θεωρία</vt:lpstr>
      <vt:lpstr>Προσαρμογή στις αξίες</vt:lpstr>
      <vt:lpstr>3 συμπεράσματα</vt:lpstr>
      <vt:lpstr>Θεωρία «ανθρώπινου κεφαλαίου»</vt:lpstr>
      <vt:lpstr>Σπατάλη ταλέντων</vt:lpstr>
      <vt:lpstr>Τα αίτια δημιουργίας της θεωρίας</vt:lpstr>
      <vt:lpstr>2 τρωτές παραδοχές της θεωρίας Α.Κ.</vt:lpstr>
      <vt:lpstr>2η Παραδοχή θεωρίας Α.Κ.</vt:lpstr>
      <vt:lpstr>Τα αίτια της επιτυχίας της θεωρίας Α.Κ.</vt:lpstr>
      <vt:lpstr>Συμπεράσματα θεωρίας</vt:lpstr>
      <vt:lpstr>Οικονομοκεντρισμός</vt:lpstr>
      <vt:lpstr>Σύγχρονες προσεγγίσεις του Ανθρώπινου Κεφαλαίου</vt:lpstr>
      <vt:lpstr>Πρώιμη παιδική φροντίδα</vt:lpstr>
      <vt:lpstr>Ιδεολογία κοινωνικής επένδυσης</vt:lpstr>
      <vt:lpstr>Μετατόπιση κοινωνικής πολιτικής</vt:lpstr>
      <vt:lpstr>Το παιδί ως οικονομική αξία</vt:lpstr>
      <vt:lpstr>Διπλή πολιτική στρατηγική</vt:lpstr>
      <vt:lpstr>Αντισταθμιστική εκπαίδευση</vt:lpstr>
      <vt:lpstr>Οικογένεια</vt:lpstr>
      <vt:lpstr>Έλλειμμα </vt:lpstr>
      <vt:lpstr>Θεσμοί πρώιμης φροντίδας</vt:lpstr>
      <vt:lpstr>Κίνδυνοι για τα παιδιά</vt:lpstr>
      <vt:lpstr>Μειονότητες</vt:lpstr>
      <vt:lpstr>Άνιση πρόσβαση</vt:lpstr>
      <vt:lpstr>Εναλλακτικός λόγος</vt:lpstr>
      <vt:lpstr>Εναλλακτικός λόγος</vt:lpstr>
      <vt:lpstr>Ριζοσπαστική κριτική</vt:lpstr>
      <vt:lpstr>Άλλοι κίνδυνοι</vt:lpstr>
      <vt:lpstr>Δημοκρατικές δομές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Θεωρία του ανθρώπινου κεφαλαίου</dc:title>
  <dc:creator>Yannis</dc:creator>
  <cp:lastModifiedBy>Yannis</cp:lastModifiedBy>
  <cp:revision>35</cp:revision>
  <dcterms:created xsi:type="dcterms:W3CDTF">2012-11-06T09:17:38Z</dcterms:created>
  <dcterms:modified xsi:type="dcterms:W3CDTF">2016-10-04T16:26:07Z</dcterms:modified>
</cp:coreProperties>
</file>