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74" r:id="rId3"/>
    <p:sldId id="273" r:id="rId4"/>
    <p:sldId id="257" r:id="rId5"/>
    <p:sldId id="290" r:id="rId6"/>
    <p:sldId id="288" r:id="rId7"/>
    <p:sldId id="258" r:id="rId8"/>
    <p:sldId id="307" r:id="rId9"/>
    <p:sldId id="284" r:id="rId10"/>
    <p:sldId id="305" r:id="rId11"/>
    <p:sldId id="306" r:id="rId12"/>
    <p:sldId id="266" r:id="rId13"/>
    <p:sldId id="275" r:id="rId14"/>
    <p:sldId id="276" r:id="rId15"/>
    <p:sldId id="302" r:id="rId16"/>
    <p:sldId id="303" r:id="rId17"/>
    <p:sldId id="277" r:id="rId18"/>
    <p:sldId id="308" r:id="rId19"/>
    <p:sldId id="309" r:id="rId20"/>
    <p:sldId id="297" r:id="rId21"/>
    <p:sldId id="294" r:id="rId22"/>
    <p:sldId id="295" r:id="rId23"/>
    <p:sldId id="296" r:id="rId24"/>
    <p:sldId id="261" r:id="rId25"/>
    <p:sldId id="280" r:id="rId26"/>
    <p:sldId id="262" r:id="rId27"/>
    <p:sldId id="263" r:id="rId28"/>
    <p:sldId id="264" r:id="rId29"/>
    <p:sldId id="281" r:id="rId30"/>
    <p:sldId id="289" r:id="rId31"/>
    <p:sldId id="292" r:id="rId32"/>
    <p:sldId id="291" r:id="rId33"/>
    <p:sldId id="293" r:id="rId34"/>
    <p:sldId id="299" r:id="rId35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ris - Athanasia Bachtsevan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64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A200666-D096-4D16-AD37-42151265F980}" type="datetimeFigureOut">
              <a:rPr lang="en-US"/>
              <a:pPr>
                <a:defRPr/>
              </a:pPr>
              <a:t>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4CBF94-FE7A-41EC-817C-6F56C00CF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05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D2D7D7-2F64-42A2-980B-B84D1537012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28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ACFCEF-B9BB-40DF-8401-242DE1CBD10A}" type="slidenum">
              <a:rPr lang="en-US" altLang="en-US" smtClean="0">
                <a:latin typeface="Arial" charset="0"/>
              </a:rPr>
              <a:pPr/>
              <a:t>29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062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595E7-A1B2-4BC5-8066-E45DE66412DC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E3641-2FD7-49FF-BFCB-188CBE0D073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A982F-3509-4FF7-A1A5-C4BB73B8919E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E600F-B827-41EE-846A-78EDA0C8E757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8DD67-2864-427C-97EA-45BF5C31DE26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8BCEB-7B87-4CBB-8B3C-58F396744A48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74330-CCCD-45F3-AEFB-63640F193F99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12924-0EDE-4E6B-AB37-4D922EE4524B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D11D1-832E-4DD6-A7C9-16701EC75DF9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00E74-F799-45E5-8BCD-24F9547D9509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5A20A-2BD4-4074-AA8E-BA4B33773A34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0F0D7EA-44DF-4471-ABAD-33A9B20FCE2A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9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71" r:id="rId10"/>
    <p:sldLayoutId id="214748367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4797152"/>
            <a:ext cx="8458200" cy="12223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altLang="en-US" sz="4000" dirty="0" err="1" smtClean="0"/>
              <a:t>απο</a:t>
            </a:r>
            <a:r>
              <a:rPr lang="el-GR" altLang="en-US" sz="4000" dirty="0" smtClean="0"/>
              <a:t> το </a:t>
            </a:r>
            <a:r>
              <a:rPr lang="el-GR" altLang="en-US" sz="4000" dirty="0" err="1" smtClean="0"/>
              <a:t>διαβατηριο</a:t>
            </a:r>
            <a:r>
              <a:rPr lang="el-GR" altLang="en-US" sz="4000" dirty="0" smtClean="0"/>
              <a:t> </a:t>
            </a:r>
            <a:r>
              <a:rPr lang="el-GR" altLang="en-US" sz="4000" dirty="0" err="1" smtClean="0"/>
              <a:t>νανσεν</a:t>
            </a:r>
            <a:r>
              <a:rPr lang="el-GR" altLang="en-US" sz="4000" dirty="0" smtClean="0"/>
              <a:t> στο ‘</a:t>
            </a:r>
            <a:r>
              <a:rPr lang="el-GR" altLang="en-US" sz="4000" dirty="0" err="1" smtClean="0"/>
              <a:t>φρουριο</a:t>
            </a:r>
            <a:r>
              <a:rPr lang="el-GR" altLang="en-US" sz="4000" dirty="0" smtClean="0"/>
              <a:t> </a:t>
            </a:r>
            <a:r>
              <a:rPr lang="el-GR" altLang="en-US" sz="4000" dirty="0" err="1" smtClean="0"/>
              <a:t>ευρωπη</a:t>
            </a:r>
            <a:r>
              <a:rPr lang="el-GR" altLang="en-US" sz="4000" dirty="0" smtClean="0"/>
              <a:t>’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712" y="3501008"/>
            <a:ext cx="6775450" cy="841499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l-GR" altLang="en-US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Πρόσφυγες προσπαθούν να φτάσουν στις Ευρωπαϊκές ακτές (2015)</a:t>
            </a:r>
            <a:endParaRPr lang="en-US" altLang="en-US" b="1" i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5" descr="20150425_LDP001_0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123728" y="188640"/>
            <a:ext cx="6747495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40621"/>
            <a:ext cx="8964612" cy="115212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altLang="en-US" sz="4000" dirty="0" smtClean="0"/>
              <a:t>Η ιδεα του </a:t>
            </a:r>
            <a:r>
              <a:rPr lang="el-GR" altLang="en-US" sz="4000" dirty="0" err="1" smtClean="0"/>
              <a:t>νανσεν</a:t>
            </a:r>
            <a:r>
              <a:rPr lang="el-GR" altLang="en-US" sz="4000" dirty="0" smtClean="0"/>
              <a:t> για τα </a:t>
            </a:r>
            <a:r>
              <a:rPr lang="el-GR" altLang="en-US" sz="4000" dirty="0" err="1" smtClean="0"/>
              <a:t>διαβατηρια</a:t>
            </a:r>
            <a:endParaRPr lang="el-GR" altLang="en-US" sz="4000" dirty="0" smtClean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628775"/>
            <a:ext cx="8842375" cy="2663825"/>
          </a:xfrm>
        </p:spPr>
        <p:txBody>
          <a:bodyPr/>
          <a:lstStyle/>
          <a:p>
            <a:r>
              <a:rPr lang="el-GR" altLang="en-US" dirty="0" smtClean="0"/>
              <a:t>Η Βασική </a:t>
            </a:r>
            <a:r>
              <a:rPr lang="el-GR" altLang="en-US" dirty="0"/>
              <a:t>Α</a:t>
            </a:r>
            <a:r>
              <a:rPr lang="el-GR" altLang="en-US" dirty="0" smtClean="0"/>
              <a:t>νάγκη των Προσφύγων είναι η Εργασία, άρα χρειάζονται τη Δυνατότητα </a:t>
            </a:r>
            <a:r>
              <a:rPr lang="el-GR" altLang="en-US" dirty="0"/>
              <a:t>Μ</a:t>
            </a:r>
            <a:r>
              <a:rPr lang="el-GR" altLang="en-US" dirty="0" smtClean="0"/>
              <a:t>ετακίνησης.</a:t>
            </a:r>
            <a:endParaRPr lang="en-US" altLang="en-US" dirty="0" smtClean="0"/>
          </a:p>
          <a:p>
            <a:r>
              <a:rPr lang="el-GR" altLang="en-US" dirty="0" smtClean="0"/>
              <a:t>Επομένως: Δημιουργία του Διαβατηρίου Νάνσεν.</a:t>
            </a:r>
          </a:p>
        </p:txBody>
      </p:sp>
      <p:pic>
        <p:nvPicPr>
          <p:cNvPr id="6" name="Picture 5" descr="220px-Eglise_notre_dame_de_l_assomption_7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907704" y="3895353"/>
            <a:ext cx="4464496" cy="2664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TextBox 6"/>
          <p:cNvSpPr txBox="1"/>
          <p:nvPr/>
        </p:nvSpPr>
        <p:spPr>
          <a:xfrm>
            <a:off x="6372200" y="4764653"/>
            <a:ext cx="2771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l-GR" sz="2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Μία Νεκρόπολις Λευκών Ρώσων στην</a:t>
            </a:r>
            <a:r>
              <a:rPr lang="en-US" sz="2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Essonne, </a:t>
            </a:r>
            <a:r>
              <a:rPr lang="el-GR" sz="2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Γαλλία</a:t>
            </a:r>
            <a:r>
              <a:rPr lang="en-US" sz="2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el-GR" sz="2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κοντά στο Παρίσι</a:t>
            </a:r>
            <a:r>
              <a:rPr lang="en-US" sz="2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el-GR" sz="20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84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 err="1" smtClean="0"/>
              <a:t>πρακτικη</a:t>
            </a:r>
            <a:r>
              <a:rPr lang="el-GR" dirty="0" smtClean="0"/>
              <a:t> του </a:t>
            </a:r>
            <a:r>
              <a:rPr lang="el-GR" dirty="0" err="1" smtClean="0"/>
              <a:t>διαβατηριου</a:t>
            </a:r>
            <a:r>
              <a:rPr lang="el-GR" dirty="0" smtClean="0"/>
              <a:t> </a:t>
            </a:r>
            <a:r>
              <a:rPr lang="el-GR" dirty="0" err="1" smtClean="0"/>
              <a:t>νανσεν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4324"/>
            <a:ext cx="4176464" cy="5303837"/>
          </a:xfrm>
        </p:spPr>
        <p:txBody>
          <a:bodyPr/>
          <a:lstStyle/>
          <a:p>
            <a:r>
              <a:rPr lang="el-GR" dirty="0" smtClean="0"/>
              <a:t>Αναγνωρίστηκε από 54 κράτη.</a:t>
            </a:r>
          </a:p>
          <a:p>
            <a:r>
              <a:rPr lang="el-GR" dirty="0" smtClean="0"/>
              <a:t>Βοήθησε πάνω από 450.000 ανθρώπους (Ρώσοι, Αρμένιοι, Τούρκοι, </a:t>
            </a:r>
            <a:r>
              <a:rPr lang="el-GR" dirty="0" err="1" smtClean="0"/>
              <a:t>Ασσύριοι</a:t>
            </a:r>
            <a:r>
              <a:rPr lang="el-GR" dirty="0" smtClean="0"/>
              <a:t>, Σύριοι και Κούρδοι).</a:t>
            </a:r>
            <a:endParaRPr lang="en-US" dirty="0" smtClean="0"/>
          </a:p>
          <a:p>
            <a:r>
              <a:rPr lang="el-GR" dirty="0" smtClean="0"/>
              <a:t>Η έκδοσή του συνεχίστηκε μέχρι το 1942.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886" y="1635550"/>
            <a:ext cx="4686171" cy="4237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087849" y="6011874"/>
            <a:ext cx="5076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Διαβατήριο Νάνσεν που εκδόθηκε για Λευκό Ρώσο εμιγκρέ.</a:t>
            </a:r>
            <a:endParaRPr lang="el-GR" sz="20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877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7944" y="3789041"/>
            <a:ext cx="4657700" cy="2769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87846" y="4869160"/>
            <a:ext cx="35277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l-GR" sz="2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Προσφυγικά Στρατόπεδα για τους Λευκούς Ρώσους εκτός Ευρώπης, Τουμπαμπάο, Φιλιππίνες 1950.</a:t>
            </a:r>
            <a:endParaRPr lang="el-GR" sz="20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7840" y="280165"/>
            <a:ext cx="4896544" cy="3233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5264061" y="1897063"/>
            <a:ext cx="294022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l-GR" sz="2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Λευκοί Ρώσοι Πρόσφυγες.</a:t>
            </a:r>
            <a:endParaRPr lang="el-GR" sz="20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00278" y="188640"/>
            <a:ext cx="7128792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097669" y="5085184"/>
            <a:ext cx="67340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l-GR" sz="24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Το στρατόπεδο του Τουμπαμπάο ήταν γεμάτο καθηγητές, μηχανικούς, αρχιτέκτονες, καλλιτέχνες, μπαλαρίνες, γιατρούς, δικηγόρους, ιερείς και πρώην αξιωματικούς του στρατού του Τσάρου.</a:t>
            </a:r>
            <a:endParaRPr lang="el-GR" sz="24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419872" y="3212976"/>
            <a:ext cx="5544616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0" y="3971925"/>
            <a:ext cx="3455988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24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Πρώην Λευκοί Ρώσοι πρόσφυγες κατοικούν τώρα στις ΗΠΑ και την Αυστραλία, χάρη στη βοήθεια των Φιλιππινέζων.</a:t>
            </a:r>
            <a:endParaRPr lang="el-GR" sz="24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79512" y="116632"/>
            <a:ext cx="4608512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775200" y="1104900"/>
            <a:ext cx="360045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24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Παιδιά Λευκών Ρώσων απολαμβάνουν λιχουδιές στο Τουμπαμπάο.</a:t>
            </a:r>
            <a:endParaRPr lang="el-GR" sz="24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12" y="457199"/>
            <a:ext cx="8991600" cy="838200"/>
          </a:xfrm>
        </p:spPr>
        <p:txBody>
          <a:bodyPr>
            <a:normAutofit fontScale="90000"/>
          </a:bodyPr>
          <a:lstStyle/>
          <a:p>
            <a:r>
              <a:rPr lang="el-GR" dirty="0" err="1" smtClean="0"/>
              <a:t>λευκοι</a:t>
            </a:r>
            <a:r>
              <a:rPr lang="el-GR" dirty="0" smtClean="0"/>
              <a:t> </a:t>
            </a:r>
            <a:r>
              <a:rPr lang="el-GR" dirty="0" err="1" smtClean="0"/>
              <a:t>ρωσοι</a:t>
            </a:r>
            <a:r>
              <a:rPr lang="el-GR" dirty="0" smtClean="0"/>
              <a:t> </a:t>
            </a:r>
            <a:r>
              <a:rPr lang="el-GR" dirty="0" err="1" smtClean="0"/>
              <a:t>εμιγκρεδες</a:t>
            </a:r>
            <a:r>
              <a:rPr lang="el-GR" dirty="0" smtClean="0"/>
              <a:t> στην </a:t>
            </a:r>
            <a:r>
              <a:rPr lang="el-GR" dirty="0" err="1" smtClean="0"/>
              <a:t>τσεχοσλοβακια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912" y="1841212"/>
            <a:ext cx="4655112" cy="4900156"/>
          </a:xfrm>
        </p:spPr>
        <p:txBody>
          <a:bodyPr/>
          <a:lstStyle/>
          <a:p>
            <a:r>
              <a:rPr lang="el-GR" dirty="0" smtClean="0"/>
              <a:t>Αστική Εγκατάσταση των Ελίτ στην Πράγα (40%).</a:t>
            </a:r>
            <a:endParaRPr lang="el-GR" dirty="0"/>
          </a:p>
          <a:p>
            <a:r>
              <a:rPr lang="el-GR" dirty="0" smtClean="0"/>
              <a:t>Αγροτική Εγκατάσταση των Κοζάκων στην </a:t>
            </a:r>
            <a:r>
              <a:rPr lang="el-GR" dirty="0" err="1" smtClean="0"/>
              <a:t>Ρουθ</a:t>
            </a:r>
            <a:r>
              <a:rPr lang="el-GR" dirty="0" err="1"/>
              <a:t>η</a:t>
            </a:r>
            <a:r>
              <a:rPr lang="el-GR" dirty="0" err="1" smtClean="0"/>
              <a:t>νία</a:t>
            </a:r>
            <a:r>
              <a:rPr lang="el-GR" dirty="0" smtClean="0"/>
              <a:t> (60%).</a:t>
            </a:r>
          </a:p>
          <a:p>
            <a:r>
              <a:rPr lang="en-US" dirty="0" smtClean="0"/>
              <a:t>T.G. Masaryk (</a:t>
            </a:r>
            <a:r>
              <a:rPr lang="el-GR" dirty="0" smtClean="0"/>
              <a:t>Πρόεδρος της Τσεχοσλοβακίας).</a:t>
            </a:r>
          </a:p>
          <a:p>
            <a:r>
              <a:rPr lang="el-GR" dirty="0" smtClean="0"/>
              <a:t>Πρόγραμμα Βοήθειας.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6201092" y="1003012"/>
            <a:ext cx="2790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Russian Action</a:t>
            </a:r>
            <a:endParaRPr lang="el-GR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41212"/>
            <a:ext cx="3771528" cy="4540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6013806" y="6434698"/>
            <a:ext cx="2184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Ο </a:t>
            </a:r>
            <a:r>
              <a:rPr lang="en-US" sz="2000" b="1" i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Tomáš</a:t>
            </a:r>
            <a:r>
              <a:rPr lang="en-US" sz="2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Masaryk.</a:t>
            </a:r>
            <a:endParaRPr lang="el-GR" sz="20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708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7704856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991742" y="6021288"/>
            <a:ext cx="5232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Αγροτική Αποκατάσταση στη </a:t>
            </a:r>
            <a:r>
              <a:rPr lang="el-GR" sz="2400" b="1" i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Ρουθηνία</a:t>
            </a:r>
            <a:r>
              <a:rPr lang="el-GR" sz="24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el-GR" sz="24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972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Διασημοι ‘λευκοι ρωσοι’</a:t>
            </a:r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11560" y="1484784"/>
            <a:ext cx="3600400" cy="4674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5076056" y="1434742"/>
            <a:ext cx="3478034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258888" y="6345238"/>
            <a:ext cx="24495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Vladimir Nabokov</a:t>
            </a:r>
            <a:endParaRPr lang="el-GR" sz="24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8000" y="6296025"/>
            <a:ext cx="245427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Marina Tsvetaeva</a:t>
            </a:r>
            <a:endParaRPr lang="el-GR" sz="24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Η ΣΥΜΒΑΣΗ ΓΙΑ ΤΟΥΣ ΠΡΟΣΦΥΓΕΣ 1933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49500"/>
            <a:ext cx="8083550" cy="3386138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Επικυρώθηκε από 9 κράτη, μεταξύ των οποίων Αγγλία και Γαλλία. </a:t>
            </a:r>
            <a:endParaRPr lang="en-US" dirty="0" smtClean="0"/>
          </a:p>
          <a:p>
            <a:pPr eaLnBrk="1" hangingPunct="1">
              <a:defRPr/>
            </a:pPr>
            <a:r>
              <a:rPr lang="el-GR" dirty="0" smtClean="0"/>
              <a:t>Ορισμός του πρόσφυγα ως μέλος ομάδας </a:t>
            </a:r>
            <a:r>
              <a:rPr lang="en-US" dirty="0" smtClean="0"/>
              <a:t>(</a:t>
            </a:r>
            <a:r>
              <a:rPr lang="el-GR" dirty="0" smtClean="0"/>
              <a:t>Αρμένιοι. </a:t>
            </a:r>
            <a:r>
              <a:rPr lang="el-GR" dirty="0" err="1" smtClean="0"/>
              <a:t>Ασσύριοι</a:t>
            </a:r>
            <a:r>
              <a:rPr lang="el-GR" dirty="0" smtClean="0"/>
              <a:t>, </a:t>
            </a:r>
            <a:r>
              <a:rPr lang="el-GR" dirty="0" err="1" smtClean="0"/>
              <a:t>Χαλκιδαίοι</a:t>
            </a:r>
            <a:r>
              <a:rPr lang="el-GR" dirty="0" smtClean="0"/>
              <a:t>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29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220px-Spanish_War_Children001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547664" y="908720"/>
            <a:ext cx="7056784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79388" y="5589588"/>
            <a:ext cx="59769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Children</a:t>
            </a:r>
            <a:r>
              <a:rPr lang="en-US" sz="2000" b="1" i="1" dirty="0">
                <a:solidFill>
                  <a:srgbClr val="C17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 from the Spanish Civil War, 1936 – 1939.</a:t>
            </a:r>
            <a:endParaRPr lang="el-GR" sz="2000" b="1" i="1" dirty="0">
              <a:solidFill>
                <a:srgbClr val="C175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96993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Η αμφισημια του ορου του ‘προσφυγα’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13" y="3068638"/>
            <a:ext cx="8686800" cy="2592387"/>
          </a:xfrm>
        </p:spPr>
        <p:txBody>
          <a:bodyPr>
            <a:normAutofit/>
          </a:bodyPr>
          <a:lstStyle/>
          <a:p>
            <a:r>
              <a:rPr lang="el-GR" dirty="0" smtClean="0"/>
              <a:t>Ο Πρόσφυγας ως Νομικός Όρος.</a:t>
            </a:r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r>
              <a:rPr lang="el-GR" dirty="0" smtClean="0"/>
              <a:t>Η Προσφυγική Εμπειρία.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815" y="5689387"/>
            <a:ext cx="6042719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771800" y="4223556"/>
            <a:ext cx="6095475" cy="1003176"/>
          </a:xfrm>
        </p:spPr>
        <p:txBody>
          <a:bodyPr/>
          <a:lstStyle/>
          <a:p>
            <a:pPr marL="0" indent="0" algn="ctr">
              <a:buNone/>
            </a:pPr>
            <a:endParaRPr lang="en-US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l-G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Αποτέλεσμα της Εμπειρίας του Δεύτερου Παγκοσμίου Πολέμου</a:t>
            </a:r>
            <a:endParaRPr lang="el-G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87623" y="2947085"/>
            <a:ext cx="7793951" cy="1418019"/>
          </a:xfrm>
        </p:spPr>
        <p:txBody>
          <a:bodyPr>
            <a:normAutofit/>
          </a:bodyPr>
          <a:lstStyle/>
          <a:p>
            <a:r>
              <a:rPr lang="el-GR" dirty="0" smtClean="0"/>
              <a:t>Ο </a:t>
            </a:r>
            <a:r>
              <a:rPr lang="el-GR" dirty="0" err="1" smtClean="0"/>
              <a:t>ορισμοσ</a:t>
            </a:r>
            <a:r>
              <a:rPr lang="el-GR" dirty="0" smtClean="0"/>
              <a:t> του </a:t>
            </a:r>
            <a:r>
              <a:rPr lang="el-GR" dirty="0" err="1" smtClean="0"/>
              <a:t>προσφυγα</a:t>
            </a:r>
            <a:r>
              <a:rPr lang="el-GR" dirty="0" smtClean="0"/>
              <a:t> </a:t>
            </a:r>
            <a:r>
              <a:rPr lang="el-GR" dirty="0" err="1" smtClean="0"/>
              <a:t>συμφωνα</a:t>
            </a:r>
            <a:r>
              <a:rPr lang="el-GR" dirty="0" smtClean="0"/>
              <a:t> με τη </a:t>
            </a:r>
            <a:r>
              <a:rPr lang="el-GR" dirty="0" err="1" smtClean="0"/>
              <a:t>συνθηκη</a:t>
            </a:r>
            <a:r>
              <a:rPr lang="el-GR" dirty="0" smtClean="0"/>
              <a:t> του 1951</a:t>
            </a:r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87" y="275648"/>
            <a:ext cx="6984775" cy="2476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1242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Ποιοι ειναι προσφυγες;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780928"/>
            <a:ext cx="8686800" cy="287982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l-GR" dirty="0" smtClean="0"/>
              <a:t>Η σύμβαση αυτή αποτυπώνει τις υποχρεώσεις και τα δικαιώματα των προσφύγων, καθώς και τις υποχρεώσεις κρατών έναντι των προσφύγων.</a:t>
            </a:r>
          </a:p>
          <a:p>
            <a:pPr marL="0" indent="0">
              <a:lnSpc>
                <a:spcPct val="80000"/>
              </a:lnSpc>
              <a:buNone/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l-GR" dirty="0" smtClean="0"/>
              <a:t>Η σύμβαση αυτή θέτει τα διεθνή κριτήρια μεταχείρισης των προσφύγων.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8175" y="1125538"/>
            <a:ext cx="72358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Συνθήκη του 1951 για τους Πρόσφυγες</a:t>
            </a:r>
            <a:r>
              <a:rPr lang="en-US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el-GR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213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καθορισμοσ του ορου ‘προσφυγα’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7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Ο πρόσφυγας είναι ένα πρόσωπο:</a:t>
            </a:r>
          </a:p>
          <a:p>
            <a:r>
              <a:rPr lang="el-GR" sz="3000" dirty="0"/>
              <a:t>ε</a:t>
            </a:r>
            <a:r>
              <a:rPr lang="el-GR" sz="3000" dirty="0" smtClean="0"/>
              <a:t>κτός της χώρας καταγωγής του,</a:t>
            </a:r>
          </a:p>
          <a:p>
            <a:r>
              <a:rPr lang="el-GR" sz="3000" dirty="0"/>
              <a:t>μ</a:t>
            </a:r>
            <a:r>
              <a:rPr lang="el-GR" sz="3000" dirty="0" smtClean="0"/>
              <a:t>ε δικαιολογημένο φόβο δίωξης,</a:t>
            </a:r>
          </a:p>
          <a:p>
            <a:r>
              <a:rPr lang="el-GR" sz="3000" dirty="0"/>
              <a:t>ε</a:t>
            </a:r>
            <a:r>
              <a:rPr lang="el-GR" sz="3000" dirty="0" smtClean="0"/>
              <a:t>ξαιτίας της φυλής,</a:t>
            </a:r>
          </a:p>
          <a:p>
            <a:pPr marL="2628900" lvl="6" indent="0">
              <a:buNone/>
            </a:pPr>
            <a:r>
              <a:rPr lang="el-GR" sz="3000" dirty="0" smtClean="0"/>
              <a:t>θρησκείας,</a:t>
            </a:r>
          </a:p>
          <a:p>
            <a:pPr marL="2628900" lvl="6" indent="0">
              <a:buNone/>
            </a:pPr>
            <a:r>
              <a:rPr lang="el-GR" sz="3000" dirty="0"/>
              <a:t> </a:t>
            </a:r>
            <a:r>
              <a:rPr lang="el-GR" sz="3000" dirty="0" smtClean="0"/>
              <a:t>   εθνικότητας,</a:t>
            </a:r>
          </a:p>
          <a:p>
            <a:pPr marL="3086100" lvl="7" indent="0">
              <a:buNone/>
            </a:pPr>
            <a:r>
              <a:rPr lang="el-GR" sz="3000" dirty="0" smtClean="0"/>
              <a:t>   κοινωνικής ομάδας,</a:t>
            </a:r>
          </a:p>
          <a:p>
            <a:pPr marL="3086100" lvl="7" indent="0">
              <a:buNone/>
            </a:pPr>
            <a:r>
              <a:rPr lang="el-GR" sz="3000" dirty="0"/>
              <a:t> </a:t>
            </a:r>
            <a:r>
              <a:rPr lang="el-GR" sz="3000" dirty="0" smtClean="0"/>
              <a:t>      πολιτικών πεποιθήσεων,</a:t>
            </a:r>
          </a:p>
          <a:p>
            <a:pPr marL="400050" lvl="1" indent="0">
              <a:buNone/>
            </a:pPr>
            <a:r>
              <a:rPr lang="el-GR" sz="3200" dirty="0" smtClean="0"/>
              <a:t>Δεν έχει την προστασία της χώρας καταγωγής.</a:t>
            </a:r>
            <a:endParaRPr lang="el-GR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8135"/>
            <a:ext cx="1755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Άρθρο 1:</a:t>
            </a:r>
            <a:endParaRPr lang="el-GR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843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57200"/>
            <a:ext cx="9036496" cy="8382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Απαγορευση απελασεως ή επαναπροωθησεωσ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52" y="2420888"/>
            <a:ext cx="8686800" cy="3603029"/>
          </a:xfrm>
        </p:spPr>
        <p:txBody>
          <a:bodyPr/>
          <a:lstStyle/>
          <a:p>
            <a:r>
              <a:rPr lang="el-GR" dirty="0"/>
              <a:t>‘‘Ουδεμία συμβαλλόμενη χώρα θα απελαύνει ή θα επαναπροωθεί καθ’ οιονδήποτε τρόπο πρόσφυγες εις τα σύνορα εδαφών ένθα η ζωή και η ελευθερία αυτών απειλούνται διά λόγους φυλής, θρησκείας, κοινωνικής τάξης ή πολιτικών πεποιθήσεων</a:t>
            </a:r>
            <a:r>
              <a:rPr lang="el-GR" dirty="0" smtClean="0"/>
              <a:t>…’’.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6271"/>
            <a:ext cx="1996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Άρθρο 33:</a:t>
            </a:r>
            <a:endParaRPr lang="el-GR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92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5371" y="417513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altLang="en-US" sz="4000" dirty="0" smtClean="0"/>
              <a:t>αποαποικιοκρατικοποιηση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038350"/>
            <a:ext cx="8686800" cy="4525963"/>
          </a:xfrm>
        </p:spPr>
        <p:txBody>
          <a:bodyPr/>
          <a:lstStyle/>
          <a:p>
            <a:r>
              <a:rPr lang="el-GR" altLang="en-US" dirty="0" smtClean="0"/>
              <a:t>Αλγερία</a:t>
            </a:r>
            <a:r>
              <a:rPr lang="en-US" altLang="en-US" dirty="0" smtClean="0"/>
              <a:t>.</a:t>
            </a:r>
          </a:p>
          <a:p>
            <a:r>
              <a:rPr lang="el-GR" altLang="en-US" dirty="0" smtClean="0"/>
              <a:t>Μπιάφρα</a:t>
            </a:r>
            <a:r>
              <a:rPr lang="en-US" altLang="en-US" dirty="0" smtClean="0"/>
              <a:t>.</a:t>
            </a:r>
          </a:p>
          <a:p>
            <a:r>
              <a:rPr lang="el-GR" altLang="en-US" dirty="0" smtClean="0"/>
              <a:t>Ανθρωπιστικές Παρεμβάσεις</a:t>
            </a:r>
            <a:r>
              <a:rPr lang="en-US" altLang="en-US" dirty="0" smtClean="0"/>
              <a:t>.</a:t>
            </a:r>
            <a:endParaRPr lang="el-GR" altLang="en-US" dirty="0" smtClean="0"/>
          </a:p>
          <a:p>
            <a:r>
              <a:rPr lang="el-GR" altLang="en-US" dirty="0" smtClean="0"/>
              <a:t>Επισιτιστική Βοήθεια.</a:t>
            </a:r>
            <a:endParaRPr lang="en-US" altLang="en-US" dirty="0" smtClean="0"/>
          </a:p>
          <a:p>
            <a:r>
              <a:rPr lang="el-GR" altLang="en-US" dirty="0" smtClean="0"/>
              <a:t>Στρατόπεδα Προσφύγων ως Θεσμός για τη Διανομή Ανθρωπιστικής Βοήθειας.</a:t>
            </a:r>
          </a:p>
        </p:txBody>
      </p:sp>
      <p:sp>
        <p:nvSpPr>
          <p:cNvPr id="26627" name="AutoShape 5" descr="250px-Kibativillagers"/>
          <p:cNvSpPr>
            <a:spLocks noChangeAspect="1" noChangeArrowheads="1"/>
          </p:cNvSpPr>
          <p:nvPr/>
        </p:nvSpPr>
        <p:spPr bwMode="auto">
          <a:xfrm>
            <a:off x="155575" y="46038"/>
            <a:ext cx="23812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26628" name="AutoShape 7" descr="250px-Kibativillagers"/>
          <p:cNvSpPr>
            <a:spLocks noChangeAspect="1" noChangeArrowheads="1"/>
          </p:cNvSpPr>
          <p:nvPr/>
        </p:nvSpPr>
        <p:spPr bwMode="auto">
          <a:xfrm>
            <a:off x="155575" y="46038"/>
            <a:ext cx="23812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26629" name="AutoShape 9" descr="250px-Kibativillagers"/>
          <p:cNvSpPr>
            <a:spLocks noChangeAspect="1" noChangeArrowheads="1"/>
          </p:cNvSpPr>
          <p:nvPr/>
        </p:nvSpPr>
        <p:spPr bwMode="auto">
          <a:xfrm>
            <a:off x="155575" y="46038"/>
            <a:ext cx="23812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26630" name="AutoShape 11" descr="170px-Czech_refugees_from_the_Sudetenland_1"/>
          <p:cNvSpPr>
            <a:spLocks noChangeAspect="1" noChangeArrowheads="1"/>
          </p:cNvSpPr>
          <p:nvPr/>
        </p:nvSpPr>
        <p:spPr bwMode="auto">
          <a:xfrm>
            <a:off x="155575" y="46038"/>
            <a:ext cx="16192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057" y="659488"/>
            <a:ext cx="3528392" cy="4715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406061" y="5692022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Υποσιτισμένα Παιδιά του Πολέμου της Μπιάφρα</a:t>
            </a:r>
            <a:r>
              <a:rPr lang="en-US" sz="2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(12/7/1968).</a:t>
            </a:r>
            <a:endParaRPr lang="el-GR" sz="20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19" y="657505"/>
            <a:ext cx="3528391" cy="4715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30602" y="5538135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Αλγερινοί, οι οποίοι Παρέμειναν Πιστοί στη Γαλλία, φτάνουν στο Στρατόπεδο Προσφύγων </a:t>
            </a:r>
            <a:r>
              <a:rPr lang="en-US" sz="2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Rivesaltes, </a:t>
            </a:r>
            <a:r>
              <a:rPr lang="el-GR" sz="2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στη Νότια Γαλλία</a:t>
            </a:r>
            <a:r>
              <a:rPr lang="en-US" sz="2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el-GR" sz="20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368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altLang="en-US" sz="4000" dirty="0" err="1" smtClean="0"/>
              <a:t>ΨυχροΣ</a:t>
            </a:r>
            <a:r>
              <a:rPr lang="el-GR" altLang="en-US" sz="4000" dirty="0" smtClean="0"/>
              <a:t> </a:t>
            </a:r>
            <a:r>
              <a:rPr lang="el-GR" altLang="en-US" sz="4000" dirty="0" smtClean="0"/>
              <a:t>πολεμοσ και προσφυγεσ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314872"/>
            <a:ext cx="8712968" cy="5543128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altLang="en-US" dirty="0" smtClean="0"/>
              <a:t>‘‘</a:t>
            </a:r>
            <a:r>
              <a:rPr lang="el-GR" altLang="en-US" dirty="0" smtClean="0"/>
              <a:t>Σε Ποια Πλευρά Ανήκεις;</a:t>
            </a:r>
            <a:r>
              <a:rPr lang="en-US" altLang="en-US" dirty="0" smtClean="0"/>
              <a:t>’’.</a:t>
            </a:r>
            <a:endParaRPr lang="el-GR" altLang="en-US" dirty="0" smtClean="0"/>
          </a:p>
          <a:p>
            <a:pPr marL="857250" lvl="1" indent="-457200" fontAlgn="auto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l-GR" altLang="en-US" dirty="0" smtClean="0"/>
              <a:t>Ανατολικό Μπλοκ.</a:t>
            </a:r>
          </a:p>
          <a:p>
            <a:pPr marL="857250" lvl="1" indent="-457200" fontAlgn="auto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l-GR" altLang="en-US" dirty="0" smtClean="0"/>
              <a:t>Δυτικό Μπλοκ.</a:t>
            </a:r>
            <a:endParaRPr lang="en-US" altLang="en-US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l-GR" altLang="en-US" dirty="0" smtClean="0"/>
              <a:t>Πρόσφυγες από την Ανατολική Ευρώπη Γίνονται Δεκτοί στη Δύση.</a:t>
            </a:r>
            <a:endParaRPr lang="en-US" altLang="en-US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l-GR" altLang="en-US" dirty="0" smtClean="0"/>
              <a:t>Πρώτη Μεταπολεμική Κρίση στην Ευρώπη: Σοβιετική Επέμβαση στην Ουγγαρία (1956).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l-GR" altLang="en-US" dirty="0" smtClean="0"/>
              <a:t>Λύση της Διεθνούς Κοινότητας (Ύπατη Αρμοστεία για τους Πρόσφυγες) η Επανεγκατάσταση σε Τρίτες Χώρες:</a:t>
            </a:r>
          </a:p>
          <a:p>
            <a:pPr marL="857250" lvl="1" indent="-457200" fontAlgn="auto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l-GR" altLang="en-US" dirty="0" smtClean="0"/>
              <a:t>ΗΠΑ,</a:t>
            </a:r>
          </a:p>
          <a:p>
            <a:pPr marL="857250" lvl="1" indent="-457200" fontAlgn="auto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l-GR" altLang="en-US" dirty="0" smtClean="0"/>
              <a:t>Καναδάς,</a:t>
            </a:r>
          </a:p>
          <a:p>
            <a:pPr marL="857250" lvl="1" indent="-457200" fontAlgn="auto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l-GR" altLang="en-US" dirty="0" smtClean="0"/>
              <a:t>Αυστραλία,</a:t>
            </a:r>
          </a:p>
          <a:p>
            <a:pPr marL="857250" lvl="1" indent="-457200" fontAlgn="auto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l-GR" altLang="en-US" dirty="0" smtClean="0"/>
              <a:t>Νέα Ζηλανδία.</a:t>
            </a:r>
            <a:endParaRPr lang="en-US" altLang="en-US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altLang="en-US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l-GR" alt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altLang="en-US" sz="3800" dirty="0" smtClean="0"/>
              <a:t>περιοριστικη πολιτικη στο βορρα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294404" y="2276872"/>
            <a:ext cx="8686800" cy="3529037"/>
          </a:xfrm>
        </p:spPr>
        <p:txBody>
          <a:bodyPr/>
          <a:lstStyle/>
          <a:p>
            <a:r>
              <a:rPr lang="el-GR" altLang="en-US" sz="3600" dirty="0" smtClean="0"/>
              <a:t>Η Διάβρωση του Θεσμού του Ασύλου</a:t>
            </a:r>
            <a:r>
              <a:rPr lang="el-GR" altLang="en-US" sz="3600" dirty="0" smtClean="0"/>
              <a:t>.</a:t>
            </a:r>
          </a:p>
          <a:p>
            <a:endParaRPr lang="el-GR" altLang="en-US" sz="3600" dirty="0" smtClean="0"/>
          </a:p>
          <a:p>
            <a:r>
              <a:rPr lang="el-GR" altLang="en-US" sz="3600" dirty="0" smtClean="0"/>
              <a:t>Επένδυση σε μέτρα αποτροπής</a:t>
            </a:r>
            <a:endParaRPr lang="el-GR" altLang="en-US" sz="3600" dirty="0" smtClean="0"/>
          </a:p>
          <a:p>
            <a:pPr marL="0" indent="0">
              <a:buNone/>
            </a:pPr>
            <a:endParaRPr lang="en-US" altLang="en-US" sz="3600" dirty="0" smtClean="0"/>
          </a:p>
          <a:p>
            <a:r>
              <a:rPr lang="en-US" altLang="en-US" sz="3600" dirty="0" smtClean="0"/>
              <a:t>‘</a:t>
            </a:r>
            <a:r>
              <a:rPr lang="el-GR" altLang="en-US" sz="3600" dirty="0"/>
              <a:t>Φ</a:t>
            </a:r>
            <a:r>
              <a:rPr lang="el-GR" altLang="en-US" sz="3600" dirty="0" smtClean="0"/>
              <a:t>ρούριο Ευρώπη</a:t>
            </a:r>
            <a:r>
              <a:rPr lang="en-US" altLang="en-US" sz="3600" dirty="0" smtClean="0"/>
              <a:t>’.</a:t>
            </a:r>
            <a:endParaRPr lang="el-GR" altLang="en-US" sz="3600" dirty="0" smtClean="0"/>
          </a:p>
          <a:p>
            <a:pPr marL="0" indent="0">
              <a:buNone/>
            </a:pPr>
            <a:endParaRPr lang="en-US" altLang="en-US" sz="3600" dirty="0" smtClean="0"/>
          </a:p>
          <a:p>
            <a:r>
              <a:rPr lang="en-US" altLang="en-US" sz="3600" dirty="0" smtClean="0"/>
              <a:t>‘</a:t>
            </a:r>
            <a:r>
              <a:rPr lang="el-GR" altLang="en-US" sz="3600" dirty="0" smtClean="0"/>
              <a:t>Παγκόσμιο Απαρτχάιντ</a:t>
            </a:r>
            <a:r>
              <a:rPr lang="en-US" altLang="en-US" sz="3600" dirty="0" smtClean="0"/>
              <a:t>’.</a:t>
            </a:r>
          </a:p>
          <a:p>
            <a:endParaRPr lang="el-GR" altLang="en-US" sz="3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3225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Δεκαετία του ‘80:</a:t>
            </a:r>
            <a:endParaRPr lang="el-GR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altLang="en-US" sz="3800" dirty="0" smtClean="0"/>
              <a:t>Η δεκαετια του επαναπατρισμου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84784"/>
            <a:ext cx="8686800" cy="4031753"/>
          </a:xfrm>
        </p:spPr>
        <p:txBody>
          <a:bodyPr/>
          <a:lstStyle/>
          <a:p>
            <a:r>
              <a:rPr lang="el-GR" altLang="en-US" dirty="0" smtClean="0"/>
              <a:t>Όλοι οι Πρόσφυγες να Επιστρέψουν στις ‘Εστίες’ τους.</a:t>
            </a:r>
            <a:endParaRPr lang="en-US" altLang="en-US" dirty="0" smtClean="0"/>
          </a:p>
          <a:p>
            <a:r>
              <a:rPr lang="el-GR" altLang="en-US" dirty="0" smtClean="0"/>
              <a:t>Ο Πόλεμος στη Γιουγκοσλαβία: Οι Πρόσφυγες Γίνονται Ευρωπαϊκό Πρόβλημα</a:t>
            </a:r>
            <a:r>
              <a:rPr lang="el-GR" altLang="en-US" dirty="0" smtClean="0"/>
              <a:t>.</a:t>
            </a:r>
          </a:p>
          <a:p>
            <a:r>
              <a:rPr lang="el-GR" altLang="en-US" dirty="0" smtClean="0"/>
              <a:t>Οι δυσκολίες και οι αποτυχίες των επαναπατρισμών</a:t>
            </a:r>
            <a:endParaRPr lang="el-GR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3225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Δεκαετία του ‘90:</a:t>
            </a:r>
            <a:endParaRPr lang="el-GR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019" y="404664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 dirty="0" smtClean="0"/>
              <a:t>2000 - 2020</a:t>
            </a:r>
            <a:endParaRPr lang="el-GR" altLang="en-US" sz="40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370038"/>
            <a:ext cx="8956307" cy="54879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n-US" dirty="0" smtClean="0"/>
              <a:t>Κρύβοντας τους </a:t>
            </a:r>
            <a:r>
              <a:rPr lang="en-US" altLang="en-US" dirty="0" smtClean="0"/>
              <a:t>‘‘</a:t>
            </a:r>
            <a:r>
              <a:rPr lang="el-GR" altLang="en-US" dirty="0" smtClean="0"/>
              <a:t>Ανεπιθύμητους</a:t>
            </a:r>
            <a:r>
              <a:rPr lang="en-US" altLang="en-US" dirty="0" smtClean="0"/>
              <a:t>’’.</a:t>
            </a:r>
            <a:r>
              <a:rPr lang="el-GR" altLang="en-US" dirty="0"/>
              <a:t> </a:t>
            </a:r>
            <a:endParaRPr lang="el-GR" altLang="en-US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l-GR" altLang="en-US" dirty="0"/>
              <a:t> </a:t>
            </a:r>
            <a:r>
              <a:rPr lang="el-GR" altLang="en-US" dirty="0" smtClean="0"/>
              <a:t>   Στρατόπεδα Προσφύγων σε:</a:t>
            </a:r>
          </a:p>
          <a:p>
            <a:pPr marL="857250" lvl="1" indent="-457200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l-GR" altLang="en-US" dirty="0" smtClean="0"/>
              <a:t>Λίβανο,</a:t>
            </a:r>
          </a:p>
          <a:p>
            <a:pPr marL="857250" lvl="1" indent="-457200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l-GR" altLang="en-US" dirty="0" smtClean="0"/>
              <a:t>Συρία,</a:t>
            </a:r>
          </a:p>
          <a:p>
            <a:pPr marL="857250" lvl="1" indent="-457200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l-GR" altLang="en-US" dirty="0" smtClean="0"/>
              <a:t>Ιορδανία,</a:t>
            </a:r>
          </a:p>
          <a:p>
            <a:pPr marL="857250" lvl="1" indent="-457200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l-GR" altLang="en-US" dirty="0" smtClean="0"/>
              <a:t>Ιράκ.</a:t>
            </a: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‘‘</a:t>
            </a:r>
            <a:r>
              <a:rPr lang="el-GR" altLang="en-US" dirty="0" smtClean="0"/>
              <a:t>Όταν δε Φαίνονται δεν Υπάρχουν!</a:t>
            </a:r>
            <a:r>
              <a:rPr lang="en-US" altLang="en-US" dirty="0" smtClean="0"/>
              <a:t>’’.</a:t>
            </a:r>
          </a:p>
          <a:p>
            <a:pPr>
              <a:lnSpc>
                <a:spcPct val="90000"/>
              </a:lnSpc>
            </a:pPr>
            <a:r>
              <a:rPr lang="el-GR" altLang="en-US" dirty="0" smtClean="0"/>
              <a:t>Μετέωροι Πρόσφυγες</a:t>
            </a:r>
            <a:r>
              <a:rPr lang="en-US" altLang="en-US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l-GR" altLang="en-US" dirty="0" smtClean="0"/>
              <a:t>‘Αποθήκευση’ των Προσφύγων.</a:t>
            </a: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l-GR" altLang="en-US" dirty="0" smtClean="0"/>
              <a:t>Η Έννοια του Πρόσφυγα ως Μαζικός Όρος</a:t>
            </a:r>
            <a:r>
              <a:rPr lang="en-US" altLang="en-US" dirty="0" smtClean="0"/>
              <a:t> (</a:t>
            </a:r>
            <a:r>
              <a:rPr lang="el-GR" altLang="en-US" dirty="0" smtClean="0"/>
              <a:t>αλλά νομικά ως άτομο).</a:t>
            </a:r>
          </a:p>
        </p:txBody>
      </p:sp>
    </p:spTree>
    <p:extLst>
      <p:ext uri="{BB962C8B-B14F-4D97-AF65-F5344CB8AC3E}">
        <p14:creationId xmlns:p14="http://schemas.microsoft.com/office/powerpoint/2010/main" val="310927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4869160"/>
            <a:ext cx="7596336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dirty="0" smtClean="0"/>
              <a:t>Η εξελιξη του προσφυγικου ζητηματοσ</a:t>
            </a:r>
            <a:endParaRPr lang="el-G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771800" y="260648"/>
            <a:ext cx="6140520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2771775" y="3878263"/>
            <a:ext cx="608488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/>
            <a:r>
              <a:rPr lang="el-GR" sz="2400" b="1" i="1" dirty="0" smtClean="0">
                <a:solidFill>
                  <a:srgbClr val="C175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Πρόσφυγες που προσπαθούν να φτάσουν στη Δύση από την Ανατολή (Σεπτέμβριος, 2015).</a:t>
            </a:r>
            <a:endParaRPr lang="el-GR" sz="2400" b="1" i="1" dirty="0">
              <a:solidFill>
                <a:srgbClr val="C1752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76" y="-66168"/>
            <a:ext cx="8686800" cy="1295400"/>
          </a:xfrm>
        </p:spPr>
        <p:txBody>
          <a:bodyPr>
            <a:normAutofit/>
          </a:bodyPr>
          <a:lstStyle/>
          <a:p>
            <a:r>
              <a:rPr lang="el-GR" dirty="0" err="1" smtClean="0"/>
              <a:t>Απο</a:t>
            </a:r>
            <a:r>
              <a:rPr lang="el-GR" dirty="0" smtClean="0"/>
              <a:t> το </a:t>
            </a:r>
            <a:r>
              <a:rPr lang="el-GR" dirty="0" err="1" smtClean="0"/>
              <a:t>τειχοσ</a:t>
            </a:r>
            <a:r>
              <a:rPr lang="el-GR" dirty="0" smtClean="0"/>
              <a:t> του </a:t>
            </a:r>
            <a:r>
              <a:rPr lang="el-GR" dirty="0" err="1" smtClean="0"/>
              <a:t>βερολινου</a:t>
            </a:r>
            <a:r>
              <a:rPr lang="el-GR" dirty="0" smtClean="0"/>
              <a:t> </a:t>
            </a:r>
            <a:br>
              <a:rPr lang="el-GR" dirty="0" smtClean="0"/>
            </a:br>
            <a:r>
              <a:rPr lang="el-GR" dirty="0" smtClean="0"/>
              <a:t>στο ‘‘</a:t>
            </a:r>
            <a:r>
              <a:rPr lang="el-GR" dirty="0" err="1" smtClean="0"/>
              <a:t>φρουριο</a:t>
            </a:r>
            <a:r>
              <a:rPr lang="el-GR" dirty="0" smtClean="0"/>
              <a:t> </a:t>
            </a:r>
            <a:r>
              <a:rPr lang="el-GR" dirty="0" err="1" smtClean="0"/>
              <a:t>ευρωπη</a:t>
            </a:r>
            <a:r>
              <a:rPr lang="el-GR" dirty="0" smtClean="0"/>
              <a:t>’’</a:t>
            </a:r>
            <a:endParaRPr lang="el-G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54" y="1390092"/>
            <a:ext cx="7344816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17238" y="6055909"/>
            <a:ext cx="8711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Μετανάστες περπατούν δίπλα στον αγκαθωτό φράχτη, ενώ η αστυνομία φρουρεί την </a:t>
            </a:r>
            <a:r>
              <a:rPr lang="el-GR" sz="20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Ο</a:t>
            </a:r>
            <a:r>
              <a:rPr lang="el-GR" sz="2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υγγρική πλευρά.</a:t>
            </a:r>
            <a:endParaRPr lang="el-GR" sz="20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465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9270"/>
            <a:ext cx="6696744" cy="3163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948264" y="892459"/>
            <a:ext cx="19442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Στρατιώτες αναγείρουν αγκαθωτό φράχτη στη</a:t>
            </a:r>
            <a:r>
              <a:rPr lang="en-US" sz="2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0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Gibina, </a:t>
            </a:r>
            <a:r>
              <a:rPr lang="el-GR" sz="2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Σλοβενία.</a:t>
            </a:r>
            <a:endParaRPr lang="el-GR" sz="20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56992"/>
            <a:ext cx="6708998" cy="3456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07504" y="3654318"/>
            <a:ext cx="22322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Πρόσφυγες και μετανάστες κατασκηνώνουν</a:t>
            </a:r>
            <a:r>
              <a:rPr lang="en-US" sz="2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l-GR" sz="2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στα σύνορα Ουγγαρίας και Σερβίας κοντά στο</a:t>
            </a:r>
            <a:r>
              <a:rPr lang="en-US" sz="2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Roeszke</a:t>
            </a:r>
            <a:r>
              <a:rPr lang="el-GR" sz="2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(16 Σεπτεμβρίου, 2015)</a:t>
            </a:r>
            <a:r>
              <a:rPr lang="en-US" sz="2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el-GR" sz="20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437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-99392"/>
            <a:ext cx="8686800" cy="1365523"/>
          </a:xfrm>
        </p:spPr>
        <p:txBody>
          <a:bodyPr>
            <a:normAutofit/>
          </a:bodyPr>
          <a:lstStyle/>
          <a:p>
            <a:r>
              <a:rPr lang="el-GR" dirty="0" err="1" smtClean="0"/>
              <a:t>Χαρτησ</a:t>
            </a:r>
            <a:r>
              <a:rPr lang="el-GR" dirty="0" smtClean="0"/>
              <a:t> των </a:t>
            </a:r>
            <a:r>
              <a:rPr lang="el-GR" dirty="0" err="1" smtClean="0"/>
              <a:t>νεων</a:t>
            </a:r>
            <a:r>
              <a:rPr lang="el-GR" dirty="0" smtClean="0"/>
              <a:t> </a:t>
            </a:r>
            <a:r>
              <a:rPr lang="el-GR" dirty="0" err="1" smtClean="0"/>
              <a:t>ευρωπαϊκων</a:t>
            </a:r>
            <a:r>
              <a:rPr lang="el-GR" dirty="0" smtClean="0"/>
              <a:t> </a:t>
            </a:r>
            <a:r>
              <a:rPr lang="el-GR" dirty="0" err="1" smtClean="0"/>
              <a:t>συνορων</a:t>
            </a:r>
            <a:r>
              <a:rPr lang="el-GR" dirty="0" smtClean="0"/>
              <a:t> </a:t>
            </a:r>
            <a:r>
              <a:rPr lang="el-GR" dirty="0" err="1" smtClean="0"/>
              <a:t>μονο</a:t>
            </a:r>
            <a:r>
              <a:rPr lang="el-GR" dirty="0" smtClean="0"/>
              <a:t> για τους </a:t>
            </a:r>
            <a:r>
              <a:rPr lang="el-GR" dirty="0" err="1" smtClean="0"/>
              <a:t>προσφυγεσ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3999" cy="5733255"/>
          </a:xfrm>
        </p:spPr>
      </p:pic>
    </p:spTree>
    <p:extLst>
      <p:ext uri="{BB962C8B-B14F-4D97-AF65-F5344CB8AC3E}">
        <p14:creationId xmlns:p14="http://schemas.microsoft.com/office/powerpoint/2010/main" val="288385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789040"/>
            <a:ext cx="5652120" cy="2914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491713" y="4584436"/>
            <a:ext cx="26342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Σύριοι πρόσφυγες στο στρατόπεδο προσφύγων στο </a:t>
            </a:r>
            <a:r>
              <a:rPr lang="en-US" sz="2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Harmanli, </a:t>
            </a:r>
            <a:r>
              <a:rPr lang="el-GR" sz="2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Βουλγαρία.</a:t>
            </a:r>
            <a:endParaRPr lang="el-GR" sz="20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4985002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292080" y="1723164"/>
            <a:ext cx="32426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Ένας άνδρας στέκεται στο στρατόπεδο προσφύγων κοντά στην Ειδομένη</a:t>
            </a:r>
            <a:r>
              <a:rPr lang="en-US" sz="2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el-GR" sz="2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Ελλάδα</a:t>
            </a:r>
            <a:r>
              <a:rPr lang="en-US" sz="2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el-GR" sz="2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10 Μαρτίου</a:t>
            </a:r>
            <a:r>
              <a:rPr lang="en-US" sz="2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2016</a:t>
            </a:r>
            <a:r>
              <a:rPr lang="el-GR" sz="2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el-GR" sz="20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Σ</a:t>
            </a:r>
            <a:r>
              <a:rPr lang="el-GR" dirty="0" err="1" smtClean="0"/>
              <a:t>υριοι</a:t>
            </a:r>
            <a:r>
              <a:rPr lang="el-GR" dirty="0" smtClean="0"/>
              <a:t> </a:t>
            </a:r>
            <a:r>
              <a:rPr lang="el-GR" dirty="0" err="1" smtClean="0"/>
              <a:t>προσφυγεσ</a:t>
            </a:r>
            <a:r>
              <a:rPr lang="el-GR" dirty="0" smtClean="0"/>
              <a:t> στα </a:t>
            </a:r>
            <a:r>
              <a:rPr lang="el-GR" dirty="0" err="1"/>
              <a:t>Β</a:t>
            </a:r>
            <a:r>
              <a:rPr lang="el-GR" dirty="0" err="1" smtClean="0"/>
              <a:t>αλκανια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651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847" y="1196752"/>
            <a:ext cx="5380273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580112" y="2138953"/>
            <a:ext cx="35638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l-GR" sz="2000" b="1" i="1" dirty="0" smtClean="0">
                <a:solidFill>
                  <a:srgbClr val="C17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Το Στρατόπεδο Προσφύγων </a:t>
            </a:r>
            <a:r>
              <a:rPr lang="en-US" sz="2000" b="1" i="1" dirty="0" smtClean="0">
                <a:solidFill>
                  <a:srgbClr val="C17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Zaatari, </a:t>
            </a:r>
            <a:r>
              <a:rPr lang="el-GR" sz="2000" b="1" i="1" dirty="0" smtClean="0">
                <a:solidFill>
                  <a:srgbClr val="C17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Ιορδανία</a:t>
            </a:r>
            <a:r>
              <a:rPr lang="en-US" sz="2000" b="1" i="1" dirty="0" smtClean="0">
                <a:solidFill>
                  <a:srgbClr val="C17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.</a:t>
            </a:r>
            <a:endParaRPr lang="el-GR" sz="2000" b="1" i="1" dirty="0">
              <a:solidFill>
                <a:srgbClr val="C175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60763" y="3933056"/>
            <a:ext cx="5367213" cy="2739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71847" y="4795048"/>
            <a:ext cx="3167063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2000" b="1" i="1" dirty="0" smtClean="0">
                <a:solidFill>
                  <a:srgbClr val="C17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Σκηνές στο Στρατόπεδο Προσφύγων </a:t>
            </a:r>
            <a:r>
              <a:rPr lang="en-US" sz="2000" b="1" i="1" dirty="0" smtClean="0">
                <a:solidFill>
                  <a:srgbClr val="C17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Kakuma</a:t>
            </a:r>
            <a:r>
              <a:rPr lang="el-GR" sz="2000" b="1" i="1" dirty="0" smtClean="0">
                <a:solidFill>
                  <a:srgbClr val="C17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, Κένυα</a:t>
            </a:r>
            <a:r>
              <a:rPr lang="en-US" sz="2000" b="1" i="1" dirty="0" smtClean="0">
                <a:solidFill>
                  <a:srgbClr val="C17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.</a:t>
            </a:r>
            <a:endParaRPr lang="el-GR" sz="2000" b="1" i="1" dirty="0">
              <a:solidFill>
                <a:srgbClr val="C175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47" y="0"/>
            <a:ext cx="8686800" cy="1340769"/>
          </a:xfrm>
        </p:spPr>
        <p:txBody>
          <a:bodyPr>
            <a:normAutofit fontScale="90000"/>
          </a:bodyPr>
          <a:lstStyle/>
          <a:p>
            <a:r>
              <a:rPr lang="el-GR" dirty="0" err="1" smtClean="0"/>
              <a:t>Προσφυγικα</a:t>
            </a:r>
            <a:r>
              <a:rPr lang="el-GR" dirty="0" smtClean="0"/>
              <a:t> </a:t>
            </a:r>
            <a:r>
              <a:rPr lang="el-GR" dirty="0" err="1" smtClean="0"/>
              <a:t>στρατοπεδα</a:t>
            </a:r>
            <a:r>
              <a:rPr lang="el-GR" dirty="0" smtClean="0"/>
              <a:t>/ </a:t>
            </a:r>
            <a:r>
              <a:rPr lang="el-GR" dirty="0" err="1" smtClean="0"/>
              <a:t>προσφυγουπολεισ</a:t>
            </a:r>
            <a:r>
              <a:rPr lang="el-GR" dirty="0" smtClean="0"/>
              <a:t> στη </a:t>
            </a:r>
            <a:r>
              <a:rPr lang="el-GR" dirty="0" err="1" smtClean="0"/>
              <a:t>μεση</a:t>
            </a:r>
            <a:r>
              <a:rPr lang="el-GR" dirty="0" smtClean="0"/>
              <a:t> </a:t>
            </a:r>
            <a:r>
              <a:rPr lang="el-GR" dirty="0" err="1" smtClean="0"/>
              <a:t>ανατολη</a:t>
            </a:r>
            <a:r>
              <a:rPr lang="el-GR" dirty="0" smtClean="0"/>
              <a:t> και </a:t>
            </a:r>
            <a:r>
              <a:rPr lang="el-GR" dirty="0" err="1" smtClean="0"/>
              <a:t>Αφρικη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085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0617" y="432950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altLang="en-US" sz="4000" dirty="0" smtClean="0"/>
              <a:t>Προσφυγεσ στην ευρωπη</a:t>
            </a:r>
            <a:r>
              <a:rPr lang="en-US" altLang="en-US" sz="4000" dirty="0" smtClean="0"/>
              <a:t> 1915</a:t>
            </a:r>
            <a:endParaRPr lang="el-GR" altLang="en-US" sz="4000" dirty="0" smtClean="0"/>
          </a:p>
        </p:txBody>
      </p:sp>
      <p:pic>
        <p:nvPicPr>
          <p:cNvPr id="4100" name="Picture 5" descr="220px-Turkish_refugees_from_Edirne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03923" y="3068961"/>
            <a:ext cx="4481916" cy="3375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1" name="Picture 7" descr="150px-Armenian_woman_and_her_children_from_Geghi%2C_1899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796136" y="1550354"/>
            <a:ext cx="3045793" cy="3966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468313" y="15573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en-US" sz="3200"/>
          </a:p>
        </p:txBody>
      </p:sp>
      <p:sp>
        <p:nvSpPr>
          <p:cNvPr id="2" name="TextBox 1"/>
          <p:cNvSpPr txBox="1"/>
          <p:nvPr/>
        </p:nvSpPr>
        <p:spPr>
          <a:xfrm>
            <a:off x="644525" y="2182813"/>
            <a:ext cx="360045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l-GR" sz="2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Τούρκοι Πρόσφυγες από την Αδριανούπολη</a:t>
            </a:r>
            <a:r>
              <a:rPr lang="en-US" sz="2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1913.</a:t>
            </a:r>
            <a:endParaRPr lang="el-GR" sz="20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04733" y="5683250"/>
            <a:ext cx="242887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l-GR" sz="2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Αρμένιοι Πρόσφυγες.</a:t>
            </a:r>
            <a:endParaRPr lang="el-GR" sz="20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Ε</a:t>
            </a:r>
            <a:r>
              <a:rPr lang="el-GR" dirty="0" err="1" smtClean="0"/>
              <a:t>λληνες</a:t>
            </a:r>
            <a:r>
              <a:rPr lang="el-GR" dirty="0" smtClean="0"/>
              <a:t> και </a:t>
            </a:r>
            <a:r>
              <a:rPr lang="el-GR" dirty="0" err="1" smtClean="0"/>
              <a:t>ΑρμΕνιοι</a:t>
            </a:r>
            <a:r>
              <a:rPr lang="el-GR" dirty="0" smtClean="0"/>
              <a:t> </a:t>
            </a:r>
            <a:r>
              <a:rPr lang="el-GR" dirty="0" err="1" smtClean="0"/>
              <a:t>προσφυγες</a:t>
            </a:r>
            <a:r>
              <a:rPr lang="el-GR" dirty="0" smtClean="0"/>
              <a:t> 1922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40" y="1546630"/>
            <a:ext cx="7495120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80982" y="6046332"/>
            <a:ext cx="793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Χιλιάδες  Έλληνες και Αρμένιοι αναγκάστηκαν να εγκαταλείψουν τις οικίες τους, μετά το διωγμό από το στρατό του</a:t>
            </a:r>
            <a:r>
              <a:rPr lang="en-US" sz="2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0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Mustafa Kemal (Ataturk).</a:t>
            </a:r>
            <a:endParaRPr lang="el-GR" sz="20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940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72497" y="1044260"/>
            <a:ext cx="2555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i="1" dirty="0" smtClean="0">
                <a:solidFill>
                  <a:srgbClr val="C17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Πρόσφυγες αφήνουν πίσω τους τη Σμύρνη</a:t>
            </a:r>
            <a:r>
              <a:rPr lang="en-US" sz="2000" b="1" i="1" dirty="0" smtClean="0">
                <a:solidFill>
                  <a:srgbClr val="C17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, </a:t>
            </a:r>
            <a:r>
              <a:rPr lang="el-GR" sz="2000" b="1" i="1" dirty="0" smtClean="0">
                <a:solidFill>
                  <a:srgbClr val="C17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με τη βοήθεια του Ερυθρού Σταυρού</a:t>
            </a:r>
            <a:r>
              <a:rPr lang="en-US" sz="2000" b="1" i="1" dirty="0" smtClean="0">
                <a:solidFill>
                  <a:srgbClr val="C17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.</a:t>
            </a:r>
            <a:endParaRPr lang="el-GR" sz="2000" b="1" i="1" dirty="0">
              <a:solidFill>
                <a:srgbClr val="C175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650" y="4459467"/>
            <a:ext cx="2652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i="1" dirty="0" smtClean="0">
                <a:solidFill>
                  <a:srgbClr val="C17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Απεγνωσμένοι πρόσφυγες περιμένουν την εκκένωση στο λιμάνι της Σμύρνης</a:t>
            </a:r>
            <a:r>
              <a:rPr lang="en-US" sz="2000" b="1" i="1" dirty="0" smtClean="0">
                <a:solidFill>
                  <a:srgbClr val="C17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.</a:t>
            </a:r>
            <a:endParaRPr lang="el-GR" sz="2000" b="1" i="1" dirty="0">
              <a:solidFill>
                <a:srgbClr val="C175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0" y="120068"/>
            <a:ext cx="6331930" cy="3171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7" y="3480742"/>
            <a:ext cx="6104276" cy="3280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2472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altLang="en-US" sz="4000" dirty="0" smtClean="0"/>
              <a:t>Συμμαχικεσ δυναμεισ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5603875"/>
            <a:ext cx="8686800" cy="1254125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l-GR" altLang="en-US" sz="24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Αμερικανικά, Βρετανικά και Ιαπωνικά στρατεύματα παρελαύνουν στο Βλαδιβοστόκ σε υποστήριξη των Λευκών Ρώσων. </a:t>
            </a:r>
          </a:p>
        </p:txBody>
      </p:sp>
      <p:pic>
        <p:nvPicPr>
          <p:cNvPr id="5124" name="Picture 5" descr="350px-Intervenci%C3%B3nInternacionalEnVladivostok--throughrussianre00willuoft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426568" y="1707309"/>
            <a:ext cx="6336704" cy="3432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err="1" smtClean="0"/>
              <a:t>Κοινωνια</a:t>
            </a:r>
            <a:r>
              <a:rPr lang="el-GR" dirty="0" smtClean="0"/>
              <a:t> των </a:t>
            </a:r>
            <a:r>
              <a:rPr lang="el-GR" dirty="0" err="1" smtClean="0"/>
              <a:t>εθνων</a:t>
            </a:r>
            <a:endParaRPr lang="el-GR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301625" y="1517650"/>
            <a:ext cx="3478213" cy="47244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l-GR" dirty="0" smtClean="0"/>
              <a:t>Μέλη</a:t>
            </a:r>
            <a:r>
              <a:rPr lang="en-US" dirty="0" smtClean="0"/>
              <a:t>:</a:t>
            </a:r>
            <a:endParaRPr lang="en-US" dirty="0" smtClean="0"/>
          </a:p>
          <a:p>
            <a:pPr eaLnBrk="1" hangingPunct="1">
              <a:defRPr/>
            </a:pPr>
            <a:r>
              <a:rPr lang="el-GR" sz="2400" dirty="0" smtClean="0"/>
              <a:t>Τα περισσότερα ευρωπαϊκά κράτη</a:t>
            </a:r>
            <a:r>
              <a:rPr lang="en-US" sz="2400" dirty="0" smtClean="0"/>
              <a:t>,</a:t>
            </a:r>
            <a:endParaRPr lang="en-US" sz="2400" dirty="0" smtClean="0"/>
          </a:p>
          <a:p>
            <a:pPr eaLnBrk="1" hangingPunct="1">
              <a:defRPr/>
            </a:pPr>
            <a:r>
              <a:rPr lang="el-GR" sz="2400" dirty="0" smtClean="0"/>
              <a:t>Κίνα</a:t>
            </a:r>
            <a:r>
              <a:rPr lang="en-US" sz="2400" dirty="0" smtClean="0"/>
              <a:t>,</a:t>
            </a:r>
            <a:endParaRPr lang="en-US" sz="2400" dirty="0" smtClean="0"/>
          </a:p>
          <a:p>
            <a:pPr eaLnBrk="1" hangingPunct="1">
              <a:defRPr/>
            </a:pPr>
            <a:r>
              <a:rPr lang="el-GR" sz="2400" dirty="0" smtClean="0"/>
              <a:t>Ιαπωνία</a:t>
            </a:r>
            <a:r>
              <a:rPr lang="en-US" sz="2400" dirty="0" smtClean="0"/>
              <a:t>,</a:t>
            </a:r>
            <a:endParaRPr lang="en-US" sz="2400" dirty="0" smtClean="0"/>
          </a:p>
          <a:p>
            <a:pPr eaLnBrk="1" hangingPunct="1">
              <a:defRPr/>
            </a:pPr>
            <a:r>
              <a:rPr lang="el-GR" sz="2400" dirty="0" smtClean="0"/>
              <a:t>Βραζιλία</a:t>
            </a:r>
            <a:r>
              <a:rPr lang="en-US" sz="2400" dirty="0" smtClean="0"/>
              <a:t>,</a:t>
            </a:r>
            <a:endParaRPr lang="en-US" sz="2400" dirty="0" smtClean="0"/>
          </a:p>
          <a:p>
            <a:pPr eaLnBrk="1" hangingPunct="1">
              <a:defRPr/>
            </a:pPr>
            <a:r>
              <a:rPr lang="el-GR" sz="2400" dirty="0" smtClean="0"/>
              <a:t>Αργεντινή</a:t>
            </a:r>
            <a:r>
              <a:rPr lang="en-US" sz="2400" dirty="0" smtClean="0"/>
              <a:t>,</a:t>
            </a:r>
            <a:endParaRPr lang="en-US" sz="2400" dirty="0" smtClean="0"/>
          </a:p>
          <a:p>
            <a:pPr eaLnBrk="1" hangingPunct="1">
              <a:defRPr/>
            </a:pPr>
            <a:r>
              <a:rPr lang="el-GR" sz="2400" dirty="0" smtClean="0"/>
              <a:t>Καναδάς</a:t>
            </a:r>
            <a:r>
              <a:rPr lang="en-US" sz="2400" dirty="0" smtClean="0"/>
              <a:t>,</a:t>
            </a:r>
            <a:endParaRPr lang="en-US" sz="2400" dirty="0" smtClean="0"/>
          </a:p>
          <a:p>
            <a:pPr eaLnBrk="1" hangingPunct="1">
              <a:defRPr/>
            </a:pPr>
            <a:r>
              <a:rPr lang="el-GR" sz="2400" dirty="0" smtClean="0"/>
              <a:t>Αυστραλία</a:t>
            </a:r>
            <a:r>
              <a:rPr lang="en-US" sz="2400" dirty="0" smtClean="0"/>
              <a:t>,</a:t>
            </a:r>
            <a:endParaRPr lang="en-US" sz="2400" dirty="0" smtClean="0"/>
          </a:p>
          <a:p>
            <a:pPr eaLnBrk="1" hangingPunct="1">
              <a:defRPr/>
            </a:pPr>
            <a:r>
              <a:rPr lang="el-GR" sz="2400" dirty="0" err="1" smtClean="0"/>
              <a:t>Λιμπέρια</a:t>
            </a:r>
            <a:endParaRPr lang="el-G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91050" y="5708650"/>
            <a:ext cx="37782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First Meeting of the League of Nations Assembly, Geneva, 1920.</a:t>
            </a:r>
            <a:endParaRPr lang="el-GR" sz="20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04248" y="55041"/>
            <a:ext cx="2088232" cy="925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67945" y="1236468"/>
            <a:ext cx="4824536" cy="4470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150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8783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altLang="en-US" sz="4000" dirty="0" smtClean="0"/>
              <a:t>‘‘</a:t>
            </a:r>
            <a:r>
              <a:rPr lang="el-GR" altLang="en-US" sz="4000" dirty="0" err="1" smtClean="0"/>
              <a:t>Λευκοι</a:t>
            </a:r>
            <a:r>
              <a:rPr lang="el-GR" altLang="en-US" sz="4000" dirty="0" smtClean="0"/>
              <a:t> </a:t>
            </a:r>
            <a:r>
              <a:rPr lang="el-GR" altLang="en-US" sz="4000" dirty="0" err="1" smtClean="0"/>
              <a:t>ρωσοι</a:t>
            </a:r>
            <a:r>
              <a:rPr lang="el-GR" altLang="en-US" sz="4000" dirty="0" smtClean="0"/>
              <a:t>’’ προσφυγεσ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278029" y="2314407"/>
            <a:ext cx="4522571" cy="3709205"/>
          </a:xfrm>
        </p:spPr>
        <p:txBody>
          <a:bodyPr/>
          <a:lstStyle/>
          <a:p>
            <a:r>
              <a:rPr lang="el-GR" altLang="en-US" dirty="0" smtClean="0"/>
              <a:t>Το Ιστορικό Προηγούμενο: Η Πρώτη Αντίδραση από την Κοινωνία των Εθνών σχετικά με το Προσφυγικό Ζήτημα.</a:t>
            </a:r>
            <a:endParaRPr lang="en-US" altLang="en-US" dirty="0" smtClean="0"/>
          </a:p>
          <a:p>
            <a:r>
              <a:rPr lang="el-GR" altLang="en-US" dirty="0" smtClean="0"/>
              <a:t>Το Διαβατήριο Νάνσεν.</a:t>
            </a:r>
            <a:endParaRPr lang="en-US" altLang="en-US" dirty="0" smtClean="0"/>
          </a:p>
          <a:p>
            <a:endParaRPr lang="el-GR" altLang="en-US" dirty="0" smtClean="0"/>
          </a:p>
        </p:txBody>
      </p:sp>
      <p:pic>
        <p:nvPicPr>
          <p:cNvPr id="4" name="Picture 7" descr="Nansenpassport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220072" y="1418572"/>
            <a:ext cx="3240360" cy="4605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4554251" y="6047423"/>
            <a:ext cx="45720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l-GR" sz="2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Το διαβατήριο Νάνσεν δόθηκε σε χιλιάδες Λευκούς Ρώσους πρόσφυγες.</a:t>
            </a:r>
            <a:endParaRPr lang="el-GR" sz="20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376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heme1" id="{67CD66F2-6E31-423B-A23E-D24E4F5B81C0}" vid="{6656026B-83CB-4950-8322-687CE98F78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1618</TotalTime>
  <Words>972</Words>
  <Application>Microsoft Office PowerPoint</Application>
  <PresentationFormat>Προβολή στην οθόνη (4:3)</PresentationFormat>
  <Paragraphs>143</Paragraphs>
  <Slides>34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5" baseType="lpstr">
      <vt:lpstr>Theme1</vt:lpstr>
      <vt:lpstr>απο το διαβατηριο νανσεν στο ‘φρουριο ευρωπη’</vt:lpstr>
      <vt:lpstr>Η αμφισημια του ορου του ‘προσφυγα’</vt:lpstr>
      <vt:lpstr>Η εξελιξη του προσφυγικου ζητηματοσ</vt:lpstr>
      <vt:lpstr>Προσφυγεσ στην ευρωπη 1915</vt:lpstr>
      <vt:lpstr>Ελληνες και ΑρμΕνιοι προσφυγες 1922</vt:lpstr>
      <vt:lpstr>Παρουσίαση του PowerPoint</vt:lpstr>
      <vt:lpstr>Συμμαχικεσ δυναμεισ</vt:lpstr>
      <vt:lpstr>Κοινωνια των εθνων</vt:lpstr>
      <vt:lpstr>‘‘Λευκοι ρωσοι’’ προσφυγεσ</vt:lpstr>
      <vt:lpstr>Η ιδεα του νανσεν για τα διαβατηρια</vt:lpstr>
      <vt:lpstr>Η πρακτικη του διαβατηριου νανσεν</vt:lpstr>
      <vt:lpstr>Παρουσίαση του PowerPoint</vt:lpstr>
      <vt:lpstr>Παρουσίαση του PowerPoint</vt:lpstr>
      <vt:lpstr>Παρουσίαση του PowerPoint</vt:lpstr>
      <vt:lpstr>λευκοι ρωσοι εμιγκρεδες στην τσεχοσλοβακια</vt:lpstr>
      <vt:lpstr>Παρουσίαση του PowerPoint</vt:lpstr>
      <vt:lpstr>Διασημοι ‘λευκοι ρωσοι’</vt:lpstr>
      <vt:lpstr>Η ΣΥΜΒΑΣΗ ΓΙΑ ΤΟΥΣ ΠΡΟΣΦΥΓΕΣ 1933</vt:lpstr>
      <vt:lpstr>Παρουσίαση του PowerPoint</vt:lpstr>
      <vt:lpstr>Ο ορισμοσ του προσφυγα συμφωνα με τη συνθηκη του 1951</vt:lpstr>
      <vt:lpstr>Ποιοι ειναι προσφυγες;</vt:lpstr>
      <vt:lpstr>καθορισμοσ του ορου ‘προσφυγα’</vt:lpstr>
      <vt:lpstr>Απαγορευση απελασεως ή επαναπροωθησεωσ</vt:lpstr>
      <vt:lpstr>αποαποικιοκρατικοποιηση</vt:lpstr>
      <vt:lpstr>Παρουσίαση του PowerPoint</vt:lpstr>
      <vt:lpstr>ΨυχροΣ πολεμοσ και προσφυγεσ</vt:lpstr>
      <vt:lpstr>περιοριστικη πολιτικη στο βορρα</vt:lpstr>
      <vt:lpstr>Η δεκαετια του επαναπατρισμου</vt:lpstr>
      <vt:lpstr>2000 - 2020</vt:lpstr>
      <vt:lpstr>Απο το τειχοσ του βερολινου  στο ‘‘φρουριο ευρωπη’’</vt:lpstr>
      <vt:lpstr>Παρουσίαση του PowerPoint</vt:lpstr>
      <vt:lpstr>Χαρτησ των νεων ευρωπαϊκων συνορων μονο για τους προσφυγεσ</vt:lpstr>
      <vt:lpstr>Συριοι προσφυγεσ στα Βαλκανια</vt:lpstr>
      <vt:lpstr>Προσφυγικα στρατοπεδα/ προσφυγουπολεισ στη μεση ανατολη και Αφρικη</vt:lpstr>
    </vt:vector>
  </TitlesOfParts>
  <Company>uom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Europe’s refugees2015</dc:title>
  <dc:creator>Charis - Athanasia Bachtsevani</dc:creator>
  <cp:lastModifiedBy>Riki</cp:lastModifiedBy>
  <cp:revision>82</cp:revision>
  <dcterms:created xsi:type="dcterms:W3CDTF">2015-06-08T18:45:40Z</dcterms:created>
  <dcterms:modified xsi:type="dcterms:W3CDTF">2017-02-13T20:58:00Z</dcterms:modified>
</cp:coreProperties>
</file>