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8"/>
  </p:notesMasterIdLst>
  <p:sldIdLst>
    <p:sldId id="344" r:id="rId2"/>
    <p:sldId id="280" r:id="rId3"/>
    <p:sldId id="291" r:id="rId4"/>
    <p:sldId id="304" r:id="rId5"/>
    <p:sldId id="298" r:id="rId6"/>
    <p:sldId id="299" r:id="rId7"/>
    <p:sldId id="302" r:id="rId8"/>
    <p:sldId id="258" r:id="rId9"/>
    <p:sldId id="259" r:id="rId10"/>
    <p:sldId id="278" r:id="rId11"/>
    <p:sldId id="260" r:id="rId12"/>
    <p:sldId id="264" r:id="rId13"/>
    <p:sldId id="265" r:id="rId14"/>
    <p:sldId id="266"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4" r:id="rId44"/>
    <p:sldId id="335" r:id="rId45"/>
    <p:sldId id="336" r:id="rId46"/>
    <p:sldId id="337" r:id="rId47"/>
    <p:sldId id="338" r:id="rId48"/>
    <p:sldId id="339" r:id="rId49"/>
    <p:sldId id="340" r:id="rId50"/>
    <p:sldId id="341" r:id="rId51"/>
    <p:sldId id="342" r:id="rId52"/>
    <p:sldId id="343" r:id="rId53"/>
    <p:sldId id="345" r:id="rId54"/>
    <p:sldId id="346" r:id="rId55"/>
    <p:sldId id="347" r:id="rId56"/>
    <p:sldId id="34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60"/>
  </p:normalViewPr>
  <p:slideViewPr>
    <p:cSldViewPr snapToGrid="0" snapToObjects="1">
      <p:cViewPr varScale="1">
        <p:scale>
          <a:sx n="106" d="100"/>
          <a:sy n="106" d="100"/>
        </p:scale>
        <p:origin x="196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D7E19-214C-4BF0-867B-48D8D8396A28}" type="datetimeFigureOut">
              <a:rPr lang="el-GR" smtClean="0"/>
              <a:t>7/7/2015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3BA61-14C4-4D49-A59B-B0FE9834B50E}" type="slidenum">
              <a:rPr lang="el-GR" smtClean="0"/>
              <a:t>‹#›</a:t>
            </a:fld>
            <a:endParaRPr lang="el-GR"/>
          </a:p>
        </p:txBody>
      </p:sp>
    </p:spTree>
    <p:extLst>
      <p:ext uri="{BB962C8B-B14F-4D97-AF65-F5344CB8AC3E}">
        <p14:creationId xmlns:p14="http://schemas.microsoft.com/office/powerpoint/2010/main" val="96269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171450" indent="-171450">
              <a:buFontTx/>
              <a:buChar char="•"/>
            </a:pPr>
            <a:endParaRPr lang="en-US">
              <a:solidFill>
                <a:srgbClr val="FF0000"/>
              </a:solidFill>
              <a:latin typeface="Calibri" charset="0"/>
              <a:ea typeface="MS PGothic" charset="0"/>
            </a:endParaRPr>
          </a:p>
        </p:txBody>
      </p:sp>
      <p:sp>
        <p:nvSpPr>
          <p:cNvPr id="15363" name="Θέση αριθμού διαφάνειας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0D3FCFC-C225-6C42-80C4-E285C5D498D1}" type="slidenum">
              <a:rPr lang="el-GR" sz="1200"/>
              <a:pPr/>
              <a:t>1</a:t>
            </a:fld>
            <a:endParaRPr lang="el-GR" sz="1200"/>
          </a:p>
        </p:txBody>
      </p:sp>
    </p:spTree>
    <p:extLst>
      <p:ext uri="{BB962C8B-B14F-4D97-AF65-F5344CB8AC3E}">
        <p14:creationId xmlns:p14="http://schemas.microsoft.com/office/powerpoint/2010/main" val="94128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11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82C4F8C-F819-4511-BE88-3E0E917EF8EE}" type="slidenum">
              <a:rPr lang="el-GR" altLang="el-GR" smtClean="0"/>
              <a:pPr/>
              <a:t>53</a:t>
            </a:fld>
            <a:endParaRPr lang="el-GR" altLang="el-GR" smtClean="0"/>
          </a:p>
        </p:txBody>
      </p:sp>
    </p:spTree>
    <p:extLst>
      <p:ext uri="{BB962C8B-B14F-4D97-AF65-F5344CB8AC3E}">
        <p14:creationId xmlns:p14="http://schemas.microsoft.com/office/powerpoint/2010/main" val="73200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p>
        </p:txBody>
      </p:sp>
      <p:sp>
        <p:nvSpPr>
          <p:cNvPr id="931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0CF5B1-36A4-4129-9860-4E52B43B0D90}" type="slidenum">
              <a:rPr lang="el-GR" altLang="el-GR" smtClean="0"/>
              <a:pPr/>
              <a:t>54</a:t>
            </a:fld>
            <a:endParaRPr lang="el-GR" altLang="el-GR" smtClean="0"/>
          </a:p>
        </p:txBody>
      </p:sp>
    </p:spTree>
    <p:extLst>
      <p:ext uri="{BB962C8B-B14F-4D97-AF65-F5344CB8AC3E}">
        <p14:creationId xmlns:p14="http://schemas.microsoft.com/office/powerpoint/2010/main" val="350094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23EB8CA-158A-47B7-BC3B-EA7CECD4EB24}" type="slidenum">
              <a:rPr lang="el-GR" altLang="el-GR" smtClean="0"/>
              <a:pPr/>
              <a:t>55</a:t>
            </a:fld>
            <a:endParaRPr lang="el-GR" altLang="el-GR" smtClean="0"/>
          </a:p>
        </p:txBody>
      </p:sp>
    </p:spTree>
    <p:extLst>
      <p:ext uri="{BB962C8B-B14F-4D97-AF65-F5344CB8AC3E}">
        <p14:creationId xmlns:p14="http://schemas.microsoft.com/office/powerpoint/2010/main" val="386508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860030-FFC5-437A-B12E-3F6FFA094FFC}" type="slidenum">
              <a:rPr lang="el-GR" altLang="el-GR" smtClean="0"/>
              <a:pPr/>
              <a:t>56</a:t>
            </a:fld>
            <a:endParaRPr lang="el-GR" altLang="el-GR" smtClean="0"/>
          </a:p>
        </p:txBody>
      </p:sp>
    </p:spTree>
    <p:extLst>
      <p:ext uri="{BB962C8B-B14F-4D97-AF65-F5344CB8AC3E}">
        <p14:creationId xmlns:p14="http://schemas.microsoft.com/office/powerpoint/2010/main" val="110579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23723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318568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10139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fld id="{712CC950-61D9-BC4F-8633-16E1BD8544C3}" type="datetimeFigureOut">
              <a:rPr lang="en-US" smtClean="0"/>
              <a:t>7/7/2015</a:t>
            </a:fld>
            <a:endParaRPr lang="en-US"/>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endParaRPr lang="en-US"/>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078544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pPr>
              <a:defRPr/>
            </a:pPr>
            <a:fld id="{86913E0E-204D-48F7-B7D7-A19016B745D7}" type="slidenum">
              <a:rPr lang="el-GR" altLang="el-GR"/>
              <a:pPr>
                <a:defRPr/>
              </a:pPr>
              <a:t>‹#›</a:t>
            </a:fld>
            <a:endParaRPr lang="el-GR" altLang="el-GR"/>
          </a:p>
        </p:txBody>
      </p:sp>
    </p:spTree>
    <p:extLst>
      <p:ext uri="{BB962C8B-B14F-4D97-AF65-F5344CB8AC3E}">
        <p14:creationId xmlns:p14="http://schemas.microsoft.com/office/powerpoint/2010/main" val="26100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3.</a:t>
            </a:r>
            <a:r>
              <a:rPr lang="en-US" sz="1200" b="0" baseline="0" dirty="0" smtClean="0">
                <a:latin typeface="+mn-lt"/>
              </a:rPr>
              <a:t>7</a:t>
            </a:r>
            <a:r>
              <a:rPr lang="el-GR" sz="1200" b="0" baseline="0" dirty="0" smtClean="0">
                <a:latin typeface="+mn-lt"/>
              </a:rPr>
              <a:t>: Διατροφή</a:t>
            </a:r>
            <a:endParaRPr lang="el-GR" sz="1200" b="0" dirty="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252064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426393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332185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8" name="4 - Θέση υποσέλιδου"/>
          <p:cNvSpPr>
            <a:spLocks noGrp="1"/>
          </p:cNvSpPr>
          <p:nvPr>
            <p:ph type="ftr" sz="quarter" idx="11"/>
          </p:nvPr>
        </p:nvSpPr>
        <p:spPr/>
        <p:txBody>
          <a:bodyPr/>
          <a:lstStyle>
            <a:lvl1pPr>
              <a:defRPr/>
            </a:lvl1pPr>
          </a:lstStyle>
          <a:p>
            <a:endParaRPr lang="en-US"/>
          </a:p>
        </p:txBody>
      </p:sp>
      <p:sp>
        <p:nvSpPr>
          <p:cNvPr id="9"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6459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4" name="4 - Θέση υποσέλιδου"/>
          <p:cNvSpPr>
            <a:spLocks noGrp="1"/>
          </p:cNvSpPr>
          <p:nvPr>
            <p:ph type="ftr" sz="quarter" idx="11"/>
          </p:nvPr>
        </p:nvSpPr>
        <p:spPr/>
        <p:txBody>
          <a:bodyPr/>
          <a:lstStyle>
            <a:lvl1pPr>
              <a:defRPr/>
            </a:lvl1pPr>
          </a:lstStyle>
          <a:p>
            <a:endParaRPr lang="en-US"/>
          </a:p>
        </p:txBody>
      </p:sp>
      <p:sp>
        <p:nvSpPr>
          <p:cNvPr id="5"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99795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3" name="4 - Θέση υποσέλιδου"/>
          <p:cNvSpPr>
            <a:spLocks noGrp="1"/>
          </p:cNvSpPr>
          <p:nvPr>
            <p:ph type="ftr" sz="quarter" idx="11"/>
          </p:nvPr>
        </p:nvSpPr>
        <p:spPr/>
        <p:txBody>
          <a:bodyPr/>
          <a:lstStyle>
            <a:lvl1pPr>
              <a:defRPr/>
            </a:lvl1pPr>
          </a:lstStyle>
          <a:p>
            <a:endParaRPr lang="en-US"/>
          </a:p>
        </p:txBody>
      </p:sp>
      <p:sp>
        <p:nvSpPr>
          <p:cNvPr id="4"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1457559816"/>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375708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fld id="{712CC950-61D9-BC4F-8633-16E1BD8544C3}" type="datetimeFigureOut">
              <a:rPr lang="en-US" smtClean="0"/>
              <a:t>7/7/2015</a:t>
            </a:fld>
            <a:endParaRPr lang="en-US"/>
          </a:p>
        </p:txBody>
      </p:sp>
      <p:sp>
        <p:nvSpPr>
          <p:cNvPr id="6" name="4 - Θέση υποσέλιδου"/>
          <p:cNvSpPr>
            <a:spLocks noGrp="1"/>
          </p:cNvSpPr>
          <p:nvPr>
            <p:ph type="ftr" sz="quarter" idx="11"/>
          </p:nvPr>
        </p:nvSpPr>
        <p:spPr/>
        <p:txBody>
          <a:bodyPr/>
          <a:lstStyle>
            <a:lvl1pPr>
              <a:defRPr/>
            </a:lvl1pPr>
          </a:lstStyle>
          <a:p>
            <a:endParaRPr lang="en-US"/>
          </a:p>
        </p:txBody>
      </p:sp>
      <p:sp>
        <p:nvSpPr>
          <p:cNvPr id="7" name="5 - Θέση αριθμού διαφάνειας"/>
          <p:cNvSpPr>
            <a:spLocks noGrp="1"/>
          </p:cNvSpPr>
          <p:nvPr>
            <p:ph type="sldNum" sz="quarter" idx="12"/>
          </p:nvPr>
        </p:nvSpPr>
        <p:spPr/>
        <p:txBody>
          <a:bodyPr/>
          <a:lstStyle>
            <a:lvl1pPr>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40333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fld id="{712CC950-61D9-BC4F-8633-16E1BD8544C3}" type="datetimeFigureOut">
              <a:rPr lang="en-US" smtClean="0"/>
              <a:t>7/7/2015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EB35382-A4CB-9541-ACBE-ACBE3923FA94}" type="slidenum">
              <a:rPr lang="en-US" smtClean="0"/>
              <a:t>‹#›</a:t>
            </a:fld>
            <a:endParaRPr lang="en-US"/>
          </a:p>
        </p:txBody>
      </p:sp>
    </p:spTree>
    <p:extLst>
      <p:ext uri="{BB962C8B-B14F-4D97-AF65-F5344CB8AC3E}">
        <p14:creationId xmlns:p14="http://schemas.microsoft.com/office/powerpoint/2010/main" val="28071548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www.demibahagia.my"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685800" y="1412875"/>
            <a:ext cx="7772400" cy="1079500"/>
          </a:xfrm>
        </p:spPr>
        <p:txBody>
          <a:bodyPr/>
          <a:lstStyle/>
          <a:p>
            <a:r>
              <a:rPr lang="el-GR" sz="5400" b="1" dirty="0">
                <a:solidFill>
                  <a:srgbClr val="5075BC"/>
                </a:solidFill>
              </a:rPr>
              <a:t>Αγωγή υγείας</a:t>
            </a:r>
            <a:endParaRPr lang="el-GR" sz="5400" dirty="0">
              <a:latin typeface="Calibri Light" charset="0"/>
              <a:ea typeface="MS PGothic" charset="0"/>
            </a:endParaRPr>
          </a:p>
        </p:txBody>
      </p:sp>
      <p:sp>
        <p:nvSpPr>
          <p:cNvPr id="3" name="Υπότιτλος 2"/>
          <p:cNvSpPr>
            <a:spLocks noGrp="1"/>
          </p:cNvSpPr>
          <p:nvPr>
            <p:ph type="subTitle" idx="1"/>
          </p:nvPr>
        </p:nvSpPr>
        <p:spPr>
          <a:xfrm>
            <a:off x="498475" y="2852738"/>
            <a:ext cx="8321675" cy="3529012"/>
          </a:xfrm>
        </p:spPr>
        <p:txBody>
          <a:bodyPr>
            <a:noAutofit/>
          </a:bodyPr>
          <a:lstStyle/>
          <a:p>
            <a:pPr>
              <a:defRPr/>
            </a:pPr>
            <a:r>
              <a:rPr lang="el-GR" sz="2800" b="1" dirty="0" smtClean="0">
                <a:latin typeface="+mj-lt"/>
                <a:ea typeface="+mj-ea"/>
                <a:cs typeface="+mj-cs"/>
              </a:rPr>
              <a:t>Ενότητα 3.</a:t>
            </a:r>
            <a:r>
              <a:rPr lang="en-US" sz="2800" b="1" dirty="0" smtClean="0">
                <a:latin typeface="+mj-lt"/>
                <a:ea typeface="+mj-ea"/>
                <a:cs typeface="+mj-cs"/>
              </a:rPr>
              <a:t>7 </a:t>
            </a:r>
            <a:endParaRPr lang="el-GR" sz="2800" b="1" dirty="0">
              <a:latin typeface="+mj-lt"/>
              <a:ea typeface="+mj-ea"/>
              <a:cs typeface="+mj-cs"/>
            </a:endParaRPr>
          </a:p>
          <a:p>
            <a:pPr>
              <a:defRPr/>
            </a:pPr>
            <a:r>
              <a:rPr lang="el-GR" sz="4000" b="1" dirty="0" smtClean="0">
                <a:solidFill>
                  <a:srgbClr val="0070C0"/>
                </a:solidFill>
                <a:latin typeface="+mj-lt"/>
                <a:ea typeface="+mj-ea"/>
                <a:cs typeface="+mj-cs"/>
              </a:rPr>
              <a:t>Διατροφή</a:t>
            </a:r>
          </a:p>
          <a:p>
            <a:pPr>
              <a:defRPr/>
            </a:pPr>
            <a:endParaRPr lang="el-GR" sz="4400" dirty="0" smtClean="0"/>
          </a:p>
          <a:p>
            <a:pPr>
              <a:defRPr/>
            </a:pPr>
            <a:r>
              <a:rPr lang="el-GR" sz="2400" dirty="0" smtClean="0"/>
              <a:t>Ιουλία Νησιώτου, Καραγιάννη Αντωνία-Δήμητρα</a:t>
            </a:r>
          </a:p>
          <a:p>
            <a:pPr>
              <a:defRPr/>
            </a:pPr>
            <a:r>
              <a:rPr lang="el-GR" sz="2400" dirty="0" smtClean="0"/>
              <a:t>Σχολή Ανθρωπιστικών και Κοινωνικών Επιστημών  </a:t>
            </a:r>
          </a:p>
          <a:p>
            <a:pPr>
              <a:defRPr/>
            </a:pPr>
            <a:r>
              <a:rPr lang="el-GR" sz="2400" dirty="0" smtClean="0"/>
              <a:t>Παιδαγωγικό Τμήμα Ειδικής Αγωγής</a:t>
            </a:r>
            <a:endParaRPr lang="en-US" sz="2400" dirty="0" smtClean="0"/>
          </a:p>
          <a:p>
            <a:pPr>
              <a:defRPr/>
            </a:pPr>
            <a:endParaRPr lang="el-GR" sz="2800" dirty="0" smtClean="0"/>
          </a:p>
        </p:txBody>
      </p:sp>
      <p:pic>
        <p:nvPicPr>
          <p:cNvPr id="14339"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476250"/>
            <a:ext cx="424815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34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048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13" y="289240"/>
            <a:ext cx="7615502" cy="5477817"/>
          </a:xfrm>
          <a:prstGeom prst="rect">
            <a:avLst/>
          </a:prstGeom>
        </p:spPr>
      </p:pic>
      <p:sp>
        <p:nvSpPr>
          <p:cNvPr id="5" name="TextBox 4"/>
          <p:cNvSpPr txBox="1"/>
          <p:nvPr/>
        </p:nvSpPr>
        <p:spPr>
          <a:xfrm>
            <a:off x="6197317" y="6029708"/>
            <a:ext cx="2138791" cy="307777"/>
          </a:xfrm>
          <a:prstGeom prst="rect">
            <a:avLst/>
          </a:prstGeom>
          <a:noFill/>
        </p:spPr>
        <p:txBody>
          <a:bodyPr wrap="none" rtlCol="0">
            <a:spAutoFit/>
          </a:bodyPr>
          <a:lstStyle/>
          <a:p>
            <a:r>
              <a:rPr lang="el-GR" sz="1400" i="1" dirty="0" smtClean="0"/>
              <a:t>Πηγή: </a:t>
            </a:r>
            <a:r>
              <a:rPr lang="en-US" sz="1400" i="1" dirty="0" err="1"/>
              <a:t>www.infobarrel.com</a:t>
            </a:r>
            <a:endParaRPr lang="en-US" sz="1400" i="1" dirty="0"/>
          </a:p>
        </p:txBody>
      </p:sp>
    </p:spTree>
    <p:extLst>
      <p:ext uri="{BB962C8B-B14F-4D97-AF65-F5344CB8AC3E}">
        <p14:creationId xmlns:p14="http://schemas.microsoft.com/office/powerpoint/2010/main" val="208834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Γιατί αυξάνει το σάκχαρο?</a:t>
            </a:r>
            <a:endParaRPr lang="en-US" dirty="0"/>
          </a:p>
        </p:txBody>
      </p:sp>
      <p:sp>
        <p:nvSpPr>
          <p:cNvPr id="3" name="Content Placeholder 2"/>
          <p:cNvSpPr>
            <a:spLocks noGrp="1"/>
          </p:cNvSpPr>
          <p:nvPr>
            <p:ph idx="1"/>
          </p:nvPr>
        </p:nvSpPr>
        <p:spPr>
          <a:xfrm>
            <a:off x="611109" y="1500612"/>
            <a:ext cx="8229600" cy="4525963"/>
          </a:xfrm>
        </p:spPr>
        <p:txBody>
          <a:bodyPr>
            <a:normAutofit fontScale="92500" lnSpcReduction="20000"/>
          </a:bodyPr>
          <a:lstStyle/>
          <a:p>
            <a:r>
              <a:rPr lang="el-GR" dirty="0"/>
              <a:t>Όταν το πάγκρεας δεν παράγει αρκετή ινσουλίνη ή η ινσουλίνη που παράγει δεν μπορεί να δράσει (αντίσταση των ιστών στην ινσουλίνη), η γλυκόζη που λαμβάνεται από τις τροφές δεν εισέρχεται στα κύτταρα </a:t>
            </a:r>
            <a:endParaRPr lang="el-GR" dirty="0" smtClean="0"/>
          </a:p>
          <a:p>
            <a:r>
              <a:rPr lang="el-GR" dirty="0" smtClean="0"/>
              <a:t>Τα κύτταρα δε λαμβάνουν την </a:t>
            </a:r>
            <a:r>
              <a:rPr lang="el-GR" dirty="0"/>
              <a:t>απαραίτητη ενέργεια για τη λειτουργία τους </a:t>
            </a:r>
            <a:r>
              <a:rPr lang="el-GR" dirty="0" smtClean="0"/>
              <a:t> </a:t>
            </a:r>
          </a:p>
          <a:p>
            <a:pPr marL="0" indent="0">
              <a:buNone/>
            </a:pPr>
            <a:r>
              <a:rPr lang="el-GR" b="1" dirty="0" smtClean="0"/>
              <a:t>Αποτέλεσμα</a:t>
            </a:r>
            <a:r>
              <a:rPr lang="el-GR" dirty="0" smtClean="0"/>
              <a:t>:</a:t>
            </a:r>
          </a:p>
          <a:p>
            <a:pPr marL="0" indent="0">
              <a:buNone/>
            </a:pPr>
            <a:r>
              <a:rPr lang="el-GR" dirty="0" smtClean="0"/>
              <a:t>Η γλυκόζη παραμένει </a:t>
            </a:r>
            <a:r>
              <a:rPr lang="el-GR" dirty="0"/>
              <a:t>στο </a:t>
            </a:r>
            <a:r>
              <a:rPr lang="el-GR" dirty="0" smtClean="0"/>
              <a:t>αίμα</a:t>
            </a:r>
            <a:r>
              <a:rPr lang="el-GR" dirty="0"/>
              <a:t> </a:t>
            </a:r>
            <a:r>
              <a:rPr lang="el-GR" dirty="0" smtClean="0">
                <a:sym typeface="Wingdings" panose="05000000000000000000" pitchFamily="2" charset="2"/>
              </a:rPr>
              <a:t></a:t>
            </a:r>
            <a:r>
              <a:rPr lang="el-GR" dirty="0" smtClean="0"/>
              <a:t> αύξηση </a:t>
            </a:r>
            <a:r>
              <a:rPr lang="el-GR" dirty="0"/>
              <a:t>του σακχάρου στο αίμα πάνω από τα φυσιολογικά </a:t>
            </a:r>
            <a:r>
              <a:rPr lang="el-GR" dirty="0" smtClean="0"/>
              <a:t>επίπεδα</a:t>
            </a:r>
            <a:r>
              <a:rPr lang="el-GR" dirty="0"/>
              <a:t>.</a:t>
            </a:r>
            <a:r>
              <a:rPr lang="el-GR" baseline="30000" dirty="0" smtClean="0"/>
              <a:t> </a:t>
            </a:r>
            <a:endParaRPr lang="en-US" dirty="0"/>
          </a:p>
        </p:txBody>
      </p:sp>
    </p:spTree>
    <p:extLst>
      <p:ext uri="{BB962C8B-B14F-4D97-AF65-F5344CB8AC3E}">
        <p14:creationId xmlns:p14="http://schemas.microsoft.com/office/powerpoint/2010/main" val="1137259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ΣΔ</a:t>
            </a:r>
            <a:endParaRPr lang="en-US" dirty="0"/>
          </a:p>
        </p:txBody>
      </p:sp>
      <p:sp>
        <p:nvSpPr>
          <p:cNvPr id="3" name="Content Placeholder 2"/>
          <p:cNvSpPr>
            <a:spLocks noGrp="1"/>
          </p:cNvSpPr>
          <p:nvPr>
            <p:ph idx="1"/>
          </p:nvPr>
        </p:nvSpPr>
        <p:spPr>
          <a:xfrm>
            <a:off x="457200" y="1391971"/>
            <a:ext cx="8229600" cy="4525963"/>
          </a:xfrm>
        </p:spPr>
        <p:txBody>
          <a:bodyPr>
            <a:noAutofit/>
          </a:bodyPr>
          <a:lstStyle/>
          <a:p>
            <a:pPr marL="0" indent="0">
              <a:buNone/>
            </a:pPr>
            <a:r>
              <a:rPr lang="el-GR" sz="3600" dirty="0"/>
              <a:t>Ανάλογα με την ηλικία εμφάνισης και την αιτιολογία, διακρίνουμε δυο κύριους τύπους διαβήτη</a:t>
            </a:r>
            <a:r>
              <a:rPr lang="el-GR" sz="3600" dirty="0" smtClean="0"/>
              <a:t>:</a:t>
            </a:r>
            <a:endParaRPr lang="el-GR" sz="3600" dirty="0"/>
          </a:p>
          <a:p>
            <a:r>
              <a:rPr lang="el-GR" sz="4000" baseline="30000" dirty="0" smtClean="0"/>
              <a:t>διαβήτης </a:t>
            </a:r>
            <a:r>
              <a:rPr lang="el-GR" sz="4000" baseline="30000" dirty="0"/>
              <a:t>νεανικού </a:t>
            </a:r>
            <a:r>
              <a:rPr lang="el-GR" sz="4000" baseline="30000" dirty="0" smtClean="0"/>
              <a:t>τύπου  </a:t>
            </a:r>
            <a:r>
              <a:rPr lang="el-GR" sz="4000" baseline="30000" dirty="0"/>
              <a:t>ή </a:t>
            </a:r>
            <a:r>
              <a:rPr lang="el-GR" sz="4000" baseline="30000" dirty="0" err="1" smtClean="0"/>
              <a:t>ινσουλινοεξαρτώμενος</a:t>
            </a:r>
            <a:r>
              <a:rPr lang="el-GR" sz="4000" baseline="30000" dirty="0" smtClean="0"/>
              <a:t>   ή διαβήτης </a:t>
            </a:r>
            <a:r>
              <a:rPr lang="el-GR" sz="4000" baseline="30000" dirty="0"/>
              <a:t>τύπου Ι </a:t>
            </a:r>
          </a:p>
          <a:p>
            <a:r>
              <a:rPr lang="el-GR" sz="4000" baseline="30000" dirty="0" smtClean="0"/>
              <a:t>διαβήτης </a:t>
            </a:r>
            <a:r>
              <a:rPr lang="el-GR" sz="4000" baseline="30000" dirty="0"/>
              <a:t>της ώριμης ηλικίας ή </a:t>
            </a:r>
            <a:r>
              <a:rPr lang="el-GR" sz="4000" baseline="30000" dirty="0" err="1"/>
              <a:t>μή</a:t>
            </a:r>
            <a:r>
              <a:rPr lang="el-GR" sz="4000" baseline="30000" dirty="0"/>
              <a:t> </a:t>
            </a:r>
            <a:r>
              <a:rPr lang="el-GR" sz="4000" baseline="30000" dirty="0" err="1" smtClean="0"/>
              <a:t>ινσουλινοεξαρτώμενος</a:t>
            </a:r>
            <a:r>
              <a:rPr lang="el-GR" sz="4000" baseline="30000" dirty="0" smtClean="0"/>
              <a:t> </a:t>
            </a:r>
            <a:r>
              <a:rPr lang="el-GR" sz="4000" baseline="30000" dirty="0"/>
              <a:t>ή διαβήτης τύπου </a:t>
            </a:r>
            <a:r>
              <a:rPr lang="el-GR" sz="4000" baseline="30000" dirty="0" smtClean="0"/>
              <a:t>ΙΙ. Η μορφή αυτή είναι η συνηθέστερη (περίπου το 80% των διαβητικών).   </a:t>
            </a:r>
            <a:endParaRPr lang="en-US" sz="4000" dirty="0"/>
          </a:p>
        </p:txBody>
      </p:sp>
    </p:spTree>
    <p:extLst>
      <p:ext uri="{BB962C8B-B14F-4D97-AF65-F5344CB8AC3E}">
        <p14:creationId xmlns:p14="http://schemas.microsoft.com/office/powerpoint/2010/main" val="2534989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ΣΔ Τύπου Ι</a:t>
            </a:r>
            <a:endParaRPr lang="en-US" dirty="0"/>
          </a:p>
        </p:txBody>
      </p:sp>
      <p:sp>
        <p:nvSpPr>
          <p:cNvPr id="3" name="Content Placeholder 2"/>
          <p:cNvSpPr>
            <a:spLocks noGrp="1"/>
          </p:cNvSpPr>
          <p:nvPr>
            <p:ph idx="1"/>
          </p:nvPr>
        </p:nvSpPr>
        <p:spPr>
          <a:xfrm>
            <a:off x="457200" y="1419130"/>
            <a:ext cx="8229600" cy="4525963"/>
          </a:xfrm>
        </p:spPr>
        <p:txBody>
          <a:bodyPr>
            <a:normAutofit fontScale="92500"/>
          </a:bodyPr>
          <a:lstStyle/>
          <a:p>
            <a:r>
              <a:rPr lang="el-GR" dirty="0"/>
              <a:t>Α</a:t>
            </a:r>
            <a:r>
              <a:rPr lang="el-GR" dirty="0" smtClean="0"/>
              <a:t>ποτελεί </a:t>
            </a:r>
            <a:r>
              <a:rPr lang="el-GR" dirty="0"/>
              <a:t>την κυριότερη αιτία διαβήτη σε παιδιά, μπορεί όμως να προσβάλλει και τους ενήλικες. </a:t>
            </a:r>
            <a:endParaRPr lang="el-GR" dirty="0" smtClean="0"/>
          </a:p>
          <a:p>
            <a:r>
              <a:rPr lang="el-GR" dirty="0" smtClean="0"/>
              <a:t>Οφείλεται </a:t>
            </a:r>
            <a:r>
              <a:rPr lang="el-GR" dirty="0"/>
              <a:t>σε καταστροφή των νησιδίων του </a:t>
            </a:r>
            <a:r>
              <a:rPr lang="el-GR" dirty="0" smtClean="0"/>
              <a:t>παγκρέατος, </a:t>
            </a:r>
            <a:r>
              <a:rPr lang="el-GR" dirty="0"/>
              <a:t>με αποτέλεσμα έλλειψη ινσουλίνης. </a:t>
            </a:r>
            <a:endParaRPr lang="el-GR" dirty="0" smtClean="0"/>
          </a:p>
          <a:p>
            <a:r>
              <a:rPr lang="el-GR" dirty="0" smtClean="0"/>
              <a:t>Ο </a:t>
            </a:r>
            <a:r>
              <a:rPr lang="el-GR" dirty="0"/>
              <a:t>ασθενής είναι πλήρως εξαρτημένος από την χορήγηση </a:t>
            </a:r>
            <a:r>
              <a:rPr lang="el-GR" dirty="0" smtClean="0"/>
              <a:t>ινσουλίνης.</a:t>
            </a:r>
          </a:p>
          <a:p>
            <a:r>
              <a:rPr lang="el-GR" dirty="0" smtClean="0"/>
              <a:t> Η </a:t>
            </a:r>
            <a:r>
              <a:rPr lang="el-GR" dirty="0"/>
              <a:t>χορήγηση ινσουλίνης γίνεται εφ’ όρου </a:t>
            </a:r>
            <a:r>
              <a:rPr lang="el-GR" dirty="0" smtClean="0"/>
              <a:t>ζωής</a:t>
            </a:r>
            <a:r>
              <a:rPr lang="el-GR" dirty="0"/>
              <a:t>,</a:t>
            </a:r>
            <a:r>
              <a:rPr lang="el-GR" dirty="0" smtClean="0"/>
              <a:t> </a:t>
            </a:r>
            <a:r>
              <a:rPr lang="el-GR" dirty="0"/>
              <a:t>με σύριγγες ή με συσκευές, όπως τα στυλό και οι αντλίες συνεχούς χορήγησης.</a:t>
            </a:r>
          </a:p>
          <a:p>
            <a:endParaRPr lang="en-US" dirty="0"/>
          </a:p>
        </p:txBody>
      </p:sp>
    </p:spTree>
    <p:extLst>
      <p:ext uri="{BB962C8B-B14F-4D97-AF65-F5344CB8AC3E}">
        <p14:creationId xmlns:p14="http://schemas.microsoft.com/office/powerpoint/2010/main" val="3298685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ΣΔ Τύπου ΙΙ</a:t>
            </a:r>
            <a:endParaRPr lang="en-US" dirty="0"/>
          </a:p>
        </p:txBody>
      </p:sp>
      <p:sp>
        <p:nvSpPr>
          <p:cNvPr id="3" name="Content Placeholder 2"/>
          <p:cNvSpPr>
            <a:spLocks noGrp="1"/>
          </p:cNvSpPr>
          <p:nvPr>
            <p:ph idx="1"/>
          </p:nvPr>
        </p:nvSpPr>
        <p:spPr/>
        <p:txBody>
          <a:bodyPr>
            <a:normAutofit/>
          </a:bodyPr>
          <a:lstStyle/>
          <a:p>
            <a:r>
              <a:rPr lang="el-GR" dirty="0" smtClean="0"/>
              <a:t>Η βλάβη </a:t>
            </a:r>
            <a:r>
              <a:rPr lang="el-GR" dirty="0"/>
              <a:t>του παγκρέατος είναι πολύ μικρότερη. </a:t>
            </a:r>
            <a:endParaRPr lang="el-GR" dirty="0" smtClean="0"/>
          </a:p>
          <a:p>
            <a:r>
              <a:rPr lang="el-GR" dirty="0" smtClean="0"/>
              <a:t>Εκκρίνεται </a:t>
            </a:r>
            <a:r>
              <a:rPr lang="el-GR" dirty="0"/>
              <a:t>ινσουλίνη, αλλά, είτε είναι λιγότερη απ αυτή που χρειάζεται ο οργανισμός, είτε δεν είναι αρκετά δραστική στους ιστούς (μειωμένη ευαισθησία των ιστών στην ινσουλίνη). </a:t>
            </a:r>
            <a:endParaRPr lang="en-US" dirty="0"/>
          </a:p>
        </p:txBody>
      </p:sp>
    </p:spTree>
    <p:extLst>
      <p:ext uri="{BB962C8B-B14F-4D97-AF65-F5344CB8AC3E}">
        <p14:creationId xmlns:p14="http://schemas.microsoft.com/office/powerpoint/2010/main" val="78719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r>
              <a:rPr lang="el-GR" altLang="el-GR" smtClean="0"/>
              <a:t>Πρωτεΐνες = πολυπεπτίδια</a:t>
            </a:r>
          </a:p>
        </p:txBody>
      </p:sp>
      <p:pic>
        <p:nvPicPr>
          <p:cNvPr id="4099" name="Θέση περιεχομένου 5" descr="ANd9GcTu8Mr7ReUuLoYphMg5-iP7iHvpBrJfjzwckj4PKU0vsyMiKaCB"/>
          <p:cNvPicPr>
            <a:picLocks noGrp="1"/>
          </p:cNvPicPr>
          <p:nvPr>
            <p:ph idx="1"/>
          </p:nvPr>
        </p:nvPicPr>
        <p:blipFill>
          <a:blip r:embed="rId2">
            <a:lum bright="4000" contrast="-14000"/>
            <a:grayscl/>
            <a:extLst>
              <a:ext uri="{28A0092B-C50C-407E-A947-70E740481C1C}">
                <a14:useLocalDpi xmlns:a14="http://schemas.microsoft.com/office/drawing/2010/main" val="0"/>
              </a:ext>
            </a:extLst>
          </a:blip>
          <a:srcRect/>
          <a:stretch>
            <a:fillRect/>
          </a:stretch>
        </p:blipFill>
        <p:spPr>
          <a:xfrm>
            <a:off x="1428011" y="1616563"/>
            <a:ext cx="6287977" cy="3743088"/>
          </a:xfrm>
        </p:spPr>
      </p:pic>
    </p:spTree>
    <p:extLst>
      <p:ext uri="{BB962C8B-B14F-4D97-AF65-F5344CB8AC3E}">
        <p14:creationId xmlns:p14="http://schemas.microsoft.com/office/powerpoint/2010/main" val="383284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normAutofit fontScale="90000"/>
          </a:bodyPr>
          <a:lstStyle/>
          <a:p>
            <a:r>
              <a:rPr lang="el-GR" altLang="el-GR" smtClean="0"/>
              <a:t>Δομικές και λειτουργικές πρωτεΐνες</a:t>
            </a:r>
          </a:p>
        </p:txBody>
      </p:sp>
      <p:sp>
        <p:nvSpPr>
          <p:cNvPr id="5123" name="Θέση περιεχομένου 2"/>
          <p:cNvSpPr>
            <a:spLocks noGrp="1"/>
          </p:cNvSpPr>
          <p:nvPr>
            <p:ph idx="1"/>
          </p:nvPr>
        </p:nvSpPr>
        <p:spPr>
          <a:xfrm>
            <a:off x="593002" y="1518719"/>
            <a:ext cx="8229600" cy="4525963"/>
          </a:xfrm>
        </p:spPr>
        <p:txBody>
          <a:bodyPr/>
          <a:lstStyle/>
          <a:p>
            <a:pPr marL="0" indent="0">
              <a:buFont typeface="Arial" panose="020B0604020202020204" pitchFamily="34" charset="0"/>
              <a:buNone/>
            </a:pPr>
            <a:r>
              <a:rPr lang="el-GR" altLang="el-GR" dirty="0" smtClean="0"/>
              <a:t>Το κολλαγόνο (δομική πρωτεΐνη)  και η αιμοσφαιρίνη (λειτουργική πρωτεΐνη) υπάρχουν σε μεγάλη ποσότητα στο σώμα του ανθρώπου. Οι πρωτεΐνες  χαρακτηρίζουν τα έμβια όντα και αποτελούν θρεπτικά συστατικά ουσιώδη για την επιβίωση του κυττάρου γιατί εξυπηρετούν πολλαπλές βιολογικές λειτουργίες (δομή και λειτουργία του κυττάρου). </a:t>
            </a:r>
          </a:p>
        </p:txBody>
      </p:sp>
    </p:spTree>
    <p:extLst>
      <p:ext uri="{BB962C8B-B14F-4D97-AF65-F5344CB8AC3E}">
        <p14:creationId xmlns:p14="http://schemas.microsoft.com/office/powerpoint/2010/main" val="138655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Θέση περιεχομένου 2"/>
          <p:cNvSpPr>
            <a:spLocks noGrp="1"/>
          </p:cNvSpPr>
          <p:nvPr>
            <p:ph idx="1"/>
          </p:nvPr>
        </p:nvSpPr>
        <p:spPr>
          <a:xfrm>
            <a:off x="574895" y="1229008"/>
            <a:ext cx="8229600" cy="4525963"/>
          </a:xfrm>
        </p:spPr>
        <p:txBody>
          <a:bodyPr/>
          <a:lstStyle/>
          <a:p>
            <a:pPr marL="0" indent="0">
              <a:buFont typeface="Arial" panose="020B0604020202020204" pitchFamily="34" charset="0"/>
              <a:buNone/>
            </a:pPr>
            <a:r>
              <a:rPr lang="el-GR" altLang="el-GR" sz="3600" dirty="0" smtClean="0"/>
              <a:t>Κάθε πρωτεΐνη σχηματίζεται από αμινοξέα. Υπάρχουν 20 αμινοξέα, από τα οποία 9 χαρακτηρίζονται ως ουσιώδη (απαραίτητα), τα οποία πρέπει να παίρνουμε από τις τροφές.   Τα υπόλοιπα συντίθενται από τον οργανισμό μας. </a:t>
            </a:r>
          </a:p>
        </p:txBody>
      </p:sp>
    </p:spTree>
    <p:extLst>
      <p:ext uri="{BB962C8B-B14F-4D97-AF65-F5344CB8AC3E}">
        <p14:creationId xmlns:p14="http://schemas.microsoft.com/office/powerpoint/2010/main" val="108034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629216" y="975511"/>
            <a:ext cx="8229600" cy="4525963"/>
          </a:xfrm>
        </p:spPr>
        <p:txBody>
          <a:bodyPr/>
          <a:lstStyle/>
          <a:p>
            <a:pPr marL="0" indent="0">
              <a:buFont typeface="Arial" panose="020B0604020202020204" pitchFamily="34" charset="0"/>
              <a:buNone/>
              <a:defRPr/>
            </a:pPr>
            <a:r>
              <a:rPr lang="el-GR" dirty="0"/>
              <a:t>Μετά την απορρόφησή τους από έντερο, οι πρωτεΐνες των τροφών  </a:t>
            </a:r>
            <a:r>
              <a:rPr lang="el-GR" dirty="0" err="1"/>
              <a:t>αποδομούνται</a:t>
            </a:r>
            <a:r>
              <a:rPr lang="el-GR" dirty="0"/>
              <a:t> σε αμινοξέα, τα οποία προσλαμβάνονται από τους ιστούς που συνθέτουν τις πρωτεΐνες  του ανθρώπου (π.χ. κολλαγόνο, αιμοσφαιρίνη, ένζυμα, ορμόνες). </a:t>
            </a:r>
            <a:endParaRPr lang="el-GR" dirty="0" smtClean="0"/>
          </a:p>
          <a:p>
            <a:pPr marL="0" indent="0">
              <a:buFont typeface="Arial" panose="020B0604020202020204" pitchFamily="34" charset="0"/>
              <a:buNone/>
              <a:defRPr/>
            </a:pPr>
            <a:r>
              <a:rPr lang="el-GR" dirty="0" smtClean="0"/>
              <a:t>Η </a:t>
            </a:r>
            <a:r>
              <a:rPr lang="el-GR" dirty="0"/>
              <a:t>περίσσεια τους, είτε μετατρέπεται σε </a:t>
            </a:r>
            <a:r>
              <a:rPr lang="el-GR" b="1" dirty="0"/>
              <a:t>ουρία</a:t>
            </a:r>
            <a:r>
              <a:rPr lang="el-GR" dirty="0"/>
              <a:t> και αποβάλλεται από τους </a:t>
            </a:r>
            <a:r>
              <a:rPr lang="el-GR" dirty="0" err="1"/>
              <a:t>νεφρούς</a:t>
            </a:r>
            <a:r>
              <a:rPr lang="el-GR" dirty="0"/>
              <a:t>, είτε μετατρέπεται σε λίπος.</a:t>
            </a:r>
          </a:p>
          <a:p>
            <a:pPr>
              <a:defRPr/>
            </a:pPr>
            <a:endParaRPr lang="el-GR" dirty="0"/>
          </a:p>
        </p:txBody>
      </p:sp>
    </p:spTree>
    <p:extLst>
      <p:ext uri="{BB962C8B-B14F-4D97-AF65-F5344CB8AC3E}">
        <p14:creationId xmlns:p14="http://schemas.microsoft.com/office/powerpoint/2010/main" val="185103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7735" y="745685"/>
            <a:ext cx="8229600" cy="5145088"/>
          </a:xfrm>
        </p:spPr>
        <p:txBody>
          <a:bodyPr>
            <a:normAutofit lnSpcReduction="10000"/>
          </a:bodyPr>
          <a:lstStyle/>
          <a:p>
            <a:pPr marL="0" indent="0">
              <a:buFont typeface="Arial" panose="020B0604020202020204" pitchFamily="34" charset="0"/>
              <a:buNone/>
              <a:defRPr/>
            </a:pPr>
            <a:r>
              <a:rPr lang="el-GR" sz="3600" b="1" dirty="0"/>
              <a:t>Ενεργειακή αξία: 4 </a:t>
            </a:r>
            <a:r>
              <a:rPr lang="en-US" sz="3600" b="1" dirty="0"/>
              <a:t>kcal</a:t>
            </a:r>
            <a:r>
              <a:rPr lang="el-GR" sz="3600" b="1" dirty="0"/>
              <a:t> / </a:t>
            </a:r>
            <a:r>
              <a:rPr lang="en-US" sz="3600" b="1" dirty="0"/>
              <a:t>gr</a:t>
            </a:r>
            <a:r>
              <a:rPr lang="el-GR" sz="3600" b="1" dirty="0"/>
              <a:t>, </a:t>
            </a:r>
            <a:r>
              <a:rPr lang="el-GR" sz="3600" dirty="0"/>
              <a:t>δηλ. ένα γραμμάριο λευκώματος κατά την καύση του παρέχει 4 θερμίδες. Οι πρωτεΐνες δεν μπορούν να αποθηκευτούν σαν εφεδρεία στο σώμα, αντίθετα με τα λίπη και τους υδατάνθρακες. Γι’ αυτό το λόγο πρέπει να τις προσλαμβάνουμε ανά 3-4 ώρες, καλύτερα από πλήρεις πηγές, δηλαδή από τρόφιμα που περιέχουν και τα 9 ουσιώδη αμινοξέα (πχ. κρέας, αυγό, γάλα). </a:t>
            </a:r>
          </a:p>
          <a:p>
            <a:pPr>
              <a:defRPr/>
            </a:pPr>
            <a:endParaRPr lang="el-GR" sz="3600" dirty="0"/>
          </a:p>
        </p:txBody>
      </p:sp>
    </p:spTree>
    <p:extLst>
      <p:ext uri="{BB962C8B-B14F-4D97-AF65-F5344CB8AC3E}">
        <p14:creationId xmlns:p14="http://schemas.microsoft.com/office/powerpoint/2010/main" val="60479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ΥΔΑΤΑΝΘΡΑΚΕΣ</a:t>
            </a:r>
            <a:endParaRPr lang="el-GR" dirty="0"/>
          </a:p>
        </p:txBody>
      </p:sp>
      <p:sp>
        <p:nvSpPr>
          <p:cNvPr id="14338" name="2 - Θέση περιεχομένου"/>
          <p:cNvSpPr>
            <a:spLocks noGrp="1"/>
          </p:cNvSpPr>
          <p:nvPr>
            <p:ph idx="1"/>
          </p:nvPr>
        </p:nvSpPr>
        <p:spPr>
          <a:xfrm>
            <a:off x="1333499" y="1520228"/>
            <a:ext cx="5609972" cy="1503630"/>
          </a:xfrm>
        </p:spPr>
        <p:txBody>
          <a:bodyPr/>
          <a:lstStyle/>
          <a:p>
            <a:pPr eaLnBrk="1" hangingPunct="1"/>
            <a:r>
              <a:rPr lang="el-GR" dirty="0" smtClean="0"/>
              <a:t>Ομάδα οργανικών ενώσεων</a:t>
            </a:r>
            <a:endParaRPr lang="en-US" dirty="0" smtClean="0"/>
          </a:p>
          <a:p>
            <a:pPr eaLnBrk="1" hangingPunct="1"/>
            <a:r>
              <a:rPr lang="el-GR" dirty="0" smtClean="0"/>
              <a:t>Άνθρακας+ νερό </a:t>
            </a:r>
            <a:endParaRPr lang="en-US" dirty="0" smtClean="0"/>
          </a:p>
          <a:p>
            <a:pPr eaLnBrk="1" hangingPunct="1">
              <a:buFont typeface="Wingdings 2" pitchFamily="18" charset="2"/>
              <a:buNone/>
            </a:pPr>
            <a:endParaRPr lang="el-GR" dirty="0" smtClean="0"/>
          </a:p>
          <a:p>
            <a:pPr marL="0" indent="0" eaLnBrk="1" hangingPunct="1">
              <a:buNone/>
            </a:pPr>
            <a:endParaRPr lang="el-GR" dirty="0" smtClean="0"/>
          </a:p>
        </p:txBody>
      </p:sp>
      <p:pic>
        <p:nvPicPr>
          <p:cNvPr id="3" name="Picture 2" descr="carbohydrate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050" y="3132499"/>
            <a:ext cx="5712001" cy="2736000"/>
          </a:xfrm>
          <a:prstGeom prst="rect">
            <a:avLst/>
          </a:prstGeom>
        </p:spPr>
      </p:pic>
      <p:sp>
        <p:nvSpPr>
          <p:cNvPr id="4" name="TextBox 3"/>
          <p:cNvSpPr txBox="1"/>
          <p:nvPr/>
        </p:nvSpPr>
        <p:spPr>
          <a:xfrm>
            <a:off x="5801643" y="5969037"/>
            <a:ext cx="3563468" cy="338554"/>
          </a:xfrm>
          <a:prstGeom prst="rect">
            <a:avLst/>
          </a:prstGeom>
          <a:noFill/>
        </p:spPr>
        <p:txBody>
          <a:bodyPr wrap="none" rtlCol="0">
            <a:spAutoFit/>
          </a:bodyPr>
          <a:lstStyle/>
          <a:p>
            <a:r>
              <a:rPr lang="el-GR" sz="1600" i="1" dirty="0" smtClean="0"/>
              <a:t>Πηγή: </a:t>
            </a:r>
            <a:r>
              <a:rPr lang="en-US" sz="1600" i="1" dirty="0" err="1"/>
              <a:t>biochemmarie.wordpress.com</a:t>
            </a:r>
            <a:endParaRPr lang="en-US" sz="16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420986" y="338012"/>
            <a:ext cx="8229600" cy="987356"/>
          </a:xfrm>
        </p:spPr>
        <p:txBody>
          <a:bodyPr/>
          <a:lstStyle/>
          <a:p>
            <a:r>
              <a:rPr lang="el-GR" altLang="el-GR" dirty="0">
                <a:solidFill>
                  <a:srgbClr val="0070C0"/>
                </a:solidFill>
              </a:rPr>
              <a:t>Ανόργανα </a:t>
            </a:r>
            <a:r>
              <a:rPr lang="el-GR" altLang="el-GR" dirty="0" smtClean="0">
                <a:solidFill>
                  <a:srgbClr val="0070C0"/>
                </a:solidFill>
              </a:rPr>
              <a:t>στοιχεία</a:t>
            </a:r>
          </a:p>
        </p:txBody>
      </p:sp>
      <p:sp>
        <p:nvSpPr>
          <p:cNvPr id="4" name="Θέση περιεχομένου 3"/>
          <p:cNvSpPr>
            <a:spLocks noGrp="1"/>
          </p:cNvSpPr>
          <p:nvPr>
            <p:ph idx="1"/>
          </p:nvPr>
        </p:nvSpPr>
        <p:spPr>
          <a:xfrm>
            <a:off x="583948" y="1708842"/>
            <a:ext cx="8229600" cy="3840932"/>
          </a:xfrm>
        </p:spPr>
        <p:txBody>
          <a:bodyPr/>
          <a:lstStyle/>
          <a:p>
            <a:pPr marL="0" indent="0">
              <a:buNone/>
            </a:pPr>
            <a:r>
              <a:rPr lang="el-GR" dirty="0"/>
              <a:t>Είναι απαραίτητα για τη δόμηση νέων ιστών και συμμετέχουν σε όλες τις ζωτικές λειτουργίες του οργανισμού  (νευρική διέγερση, μυϊκή συστολή, λειτουργία ενζύμων κλπ.).  Τα βασικότερα ανόργανα στοιχεία είναι το ασβέστιο, ο φώσφορος και ο σίδηρος.</a:t>
            </a:r>
          </a:p>
        </p:txBody>
      </p:sp>
    </p:spTree>
    <p:extLst>
      <p:ext uri="{BB962C8B-B14F-4D97-AF65-F5344CB8AC3E}">
        <p14:creationId xmlns:p14="http://schemas.microsoft.com/office/powerpoint/2010/main" val="256835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normAutofit/>
          </a:bodyPr>
          <a:lstStyle/>
          <a:p>
            <a:pPr eaLnBrk="1" hangingPunct="1">
              <a:defRPr/>
            </a:pPr>
            <a:r>
              <a:rPr lang="el-GR" altLang="el-GR" b="1" dirty="0" smtClean="0">
                <a:solidFill>
                  <a:srgbClr val="0070C0"/>
                </a:solidFill>
              </a:rPr>
              <a:t>ΣΙΔΗΡΟΣ</a:t>
            </a:r>
            <a:r>
              <a:rPr lang="en-US" altLang="el-GR" b="1" dirty="0" smtClean="0">
                <a:solidFill>
                  <a:srgbClr val="0070C0"/>
                </a:solidFill>
              </a:rPr>
              <a:t> Fe</a:t>
            </a:r>
            <a:endParaRPr lang="el-GR" altLang="el-GR" dirty="0" smtClean="0">
              <a:solidFill>
                <a:srgbClr val="0070C0"/>
              </a:solidFill>
            </a:endParaRPr>
          </a:p>
        </p:txBody>
      </p:sp>
      <p:sp>
        <p:nvSpPr>
          <p:cNvPr id="19459" name="Rectangle 3"/>
          <p:cNvSpPr>
            <a:spLocks noGrp="1" noRot="1" noChangeArrowheads="1"/>
          </p:cNvSpPr>
          <p:nvPr>
            <p:ph idx="1"/>
          </p:nvPr>
        </p:nvSpPr>
        <p:spPr>
          <a:xfrm>
            <a:off x="638269" y="1518719"/>
            <a:ext cx="8229600" cy="4525963"/>
          </a:xfrm>
        </p:spPr>
        <p:txBody>
          <a:bodyPr/>
          <a:lstStyle/>
          <a:p>
            <a:pPr eaLnBrk="1" hangingPunct="1"/>
            <a:r>
              <a:rPr lang="el-GR" altLang="el-GR" dirty="0" smtClean="0"/>
              <a:t>Ο σίδηρος είναι βασικό συστατικό της αιμοσφαιρίνης και η έλλειψή του προκαλεί την εμφάνιση αναιμίας (Σιδηροπενική αναιμία).</a:t>
            </a:r>
          </a:p>
          <a:p>
            <a:pPr eaLnBrk="1" hangingPunct="1"/>
            <a:r>
              <a:rPr lang="el-GR" altLang="el-GR" dirty="0" smtClean="0"/>
              <a:t>Κόκκινα κρέατα, συκώτι, κρόκος αυγού, όσπρια, πράσινα λαχανικά, καρύδια.</a:t>
            </a:r>
          </a:p>
          <a:p>
            <a:pPr eaLnBrk="1" hangingPunct="1"/>
            <a:r>
              <a:rPr lang="el-GR" altLang="el-GR" dirty="0" smtClean="0"/>
              <a:t>Ημερήσιες ανάγκες σε σίδηρο: 15 </a:t>
            </a:r>
            <a:r>
              <a:rPr lang="en-US" altLang="el-GR" dirty="0" smtClean="0"/>
              <a:t>mg</a:t>
            </a:r>
            <a:r>
              <a:rPr lang="el-GR" altLang="el-GR" dirty="0" smtClean="0"/>
              <a:t> / ημέρα.</a:t>
            </a:r>
          </a:p>
        </p:txBody>
      </p:sp>
    </p:spTree>
    <p:extLst>
      <p:ext uri="{BB962C8B-B14F-4D97-AF65-F5344CB8AC3E}">
        <p14:creationId xmlns:p14="http://schemas.microsoft.com/office/powerpoint/2010/main" val="4166920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el-GR" altLang="el-GR" b="1" dirty="0" smtClean="0">
                <a:solidFill>
                  <a:srgbClr val="0070C0"/>
                </a:solidFill>
              </a:rPr>
              <a:t>ΑΣΒΕΣΤΙΟ </a:t>
            </a:r>
            <a:r>
              <a:rPr lang="en-US" altLang="el-GR" b="1" dirty="0" smtClean="0">
                <a:solidFill>
                  <a:srgbClr val="0070C0"/>
                </a:solidFill>
              </a:rPr>
              <a:t>Ca</a:t>
            </a:r>
            <a:endParaRPr lang="el-GR" altLang="el-GR" b="1" dirty="0" smtClean="0">
              <a:solidFill>
                <a:srgbClr val="0070C0"/>
              </a:solidFill>
            </a:endParaRPr>
          </a:p>
        </p:txBody>
      </p:sp>
      <p:sp>
        <p:nvSpPr>
          <p:cNvPr id="24579" name="Rectangle 3"/>
          <p:cNvSpPr>
            <a:spLocks noGrp="1" noRot="1" noChangeArrowheads="1"/>
          </p:cNvSpPr>
          <p:nvPr>
            <p:ph idx="1"/>
          </p:nvPr>
        </p:nvSpPr>
        <p:spPr>
          <a:xfrm>
            <a:off x="593002" y="1453081"/>
            <a:ext cx="8229600" cy="4525963"/>
          </a:xfrm>
        </p:spPr>
        <p:txBody>
          <a:bodyPr>
            <a:normAutofit/>
          </a:bodyPr>
          <a:lstStyle/>
          <a:p>
            <a:pPr eaLnBrk="1" hangingPunct="1">
              <a:lnSpc>
                <a:spcPct val="90000"/>
              </a:lnSpc>
            </a:pPr>
            <a:r>
              <a:rPr lang="en-US" altLang="el-GR" sz="2800" dirty="0" smtClean="0"/>
              <a:t>T</a:t>
            </a:r>
            <a:r>
              <a:rPr lang="el-GR" altLang="el-GR" sz="2800" dirty="0" smtClean="0"/>
              <a:t>ο ασβέστιο είναι απαραίτητο για την ανάπτυξη των οστών.</a:t>
            </a:r>
          </a:p>
          <a:p>
            <a:pPr eaLnBrk="1" hangingPunct="1">
              <a:lnSpc>
                <a:spcPct val="90000"/>
              </a:lnSpc>
            </a:pPr>
            <a:r>
              <a:rPr lang="el-GR" altLang="el-GR" sz="2800" dirty="0" smtClean="0"/>
              <a:t>Φαίνεται πως η επαρκής πρόσληψη ασβεστίου και η σωστή εναπόθεση του στα οστά κατά την φάση της ανάπτυξης επηρεάζει τη διατήρηση της οστικής μάζας στην τρίτη ηλικία. </a:t>
            </a:r>
          </a:p>
          <a:p>
            <a:pPr eaLnBrk="1" hangingPunct="1">
              <a:lnSpc>
                <a:spcPct val="90000"/>
              </a:lnSpc>
            </a:pPr>
            <a:r>
              <a:rPr lang="el-GR" altLang="el-GR" sz="2800" dirty="0" smtClean="0"/>
              <a:t>Δηλαδή όταν παίρνει ένα νήπιο τροφές με αρκετό ασβέστιο εξασφαλίζει ότι τα κόκαλά του θα αναπτυχθούν σωστά, αλλά πιθανόν εξασφαλίζει και γεράματα χωρίς οστεοπόρωση </a:t>
            </a:r>
          </a:p>
        </p:txBody>
      </p:sp>
    </p:spTree>
    <p:extLst>
      <p:ext uri="{BB962C8B-B14F-4D97-AF65-F5344CB8AC3E}">
        <p14:creationId xmlns:p14="http://schemas.microsoft.com/office/powerpoint/2010/main" val="244455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r>
              <a:rPr lang="el-GR" altLang="el-GR" sz="4000" dirty="0" smtClean="0">
                <a:solidFill>
                  <a:srgbClr val="0070C0"/>
                </a:solidFill>
              </a:rPr>
              <a:t>Πόσο </a:t>
            </a:r>
            <a:r>
              <a:rPr lang="el-GR" altLang="el-GR" sz="4000" b="1" dirty="0" smtClean="0">
                <a:solidFill>
                  <a:srgbClr val="0070C0"/>
                </a:solidFill>
              </a:rPr>
              <a:t>ασβέστιο χρειά</a:t>
            </a:r>
            <a:r>
              <a:rPr lang="el-GR" altLang="el-GR" sz="4000" dirty="0" smtClean="0">
                <a:solidFill>
                  <a:srgbClr val="0070C0"/>
                </a:solidFill>
              </a:rPr>
              <a:t>ζεται ο οργανισμός </a:t>
            </a:r>
            <a:r>
              <a:rPr lang="el-GR" altLang="el-GR" sz="4000" b="1" dirty="0" smtClean="0">
                <a:solidFill>
                  <a:srgbClr val="0070C0"/>
                </a:solidFill>
              </a:rPr>
              <a:t>καθημερινά;</a:t>
            </a:r>
          </a:p>
        </p:txBody>
      </p:sp>
      <p:sp>
        <p:nvSpPr>
          <p:cNvPr id="28675" name="Rectangle 3"/>
          <p:cNvSpPr>
            <a:spLocks noGrp="1" noRot="1" noChangeArrowheads="1"/>
          </p:cNvSpPr>
          <p:nvPr>
            <p:ph type="body" sz="half" idx="4294967295"/>
          </p:nvPr>
        </p:nvSpPr>
        <p:spPr>
          <a:xfrm>
            <a:off x="715224" y="1842443"/>
            <a:ext cx="3078163" cy="3705225"/>
          </a:xfrm>
        </p:spPr>
        <p:txBody>
          <a:bodyPr/>
          <a:lstStyle/>
          <a:p>
            <a:pPr marL="0" indent="0" eaLnBrk="1" hangingPunct="1">
              <a:buFont typeface="Wingdings" panose="05000000000000000000" pitchFamily="2" charset="2"/>
              <a:buNone/>
            </a:pPr>
            <a:r>
              <a:rPr lang="el-GR" altLang="el-GR" sz="2800" dirty="0" smtClean="0"/>
              <a:t>Ημερήσιες ανάγκες σε ασβέστιο: </a:t>
            </a:r>
            <a:r>
              <a:rPr lang="el-GR" altLang="el-GR" sz="2800" b="1" dirty="0" smtClean="0"/>
              <a:t>1</a:t>
            </a:r>
            <a:r>
              <a:rPr lang="en-US" altLang="el-GR" sz="2800" b="1" dirty="0" smtClean="0"/>
              <a:t>gr</a:t>
            </a:r>
            <a:r>
              <a:rPr lang="el-GR" altLang="el-GR" sz="2800" b="1" dirty="0" smtClean="0"/>
              <a:t> / ημέρα</a:t>
            </a:r>
            <a:r>
              <a:rPr lang="el-GR" altLang="el-GR" sz="2800" dirty="0" smtClean="0"/>
              <a:t>. Η απαραίτητη καθημερινή δόση ασβεστίου ανάλογα με την ηλικία</a:t>
            </a:r>
            <a:endParaRPr lang="el-GR" altLang="el-GR" sz="2800" b="1" dirty="0" smtClean="0"/>
          </a:p>
        </p:txBody>
      </p:sp>
      <p:pic>
        <p:nvPicPr>
          <p:cNvPr id="28682" name="Picture 1"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233" y="1562539"/>
            <a:ext cx="4171009" cy="426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2"/>
          <p:cNvSpPr txBox="1">
            <a:spLocks noChangeArrowheads="1"/>
          </p:cNvSpPr>
          <p:nvPr/>
        </p:nvSpPr>
        <p:spPr bwMode="auto">
          <a:xfrm>
            <a:off x="5595640" y="5958838"/>
            <a:ext cx="31709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600" i="1" dirty="0">
                <a:latin typeface="Arial" panose="020B0604020202020204" pitchFamily="34" charset="0"/>
              </a:rPr>
              <a:t>Πηγή: </a:t>
            </a:r>
            <a:r>
              <a:rPr lang="en-US" altLang="el-GR" sz="1600" i="1" dirty="0">
                <a:latin typeface="Arial" panose="020B0604020202020204" pitchFamily="34" charset="0"/>
              </a:rPr>
              <a:t>www.healthandbloom.com</a:t>
            </a:r>
          </a:p>
        </p:txBody>
      </p:sp>
    </p:spTree>
    <p:extLst>
      <p:ext uri="{BB962C8B-B14F-4D97-AF65-F5344CB8AC3E}">
        <p14:creationId xmlns:p14="http://schemas.microsoft.com/office/powerpoint/2010/main" val="2519201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457200" y="274638"/>
            <a:ext cx="8229600" cy="1354137"/>
          </a:xfrm>
        </p:spPr>
        <p:txBody>
          <a:bodyPr>
            <a:noAutofit/>
          </a:bodyPr>
          <a:lstStyle/>
          <a:p>
            <a:pPr eaLnBrk="1" hangingPunct="1">
              <a:defRPr/>
            </a:pPr>
            <a:r>
              <a:rPr lang="el-GR" altLang="el-GR" b="1" dirty="0" smtClean="0">
                <a:solidFill>
                  <a:srgbClr val="0070C0"/>
                </a:solidFill>
              </a:rPr>
              <a:t>Περιεκτικότητα διαφόρων τροφίμων σε ασβέστιο</a:t>
            </a:r>
            <a:r>
              <a:rPr lang="en-US" altLang="el-GR" b="1" dirty="0" smtClean="0">
                <a:solidFill>
                  <a:srgbClr val="0070C0"/>
                </a:solidFill>
              </a:rPr>
              <a:t> </a:t>
            </a:r>
            <a:endParaRPr lang="el-GR" altLang="el-GR" b="1" dirty="0" smtClean="0">
              <a:solidFill>
                <a:srgbClr val="0070C0"/>
              </a:solidFill>
            </a:endParaRPr>
          </a:p>
        </p:txBody>
      </p:sp>
      <p:sp>
        <p:nvSpPr>
          <p:cNvPr id="29699" name="Rectangle 3"/>
          <p:cNvSpPr>
            <a:spLocks noGrp="1" noRot="1" noChangeArrowheads="1"/>
          </p:cNvSpPr>
          <p:nvPr>
            <p:ph idx="1"/>
          </p:nvPr>
        </p:nvSpPr>
        <p:spPr>
          <a:xfrm>
            <a:off x="1063782" y="1945646"/>
            <a:ext cx="7527956" cy="3939106"/>
          </a:xfrm>
        </p:spPr>
        <p:txBody>
          <a:bodyPr/>
          <a:lstStyle/>
          <a:p>
            <a:pPr eaLnBrk="1" hangingPunct="1">
              <a:lnSpc>
                <a:spcPct val="80000"/>
              </a:lnSpc>
            </a:pPr>
            <a:r>
              <a:rPr lang="el-GR" altLang="el-GR" sz="2400" dirty="0" smtClean="0"/>
              <a:t>Γάλα πλήρες</a:t>
            </a:r>
            <a:r>
              <a:rPr lang="en-US" altLang="el-GR" sz="2400" dirty="0" smtClean="0"/>
              <a:t> </a:t>
            </a:r>
            <a:r>
              <a:rPr lang="el-GR" altLang="el-GR" sz="2400" dirty="0" smtClean="0"/>
              <a:t>240 </a:t>
            </a:r>
            <a:r>
              <a:rPr lang="el-GR" altLang="el-GR" sz="2400" dirty="0" err="1" smtClean="0"/>
              <a:t>γραμ</a:t>
            </a:r>
            <a:r>
              <a:rPr lang="el-GR" altLang="el-GR" sz="2400" dirty="0" smtClean="0"/>
              <a:t>.</a:t>
            </a:r>
            <a:r>
              <a:rPr lang="en-US" altLang="el-GR" sz="2400" dirty="0" smtClean="0"/>
              <a:t> </a:t>
            </a:r>
            <a:r>
              <a:rPr lang="el-GR" altLang="el-GR" sz="2400" dirty="0" smtClean="0"/>
              <a:t>291</a:t>
            </a:r>
            <a:r>
              <a:rPr lang="en-US" altLang="el-GR" sz="2400" dirty="0" smtClean="0"/>
              <a:t>  mg</a:t>
            </a:r>
          </a:p>
          <a:p>
            <a:pPr eaLnBrk="1" hangingPunct="1">
              <a:lnSpc>
                <a:spcPct val="80000"/>
              </a:lnSpc>
            </a:pPr>
            <a:r>
              <a:rPr lang="el-GR" altLang="el-GR" sz="2400" dirty="0" smtClean="0"/>
              <a:t>Γιαούρτι με φρούτα</a:t>
            </a:r>
            <a:r>
              <a:rPr lang="en-US" altLang="el-GR" sz="2400" dirty="0" smtClean="0"/>
              <a:t> </a:t>
            </a:r>
            <a:r>
              <a:rPr lang="el-GR" altLang="el-GR" sz="2400" dirty="0" smtClean="0"/>
              <a:t>240 </a:t>
            </a:r>
            <a:r>
              <a:rPr lang="el-GR" altLang="el-GR" sz="2400" dirty="0" err="1" smtClean="0"/>
              <a:t>γραμ</a:t>
            </a:r>
            <a:r>
              <a:rPr lang="el-GR" altLang="el-GR" sz="2400" dirty="0" smtClean="0"/>
              <a:t>.</a:t>
            </a:r>
            <a:r>
              <a:rPr lang="en-US" altLang="el-GR" sz="2400" dirty="0" smtClean="0"/>
              <a:t> </a:t>
            </a:r>
            <a:r>
              <a:rPr lang="el-GR" altLang="el-GR" sz="2400" dirty="0" smtClean="0"/>
              <a:t>345</a:t>
            </a:r>
            <a:r>
              <a:rPr lang="en-US" altLang="el-GR" sz="2400" dirty="0" smtClean="0"/>
              <a:t> mg</a:t>
            </a:r>
          </a:p>
          <a:p>
            <a:pPr eaLnBrk="1" hangingPunct="1">
              <a:lnSpc>
                <a:spcPct val="80000"/>
              </a:lnSpc>
            </a:pPr>
            <a:r>
              <a:rPr lang="el-GR" altLang="el-GR" sz="2400" dirty="0" smtClean="0"/>
              <a:t>Τυρί (σκληρό, </a:t>
            </a:r>
            <a:r>
              <a:rPr lang="el-GR" altLang="el-GR" sz="2400" dirty="0" err="1" smtClean="0"/>
              <a:t>μοτσαρέλα</a:t>
            </a:r>
            <a:r>
              <a:rPr lang="en-US" altLang="el-GR" sz="2400" dirty="0" smtClean="0"/>
              <a:t> </a:t>
            </a:r>
            <a:r>
              <a:rPr lang="el-GR" altLang="el-GR" sz="2400" dirty="0" smtClean="0"/>
              <a:t>)μία φέτα</a:t>
            </a:r>
            <a:r>
              <a:rPr lang="en-US" altLang="el-GR" sz="2400" dirty="0" smtClean="0"/>
              <a:t> </a:t>
            </a:r>
            <a:r>
              <a:rPr lang="el-GR" altLang="el-GR" sz="2400" dirty="0" smtClean="0"/>
              <a:t>170 – 210</a:t>
            </a:r>
            <a:r>
              <a:rPr lang="en-US" altLang="el-GR" sz="2400" dirty="0" smtClean="0"/>
              <a:t> mg</a:t>
            </a:r>
          </a:p>
          <a:p>
            <a:pPr eaLnBrk="1" hangingPunct="1">
              <a:lnSpc>
                <a:spcPct val="80000"/>
              </a:lnSpc>
            </a:pPr>
            <a:r>
              <a:rPr lang="el-GR" altLang="el-GR" sz="2400" dirty="0" smtClean="0"/>
              <a:t>Παρμεζάνα τριμμένη</a:t>
            </a:r>
            <a:r>
              <a:rPr lang="en-US" altLang="el-GR" sz="2400" dirty="0" smtClean="0"/>
              <a:t>-</a:t>
            </a:r>
            <a:r>
              <a:rPr lang="el-GR" altLang="el-GR" sz="2400" dirty="0" smtClean="0"/>
              <a:t>μία κουταλιά της σούπας</a:t>
            </a:r>
            <a:r>
              <a:rPr lang="en-US" altLang="el-GR" sz="2400" dirty="0" smtClean="0"/>
              <a:t> </a:t>
            </a:r>
            <a:r>
              <a:rPr lang="el-GR" altLang="el-GR" sz="2400" dirty="0" smtClean="0"/>
              <a:t>70</a:t>
            </a:r>
            <a:r>
              <a:rPr lang="en-US" altLang="el-GR" sz="2400" dirty="0" smtClean="0"/>
              <a:t> </a:t>
            </a:r>
          </a:p>
          <a:p>
            <a:pPr eaLnBrk="1" hangingPunct="1">
              <a:lnSpc>
                <a:spcPct val="80000"/>
              </a:lnSpc>
            </a:pPr>
            <a:r>
              <a:rPr lang="el-GR" altLang="el-GR" sz="2400" dirty="0" smtClean="0"/>
              <a:t>Παγωτό βανίλια με 10% </a:t>
            </a:r>
            <a:r>
              <a:rPr lang="el-GR" altLang="el-GR" sz="2400" dirty="0" err="1" smtClean="0"/>
              <a:t>λιπ</a:t>
            </a:r>
            <a:r>
              <a:rPr lang="el-GR" altLang="el-GR" sz="2400" dirty="0" smtClean="0"/>
              <a:t>.</a:t>
            </a:r>
            <a:r>
              <a:rPr lang="en-US" altLang="el-GR" sz="2400" dirty="0" smtClean="0"/>
              <a:t>,</a:t>
            </a:r>
            <a:r>
              <a:rPr lang="el-GR" altLang="el-GR" sz="2400" dirty="0" smtClean="0"/>
              <a:t>ένα φλιτζάνι</a:t>
            </a:r>
            <a:r>
              <a:rPr lang="en-US" altLang="el-GR" sz="2400" dirty="0" smtClean="0"/>
              <a:t> </a:t>
            </a:r>
            <a:r>
              <a:rPr lang="el-GR" altLang="el-GR" sz="2400" dirty="0" smtClean="0"/>
              <a:t>176</a:t>
            </a:r>
            <a:endParaRPr lang="en-US" altLang="el-GR" sz="2400" dirty="0" smtClean="0"/>
          </a:p>
          <a:p>
            <a:pPr eaLnBrk="1" hangingPunct="1">
              <a:lnSpc>
                <a:spcPct val="80000"/>
              </a:lnSpc>
            </a:pPr>
            <a:r>
              <a:rPr lang="el-GR" altLang="el-GR" sz="2400" dirty="0" smtClean="0"/>
              <a:t>Σολομός κονσέρβα</a:t>
            </a:r>
            <a:r>
              <a:rPr lang="en-US" altLang="el-GR" sz="2400" dirty="0" smtClean="0"/>
              <a:t> </a:t>
            </a:r>
            <a:r>
              <a:rPr lang="el-GR" altLang="el-GR" sz="2400" dirty="0" smtClean="0"/>
              <a:t>90 γραμ.167</a:t>
            </a:r>
            <a:endParaRPr lang="en-US" altLang="el-GR" sz="2400" dirty="0" smtClean="0"/>
          </a:p>
          <a:p>
            <a:pPr eaLnBrk="1" hangingPunct="1">
              <a:lnSpc>
                <a:spcPct val="80000"/>
              </a:lnSpc>
            </a:pPr>
            <a:r>
              <a:rPr lang="el-GR" altLang="el-GR" sz="2400" dirty="0" smtClean="0"/>
              <a:t>Σαρδέλες κονσέρβα</a:t>
            </a:r>
            <a:r>
              <a:rPr lang="en-US" altLang="el-GR" sz="2400" dirty="0" smtClean="0"/>
              <a:t> </a:t>
            </a:r>
            <a:r>
              <a:rPr lang="el-GR" altLang="el-GR" sz="2400" dirty="0" smtClean="0"/>
              <a:t>90 γραμ.372</a:t>
            </a:r>
            <a:endParaRPr lang="en-US" altLang="el-GR" sz="2400" dirty="0" smtClean="0"/>
          </a:p>
          <a:p>
            <a:pPr eaLnBrk="1" hangingPunct="1">
              <a:lnSpc>
                <a:spcPct val="80000"/>
              </a:lnSpc>
            </a:pPr>
            <a:r>
              <a:rPr lang="el-GR" altLang="el-GR" sz="2400" dirty="0" smtClean="0"/>
              <a:t>Αμύγδαλα ψημένα</a:t>
            </a:r>
            <a:r>
              <a:rPr lang="en-US" altLang="el-GR" sz="2400" dirty="0" smtClean="0"/>
              <a:t> </a:t>
            </a:r>
            <a:r>
              <a:rPr lang="el-GR" altLang="el-GR" sz="2400" dirty="0" smtClean="0"/>
              <a:t>30 γραμ.80</a:t>
            </a:r>
          </a:p>
          <a:p>
            <a:pPr eaLnBrk="1" hangingPunct="1">
              <a:lnSpc>
                <a:spcPct val="80000"/>
              </a:lnSpc>
            </a:pPr>
            <a:r>
              <a:rPr lang="el-GR" altLang="el-GR" sz="2400" dirty="0" smtClean="0"/>
              <a:t>Σοκολάτα.</a:t>
            </a:r>
          </a:p>
          <a:p>
            <a:pPr eaLnBrk="1" hangingPunct="1">
              <a:lnSpc>
                <a:spcPct val="80000"/>
              </a:lnSpc>
            </a:pPr>
            <a:r>
              <a:rPr lang="el-GR" altLang="el-GR" sz="2400" dirty="0" smtClean="0"/>
              <a:t>Φασόλια, σπανάκι, μπάμιες: μέτρια απορρόφηση.</a:t>
            </a:r>
          </a:p>
        </p:txBody>
      </p:sp>
    </p:spTree>
    <p:extLst>
      <p:ext uri="{BB962C8B-B14F-4D97-AF65-F5344CB8AC3E}">
        <p14:creationId xmlns:p14="http://schemas.microsoft.com/office/powerpoint/2010/main" val="155498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el-GR" altLang="el-GR" smtClean="0"/>
              <a:t>Βιταμίνη </a:t>
            </a:r>
            <a:r>
              <a:rPr lang="en-US" altLang="el-GR" smtClean="0"/>
              <a:t>D</a:t>
            </a:r>
          </a:p>
        </p:txBody>
      </p:sp>
      <p:sp>
        <p:nvSpPr>
          <p:cNvPr id="31747" name="Rectangle 3"/>
          <p:cNvSpPr>
            <a:spLocks noGrp="1" noRot="1" noChangeArrowheads="1"/>
          </p:cNvSpPr>
          <p:nvPr>
            <p:ph idx="1"/>
          </p:nvPr>
        </p:nvSpPr>
        <p:spPr/>
        <p:txBody>
          <a:bodyPr/>
          <a:lstStyle/>
          <a:p>
            <a:pPr eaLnBrk="1" hangingPunct="1"/>
            <a:r>
              <a:rPr lang="el-GR" altLang="el-GR" sz="2800" smtClean="0"/>
              <a:t>Η βιταμίνη </a:t>
            </a:r>
            <a:r>
              <a:rPr lang="en-US" altLang="el-GR" sz="2800" smtClean="0"/>
              <a:t>D</a:t>
            </a:r>
            <a:r>
              <a:rPr lang="el-GR" altLang="el-GR" sz="2800" smtClean="0"/>
              <a:t>, η οποία σχηματίζεται κατά ένα μέρος από το δέρμα, υπό την επίδραση των υπεριωδών ακτινών του ηλιακού φωτός, και προσλαμβάνεται κατά άλλο μέρος με τη διατροφή (λιπαρά ψάρια κλπ…), παίζει σημαντικό ρόλο στον σχηματισμό των οστών. </a:t>
            </a:r>
          </a:p>
          <a:p>
            <a:pPr eaLnBrk="1" hangingPunct="1"/>
            <a:r>
              <a:rPr lang="el-GR" altLang="el-GR" sz="2800" smtClean="0"/>
              <a:t>Αυξάνει την απορρόφηση του ασβεστίου της διατροφής από το έντερο και επιβραδύνει την απώλεια του μέσω των ούρων, γεγονός που αυξάνει το απόθεμα ασβεστίου στον οστίτη ιστό.</a:t>
            </a:r>
          </a:p>
        </p:txBody>
      </p:sp>
    </p:spTree>
    <p:extLst>
      <p:ext uri="{BB962C8B-B14F-4D97-AF65-F5344CB8AC3E}">
        <p14:creationId xmlns:p14="http://schemas.microsoft.com/office/powerpoint/2010/main" val="1939775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57200" y="81287"/>
            <a:ext cx="8229600" cy="987356"/>
          </a:xfrm>
        </p:spPr>
        <p:txBody>
          <a:bodyPr/>
          <a:lstStyle/>
          <a:p>
            <a:pPr eaLnBrk="1" hangingPunct="1"/>
            <a:r>
              <a:rPr lang="el-GR" altLang="el-GR" dirty="0" smtClean="0"/>
              <a:t>Οστεοπόρωση</a:t>
            </a:r>
            <a:endParaRPr lang="en-US" altLang="el-GR" dirty="0" smtClean="0"/>
          </a:p>
        </p:txBody>
      </p:sp>
      <p:sp>
        <p:nvSpPr>
          <p:cNvPr id="35843" name="Rectangle 3"/>
          <p:cNvSpPr>
            <a:spLocks noGrp="1" noRot="1" noChangeArrowheads="1"/>
          </p:cNvSpPr>
          <p:nvPr>
            <p:ph idx="1"/>
          </p:nvPr>
        </p:nvSpPr>
        <p:spPr>
          <a:xfrm>
            <a:off x="314608" y="1050342"/>
            <a:ext cx="8514784" cy="5386672"/>
          </a:xfrm>
        </p:spPr>
        <p:txBody>
          <a:bodyPr/>
          <a:lstStyle/>
          <a:p>
            <a:pPr eaLnBrk="1" hangingPunct="1">
              <a:lnSpc>
                <a:spcPct val="90000"/>
              </a:lnSpc>
            </a:pPr>
            <a:r>
              <a:rPr lang="el-GR" altLang="el-GR" sz="2800" dirty="0" smtClean="0"/>
              <a:t>Η οστική πυκνότητα ποικίλλει ανάλογα με την ηλικία. </a:t>
            </a:r>
          </a:p>
          <a:p>
            <a:pPr eaLnBrk="1" hangingPunct="1">
              <a:lnSpc>
                <a:spcPct val="90000"/>
              </a:lnSpc>
            </a:pPr>
            <a:r>
              <a:rPr lang="el-GR" altLang="el-GR" sz="2800" dirty="0" smtClean="0"/>
              <a:t>Κατά την παιδική ηλικία και την εφηβεία, η οστική μας μάζα αυξάνεται σταδιακά. </a:t>
            </a:r>
            <a:endParaRPr lang="en-US" altLang="el-GR" sz="2800" dirty="0" smtClean="0"/>
          </a:p>
          <a:p>
            <a:pPr eaLnBrk="1" hangingPunct="1">
              <a:lnSpc>
                <a:spcPct val="90000"/>
              </a:lnSpc>
            </a:pPr>
            <a:r>
              <a:rPr lang="el-GR" altLang="el-GR" sz="2800" dirty="0" smtClean="0"/>
              <a:t>Τα οστά μας μεγαλώνουν και αποκτούν τη μέγιστη πυκνότητα τους. Περίπου στην ηλικία των 20 ετών, η οστική μάζα σταματά να αυξάνεται. Παραμένει σταθερή για μερικά χρόνια και ξεκινά να μειώνεται μετά την ηλικία των 40 ετών. </a:t>
            </a:r>
          </a:p>
          <a:p>
            <a:pPr eaLnBrk="1" hangingPunct="1">
              <a:lnSpc>
                <a:spcPct val="90000"/>
              </a:lnSpc>
            </a:pPr>
            <a:r>
              <a:rPr lang="el-GR" altLang="el-GR" sz="2800" dirty="0" smtClean="0"/>
              <a:t>Με το πέρασμα της ηλικίας, οι μηχανισμοί αποδόμησης επιβάλλονται στους μηχανισμούς οικοδόμησης, τα οστά γίνονται πορώδη, η δομή τους διαφοροποιείται: οστεοπόρωση,  όταν</a:t>
            </a:r>
            <a:r>
              <a:rPr lang="el-GR" altLang="el-GR" sz="2800" b="1" dirty="0" smtClean="0"/>
              <a:t> </a:t>
            </a:r>
            <a:r>
              <a:rPr lang="el-GR" altLang="el-GR" sz="2800" dirty="0" smtClean="0"/>
              <a:t>τα οστά γερνούν</a:t>
            </a:r>
            <a:r>
              <a:rPr lang="en-US" altLang="el-GR" sz="2800" dirty="0" smtClean="0"/>
              <a:t>,</a:t>
            </a:r>
            <a:r>
              <a:rPr lang="el-GR" altLang="el-GR" sz="2800" dirty="0" smtClean="0"/>
              <a:t> αδυνατίζουν</a:t>
            </a:r>
            <a:r>
              <a:rPr lang="en-US" altLang="el-GR" sz="2800" dirty="0" smtClean="0"/>
              <a:t>.</a:t>
            </a:r>
            <a:r>
              <a:rPr lang="el-GR" altLang="el-GR" sz="2800" dirty="0" smtClean="0"/>
              <a:t> </a:t>
            </a:r>
          </a:p>
        </p:txBody>
      </p:sp>
    </p:spTree>
    <p:extLst>
      <p:ext uri="{BB962C8B-B14F-4D97-AF65-F5344CB8AC3E}">
        <p14:creationId xmlns:p14="http://schemas.microsoft.com/office/powerpoint/2010/main" val="331872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vitamin-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57" y="2326741"/>
            <a:ext cx="285184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Rot="1" noChangeArrowheads="1"/>
          </p:cNvSpPr>
          <p:nvPr>
            <p:ph idx="1"/>
          </p:nvPr>
        </p:nvSpPr>
        <p:spPr>
          <a:xfrm>
            <a:off x="457200" y="749175"/>
            <a:ext cx="5884863" cy="5609084"/>
          </a:xfrm>
        </p:spPr>
        <p:txBody>
          <a:bodyPr>
            <a:normAutofit fontScale="92500" lnSpcReduction="10000"/>
          </a:bodyPr>
          <a:lstStyle/>
          <a:p>
            <a:pPr eaLnBrk="1" hangingPunct="1"/>
            <a:r>
              <a:rPr lang="el-GR" altLang="el-GR" sz="2800" dirty="0" smtClean="0"/>
              <a:t>Η βιταμίνη C (απορρόφηση σιδήρου, </a:t>
            </a:r>
            <a:r>
              <a:rPr lang="el-GR" altLang="el-GR" sz="2800" dirty="0" err="1" smtClean="0"/>
              <a:t>φυλλικού</a:t>
            </a:r>
            <a:r>
              <a:rPr lang="el-GR" altLang="el-GR" sz="2800" dirty="0" smtClean="0"/>
              <a:t>, αντιοξειδωτική), γνωστή επίσης ως </a:t>
            </a:r>
            <a:r>
              <a:rPr lang="el-GR" altLang="el-GR" sz="2800" dirty="0" err="1" smtClean="0"/>
              <a:t>ασκορβικό</a:t>
            </a:r>
            <a:r>
              <a:rPr lang="el-GR" altLang="el-GR" sz="2800" dirty="0" smtClean="0"/>
              <a:t> οξύ, βρίσκεται σε μια ευρεία ποικιλία φρούτων και των λαχανικών. </a:t>
            </a:r>
            <a:endParaRPr lang="en-US" altLang="el-GR" sz="2800" dirty="0" smtClean="0"/>
          </a:p>
          <a:p>
            <a:pPr eaLnBrk="1" hangingPunct="1"/>
            <a:r>
              <a:rPr lang="el-GR" altLang="el-GR" sz="2800" dirty="0" smtClean="0"/>
              <a:t>Οι καλές πηγές περιλαμβάνουν τα εσπεριδοειδή, το μπρόκολο, τα ακτινίδια.</a:t>
            </a:r>
            <a:endParaRPr lang="en-US" altLang="el-GR" sz="2800" dirty="0" smtClean="0"/>
          </a:p>
          <a:p>
            <a:pPr eaLnBrk="1" hangingPunct="1"/>
            <a:r>
              <a:rPr lang="el-GR" altLang="el-GR" sz="2800" dirty="0" smtClean="0"/>
              <a:t>Οι ενήλικοι χρειάζονται 40 </a:t>
            </a:r>
            <a:r>
              <a:rPr lang="el-GR" altLang="el-GR" sz="2800" dirty="0" err="1" smtClean="0"/>
              <a:t>mg</a:t>
            </a:r>
            <a:r>
              <a:rPr lang="el-GR" altLang="el-GR" sz="2800" dirty="0" smtClean="0"/>
              <a:t> ημερησίως, αν όμως είναι καπνιστές πολύ περισσότερο. </a:t>
            </a:r>
            <a:r>
              <a:rPr lang="el-GR" altLang="el-GR" sz="2800" dirty="0" err="1" smtClean="0"/>
              <a:t>Υπερδοσολογία</a:t>
            </a:r>
            <a:r>
              <a:rPr lang="el-GR" altLang="el-GR" sz="2800" dirty="0" smtClean="0"/>
              <a:t> μπορεί να προκαλέσει πεπτικές ενοχλήσεις, που υποχωρούν αμέσως με τη διακοπή. </a:t>
            </a:r>
          </a:p>
        </p:txBody>
      </p:sp>
      <p:sp>
        <p:nvSpPr>
          <p:cNvPr id="58372" name="TextBox 2"/>
          <p:cNvSpPr txBox="1">
            <a:spLocks noChangeArrowheads="1"/>
          </p:cNvSpPr>
          <p:nvPr/>
        </p:nvSpPr>
        <p:spPr bwMode="auto">
          <a:xfrm>
            <a:off x="6342063" y="6019705"/>
            <a:ext cx="2262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600" i="1" dirty="0">
                <a:latin typeface="Arial" panose="020B0604020202020204" pitchFamily="34" charset="0"/>
              </a:rPr>
              <a:t>Πηγή: </a:t>
            </a:r>
            <a:r>
              <a:rPr lang="en-US" altLang="el-GR" sz="1600" i="1" dirty="0">
                <a:latin typeface="Arial" panose="020B0604020202020204" pitchFamily="34" charset="0"/>
              </a:rPr>
              <a:t>www.atuttatesi.it</a:t>
            </a:r>
          </a:p>
        </p:txBody>
      </p:sp>
    </p:spTree>
    <p:extLst>
      <p:ext uri="{BB962C8B-B14F-4D97-AF65-F5344CB8AC3E}">
        <p14:creationId xmlns:p14="http://schemas.microsoft.com/office/powerpoint/2010/main" val="197506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altLang="el-GR" dirty="0" smtClean="0"/>
              <a:t>ΛΙΠΙΔΙΑ = Λίπη και έλαια</a:t>
            </a:r>
          </a:p>
        </p:txBody>
      </p:sp>
      <p:sp>
        <p:nvSpPr>
          <p:cNvPr id="4099" name="Rectangle 3"/>
          <p:cNvSpPr>
            <a:spLocks noGrp="1" noChangeArrowheads="1"/>
          </p:cNvSpPr>
          <p:nvPr>
            <p:ph idx="1"/>
          </p:nvPr>
        </p:nvSpPr>
        <p:spPr>
          <a:xfrm>
            <a:off x="457200" y="1600200"/>
            <a:ext cx="8229600" cy="2482913"/>
          </a:xfrm>
        </p:spPr>
        <p:txBody>
          <a:bodyPr/>
          <a:lstStyle/>
          <a:p>
            <a:pPr marL="0" indent="0" eaLnBrk="1" hangingPunct="1">
              <a:buFont typeface="Arial" panose="020B0604020202020204" pitchFamily="34" charset="0"/>
              <a:buNone/>
              <a:defRPr/>
            </a:pPr>
            <a:r>
              <a:rPr lang="el-GR" altLang="el-GR" dirty="0" smtClean="0"/>
              <a:t>Τα λίπη αποτελούν την πιο συμπυκνωμένη πηγή ενέργειας του οργανισμού και αποδίδουν διπλάσια ενέργεια από αυτή των υδατανθράκων (</a:t>
            </a:r>
            <a:r>
              <a:rPr lang="el-GR" altLang="el-GR" b="1" dirty="0" smtClean="0"/>
              <a:t>9</a:t>
            </a:r>
            <a:r>
              <a:rPr lang="en-US" altLang="el-GR" b="1" dirty="0" smtClean="0"/>
              <a:t>Kcal</a:t>
            </a:r>
            <a:r>
              <a:rPr lang="el-GR" altLang="el-GR" b="1" dirty="0" smtClean="0"/>
              <a:t>/</a:t>
            </a:r>
            <a:r>
              <a:rPr lang="en-US" altLang="el-GR" b="1" dirty="0" smtClean="0"/>
              <a:t>g</a:t>
            </a:r>
            <a:r>
              <a:rPr lang="el-GR" altLang="el-GR" dirty="0" smtClean="0"/>
              <a:t>).</a:t>
            </a:r>
          </a:p>
        </p:txBody>
      </p:sp>
    </p:spTree>
    <p:extLst>
      <p:ext uri="{BB962C8B-B14F-4D97-AF65-F5344CB8AC3E}">
        <p14:creationId xmlns:p14="http://schemas.microsoft.com/office/powerpoint/2010/main" val="7525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l-GR" altLang="el-GR" sz="4000" dirty="0" smtClean="0"/>
              <a:t>Βασική πηγή ενέργειας στον οργανισμό</a:t>
            </a:r>
          </a:p>
        </p:txBody>
      </p:sp>
      <p:sp>
        <p:nvSpPr>
          <p:cNvPr id="6147" name="Rectangle 3"/>
          <p:cNvSpPr>
            <a:spLocks noGrp="1" noChangeArrowheads="1"/>
          </p:cNvSpPr>
          <p:nvPr>
            <p:ph idx="1"/>
          </p:nvPr>
        </p:nvSpPr>
        <p:spPr/>
        <p:txBody>
          <a:bodyPr/>
          <a:lstStyle/>
          <a:p>
            <a:pPr eaLnBrk="1" hangingPunct="1">
              <a:lnSpc>
                <a:spcPct val="90000"/>
              </a:lnSpc>
            </a:pPr>
            <a:r>
              <a:rPr lang="el-GR" altLang="el-GR" dirty="0" smtClean="0"/>
              <a:t>Αποθήκη ενέργειας στον λιπώδη ιστό.</a:t>
            </a:r>
          </a:p>
          <a:p>
            <a:pPr eaLnBrk="1" hangingPunct="1">
              <a:lnSpc>
                <a:spcPct val="90000"/>
              </a:lnSpc>
            </a:pPr>
            <a:r>
              <a:rPr lang="el-GR" altLang="el-GR" dirty="0" smtClean="0"/>
              <a:t>Ο λιπώδης ιστός προφυλάσσει και στηρίζει τα όργανα, ενώ το υποδόριο λίπος περιβάλλει το σώμα και συμβάλλει στη διατήρηση της θερμοκρασίας του.</a:t>
            </a:r>
          </a:p>
          <a:p>
            <a:pPr eaLnBrk="1" hangingPunct="1">
              <a:lnSpc>
                <a:spcPct val="90000"/>
              </a:lnSpc>
            </a:pPr>
            <a:r>
              <a:rPr lang="el-GR" altLang="el-GR" dirty="0" smtClean="0"/>
              <a:t>Δομικά στοιχεία- συμμετέχουν στη σύνθεση της κυτταρικής μεμβράνης. </a:t>
            </a:r>
          </a:p>
          <a:p>
            <a:pPr eaLnBrk="1" hangingPunct="1">
              <a:lnSpc>
                <a:spcPct val="90000"/>
              </a:lnSpc>
            </a:pPr>
            <a:r>
              <a:rPr lang="el-GR" altLang="el-GR" dirty="0" smtClean="0"/>
              <a:t>Αποτελούν τους φορείς των λιποδιαλυτών βιταμινών (</a:t>
            </a:r>
            <a:r>
              <a:rPr lang="en-US" altLang="el-GR" dirty="0" smtClean="0"/>
              <a:t>A</a:t>
            </a:r>
            <a:r>
              <a:rPr lang="el-GR" altLang="el-GR" dirty="0" smtClean="0"/>
              <a:t>, </a:t>
            </a:r>
            <a:r>
              <a:rPr lang="en-US" altLang="el-GR" dirty="0" smtClean="0"/>
              <a:t>D</a:t>
            </a:r>
            <a:r>
              <a:rPr lang="el-GR" altLang="el-GR" dirty="0" smtClean="0"/>
              <a:t>, </a:t>
            </a:r>
            <a:r>
              <a:rPr lang="en-US" altLang="el-GR" dirty="0" smtClean="0"/>
              <a:t>E</a:t>
            </a:r>
            <a:r>
              <a:rPr lang="el-GR" altLang="el-GR" dirty="0" smtClean="0"/>
              <a:t>, </a:t>
            </a:r>
            <a:r>
              <a:rPr lang="en-US" altLang="el-GR" dirty="0" smtClean="0"/>
              <a:t>K</a:t>
            </a:r>
            <a:r>
              <a:rPr lang="el-GR" altLang="el-GR" dirty="0" smtClean="0"/>
              <a:t>).</a:t>
            </a:r>
          </a:p>
        </p:txBody>
      </p:sp>
    </p:spTree>
    <p:extLst>
      <p:ext uri="{BB962C8B-B14F-4D97-AF65-F5344CB8AC3E}">
        <p14:creationId xmlns:p14="http://schemas.microsoft.com/office/powerpoint/2010/main" val="22474890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dirty="0" smtClean="0"/>
              <a:t>ΒΑΣΙΚΕΣ ΛΕΙΤΟΥΡΓΙΕΣ</a:t>
            </a:r>
            <a:endParaRPr lang="el-GR" dirty="0"/>
          </a:p>
        </p:txBody>
      </p:sp>
      <p:sp>
        <p:nvSpPr>
          <p:cNvPr id="25602" name="2 - Θέση περιεχομένου"/>
          <p:cNvSpPr>
            <a:spLocks noGrp="1"/>
          </p:cNvSpPr>
          <p:nvPr>
            <p:ph idx="1"/>
          </p:nvPr>
        </p:nvSpPr>
        <p:spPr>
          <a:xfrm>
            <a:off x="1009461" y="1600201"/>
            <a:ext cx="7247299" cy="2528180"/>
          </a:xfrm>
        </p:spPr>
        <p:txBody>
          <a:bodyPr>
            <a:normAutofit/>
          </a:bodyPr>
          <a:lstStyle/>
          <a:p>
            <a:pPr eaLnBrk="1" hangingPunct="1"/>
            <a:r>
              <a:rPr lang="el-GR" dirty="0" smtClean="0"/>
              <a:t>Κύρια πηγή ενέργειας στον οργανισμό, αποδίδουν 4</a:t>
            </a:r>
            <a:r>
              <a:rPr lang="en-US" dirty="0" smtClean="0"/>
              <a:t> Kcal/ gr</a:t>
            </a:r>
            <a:r>
              <a:rPr lang="el-GR" dirty="0" smtClean="0"/>
              <a:t>.</a:t>
            </a:r>
          </a:p>
          <a:p>
            <a:pPr eaLnBrk="1" hangingPunct="1"/>
            <a:r>
              <a:rPr lang="el-GR" dirty="0" smtClean="0"/>
              <a:t>Γλυκόζη: κύρια πηγή ενέργειας ΚΝΣ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5389" y="284430"/>
            <a:ext cx="8727541" cy="1143000"/>
          </a:xfrm>
        </p:spPr>
        <p:txBody>
          <a:bodyPr/>
          <a:lstStyle/>
          <a:p>
            <a:pPr eaLnBrk="1" hangingPunct="1"/>
            <a:r>
              <a:rPr lang="el-GR" altLang="el-GR" sz="3200" dirty="0" smtClean="0"/>
              <a:t>Ενεργειακή πρόσληψη: 25 – 45% των ημερησίων θερμίδων πρέπει να προέρχονται από λίπη</a:t>
            </a:r>
          </a:p>
        </p:txBody>
      </p:sp>
      <p:sp>
        <p:nvSpPr>
          <p:cNvPr id="7171" name="Rectangle 3"/>
          <p:cNvSpPr>
            <a:spLocks noGrp="1" noChangeArrowheads="1"/>
          </p:cNvSpPr>
          <p:nvPr>
            <p:ph idx="1"/>
          </p:nvPr>
        </p:nvSpPr>
        <p:spPr>
          <a:xfrm>
            <a:off x="647323" y="1840117"/>
            <a:ext cx="8229600" cy="2568921"/>
          </a:xfrm>
        </p:spPr>
        <p:txBody>
          <a:bodyPr/>
          <a:lstStyle/>
          <a:p>
            <a:pPr marL="0" indent="0" eaLnBrk="1" hangingPunct="1">
              <a:buNone/>
            </a:pPr>
            <a:r>
              <a:rPr lang="el-GR" altLang="el-GR" b="1" dirty="0" smtClean="0"/>
              <a:t>Υψηλή θερμιδική αξία: 9 </a:t>
            </a:r>
            <a:r>
              <a:rPr lang="en-US" altLang="el-GR" b="1" dirty="0" err="1" smtClean="0"/>
              <a:t>kcl</a:t>
            </a:r>
            <a:r>
              <a:rPr lang="el-GR" altLang="el-GR" b="1" dirty="0" smtClean="0"/>
              <a:t>  παράγονται κατά την καύση ενός  </a:t>
            </a:r>
            <a:r>
              <a:rPr lang="en-US" altLang="el-GR" b="1" dirty="0" smtClean="0"/>
              <a:t>gr</a:t>
            </a:r>
            <a:r>
              <a:rPr lang="el-GR" altLang="el-GR" b="1" dirty="0" smtClean="0"/>
              <a:t> λίπους. </a:t>
            </a:r>
            <a:r>
              <a:rPr lang="el-GR" altLang="el-GR" dirty="0" smtClean="0"/>
              <a:t>Επομένως, το λίπος αποτελεί την καλύτερη μορφή αποθήκευσης ενέργειας για τον οργανισμό μας..</a:t>
            </a:r>
          </a:p>
        </p:txBody>
      </p:sp>
    </p:spTree>
    <p:extLst>
      <p:ext uri="{BB962C8B-B14F-4D97-AF65-F5344CB8AC3E}">
        <p14:creationId xmlns:p14="http://schemas.microsoft.com/office/powerpoint/2010/main" val="2079791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altLang="el-GR" dirty="0" smtClean="0"/>
              <a:t>Λιπαρά οξέα</a:t>
            </a:r>
          </a:p>
        </p:txBody>
      </p:sp>
      <p:sp>
        <p:nvSpPr>
          <p:cNvPr id="11267" name="Rectangle 3"/>
          <p:cNvSpPr>
            <a:spLocks noGrp="1" noChangeArrowheads="1"/>
          </p:cNvSpPr>
          <p:nvPr>
            <p:ph idx="1"/>
          </p:nvPr>
        </p:nvSpPr>
        <p:spPr>
          <a:xfrm>
            <a:off x="647323" y="1901228"/>
            <a:ext cx="8229600" cy="2507810"/>
          </a:xfrm>
        </p:spPr>
        <p:txBody>
          <a:bodyPr/>
          <a:lstStyle/>
          <a:p>
            <a:pPr eaLnBrk="1" hangingPunct="1"/>
            <a:r>
              <a:rPr lang="el-GR" altLang="el-GR" dirty="0" smtClean="0"/>
              <a:t>κορεσμένα (π.χ. βουτυρικό)</a:t>
            </a:r>
          </a:p>
          <a:p>
            <a:pPr eaLnBrk="1" hangingPunct="1"/>
            <a:r>
              <a:rPr lang="el-GR" altLang="el-GR" dirty="0" smtClean="0"/>
              <a:t>ακόρεστα (ανάλογα με τη θέση του πρώτου διπλού δεσμού διακρίνονται σε ω-9 ή, ω-6 ή και ω-3), </a:t>
            </a:r>
            <a:r>
              <a:rPr lang="el-GR" altLang="el-GR" dirty="0" err="1" smtClean="0"/>
              <a:t>μονοακόρεστα</a:t>
            </a:r>
            <a:r>
              <a:rPr lang="en-US" altLang="el-GR" dirty="0" smtClean="0"/>
              <a:t>,</a:t>
            </a:r>
            <a:r>
              <a:rPr lang="el-GR" altLang="el-GR" dirty="0" smtClean="0"/>
              <a:t> </a:t>
            </a:r>
            <a:r>
              <a:rPr lang="el-GR" altLang="el-GR" dirty="0" err="1" smtClean="0"/>
              <a:t>πολυακόρεστα</a:t>
            </a:r>
            <a:r>
              <a:rPr lang="el-GR" altLang="el-GR" dirty="0" smtClean="0"/>
              <a:t> </a:t>
            </a:r>
          </a:p>
        </p:txBody>
      </p:sp>
    </p:spTree>
    <p:extLst>
      <p:ext uri="{BB962C8B-B14F-4D97-AF65-F5344CB8AC3E}">
        <p14:creationId xmlns:p14="http://schemas.microsoft.com/office/powerpoint/2010/main" val="22228169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Types-of-Fatty-Acid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835" y="307816"/>
            <a:ext cx="8191008" cy="51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6187950" y="6071654"/>
            <a:ext cx="2752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600" i="1" dirty="0">
                <a:latin typeface="Tahoma" panose="020B0604030504040204" pitchFamily="34" charset="0"/>
              </a:rPr>
              <a:t>Πηγή: </a:t>
            </a:r>
            <a:r>
              <a:rPr lang="en-US" altLang="el-GR" sz="1600" i="1" dirty="0">
                <a:latin typeface="Tahoma" panose="020B0604030504040204" pitchFamily="34" charset="0"/>
              </a:rPr>
              <a:t>www.realmagick.com</a:t>
            </a:r>
          </a:p>
        </p:txBody>
      </p:sp>
    </p:spTree>
    <p:extLst>
      <p:ext uri="{BB962C8B-B14F-4D97-AF65-F5344CB8AC3E}">
        <p14:creationId xmlns:p14="http://schemas.microsoft.com/office/powerpoint/2010/main" val="293066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984564"/>
            <a:ext cx="8229600" cy="4525963"/>
          </a:xfrm>
        </p:spPr>
        <p:txBody>
          <a:bodyPr>
            <a:normAutofit lnSpcReduction="10000"/>
          </a:bodyPr>
          <a:lstStyle/>
          <a:p>
            <a:pPr eaLnBrk="1" hangingPunct="1">
              <a:lnSpc>
                <a:spcPct val="90000"/>
              </a:lnSpc>
              <a:defRPr/>
            </a:pPr>
            <a:r>
              <a:rPr lang="el-GR" altLang="el-GR" dirty="0" smtClean="0"/>
              <a:t>Τα μικρότερα (σε άλυσο) και τα  ακόρεστα λιπαρά οξέα δίνουν λίπη σε υγρή μορφή (έλαια) ενώ τα μακράς αλύσου κορεσμένα λιπαρά οξέα δίνουν λίπη σε στερεά μορφή (λίπος κρέατος). </a:t>
            </a:r>
            <a:endParaRPr lang="en-US" altLang="el-GR" dirty="0" smtClean="0"/>
          </a:p>
          <a:p>
            <a:pPr eaLnBrk="1" hangingPunct="1">
              <a:lnSpc>
                <a:spcPct val="90000"/>
              </a:lnSpc>
              <a:defRPr/>
            </a:pPr>
            <a:r>
              <a:rPr lang="el-GR" altLang="el-GR" dirty="0" smtClean="0"/>
              <a:t>Τα συχνότερα λιπαρά οξέα των κοινών ελαίων είναι το </a:t>
            </a:r>
            <a:r>
              <a:rPr lang="el-GR" altLang="el-GR" dirty="0" err="1" smtClean="0"/>
              <a:t>λινολεϊκό</a:t>
            </a:r>
            <a:r>
              <a:rPr lang="el-GR" altLang="el-GR" dirty="0" smtClean="0"/>
              <a:t> και το </a:t>
            </a:r>
            <a:r>
              <a:rPr lang="el-GR" altLang="el-GR" dirty="0" err="1" smtClean="0"/>
              <a:t>ολεϊκό</a:t>
            </a:r>
            <a:r>
              <a:rPr lang="el-GR" altLang="el-GR" dirty="0" smtClean="0"/>
              <a:t> οξύ. Τα συχνότερα λιπαρά οξέα στα ζωικά λίπη είναι το </a:t>
            </a:r>
            <a:r>
              <a:rPr lang="el-GR" altLang="el-GR" dirty="0" err="1" smtClean="0"/>
              <a:t>παλμιτικό</a:t>
            </a:r>
            <a:r>
              <a:rPr lang="el-GR" altLang="el-GR" dirty="0" smtClean="0"/>
              <a:t> και το </a:t>
            </a:r>
            <a:r>
              <a:rPr lang="el-GR" altLang="el-GR" dirty="0" err="1" smtClean="0"/>
              <a:t>στεαρικό</a:t>
            </a:r>
            <a:r>
              <a:rPr lang="el-GR" altLang="el-GR" dirty="0" smtClean="0"/>
              <a:t> οξύ.</a:t>
            </a:r>
          </a:p>
          <a:p>
            <a:pPr marL="0" indent="0" eaLnBrk="1" hangingPunct="1">
              <a:lnSpc>
                <a:spcPct val="90000"/>
              </a:lnSpc>
              <a:buFont typeface="Arial" panose="020B0604020202020204" pitchFamily="34" charset="0"/>
              <a:buNone/>
              <a:defRPr/>
            </a:pPr>
            <a:r>
              <a:rPr lang="el-GR" altLang="el-GR" dirty="0" smtClean="0"/>
              <a:t>  </a:t>
            </a:r>
          </a:p>
        </p:txBody>
      </p:sp>
    </p:spTree>
    <p:extLst>
      <p:ext uri="{BB962C8B-B14F-4D97-AF65-F5344CB8AC3E}">
        <p14:creationId xmlns:p14="http://schemas.microsoft.com/office/powerpoint/2010/main" val="303583337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irc_mi" descr="monounsaturated-fatty-acid"/>
          <p:cNvPicPr>
            <a:picLocks noGrp="1" noChangeAspect="1" noChangeArrowheads="1"/>
          </p:cNvPicPr>
          <p:nvPr>
            <p:ph type="title"/>
          </p:nvPr>
        </p:nvPicPr>
        <p:blipFill>
          <a:blip r:embed="rId2"/>
          <a:stretch>
            <a:fillRect/>
          </a:stretch>
        </p:blipFill>
        <p:spPr>
          <a:xfrm>
            <a:off x="1842706" y="374226"/>
            <a:ext cx="5639744" cy="1237291"/>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1843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842706" y="1815562"/>
            <a:ext cx="5458587" cy="4095238"/>
          </a:xfrm>
          <a:noFill/>
        </p:spPr>
      </p:pic>
    </p:spTree>
    <p:extLst>
      <p:ext uri="{BB962C8B-B14F-4D97-AF65-F5344CB8AC3E}">
        <p14:creationId xmlns:p14="http://schemas.microsoft.com/office/powerpoint/2010/main" val="81217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6788" y="1364811"/>
            <a:ext cx="8229600" cy="3315832"/>
          </a:xfrm>
        </p:spPr>
        <p:txBody>
          <a:bodyPr/>
          <a:lstStyle/>
          <a:p>
            <a:pPr marL="0" indent="0">
              <a:buFont typeface="Arial" panose="020B0604020202020204" pitchFamily="34" charset="0"/>
              <a:buNone/>
              <a:defRPr/>
            </a:pPr>
            <a:r>
              <a:rPr lang="el-GR" dirty="0" smtClean="0"/>
              <a:t>Οι κύριες </a:t>
            </a:r>
            <a:r>
              <a:rPr lang="el-GR" dirty="0" err="1" smtClean="0"/>
              <a:t>λιποπρωτεΐνες</a:t>
            </a:r>
            <a:r>
              <a:rPr lang="el-GR" dirty="0" smtClean="0"/>
              <a:t>  που μεταφέρουν  τα λιπαρά  οξέα στο αίμα είναι τα </a:t>
            </a:r>
            <a:r>
              <a:rPr lang="el-GR" dirty="0" err="1" smtClean="0"/>
              <a:t>χυλομικρά</a:t>
            </a:r>
            <a:r>
              <a:rPr lang="el-GR" dirty="0" smtClean="0"/>
              <a:t> και η VLDL (πολύ χαμηλής πυκνότητας </a:t>
            </a:r>
            <a:r>
              <a:rPr lang="el-GR" dirty="0" err="1" smtClean="0"/>
              <a:t>λιποπρωτεΐνη</a:t>
            </a:r>
            <a:r>
              <a:rPr lang="el-GR" dirty="0" smtClean="0"/>
              <a:t>), μέσα στο μόριο των οποίων τα λιπαρά οξέα ενώνονται με γλυκερίνη και «συμπυκνώνονται» σε </a:t>
            </a:r>
            <a:r>
              <a:rPr lang="el-GR" dirty="0" err="1" smtClean="0"/>
              <a:t>τριγλυκερίδια</a:t>
            </a:r>
            <a:r>
              <a:rPr lang="el-GR" dirty="0" smtClean="0"/>
              <a:t>.</a:t>
            </a:r>
          </a:p>
          <a:p>
            <a:pPr>
              <a:defRPr/>
            </a:pPr>
            <a:endParaRPr lang="el-GR" dirty="0"/>
          </a:p>
        </p:txBody>
      </p:sp>
    </p:spTree>
    <p:extLst>
      <p:ext uri="{BB962C8B-B14F-4D97-AF65-F5344CB8AC3E}">
        <p14:creationId xmlns:p14="http://schemas.microsoft.com/office/powerpoint/2010/main" val="664944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dirty="0" smtClean="0"/>
              <a:t>Ω3 ΛΙΠΑΡΑ ΟΞΕΑ</a:t>
            </a:r>
          </a:p>
        </p:txBody>
      </p:sp>
      <p:sp>
        <p:nvSpPr>
          <p:cNvPr id="23555" name="Rectangle 3"/>
          <p:cNvSpPr>
            <a:spLocks noGrp="1" noChangeArrowheads="1"/>
          </p:cNvSpPr>
          <p:nvPr>
            <p:ph idx="1"/>
          </p:nvPr>
        </p:nvSpPr>
        <p:spPr>
          <a:xfrm>
            <a:off x="593002" y="1455344"/>
            <a:ext cx="8229600" cy="4525963"/>
          </a:xfrm>
        </p:spPr>
        <p:txBody>
          <a:bodyPr/>
          <a:lstStyle/>
          <a:p>
            <a:pPr eaLnBrk="1" hangingPunct="1">
              <a:lnSpc>
                <a:spcPct val="80000"/>
              </a:lnSpc>
              <a:buFont typeface="Wingdings" panose="05000000000000000000" pitchFamily="2" charset="2"/>
              <a:buNone/>
            </a:pPr>
            <a:r>
              <a:rPr lang="el-GR" altLang="el-GR" sz="2800" dirty="0" smtClean="0"/>
              <a:t>Είναι μακρές αλυσίδες λιπαρών οξέων, που απαντώνται κυρίως στα λιπαρά ψάρια: σκουμπρί , σαρδέλα, σολομό, ρέγκα, αλλά και στα καρύδια, στο λινέλαιο, και στην </a:t>
            </a:r>
            <a:r>
              <a:rPr lang="el-GR" altLang="el-GR" sz="2800" dirty="0" err="1" smtClean="0"/>
              <a:t>ελαιοκράμβη</a:t>
            </a:r>
            <a:r>
              <a:rPr lang="el-GR" altLang="el-GR" sz="2800" dirty="0" smtClean="0"/>
              <a:t>.</a:t>
            </a:r>
          </a:p>
          <a:p>
            <a:pPr eaLnBrk="1" hangingPunct="1">
              <a:lnSpc>
                <a:spcPct val="80000"/>
              </a:lnSpc>
              <a:buFont typeface="Wingdings" panose="05000000000000000000" pitchFamily="2" charset="2"/>
              <a:buNone/>
            </a:pPr>
            <a:r>
              <a:rPr lang="el-GR" altLang="el-GR" sz="2800" dirty="0" smtClean="0"/>
              <a:t>Διακρίνονται σε δύο τύπους:</a:t>
            </a:r>
          </a:p>
          <a:p>
            <a:pPr eaLnBrk="1" hangingPunct="1">
              <a:lnSpc>
                <a:spcPct val="80000"/>
              </a:lnSpc>
            </a:pPr>
            <a:r>
              <a:rPr lang="el-GR" altLang="el-GR" sz="2800" dirty="0" smtClean="0"/>
              <a:t>ΤΟ ΕΡΑ (</a:t>
            </a:r>
            <a:r>
              <a:rPr lang="el-GR" altLang="el-GR" sz="2800" dirty="0" err="1" smtClean="0"/>
              <a:t>Εκοσιπεντανοϊκό</a:t>
            </a:r>
            <a:r>
              <a:rPr lang="el-GR" altLang="el-GR" sz="2800" dirty="0" smtClean="0"/>
              <a:t> οξύ, με 25 μόρια άνθρακα),</a:t>
            </a:r>
          </a:p>
          <a:p>
            <a:pPr eaLnBrk="1" hangingPunct="1">
              <a:lnSpc>
                <a:spcPct val="80000"/>
              </a:lnSpc>
            </a:pPr>
            <a:r>
              <a:rPr lang="el-GR" altLang="el-GR" sz="2800" dirty="0" smtClean="0"/>
              <a:t>και το DHA (</a:t>
            </a:r>
            <a:r>
              <a:rPr lang="el-GR" altLang="el-GR" sz="2800" dirty="0" err="1" smtClean="0"/>
              <a:t>Εικοσιεξανοϊκό</a:t>
            </a:r>
            <a:r>
              <a:rPr lang="el-GR" altLang="el-GR" sz="2800" dirty="0" smtClean="0"/>
              <a:t> οξύ, με 26 μόρια άνθρακα).</a:t>
            </a:r>
          </a:p>
          <a:p>
            <a:pPr eaLnBrk="1" hangingPunct="1">
              <a:lnSpc>
                <a:spcPct val="80000"/>
              </a:lnSpc>
              <a:buFont typeface="Wingdings" panose="05000000000000000000" pitchFamily="2" charset="2"/>
              <a:buNone/>
            </a:pPr>
            <a:r>
              <a:rPr lang="el-GR" altLang="el-GR" sz="2800" dirty="0" smtClean="0"/>
              <a:t>Εκτός από τα ψάρια , μπορούμε να τα βρούμε στο</a:t>
            </a:r>
          </a:p>
          <a:p>
            <a:pPr eaLnBrk="1" hangingPunct="1">
              <a:lnSpc>
                <a:spcPct val="80000"/>
              </a:lnSpc>
              <a:buFont typeface="Wingdings" panose="05000000000000000000" pitchFamily="2" charset="2"/>
              <a:buNone/>
            </a:pPr>
            <a:r>
              <a:rPr lang="el-GR" altLang="el-GR" sz="2800" dirty="0" smtClean="0"/>
              <a:t>φαρμακευτικό  ιχθυέλαιο</a:t>
            </a:r>
            <a:r>
              <a:rPr lang="el-GR" altLang="el-GR" sz="2400" b="1" dirty="0" smtClean="0"/>
              <a:t>.</a:t>
            </a:r>
          </a:p>
        </p:txBody>
      </p:sp>
    </p:spTree>
    <p:extLst>
      <p:ext uri="{BB962C8B-B14F-4D97-AF65-F5344CB8AC3E}">
        <p14:creationId xmlns:p14="http://schemas.microsoft.com/office/powerpoint/2010/main" val="2123332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l-GR" altLang="el-GR" smtClean="0"/>
              <a:t>Χημική σύσταση των λιπών που κυκλοφορούν στον οργανισμό</a:t>
            </a:r>
            <a:endParaRPr lang="en-US" altLang="el-GR" smtClean="0"/>
          </a:p>
        </p:txBody>
      </p:sp>
      <p:sp>
        <p:nvSpPr>
          <p:cNvPr id="26627" name="Rectangle 3"/>
          <p:cNvSpPr>
            <a:spLocks noGrp="1" noChangeArrowheads="1"/>
          </p:cNvSpPr>
          <p:nvPr>
            <p:ph idx="1"/>
          </p:nvPr>
        </p:nvSpPr>
        <p:spPr>
          <a:xfrm>
            <a:off x="457200" y="1980447"/>
            <a:ext cx="8229600" cy="3542168"/>
          </a:xfrm>
        </p:spPr>
        <p:txBody>
          <a:bodyPr/>
          <a:lstStyle/>
          <a:p>
            <a:pPr eaLnBrk="1" hangingPunct="1"/>
            <a:r>
              <a:rPr lang="el-GR" altLang="el-GR" b="1" dirty="0" smtClean="0"/>
              <a:t>Απλά λίπη: </a:t>
            </a:r>
            <a:r>
              <a:rPr lang="el-GR" altLang="el-GR" dirty="0" err="1" smtClean="0"/>
              <a:t>Τριγλυκερίδια</a:t>
            </a:r>
            <a:endParaRPr lang="en-US" altLang="el-GR" dirty="0" smtClean="0"/>
          </a:p>
          <a:p>
            <a:pPr eaLnBrk="1" hangingPunct="1"/>
            <a:r>
              <a:rPr lang="el-GR" altLang="el-GR" b="1" dirty="0" smtClean="0"/>
              <a:t>Σύνθετα λίπη</a:t>
            </a:r>
            <a:r>
              <a:rPr lang="en-US" altLang="el-GR" b="1" dirty="0" smtClean="0"/>
              <a:t> </a:t>
            </a:r>
            <a:r>
              <a:rPr lang="el-GR" altLang="el-GR" b="1" dirty="0" smtClean="0"/>
              <a:t>: </a:t>
            </a:r>
            <a:r>
              <a:rPr lang="el-GR" altLang="el-GR" dirty="0" err="1" smtClean="0"/>
              <a:t>Φωσφολιπίδια</a:t>
            </a:r>
            <a:r>
              <a:rPr lang="en-US" altLang="el-GR" dirty="0" smtClean="0"/>
              <a:t>, </a:t>
            </a:r>
            <a:r>
              <a:rPr lang="el-GR" altLang="el-GR" dirty="0" err="1" smtClean="0"/>
              <a:t>Γλυκολιπίδια</a:t>
            </a:r>
            <a:r>
              <a:rPr lang="en-US" altLang="el-GR" dirty="0" smtClean="0"/>
              <a:t>, </a:t>
            </a:r>
            <a:r>
              <a:rPr lang="el-GR" altLang="el-GR" dirty="0" err="1" smtClean="0"/>
              <a:t>Λιποπρωτεϊνες</a:t>
            </a:r>
            <a:r>
              <a:rPr lang="en-US" altLang="el-GR" dirty="0" smtClean="0"/>
              <a:t>, </a:t>
            </a:r>
            <a:r>
              <a:rPr lang="el-GR" altLang="el-GR" dirty="0" smtClean="0"/>
              <a:t>Λεκιθίνη, </a:t>
            </a:r>
            <a:r>
              <a:rPr lang="el-GR" altLang="el-GR" dirty="0" err="1" smtClean="0"/>
              <a:t>Κερεβροζίτες</a:t>
            </a:r>
            <a:r>
              <a:rPr lang="el-GR" altLang="el-GR" dirty="0" smtClean="0"/>
              <a:t>, </a:t>
            </a:r>
            <a:r>
              <a:rPr lang="en-US" altLang="el-GR" dirty="0" smtClean="0"/>
              <a:t> </a:t>
            </a:r>
            <a:r>
              <a:rPr lang="el-GR" altLang="el-GR" dirty="0" err="1" smtClean="0"/>
              <a:t>γαγγλιοζίτες</a:t>
            </a:r>
            <a:r>
              <a:rPr lang="en-US" altLang="el-GR" dirty="0" smtClean="0"/>
              <a:t>, </a:t>
            </a:r>
            <a:r>
              <a:rPr lang="el-GR" altLang="el-GR" dirty="0" err="1" smtClean="0"/>
              <a:t>Χυλομικρά</a:t>
            </a:r>
            <a:r>
              <a:rPr lang="el-GR" altLang="el-GR" dirty="0" smtClean="0"/>
              <a:t>, </a:t>
            </a:r>
            <a:r>
              <a:rPr lang="en-US" altLang="el-GR" dirty="0" smtClean="0"/>
              <a:t>VLDL, LDL, HDL</a:t>
            </a:r>
          </a:p>
          <a:p>
            <a:pPr eaLnBrk="1" hangingPunct="1"/>
            <a:r>
              <a:rPr lang="el-GR" altLang="el-GR" b="1" dirty="0" smtClean="0"/>
              <a:t>Παραγόμενα λίπη:</a:t>
            </a:r>
            <a:r>
              <a:rPr lang="en-US" altLang="el-GR" b="1" dirty="0" smtClean="0"/>
              <a:t> </a:t>
            </a:r>
            <a:r>
              <a:rPr lang="el-GR" altLang="el-GR" dirty="0" smtClean="0"/>
              <a:t>Λιπαρά οξέα</a:t>
            </a:r>
            <a:r>
              <a:rPr lang="en-US" altLang="el-GR" dirty="0" smtClean="0"/>
              <a:t>, </a:t>
            </a:r>
            <a:r>
              <a:rPr lang="el-GR" altLang="el-GR" dirty="0" err="1" smtClean="0"/>
              <a:t>Στεροειδή</a:t>
            </a:r>
            <a:r>
              <a:rPr lang="el-GR" altLang="el-GR" dirty="0" smtClean="0"/>
              <a:t> (Χοληστερόλη, </a:t>
            </a:r>
            <a:r>
              <a:rPr lang="el-GR" altLang="el-GR" dirty="0" err="1" smtClean="0"/>
              <a:t>εργοστερόλη</a:t>
            </a:r>
            <a:r>
              <a:rPr lang="el-GR" altLang="el-GR" dirty="0" smtClean="0"/>
              <a:t>)</a:t>
            </a:r>
          </a:p>
        </p:txBody>
      </p:sp>
    </p:spTree>
    <p:extLst>
      <p:ext uri="{BB962C8B-B14F-4D97-AF65-F5344CB8AC3E}">
        <p14:creationId xmlns:p14="http://schemas.microsoft.com/office/powerpoint/2010/main" val="8740592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smtClean="0"/>
              <a:t>Σύνθετα και παραγόμενα λίπη</a:t>
            </a:r>
          </a:p>
        </p:txBody>
      </p:sp>
      <p:sp>
        <p:nvSpPr>
          <p:cNvPr id="27651" name="Rectangle 3"/>
          <p:cNvSpPr>
            <a:spLocks noGrp="1" noChangeArrowheads="1"/>
          </p:cNvSpPr>
          <p:nvPr>
            <p:ph idx="1"/>
          </p:nvPr>
        </p:nvSpPr>
        <p:spPr>
          <a:xfrm>
            <a:off x="457200" y="1509666"/>
            <a:ext cx="8229600" cy="4525963"/>
          </a:xfrm>
        </p:spPr>
        <p:txBody>
          <a:bodyPr/>
          <a:lstStyle/>
          <a:p>
            <a:pPr eaLnBrk="1" hangingPunct="1">
              <a:buFont typeface="Wingdings" panose="05000000000000000000" pitchFamily="2" charset="2"/>
              <a:buNone/>
            </a:pPr>
            <a:r>
              <a:rPr lang="el-GR" altLang="el-GR" dirty="0" smtClean="0"/>
              <a:t>   Εκτός από τα απλά λίπη υπάρχουν δύο ακόμη κατηγορίες, τα </a:t>
            </a:r>
            <a:r>
              <a:rPr lang="el-GR" altLang="el-GR" b="1" dirty="0" smtClean="0"/>
              <a:t>σύνθετα </a:t>
            </a:r>
            <a:r>
              <a:rPr lang="el-GR" altLang="el-GR" dirty="0" smtClean="0"/>
              <a:t>λίπη που παράγονται στον οργανισμό από απλά λίπη σε συνδυασμό με άλλες ουσίες    (π.χ. </a:t>
            </a:r>
            <a:r>
              <a:rPr lang="el-GR" altLang="el-GR" dirty="0" err="1" smtClean="0"/>
              <a:t>φωσφολιπίδια</a:t>
            </a:r>
            <a:r>
              <a:rPr lang="el-GR" altLang="el-GR" dirty="0" smtClean="0"/>
              <a:t>, </a:t>
            </a:r>
            <a:r>
              <a:rPr lang="el-GR" altLang="el-GR" dirty="0" err="1" smtClean="0"/>
              <a:t>γλυκολιπίδια</a:t>
            </a:r>
            <a:r>
              <a:rPr lang="el-GR" altLang="el-GR" dirty="0" smtClean="0"/>
              <a:t> και </a:t>
            </a:r>
            <a:r>
              <a:rPr lang="el-GR" altLang="el-GR" dirty="0" err="1" smtClean="0"/>
              <a:t>λιποπρωτεϊνες</a:t>
            </a:r>
            <a:r>
              <a:rPr lang="el-GR" altLang="el-GR" dirty="0" smtClean="0"/>
              <a:t>), και τα </a:t>
            </a:r>
            <a:r>
              <a:rPr lang="el-GR" altLang="el-GR" b="1" dirty="0" smtClean="0"/>
              <a:t>παραγόμενα </a:t>
            </a:r>
            <a:r>
              <a:rPr lang="el-GR" altLang="el-GR" dirty="0" smtClean="0"/>
              <a:t>λίπη που προέρχονται από τη διάσπαση των σύνθετων (π.χ. χοληστερόλη). </a:t>
            </a:r>
          </a:p>
          <a:p>
            <a:pPr eaLnBrk="1" hangingPunct="1"/>
            <a:endParaRPr lang="el-GR" altLang="el-GR" dirty="0" smtClean="0"/>
          </a:p>
        </p:txBody>
      </p:sp>
    </p:spTree>
    <p:extLst>
      <p:ext uri="{BB962C8B-B14F-4D97-AF65-F5344CB8AC3E}">
        <p14:creationId xmlns:p14="http://schemas.microsoft.com/office/powerpoint/2010/main" val="20868690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04800"/>
            <a:ext cx="8686800" cy="691081"/>
          </a:xfrm>
        </p:spPr>
        <p:txBody>
          <a:bodyPr/>
          <a:lstStyle/>
          <a:p>
            <a:pPr eaLnBrk="1" hangingPunct="1"/>
            <a:r>
              <a:rPr lang="el-GR" altLang="el-GR" dirty="0" smtClean="0"/>
              <a:t>Οι </a:t>
            </a:r>
            <a:r>
              <a:rPr lang="el-GR" altLang="el-GR" dirty="0" err="1" smtClean="0"/>
              <a:t>λιποπρωτεΐνες</a:t>
            </a:r>
            <a:endParaRPr lang="el-GR" altLang="el-GR" sz="6000" dirty="0" smtClean="0"/>
          </a:p>
        </p:txBody>
      </p:sp>
      <p:sp>
        <p:nvSpPr>
          <p:cNvPr id="27651" name="Rectangle 3"/>
          <p:cNvSpPr>
            <a:spLocks noGrp="1" noChangeArrowheads="1"/>
          </p:cNvSpPr>
          <p:nvPr>
            <p:ph idx="1"/>
          </p:nvPr>
        </p:nvSpPr>
        <p:spPr>
          <a:xfrm>
            <a:off x="596774" y="1391970"/>
            <a:ext cx="8229600" cy="4525963"/>
          </a:xfrm>
        </p:spPr>
        <p:txBody>
          <a:bodyPr/>
          <a:lstStyle/>
          <a:p>
            <a:pPr marL="0" indent="0">
              <a:buNone/>
              <a:defRPr/>
            </a:pPr>
            <a:r>
              <a:rPr lang="el-GR" altLang="el-GR" sz="2800" dirty="0" smtClean="0"/>
              <a:t>Είναι σύνθετα </a:t>
            </a:r>
            <a:r>
              <a:rPr lang="el-GR" altLang="el-GR" sz="2800" dirty="0"/>
              <a:t>λίπη, που αποτελούνται από χοληστερίνη και </a:t>
            </a:r>
            <a:r>
              <a:rPr lang="el-GR" altLang="el-GR" sz="2800" dirty="0" err="1"/>
              <a:t>τριγλυκερίδια</a:t>
            </a:r>
            <a:r>
              <a:rPr lang="el-GR" altLang="el-GR" sz="2800" dirty="0"/>
              <a:t> καλυμμένα από </a:t>
            </a:r>
            <a:r>
              <a:rPr lang="el-GR" altLang="el-GR" sz="2800" dirty="0" smtClean="0"/>
              <a:t>πρωτεΐνες. Μεταφέρουν το λίπος, μέσω των αγγείων, σε όλο τον οργανισμό. Διακρίνονται σε </a:t>
            </a:r>
            <a:r>
              <a:rPr lang="en-US" altLang="el-GR" sz="2800" dirty="0" smtClean="0"/>
              <a:t>:</a:t>
            </a:r>
            <a:r>
              <a:rPr lang="el-GR" altLang="el-GR" sz="2800" dirty="0" smtClean="0"/>
              <a:t> </a:t>
            </a:r>
            <a:endParaRPr lang="el-GR" altLang="el-GR" sz="2800" b="1" dirty="0" smtClean="0"/>
          </a:p>
          <a:p>
            <a:pPr eaLnBrk="1" hangingPunct="1">
              <a:defRPr/>
            </a:pPr>
            <a:r>
              <a:rPr lang="el-GR" altLang="el-GR" sz="2800" b="1" dirty="0" err="1" smtClean="0"/>
              <a:t>Χυλομικρά</a:t>
            </a:r>
            <a:endParaRPr lang="en-US" altLang="el-GR" sz="2800" b="1" u="sng" dirty="0" smtClean="0"/>
          </a:p>
          <a:p>
            <a:pPr eaLnBrk="1" hangingPunct="1">
              <a:defRPr/>
            </a:pPr>
            <a:r>
              <a:rPr lang="en-US" altLang="el-GR" sz="2800" b="1" u="sng" dirty="0" smtClean="0"/>
              <a:t>VLDL</a:t>
            </a:r>
            <a:r>
              <a:rPr lang="el-GR" altLang="el-GR" sz="2800" b="1" dirty="0" smtClean="0"/>
              <a:t> :</a:t>
            </a:r>
            <a:r>
              <a:rPr lang="el-GR" altLang="el-GR" sz="2800" dirty="0" smtClean="0"/>
              <a:t> πολύ χαμηλής πυκνότητας </a:t>
            </a:r>
            <a:r>
              <a:rPr lang="el-GR" altLang="el-GR" sz="2800" dirty="0" err="1" smtClean="0"/>
              <a:t>λιποπρωτεΐνη</a:t>
            </a:r>
            <a:endParaRPr lang="en-US" altLang="el-GR" sz="2800" b="1" u="sng" dirty="0" smtClean="0"/>
          </a:p>
          <a:p>
            <a:pPr eaLnBrk="1" hangingPunct="1">
              <a:defRPr/>
            </a:pPr>
            <a:r>
              <a:rPr lang="en-US" altLang="el-GR" sz="2800" b="1" u="sng" dirty="0" smtClean="0"/>
              <a:t>LDL</a:t>
            </a:r>
            <a:r>
              <a:rPr lang="el-GR" altLang="el-GR" sz="2800" b="1" dirty="0" smtClean="0"/>
              <a:t>    :</a:t>
            </a:r>
            <a:r>
              <a:rPr lang="el-GR" altLang="el-GR" sz="2800" dirty="0" smtClean="0"/>
              <a:t> χαμηλής πυκνότητας </a:t>
            </a:r>
            <a:r>
              <a:rPr lang="el-GR" altLang="el-GR" sz="2800" dirty="0" err="1" smtClean="0"/>
              <a:t>λιποπρωτεΐνη</a:t>
            </a:r>
            <a:endParaRPr lang="en-US" altLang="el-GR" sz="2800" b="1" u="sng" dirty="0" smtClean="0"/>
          </a:p>
          <a:p>
            <a:pPr eaLnBrk="1" hangingPunct="1">
              <a:defRPr/>
            </a:pPr>
            <a:r>
              <a:rPr lang="en-US" altLang="el-GR" sz="2800" b="1" u="sng" dirty="0" smtClean="0"/>
              <a:t>HDL</a:t>
            </a:r>
            <a:r>
              <a:rPr lang="el-GR" altLang="el-GR" sz="2800" b="1" dirty="0" smtClean="0"/>
              <a:t>    :</a:t>
            </a:r>
            <a:r>
              <a:rPr lang="el-GR" altLang="el-GR" sz="2800" dirty="0" smtClean="0"/>
              <a:t> υψηλής πυκνότητας </a:t>
            </a:r>
            <a:r>
              <a:rPr lang="el-GR" altLang="el-GR" sz="2800" dirty="0" err="1" smtClean="0"/>
              <a:t>λιποπρωτεΐνη</a:t>
            </a:r>
            <a:endParaRPr lang="el-GR" altLang="el-GR" sz="2800" dirty="0" smtClean="0"/>
          </a:p>
        </p:txBody>
      </p:sp>
    </p:spTree>
    <p:extLst>
      <p:ext uri="{BB962C8B-B14F-4D97-AF65-F5344CB8AC3E}">
        <p14:creationId xmlns:p14="http://schemas.microsoft.com/office/powerpoint/2010/main" val="36803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97293" y="1865013"/>
            <a:ext cx="6549414" cy="3829615"/>
          </a:xfrm>
          <a:prstGeom prst="rect">
            <a:avLst/>
          </a:prstGeom>
        </p:spPr>
      </p:pic>
      <p:sp>
        <p:nvSpPr>
          <p:cNvPr id="3" name="Τίτλος 2"/>
          <p:cNvSpPr>
            <a:spLocks noGrp="1"/>
          </p:cNvSpPr>
          <p:nvPr>
            <p:ph type="title"/>
          </p:nvPr>
        </p:nvSpPr>
        <p:spPr>
          <a:xfrm>
            <a:off x="457200" y="274638"/>
            <a:ext cx="8229600" cy="1246344"/>
          </a:xfrm>
        </p:spPr>
        <p:txBody>
          <a:bodyPr>
            <a:normAutofit fontScale="90000"/>
          </a:bodyPr>
          <a:lstStyle/>
          <a:p>
            <a:r>
              <a:rPr lang="el-GR" dirty="0" smtClean="0">
                <a:solidFill>
                  <a:srgbClr val="0070C0"/>
                </a:solidFill>
              </a:rPr>
              <a:t>ΠΟΛΥΣΑΚΧΑΡΙΤΕΣ</a:t>
            </a:r>
            <a:br>
              <a:rPr lang="el-GR" dirty="0" smtClean="0">
                <a:solidFill>
                  <a:srgbClr val="0070C0"/>
                </a:solidFill>
              </a:rPr>
            </a:br>
            <a:r>
              <a:rPr lang="el-GR" dirty="0" smtClean="0">
                <a:solidFill>
                  <a:srgbClr val="0070C0"/>
                </a:solidFill>
              </a:rPr>
              <a:t>άμυλο, γλυκογόνο, κυτταρίνη</a:t>
            </a:r>
            <a:endParaRPr lang="el-GR" dirty="0">
              <a:solidFill>
                <a:srgbClr val="0070C0"/>
              </a:solidFill>
            </a:endParaRPr>
          </a:p>
        </p:txBody>
      </p:sp>
    </p:spTree>
    <p:extLst>
      <p:ext uri="{BB962C8B-B14F-4D97-AF65-F5344CB8AC3E}">
        <p14:creationId xmlns:p14="http://schemas.microsoft.com/office/powerpoint/2010/main" val="3292677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4"/>
          <p:cNvSpPr>
            <a:spLocks noGrp="1"/>
          </p:cNvSpPr>
          <p:nvPr>
            <p:ph type="title"/>
          </p:nvPr>
        </p:nvSpPr>
        <p:spPr/>
        <p:txBody>
          <a:bodyPr/>
          <a:lstStyle/>
          <a:p>
            <a:r>
              <a:rPr lang="el-GR" altLang="el-GR" smtClean="0"/>
              <a:t>Ο ρόλος της χοληστερόλης</a:t>
            </a:r>
          </a:p>
        </p:txBody>
      </p:sp>
      <p:sp>
        <p:nvSpPr>
          <p:cNvPr id="31747" name="Θέση περιεχομένου 5"/>
          <p:cNvSpPr>
            <a:spLocks noGrp="1"/>
          </p:cNvSpPr>
          <p:nvPr>
            <p:ph idx="1"/>
          </p:nvPr>
        </p:nvSpPr>
        <p:spPr>
          <a:xfrm>
            <a:off x="457200" y="1604727"/>
            <a:ext cx="8229600" cy="4180437"/>
          </a:xfrm>
        </p:spPr>
        <p:txBody>
          <a:bodyPr/>
          <a:lstStyle/>
          <a:p>
            <a:pPr marL="0" indent="0">
              <a:buFont typeface="Arial" panose="020B0604020202020204" pitchFamily="34" charset="0"/>
              <a:buNone/>
            </a:pPr>
            <a:r>
              <a:rPr lang="el-GR" altLang="el-GR" i="1" dirty="0" smtClean="0">
                <a:latin typeface="Cambria" panose="02040503050406030204" pitchFamily="18" charset="0"/>
                <a:ea typeface="Times New Roman" panose="02020603050405020304" pitchFamily="18" charset="0"/>
                <a:cs typeface="Arial" panose="020B0604020202020204" pitchFamily="34" charset="0"/>
              </a:rPr>
              <a:t>«</a:t>
            </a:r>
            <a:r>
              <a:rPr lang="el-GR" altLang="el-GR" dirty="0" smtClean="0">
                <a:ea typeface="Times New Roman" panose="02020603050405020304" pitchFamily="18" charset="0"/>
                <a:cs typeface="Arial" panose="020B0604020202020204" pitchFamily="34" charset="0"/>
              </a:rPr>
              <a:t>Η χοληστερόλη είναι το πιο …….βραβευμένο μικρό μόριο στην ιστορία της βιολογίας. Δεκατρία βραβεία Νόμπελ έχουν δοθεί σε επιστήμονες που αφιέρωσαν το μεγαλύτερο μέρος της καριέρας τους στη χοληστερόλη. Από το 1784 που απομονώθηκε, η χοληστερόλη εξασκεί μια τρομερή γοητεία σε επιστήμονες διαφόρων κλάδων ……</a:t>
            </a:r>
          </a:p>
        </p:txBody>
      </p:sp>
    </p:spTree>
    <p:extLst>
      <p:ext uri="{BB962C8B-B14F-4D97-AF65-F5344CB8AC3E}">
        <p14:creationId xmlns:p14="http://schemas.microsoft.com/office/powerpoint/2010/main" val="3580664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7734" y="1138474"/>
            <a:ext cx="8229600" cy="3687024"/>
          </a:xfrm>
        </p:spPr>
        <p:txBody>
          <a:bodyPr/>
          <a:lstStyle/>
          <a:p>
            <a:pPr marL="0" indent="0" algn="just">
              <a:spcAft>
                <a:spcPts val="0"/>
              </a:spcAft>
              <a:buFont typeface="Arial" panose="020B0604020202020204" pitchFamily="34" charset="0"/>
              <a:buNone/>
              <a:defRPr/>
            </a:pPr>
            <a:r>
              <a:rPr lang="el-GR" dirty="0" smtClean="0">
                <a:solidFill>
                  <a:prstClr val="black"/>
                </a:solidFill>
                <a:ea typeface="Times New Roman" panose="02020603050405020304" pitchFamily="18" charset="0"/>
                <a:cs typeface="Arial" panose="020B0604020202020204" pitchFamily="34" charset="0"/>
              </a:rPr>
              <a:t>……Η </a:t>
            </a:r>
            <a:r>
              <a:rPr lang="el-GR" dirty="0">
                <a:solidFill>
                  <a:prstClr val="black"/>
                </a:solidFill>
                <a:ea typeface="Times New Roman" panose="02020603050405020304" pitchFamily="18" charset="0"/>
                <a:cs typeface="Arial" panose="020B0604020202020204" pitchFamily="34" charset="0"/>
              </a:rPr>
              <a:t>χοληστερόλη είναι ένα μόριο με δύο όψεις, σαν τον Ιανό. Η βασική της ιδιότητα που την κάνει απαραίτητη για τις κυτταρικές μεμβράνες, η απόλυτη αδιαλυτότητα στο νερό, την καθιστά και θανατηφόρα</a:t>
            </a:r>
            <a:r>
              <a:rPr lang="el-GR" dirty="0" smtClean="0">
                <a:solidFill>
                  <a:prstClr val="black"/>
                </a:solidFill>
                <a:ea typeface="Times New Roman" panose="02020603050405020304" pitchFamily="18" charset="0"/>
                <a:cs typeface="Arial" panose="020B0604020202020204" pitchFamily="34" charset="0"/>
              </a:rPr>
              <a:t>…..»</a:t>
            </a:r>
          </a:p>
          <a:p>
            <a:pPr marL="0" indent="0" algn="just">
              <a:spcAft>
                <a:spcPts val="0"/>
              </a:spcAft>
              <a:buFont typeface="Arial" panose="020B0604020202020204" pitchFamily="34" charset="0"/>
              <a:buNone/>
              <a:defRPr/>
            </a:pPr>
            <a:r>
              <a:rPr lang="en-US" dirty="0" smtClean="0">
                <a:solidFill>
                  <a:prstClr val="black"/>
                </a:solidFill>
                <a:ea typeface="Times New Roman" panose="02020603050405020304" pitchFamily="18" charset="0"/>
                <a:cs typeface="Arial" panose="020B0604020202020204" pitchFamily="34" charset="0"/>
              </a:rPr>
              <a:t>M</a:t>
            </a:r>
            <a:r>
              <a:rPr lang="el-GR" dirty="0">
                <a:solidFill>
                  <a:prstClr val="black"/>
                </a:solidFill>
                <a:ea typeface="Times New Roman" panose="02020603050405020304" pitchFamily="18" charset="0"/>
                <a:cs typeface="Arial" panose="020B0604020202020204" pitchFamily="34" charset="0"/>
              </a:rPr>
              <a:t>. </a:t>
            </a:r>
            <a:r>
              <a:rPr lang="en-US" dirty="0">
                <a:solidFill>
                  <a:prstClr val="black"/>
                </a:solidFill>
                <a:ea typeface="Times New Roman" panose="02020603050405020304" pitchFamily="18" charset="0"/>
                <a:cs typeface="Arial" panose="020B0604020202020204" pitchFamily="34" charset="0"/>
              </a:rPr>
              <a:t>Brown</a:t>
            </a:r>
            <a:r>
              <a:rPr lang="el-GR" dirty="0">
                <a:solidFill>
                  <a:prstClr val="black"/>
                </a:solidFill>
                <a:ea typeface="Times New Roman" panose="02020603050405020304" pitchFamily="18" charset="0"/>
                <a:cs typeface="Arial" panose="020B0604020202020204" pitchFamily="34" charset="0"/>
              </a:rPr>
              <a:t> &amp; </a:t>
            </a:r>
            <a:r>
              <a:rPr lang="en-US" dirty="0">
                <a:solidFill>
                  <a:prstClr val="black"/>
                </a:solidFill>
                <a:ea typeface="Times New Roman" panose="02020603050405020304" pitchFamily="18" charset="0"/>
                <a:cs typeface="Arial" panose="020B0604020202020204" pitchFamily="34" charset="0"/>
              </a:rPr>
              <a:t>J</a:t>
            </a:r>
            <a:r>
              <a:rPr lang="el-GR" dirty="0">
                <a:solidFill>
                  <a:prstClr val="black"/>
                </a:solidFill>
                <a:ea typeface="Times New Roman" panose="02020603050405020304" pitchFamily="18" charset="0"/>
                <a:cs typeface="Arial" panose="020B0604020202020204" pitchFamily="34" charset="0"/>
              </a:rPr>
              <a:t>. </a:t>
            </a:r>
            <a:r>
              <a:rPr lang="en-US" dirty="0">
                <a:solidFill>
                  <a:prstClr val="black"/>
                </a:solidFill>
                <a:ea typeface="Times New Roman" panose="02020603050405020304" pitchFamily="18" charset="0"/>
                <a:cs typeface="Arial" panose="020B0604020202020204" pitchFamily="34" charset="0"/>
              </a:rPr>
              <a:t>Goldstein</a:t>
            </a:r>
            <a:r>
              <a:rPr lang="el-GR" dirty="0">
                <a:solidFill>
                  <a:prstClr val="black"/>
                </a:solidFill>
                <a:ea typeface="Times New Roman" panose="02020603050405020304" pitchFamily="18" charset="0"/>
                <a:cs typeface="Arial" panose="020B0604020202020204" pitchFamily="34" charset="0"/>
              </a:rPr>
              <a:t>, βραβείο Νόμπελ 1985. </a:t>
            </a:r>
            <a:endParaRPr lang="el-GR" dirty="0">
              <a:solidFill>
                <a:prstClr val="black"/>
              </a:solidFill>
              <a:ea typeface="Times New Roman" panose="02020603050405020304" pitchFamily="18" charset="0"/>
            </a:endParaRPr>
          </a:p>
          <a:p>
            <a:pPr>
              <a:defRPr/>
            </a:pPr>
            <a:endParaRPr lang="el-GR" dirty="0"/>
          </a:p>
        </p:txBody>
      </p:sp>
    </p:spTree>
    <p:extLst>
      <p:ext uri="{BB962C8B-B14F-4D97-AF65-F5344CB8AC3E}">
        <p14:creationId xmlns:p14="http://schemas.microsoft.com/office/powerpoint/2010/main" val="81697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altLang="el-GR" smtClean="0"/>
              <a:t>         Λιποπρωτείνες</a:t>
            </a:r>
          </a:p>
        </p:txBody>
      </p:sp>
      <p:pic>
        <p:nvPicPr>
          <p:cNvPr id="33795" name="Picture 1" descr="lipoprotei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5013" y="1390137"/>
            <a:ext cx="5748951" cy="443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2"/>
          <p:cNvSpPr txBox="1">
            <a:spLocks noChangeArrowheads="1"/>
          </p:cNvSpPr>
          <p:nvPr/>
        </p:nvSpPr>
        <p:spPr bwMode="auto">
          <a:xfrm>
            <a:off x="6791576" y="5986565"/>
            <a:ext cx="222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i="1" dirty="0"/>
              <a:t>Πηγή: </a:t>
            </a:r>
            <a:r>
              <a:rPr lang="en-US" altLang="el-GR" sz="1800" i="1" dirty="0"/>
              <a:t>galleryhip.com</a:t>
            </a:r>
          </a:p>
        </p:txBody>
      </p:sp>
    </p:spTree>
    <p:extLst>
      <p:ext uri="{BB962C8B-B14F-4D97-AF65-F5344CB8AC3E}">
        <p14:creationId xmlns:p14="http://schemas.microsoft.com/office/powerpoint/2010/main" val="58262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efa48fc396ab67660ca522ccb1e4ead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5302" y="470780"/>
            <a:ext cx="6482723" cy="50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6400597" y="5977897"/>
            <a:ext cx="272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i="1" dirty="0">
                <a:cs typeface="Arial" panose="020B0604020202020204" pitchFamily="34" charset="0"/>
              </a:rPr>
              <a:t>Πηγή: </a:t>
            </a:r>
            <a:r>
              <a:rPr lang="en-US" altLang="el-GR" sz="1800" i="1" dirty="0">
                <a:cs typeface="Arial" panose="020B0604020202020204" pitchFamily="34" charset="0"/>
              </a:rPr>
              <a:t>www.examiner.com</a:t>
            </a:r>
          </a:p>
        </p:txBody>
      </p:sp>
    </p:spTree>
    <p:extLst>
      <p:ext uri="{BB962C8B-B14F-4D97-AF65-F5344CB8AC3E}">
        <p14:creationId xmlns:p14="http://schemas.microsoft.com/office/powerpoint/2010/main" val="176488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l-GR" altLang="el-GR" smtClean="0"/>
          </a:p>
        </p:txBody>
      </p:sp>
      <p:pic>
        <p:nvPicPr>
          <p:cNvPr id="43012" name="Picture 5" descr="ANd9GcTfiBRy4dF6wHbi2oOvH9Uaj20mUGBLsFMvtBdIPB3PtrGg-tdwi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656719" y="2738147"/>
            <a:ext cx="2628900" cy="1743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1" name="Picture 4" descr="ANd9GcTIdZvMXgcCtwGkbwiQmlEGpDA1VJibK8BCEgduGdfj9c3dRsRc0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71384"/>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93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tumblr_ni3jflXQKE1qc8do3o1_12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6"/>
          <p:cNvSpPr txBox="1">
            <a:spLocks noChangeArrowheads="1"/>
          </p:cNvSpPr>
          <p:nvPr/>
        </p:nvSpPr>
        <p:spPr bwMode="auto">
          <a:xfrm>
            <a:off x="4902200" y="6673850"/>
            <a:ext cx="424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i="1">
                <a:cs typeface="Arial" panose="020B0604020202020204" pitchFamily="34" charset="0"/>
              </a:rPr>
              <a:t>Πηγή: </a:t>
            </a:r>
            <a:r>
              <a:rPr lang="en-US" altLang="el-GR" sz="1800" i="1">
                <a:cs typeface="Arial" panose="020B0604020202020204" pitchFamily="34" charset="0"/>
              </a:rPr>
              <a:t>ineedthesmell0fsummer.tumblr.com</a:t>
            </a:r>
          </a:p>
        </p:txBody>
      </p:sp>
    </p:spTree>
    <p:extLst>
      <p:ext uri="{BB962C8B-B14F-4D97-AF65-F5344CB8AC3E}">
        <p14:creationId xmlns:p14="http://schemas.microsoft.com/office/powerpoint/2010/main" val="981584603"/>
      </p:ext>
    </p:extLst>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Κάντε κλικ για επιλογές"/>
          <p:cNvSpPr>
            <a:spLocks noChangeAspect="1" noChangeArrowheads="1"/>
          </p:cNvSpPr>
          <p:nvPr/>
        </p:nvSpPr>
        <p:spPr bwMode="auto">
          <a:xfrm>
            <a:off x="1447800" y="129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l-GR" altLang="el-GR" sz="1800">
              <a:latin typeface="Tahoma" panose="020B0604030504040204" pitchFamily="34" charset="0"/>
            </a:endParaRPr>
          </a:p>
        </p:txBody>
      </p:sp>
      <p:sp>
        <p:nvSpPr>
          <p:cNvPr id="46083" name="AutoShape 4" descr="Κάντε κλικ για επιλογές"/>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l-GR" altLang="el-GR" sz="1800">
              <a:latin typeface="Tahoma" panose="020B0604030504040204" pitchFamily="34" charset="0"/>
            </a:endParaRPr>
          </a:p>
        </p:txBody>
      </p:sp>
      <p:sp>
        <p:nvSpPr>
          <p:cNvPr id="46084" name="AutoShape 6" descr="Κάντε κλικ για επιλογές"/>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l-GR" altLang="el-GR" sz="1800">
              <a:latin typeface="Tahoma" panose="020B0604030504040204" pitchFamily="34" charset="0"/>
            </a:endParaRPr>
          </a:p>
        </p:txBody>
      </p:sp>
      <p:pic>
        <p:nvPicPr>
          <p:cNvPr id="46085"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89100"/>
            <a:ext cx="350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Τίτλος 5"/>
          <p:cNvSpPr>
            <a:spLocks noGrp="1"/>
          </p:cNvSpPr>
          <p:nvPr>
            <p:ph type="title"/>
          </p:nvPr>
        </p:nvSpPr>
        <p:spPr>
          <a:xfrm>
            <a:off x="457200" y="274637"/>
            <a:ext cx="8229600" cy="1228237"/>
          </a:xfrm>
        </p:spPr>
        <p:txBody>
          <a:bodyPr>
            <a:normAutofit fontScale="90000"/>
          </a:bodyPr>
          <a:lstStyle/>
          <a:p>
            <a:r>
              <a:rPr lang="el-GR" altLang="el-GR" dirty="0" smtClean="0"/>
              <a:t>Στεφανιαία νόσος</a:t>
            </a:r>
            <a:br>
              <a:rPr lang="el-GR" altLang="el-GR" dirty="0" smtClean="0"/>
            </a:br>
            <a:r>
              <a:rPr lang="el-GR" altLang="el-GR" dirty="0" smtClean="0"/>
              <a:t> -έμφραγμα του μυοκαρδίου</a:t>
            </a:r>
          </a:p>
        </p:txBody>
      </p:sp>
      <p:pic>
        <p:nvPicPr>
          <p:cNvPr id="46087"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747838"/>
            <a:ext cx="4560888" cy="3751262"/>
          </a:xfrm>
        </p:spPr>
      </p:pic>
    </p:spTree>
    <p:extLst>
      <p:ext uri="{BB962C8B-B14F-4D97-AF65-F5344CB8AC3E}">
        <p14:creationId xmlns:p14="http://schemas.microsoft.com/office/powerpoint/2010/main" val="1381920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descr="cholesterol_level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133" y="1938196"/>
            <a:ext cx="3730590" cy="360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descr="cara-menurunkan-tahap-kolestrol-jaha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5700" y="2032761"/>
            <a:ext cx="3401599" cy="351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3"/>
          <p:cNvSpPr txBox="1">
            <a:spLocks noChangeArrowheads="1"/>
          </p:cNvSpPr>
          <p:nvPr/>
        </p:nvSpPr>
        <p:spPr bwMode="auto">
          <a:xfrm>
            <a:off x="6038630" y="5809197"/>
            <a:ext cx="297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i="1" dirty="0">
                <a:cs typeface="Arial" panose="020B0604020202020204" pitchFamily="34" charset="0"/>
              </a:rPr>
              <a:t>Πηγή: </a:t>
            </a:r>
            <a:r>
              <a:rPr lang="en-US" altLang="el-GR" sz="1800" i="1" dirty="0">
                <a:cs typeface="Arial" panose="020B0604020202020204" pitchFamily="34" charset="0"/>
                <a:hlinkClick r:id="rId4"/>
              </a:rPr>
              <a:t>www.demibahagia.my</a:t>
            </a:r>
            <a:endParaRPr lang="el-GR" altLang="el-GR" sz="1800" i="1" dirty="0">
              <a:cs typeface="Arial" panose="020B0604020202020204" pitchFamily="34" charset="0"/>
            </a:endParaRPr>
          </a:p>
          <a:p>
            <a:pPr eaLnBrk="1" hangingPunct="1">
              <a:spcBef>
                <a:spcPct val="0"/>
              </a:spcBef>
              <a:buFontTx/>
              <a:buNone/>
            </a:pPr>
            <a:r>
              <a:rPr lang="el-GR" altLang="el-GR" sz="1800" dirty="0">
                <a:cs typeface="Arial" panose="020B0604020202020204" pitchFamily="34" charset="0"/>
              </a:rPr>
              <a:t>           </a:t>
            </a:r>
            <a:r>
              <a:rPr lang="en-US" altLang="el-GR" sz="1800" dirty="0">
                <a:cs typeface="Arial" panose="020B0604020202020204" pitchFamily="34" charset="0"/>
              </a:rPr>
              <a:t>fashions-cloud.com</a:t>
            </a:r>
          </a:p>
        </p:txBody>
      </p:sp>
      <p:sp>
        <p:nvSpPr>
          <p:cNvPr id="3" name="TextBox 2"/>
          <p:cNvSpPr txBox="1"/>
          <p:nvPr/>
        </p:nvSpPr>
        <p:spPr>
          <a:xfrm>
            <a:off x="869133" y="388746"/>
            <a:ext cx="7405735" cy="1384995"/>
          </a:xfrm>
          <a:prstGeom prst="rect">
            <a:avLst/>
          </a:prstGeom>
          <a:noFill/>
        </p:spPr>
        <p:txBody>
          <a:bodyPr wrap="square" rtlCol="0">
            <a:spAutoFit/>
          </a:bodyPr>
          <a:lstStyle/>
          <a:p>
            <a:r>
              <a:rPr lang="el-GR" altLang="el-GR" sz="2800" dirty="0"/>
              <a:t>Ολική χοληστερόλη στο αίμα =    </a:t>
            </a:r>
            <a:r>
              <a:rPr lang="en-US" altLang="el-GR" sz="2800" dirty="0"/>
              <a:t/>
            </a:r>
            <a:br>
              <a:rPr lang="en-US" altLang="el-GR" sz="2800" dirty="0"/>
            </a:br>
            <a:r>
              <a:rPr lang="el-GR" altLang="el-GR" sz="2800" dirty="0"/>
              <a:t> </a:t>
            </a:r>
            <a:r>
              <a:rPr lang="en-US" altLang="el-GR" sz="2800" dirty="0"/>
              <a:t>               </a:t>
            </a:r>
            <a:r>
              <a:rPr lang="el-GR" altLang="el-GR" sz="2800" dirty="0"/>
              <a:t> </a:t>
            </a:r>
            <a:r>
              <a:rPr lang="en-US" altLang="el-GR" sz="2800" dirty="0"/>
              <a:t>            </a:t>
            </a:r>
            <a:r>
              <a:rPr lang="el-GR" altLang="el-GR" sz="2800" dirty="0" smtClean="0"/>
              <a:t> </a:t>
            </a:r>
            <a:r>
              <a:rPr lang="en-US" altLang="el-GR" sz="2800" dirty="0" smtClean="0"/>
              <a:t>HDL</a:t>
            </a:r>
            <a:r>
              <a:rPr lang="el-GR" altLang="el-GR" sz="2800" dirty="0" smtClean="0"/>
              <a:t>       + </a:t>
            </a:r>
            <a:r>
              <a:rPr lang="en-US" altLang="el-GR" sz="2800" dirty="0" smtClean="0"/>
              <a:t>LDL</a:t>
            </a:r>
            <a:r>
              <a:rPr lang="el-GR" altLang="el-GR" sz="2800" dirty="0" smtClean="0"/>
              <a:t>        + </a:t>
            </a:r>
            <a:r>
              <a:rPr lang="en-US" altLang="el-GR" sz="2800" dirty="0" smtClean="0"/>
              <a:t>VLDL</a:t>
            </a:r>
            <a:r>
              <a:rPr lang="el-GR" altLang="el-GR" sz="2800" dirty="0"/>
              <a:t/>
            </a:r>
            <a:br>
              <a:rPr lang="el-GR" altLang="el-GR" sz="2800" dirty="0"/>
            </a:br>
            <a:r>
              <a:rPr lang="el-GR" altLang="el-GR" sz="2800" dirty="0"/>
              <a:t> </a:t>
            </a:r>
            <a:r>
              <a:rPr lang="el-GR" altLang="el-GR" sz="2800" dirty="0" smtClean="0"/>
              <a:t>&lt;  200</a:t>
            </a:r>
            <a:r>
              <a:rPr lang="en-US" altLang="el-GR" sz="2800" dirty="0"/>
              <a:t>mg</a:t>
            </a:r>
            <a:r>
              <a:rPr lang="el-GR" altLang="el-GR" sz="2800" dirty="0" smtClean="0"/>
              <a:t>% </a:t>
            </a:r>
            <a:r>
              <a:rPr lang="en-US" altLang="el-GR" sz="2800" dirty="0" smtClean="0"/>
              <a:t>=</a:t>
            </a:r>
            <a:r>
              <a:rPr lang="el-GR" altLang="el-GR" sz="2800" dirty="0" smtClean="0"/>
              <a:t>&gt;    60</a:t>
            </a:r>
            <a:r>
              <a:rPr lang="en-US" altLang="el-GR" sz="2800" dirty="0"/>
              <a:t>mg</a:t>
            </a:r>
            <a:r>
              <a:rPr lang="el-GR" altLang="el-GR" sz="2800" dirty="0"/>
              <a:t>% </a:t>
            </a:r>
            <a:r>
              <a:rPr lang="el-GR" altLang="el-GR" sz="2800" dirty="0" smtClean="0"/>
              <a:t>&lt;</a:t>
            </a:r>
            <a:r>
              <a:rPr lang="el-GR" altLang="el-GR" sz="2800" dirty="0"/>
              <a:t>130</a:t>
            </a:r>
            <a:r>
              <a:rPr lang="en-US" altLang="el-GR" sz="2800" dirty="0"/>
              <a:t>mg</a:t>
            </a:r>
            <a:r>
              <a:rPr lang="el-GR" altLang="el-GR" sz="2800" dirty="0"/>
              <a:t>% </a:t>
            </a:r>
            <a:r>
              <a:rPr lang="el-GR" altLang="el-GR" sz="2800" dirty="0" smtClean="0"/>
              <a:t>&lt;</a:t>
            </a:r>
            <a:r>
              <a:rPr lang="el-GR" altLang="el-GR" sz="2800" dirty="0"/>
              <a:t>30</a:t>
            </a:r>
            <a:r>
              <a:rPr lang="en-US" altLang="el-GR" sz="2800" dirty="0"/>
              <a:t>mg</a:t>
            </a:r>
            <a:r>
              <a:rPr lang="el-GR" altLang="el-GR" sz="2800" dirty="0"/>
              <a:t>%</a:t>
            </a:r>
            <a:endParaRPr lang="el-GR" sz="2800" dirty="0"/>
          </a:p>
        </p:txBody>
      </p:sp>
    </p:spTree>
    <p:extLst>
      <p:ext uri="{BB962C8B-B14F-4D97-AF65-F5344CB8AC3E}">
        <p14:creationId xmlns:p14="http://schemas.microsoft.com/office/powerpoint/2010/main" val="227214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Θέση περιεχομένου 2"/>
          <p:cNvSpPr>
            <a:spLocks noGrp="1"/>
          </p:cNvSpPr>
          <p:nvPr>
            <p:ph idx="1"/>
          </p:nvPr>
        </p:nvSpPr>
        <p:spPr>
          <a:xfrm>
            <a:off x="620163" y="1428184"/>
            <a:ext cx="8229600" cy="2790731"/>
          </a:xfrm>
        </p:spPr>
        <p:txBody>
          <a:bodyPr/>
          <a:lstStyle/>
          <a:p>
            <a:pPr marL="0" indent="0">
              <a:buFont typeface="Arial" panose="020B0604020202020204" pitchFamily="34" charset="0"/>
              <a:buNone/>
            </a:pPr>
            <a:r>
              <a:rPr lang="el-GR" altLang="el-GR" dirty="0" smtClean="0"/>
              <a:t>Οι τροφές που μπορούμε να καταναλώνουμε είναι όσες περιέχουν καλής ποιότητας λίπη, όπως τα </a:t>
            </a:r>
            <a:r>
              <a:rPr lang="el-GR" altLang="el-GR" dirty="0" err="1" smtClean="0"/>
              <a:t>μονοακόρεστα</a:t>
            </a:r>
            <a:r>
              <a:rPr lang="el-GR" altLang="el-GR" dirty="0" smtClean="0"/>
              <a:t> (ελαιόλαδο) ή </a:t>
            </a:r>
            <a:r>
              <a:rPr lang="el-GR" altLang="el-GR" dirty="0" err="1" smtClean="0"/>
              <a:t>πολυακόρεστα</a:t>
            </a:r>
            <a:r>
              <a:rPr lang="el-GR" altLang="el-GR" dirty="0" smtClean="0"/>
              <a:t> (ψάρια, ξηροί καρποί) ή φυτικές ίνες (διαλυτές και αδιάλυτες).</a:t>
            </a:r>
          </a:p>
        </p:txBody>
      </p:sp>
    </p:spTree>
    <p:extLst>
      <p:ext uri="{BB962C8B-B14F-4D97-AF65-F5344CB8AC3E}">
        <p14:creationId xmlns:p14="http://schemas.microsoft.com/office/powerpoint/2010/main" val="1393370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Θέση περιεχομένου 2"/>
          <p:cNvSpPr>
            <a:spLocks noGrp="1"/>
          </p:cNvSpPr>
          <p:nvPr>
            <p:ph idx="1"/>
          </p:nvPr>
        </p:nvSpPr>
        <p:spPr>
          <a:xfrm>
            <a:off x="520574" y="568105"/>
            <a:ext cx="8229600" cy="5440363"/>
          </a:xfrm>
        </p:spPr>
        <p:txBody>
          <a:bodyPr>
            <a:normAutofit lnSpcReduction="10000"/>
          </a:bodyPr>
          <a:lstStyle/>
          <a:p>
            <a:pPr marL="0" indent="0">
              <a:buFont typeface="Arial" panose="020B0604020202020204" pitchFamily="34" charset="0"/>
              <a:buNone/>
            </a:pPr>
            <a:r>
              <a:rPr lang="el-GR" altLang="el-GR" dirty="0" smtClean="0"/>
              <a:t>Τέτοια τρόφιμα είναι τα παξιμάδια, το ρύζι, οι πατάτες (όχι τηγανητές), το ψάρι και το κοτόπουλο (στήθος, όχι την πέτσα), κρέας άπαχο (μοσχαρίσιο, χοιρινό), ελαιόλαδο, αποβουτυρωμένα γαλακτοκομικά (γάλα, γιαούρτι), τυριά με χαμηλά λιπαρά, όσπρια (φασόλια, ρεβίθια, μπιζέλια, φακές) λαχανικά (αγκινάρες, σπαράγγια, μελιτζάνες, μπρόκολα, λάχανο, καρότα, κουνουπίδι, κολοκυθάκια, αγγούρι, λεπτά φασολάκια, μαρούλι, μανιτάρια, πιπεριές, σπανάκι, καλαμπόκι, ντομάτες και χόρτα).</a:t>
            </a:r>
          </a:p>
        </p:txBody>
      </p:sp>
    </p:spTree>
    <p:extLst>
      <p:ext uri="{BB962C8B-B14F-4D97-AF65-F5344CB8AC3E}">
        <p14:creationId xmlns:p14="http://schemas.microsoft.com/office/powerpoint/2010/main" val="217503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Φυτικές ίνες 1/2</a:t>
            </a:r>
            <a:endParaRPr lang="el-GR" dirty="0"/>
          </a:p>
        </p:txBody>
      </p:sp>
      <p:sp>
        <p:nvSpPr>
          <p:cNvPr id="5" name="Θέση περιεχομένου 4"/>
          <p:cNvSpPr>
            <a:spLocks noGrp="1"/>
          </p:cNvSpPr>
          <p:nvPr>
            <p:ph idx="1"/>
          </p:nvPr>
        </p:nvSpPr>
        <p:spPr>
          <a:xfrm>
            <a:off x="638269" y="1382917"/>
            <a:ext cx="8229600" cy="4525963"/>
          </a:xfrm>
        </p:spPr>
        <p:txBody>
          <a:bodyPr>
            <a:noAutofit/>
          </a:bodyPr>
          <a:lstStyle/>
          <a:p>
            <a:pPr marL="0" indent="0">
              <a:lnSpc>
                <a:spcPct val="115000"/>
              </a:lnSpc>
              <a:buNone/>
            </a:pPr>
            <a:r>
              <a:rPr lang="el-GR" dirty="0">
                <a:ea typeface="Times New Roman" panose="02020603050405020304" pitchFamily="18" charset="0"/>
                <a:cs typeface="Arial" panose="020B0604020202020204" pitchFamily="34" charset="0"/>
              </a:rPr>
              <a:t>Η αύξηση των φυτικών ινών στη δίαιτα συνδέεται με χαμηλότερη επίπτωση στεφανιαίας νόσου, καρκίνου του ορθού, παχυσαρκίας. </a:t>
            </a:r>
            <a:endParaRPr lang="el-GR" dirty="0" smtClean="0">
              <a:ea typeface="Times New Roman" panose="02020603050405020304" pitchFamily="18" charset="0"/>
              <a:cs typeface="Arial" panose="020B0604020202020204" pitchFamily="34" charset="0"/>
            </a:endParaRPr>
          </a:p>
          <a:p>
            <a:pPr marL="0" indent="0">
              <a:lnSpc>
                <a:spcPct val="115000"/>
              </a:lnSpc>
              <a:buNone/>
            </a:pPr>
            <a:r>
              <a:rPr lang="el-GR" dirty="0" smtClean="0">
                <a:ea typeface="Times New Roman" panose="02020603050405020304" pitchFamily="18" charset="0"/>
                <a:cs typeface="Arial" panose="020B0604020202020204" pitchFamily="34" charset="0"/>
              </a:rPr>
              <a:t>Ελάττωση </a:t>
            </a:r>
            <a:r>
              <a:rPr lang="el-GR" dirty="0">
                <a:ea typeface="Times New Roman" panose="02020603050405020304" pitchFamily="18" charset="0"/>
                <a:cs typeface="Arial" panose="020B0604020202020204" pitchFamily="34" charset="0"/>
              </a:rPr>
              <a:t>της πρόσληψης λίπους, ελάττωση επιπέδων χοληστερόλης και επομένως </a:t>
            </a:r>
            <a:r>
              <a:rPr lang="el-GR" dirty="0" smtClean="0">
                <a:ea typeface="Times New Roman" panose="02020603050405020304" pitchFamily="18" charset="0"/>
                <a:cs typeface="Arial" panose="020B0604020202020204" pitchFamily="34" charset="0"/>
              </a:rPr>
              <a:t>μικρότερος κίνδυνος </a:t>
            </a:r>
            <a:r>
              <a:rPr lang="el-GR" dirty="0">
                <a:ea typeface="Times New Roman" panose="02020603050405020304" pitchFamily="18" charset="0"/>
                <a:cs typeface="Arial" panose="020B0604020202020204" pitchFamily="34" charset="0"/>
              </a:rPr>
              <a:t>για αθηρωμάτωση και στεφανιαία νόσο.</a:t>
            </a:r>
            <a:endParaRPr lang="el-GR" dirty="0">
              <a:ea typeface="Calibri" panose="020F0502020204030204" pitchFamily="34" charset="0"/>
              <a:cs typeface="Times New Roman" panose="02020603050405020304" pitchFamily="18" charset="0"/>
            </a:endParaRPr>
          </a:p>
          <a:p>
            <a:pPr marL="0" indent="0">
              <a:lnSpc>
                <a:spcPct val="115000"/>
              </a:lnSpc>
              <a:spcAft>
                <a:spcPts val="0"/>
              </a:spcAft>
              <a:buNone/>
            </a:pPr>
            <a:r>
              <a:rPr lang="el-GR" dirty="0" smtClean="0">
                <a:ea typeface="Times New Roman" panose="02020603050405020304" pitchFamily="18" charset="0"/>
                <a:cs typeface="Arial" panose="020B0604020202020204" pitchFamily="34" charset="0"/>
              </a:rPr>
              <a:t>  </a:t>
            </a:r>
            <a:endParaRPr lang="el-GR" dirty="0"/>
          </a:p>
        </p:txBody>
      </p:sp>
    </p:spTree>
    <p:extLst>
      <p:ext uri="{BB962C8B-B14F-4D97-AF65-F5344CB8AC3E}">
        <p14:creationId xmlns:p14="http://schemas.microsoft.com/office/powerpoint/2010/main" val="2211435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1"/>
          <p:cNvSpPr>
            <a:spLocks noGrp="1"/>
          </p:cNvSpPr>
          <p:nvPr>
            <p:ph type="title"/>
          </p:nvPr>
        </p:nvSpPr>
        <p:spPr>
          <a:xfrm>
            <a:off x="457200" y="274638"/>
            <a:ext cx="8229600" cy="1083382"/>
          </a:xfrm>
        </p:spPr>
        <p:txBody>
          <a:bodyPr/>
          <a:lstStyle/>
          <a:p>
            <a:pPr marL="342900" indent="-342900">
              <a:spcBef>
                <a:spcPct val="20000"/>
              </a:spcBef>
            </a:pPr>
            <a:r>
              <a:rPr lang="el-GR" altLang="el-GR" sz="3600" b="1" dirty="0" smtClean="0">
                <a:solidFill>
                  <a:srgbClr val="0070C0"/>
                </a:solidFill>
                <a:latin typeface="+mn-lt"/>
                <a:cs typeface="Times New Roman" panose="02020603050405020304" pitchFamily="18" charset="0"/>
              </a:rPr>
              <a:t>Μεταβολικό σύνδρομο</a:t>
            </a:r>
            <a:r>
              <a:rPr lang="el-GR" altLang="el-GR" sz="3600" dirty="0" smtClean="0">
                <a:solidFill>
                  <a:srgbClr val="0070C0"/>
                </a:solidFill>
                <a:latin typeface="+mn-lt"/>
                <a:cs typeface="Times New Roman" panose="02020603050405020304" pitchFamily="18" charset="0"/>
              </a:rPr>
              <a:t> ή σύνδρομο Χ</a:t>
            </a:r>
            <a:br>
              <a:rPr lang="el-GR" altLang="el-GR" sz="3600" dirty="0" smtClean="0">
                <a:solidFill>
                  <a:srgbClr val="0070C0"/>
                </a:solidFill>
                <a:latin typeface="+mn-lt"/>
                <a:cs typeface="Times New Roman" panose="02020603050405020304" pitchFamily="18" charset="0"/>
              </a:rPr>
            </a:br>
            <a:r>
              <a:rPr lang="el-GR" altLang="el-GR" sz="3600" dirty="0" smtClean="0">
                <a:solidFill>
                  <a:srgbClr val="0070C0"/>
                </a:solidFill>
                <a:latin typeface="+mn-lt"/>
                <a:cs typeface="Times New Roman" panose="02020603050405020304" pitchFamily="18" charset="0"/>
              </a:rPr>
              <a:t> ή </a:t>
            </a:r>
            <a:r>
              <a:rPr lang="el-GR" altLang="el-GR" sz="3600" dirty="0" err="1" smtClean="0">
                <a:solidFill>
                  <a:srgbClr val="0070C0"/>
                </a:solidFill>
                <a:latin typeface="+mn-lt"/>
                <a:cs typeface="Times New Roman" panose="02020603050405020304" pitchFamily="18" charset="0"/>
              </a:rPr>
              <a:t>δυσμεταβολικό</a:t>
            </a:r>
            <a:r>
              <a:rPr lang="el-GR" altLang="el-GR" sz="3600" dirty="0" smtClean="0">
                <a:solidFill>
                  <a:srgbClr val="0070C0"/>
                </a:solidFill>
                <a:latin typeface="+mn-lt"/>
                <a:cs typeface="Times New Roman" panose="02020603050405020304" pitchFamily="18" charset="0"/>
              </a:rPr>
              <a:t> σύνδρομο.</a:t>
            </a:r>
          </a:p>
        </p:txBody>
      </p:sp>
      <p:sp>
        <p:nvSpPr>
          <p:cNvPr id="64515" name="Θέση περιεχομένου 2"/>
          <p:cNvSpPr>
            <a:spLocks noGrp="1"/>
          </p:cNvSpPr>
          <p:nvPr>
            <p:ph idx="1"/>
          </p:nvPr>
        </p:nvSpPr>
        <p:spPr>
          <a:xfrm>
            <a:off x="737857" y="1591146"/>
            <a:ext cx="8229600" cy="4525963"/>
          </a:xfrm>
        </p:spPr>
        <p:txBody>
          <a:bodyPr/>
          <a:lstStyle/>
          <a:p>
            <a:pPr marL="0" indent="0">
              <a:buNone/>
            </a:pPr>
            <a:r>
              <a:rPr lang="el-GR" altLang="el-GR" dirty="0" smtClean="0">
                <a:cs typeface="Times New Roman" panose="02020603050405020304" pitchFamily="18" charset="0"/>
              </a:rPr>
              <a:t>Το μεταβολικό σύνδρομο είναι μια ομάδα παραγόντων κινδύνου που συνδέονται με αυξημένη επίπτωση καρδιακών και εγκεφαλικών επεισοδίων, σακχαρώδους διαβήτη και πρόωρου θανάτου. </a:t>
            </a:r>
          </a:p>
          <a:p>
            <a:pPr marL="0" indent="0">
              <a:buNone/>
            </a:pPr>
            <a:r>
              <a:rPr lang="el-GR" altLang="el-GR" dirty="0" smtClean="0">
                <a:cs typeface="Times New Roman" panose="02020603050405020304" pitchFamily="18" charset="0"/>
              </a:rPr>
              <a:t>Όταν αυτοί οι παράγοντες συνυπάρχουν στο ίδιο άτομο αυξάνουν την πιθανότητα εμφάνισης των παραπάνω, ακόμη κι αν οι τιμές τους είναι οριακές. </a:t>
            </a:r>
          </a:p>
        </p:txBody>
      </p:sp>
    </p:spTree>
    <p:extLst>
      <p:ext uri="{BB962C8B-B14F-4D97-AF65-F5344CB8AC3E}">
        <p14:creationId xmlns:p14="http://schemas.microsoft.com/office/powerpoint/2010/main" val="1059310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a:xfrm>
            <a:off x="457200" y="274638"/>
            <a:ext cx="8229600" cy="1481734"/>
          </a:xfrm>
        </p:spPr>
        <p:txBody>
          <a:bodyPr>
            <a:normAutofit fontScale="90000"/>
          </a:bodyPr>
          <a:lstStyle/>
          <a:p>
            <a:pPr marL="342900" indent="-342900">
              <a:spcBef>
                <a:spcPct val="20000"/>
              </a:spcBef>
            </a:pPr>
            <a:r>
              <a:rPr lang="el-GR" altLang="el-GR" sz="3200" dirty="0" smtClean="0">
                <a:solidFill>
                  <a:srgbClr val="0070C0"/>
                </a:solidFill>
                <a:latin typeface="+mn-lt"/>
                <a:cs typeface="Times New Roman" panose="02020603050405020304" pitchFamily="18" charset="0"/>
              </a:rPr>
              <a:t/>
            </a:r>
            <a:br>
              <a:rPr lang="el-GR" altLang="el-GR" sz="3200" dirty="0" smtClean="0">
                <a:solidFill>
                  <a:srgbClr val="0070C0"/>
                </a:solidFill>
                <a:latin typeface="+mn-lt"/>
                <a:cs typeface="Times New Roman" panose="02020603050405020304" pitchFamily="18" charset="0"/>
              </a:rPr>
            </a:br>
            <a:r>
              <a:rPr lang="el-GR" altLang="el-GR" sz="3200" dirty="0" smtClean="0">
                <a:solidFill>
                  <a:srgbClr val="0070C0"/>
                </a:solidFill>
                <a:latin typeface="+mn-lt"/>
                <a:cs typeface="Times New Roman" panose="02020603050405020304" pitchFamily="18" charset="0"/>
              </a:rPr>
              <a:t>Ένα άτομο πάσχει από μεταβολικό σύνδρομο αν παρουσιάζει συγχρόνως  τρεις ή περισσότερες από τις παρακάτω διαταραχές:</a:t>
            </a:r>
            <a:br>
              <a:rPr lang="el-GR" altLang="el-GR" sz="3200" dirty="0" smtClean="0">
                <a:solidFill>
                  <a:srgbClr val="0070C0"/>
                </a:solidFill>
                <a:latin typeface="+mn-lt"/>
                <a:cs typeface="Times New Roman" panose="02020603050405020304" pitchFamily="18" charset="0"/>
              </a:rPr>
            </a:br>
            <a:endParaRPr lang="el-GR" altLang="el-GR" dirty="0" smtClean="0">
              <a:solidFill>
                <a:srgbClr val="0070C0"/>
              </a:solidFill>
              <a:latin typeface="+mn-lt"/>
            </a:endParaRPr>
          </a:p>
        </p:txBody>
      </p:sp>
      <p:sp>
        <p:nvSpPr>
          <p:cNvPr id="65539" name="Θέση περιεχομένου 2"/>
          <p:cNvSpPr>
            <a:spLocks noGrp="1"/>
          </p:cNvSpPr>
          <p:nvPr>
            <p:ph idx="1"/>
          </p:nvPr>
        </p:nvSpPr>
        <p:spPr>
          <a:xfrm>
            <a:off x="457200" y="2037027"/>
            <a:ext cx="8229600" cy="3711921"/>
          </a:xfrm>
        </p:spPr>
        <p:txBody>
          <a:bodyPr/>
          <a:lstStyle/>
          <a:p>
            <a:r>
              <a:rPr lang="el-GR" altLang="el-GR" sz="2800" dirty="0" smtClean="0">
                <a:cs typeface="Times New Roman" panose="02020603050405020304" pitchFamily="18" charset="0"/>
              </a:rPr>
              <a:t>Υπερβολικό  βάρος στην κοιλιακή χώρα, θώρακα και άκρα.</a:t>
            </a:r>
          </a:p>
          <a:p>
            <a:r>
              <a:rPr lang="el-GR" altLang="el-GR" sz="2800" dirty="0" smtClean="0">
                <a:cs typeface="Times New Roman" panose="02020603050405020304" pitchFamily="18" charset="0"/>
              </a:rPr>
              <a:t>Υψηλά επίπεδα </a:t>
            </a:r>
            <a:r>
              <a:rPr lang="el-GR" altLang="el-GR" sz="2800" dirty="0" err="1" smtClean="0">
                <a:cs typeface="Times New Roman" panose="02020603050405020304" pitchFamily="18" charset="0"/>
              </a:rPr>
              <a:t>τριγλυκεριδίων</a:t>
            </a:r>
            <a:r>
              <a:rPr lang="el-GR" altLang="el-GR" sz="2800" dirty="0" smtClean="0">
                <a:cs typeface="Times New Roman" panose="02020603050405020304" pitchFamily="18" charset="0"/>
              </a:rPr>
              <a:t> αίματος &gt;150 </a:t>
            </a:r>
            <a:r>
              <a:rPr lang="en-GB" altLang="el-GR" sz="2800" dirty="0" smtClean="0">
                <a:cs typeface="Times New Roman" panose="02020603050405020304" pitchFamily="18" charset="0"/>
              </a:rPr>
              <a:t>mg</a:t>
            </a:r>
            <a:r>
              <a:rPr lang="el-GR" altLang="el-GR" sz="2800" dirty="0" smtClean="0">
                <a:cs typeface="Times New Roman" panose="02020603050405020304" pitchFamily="18" charset="0"/>
              </a:rPr>
              <a:t>/%.</a:t>
            </a:r>
          </a:p>
          <a:p>
            <a:r>
              <a:rPr lang="el-GR" altLang="el-GR" sz="2800" dirty="0" smtClean="0">
                <a:cs typeface="Times New Roman" panose="02020603050405020304" pitchFamily="18" charset="0"/>
              </a:rPr>
              <a:t>Χαμηλά επίπεδα «καλής χοληστερίνης» HDL &lt;40</a:t>
            </a:r>
            <a:r>
              <a:rPr lang="en-GB" altLang="el-GR" sz="2800" dirty="0" smtClean="0">
                <a:cs typeface="Times New Roman" panose="02020603050405020304" pitchFamily="18" charset="0"/>
              </a:rPr>
              <a:t>mg</a:t>
            </a:r>
            <a:r>
              <a:rPr lang="el-GR" altLang="el-GR" sz="2800" dirty="0" smtClean="0">
                <a:cs typeface="Times New Roman" panose="02020603050405020304" pitchFamily="18" charset="0"/>
              </a:rPr>
              <a:t>/%. </a:t>
            </a:r>
          </a:p>
          <a:p>
            <a:r>
              <a:rPr lang="el-GR" altLang="el-GR" sz="2800" dirty="0" smtClean="0">
                <a:cs typeface="Times New Roman" panose="02020603050405020304" pitchFamily="18" charset="0"/>
              </a:rPr>
              <a:t>Αρτηριακή πίεση &gt;130/85. </a:t>
            </a:r>
          </a:p>
          <a:p>
            <a:r>
              <a:rPr lang="el-GR" altLang="el-GR" sz="2800" dirty="0" smtClean="0">
                <a:cs typeface="Times New Roman" panose="02020603050405020304" pitchFamily="18" charset="0"/>
              </a:rPr>
              <a:t> Γλυκόζη (ζάχαρο) αίματος νηστείας &gt; 100 </a:t>
            </a:r>
            <a:r>
              <a:rPr lang="en-GB" altLang="el-GR" sz="2800" dirty="0" smtClean="0">
                <a:cs typeface="Times New Roman" panose="02020603050405020304" pitchFamily="18" charset="0"/>
              </a:rPr>
              <a:t>mg</a:t>
            </a:r>
            <a:r>
              <a:rPr lang="el-GR" altLang="el-GR" sz="2800" dirty="0" smtClean="0">
                <a:cs typeface="Times New Roman" panose="02020603050405020304" pitchFamily="18" charset="0"/>
              </a:rPr>
              <a:t>/%   </a:t>
            </a:r>
          </a:p>
          <a:p>
            <a:endParaRPr lang="el-GR" altLang="el-GR" dirty="0" smtClean="0"/>
          </a:p>
        </p:txBody>
      </p:sp>
    </p:spTree>
    <p:extLst>
      <p:ext uri="{BB962C8B-B14F-4D97-AF65-F5344CB8AC3E}">
        <p14:creationId xmlns:p14="http://schemas.microsoft.com/office/powerpoint/2010/main" val="2067455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11102641_815543271827140_6911179021762016076_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2"/>
          <p:cNvSpPr txBox="1">
            <a:spLocks noChangeArrowheads="1"/>
          </p:cNvSpPr>
          <p:nvPr/>
        </p:nvSpPr>
        <p:spPr bwMode="auto">
          <a:xfrm>
            <a:off x="7075488" y="6488113"/>
            <a:ext cx="206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i="1">
                <a:cs typeface="Arial" panose="020B0604020202020204" pitchFamily="34" charset="0"/>
              </a:rPr>
              <a:t>Πηγή: </a:t>
            </a:r>
            <a:r>
              <a:rPr lang="en-US" altLang="el-GR" sz="1800" i="1">
                <a:cs typeface="Arial" panose="020B0604020202020204" pitchFamily="34" charset="0"/>
              </a:rPr>
              <a:t>mednutrition</a:t>
            </a:r>
          </a:p>
        </p:txBody>
      </p:sp>
    </p:spTree>
    <p:extLst>
      <p:ext uri="{BB962C8B-B14F-4D97-AF65-F5344CB8AC3E}">
        <p14:creationId xmlns:p14="http://schemas.microsoft.com/office/powerpoint/2010/main" val="2387843679"/>
      </p:ext>
    </p:extLst>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Τίτλος 6"/>
          <p:cNvSpPr>
            <a:spLocks noGrp="1"/>
          </p:cNvSpPr>
          <p:nvPr>
            <p:ph type="ctrTitle"/>
          </p:nvPr>
        </p:nvSpPr>
        <p:spPr/>
        <p:txBody>
          <a:bodyPr/>
          <a:lstStyle/>
          <a:p>
            <a:pPr eaLnBrk="1" hangingPunct="1"/>
            <a:r>
              <a:rPr lang="el-GR" altLang="el-GR" smtClean="0"/>
              <a:t>Τέλος Ενότητας</a:t>
            </a:r>
          </a:p>
        </p:txBody>
      </p:sp>
    </p:spTree>
    <p:extLst>
      <p:ext uri="{BB962C8B-B14F-4D97-AF65-F5344CB8AC3E}">
        <p14:creationId xmlns:p14="http://schemas.microsoft.com/office/powerpoint/2010/main" val="3302388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74638"/>
            <a:ext cx="8229600" cy="987425"/>
          </a:xfrm>
        </p:spPr>
        <p:txBody>
          <a:bodyPr/>
          <a:lstStyle/>
          <a:p>
            <a:pPr eaLnBrk="1" hangingPunct="1"/>
            <a:r>
              <a:rPr lang="el-GR" altLang="el-GR" smtClean="0"/>
              <a:t>Χρηματοδότηση</a:t>
            </a:r>
          </a:p>
        </p:txBody>
      </p:sp>
      <p:sp>
        <p:nvSpPr>
          <p:cNvPr id="92163" name="Content Placeholder 2"/>
          <p:cNvSpPr>
            <a:spLocks noGrp="1"/>
          </p:cNvSpPr>
          <p:nvPr>
            <p:ph idx="1"/>
          </p:nvPr>
        </p:nvSpPr>
        <p:spPr>
          <a:xfrm>
            <a:off x="457200" y="1341438"/>
            <a:ext cx="8229600" cy="31670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92164" name="Logo espa" descr="Λογότυπο Επιχειρησιακού Προγράμματος Εκπαίδευση και Δια βίου Μάθηση"/>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189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p:cNvSpPr>
            <a:spLocks noGrp="1"/>
          </p:cNvSpPr>
          <p:nvPr>
            <p:ph type="title"/>
          </p:nvPr>
        </p:nvSpPr>
        <p:spPr>
          <a:xfrm>
            <a:off x="511175" y="44450"/>
            <a:ext cx="8229600" cy="792163"/>
          </a:xfrm>
        </p:spPr>
        <p:txBody>
          <a:bodyPr/>
          <a:lstStyle/>
          <a:p>
            <a:pPr eaLnBrk="1" hangingPunct="1"/>
            <a:r>
              <a:rPr lang="el-GR" altLang="el-GR" smtClean="0"/>
              <a:t>Σημείωμα Αδειοδότησης</a:t>
            </a:r>
          </a:p>
        </p:txBody>
      </p:sp>
      <p:sp>
        <p:nvSpPr>
          <p:cNvPr id="94211" name="Content Placeholder"/>
          <p:cNvSpPr>
            <a:spLocks noGrp="1"/>
          </p:cNvSpPr>
          <p:nvPr>
            <p:ph idx="1"/>
          </p:nvPr>
        </p:nvSpPr>
        <p:spPr>
          <a:xfrm>
            <a:off x="120650" y="800100"/>
            <a:ext cx="8928100" cy="1657350"/>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a:t>
            </a:r>
            <a:r>
              <a:rPr lang="el-GR" altLang="el-GR" sz="2000" b="1" smtClean="0"/>
              <a:t>της</a:t>
            </a:r>
            <a:r>
              <a:rPr lang="el-GR" altLang="el-GR" sz="2000" smtClean="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94212" name="Picture copyright" descr="Λογότυπο για Άδειες χρήσης Creative Commons BY-NC-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p:cNvSpPr txBox="1"/>
          <p:nvPr/>
        </p:nvSpPr>
        <p:spPr>
          <a:xfrm>
            <a:off x="107950" y="2924175"/>
            <a:ext cx="9036050" cy="3457575"/>
          </a:xfrm>
          <a:prstGeom prst="rect">
            <a:avLst/>
          </a:prstGeom>
        </p:spPr>
        <p:txBody>
          <a:bodyPr anchor="ctr">
            <a:normAutofit/>
          </a:bodyPr>
          <a:lstStyle/>
          <a:p>
            <a:pPr>
              <a:defRPr/>
            </a:pPr>
            <a:r>
              <a:rPr lang="el-GR" dirty="0"/>
              <a:t>[1] http://creativecommons.org/licenses/by-nc-sa/4.0/ </a:t>
            </a:r>
            <a:endParaRPr lang="en-US" dirty="0"/>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αδειοδόχο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8773235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558800"/>
            <a:ext cx="9144000" cy="1143000"/>
          </a:xfrm>
        </p:spPr>
        <p:txBody>
          <a:bodyPr/>
          <a:lstStyle/>
          <a:p>
            <a:pPr eaLnBrk="1" hangingPunct="1"/>
            <a:r>
              <a:rPr lang="el-GR" altLang="el-GR" smtClean="0"/>
              <a:t>Σημείωμα Χρήσης Έργων Τρίτων</a:t>
            </a:r>
          </a:p>
        </p:txBody>
      </p:sp>
      <p:sp>
        <p:nvSpPr>
          <p:cNvPr id="96259" name="Content Placeholder 2"/>
          <p:cNvSpPr>
            <a:spLocks noGrp="1"/>
          </p:cNvSpPr>
          <p:nvPr>
            <p:ph idx="1"/>
          </p:nvPr>
        </p:nvSpPr>
        <p:spPr>
          <a:xfrm>
            <a:off x="971550" y="1722438"/>
            <a:ext cx="6913563" cy="3816350"/>
          </a:xfrm>
        </p:spPr>
        <p:txBody>
          <a:bodyPr/>
          <a:lstStyle/>
          <a:p>
            <a:pPr marL="0" indent="0" algn="ctr" eaLnBrk="1" hangingPunct="1">
              <a:buFont typeface="Arial" panose="020B0604020202020204" pitchFamily="34" charset="0"/>
              <a:buNone/>
            </a:pPr>
            <a:endParaRPr lang="en-US" altLang="el-GR" sz="2000" smtClean="0"/>
          </a:p>
          <a:p>
            <a:pPr marL="0" indent="0" algn="ctr" eaLnBrk="1" hangingPunct="1">
              <a:buFont typeface="Arial" panose="020B0604020202020204" pitchFamily="34" charset="0"/>
              <a:buNone/>
            </a:pPr>
            <a:endParaRPr lang="en-US" altLang="el-GR" sz="2000" smtClean="0"/>
          </a:p>
          <a:p>
            <a:pPr marL="0" indent="0" algn="ctr" eaLnBrk="1" hangingPunct="1">
              <a:buFont typeface="Arial" panose="020B0604020202020204" pitchFamily="34" charset="0"/>
              <a:buNone/>
            </a:pPr>
            <a:r>
              <a:rPr lang="el-GR" altLang="el-GR" sz="2000" smtClean="0"/>
              <a:t>Το Έργο αυτό κάνει χρήση των ακόλουθων έργων:</a:t>
            </a:r>
          </a:p>
          <a:p>
            <a:pPr marL="0" indent="0" algn="ctr" eaLnBrk="1" hangingPunct="1">
              <a:buFont typeface="Arial" panose="020B0604020202020204" pitchFamily="34" charset="0"/>
              <a:buNone/>
            </a:pPr>
            <a:r>
              <a:rPr lang="el-GR" altLang="el-GR" sz="2000" b="1" smtClean="0"/>
              <a:t>Εικόνες</a:t>
            </a:r>
            <a:r>
              <a:rPr lang="en-US" altLang="el-GR" sz="2000" b="1" smtClean="0"/>
              <a:t>/</a:t>
            </a:r>
            <a:r>
              <a:rPr lang="el-GR" altLang="el-GR" sz="2000" b="1" smtClean="0"/>
              <a:t>Φωτογραφίες</a:t>
            </a:r>
            <a:endParaRPr lang="en-US" altLang="el-GR" sz="2000" b="1" smtClean="0"/>
          </a:p>
          <a:p>
            <a:pPr marL="0" indent="0" algn="ctr" eaLnBrk="1" hangingPunct="1">
              <a:buFont typeface="Arial" panose="020B0604020202020204" pitchFamily="34" charset="0"/>
              <a:buNone/>
            </a:pPr>
            <a:endParaRPr lang="el-GR" altLang="el-GR" sz="2000" b="1" smtClean="0"/>
          </a:p>
          <a:p>
            <a:pPr marL="0" indent="0" algn="ctr" eaLnBrk="1" hangingPunct="1">
              <a:buFont typeface="Arial" panose="020B0604020202020204" pitchFamily="34" charset="0"/>
              <a:buNone/>
            </a:pPr>
            <a:r>
              <a:rPr lang="el-GR" altLang="el-GR" sz="2000" i="1" smtClean="0"/>
              <a:t>Τα εν λόγω έργα έχουν ανακτηθεί από το διαδίκτυο για εκπαιδευτικούς σκοπούς</a:t>
            </a:r>
          </a:p>
        </p:txBody>
      </p:sp>
    </p:spTree>
    <p:extLst>
      <p:ext uri="{BB962C8B-B14F-4D97-AF65-F5344CB8AC3E}">
        <p14:creationId xmlns:p14="http://schemas.microsoft.com/office/powerpoint/2010/main" val="2290224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Φυτικές ίνες 2/2</a:t>
            </a:r>
            <a:endParaRPr lang="el-GR" dirty="0"/>
          </a:p>
        </p:txBody>
      </p:sp>
      <p:sp>
        <p:nvSpPr>
          <p:cNvPr id="3" name="Θέση περιεχομένου 2"/>
          <p:cNvSpPr>
            <a:spLocks noGrp="1"/>
          </p:cNvSpPr>
          <p:nvPr>
            <p:ph idx="1"/>
          </p:nvPr>
        </p:nvSpPr>
        <p:spPr/>
        <p:txBody>
          <a:bodyPr>
            <a:normAutofit/>
          </a:bodyPr>
          <a:lstStyle/>
          <a:p>
            <a:pPr marL="0" indent="0">
              <a:lnSpc>
                <a:spcPct val="115000"/>
              </a:lnSpc>
              <a:buNone/>
            </a:pPr>
            <a:r>
              <a:rPr lang="el-GR" dirty="0" smtClean="0">
                <a:latin typeface="Calibri" panose="020F0502020204030204" pitchFamily="34" charset="0"/>
                <a:ea typeface="Times New Roman" panose="02020603050405020304" pitchFamily="18" charset="0"/>
                <a:cs typeface="Arial" panose="020B0604020202020204" pitchFamily="34" charset="0"/>
              </a:rPr>
              <a:t>Δίαιτες </a:t>
            </a:r>
            <a:r>
              <a:rPr lang="el-GR" dirty="0">
                <a:latin typeface="Calibri" panose="020F0502020204030204" pitchFamily="34" charset="0"/>
                <a:ea typeface="Times New Roman" panose="02020603050405020304" pitchFamily="18" charset="0"/>
                <a:cs typeface="Arial" panose="020B0604020202020204" pitchFamily="34" charset="0"/>
              </a:rPr>
              <a:t>πλούσιες σε διαλυτές φυτικές ίνες έχουν σαν αποτέλεσμα </a:t>
            </a:r>
            <a:r>
              <a:rPr lang="el-GR" dirty="0" smtClean="0">
                <a:latin typeface="Calibri" panose="020F0502020204030204" pitchFamily="34" charset="0"/>
                <a:ea typeface="Times New Roman" panose="02020603050405020304" pitchFamily="18" charset="0"/>
                <a:cs typeface="Arial" panose="020B0604020202020204" pitchFamily="34" charset="0"/>
              </a:rPr>
              <a:t>.</a:t>
            </a:r>
          </a:p>
          <a:p>
            <a:pPr marL="0" indent="0">
              <a:lnSpc>
                <a:spcPct val="115000"/>
              </a:lnSpc>
              <a:buNone/>
            </a:pPr>
            <a:r>
              <a:rPr lang="el-GR" dirty="0" smtClean="0">
                <a:latin typeface="Calibri" panose="020F0502020204030204" pitchFamily="34" charset="0"/>
                <a:ea typeface="Times New Roman" panose="02020603050405020304" pitchFamily="18" charset="0"/>
                <a:cs typeface="Arial" panose="020B0604020202020204" pitchFamily="34" charset="0"/>
              </a:rPr>
              <a:t>Οι </a:t>
            </a:r>
            <a:r>
              <a:rPr lang="el-GR" dirty="0">
                <a:latin typeface="Calibri" panose="020F0502020204030204" pitchFamily="34" charset="0"/>
                <a:ea typeface="Times New Roman" panose="02020603050405020304" pitchFamily="18" charset="0"/>
                <a:cs typeface="Arial" panose="020B0604020202020204" pitchFamily="34" charset="0"/>
              </a:rPr>
              <a:t>διαλυτές φυτικές ίνες συμβάλλουν στην διατήρηση σταθερών επιπέδων γλυκόζης μετά το γεύμα, ιδιότητα σημαντική για </a:t>
            </a:r>
            <a:r>
              <a:rPr lang="el-GR" dirty="0" smtClean="0">
                <a:latin typeface="Calibri" panose="020F0502020204030204" pitchFamily="34" charset="0"/>
                <a:ea typeface="Times New Roman" panose="02020603050405020304" pitchFamily="18" charset="0"/>
                <a:cs typeface="Arial" panose="020B0604020202020204" pitchFamily="34" charset="0"/>
              </a:rPr>
              <a:t>άτομα με </a:t>
            </a:r>
            <a:r>
              <a:rPr lang="el-GR" dirty="0">
                <a:latin typeface="Calibri" panose="020F0502020204030204" pitchFamily="34" charset="0"/>
                <a:ea typeface="Times New Roman" panose="02020603050405020304" pitchFamily="18" charset="0"/>
                <a:cs typeface="Arial" panose="020B0604020202020204" pitchFamily="34" charset="0"/>
              </a:rPr>
              <a:t>διαβήτη</a:t>
            </a:r>
            <a:r>
              <a:rPr lang="el-GR" dirty="0" smtClean="0">
                <a:latin typeface="Cambria" panose="02040503050406030204" pitchFamily="18" charset="0"/>
                <a:ea typeface="Times New Roman" panose="02020603050405020304" pitchFamily="18" charset="0"/>
                <a:cs typeface="Arial" panose="020B0604020202020204" pitchFamily="34" charset="0"/>
              </a:rPr>
              <a:t>.</a:t>
            </a:r>
            <a:endParaRPr lang="el-GR"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42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10130"/>
          </a:xfrm>
        </p:spPr>
        <p:txBody>
          <a:bodyPr>
            <a:normAutofit fontScale="90000"/>
          </a:bodyPr>
          <a:lstStyle/>
          <a:p>
            <a:pPr marL="342900" lvl="0" indent="-342900">
              <a:lnSpc>
                <a:spcPct val="115000"/>
              </a:lnSpc>
              <a:spcBef>
                <a:spcPct val="20000"/>
              </a:spcBef>
            </a:pPr>
            <a:r>
              <a:rPr lang="el-GR" sz="2700" b="1" dirty="0" smtClean="0">
                <a:solidFill>
                  <a:srgbClr val="0070C0"/>
                </a:solidFill>
                <a:latin typeface="Cambria" panose="02040503050406030204" pitchFamily="18" charset="0"/>
                <a:ea typeface="Times New Roman" panose="02020603050405020304" pitchFamily="18" charset="0"/>
                <a:cs typeface="Arial" panose="020B0604020202020204" pitchFamily="34" charset="0"/>
              </a:rPr>
              <a:t/>
            </a:r>
            <a:br>
              <a:rPr lang="el-GR" sz="2700" b="1" dirty="0" smtClean="0">
                <a:solidFill>
                  <a:srgbClr val="0070C0"/>
                </a:solidFill>
                <a:latin typeface="Cambria" panose="02040503050406030204" pitchFamily="18" charset="0"/>
                <a:ea typeface="Times New Roman" panose="02020603050405020304" pitchFamily="18" charset="0"/>
                <a:cs typeface="Arial" panose="020B0604020202020204" pitchFamily="34" charset="0"/>
              </a:rPr>
            </a:br>
            <a:r>
              <a:rPr lang="el-GR" sz="2700" b="1" dirty="0">
                <a:solidFill>
                  <a:srgbClr val="0070C0"/>
                </a:solidFill>
                <a:latin typeface="Cambria" panose="02040503050406030204" pitchFamily="18" charset="0"/>
                <a:ea typeface="Times New Roman" panose="02020603050405020304" pitchFamily="18" charset="0"/>
                <a:cs typeface="Arial" panose="020B0604020202020204" pitchFamily="34" charset="0"/>
              </a:rPr>
              <a:t/>
            </a:r>
            <a:br>
              <a:rPr lang="el-GR" sz="2700" b="1" dirty="0">
                <a:solidFill>
                  <a:srgbClr val="0070C0"/>
                </a:solidFill>
                <a:latin typeface="Cambria" panose="02040503050406030204" pitchFamily="18" charset="0"/>
                <a:ea typeface="Times New Roman" panose="02020603050405020304" pitchFamily="18" charset="0"/>
                <a:cs typeface="Arial" panose="020B0604020202020204" pitchFamily="34" charset="0"/>
              </a:rPr>
            </a:br>
            <a:r>
              <a:rPr lang="el-GR" sz="4000" dirty="0" smtClean="0">
                <a:solidFill>
                  <a:srgbClr val="0070C0"/>
                </a:solidFill>
                <a:latin typeface="Calibri" panose="020F0502020204030204" pitchFamily="34" charset="0"/>
                <a:ea typeface="Times New Roman" panose="02020603050405020304" pitchFamily="18" charset="0"/>
                <a:cs typeface="Arial" panose="020B0604020202020204" pitchFamily="34" charset="0"/>
              </a:rPr>
              <a:t>Οι υδατάνθρακες στη διατροφή του βρέφους και του παιδιού</a:t>
            </a:r>
            <a: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r>
            <a:br>
              <a:rPr lang="el-GR"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endParaRPr lang="el-GR" dirty="0">
              <a:solidFill>
                <a:srgbClr val="0070C0"/>
              </a:solidFill>
            </a:endParaRPr>
          </a:p>
        </p:txBody>
      </p:sp>
      <p:sp>
        <p:nvSpPr>
          <p:cNvPr id="3" name="Θέση περιεχομένου 2"/>
          <p:cNvSpPr>
            <a:spLocks noGrp="1"/>
          </p:cNvSpPr>
          <p:nvPr>
            <p:ph idx="1"/>
          </p:nvPr>
        </p:nvSpPr>
        <p:spPr>
          <a:xfrm>
            <a:off x="583949" y="1923864"/>
            <a:ext cx="8229600" cy="4049162"/>
          </a:xfrm>
        </p:spPr>
        <p:txBody>
          <a:bodyPr>
            <a:noAutofit/>
          </a:bodyPr>
          <a:lstStyle/>
          <a:p>
            <a:pPr marL="0" indent="0">
              <a:lnSpc>
                <a:spcPct val="115000"/>
              </a:lnSpc>
              <a:spcAft>
                <a:spcPts val="0"/>
              </a:spcAft>
              <a:buNone/>
            </a:pPr>
            <a:r>
              <a:rPr lang="el-GR" sz="3600" dirty="0" smtClean="0">
                <a:latin typeface="Calibri" panose="020F0502020204030204" pitchFamily="34" charset="0"/>
                <a:ea typeface="Times New Roman" panose="02020603050405020304" pitchFamily="18" charset="0"/>
                <a:cs typeface="Arial" panose="020B0604020202020204" pitchFamily="34" charset="0"/>
              </a:rPr>
              <a:t>Πρέπει </a:t>
            </a:r>
            <a:r>
              <a:rPr lang="el-GR" sz="3600" dirty="0">
                <a:latin typeface="Calibri" panose="020F0502020204030204" pitchFamily="34" charset="0"/>
                <a:ea typeface="Times New Roman" panose="02020603050405020304" pitchFamily="18" charset="0"/>
                <a:cs typeface="Arial" panose="020B0604020202020204" pitchFamily="34" charset="0"/>
              </a:rPr>
              <a:t>να καλύπτουν 55% των ημερησίων θερμίδων, αλλά μόνο το 10% αυτών των θερμίδων μπορεί να προέρχεται από σάκχαρα, τα υπόλοιπα πρέπει να εξασφαλίζονται από σύνθετους υδατάνθρακες</a:t>
            </a:r>
            <a:r>
              <a:rPr lang="el-GR" sz="3600" dirty="0" smtClean="0">
                <a:latin typeface="Calibri" panose="020F0502020204030204" pitchFamily="34" charset="0"/>
                <a:ea typeface="Times New Roman" panose="02020603050405020304" pitchFamily="18" charset="0"/>
                <a:cs typeface="Arial" panose="020B0604020202020204" pitchFamily="34" charset="0"/>
              </a:rPr>
              <a:t>.</a:t>
            </a:r>
            <a:endParaRPr lang="el-GR"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152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Σακχαρώδης Διαβήτης</a:t>
            </a:r>
            <a:endParaRPr lang="en-US" dirty="0"/>
          </a:p>
        </p:txBody>
      </p:sp>
      <p:sp>
        <p:nvSpPr>
          <p:cNvPr id="3" name="Content Placeholder 2"/>
          <p:cNvSpPr>
            <a:spLocks noGrp="1"/>
          </p:cNvSpPr>
          <p:nvPr>
            <p:ph idx="1"/>
          </p:nvPr>
        </p:nvSpPr>
        <p:spPr>
          <a:xfrm>
            <a:off x="457200" y="1600201"/>
            <a:ext cx="8229600" cy="2663982"/>
          </a:xfrm>
        </p:spPr>
        <p:txBody>
          <a:bodyPr/>
          <a:lstStyle/>
          <a:p>
            <a:pPr marL="0" indent="0">
              <a:buNone/>
            </a:pPr>
            <a:r>
              <a:rPr lang="el-GR" dirty="0" smtClean="0"/>
              <a:t>Οφείλεται </a:t>
            </a:r>
            <a:r>
              <a:rPr lang="el-GR" dirty="0"/>
              <a:t>σε σχετική ή απόλυτη έλλειψη ινσουλίνης στον οργανισμό, με αποτέλεσμα διαταραχή του μεταβολισμού </a:t>
            </a:r>
            <a:r>
              <a:rPr lang="el-GR" dirty="0" smtClean="0"/>
              <a:t>των υδατανθράκων</a:t>
            </a:r>
            <a:r>
              <a:rPr lang="el-GR" dirty="0"/>
              <a:t>, των πρωτεϊνών και των λιπών.</a:t>
            </a:r>
            <a:endParaRPr lang="en-US" dirty="0"/>
          </a:p>
        </p:txBody>
      </p:sp>
    </p:spTree>
    <p:extLst>
      <p:ext uri="{BB962C8B-B14F-4D97-AF65-F5344CB8AC3E}">
        <p14:creationId xmlns:p14="http://schemas.microsoft.com/office/powerpoint/2010/main" val="3427552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είναι η Ινσουλίνη?</a:t>
            </a:r>
            <a:endParaRPr lang="en-US" dirty="0"/>
          </a:p>
        </p:txBody>
      </p:sp>
      <p:sp>
        <p:nvSpPr>
          <p:cNvPr id="3" name="Content Placeholder 2"/>
          <p:cNvSpPr>
            <a:spLocks noGrp="1"/>
          </p:cNvSpPr>
          <p:nvPr>
            <p:ph idx="1"/>
          </p:nvPr>
        </p:nvSpPr>
        <p:spPr>
          <a:xfrm>
            <a:off x="574895" y="1473451"/>
            <a:ext cx="8229600" cy="4525963"/>
          </a:xfrm>
        </p:spPr>
        <p:txBody>
          <a:bodyPr/>
          <a:lstStyle/>
          <a:p>
            <a:r>
              <a:rPr lang="el-GR" dirty="0" smtClean="0"/>
              <a:t>Είναι ορμόνη</a:t>
            </a:r>
          </a:p>
          <a:p>
            <a:r>
              <a:rPr lang="el-GR" dirty="0" smtClean="0"/>
              <a:t>Παράγεται απο το πάγκρεας (</a:t>
            </a:r>
            <a:r>
              <a:rPr lang="el-GR" dirty="0"/>
              <a:t>«νησίδια του </a:t>
            </a:r>
            <a:r>
              <a:rPr lang="el-GR" dirty="0" smtClean="0"/>
              <a:t>Langerhans»).</a:t>
            </a:r>
          </a:p>
          <a:p>
            <a:pPr marL="0" indent="0">
              <a:buNone/>
            </a:pPr>
            <a:r>
              <a:rPr lang="el-GR" b="1" dirty="0" smtClean="0"/>
              <a:t>Ρόλος</a:t>
            </a:r>
            <a:r>
              <a:rPr lang="el-GR" dirty="0" smtClean="0"/>
              <a:t>: </a:t>
            </a:r>
          </a:p>
          <a:p>
            <a:pPr marL="0" indent="0">
              <a:buNone/>
            </a:pPr>
            <a:r>
              <a:rPr lang="el-GR" dirty="0"/>
              <a:t>Ρυθμίζει το επίπεδο του σακχάρου στο αίμα,  δρώντας σαν  «κλειδί» που επιτρέπει στη γλυκόζη  να  εισέλθει από το αίμα στα κύτταρα για να χρησιμοποιηθεί από αυτά. </a:t>
            </a:r>
            <a:endParaRPr lang="el-GR" dirty="0" smtClean="0"/>
          </a:p>
          <a:p>
            <a:endParaRPr lang="en-US" dirty="0"/>
          </a:p>
        </p:txBody>
      </p:sp>
    </p:spTree>
    <p:extLst>
      <p:ext uri="{BB962C8B-B14F-4D97-AF65-F5344CB8AC3E}">
        <p14:creationId xmlns:p14="http://schemas.microsoft.com/office/powerpoint/2010/main" val="3622788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eclass</Template>
  <TotalTime>463</TotalTime>
  <Words>2213</Words>
  <Application>Microsoft Office PowerPoint</Application>
  <PresentationFormat>Προβολή στην οθόνη (4:3)</PresentationFormat>
  <Paragraphs>179</Paragraphs>
  <Slides>56</Slides>
  <Notes>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56</vt:i4>
      </vt:variant>
    </vt:vector>
  </HeadingPairs>
  <TitlesOfParts>
    <vt:vector size="66" baseType="lpstr">
      <vt:lpstr>MS PGothic</vt:lpstr>
      <vt:lpstr>Arial</vt:lpstr>
      <vt:lpstr>Calibri</vt:lpstr>
      <vt:lpstr>Calibri Light</vt:lpstr>
      <vt:lpstr>Cambria</vt:lpstr>
      <vt:lpstr>Tahoma</vt:lpstr>
      <vt:lpstr>Times New Roman</vt:lpstr>
      <vt:lpstr>Wingdings</vt:lpstr>
      <vt:lpstr>Wingdings 2</vt:lpstr>
      <vt:lpstr>eclass</vt:lpstr>
      <vt:lpstr>Αγωγή υγείας</vt:lpstr>
      <vt:lpstr>ΥΔΑΤΑΝΘΡΑΚΕΣ</vt:lpstr>
      <vt:lpstr>ΒΑΣΙΚΕΣ ΛΕΙΤΟΥΡΓΙΕΣ</vt:lpstr>
      <vt:lpstr>ΠΟΛΥΣΑΚΧΑΡΙΤΕΣ άμυλο, γλυκογόνο, κυτταρίνη</vt:lpstr>
      <vt:lpstr>Φυτικές ίνες 1/2</vt:lpstr>
      <vt:lpstr>Φυτικές ίνες 2/2</vt:lpstr>
      <vt:lpstr>  Οι υδατάνθρακες στη διατροφή του βρέφους και του παιδιού </vt:lpstr>
      <vt:lpstr>Σακχαρώδης Διαβήτης</vt:lpstr>
      <vt:lpstr>Τι είναι η Ινσουλίνη?</vt:lpstr>
      <vt:lpstr>Παρουσίαση του PowerPoint</vt:lpstr>
      <vt:lpstr>Γιατί αυξάνει το σάκχαρο?</vt:lpstr>
      <vt:lpstr>Τύποι ΣΔ</vt:lpstr>
      <vt:lpstr>ΣΔ Τύπου Ι</vt:lpstr>
      <vt:lpstr>ΣΔ Τύπου ΙΙ</vt:lpstr>
      <vt:lpstr>Πρωτεΐνες = πολυπεπτίδια</vt:lpstr>
      <vt:lpstr>Δομικές και λειτουργικές πρωτεΐνες</vt:lpstr>
      <vt:lpstr>Παρουσίαση του PowerPoint</vt:lpstr>
      <vt:lpstr>Παρουσίαση του PowerPoint</vt:lpstr>
      <vt:lpstr>Παρουσίαση του PowerPoint</vt:lpstr>
      <vt:lpstr>Ανόργανα στοιχεία</vt:lpstr>
      <vt:lpstr>ΣΙΔΗΡΟΣ Fe</vt:lpstr>
      <vt:lpstr>ΑΣΒΕΣΤΙΟ Ca</vt:lpstr>
      <vt:lpstr>Πόσο ασβέστιο χρειάζεται ο οργανισμός καθημερινά;</vt:lpstr>
      <vt:lpstr>Περιεκτικότητα διαφόρων τροφίμων σε ασβέστιο </vt:lpstr>
      <vt:lpstr>Βιταμίνη D</vt:lpstr>
      <vt:lpstr>Οστεοπόρωση</vt:lpstr>
      <vt:lpstr>Παρουσίαση του PowerPoint</vt:lpstr>
      <vt:lpstr>ΛΙΠΙΔΙΑ = Λίπη και έλαια</vt:lpstr>
      <vt:lpstr>Βασική πηγή ενέργειας στον οργανισμό</vt:lpstr>
      <vt:lpstr>Ενεργειακή πρόσληψη: 25 – 45% των ημερησίων θερμίδων πρέπει να προέρχονται από λίπη</vt:lpstr>
      <vt:lpstr>Λιπαρά οξέα</vt:lpstr>
      <vt:lpstr>Παρουσίαση του PowerPoint</vt:lpstr>
      <vt:lpstr>Παρουσίαση του PowerPoint</vt:lpstr>
      <vt:lpstr>Παρουσίαση του PowerPoint</vt:lpstr>
      <vt:lpstr>Παρουσίαση του PowerPoint</vt:lpstr>
      <vt:lpstr>Ω3 ΛΙΠΑΡΑ ΟΞΕΑ</vt:lpstr>
      <vt:lpstr>Χημική σύσταση των λιπών που κυκλοφορούν στον οργανισμό</vt:lpstr>
      <vt:lpstr>Σύνθετα και παραγόμενα λίπη</vt:lpstr>
      <vt:lpstr>Οι λιποπρωτεΐνες</vt:lpstr>
      <vt:lpstr>Ο ρόλος της χοληστερόλης</vt:lpstr>
      <vt:lpstr>Παρουσίαση του PowerPoint</vt:lpstr>
      <vt:lpstr>         Λιποπρωτείνες</vt:lpstr>
      <vt:lpstr>Παρουσίαση του PowerPoint</vt:lpstr>
      <vt:lpstr>Παρουσίαση του PowerPoint</vt:lpstr>
      <vt:lpstr>Παρουσίαση του PowerPoint</vt:lpstr>
      <vt:lpstr>Στεφανιαία νόσος  -έμφραγμα του μυοκαρδίου</vt:lpstr>
      <vt:lpstr>Παρουσίαση του PowerPoint</vt:lpstr>
      <vt:lpstr>Παρουσίαση του PowerPoint</vt:lpstr>
      <vt:lpstr>Παρουσίαση του PowerPoint</vt:lpstr>
      <vt:lpstr>Μεταβολικό σύνδρομο ή σύνδρομο Χ  ή δυσμεταβολικό σύνδρομο.</vt:lpstr>
      <vt:lpstr> Ένα άτομο πάσχει από μεταβολικό σύνδρομο αν παρουσιάζει συγχρόνως  τρεις ή περισσότερες από τις παρακάτω διαταραχές: </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ΣΑΚΧΑΡΩΔΗΣ ΔΙΑΒΗΤΗΣ</dc:title>
  <dc:creator>Antonia</dc:creator>
  <cp:lastModifiedBy>Kiriazis Vaitsis</cp:lastModifiedBy>
  <cp:revision>46</cp:revision>
  <dcterms:created xsi:type="dcterms:W3CDTF">2015-04-11T08:47:18Z</dcterms:created>
  <dcterms:modified xsi:type="dcterms:W3CDTF">2015-07-07T11:14:18Z</dcterms:modified>
</cp:coreProperties>
</file>