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24"/>
  </p:notesMasterIdLst>
  <p:sldIdLst>
    <p:sldId id="301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23" r:id="rId13"/>
    <p:sldId id="312" r:id="rId14"/>
    <p:sldId id="322" r:id="rId15"/>
    <p:sldId id="313" r:id="rId16"/>
    <p:sldId id="314" r:id="rId17"/>
    <p:sldId id="317" r:id="rId18"/>
    <p:sldId id="316" r:id="rId19"/>
    <p:sldId id="319" r:id="rId20"/>
    <p:sldId id="318" r:id="rId21"/>
    <p:sldId id="321" r:id="rId22"/>
    <p:sldId id="320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60"/>
  </p:normalViewPr>
  <p:slideViewPr>
    <p:cSldViewPr>
      <p:cViewPr varScale="1">
        <p:scale>
          <a:sx n="107" d="100"/>
          <a:sy n="107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40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12" Type="http://schemas.openxmlformats.org/officeDocument/2006/relationships/image" Target="../media/image39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11" Type="http://schemas.openxmlformats.org/officeDocument/2006/relationships/image" Target="../media/image38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170CE-21F1-4F37-AA8E-AABAB4988662}" type="datetimeFigureOut">
              <a:rPr lang="el-GR" smtClean="0"/>
              <a:t>6/4/2016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D81CF-257D-4122-8C18-5B1F666CDE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9692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501DA-E6AC-4401-B495-93D990692D49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Δρ. Βασιλική Κατσαρδή</a:t>
            </a:r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dirty="0" smtClean="0"/>
              <a:t>Ακτομηχανική &amp; Παράκτια Έργα</a:t>
            </a:r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9B41-C879-496A-B6DF-0C27FCE19DF4}" type="datetime1">
              <a:rPr lang="el-GR" smtClean="0"/>
              <a:t>6/4/2016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</a:t>
            </a:r>
            <a:r>
              <a:rPr lang="en-GB" smtClean="0"/>
              <a:t>VII</a:t>
            </a:r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30D7-F423-4C0F-849F-2CDBEDD238F6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75C7-199E-407C-BDC8-D7F25D4FA7EE}" type="datetime1">
              <a:rPr lang="el-GR" smtClean="0"/>
              <a:t>6/4/2016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</a:t>
            </a:r>
            <a:r>
              <a:rPr lang="en-GB" smtClean="0"/>
              <a:t>VII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30D7-F423-4C0F-849F-2CDBEDD238F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20D5-9973-441D-A00F-861F40799059}" type="datetime1">
              <a:rPr lang="el-GR" smtClean="0"/>
              <a:t>6/4/2016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</a:t>
            </a:r>
            <a:r>
              <a:rPr lang="en-GB" smtClean="0"/>
              <a:t>VII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30D7-F423-4C0F-849F-2CDBEDD238F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53E52E-5045-4DEB-9637-D79395879BA7}" type="datetime1">
              <a:rPr lang="el-GR" smtClean="0"/>
              <a:t>6/4/2016</a:t>
            </a:fld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Σειρά </a:t>
            </a:r>
            <a:r>
              <a:rPr lang="en-GB" smtClean="0"/>
              <a:t>VII</a:t>
            </a:r>
            <a:endParaRPr 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B0992-6187-4902-A079-91028B942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1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0C3D-B1E8-42C6-81F7-53F2A515EFE0}" type="datetime1">
              <a:rPr lang="el-GR" smtClean="0"/>
              <a:t>6/4/2016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</a:t>
            </a:r>
            <a:r>
              <a:rPr lang="en-GB" smtClean="0"/>
              <a:t>VII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30D7-F423-4C0F-849F-2CDBEDD238F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1FF5-B2E1-4BC8-B963-054F3BF6021D}" type="datetime1">
              <a:rPr lang="el-GR" smtClean="0"/>
              <a:t>6/4/2016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</a:t>
            </a:r>
            <a:r>
              <a:rPr lang="en-GB" smtClean="0"/>
              <a:t>VII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30D7-F423-4C0F-849F-2CDBEDD238F6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FF36-F993-4ADC-9918-ABEC57D3FEE4}" type="datetime1">
              <a:rPr lang="el-GR" smtClean="0"/>
              <a:t>6/4/2016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</a:t>
            </a:r>
            <a:r>
              <a:rPr lang="en-GB" smtClean="0"/>
              <a:t>VII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30D7-F423-4C0F-849F-2CDBEDD238F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3E0-7548-4170-A9B2-4EF395C70A5E}" type="datetime1">
              <a:rPr lang="el-GR" smtClean="0"/>
              <a:t>6/4/2016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</a:t>
            </a:r>
            <a:r>
              <a:rPr lang="en-GB" smtClean="0"/>
              <a:t>VII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30D7-F423-4C0F-849F-2CDBEDD238F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6919-A99D-4A07-832F-FB66EC892D51}" type="datetime1">
              <a:rPr lang="el-GR" smtClean="0"/>
              <a:t>6/4/2016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</a:t>
            </a:r>
            <a:r>
              <a:rPr lang="en-GB" smtClean="0"/>
              <a:t>VII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30D7-F423-4C0F-849F-2CDBEDD238F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59D69-1F00-417D-9803-D7DAD9A8D484}" type="datetime1">
              <a:rPr lang="el-GR" smtClean="0"/>
              <a:t>6/4/2016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</a:t>
            </a:r>
            <a:r>
              <a:rPr lang="en-GB" smtClean="0"/>
              <a:t>VII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30D7-F423-4C0F-849F-2CDBEDD238F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5629-6D32-4E4D-8CE2-482A61D8014A}" type="datetime1">
              <a:rPr lang="el-GR" smtClean="0"/>
              <a:t>6/4/2016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</a:t>
            </a:r>
            <a:r>
              <a:rPr lang="en-GB" smtClean="0"/>
              <a:t>VII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30D7-F423-4C0F-849F-2CDBEDD238F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CA9E-5478-4451-B313-9FF812685269}" type="datetime1">
              <a:rPr lang="el-GR" smtClean="0"/>
              <a:t>6/4/2016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</a:t>
            </a:r>
            <a:r>
              <a:rPr lang="en-GB" smtClean="0"/>
              <a:t>VII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D230D7-F423-4C0F-849F-2CDBEDD238F6}" type="slidenum">
              <a:rPr lang="el-GR" smtClean="0"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B9BAA4-3A3D-42F0-BE3B-DDF93D1124F4}" type="datetime1">
              <a:rPr lang="el-GR" smtClean="0"/>
              <a:t>6/4/2016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l-GR" smtClean="0"/>
              <a:t>Σειρά </a:t>
            </a:r>
            <a:r>
              <a:rPr lang="en-GB" smtClean="0"/>
              <a:t>VII</a:t>
            </a:r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D230D7-F423-4C0F-849F-2CDBEDD238F6}" type="slidenum">
              <a:rPr lang="el-GR" smtClean="0"/>
              <a:t>‹#›</a:t>
            </a:fld>
            <a:endParaRPr lang="el-G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35.wmf"/><Relationship Id="rId26" Type="http://schemas.openxmlformats.org/officeDocument/2006/relationships/image" Target="../media/image39.wmf"/><Relationship Id="rId3" Type="http://schemas.openxmlformats.org/officeDocument/2006/relationships/oleObject" Target="../embeddings/oleObject17.bin"/><Relationship Id="rId21" Type="http://schemas.openxmlformats.org/officeDocument/2006/relationships/oleObject" Target="../embeddings/oleObject26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24.bin"/><Relationship Id="rId25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wmf"/><Relationship Id="rId20" Type="http://schemas.openxmlformats.org/officeDocument/2006/relationships/image" Target="../media/image36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1.bin"/><Relationship Id="rId24" Type="http://schemas.openxmlformats.org/officeDocument/2006/relationships/image" Target="../media/image38.wmf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23" Type="http://schemas.openxmlformats.org/officeDocument/2006/relationships/oleObject" Target="../embeddings/oleObject27.bin"/><Relationship Id="rId28" Type="http://schemas.openxmlformats.org/officeDocument/2006/relationships/image" Target="../media/image40.wmf"/><Relationship Id="rId10" Type="http://schemas.openxmlformats.org/officeDocument/2006/relationships/image" Target="../media/image31.wmf"/><Relationship Id="rId19" Type="http://schemas.openxmlformats.org/officeDocument/2006/relationships/oleObject" Target="../embeddings/oleObject25.bin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33.wmf"/><Relationship Id="rId22" Type="http://schemas.openxmlformats.org/officeDocument/2006/relationships/image" Target="../media/image37.wmf"/><Relationship Id="rId27" Type="http://schemas.openxmlformats.org/officeDocument/2006/relationships/oleObject" Target="../embeddings/oleObject2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1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55.wmf"/><Relationship Id="rId3" Type="http://schemas.openxmlformats.org/officeDocument/2006/relationships/image" Target="../media/image57.png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.wmf"/><Relationship Id="rId20" Type="http://schemas.openxmlformats.org/officeDocument/2006/relationships/image" Target="../media/image56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0.png"/><Relationship Id="rId11" Type="http://schemas.openxmlformats.org/officeDocument/2006/relationships/oleObject" Target="../embeddings/oleObject35.bin"/><Relationship Id="rId5" Type="http://schemas.openxmlformats.org/officeDocument/2006/relationships/image" Target="../media/image49.wmf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39.bin"/><Relationship Id="rId4" Type="http://schemas.openxmlformats.org/officeDocument/2006/relationships/oleObject" Target="../embeddings/oleObject32.bin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53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5.wmf"/><Relationship Id="rId3" Type="http://schemas.openxmlformats.org/officeDocument/2006/relationships/image" Target="../media/image17.png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1484784"/>
            <a:ext cx="6878568" cy="2880320"/>
          </a:xfrm>
        </p:spPr>
        <p:txBody>
          <a:bodyPr>
            <a:noAutofit/>
          </a:bodyPr>
          <a:lstStyle/>
          <a:p>
            <a:pPr algn="ctr"/>
            <a:r>
              <a:rPr lang="el-GR" sz="4400" dirty="0"/>
              <a:t>Αλληλεπίδραση ρευστών-κατασκευών</a:t>
            </a:r>
            <a:br>
              <a:rPr lang="el-GR" sz="4400" dirty="0"/>
            </a:br>
            <a:r>
              <a:rPr lang="el-GR" sz="4400" dirty="0"/>
              <a:t>Υπεράκτιες κατασκευές</a:t>
            </a:r>
            <a:br>
              <a:rPr lang="el-GR" sz="4400" dirty="0"/>
            </a:br>
            <a:r>
              <a:rPr lang="el-GR" sz="4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l-GR" sz="4400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el-GR" sz="4400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l-GR" sz="2400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Μη Γραμμικές Θεωρίες Κυματισμών</a:t>
            </a:r>
            <a:endParaRPr lang="en-GB" sz="2400" cap="none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73216"/>
            <a:ext cx="7206194" cy="1370953"/>
          </a:xfrm>
        </p:spPr>
        <p:txBody>
          <a:bodyPr>
            <a:noAutofit/>
          </a:bodyPr>
          <a:lstStyle/>
          <a:p>
            <a:r>
              <a:rPr lang="el-GR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Πανεπιστήμιο Θεσσαλίας - Πολυτεχνική Σχολή</a:t>
            </a:r>
          </a:p>
          <a:p>
            <a:r>
              <a:rPr lang="el-GR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Τμήμα Πολιτικών Μηχανικών</a:t>
            </a:r>
          </a:p>
          <a:p>
            <a:r>
              <a:rPr lang="el-GR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Δρ. Βασιλική Κατσαρδή  </a:t>
            </a:r>
            <a:endParaRPr lang="en-GB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445225"/>
            <a:ext cx="1907704" cy="142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3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653210"/>
          </a:xfrm>
        </p:spPr>
        <p:txBody>
          <a:bodyPr>
            <a:noAutofit/>
          </a:bodyPr>
          <a:lstStyle/>
          <a:p>
            <a:pPr algn="r"/>
            <a:r>
              <a:rPr lang="el-GR" sz="3600" dirty="0" smtClean="0"/>
              <a:t>Μη γραμμικότητα, Κανονικοί Κυματισμοί – </a:t>
            </a:r>
            <a:r>
              <a:rPr lang="en-US" sz="3600" dirty="0" smtClean="0"/>
              <a:t>Stokes 5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</a:t>
            </a:r>
            <a:endParaRPr lang="en-GB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</a:t>
            </a:r>
            <a:r>
              <a:rPr lang="en-GB" smtClean="0"/>
              <a:t>VII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53380"/>
            <a:ext cx="4881560" cy="580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619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653210"/>
          </a:xfrm>
        </p:spPr>
        <p:txBody>
          <a:bodyPr>
            <a:noAutofit/>
          </a:bodyPr>
          <a:lstStyle/>
          <a:p>
            <a:pPr algn="r"/>
            <a:r>
              <a:rPr lang="el-GR" sz="3600" dirty="0" smtClean="0"/>
              <a:t>Μη γραμμικότητα, Κανονικοί Κυματισμοί – </a:t>
            </a:r>
            <a:r>
              <a:rPr lang="en-US" sz="3600" dirty="0" smtClean="0"/>
              <a:t>Stokes 5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</a:t>
            </a:r>
            <a:endParaRPr lang="en-GB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</a:t>
            </a:r>
            <a:r>
              <a:rPr lang="en-GB" smtClean="0"/>
              <a:t>VII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71546"/>
            <a:ext cx="52197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440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l-GR" sz="3600" dirty="0"/>
              <a:t>Μη γραμμικότητα, Κανονικοί Κυματισμοί – </a:t>
            </a:r>
            <a:r>
              <a:rPr lang="en-US" sz="3600" dirty="0"/>
              <a:t>Stokes 5</a:t>
            </a:r>
            <a:r>
              <a:rPr lang="en-US" sz="3600" baseline="30000" dirty="0"/>
              <a:t>th</a:t>
            </a:r>
            <a:r>
              <a:rPr lang="en-US" sz="3600" dirty="0"/>
              <a:t> </a:t>
            </a:r>
            <a:endParaRPr lang="el-GR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140749"/>
              </p:ext>
            </p:extLst>
          </p:nvPr>
        </p:nvGraphicFramePr>
        <p:xfrm>
          <a:off x="1259633" y="2925918"/>
          <a:ext cx="7056783" cy="3527417"/>
        </p:xfrm>
        <a:graphic>
          <a:graphicData uri="http://schemas.openxmlformats.org/drawingml/2006/table">
            <a:tbl>
              <a:tblPr firstRow="1" firstCol="1" lastCol="1" bandRow="1" bandCol="1">
                <a:tableStyleId>{69012ECD-51FC-41F1-AA8D-1B2483CD663E}</a:tableStyleId>
              </a:tblPr>
              <a:tblGrid>
                <a:gridCol w="806557"/>
                <a:gridCol w="884012"/>
                <a:gridCol w="844325"/>
                <a:gridCol w="806557"/>
                <a:gridCol w="806557"/>
                <a:gridCol w="806557"/>
                <a:gridCol w="662058"/>
                <a:gridCol w="1440160"/>
              </a:tblGrid>
              <a:tr h="625112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Phase velocity, uniform current.	</a:t>
                      </a:r>
                      <a:endParaRPr lang="el-GR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  order (є</a:t>
                      </a:r>
                      <a:r>
                        <a:rPr lang="en-GB" sz="1400">
                          <a:effectLst/>
                          <a:sym typeface="Symbol"/>
                        </a:rPr>
                        <a:t></a:t>
                      </a:r>
                      <a:r>
                        <a:rPr lang="en-GB" sz="1400">
                          <a:effectLst/>
                        </a:rPr>
                        <a:t>)</a:t>
                      </a:r>
                      <a:endParaRPr lang="el-GR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25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</a:t>
                      </a:r>
                      <a:r>
                        <a:rPr lang="en-GB" sz="1400" baseline="30000" dirty="0">
                          <a:effectLst/>
                        </a:rPr>
                        <a:t>st</a:t>
                      </a:r>
                      <a:r>
                        <a:rPr lang="en-GB" sz="1400" dirty="0">
                          <a:effectLst/>
                        </a:rPr>
                        <a:t>. order (є</a:t>
                      </a:r>
                      <a:r>
                        <a:rPr lang="en-GB" sz="1400" baseline="30000" dirty="0">
                          <a:effectLst/>
                        </a:rPr>
                        <a:t>1</a:t>
                      </a:r>
                      <a:r>
                        <a:rPr lang="en-GB" sz="1400" dirty="0">
                          <a:effectLst/>
                        </a:rPr>
                        <a:t>)</a:t>
                      </a:r>
                      <a:endParaRPr lang="el-GR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l-GR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25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+</a:t>
                      </a:r>
                      <a:endParaRPr lang="el-GR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mean</a:t>
                      </a:r>
                      <a:endParaRPr lang="el-GR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r>
                        <a:rPr lang="en-GB" sz="1400" baseline="30000">
                          <a:effectLst/>
                        </a:rPr>
                        <a:t>nd</a:t>
                      </a:r>
                      <a:r>
                        <a:rPr lang="en-GB" sz="1400">
                          <a:effectLst/>
                        </a:rPr>
                        <a:t> order (є</a:t>
                      </a:r>
                      <a:r>
                        <a:rPr lang="en-GB" sz="1400" baseline="30000">
                          <a:effectLst/>
                        </a:rPr>
                        <a:t>2</a:t>
                      </a:r>
                      <a:r>
                        <a:rPr lang="en-GB" sz="1400">
                          <a:effectLst/>
                        </a:rPr>
                        <a:t>)</a:t>
                      </a:r>
                      <a:endParaRPr lang="el-GR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2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</a:t>
                      </a:r>
                      <a:r>
                        <a:rPr lang="en-GB" sz="1400" baseline="30000">
                          <a:effectLst/>
                        </a:rPr>
                        <a:t>rd</a:t>
                      </a:r>
                      <a:r>
                        <a:rPr lang="en-GB" sz="1400">
                          <a:effectLst/>
                        </a:rPr>
                        <a:t>.order (є</a:t>
                      </a:r>
                      <a:r>
                        <a:rPr lang="en-GB" sz="1400" baseline="30000">
                          <a:effectLst/>
                        </a:rPr>
                        <a:t>3</a:t>
                      </a:r>
                      <a:r>
                        <a:rPr lang="en-GB" sz="1400">
                          <a:effectLst/>
                        </a:rPr>
                        <a:t>)</a:t>
                      </a:r>
                      <a:endParaRPr lang="el-GR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91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+</a:t>
                      </a:r>
                      <a:endParaRPr lang="el-GR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mean</a:t>
                      </a:r>
                      <a:endParaRPr lang="el-GR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</a:t>
                      </a:r>
                      <a:r>
                        <a:rPr lang="en-GB" sz="1400" baseline="30000">
                          <a:effectLst/>
                        </a:rPr>
                        <a:t>th</a:t>
                      </a:r>
                      <a:r>
                        <a:rPr lang="en-GB" sz="1400">
                          <a:effectLst/>
                        </a:rPr>
                        <a:t>.order </a:t>
                      </a:r>
                      <a:r>
                        <a:rPr lang="en-GB" sz="1600">
                          <a:effectLst/>
                        </a:rPr>
                        <a:t>(є</a:t>
                      </a:r>
                      <a:r>
                        <a:rPr lang="en-GB" sz="1600" baseline="30000">
                          <a:effectLst/>
                        </a:rPr>
                        <a:t>4</a:t>
                      </a:r>
                      <a:r>
                        <a:rPr lang="en-GB" sz="1600">
                          <a:effectLst/>
                        </a:rPr>
                        <a:t>)</a:t>
                      </a:r>
                      <a:endParaRPr lang="el-GR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7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r>
                        <a:rPr lang="en-GB" sz="1400" baseline="30000">
                          <a:effectLst/>
                        </a:rPr>
                        <a:t>th</a:t>
                      </a:r>
                      <a:r>
                        <a:rPr lang="en-GB" sz="1400">
                          <a:effectLst/>
                        </a:rPr>
                        <a:t>. order </a:t>
                      </a:r>
                      <a:r>
                        <a:rPr lang="en-GB" sz="1600">
                          <a:effectLst/>
                        </a:rPr>
                        <a:t>(є</a:t>
                      </a:r>
                      <a:r>
                        <a:rPr lang="en-GB" sz="1600" baseline="30000">
                          <a:effectLst/>
                        </a:rPr>
                        <a:t>5</a:t>
                      </a:r>
                      <a:r>
                        <a:rPr lang="en-GB" sz="1600">
                          <a:effectLst/>
                        </a:rPr>
                        <a:t>)</a:t>
                      </a:r>
                      <a:endParaRPr lang="el-GR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91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+</a:t>
                      </a:r>
                      <a:endParaRPr lang="el-GR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mean</a:t>
                      </a:r>
                      <a:endParaRPr lang="el-GR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</a:t>
                      </a:r>
                      <a:r>
                        <a:rPr lang="en-GB" sz="1400" baseline="30000" dirty="0">
                          <a:effectLst/>
                        </a:rPr>
                        <a:t>th</a:t>
                      </a:r>
                      <a:r>
                        <a:rPr lang="en-GB" sz="1400" dirty="0">
                          <a:effectLst/>
                        </a:rPr>
                        <a:t>. order </a:t>
                      </a:r>
                      <a:r>
                        <a:rPr lang="en-GB" sz="1600" dirty="0">
                          <a:effectLst/>
                        </a:rPr>
                        <a:t>(є</a:t>
                      </a:r>
                      <a:r>
                        <a:rPr lang="en-GB" sz="1600" baseline="30000" dirty="0">
                          <a:effectLst/>
                        </a:rPr>
                        <a:t>6</a:t>
                      </a:r>
                      <a:r>
                        <a:rPr lang="en-GB" sz="1600" dirty="0">
                          <a:effectLst/>
                        </a:rPr>
                        <a:t>)</a:t>
                      </a:r>
                      <a:endParaRPr lang="el-GR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</a:t>
            </a:r>
            <a:r>
              <a:rPr lang="en-GB" smtClean="0"/>
              <a:t>VII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30D7-F423-4C0F-849F-2CDBEDD238F6}" type="slidenum">
              <a:rPr lang="el-GR" smtClean="0"/>
              <a:t>12</a:t>
            </a:fld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917520"/>
              </p:ext>
            </p:extLst>
          </p:nvPr>
        </p:nvGraphicFramePr>
        <p:xfrm>
          <a:off x="1403648" y="3840163"/>
          <a:ext cx="647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6" name="Εξίσωση" r:id="rId3" imgW="647700" imgH="228600" progId="Equation.3">
                  <p:embed/>
                </p:oleObj>
              </mc:Choice>
              <mc:Fallback>
                <p:oleObj name="Εξίσωση" r:id="rId3" imgW="64770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840163"/>
                        <a:ext cx="6477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190669"/>
              </p:ext>
            </p:extLst>
          </p:nvPr>
        </p:nvGraphicFramePr>
        <p:xfrm>
          <a:off x="2123728" y="4365104"/>
          <a:ext cx="7334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7" name="Εξίσωση" r:id="rId5" imgW="736600" imgH="228600" progId="Equation.3">
                  <p:embed/>
                </p:oleObj>
              </mc:Choice>
              <mc:Fallback>
                <p:oleObj name="Εξίσωση" r:id="rId5" imgW="73660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4365104"/>
                        <a:ext cx="7334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043719"/>
              </p:ext>
            </p:extLst>
          </p:nvPr>
        </p:nvGraphicFramePr>
        <p:xfrm>
          <a:off x="1403648" y="4797152"/>
          <a:ext cx="62865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8" name="Εξίσωση" r:id="rId7" imgW="647700" imgH="228600" progId="Equation.3">
                  <p:embed/>
                </p:oleObj>
              </mc:Choice>
              <mc:Fallback>
                <p:oleObj name="Εξίσωση" r:id="rId7" imgW="64770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797152"/>
                        <a:ext cx="62865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664876"/>
              </p:ext>
            </p:extLst>
          </p:nvPr>
        </p:nvGraphicFramePr>
        <p:xfrm>
          <a:off x="2987824" y="4797152"/>
          <a:ext cx="723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9" name="Εξίσωση" r:id="rId9" imgW="723586" imgH="228501" progId="Equation.3">
                  <p:embed/>
                </p:oleObj>
              </mc:Choice>
              <mc:Fallback>
                <p:oleObj name="Εξίσωση" r:id="rId9" imgW="723586" imgH="228501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4797152"/>
                        <a:ext cx="7239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818981"/>
              </p:ext>
            </p:extLst>
          </p:nvPr>
        </p:nvGraphicFramePr>
        <p:xfrm>
          <a:off x="2195736" y="5301208"/>
          <a:ext cx="7334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0" name="Εξίσωση" r:id="rId11" imgW="736600" imgH="228600" progId="Equation.3">
                  <p:embed/>
                </p:oleObj>
              </mc:Choice>
              <mc:Fallback>
                <p:oleObj name="Εξίσωση" r:id="rId11" imgW="7366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5301208"/>
                        <a:ext cx="7334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74166"/>
              </p:ext>
            </p:extLst>
          </p:nvPr>
        </p:nvGraphicFramePr>
        <p:xfrm>
          <a:off x="3851920" y="5301208"/>
          <a:ext cx="7334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1" name="Εξίσωση" r:id="rId13" imgW="736600" imgH="228600" progId="Equation.3">
                  <p:embed/>
                </p:oleObj>
              </mc:Choice>
              <mc:Fallback>
                <p:oleObj name="Εξίσωση" r:id="rId13" imgW="7366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5301208"/>
                        <a:ext cx="7334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334967"/>
              </p:ext>
            </p:extLst>
          </p:nvPr>
        </p:nvGraphicFramePr>
        <p:xfrm>
          <a:off x="1403648" y="5661248"/>
          <a:ext cx="62865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2" name="Εξίσωση" r:id="rId15" imgW="647700" imgH="228600" progId="Equation.3">
                  <p:embed/>
                </p:oleObj>
              </mc:Choice>
              <mc:Fallback>
                <p:oleObj name="Εξίσωση" r:id="rId15" imgW="6477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5661248"/>
                        <a:ext cx="62865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897849"/>
              </p:ext>
            </p:extLst>
          </p:nvPr>
        </p:nvGraphicFramePr>
        <p:xfrm>
          <a:off x="2987824" y="5661248"/>
          <a:ext cx="723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3" name="Εξίσωση" r:id="rId17" imgW="723586" imgH="228501" progId="Equation.3">
                  <p:embed/>
                </p:oleObj>
              </mc:Choice>
              <mc:Fallback>
                <p:oleObj name="Εξίσωση" r:id="rId17" imgW="723586" imgH="228501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5661248"/>
                        <a:ext cx="7239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530851"/>
              </p:ext>
            </p:extLst>
          </p:nvPr>
        </p:nvGraphicFramePr>
        <p:xfrm>
          <a:off x="4644008" y="5661248"/>
          <a:ext cx="7334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4" name="Εξίσωση" r:id="rId19" imgW="736600" imgH="228600" progId="Equation.3">
                  <p:embed/>
                </p:oleObj>
              </mc:Choice>
              <mc:Fallback>
                <p:oleObj name="Εξίσωση" r:id="rId19" imgW="7366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5661248"/>
                        <a:ext cx="7334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444805"/>
              </p:ext>
            </p:extLst>
          </p:nvPr>
        </p:nvGraphicFramePr>
        <p:xfrm>
          <a:off x="2123728" y="6237312"/>
          <a:ext cx="7334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5" name="Εξίσωση" r:id="rId21" imgW="736600" imgH="228600" progId="Equation.3">
                  <p:embed/>
                </p:oleObj>
              </mc:Choice>
              <mc:Fallback>
                <p:oleObj name="Εξίσωση" r:id="rId21" imgW="7366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6237312"/>
                        <a:ext cx="733425" cy="228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322345"/>
              </p:ext>
            </p:extLst>
          </p:nvPr>
        </p:nvGraphicFramePr>
        <p:xfrm>
          <a:off x="3851920" y="6237312"/>
          <a:ext cx="7334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6" name="Εξίσωση" r:id="rId23" imgW="736600" imgH="228600" progId="Equation.3">
                  <p:embed/>
                </p:oleObj>
              </mc:Choice>
              <mc:Fallback>
                <p:oleObj name="Εξίσωση" r:id="rId23" imgW="7366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6237312"/>
                        <a:ext cx="7334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664248"/>
              </p:ext>
            </p:extLst>
          </p:nvPr>
        </p:nvGraphicFramePr>
        <p:xfrm>
          <a:off x="5436096" y="6237312"/>
          <a:ext cx="7334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7" name="Εξίσωση" r:id="rId25" imgW="736600" imgH="228600" progId="Equation.3">
                  <p:embed/>
                </p:oleObj>
              </mc:Choice>
              <mc:Fallback>
                <p:oleObj name="Εξίσωση" r:id="rId25" imgW="7366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6237312"/>
                        <a:ext cx="7334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899265"/>
              </p:ext>
            </p:extLst>
          </p:nvPr>
        </p:nvGraphicFramePr>
        <p:xfrm>
          <a:off x="899592" y="2243808"/>
          <a:ext cx="800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8" name="Εξίσωση" r:id="rId27" imgW="799753" imgH="380835" progId="Equation.3">
                  <p:embed/>
                </p:oleObj>
              </mc:Choice>
              <mc:Fallback>
                <p:oleObj name="Εξίσωση" r:id="rId27" imgW="799753" imgH="380835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243808"/>
                        <a:ext cx="8001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302804" y="1716867"/>
            <a:ext cx="698477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Τυπικό μοτίβο αρμονικών</a:t>
            </a:r>
            <a:endParaRPr kumimoji="0" lang="el-GR" altLang="el-G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131167" y="216760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Note: </a:t>
            </a:r>
            <a:endParaRPr kumimoji="0" lang="en-GB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107504" y="2332420"/>
            <a:ext cx="77723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en-GB" altLang="el-GR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altLang="el-GR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en-GB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</a:t>
            </a:r>
            <a:r>
              <a:rPr lang="en-GB" altLang="el-GR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εκφράζει την καμπυλότητα</a:t>
            </a:r>
            <a:r>
              <a:rPr kumimoji="0" lang="en-GB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  <a:endParaRPr kumimoji="0" lang="el-GR" altLang="el-G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Όσο μεγαλύτερη η καμπυλότητα,</a:t>
            </a:r>
            <a:r>
              <a:rPr kumimoji="0" lang="el-GR" altLang="el-G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τόσο περισσότερες αρμονικές πρέπει να συμπεριληφθούν</a:t>
            </a:r>
            <a:r>
              <a:rPr kumimoji="0" lang="en-GB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1335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r>
              <a:rPr lang="el-GR" sz="3600" dirty="0" smtClean="0"/>
              <a:t>Μη γραμμικότητα, Κανονικοί Κυματισμοί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l-GR" dirty="0" smtClean="0"/>
              <a:t>Λύσεις συνάρτησης ροής. </a:t>
            </a:r>
            <a:r>
              <a:rPr lang="en-US" dirty="0" smtClean="0"/>
              <a:t>Dean (1965), Fourier 18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</a:t>
            </a:r>
            <a:r>
              <a:rPr lang="en-GB" smtClean="0"/>
              <a:t>VII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054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066832"/>
              </p:ext>
            </p:extLst>
          </p:nvPr>
        </p:nvGraphicFramePr>
        <p:xfrm>
          <a:off x="467544" y="3738469"/>
          <a:ext cx="7848039" cy="663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6" name="Equation" r:id="rId3" imgW="5422680" imgH="457200" progId="Equation.3">
                  <p:embed/>
                </p:oleObj>
              </mc:Choice>
              <mc:Fallback>
                <p:oleObj name="Equation" r:id="rId3" imgW="54226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738469"/>
                        <a:ext cx="7848039" cy="6635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366191"/>
              </p:ext>
            </p:extLst>
          </p:nvPr>
        </p:nvGraphicFramePr>
        <p:xfrm>
          <a:off x="757008" y="4449466"/>
          <a:ext cx="285752" cy="344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7" name="Equation" r:id="rId5" imgW="164880" imgH="215640" progId="Equation.3">
                  <p:embed/>
                </p:oleObj>
              </mc:Choice>
              <mc:Fallback>
                <p:oleObj name="Equation" r:id="rId5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008" y="4449466"/>
                        <a:ext cx="285752" cy="34462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259632" y="4437112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Μέση ταχύτητα ρεύματος αν υπάρχει</a:t>
            </a:r>
            <a:endParaRPr lang="en-GB" dirty="0"/>
          </a:p>
        </p:txBody>
      </p:sp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7139906" cy="64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31409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Για </a:t>
            </a:r>
            <a:r>
              <a:rPr lang="en-US" i="1" dirty="0" smtClean="0"/>
              <a:t>y</a:t>
            </a:r>
            <a:r>
              <a:rPr lang="el-GR" i="1" dirty="0" smtClean="0"/>
              <a:t>=η</a:t>
            </a:r>
            <a:endParaRPr lang="el-GR" i="1" dirty="0"/>
          </a:p>
        </p:txBody>
      </p:sp>
    </p:spTree>
    <p:extLst>
      <p:ext uri="{BB962C8B-B14F-4D97-AF65-F5344CB8AC3E}">
        <p14:creationId xmlns:p14="http://schemas.microsoft.com/office/powerpoint/2010/main" val="185755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Autofit/>
          </a:bodyPr>
          <a:lstStyle/>
          <a:p>
            <a:r>
              <a:rPr lang="el-GR" sz="3600" dirty="0"/>
              <a:t>Μη γραμμικότητα, Κανονικοί Κυματισμοί</a:t>
            </a:r>
            <a:endParaRPr lang="el-G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8800"/>
                <a:ext cx="8229600" cy="469580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l-GR" sz="4500" dirty="0" smtClean="0"/>
                  <a:t>Λύσεις συνάρτησης ροής. </a:t>
                </a:r>
                <a:r>
                  <a:rPr lang="en-US" sz="4500" dirty="0"/>
                  <a:t>Dean (1965), Fourier 18</a:t>
                </a:r>
                <a:r>
                  <a:rPr lang="en-US" sz="4500" baseline="30000" dirty="0"/>
                  <a:t>th</a:t>
                </a:r>
                <a:r>
                  <a:rPr lang="en-US" sz="4500" dirty="0"/>
                  <a:t> </a:t>
                </a:r>
                <a:endParaRPr lang="en-GB" sz="4500" dirty="0"/>
              </a:p>
              <a:p>
                <a:endParaRPr lang="en-GB" sz="2800" dirty="0" smtClean="0"/>
              </a:p>
              <a:p>
                <a:pPr marL="0" indent="0">
                  <a:buNone/>
                </a:pPr>
                <a:r>
                  <a:rPr lang="el-GR" sz="2900" dirty="0" smtClean="0"/>
                  <a:t>Εδώ πάλι:</a:t>
                </a:r>
                <a:r>
                  <a:rPr lang="en-GB" sz="2900" dirty="0"/>
                  <a:t> </a:t>
                </a:r>
                <a:endParaRPr lang="el-GR" sz="2000" dirty="0"/>
              </a:p>
              <a:p>
                <a:pPr lvl="0"/>
                <a:r>
                  <a:rPr lang="el-GR" sz="2900" dirty="0" smtClean="0"/>
                  <a:t>Η κυρίαρχη εξίσωση </a:t>
                </a:r>
                <a:r>
                  <a:rPr lang="en-US" sz="2900" dirty="0" smtClean="0"/>
                  <a:t>Laplace</a:t>
                </a:r>
                <a:r>
                  <a:rPr lang="el-GR" sz="29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9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900" i="1" smtClean="0">
                            <a:latin typeface="Cambria Math"/>
                            <a:ea typeface="Cambria Math"/>
                          </a:rPr>
                          <m:t>𝛻</m:t>
                        </m:r>
                      </m:e>
                      <m:sup>
                        <m:r>
                          <a:rPr lang="el-GR" sz="29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sz="2900" b="0" i="1" smtClean="0">
                        <a:latin typeface="Cambria Math"/>
                      </a:rPr>
                      <m:t>𝜓</m:t>
                    </m:r>
                    <m:r>
                      <a:rPr lang="el-GR" sz="29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l-GR" sz="2900" dirty="0" smtClean="0"/>
                  <a:t> ικανοποιείται πάντα</a:t>
                </a:r>
                <a:r>
                  <a:rPr lang="en-GB" sz="2900" dirty="0" smtClean="0"/>
                  <a:t>.</a:t>
                </a:r>
                <a:endParaRPr lang="el-GR" sz="2000" dirty="0"/>
              </a:p>
              <a:p>
                <a:pPr lvl="0"/>
                <a:r>
                  <a:rPr lang="el-GR" sz="2900" dirty="0" smtClean="0"/>
                  <a:t>Οι οριακές συνθήκες στον πυθμένα ικανοποιούνται πάντα</a:t>
                </a:r>
                <a:r>
                  <a:rPr lang="en-GB" sz="2900" dirty="0" smtClean="0"/>
                  <a:t>.</a:t>
                </a:r>
                <a:endParaRPr lang="el-GR" sz="2000" dirty="0"/>
              </a:p>
              <a:p>
                <a:pPr lvl="0"/>
                <a:r>
                  <a:rPr lang="en-GB" sz="2900" i="1" dirty="0" err="1"/>
                  <a:t>X</a:t>
                </a:r>
                <a:r>
                  <a:rPr lang="en-GB" sz="2900" i="1" baseline="-25000" dirty="0" err="1"/>
                  <a:t>n</a:t>
                </a:r>
                <a:r>
                  <a:rPr lang="en-GB" sz="2900" i="1" dirty="0"/>
                  <a:t> </a:t>
                </a:r>
                <a:r>
                  <a:rPr lang="el-GR" sz="2900" dirty="0" smtClean="0"/>
                  <a:t>άγνωστοι προσδιορίζονται με τη μέθοδο των ελαχίστων τετραγώνων που προσαρμόζεται στις οριακές συνθήκες της ελεύθερης επιφάνειας.</a:t>
                </a:r>
                <a:endParaRPr lang="el-GR" sz="2000" dirty="0"/>
              </a:p>
              <a:p>
                <a:pPr marL="0" indent="0">
                  <a:buNone/>
                </a:pPr>
                <a:r>
                  <a:rPr lang="en-GB" sz="2900" i="1" dirty="0"/>
                  <a:t> </a:t>
                </a:r>
                <a:endParaRPr lang="el-GR" sz="2000" dirty="0"/>
              </a:p>
              <a:p>
                <a:pPr marL="0" indent="0">
                  <a:buNone/>
                </a:pPr>
                <a:r>
                  <a:rPr lang="el-GR" sz="2900" dirty="0" smtClean="0"/>
                  <a:t>Σημείωση</a:t>
                </a:r>
                <a:r>
                  <a:rPr lang="en-GB" sz="2900" dirty="0" smtClean="0"/>
                  <a:t>:</a:t>
                </a:r>
                <a:endParaRPr lang="el-GR" sz="2000" dirty="0"/>
              </a:p>
              <a:p>
                <a:pPr marL="0" indent="0">
                  <a:buNone/>
                </a:pPr>
                <a:r>
                  <a:rPr lang="en-GB" sz="2900" dirty="0"/>
                  <a:t> </a:t>
                </a:r>
                <a:endParaRPr lang="el-GR" sz="2000" dirty="0"/>
              </a:p>
              <a:p>
                <a:pPr lvl="0"/>
                <a:r>
                  <a:rPr lang="el-GR" sz="2900" dirty="0" smtClean="0"/>
                  <a:t>Το μοντέλο εφαρμόζεται σε ευρύτερο πεδίο βαθών (δες </a:t>
                </a:r>
                <a:r>
                  <a:rPr lang="en-US" sz="2900" dirty="0" smtClean="0"/>
                  <a:t>Fig.1 </a:t>
                </a:r>
                <a:r>
                  <a:rPr lang="el-GR" sz="2900" dirty="0" smtClean="0"/>
                  <a:t>παρακάτω)</a:t>
                </a:r>
                <a:endParaRPr lang="el-GR" sz="2000" dirty="0"/>
              </a:p>
              <a:p>
                <a:pPr lvl="0"/>
                <a:r>
                  <a:rPr lang="el-GR" sz="2900" dirty="0" smtClean="0"/>
                  <a:t>Μπορεί να χρησιμοποιηθεί με δύο τρόπους</a:t>
                </a:r>
                <a:endParaRPr lang="el-GR" sz="2000" dirty="0" smtClean="0"/>
              </a:p>
              <a:p>
                <a:pPr lvl="1"/>
                <a:r>
                  <a:rPr lang="el-GR" sz="2500" dirty="0" smtClean="0"/>
                  <a:t>Με δεδομένα τα </a:t>
                </a:r>
                <a:r>
                  <a:rPr lang="en-GB" sz="2500" dirty="0" smtClean="0"/>
                  <a:t>H, T </a:t>
                </a:r>
                <a:r>
                  <a:rPr lang="el-GR" sz="2500" dirty="0" smtClean="0"/>
                  <a:t>και </a:t>
                </a:r>
                <a:r>
                  <a:rPr lang="en-GB" sz="2500" dirty="0" smtClean="0"/>
                  <a:t>d</a:t>
                </a:r>
                <a:r>
                  <a:rPr lang="el-GR" sz="2500" dirty="0" smtClean="0"/>
                  <a:t> </a:t>
                </a:r>
                <a:r>
                  <a:rPr lang="el-GR" sz="25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l-GR" sz="2500" b="0" i="1" smtClean="0">
                        <a:latin typeface="Cambria Math"/>
                        <a:sym typeface="Wingdings" panose="05000000000000000000" pitchFamily="2" charset="2"/>
                      </a:rPr>
                      <m:t>𝜂</m:t>
                    </m:r>
                    <m:d>
                      <m:dPr>
                        <m:ctrlPr>
                          <a:rPr lang="el-GR" sz="2500" b="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/>
                            <a:sym typeface="Wingdings" panose="05000000000000000000" pitchFamily="2" charset="2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dirty="0" smtClean="0"/>
                  <a:t> </a:t>
                </a:r>
                <a:r>
                  <a:rPr lang="el-GR" sz="2900" dirty="0"/>
                  <a:t>και </a:t>
                </a:r>
                <a14:m>
                  <m:oMath xmlns:m="http://schemas.openxmlformats.org/officeDocument/2006/math">
                    <m:r>
                      <a:rPr lang="el-GR" sz="2900" b="0" i="1" smtClean="0">
                        <a:latin typeface="Cambria Math"/>
                      </a:rPr>
                      <m:t>𝜓</m:t>
                    </m:r>
                    <m:r>
                      <a:rPr lang="el-GR" sz="2900" b="0" i="1" smtClean="0">
                        <a:latin typeface="Cambria Math"/>
                      </a:rPr>
                      <m:t>(</m:t>
                    </m:r>
                    <m:r>
                      <a:rPr lang="en-US" sz="2900" b="0" i="1" smtClean="0">
                        <a:latin typeface="Cambria Math"/>
                      </a:rPr>
                      <m:t>𝑥</m:t>
                    </m:r>
                    <m:r>
                      <a:rPr lang="en-US" sz="2900" b="0" i="1" smtClean="0">
                        <a:latin typeface="Cambria Math"/>
                      </a:rPr>
                      <m:t>,</m:t>
                    </m:r>
                    <m:r>
                      <a:rPr lang="en-US" sz="2900" b="0" i="1" smtClean="0">
                        <a:latin typeface="Cambria Math"/>
                      </a:rPr>
                      <m:t>𝑦</m:t>
                    </m:r>
                    <m:r>
                      <a:rPr lang="en-US" sz="29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900" dirty="0" smtClean="0"/>
                  <a:t> </a:t>
                </a:r>
                <a:r>
                  <a:rPr lang="el-GR" sz="2900" dirty="0" smtClean="0"/>
                  <a:t>και άρα 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latin typeface="Cambria Math"/>
                      </a:rPr>
                      <m:t>𝑢</m:t>
                    </m:r>
                    <m:r>
                      <a:rPr lang="en-US" sz="2900" b="0" i="1" smtClean="0">
                        <a:latin typeface="Cambria Math"/>
                      </a:rPr>
                      <m:t>,</m:t>
                    </m:r>
                    <m:r>
                      <a:rPr lang="en-US" sz="29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GB" sz="2900" dirty="0"/>
                  <a:t>		</a:t>
                </a:r>
                <a:endParaRPr lang="el-GR" sz="2000" dirty="0" smtClean="0"/>
              </a:p>
              <a:p>
                <a:pPr lvl="1"/>
                <a:r>
                  <a:rPr lang="el-GR" sz="2500" dirty="0" smtClean="0"/>
                  <a:t>Με δεδομένη </a:t>
                </a:r>
                <a:r>
                  <a:rPr lang="el-GR" sz="2500" dirty="0" err="1" smtClean="0"/>
                  <a:t>χρονοσειρά</a:t>
                </a:r>
                <a:r>
                  <a:rPr lang="el-GR" sz="2500" dirty="0" smtClean="0"/>
                  <a:t> </a:t>
                </a:r>
                <a14:m>
                  <m:oMath xmlns:m="http://schemas.openxmlformats.org/officeDocument/2006/math">
                    <m:r>
                      <a:rPr lang="el-GR" sz="2500" b="0" i="1" smtClean="0">
                        <a:latin typeface="Cambria Math"/>
                      </a:rPr>
                      <m:t>𝜂</m:t>
                    </m:r>
                    <m:d>
                      <m:dPr>
                        <m:ctrlPr>
                          <a:rPr lang="el-GR" sz="25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sz="2500" dirty="0" smtClean="0"/>
                  <a:t> </a:t>
                </a:r>
                <a:r>
                  <a:rPr lang="en-GB" sz="25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/>
                      </a:rPr>
                      <m:t>𝜓</m:t>
                    </m:r>
                    <m:r>
                      <a:rPr lang="el-GR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l-GR" sz="1800" dirty="0"/>
                  <a:t> </a:t>
                </a:r>
                <a:r>
                  <a:rPr lang="el-GR" sz="2900" dirty="0"/>
                  <a:t>και άρα </a:t>
                </a:r>
                <a14:m>
                  <m:oMath xmlns:m="http://schemas.openxmlformats.org/officeDocument/2006/math">
                    <m:r>
                      <a:rPr lang="en-US" sz="2900">
                        <a:latin typeface="Cambria Math"/>
                      </a:rPr>
                      <m:t>𝑢</m:t>
                    </m:r>
                    <m:r>
                      <a:rPr lang="en-US" sz="2900">
                        <a:latin typeface="Cambria Math"/>
                      </a:rPr>
                      <m:t>,</m:t>
                    </m:r>
                    <m:r>
                      <a:rPr lang="en-US" sz="2900">
                        <a:latin typeface="Cambria Math"/>
                      </a:rPr>
                      <m:t>𝑣</m:t>
                    </m:r>
                  </m:oMath>
                </a14:m>
                <a:r>
                  <a:rPr lang="en-GB" sz="2900" dirty="0"/>
                  <a:t>	</a:t>
                </a:r>
                <a:endParaRPr lang="el-GR" sz="2900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8800"/>
                <a:ext cx="8229600" cy="4695800"/>
              </a:xfrm>
              <a:blipFill rotWithShape="1">
                <a:blip r:embed="rId2"/>
                <a:stretch>
                  <a:fillRect l="-1037" t="-285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</a:t>
            </a:r>
            <a:r>
              <a:rPr lang="en-GB" smtClean="0"/>
              <a:t>VII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30D7-F423-4C0F-849F-2CDBEDD238F6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9725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r>
              <a:rPr lang="el-GR" sz="3600" dirty="0" smtClean="0"/>
              <a:t>Μη γραμμικότητα, Κανονικοί Κυματισμοί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err="1" smtClean="0">
                <a:latin typeface="+mj-lt"/>
              </a:rPr>
              <a:t>Cnoidal</a:t>
            </a:r>
            <a:r>
              <a:rPr lang="en-US" dirty="0" smtClean="0">
                <a:latin typeface="+mj-lt"/>
              </a:rPr>
              <a:t> Waves</a:t>
            </a:r>
          </a:p>
          <a:p>
            <a:pPr marL="0" indent="0">
              <a:buNone/>
            </a:pPr>
            <a:r>
              <a:rPr lang="el-GR" dirty="0" smtClean="0">
                <a:latin typeface="+mj-lt"/>
              </a:rPr>
              <a:t>Για </a:t>
            </a:r>
            <a:r>
              <a:rPr lang="en-US" dirty="0" smtClean="0">
                <a:latin typeface="+mj-lt"/>
              </a:rPr>
              <a:t>1/50 &lt; </a:t>
            </a:r>
            <a:r>
              <a:rPr lang="en-US" i="1" dirty="0" smtClean="0">
                <a:latin typeface="+mj-lt"/>
              </a:rPr>
              <a:t>d/</a:t>
            </a:r>
            <a:r>
              <a:rPr lang="el-GR" i="1" dirty="0" smtClean="0">
                <a:latin typeface="+mj-lt"/>
              </a:rPr>
              <a:t>λ</a:t>
            </a:r>
            <a:r>
              <a:rPr lang="en-US" i="1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&lt;1/8 </a:t>
            </a:r>
          </a:p>
          <a:p>
            <a:pPr marL="0" indent="0">
              <a:buNone/>
            </a:pPr>
            <a:r>
              <a:rPr lang="el-GR" dirty="0">
                <a:latin typeface="+mj-lt"/>
              </a:rPr>
              <a:t>μαθηματική επίλυση του προβλήματος </a:t>
            </a:r>
            <a:r>
              <a:rPr lang="el-GR" dirty="0" smtClean="0">
                <a:latin typeface="+mj-lt"/>
              </a:rPr>
              <a:t>κάνοντας </a:t>
            </a:r>
            <a:r>
              <a:rPr lang="el-GR" dirty="0">
                <a:latin typeface="+mj-lt"/>
              </a:rPr>
              <a:t>χρήση των </a:t>
            </a:r>
            <a:r>
              <a:rPr lang="el-GR" dirty="0" err="1">
                <a:latin typeface="+mj-lt"/>
              </a:rPr>
              <a:t>Ιακωβιανών</a:t>
            </a:r>
            <a:r>
              <a:rPr lang="el-GR" dirty="0">
                <a:latin typeface="+mj-lt"/>
              </a:rPr>
              <a:t> ελλειπτικών συναρτήσεων </a:t>
            </a:r>
            <a:r>
              <a:rPr lang="el-GR" dirty="0" err="1">
                <a:latin typeface="+mj-lt"/>
              </a:rPr>
              <a:t>συνημιτόνου</a:t>
            </a:r>
            <a:endParaRPr lang="en-GB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</a:t>
            </a:r>
            <a:r>
              <a:rPr lang="en-GB" smtClean="0"/>
              <a:t>VII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429000"/>
            <a:ext cx="7045715" cy="280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7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r>
              <a:rPr lang="el-GR" sz="3600" dirty="0" smtClean="0"/>
              <a:t>Μη γραμμικότητα, Κανονικοί Κυματισμοί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>
                <a:latin typeface="+mj-lt"/>
              </a:rPr>
              <a:t>Cnoidal Waves</a:t>
            </a:r>
          </a:p>
          <a:p>
            <a:pPr marL="0" indent="0">
              <a:buNone/>
            </a:pPr>
            <a:r>
              <a:rPr lang="el-GR" i="1" dirty="0">
                <a:latin typeface="+mj-lt"/>
              </a:rPr>
              <a:t>κατακόρυφη απόσταση</a:t>
            </a:r>
            <a:r>
              <a:rPr lang="el-GR" dirty="0">
                <a:latin typeface="+mj-lt"/>
              </a:rPr>
              <a:t>  του πυθμένα από την ελεύθερη επιφάνεια </a:t>
            </a:r>
            <a:r>
              <a:rPr lang="el-GR" dirty="0" smtClean="0">
                <a:latin typeface="+mj-lt"/>
              </a:rPr>
              <a:t>δίνεται</a:t>
            </a:r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el-GR" dirty="0" smtClean="0">
              <a:latin typeface="+mj-lt"/>
            </a:endParaRPr>
          </a:p>
          <a:p>
            <a:pPr marL="0" indent="0">
              <a:buNone/>
            </a:pPr>
            <a:endParaRPr lang="el-GR" dirty="0">
              <a:latin typeface="+mj-lt"/>
            </a:endParaRP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en-GB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</a:t>
            </a:r>
            <a:r>
              <a:rPr lang="en-GB" smtClean="0"/>
              <a:t>VII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37120"/>
            <a:ext cx="3772227" cy="77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Θέση περιεχομένου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861048"/>
            <a:ext cx="5562203" cy="222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4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 b="15566"/>
          <a:stretch/>
        </p:blipFill>
        <p:spPr bwMode="auto">
          <a:xfrm>
            <a:off x="619485" y="1628800"/>
            <a:ext cx="6702326" cy="476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l-GR" dirty="0" smtClean="0"/>
              <a:t>Μοναχικό κύμα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</a:t>
            </a:r>
            <a:r>
              <a:rPr lang="en-GB" smtClean="0"/>
              <a:t>VII</a:t>
            </a:r>
            <a:endParaRPr lang="en-GB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441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0832" y="260648"/>
            <a:ext cx="8229600" cy="1143000"/>
          </a:xfrm>
        </p:spPr>
        <p:txBody>
          <a:bodyPr/>
          <a:lstStyle/>
          <a:p>
            <a:r>
              <a:rPr lang="el-GR" dirty="0" smtClean="0"/>
              <a:t>Μοναχικό κύμα</a:t>
            </a:r>
            <a:endParaRPr lang="el-GR" dirty="0"/>
          </a:p>
        </p:txBody>
      </p:sp>
      <p:pic>
        <p:nvPicPr>
          <p:cNvPr id="993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7864" y="116632"/>
            <a:ext cx="5704762" cy="264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</a:t>
            </a:r>
            <a:r>
              <a:rPr lang="en-GB" smtClean="0"/>
              <a:t>VII</a:t>
            </a:r>
            <a:endParaRPr lang="en-GB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151791"/>
              </p:ext>
            </p:extLst>
          </p:nvPr>
        </p:nvGraphicFramePr>
        <p:xfrm>
          <a:off x="3669047" y="2751642"/>
          <a:ext cx="1805905" cy="459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3" name="Εξίσωση" r:id="rId4" imgW="901440" imgH="228600" progId="Equation.3">
                  <p:embed/>
                </p:oleObj>
              </mc:Choice>
              <mc:Fallback>
                <p:oleObj name="Εξίσωση" r:id="rId4" imgW="90144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9047" y="2751642"/>
                        <a:ext cx="1805905" cy="4594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3528" y="2780928"/>
                <a:ext cx="792088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/>
                  <a:t>Στάθμη νερού  </a:t>
                </a:r>
                <a:r>
                  <a:rPr lang="el-GR" i="1" dirty="0" smtClean="0"/>
                  <a:t>η</a:t>
                </a:r>
                <a:r>
                  <a:rPr lang="el-GR" dirty="0" smtClean="0"/>
                  <a:t>  </a:t>
                </a:r>
                <a:r>
                  <a:rPr lang="el-GR" dirty="0"/>
                  <a:t>στο σημείο  </a:t>
                </a:r>
                <a:r>
                  <a:rPr lang="en-US" i="1" dirty="0"/>
                  <a:t>x</a:t>
                </a:r>
                <a:r>
                  <a:rPr lang="el-GR" dirty="0" smtClean="0"/>
                  <a:t> :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l-GR" dirty="0" smtClean="0"/>
                  <a:t>Ταχύτητα </a:t>
                </a:r>
                <a:r>
                  <a:rPr lang="el-GR" dirty="0"/>
                  <a:t>μετάδοσης </a:t>
                </a:r>
                <a:r>
                  <a:rPr lang="el-GR" dirty="0" smtClean="0"/>
                  <a:t> </a:t>
                </a:r>
              </a:p>
              <a:p>
                <a:endParaRPr lang="el-GR" dirty="0"/>
              </a:p>
              <a:p>
                <a:r>
                  <a:rPr lang="en-US" dirty="0"/>
                  <a:t>T</a:t>
                </a:r>
                <a:r>
                  <a:rPr lang="el-GR" dirty="0" err="1" smtClean="0"/>
                  <a:t>αχύτητες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l-GR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/>
                  <a:t>στο </a:t>
                </a:r>
                <a:r>
                  <a:rPr lang="el-GR" dirty="0" smtClean="0"/>
                  <a:t>σημείο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 smtClean="0"/>
                  <a:t>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l-GR" dirty="0"/>
                  <a:t>Μέγιστη ταχύτητα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  <a:endParaRPr lang="el-G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780928"/>
                <a:ext cx="7920880" cy="3139321"/>
              </a:xfrm>
              <a:prstGeom prst="rect">
                <a:avLst/>
              </a:prstGeom>
              <a:blipFill rotWithShape="1">
                <a:blip r:embed="rId6"/>
                <a:stretch>
                  <a:fillRect l="-616" t="-971" b="-21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0" name="Αντικείμενο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642554"/>
              </p:ext>
            </p:extLst>
          </p:nvPr>
        </p:nvGraphicFramePr>
        <p:xfrm>
          <a:off x="5652120" y="2708920"/>
          <a:ext cx="2208992" cy="719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4" name="Εξίσωση" r:id="rId7" imgW="1282700" imgH="419100" progId="Equation.3">
                  <p:embed/>
                </p:oleObj>
              </mc:Choice>
              <mc:Fallback>
                <p:oleObj name="Εξίσωση" r:id="rId7" imgW="12827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2708920"/>
                        <a:ext cx="2208992" cy="7199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2" name="Αντικείμενο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675213"/>
              </p:ext>
            </p:extLst>
          </p:nvPr>
        </p:nvGraphicFramePr>
        <p:xfrm>
          <a:off x="2699792" y="3356992"/>
          <a:ext cx="3600400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5" name="Εξίσωση" r:id="rId9" imgW="2145369" imgH="253890" progId="Equation.3">
                  <p:embed/>
                </p:oleObj>
              </mc:Choice>
              <mc:Fallback>
                <p:oleObj name="Εξίσωση" r:id="rId9" imgW="2145369" imgH="25389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3356992"/>
                        <a:ext cx="3600400" cy="4320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4" name="Αντικείμενο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101747"/>
              </p:ext>
            </p:extLst>
          </p:nvPr>
        </p:nvGraphicFramePr>
        <p:xfrm>
          <a:off x="5004048" y="1916832"/>
          <a:ext cx="1193817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6" name="Εξίσωση" r:id="rId11" imgW="596641" imgH="177723" progId="Equation.3">
                  <p:embed/>
                </p:oleObj>
              </mc:Choice>
              <mc:Fallback>
                <p:oleObj name="Εξίσωση" r:id="rId11" imgW="596641" imgH="177723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1916832"/>
                        <a:ext cx="1193817" cy="36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6" name="Αντικείμενο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383669"/>
              </p:ext>
            </p:extLst>
          </p:nvPr>
        </p:nvGraphicFramePr>
        <p:xfrm>
          <a:off x="6012160" y="1628800"/>
          <a:ext cx="571500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7" name="Εξίσωση" r:id="rId13" imgW="571252" imgH="203112" progId="Equation.3">
                  <p:embed/>
                </p:oleObj>
              </mc:Choice>
              <mc:Fallback>
                <p:oleObj name="Εξίσωση" r:id="rId13" imgW="571252" imgH="203112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1628800"/>
                        <a:ext cx="571500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Ορθογώνιο 16"/>
          <p:cNvSpPr/>
          <p:nvPr/>
        </p:nvSpPr>
        <p:spPr>
          <a:xfrm>
            <a:off x="323528" y="1784209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+mj-lt"/>
              </a:rPr>
              <a:t>Προσέγγιση Πρώτης Τάξης </a:t>
            </a: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4" name="Αντικείμενο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46515"/>
              </p:ext>
            </p:extLst>
          </p:nvPr>
        </p:nvGraphicFramePr>
        <p:xfrm>
          <a:off x="467543" y="4258256"/>
          <a:ext cx="3611765" cy="1288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8" name="Εξίσωση" r:id="rId15" imgW="2565400" imgH="914400" progId="Equation.3">
                  <p:embed/>
                </p:oleObj>
              </mc:Choice>
              <mc:Fallback>
                <p:oleObj name="Εξίσωση" r:id="rId15" imgW="2565400" imgH="9144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3" y="4258256"/>
                        <a:ext cx="3611765" cy="12889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6" name="Αντικείμενο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123795"/>
              </p:ext>
            </p:extLst>
          </p:nvPr>
        </p:nvGraphicFramePr>
        <p:xfrm>
          <a:off x="4640091" y="4258256"/>
          <a:ext cx="3604317" cy="127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9" name="Εξίσωση" r:id="rId17" imgW="2590800" imgH="914400" progId="Equation.3">
                  <p:embed/>
                </p:oleObj>
              </mc:Choice>
              <mc:Fallback>
                <p:oleObj name="Εξίσωση" r:id="rId17" imgW="2590800" imgH="9144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0091" y="4258256"/>
                        <a:ext cx="3604317" cy="1272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8" name="Αντικείμενο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22109"/>
              </p:ext>
            </p:extLst>
          </p:nvPr>
        </p:nvGraphicFramePr>
        <p:xfrm>
          <a:off x="3087792" y="5601161"/>
          <a:ext cx="2348303" cy="959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0" name="Εξίσωση" r:id="rId19" imgW="1562100" imgH="635000" progId="Equation.3">
                  <p:embed/>
                </p:oleObj>
              </mc:Choice>
              <mc:Fallback>
                <p:oleObj name="Εξίσωση" r:id="rId19" imgW="1562100" imgH="6350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792" y="5601161"/>
                        <a:ext cx="2348303" cy="9593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5514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l-GR" dirty="0" smtClean="0"/>
              <a:t>Μοναχικό κύμα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</a:t>
            </a:r>
            <a:r>
              <a:rPr lang="en-GB" smtClean="0"/>
              <a:t>VII</a:t>
            </a:r>
            <a:endParaRPr lang="en-GB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9" y="1484313"/>
            <a:ext cx="4556121" cy="484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05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/>
          <a:lstStyle/>
          <a:p>
            <a:r>
              <a:rPr lang="el-GR" dirty="0" smtClean="0"/>
              <a:t>Περιεχόμενα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>
                <a:latin typeface="+mj-lt"/>
              </a:rPr>
              <a:t>Κυματική Θεωρία </a:t>
            </a:r>
            <a:r>
              <a:rPr lang="en-US" dirty="0" smtClean="0">
                <a:latin typeface="+mj-lt"/>
              </a:rPr>
              <a:t>Stokes </a:t>
            </a:r>
            <a:r>
              <a:rPr lang="el-GR" dirty="0" smtClean="0">
                <a:latin typeface="+mj-lt"/>
              </a:rPr>
              <a:t>2</a:t>
            </a:r>
            <a:r>
              <a:rPr lang="el-GR" baseline="30000" dirty="0" smtClean="0">
                <a:latin typeface="+mj-lt"/>
              </a:rPr>
              <a:t>ης</a:t>
            </a:r>
            <a:r>
              <a:rPr lang="el-GR" dirty="0" smtClean="0">
                <a:latin typeface="+mj-lt"/>
              </a:rPr>
              <a:t> τάξης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latin typeface="+mj-lt"/>
              </a:rPr>
              <a:t>Κυματική Θεωρία </a:t>
            </a:r>
            <a:r>
              <a:rPr lang="en-US" dirty="0" smtClean="0">
                <a:latin typeface="+mj-lt"/>
              </a:rPr>
              <a:t>Stokes </a:t>
            </a:r>
            <a:r>
              <a:rPr lang="el-GR" dirty="0" smtClean="0">
                <a:latin typeface="+mj-lt"/>
              </a:rPr>
              <a:t>5</a:t>
            </a:r>
            <a:r>
              <a:rPr lang="el-GR" baseline="30000" dirty="0" smtClean="0">
                <a:latin typeface="+mj-lt"/>
              </a:rPr>
              <a:t>ης</a:t>
            </a:r>
            <a:r>
              <a:rPr lang="el-GR" dirty="0" smtClean="0">
                <a:latin typeface="+mj-lt"/>
              </a:rPr>
              <a:t> τάξης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latin typeface="+mj-lt"/>
              </a:rPr>
              <a:t>Κυματική Θεωρία Συνάρτησης ροής (</a:t>
            </a:r>
            <a:r>
              <a:rPr lang="en-US" dirty="0" smtClean="0">
                <a:latin typeface="+mj-lt"/>
              </a:rPr>
              <a:t>Fourier </a:t>
            </a:r>
            <a:r>
              <a:rPr lang="el-GR" dirty="0" smtClean="0">
                <a:latin typeface="+mj-lt"/>
              </a:rPr>
              <a:t>18</a:t>
            </a:r>
            <a:r>
              <a:rPr lang="el-GR" baseline="30000" dirty="0" smtClean="0">
                <a:latin typeface="+mj-lt"/>
              </a:rPr>
              <a:t>ης</a:t>
            </a:r>
            <a:r>
              <a:rPr lang="el-GR" dirty="0" smtClean="0">
                <a:latin typeface="+mj-lt"/>
              </a:rPr>
              <a:t> τάξης)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+mj-lt"/>
              </a:rPr>
              <a:t>Cnoidal</a:t>
            </a:r>
            <a:r>
              <a:rPr lang="en-US" dirty="0" smtClean="0">
                <a:latin typeface="+mj-lt"/>
              </a:rPr>
              <a:t> waves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latin typeface="+mj-lt"/>
              </a:rPr>
              <a:t>Θεωρία μοναχικού κύματος (</a:t>
            </a:r>
            <a:r>
              <a:rPr lang="en-US" dirty="0" smtClean="0">
                <a:latin typeface="+mj-lt"/>
              </a:rPr>
              <a:t>Solitary wave)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latin typeface="+mj-lt"/>
              </a:rPr>
              <a:t>Επιλογή κυματικής θεωρίας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1043608" y="6356350"/>
            <a:ext cx="4976192" cy="365125"/>
          </a:xfrm>
        </p:spPr>
        <p:txBody>
          <a:bodyPr/>
          <a:lstStyle/>
          <a:p>
            <a:r>
              <a:rPr lang="el-GR" dirty="0" smtClean="0"/>
              <a:t>Σειρά </a:t>
            </a:r>
            <a:r>
              <a:rPr lang="en-GB" dirty="0" smtClean="0"/>
              <a:t>VII</a:t>
            </a:r>
            <a:endParaRPr lang="en-GB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4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r>
              <a:rPr lang="el-GR" sz="3600" dirty="0" smtClean="0"/>
              <a:t>Επιλογή </a:t>
            </a:r>
            <a:r>
              <a:rPr lang="el-GR" sz="3600" smtClean="0"/>
              <a:t>Κυματικής Θεωρίας</a:t>
            </a:r>
            <a:endParaRPr lang="en-GB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</a:t>
            </a:r>
            <a:r>
              <a:rPr lang="en-GB" smtClean="0"/>
              <a:t>VII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6500" name="Picture 4" descr="Spring Term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00174"/>
            <a:ext cx="5767385" cy="47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9552" y="177281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>
              <a:solidFill>
                <a:srgbClr val="FF0000"/>
              </a:solidFill>
            </a:endParaRPr>
          </a:p>
          <a:p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5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Παράδειγμα Υπολογισμού 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l-GR" dirty="0" smtClean="0">
                    <a:latin typeface="+mj-lt"/>
                  </a:rPr>
                  <a:t> </a:t>
                </a:r>
              </a:p>
              <a:p>
                <a:pPr marL="0" indent="0">
                  <a:buNone/>
                </a:pPr>
                <a:r>
                  <a:rPr lang="el-GR" dirty="0">
                    <a:latin typeface="+mj-lt"/>
                  </a:rPr>
                  <a:t>(α</a:t>
                </a:r>
                <a:r>
                  <a:rPr lang="el-GR" dirty="0" smtClean="0">
                    <a:latin typeface="+mj-lt"/>
                  </a:rPr>
                  <a:t>)</a:t>
                </a:r>
                <a:r>
                  <a:rPr lang="en-US" dirty="0" smtClean="0">
                    <a:latin typeface="+mj-lt"/>
                  </a:rPr>
                  <a:t> </a:t>
                </a:r>
                <a:r>
                  <a:rPr lang="el-GR" dirty="0" smtClean="0">
                    <a:latin typeface="+mj-lt"/>
                  </a:rPr>
                  <a:t>Κύμα  </a:t>
                </a:r>
                <a:r>
                  <a:rPr lang="el-GR" dirty="0">
                    <a:latin typeface="+mj-lt"/>
                  </a:rPr>
                  <a:t>ύψους στα ανοικτά 1.8</a:t>
                </a:r>
                <a:r>
                  <a:rPr lang="en-US" dirty="0">
                    <a:latin typeface="+mj-lt"/>
                  </a:rPr>
                  <a:t>m</a:t>
                </a:r>
                <a:r>
                  <a:rPr lang="el-GR" dirty="0">
                    <a:latin typeface="+mj-lt"/>
                  </a:rPr>
                  <a:t>  και περιόδου 8 </a:t>
                </a:r>
                <a:r>
                  <a:rPr lang="en-US" dirty="0" err="1">
                    <a:latin typeface="+mj-lt"/>
                  </a:rPr>
                  <a:t>secs</a:t>
                </a:r>
                <a:r>
                  <a:rPr lang="en-US" dirty="0">
                    <a:latin typeface="+mj-lt"/>
                  </a:rPr>
                  <a:t> </a:t>
                </a:r>
                <a:r>
                  <a:rPr lang="el-GR" dirty="0">
                    <a:latin typeface="+mj-lt"/>
                  </a:rPr>
                  <a:t>εισέρχεται σε παράκτια περιοχή βάθους 5</a:t>
                </a:r>
                <a:r>
                  <a:rPr lang="en-US" dirty="0">
                    <a:latin typeface="+mj-lt"/>
                  </a:rPr>
                  <a:t>m</a:t>
                </a:r>
                <a:r>
                  <a:rPr lang="el-GR" dirty="0">
                    <a:latin typeface="+mj-lt"/>
                  </a:rPr>
                  <a:t>. </a:t>
                </a:r>
                <a:r>
                  <a:rPr lang="en-US" dirty="0">
                    <a:latin typeface="+mj-lt"/>
                  </a:rPr>
                  <a:t>N</a:t>
                </a:r>
                <a:r>
                  <a:rPr lang="el-GR" dirty="0">
                    <a:latin typeface="+mj-lt"/>
                  </a:rPr>
                  <a:t>α προταθεί η κατάλληλη θεωρία για την περιγραφή του κύματος.</a:t>
                </a:r>
              </a:p>
              <a:p>
                <a:pPr marL="0" indent="0">
                  <a:buNone/>
                </a:pPr>
                <a:r>
                  <a:rPr lang="el-GR" dirty="0">
                    <a:latin typeface="+mj-lt"/>
                  </a:rPr>
                  <a:t>(β</a:t>
                </a:r>
                <a:r>
                  <a:rPr lang="el-GR" dirty="0" smtClean="0">
                    <a:latin typeface="+mj-lt"/>
                  </a:rPr>
                  <a:t>)</a:t>
                </a:r>
                <a:r>
                  <a:rPr lang="en-US" dirty="0" smtClean="0">
                    <a:latin typeface="+mj-lt"/>
                  </a:rPr>
                  <a:t> </a:t>
                </a:r>
                <a:r>
                  <a:rPr lang="el-GR" dirty="0" smtClean="0">
                    <a:latin typeface="+mj-lt"/>
                  </a:rPr>
                  <a:t>Να </a:t>
                </a:r>
                <a:r>
                  <a:rPr lang="el-GR" dirty="0">
                    <a:latin typeface="+mj-lt"/>
                  </a:rPr>
                  <a:t>επαναληφθεί το ίδιο εάν το κύμα μεταδίδεται σε βαθιά νερά </a:t>
                </a:r>
                <a:r>
                  <a:rPr lang="en-US" dirty="0">
                    <a:latin typeface="+mj-lt"/>
                  </a:rPr>
                  <a:t>d</a:t>
                </a:r>
                <a:r>
                  <a:rPr lang="el-GR" dirty="0">
                    <a:latin typeface="+mj-lt"/>
                  </a:rPr>
                  <a:t>=35</a:t>
                </a:r>
                <a:r>
                  <a:rPr lang="en-US" dirty="0">
                    <a:latin typeface="+mj-lt"/>
                  </a:rPr>
                  <a:t>m</a:t>
                </a:r>
                <a:r>
                  <a:rPr lang="el-GR" dirty="0" smtClean="0">
                    <a:latin typeface="+mj-lt"/>
                  </a:rPr>
                  <a:t>.</a:t>
                </a:r>
                <a:endParaRPr lang="en-US" dirty="0" smtClean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+mj-lt"/>
                  </a:rPr>
                  <a:t>(</a:t>
                </a:r>
                <a:r>
                  <a:rPr lang="el-GR" dirty="0" smtClean="0">
                    <a:latin typeface="+mj-lt"/>
                  </a:rPr>
                  <a:t>γ) Να υπολογιστεί για το (β) η μέγιστη ανύψωση του κυματισμού, η οριζόντια ταχύτητα και </a:t>
                </a:r>
                <a:r>
                  <a:rPr lang="el-GR" smtClean="0">
                    <a:latin typeface="+mj-lt"/>
                  </a:rPr>
                  <a:t>η οριζόντια επιτάχυνση </a:t>
                </a:r>
                <a:r>
                  <a:rPr lang="el-GR" dirty="0" smtClean="0">
                    <a:latin typeface="+mj-lt"/>
                  </a:rPr>
                  <a:t>για γραμμικό κυματισμό αλλά και σύμφωνά με τη θεωρία που προκύπτει από το διάγραμμα. </a:t>
                </a:r>
                <a:endParaRPr lang="el-GR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l-GR" dirty="0">
                    <a:latin typeface="+mj-lt"/>
                  </a:rPr>
                  <a:t> </a:t>
                </a:r>
              </a:p>
              <a:p>
                <a:pPr marL="0" indent="0">
                  <a:buNone/>
                </a:pPr>
                <a:r>
                  <a:rPr lang="el-GR" dirty="0">
                    <a:latin typeface="+mj-lt"/>
                  </a:rPr>
                  <a:t> </a:t>
                </a:r>
              </a:p>
              <a:p>
                <a:pPr marL="0" indent="0">
                  <a:buNone/>
                </a:pPr>
                <a:r>
                  <a:rPr lang="el-GR" u="sng" dirty="0">
                    <a:latin typeface="+mj-lt"/>
                  </a:rPr>
                  <a:t>Απάντηση</a:t>
                </a:r>
                <a:endParaRPr lang="el-GR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l-GR" dirty="0">
                    <a:latin typeface="+mj-lt"/>
                  </a:rPr>
                  <a:t> </a:t>
                </a:r>
              </a:p>
              <a:p>
                <a:pPr marL="0" indent="0">
                  <a:buNone/>
                </a:pPr>
                <a:r>
                  <a:rPr lang="el-GR" dirty="0">
                    <a:latin typeface="+mj-lt"/>
                  </a:rPr>
                  <a:t>(</a:t>
                </a:r>
                <a:r>
                  <a:rPr lang="el-GR" dirty="0" smtClean="0">
                    <a:latin typeface="+mj-lt"/>
                  </a:rPr>
                  <a:t>α) Από την εξίσωση διασποράς (Εξ. (2</a:t>
                </a:r>
                <a:r>
                  <a:rPr lang="el-GR" baseline="30000" dirty="0" smtClean="0">
                    <a:latin typeface="+mj-lt"/>
                  </a:rPr>
                  <a:t>η</a:t>
                </a:r>
                <a:r>
                  <a:rPr lang="el-GR" dirty="0" smtClean="0">
                    <a:latin typeface="+mj-lt"/>
                  </a:rPr>
                  <a:t>)  στη σειρά ΙΙ) καταλήγουμε ότι </a:t>
                </a:r>
                <a:r>
                  <a:rPr lang="el-GR" dirty="0">
                    <a:latin typeface="+mj-lt"/>
                  </a:rPr>
                  <a:t>λ</a:t>
                </a:r>
                <a:r>
                  <a:rPr lang="el-GR" dirty="0" smtClean="0">
                    <a:latin typeface="+mj-lt"/>
                  </a:rPr>
                  <a:t>= </a:t>
                </a:r>
                <a:r>
                  <a:rPr lang="el-GR" dirty="0">
                    <a:latin typeface="+mj-lt"/>
                  </a:rPr>
                  <a:t>53.1</a:t>
                </a:r>
                <a:r>
                  <a:rPr lang="en-US" dirty="0">
                    <a:latin typeface="+mj-lt"/>
                  </a:rPr>
                  <a:t>m  </a:t>
                </a:r>
                <a:endParaRPr lang="el-GR" dirty="0" smtClean="0">
                  <a:latin typeface="+mj-lt"/>
                </a:endParaRPr>
              </a:p>
              <a:p>
                <a:pPr marL="0" indent="0">
                  <a:buNone/>
                </a:pPr>
                <a:r>
                  <a:rPr lang="el-GR" dirty="0" smtClean="0">
                    <a:latin typeface="+mj-lt"/>
                  </a:rPr>
                  <a:t>Ο συντελεστής </a:t>
                </a:r>
                <a:r>
                  <a:rPr lang="el-GR" dirty="0" err="1" smtClean="0">
                    <a:latin typeface="+mj-lt"/>
                  </a:rPr>
                  <a:t>ρήχωσης</a:t>
                </a:r>
                <a:r>
                  <a:rPr lang="el-GR" dirty="0" smtClean="0">
                    <a:latin typeface="+mj-lt"/>
                  </a:rPr>
                  <a:t> (</a:t>
                </a:r>
                <a:r>
                  <a:rPr lang="el-GR" sz="2500" dirty="0" smtClean="0">
                    <a:latin typeface="+mj-lt"/>
                  </a:rPr>
                  <a:t>Εξ</a:t>
                </a:r>
                <a:r>
                  <a:rPr lang="el-GR" sz="2500" dirty="0">
                    <a:latin typeface="+mj-lt"/>
                  </a:rPr>
                  <a:t>. (3ζ</a:t>
                </a:r>
                <a:r>
                  <a:rPr lang="el-GR" sz="2500" dirty="0" smtClean="0">
                    <a:latin typeface="+mj-lt"/>
                  </a:rPr>
                  <a:t>))  </a:t>
                </a:r>
                <a:r>
                  <a:rPr lang="el-GR" sz="2500" dirty="0">
                    <a:latin typeface="+mj-lt"/>
                  </a:rPr>
                  <a:t>προκύπτει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5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500" b="0" i="0" smtClean="0">
                            <a:latin typeface="Cambria Math"/>
                          </a:rPr>
                          <m:t>Κ</m:t>
                        </m:r>
                      </m:e>
                      <m:sub>
                        <m:r>
                          <a:rPr lang="en-US" sz="25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500" b="0" i="1" smtClean="0">
                        <a:latin typeface="Cambria Math"/>
                      </a:rPr>
                      <m:t>=1.023</m:t>
                    </m:r>
                  </m:oMath>
                </a14:m>
                <a:r>
                  <a:rPr lang="en-US" dirty="0" smtClean="0">
                    <a:latin typeface="+mj-lt"/>
                  </a:rPr>
                  <a:t> </a:t>
                </a:r>
                <a:r>
                  <a:rPr lang="el-GR" dirty="0" smtClean="0">
                    <a:latin typeface="+mj-lt"/>
                  </a:rPr>
                  <a:t>Συνεπώς Η=2.0*1.023=2.56</a:t>
                </a:r>
                <a:r>
                  <a:rPr lang="en-US" dirty="0">
                    <a:latin typeface="+mj-lt"/>
                  </a:rPr>
                  <a:t>m</a:t>
                </a:r>
                <a:r>
                  <a:rPr lang="el-GR" dirty="0">
                    <a:latin typeface="+mj-lt"/>
                  </a:rPr>
                  <a:t>.</a:t>
                </a:r>
              </a:p>
              <a:p>
                <a:pPr marL="0" indent="0">
                  <a:buNone/>
                </a:pPr>
                <a:r>
                  <a:rPr lang="el-GR" dirty="0">
                    <a:latin typeface="+mj-lt"/>
                  </a:rPr>
                  <a:t> </a:t>
                </a:r>
              </a:p>
              <a:p>
                <a:pPr marL="0" indent="0">
                  <a:buNone/>
                </a:pPr>
                <a:r>
                  <a:rPr lang="el-GR" dirty="0">
                    <a:latin typeface="+mj-lt"/>
                  </a:rPr>
                  <a:t>Θα είναι  </a:t>
                </a:r>
                <a:r>
                  <a:rPr lang="en-US" dirty="0">
                    <a:latin typeface="+mj-lt"/>
                  </a:rPr>
                  <a:t> </a:t>
                </a:r>
                <a:r>
                  <a:rPr lang="el-GR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 smtClean="0">
                    <a:latin typeface="+mj-lt"/>
                  </a:rPr>
                  <a:t>= </a:t>
                </a:r>
                <a:r>
                  <a:rPr lang="el-GR" dirty="0">
                    <a:latin typeface="+mj-lt"/>
                  </a:rPr>
                  <a:t>0.008 και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l-G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𝑔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l-GR" dirty="0" smtClean="0">
                    <a:latin typeface="+mj-lt"/>
                  </a:rPr>
                  <a:t>= </a:t>
                </a:r>
                <a:r>
                  <a:rPr lang="el-GR" dirty="0">
                    <a:latin typeface="+mj-lt"/>
                  </a:rPr>
                  <a:t>0.003, συνεπώς, από το διάγραμμα </a:t>
                </a:r>
                <a:r>
                  <a:rPr lang="en-US" dirty="0">
                    <a:latin typeface="+mj-lt"/>
                  </a:rPr>
                  <a:t>Le </a:t>
                </a:r>
                <a:r>
                  <a:rPr lang="en-US" dirty="0" err="1">
                    <a:latin typeface="+mj-lt"/>
                  </a:rPr>
                  <a:t>Mehaute</a:t>
                </a:r>
                <a:r>
                  <a:rPr lang="en-US" dirty="0">
                    <a:latin typeface="+mj-lt"/>
                  </a:rPr>
                  <a:t> </a:t>
                </a:r>
                <a:r>
                  <a:rPr lang="el-GR" dirty="0" smtClean="0">
                    <a:latin typeface="+mj-lt"/>
                  </a:rPr>
                  <a:t>προκύπτει </a:t>
                </a:r>
                <a:r>
                  <a:rPr lang="el-GR" dirty="0">
                    <a:latin typeface="+mj-lt"/>
                  </a:rPr>
                  <a:t>ότι θα πρέπει να χρησιμοποιηθεί η ελλειπτική θεωρία ή η θεωρία </a:t>
                </a:r>
                <a:r>
                  <a:rPr lang="el-GR" dirty="0" err="1">
                    <a:latin typeface="+mj-lt"/>
                  </a:rPr>
                  <a:t>ροϊκής</a:t>
                </a:r>
                <a:r>
                  <a:rPr lang="el-GR" dirty="0">
                    <a:latin typeface="+mj-lt"/>
                  </a:rPr>
                  <a:t> συνάρτησης . </a:t>
                </a:r>
                <a:endParaRPr lang="en-US" dirty="0" smtClean="0">
                  <a:latin typeface="+mj-lt"/>
                </a:endParaRPr>
              </a:p>
              <a:p>
                <a:pPr marL="0" indent="0">
                  <a:buNone/>
                </a:pPr>
                <a:r>
                  <a:rPr lang="el-GR" dirty="0">
                    <a:latin typeface="+mj-lt"/>
                  </a:rPr>
                  <a:t> </a:t>
                </a:r>
              </a:p>
              <a:p>
                <a:pPr marL="0" indent="0">
                  <a:buNone/>
                </a:pPr>
                <a:r>
                  <a:rPr lang="el-GR" dirty="0">
                    <a:latin typeface="+mj-lt"/>
                  </a:rPr>
                  <a:t>(</a:t>
                </a:r>
                <a:r>
                  <a:rPr lang="el-GR" dirty="0" err="1">
                    <a:latin typeface="+mj-lt"/>
                  </a:rPr>
                  <a:t>β)Με</a:t>
                </a:r>
                <a:r>
                  <a:rPr lang="el-GR" dirty="0">
                    <a:latin typeface="+mj-lt"/>
                  </a:rPr>
                  <a:t> τον ίδιο </a:t>
                </a:r>
                <a:r>
                  <a:rPr lang="el-GR" dirty="0" smtClean="0">
                    <a:latin typeface="+mj-lt"/>
                  </a:rPr>
                  <a:t>τρόπο </a:t>
                </a:r>
                <a:r>
                  <a:rPr lang="el-GR" dirty="0"/>
                  <a:t>λ </a:t>
                </a:r>
                <a:r>
                  <a:rPr lang="el-GR" dirty="0" smtClean="0">
                    <a:latin typeface="+mj-lt"/>
                  </a:rPr>
                  <a:t>= </a:t>
                </a:r>
                <a:r>
                  <a:rPr lang="el-GR" dirty="0">
                    <a:latin typeface="+mj-lt"/>
                  </a:rPr>
                  <a:t>97.8</a:t>
                </a:r>
                <a:r>
                  <a:rPr lang="en-US" dirty="0">
                    <a:latin typeface="+mj-lt"/>
                  </a:rPr>
                  <a:t>m  </a:t>
                </a:r>
                <a:r>
                  <a:rPr lang="el-GR" dirty="0">
                    <a:latin typeface="+mj-lt"/>
                  </a:rPr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/>
                          </a:rPr>
                          <m:t>Κ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 </m:t>
                    </m:r>
                  </m:oMath>
                </a14:m>
                <a:r>
                  <a:rPr lang="en-US" dirty="0" smtClean="0">
                    <a:latin typeface="+mj-lt"/>
                  </a:rPr>
                  <a:t>0.964, H</a:t>
                </a:r>
                <a:r>
                  <a:rPr lang="el-GR" dirty="0" smtClean="0">
                    <a:latin typeface="+mj-lt"/>
                  </a:rPr>
                  <a:t>=1.8*0.964=1.735</a:t>
                </a:r>
                <a:r>
                  <a:rPr lang="en-US" dirty="0">
                    <a:latin typeface="+mj-lt"/>
                  </a:rPr>
                  <a:t>m</a:t>
                </a:r>
                <a:r>
                  <a:rPr lang="el-GR" dirty="0">
                    <a:latin typeface="+mj-lt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l-GR" dirty="0">
                    <a:latin typeface="+mj-lt"/>
                  </a:rPr>
                  <a:t>Συνεπώς,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/</m:t>
                    </m:r>
                    <m:r>
                      <a:rPr lang="en-US" i="1">
                        <a:latin typeface="Cambria Math"/>
                      </a:rPr>
                      <m:t>𝑔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l-GR" dirty="0">
                    <a:latin typeface="+mj-lt"/>
                  </a:rPr>
                  <a:t>= 0.056 και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𝑔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l-GR" dirty="0">
                    <a:latin typeface="+mj-lt"/>
                  </a:rPr>
                  <a:t>= 0.0026, οπότε μπορεί να χρησιμοποιηθεί η θεωρία </a:t>
                </a:r>
                <a:r>
                  <a:rPr lang="en-US" dirty="0">
                    <a:latin typeface="+mj-lt"/>
                  </a:rPr>
                  <a:t>Stokes</a:t>
                </a:r>
                <a:r>
                  <a:rPr lang="el-GR" dirty="0">
                    <a:latin typeface="+mj-lt"/>
                  </a:rPr>
                  <a:t> 2</a:t>
                </a:r>
                <a:r>
                  <a:rPr lang="el-GR" baseline="30000" dirty="0">
                    <a:latin typeface="+mj-lt"/>
                  </a:rPr>
                  <a:t>ης</a:t>
                </a:r>
                <a:r>
                  <a:rPr lang="el-GR" dirty="0">
                    <a:latin typeface="+mj-lt"/>
                  </a:rPr>
                  <a:t> τάξης.   </a:t>
                </a:r>
              </a:p>
              <a:p>
                <a:pPr marL="0" indent="0">
                  <a:buNone/>
                </a:pPr>
                <a:r>
                  <a:rPr lang="el-GR" dirty="0">
                    <a:latin typeface="+mj-lt"/>
                  </a:rPr>
                  <a:t> </a:t>
                </a:r>
              </a:p>
              <a:p>
                <a:pPr marL="0" indent="0">
                  <a:buNone/>
                </a:pPr>
                <a:endParaRPr lang="el-GR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</a:t>
            </a:r>
            <a:r>
              <a:rPr lang="en-GB" smtClean="0"/>
              <a:t>VII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30D7-F423-4C0F-849F-2CDBEDD238F6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0584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642918"/>
            <a:ext cx="7772400" cy="1000132"/>
          </a:xfrm>
        </p:spPr>
        <p:txBody>
          <a:bodyPr/>
          <a:lstStyle/>
          <a:p>
            <a:pPr algn="r"/>
            <a:r>
              <a:rPr lang="el-GR" b="0" dirty="0" smtClean="0"/>
              <a:t>Βιβλιογραφία</a:t>
            </a:r>
            <a:endParaRPr lang="en-GB" b="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30352" y="1714488"/>
            <a:ext cx="8218112" cy="4786346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l-GR" dirty="0" err="1" smtClean="0"/>
              <a:t>Καραμπάς</a:t>
            </a:r>
            <a:r>
              <a:rPr lang="el-GR" dirty="0" smtClean="0"/>
              <a:t>, Θ., «Στοιχεία Κυματομηχανικής», Διδακτικές σημειώσεις, Τμήμα Επιστημών της Θάλασσας, Πανεπιστήμιο Αιγαίου.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dirty="0"/>
              <a:t>Κατσαρδή, Β., </a:t>
            </a:r>
            <a:r>
              <a:rPr lang="el-GR" dirty="0" smtClean="0"/>
              <a:t>«Ακτομηχανική και Παράκτια Έργα», </a:t>
            </a:r>
            <a:r>
              <a:rPr lang="el-GR" dirty="0"/>
              <a:t>Διδακτικές Σημειώσεις, ΤΕΙ Αθήνας</a:t>
            </a:r>
            <a:r>
              <a:rPr lang="en-US" dirty="0" smtClean="0"/>
              <a:t>.</a:t>
            </a:r>
            <a:endParaRPr lang="el-GR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l-GR" dirty="0" err="1" smtClean="0"/>
              <a:t>Κουτίτας</a:t>
            </a:r>
            <a:r>
              <a:rPr lang="el-GR" dirty="0" smtClean="0"/>
              <a:t>, Χ., «Εισαγωγή στην παράκτια Τεχνική και τα Λιμενικά Έργα», ΑΠΘ, Εκδόσεις Ζήτα, Θεσσαλονίκη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dirty="0" err="1" smtClean="0"/>
              <a:t>Ματσούκης</a:t>
            </a:r>
            <a:r>
              <a:rPr lang="el-GR" dirty="0" smtClean="0"/>
              <a:t>, Π.Φ., «Παράκτιες Διεργασίες», Διδακτικές Σημειώσεις, ΔΠΘ.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Fenton, J.D., </a:t>
            </a:r>
            <a:r>
              <a:rPr lang="el-GR" dirty="0" smtClean="0"/>
              <a:t>1985, «</a:t>
            </a:r>
            <a:r>
              <a:rPr lang="en-US" dirty="0" smtClean="0"/>
              <a:t>A Fifth-Order Stokes Theory for Steady Waves</a:t>
            </a:r>
            <a:r>
              <a:rPr lang="el-GR" dirty="0" smtClean="0"/>
              <a:t>», </a:t>
            </a:r>
            <a:r>
              <a:rPr lang="en-US" dirty="0" smtClean="0"/>
              <a:t>J. Waterway, Port, Coastal and Ocean Engineering, Vol.111, No. 2, 216-234.</a:t>
            </a:r>
            <a:endParaRPr lang="el-GR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Swan</a:t>
            </a:r>
            <a:r>
              <a:rPr lang="el-GR" dirty="0" smtClean="0"/>
              <a:t>, </a:t>
            </a:r>
            <a:r>
              <a:rPr lang="en-US" dirty="0" smtClean="0"/>
              <a:t>C., </a:t>
            </a:r>
            <a:r>
              <a:rPr lang="el-GR" dirty="0" smtClean="0"/>
              <a:t>«</a:t>
            </a:r>
            <a:r>
              <a:rPr lang="en-US" dirty="0" smtClean="0"/>
              <a:t>Coastal Engineering</a:t>
            </a:r>
            <a:r>
              <a:rPr lang="el-GR" dirty="0" smtClean="0"/>
              <a:t>», </a:t>
            </a:r>
            <a:r>
              <a:rPr lang="en-US" dirty="0" smtClean="0"/>
              <a:t>Lecture Notes, Imperial College, London.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Swan</a:t>
            </a:r>
            <a:r>
              <a:rPr lang="el-GR" dirty="0" smtClean="0"/>
              <a:t>, </a:t>
            </a:r>
            <a:r>
              <a:rPr lang="en-US" dirty="0" smtClean="0"/>
              <a:t>C., </a:t>
            </a:r>
            <a:r>
              <a:rPr lang="el-GR" dirty="0" smtClean="0"/>
              <a:t>«</a:t>
            </a:r>
            <a:r>
              <a:rPr lang="en-US" dirty="0" smtClean="0"/>
              <a:t>Fluid Mechanics</a:t>
            </a:r>
            <a:r>
              <a:rPr lang="el-GR" dirty="0" smtClean="0"/>
              <a:t>», </a:t>
            </a:r>
            <a:r>
              <a:rPr lang="en-US" dirty="0" smtClean="0"/>
              <a:t>Lecture Notes, Imperial College, London.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Swan</a:t>
            </a:r>
            <a:r>
              <a:rPr lang="el-GR" dirty="0" smtClean="0"/>
              <a:t>, </a:t>
            </a:r>
            <a:r>
              <a:rPr lang="en-US" dirty="0" smtClean="0"/>
              <a:t>C., </a:t>
            </a:r>
            <a:r>
              <a:rPr lang="el-GR" dirty="0" smtClean="0"/>
              <a:t>«</a:t>
            </a:r>
            <a:r>
              <a:rPr lang="en-US" dirty="0" smtClean="0"/>
              <a:t>Inaugural Lecture</a:t>
            </a:r>
            <a:r>
              <a:rPr lang="el-GR" dirty="0" smtClean="0"/>
              <a:t>»,</a:t>
            </a:r>
            <a:r>
              <a:rPr lang="en-US" dirty="0" smtClean="0"/>
              <a:t> Imperial College, London.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 smtClean="0">
              <a:solidFill>
                <a:srgbClr val="00B0F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57290" y="6356350"/>
            <a:ext cx="4662510" cy="365125"/>
          </a:xfrm>
        </p:spPr>
        <p:txBody>
          <a:bodyPr/>
          <a:lstStyle/>
          <a:p>
            <a:r>
              <a:rPr lang="el-GR" smtClean="0"/>
              <a:t>Σειρά </a:t>
            </a:r>
            <a:r>
              <a:rPr lang="en-GB" smtClean="0"/>
              <a:t>V</a:t>
            </a:r>
            <a:r>
              <a:rPr lang="el-GR" smtClean="0"/>
              <a:t>ΙΙ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194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857256"/>
          </a:xfrm>
        </p:spPr>
        <p:txBody>
          <a:bodyPr>
            <a:noAutofit/>
          </a:bodyPr>
          <a:lstStyle/>
          <a:p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>Θεωρία </a:t>
            </a:r>
            <a:r>
              <a:rPr lang="en-US" sz="3200" dirty="0" smtClean="0"/>
              <a:t>Airy</a:t>
            </a:r>
            <a:r>
              <a:rPr lang="el-GR" sz="3200" dirty="0" smtClean="0"/>
              <a:t> – ή </a:t>
            </a:r>
            <a:r>
              <a:rPr lang="en-US" sz="3200" dirty="0" smtClean="0"/>
              <a:t>Stokes </a:t>
            </a:r>
            <a:r>
              <a:rPr lang="el-GR" sz="3200" dirty="0" smtClean="0"/>
              <a:t>1</a:t>
            </a:r>
            <a:r>
              <a:rPr lang="el-GR" sz="3200" baseline="30000" dirty="0" smtClean="0"/>
              <a:t>ης</a:t>
            </a:r>
            <a:r>
              <a:rPr lang="el-GR" sz="3200" dirty="0" smtClean="0"/>
              <a:t> τάξης </a:t>
            </a:r>
            <a:br>
              <a:rPr lang="el-GR" sz="3200" dirty="0" smtClean="0"/>
            </a:br>
            <a:r>
              <a:rPr lang="el-GR" sz="3200" dirty="0" smtClean="0"/>
              <a:t>Γραμμικοί &amp; Κανονικοί Κυματισμοί</a:t>
            </a:r>
            <a:endParaRPr lang="en-GB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14414" y="6356350"/>
            <a:ext cx="4805386" cy="365125"/>
          </a:xfrm>
        </p:spPr>
        <p:txBody>
          <a:bodyPr/>
          <a:lstStyle/>
          <a:p>
            <a:r>
              <a:rPr lang="el-GR" smtClean="0"/>
              <a:t>Σειρά </a:t>
            </a:r>
            <a:r>
              <a:rPr lang="en-GB" smtClean="0"/>
              <a:t>VII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3</a:t>
            </a:fld>
            <a:endParaRPr lang="en-GB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928662" y="1714488"/>
            <a:ext cx="6001981" cy="3414680"/>
            <a:chOff x="2746" y="1212"/>
            <a:chExt cx="9453" cy="5689"/>
          </a:xfrm>
        </p:grpSpPr>
        <p:sp>
          <p:nvSpPr>
            <p:cNvPr id="2083" name="Line 35"/>
            <p:cNvSpPr>
              <a:spLocks noChangeShapeType="1"/>
            </p:cNvSpPr>
            <p:nvPr/>
          </p:nvSpPr>
          <p:spPr bwMode="auto">
            <a:xfrm>
              <a:off x="2789" y="5568"/>
              <a:ext cx="6660" cy="0"/>
            </a:xfrm>
            <a:prstGeom prst="line">
              <a:avLst/>
            </a:prstGeom>
            <a:noFill/>
            <a:ln w="139700">
              <a:pattFill prst="wdUp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2" name="Line 34"/>
            <p:cNvSpPr>
              <a:spLocks noChangeShapeType="1"/>
            </p:cNvSpPr>
            <p:nvPr/>
          </p:nvSpPr>
          <p:spPr bwMode="auto">
            <a:xfrm>
              <a:off x="2789" y="5439"/>
              <a:ext cx="6665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1" name="Line 33"/>
            <p:cNvSpPr>
              <a:spLocks noChangeShapeType="1"/>
            </p:cNvSpPr>
            <p:nvPr/>
          </p:nvSpPr>
          <p:spPr bwMode="auto">
            <a:xfrm>
              <a:off x="2875" y="2859"/>
              <a:ext cx="6622" cy="0"/>
            </a:xfrm>
            <a:prstGeom prst="line">
              <a:avLst/>
            </a:prstGeom>
            <a:noFill/>
            <a:ln w="12700">
              <a:solidFill>
                <a:srgbClr val="3399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auto">
            <a:xfrm>
              <a:off x="2832" y="2515"/>
              <a:ext cx="6923" cy="709"/>
            </a:xfrm>
            <a:custGeom>
              <a:avLst/>
              <a:gdLst/>
              <a:ahLst/>
              <a:cxnLst>
                <a:cxn ang="0">
                  <a:pos x="0" y="881"/>
                </a:cxn>
                <a:cxn ang="0">
                  <a:pos x="688" y="709"/>
                </a:cxn>
                <a:cxn ang="0">
                  <a:pos x="1462" y="193"/>
                </a:cxn>
                <a:cxn ang="0">
                  <a:pos x="1935" y="21"/>
                </a:cxn>
                <a:cxn ang="0">
                  <a:pos x="2365" y="193"/>
                </a:cxn>
                <a:cxn ang="0">
                  <a:pos x="2967" y="623"/>
                </a:cxn>
                <a:cxn ang="0">
                  <a:pos x="3526" y="924"/>
                </a:cxn>
                <a:cxn ang="0">
                  <a:pos x="4085" y="709"/>
                </a:cxn>
                <a:cxn ang="0">
                  <a:pos x="4773" y="193"/>
                </a:cxn>
                <a:cxn ang="0">
                  <a:pos x="5203" y="21"/>
                </a:cxn>
                <a:cxn ang="0">
                  <a:pos x="5504" y="107"/>
                </a:cxn>
                <a:cxn ang="0">
                  <a:pos x="6149" y="666"/>
                </a:cxn>
                <a:cxn ang="0">
                  <a:pos x="6622" y="881"/>
                </a:cxn>
                <a:cxn ang="0">
                  <a:pos x="6923" y="881"/>
                </a:cxn>
              </a:cxnLst>
              <a:rect l="0" t="0" r="r" b="b"/>
              <a:pathLst>
                <a:path w="6923" h="938">
                  <a:moveTo>
                    <a:pt x="0" y="881"/>
                  </a:moveTo>
                  <a:cubicBezTo>
                    <a:pt x="222" y="852"/>
                    <a:pt x="444" y="824"/>
                    <a:pt x="688" y="709"/>
                  </a:cubicBezTo>
                  <a:cubicBezTo>
                    <a:pt x="932" y="594"/>
                    <a:pt x="1254" y="308"/>
                    <a:pt x="1462" y="193"/>
                  </a:cubicBezTo>
                  <a:cubicBezTo>
                    <a:pt x="1670" y="78"/>
                    <a:pt x="1785" y="21"/>
                    <a:pt x="1935" y="21"/>
                  </a:cubicBezTo>
                  <a:cubicBezTo>
                    <a:pt x="2085" y="21"/>
                    <a:pt x="2193" y="93"/>
                    <a:pt x="2365" y="193"/>
                  </a:cubicBezTo>
                  <a:cubicBezTo>
                    <a:pt x="2537" y="293"/>
                    <a:pt x="2774" y="501"/>
                    <a:pt x="2967" y="623"/>
                  </a:cubicBezTo>
                  <a:cubicBezTo>
                    <a:pt x="3160" y="745"/>
                    <a:pt x="3340" y="910"/>
                    <a:pt x="3526" y="924"/>
                  </a:cubicBezTo>
                  <a:cubicBezTo>
                    <a:pt x="3712" y="938"/>
                    <a:pt x="3877" y="831"/>
                    <a:pt x="4085" y="709"/>
                  </a:cubicBezTo>
                  <a:cubicBezTo>
                    <a:pt x="4293" y="587"/>
                    <a:pt x="4587" y="308"/>
                    <a:pt x="4773" y="193"/>
                  </a:cubicBezTo>
                  <a:cubicBezTo>
                    <a:pt x="4959" y="78"/>
                    <a:pt x="5081" y="35"/>
                    <a:pt x="5203" y="21"/>
                  </a:cubicBezTo>
                  <a:cubicBezTo>
                    <a:pt x="5325" y="7"/>
                    <a:pt x="5346" y="0"/>
                    <a:pt x="5504" y="107"/>
                  </a:cubicBezTo>
                  <a:cubicBezTo>
                    <a:pt x="5662" y="214"/>
                    <a:pt x="5963" y="537"/>
                    <a:pt x="6149" y="666"/>
                  </a:cubicBezTo>
                  <a:cubicBezTo>
                    <a:pt x="6335" y="795"/>
                    <a:pt x="6493" y="845"/>
                    <a:pt x="6622" y="881"/>
                  </a:cubicBezTo>
                  <a:cubicBezTo>
                    <a:pt x="6751" y="917"/>
                    <a:pt x="6837" y="899"/>
                    <a:pt x="6923" y="881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9" name="Line 31"/>
            <p:cNvSpPr>
              <a:spLocks noChangeShapeType="1"/>
            </p:cNvSpPr>
            <p:nvPr/>
          </p:nvSpPr>
          <p:spPr bwMode="auto">
            <a:xfrm>
              <a:off x="2961" y="2859"/>
              <a:ext cx="0" cy="258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8" name="Line 30"/>
            <p:cNvSpPr>
              <a:spLocks noChangeShapeType="1"/>
            </p:cNvSpPr>
            <p:nvPr/>
          </p:nvSpPr>
          <p:spPr bwMode="auto">
            <a:xfrm>
              <a:off x="4767" y="2515"/>
              <a:ext cx="0" cy="3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7" name="Line 29"/>
            <p:cNvSpPr>
              <a:spLocks noChangeShapeType="1"/>
            </p:cNvSpPr>
            <p:nvPr/>
          </p:nvSpPr>
          <p:spPr bwMode="auto">
            <a:xfrm flipV="1">
              <a:off x="5154" y="2644"/>
              <a:ext cx="0" cy="2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6" name="Line 28"/>
            <p:cNvSpPr>
              <a:spLocks noChangeShapeType="1"/>
            </p:cNvSpPr>
            <p:nvPr/>
          </p:nvSpPr>
          <p:spPr bwMode="auto">
            <a:xfrm>
              <a:off x="8078" y="2515"/>
              <a:ext cx="0" cy="73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5" name="Line 27"/>
            <p:cNvSpPr>
              <a:spLocks noChangeShapeType="1"/>
            </p:cNvSpPr>
            <p:nvPr/>
          </p:nvSpPr>
          <p:spPr bwMode="auto">
            <a:xfrm>
              <a:off x="4724" y="2085"/>
              <a:ext cx="326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4" name="Line 26"/>
            <p:cNvSpPr>
              <a:spLocks noChangeShapeType="1"/>
            </p:cNvSpPr>
            <p:nvPr/>
          </p:nvSpPr>
          <p:spPr bwMode="auto">
            <a:xfrm>
              <a:off x="7605" y="1827"/>
              <a:ext cx="1075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3" name="Line 25"/>
            <p:cNvSpPr>
              <a:spLocks noChangeShapeType="1"/>
            </p:cNvSpPr>
            <p:nvPr/>
          </p:nvSpPr>
          <p:spPr bwMode="auto">
            <a:xfrm flipV="1">
              <a:off x="5584" y="2128"/>
              <a:ext cx="0" cy="731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2" name="Line 24"/>
            <p:cNvSpPr>
              <a:spLocks noChangeShapeType="1"/>
            </p:cNvSpPr>
            <p:nvPr/>
          </p:nvSpPr>
          <p:spPr bwMode="auto">
            <a:xfrm>
              <a:off x="5670" y="2859"/>
              <a:ext cx="731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1" name="Line 23"/>
            <p:cNvSpPr>
              <a:spLocks noChangeShapeType="1"/>
            </p:cNvSpPr>
            <p:nvPr/>
          </p:nvSpPr>
          <p:spPr bwMode="auto">
            <a:xfrm flipV="1">
              <a:off x="5584" y="3461"/>
              <a:ext cx="0" cy="1204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0" name="Line 22"/>
            <p:cNvSpPr>
              <a:spLocks noChangeShapeType="1"/>
            </p:cNvSpPr>
            <p:nvPr/>
          </p:nvSpPr>
          <p:spPr bwMode="auto">
            <a:xfrm>
              <a:off x="5584" y="4665"/>
              <a:ext cx="1204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9" name="Line 21"/>
            <p:cNvSpPr>
              <a:spLocks noChangeShapeType="1"/>
            </p:cNvSpPr>
            <p:nvPr/>
          </p:nvSpPr>
          <p:spPr bwMode="auto">
            <a:xfrm flipH="1">
              <a:off x="4509" y="3719"/>
              <a:ext cx="10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8" name="Text Box 20"/>
            <p:cNvSpPr txBox="1">
              <a:spLocks noChangeArrowheads="1"/>
            </p:cNvSpPr>
            <p:nvPr/>
          </p:nvSpPr>
          <p:spPr bwMode="auto">
            <a:xfrm>
              <a:off x="4896" y="2773"/>
              <a:ext cx="516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</a:t>
              </a:r>
            </a:p>
          </p:txBody>
        </p:sp>
        <p:sp>
          <p:nvSpPr>
            <p:cNvPr id="2067" name="Text Box 19"/>
            <p:cNvSpPr txBox="1">
              <a:spLocks noChangeArrowheads="1"/>
            </p:cNvSpPr>
            <p:nvPr/>
          </p:nvSpPr>
          <p:spPr bwMode="auto">
            <a:xfrm>
              <a:off x="4337" y="2429"/>
              <a:ext cx="516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α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6" name="Text Box 18"/>
            <p:cNvSpPr txBox="1">
              <a:spLocks noChangeArrowheads="1"/>
            </p:cNvSpPr>
            <p:nvPr/>
          </p:nvSpPr>
          <p:spPr bwMode="auto">
            <a:xfrm>
              <a:off x="3004" y="3762"/>
              <a:ext cx="516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5" name="Text Box 17"/>
            <p:cNvSpPr txBox="1">
              <a:spLocks noChangeArrowheads="1"/>
            </p:cNvSpPr>
            <p:nvPr/>
          </p:nvSpPr>
          <p:spPr bwMode="auto">
            <a:xfrm>
              <a:off x="4810" y="3633"/>
              <a:ext cx="516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4" name="Text Box 16"/>
            <p:cNvSpPr txBox="1">
              <a:spLocks noChangeArrowheads="1"/>
            </p:cNvSpPr>
            <p:nvPr/>
          </p:nvSpPr>
          <p:spPr bwMode="auto">
            <a:xfrm>
              <a:off x="5541" y="3375"/>
              <a:ext cx="516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w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3" name="Text Box 15"/>
            <p:cNvSpPr txBox="1">
              <a:spLocks noChangeArrowheads="1"/>
            </p:cNvSpPr>
            <p:nvPr/>
          </p:nvSpPr>
          <p:spPr bwMode="auto">
            <a:xfrm>
              <a:off x="6358" y="4192"/>
              <a:ext cx="516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u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2" name="Text Box 14"/>
            <p:cNvSpPr txBox="1">
              <a:spLocks noChangeArrowheads="1"/>
            </p:cNvSpPr>
            <p:nvPr/>
          </p:nvSpPr>
          <p:spPr bwMode="auto">
            <a:xfrm>
              <a:off x="8121" y="2816"/>
              <a:ext cx="516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6100" y="1655"/>
              <a:ext cx="516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</a:t>
              </a:r>
            </a:p>
          </p:txBody>
        </p:sp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5541" y="1999"/>
              <a:ext cx="516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z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9" name="Text Box 11"/>
            <p:cNvSpPr txBox="1">
              <a:spLocks noChangeArrowheads="1"/>
            </p:cNvSpPr>
            <p:nvPr/>
          </p:nvSpPr>
          <p:spPr bwMode="auto">
            <a:xfrm>
              <a:off x="5928" y="2429"/>
              <a:ext cx="516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20701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8" name="Text Box 10"/>
            <p:cNvSpPr txBox="1">
              <a:spLocks noChangeArrowheads="1"/>
            </p:cNvSpPr>
            <p:nvPr/>
          </p:nvSpPr>
          <p:spPr bwMode="auto">
            <a:xfrm>
              <a:off x="8680" y="1569"/>
              <a:ext cx="516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7" name="Text Box 9"/>
            <p:cNvSpPr txBox="1">
              <a:spLocks noChangeArrowheads="1"/>
            </p:cNvSpPr>
            <p:nvPr/>
          </p:nvSpPr>
          <p:spPr bwMode="auto">
            <a:xfrm>
              <a:off x="9583" y="2558"/>
              <a:ext cx="1264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S.W.L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9834" y="1212"/>
              <a:ext cx="2365" cy="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Ταχύτητα μετάδοσης</a:t>
              </a:r>
              <a:endParaRPr kumimoji="0" lang="el-G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phase velocity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wave celerity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3" name="Text Box 5"/>
            <p:cNvSpPr txBox="1">
              <a:spLocks noChangeArrowheads="1"/>
            </p:cNvSpPr>
            <p:nvPr/>
          </p:nvSpPr>
          <p:spPr bwMode="auto">
            <a:xfrm>
              <a:off x="2746" y="5869"/>
              <a:ext cx="6794" cy="1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51" name="AutoShape 3"/>
          <p:cNvSpPr>
            <a:spLocks/>
          </p:cNvSpPr>
          <p:nvPr/>
        </p:nvSpPr>
        <p:spPr bwMode="auto">
          <a:xfrm>
            <a:off x="5643570" y="3214686"/>
            <a:ext cx="1760538" cy="841375"/>
          </a:xfrm>
          <a:prstGeom prst="accentCallout2">
            <a:avLst>
              <a:gd name="adj1" fmla="val 13583"/>
              <a:gd name="adj2" fmla="val -4329"/>
              <a:gd name="adj3" fmla="val 13583"/>
              <a:gd name="adj4" fmla="val -17315"/>
              <a:gd name="adj5" fmla="val -40565"/>
              <a:gd name="adj6" fmla="val -3056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Ελεύθερη επιφάνεια 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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(x,t)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57158" y="2500306"/>
            <a:ext cx="531813" cy="284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z=0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Text Box 1"/>
          <p:cNvSpPr txBox="1">
            <a:spLocks noChangeArrowheads="1"/>
          </p:cNvSpPr>
          <p:nvPr/>
        </p:nvSpPr>
        <p:spPr bwMode="auto">
          <a:xfrm>
            <a:off x="357158" y="4071942"/>
            <a:ext cx="531812" cy="284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z=-d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8" name="Rectangle 5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03" name="Rectangle 55"/>
          <p:cNvSpPr>
            <a:spLocks noChangeArrowheads="1"/>
          </p:cNvSpPr>
          <p:nvPr/>
        </p:nvSpPr>
        <p:spPr bwMode="auto">
          <a:xfrm>
            <a:off x="642910" y="378619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05" name="Object 57"/>
          <p:cNvGraphicFramePr>
            <a:graphicFrameLocks noChangeAspect="1"/>
          </p:cNvGraphicFramePr>
          <p:nvPr/>
        </p:nvGraphicFramePr>
        <p:xfrm>
          <a:off x="1714480" y="4643446"/>
          <a:ext cx="7905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9" name="Equation" r:id="rId3" imgW="787400" imgH="508000" progId="Equation.3">
                  <p:embed/>
                </p:oleObj>
              </mc:Choice>
              <mc:Fallback>
                <p:oleObj name="Equation" r:id="rId3" imgW="7874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4643446"/>
                        <a:ext cx="79057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4" name="Object 56"/>
          <p:cNvGraphicFramePr>
            <a:graphicFrameLocks noChangeAspect="1"/>
          </p:cNvGraphicFramePr>
          <p:nvPr/>
        </p:nvGraphicFramePr>
        <p:xfrm>
          <a:off x="3786182" y="4643446"/>
          <a:ext cx="6096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0" name="Equation" r:id="rId5" imgW="609600" imgH="508000" progId="Equation.3">
                  <p:embed/>
                </p:oleObj>
              </mc:Choice>
              <mc:Fallback>
                <p:oleObj name="Equation" r:id="rId5" imgW="6096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2" y="4643446"/>
                        <a:ext cx="60960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142844" y="4718157"/>
            <a:ext cx="36493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Wave Frequency, 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Wave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Number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42910" y="5214950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αριθμός  </a:t>
            </a:r>
            <a:r>
              <a:rPr lang="el-GR" dirty="0"/>
              <a:t>κύματος </a:t>
            </a:r>
            <a:endParaRPr lang="en-US" dirty="0"/>
          </a:p>
          <a:p>
            <a:endParaRPr lang="en-GB" dirty="0"/>
          </a:p>
        </p:txBody>
      </p:sp>
      <p:sp>
        <p:nvSpPr>
          <p:cNvPr id="2109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11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13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15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114" name="Object 66"/>
          <p:cNvGraphicFramePr>
            <a:graphicFrameLocks noChangeAspect="1"/>
          </p:cNvGraphicFramePr>
          <p:nvPr/>
        </p:nvGraphicFramePr>
        <p:xfrm>
          <a:off x="285720" y="5286388"/>
          <a:ext cx="3524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1" name="Equation" r:id="rId7" imgW="355446" imgH="228501" progId="Equation.3">
                  <p:embed/>
                </p:oleObj>
              </mc:Choice>
              <mc:Fallback>
                <p:oleObj name="Equation" r:id="rId7" imgW="355446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5286388"/>
                        <a:ext cx="3524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116" name="Object 68"/>
          <p:cNvGraphicFramePr>
            <a:graphicFrameLocks noChangeAspect="1"/>
          </p:cNvGraphicFramePr>
          <p:nvPr/>
        </p:nvGraphicFramePr>
        <p:xfrm>
          <a:off x="2571736" y="5286388"/>
          <a:ext cx="3714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2" name="Equation" r:id="rId9" imgW="368300" imgH="228600" progId="Equation.3">
                  <p:embed/>
                </p:oleObj>
              </mc:Choice>
              <mc:Fallback>
                <p:oleObj name="Equation" r:id="rId9" imgW="368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36" y="5286388"/>
                        <a:ext cx="3714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9" name="Rectangle 71"/>
          <p:cNvSpPr>
            <a:spLocks noChangeArrowheads="1"/>
          </p:cNvSpPr>
          <p:nvPr/>
        </p:nvSpPr>
        <p:spPr bwMode="auto">
          <a:xfrm>
            <a:off x="2928926" y="514351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μήκος κύματος,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22" name="Rectangle 7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66" name="Group 65"/>
          <p:cNvGrpSpPr/>
          <p:nvPr/>
        </p:nvGrpSpPr>
        <p:grpSpPr>
          <a:xfrm>
            <a:off x="7429520" y="3500438"/>
            <a:ext cx="1428750" cy="396875"/>
            <a:chOff x="6929454" y="4429132"/>
            <a:chExt cx="1428750" cy="396875"/>
          </a:xfrm>
        </p:grpSpPr>
        <p:sp>
          <p:nvSpPr>
            <p:cNvPr id="2120" name="Rectangle 72"/>
            <p:cNvSpPr>
              <a:spLocks noChangeArrowheads="1"/>
            </p:cNvSpPr>
            <p:nvPr/>
          </p:nvSpPr>
          <p:spPr bwMode="auto">
            <a:xfrm>
              <a:off x="6929454" y="4429132"/>
              <a:ext cx="1414463" cy="39687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aphicFrame>
          <p:nvGraphicFramePr>
            <p:cNvPr id="2121" name="Object 73"/>
            <p:cNvGraphicFramePr>
              <a:graphicFrameLocks noChangeAspect="1"/>
            </p:cNvGraphicFramePr>
            <p:nvPr/>
          </p:nvGraphicFramePr>
          <p:xfrm>
            <a:off x="6929454" y="4429132"/>
            <a:ext cx="142875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53" name="Equation" r:id="rId11" imgW="1104900" imgH="203200" progId="Equation.3">
                    <p:embed/>
                  </p:oleObj>
                </mc:Choice>
                <mc:Fallback>
                  <p:oleObj name="Equation" r:id="rId11" imgW="11049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9454" y="4429132"/>
                          <a:ext cx="142875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25" name="Rectangle 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70" name="Group 69"/>
          <p:cNvGrpSpPr/>
          <p:nvPr/>
        </p:nvGrpSpPr>
        <p:grpSpPr>
          <a:xfrm>
            <a:off x="4572000" y="4714884"/>
            <a:ext cx="1416050" cy="396875"/>
            <a:chOff x="2643174" y="5929330"/>
            <a:chExt cx="1416050" cy="396875"/>
          </a:xfrm>
        </p:grpSpPr>
        <p:sp>
          <p:nvSpPr>
            <p:cNvPr id="2123" name="Rectangle 75"/>
            <p:cNvSpPr>
              <a:spLocks noChangeArrowheads="1"/>
            </p:cNvSpPr>
            <p:nvPr/>
          </p:nvSpPr>
          <p:spPr bwMode="auto">
            <a:xfrm>
              <a:off x="2643174" y="5929330"/>
              <a:ext cx="1416050" cy="39687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aphicFrame>
          <p:nvGraphicFramePr>
            <p:cNvPr id="2124" name="Object 76"/>
            <p:cNvGraphicFramePr>
              <a:graphicFrameLocks noChangeAspect="1"/>
            </p:cNvGraphicFramePr>
            <p:nvPr/>
          </p:nvGraphicFramePr>
          <p:xfrm>
            <a:off x="2643174" y="6000768"/>
            <a:ext cx="139065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54" name="Equation" r:id="rId13" imgW="1079500" imgH="228600" progId="Equation.3">
                    <p:embed/>
                  </p:oleObj>
                </mc:Choice>
                <mc:Fallback>
                  <p:oleObj name="Equation" r:id="rId13" imgW="1079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3174" y="6000768"/>
                          <a:ext cx="139065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27" name="Rectangle 7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126" name="Object 78"/>
          <p:cNvGraphicFramePr>
            <a:graphicFrameLocks noChangeAspect="1"/>
          </p:cNvGraphicFramePr>
          <p:nvPr/>
        </p:nvGraphicFramePr>
        <p:xfrm>
          <a:off x="5572132" y="5214950"/>
          <a:ext cx="317182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5" name="Equation" r:id="rId15" imgW="3175000" imgH="1282700" progId="Equation.3">
                  <p:embed/>
                </p:oleObj>
              </mc:Choice>
              <mc:Fallback>
                <p:oleObj name="Equation" r:id="rId15" imgW="3175000" imgH="1282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2" y="5214950"/>
                        <a:ext cx="3171825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8" name="Rectangle 80"/>
          <p:cNvSpPr>
            <a:spLocks noChangeArrowheads="1"/>
          </p:cNvSpPr>
          <p:nvPr/>
        </p:nvSpPr>
        <p:spPr bwMode="auto">
          <a:xfrm>
            <a:off x="5500694" y="5143512"/>
            <a:ext cx="3271836" cy="146685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5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>Μη</a:t>
            </a:r>
            <a:r>
              <a:rPr lang="el-GR" dirty="0" smtClean="0"/>
              <a:t> </a:t>
            </a:r>
            <a:r>
              <a:rPr lang="el-GR" sz="4000" dirty="0" smtClean="0"/>
              <a:t>γραμμικότητα, Κανονικοί Κυματισμοί</a:t>
            </a:r>
            <a:endParaRPr lang="en-GB" dirty="0"/>
          </a:p>
        </p:txBody>
      </p:sp>
      <p:pic>
        <p:nvPicPr>
          <p:cNvPr id="778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7544" y="3834486"/>
            <a:ext cx="4038600" cy="25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0" y="1428736"/>
            <a:ext cx="4543428" cy="4854751"/>
          </a:xfrm>
        </p:spPr>
        <p:txBody>
          <a:bodyPr>
            <a:normAutofit/>
          </a:bodyPr>
          <a:lstStyle/>
          <a:p>
            <a:r>
              <a:rPr lang="el-GR" sz="2000" dirty="0" smtClean="0">
                <a:latin typeface="+mj-lt"/>
              </a:rPr>
              <a:t>Όσο πιο «μεγάλο» ένα κύμα τόσο πιο σημαντική γίνεται η μη γραμμικότητα</a:t>
            </a:r>
          </a:p>
          <a:p>
            <a:r>
              <a:rPr lang="en-US" sz="2000" dirty="0" smtClean="0">
                <a:latin typeface="+mj-lt"/>
              </a:rPr>
              <a:t>GG Stokes</a:t>
            </a:r>
            <a:r>
              <a:rPr lang="el-GR" sz="2000" dirty="0" smtClean="0">
                <a:latin typeface="+mj-lt"/>
              </a:rPr>
              <a:t>, θεωρία έως 5</a:t>
            </a:r>
            <a:r>
              <a:rPr lang="el-GR" sz="2000" baseline="30000" dirty="0" smtClean="0">
                <a:latin typeface="+mj-lt"/>
              </a:rPr>
              <a:t>η</a:t>
            </a:r>
            <a:r>
              <a:rPr lang="el-GR" sz="2000" dirty="0" smtClean="0">
                <a:latin typeface="+mj-lt"/>
              </a:rPr>
              <a:t> τάξη μη γραμμικότητας</a:t>
            </a:r>
          </a:p>
          <a:p>
            <a:r>
              <a:rPr lang="el-GR" sz="2000" dirty="0" smtClean="0">
                <a:latin typeface="+mj-lt"/>
              </a:rPr>
              <a:t>2</a:t>
            </a:r>
            <a:r>
              <a:rPr lang="el-GR" sz="2000" baseline="30000" dirty="0" smtClean="0">
                <a:latin typeface="+mj-lt"/>
              </a:rPr>
              <a:t>η</a:t>
            </a:r>
            <a:r>
              <a:rPr lang="el-GR" sz="2000" dirty="0" smtClean="0">
                <a:latin typeface="+mj-lt"/>
              </a:rPr>
              <a:t> τάξη θα έχει τη μορφή:</a:t>
            </a:r>
          </a:p>
          <a:p>
            <a:pPr>
              <a:buNone/>
            </a:pPr>
            <a:endParaRPr lang="en-GB" sz="2000" dirty="0">
              <a:latin typeface="+mj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</a:t>
            </a:r>
            <a:r>
              <a:rPr lang="en-GB" smtClean="0"/>
              <a:t>VII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B0992-6187-4902-A079-91028B942D3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499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463214"/>
              </p:ext>
            </p:extLst>
          </p:nvPr>
        </p:nvGraphicFramePr>
        <p:xfrm>
          <a:off x="148740" y="3149406"/>
          <a:ext cx="5000660" cy="561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6" name="Equation" r:id="rId4" imgW="5346700" imgH="596900" progId="Equation.3">
                  <p:embed/>
                </p:oleObj>
              </mc:Choice>
              <mc:Fallback>
                <p:oleObj name="Equation" r:id="rId4" imgW="53467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40" y="3149406"/>
                        <a:ext cx="5000660" cy="5615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4995" name="Object 3"/>
          <p:cNvGraphicFramePr>
            <a:graphicFrameLocks noChangeAspect="1"/>
          </p:cNvGraphicFramePr>
          <p:nvPr/>
        </p:nvGraphicFramePr>
        <p:xfrm>
          <a:off x="5286380" y="1500174"/>
          <a:ext cx="30194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7" name="Equation" r:id="rId6" imgW="3022600" imgH="546100" progId="Equation.3">
                  <p:embed/>
                </p:oleObj>
              </mc:Choice>
              <mc:Fallback>
                <p:oleObj name="Equation" r:id="rId6" imgW="30226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0" y="1500174"/>
                        <a:ext cx="301942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5149400" y="1196752"/>
            <a:ext cx="0" cy="54726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4997" name="Object 5"/>
          <p:cNvGraphicFramePr>
            <a:graphicFrameLocks noChangeAspect="1"/>
          </p:cNvGraphicFramePr>
          <p:nvPr/>
        </p:nvGraphicFramePr>
        <p:xfrm>
          <a:off x="5214942" y="2071678"/>
          <a:ext cx="32670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8" name="Equation" r:id="rId8" imgW="3263900" imgH="558800" progId="Equation.3">
                  <p:embed/>
                </p:oleObj>
              </mc:Choice>
              <mc:Fallback>
                <p:oleObj name="Equation" r:id="rId8" imgW="32639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2" y="2071678"/>
                        <a:ext cx="32670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5001" name="Object 9"/>
          <p:cNvGraphicFramePr>
            <a:graphicFrameLocks noChangeAspect="1"/>
          </p:cNvGraphicFramePr>
          <p:nvPr/>
        </p:nvGraphicFramePr>
        <p:xfrm>
          <a:off x="5214942" y="2958872"/>
          <a:ext cx="3357586" cy="613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9" name="Equation" r:id="rId10" imgW="2298700" imgH="419100" progId="Equation.3">
                  <p:embed/>
                </p:oleObj>
              </mc:Choice>
              <mc:Fallback>
                <p:oleObj name="Equation" r:id="rId10" imgW="2298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2" y="2958872"/>
                        <a:ext cx="3357586" cy="6130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5003" name="Object 11"/>
          <p:cNvGraphicFramePr>
            <a:graphicFrameLocks noChangeAspect="1"/>
          </p:cNvGraphicFramePr>
          <p:nvPr/>
        </p:nvGraphicFramePr>
        <p:xfrm>
          <a:off x="5214943" y="3664513"/>
          <a:ext cx="3357586" cy="597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0" name="Equation" r:id="rId12" imgW="3479800" imgH="622300" progId="Equation.3">
                  <p:embed/>
                </p:oleObj>
              </mc:Choice>
              <mc:Fallback>
                <p:oleObj name="Equation" r:id="rId12" imgW="34798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3" y="3664513"/>
                        <a:ext cx="3357586" cy="5979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5005" name="Object 13"/>
          <p:cNvGraphicFramePr>
            <a:graphicFrameLocks noChangeAspect="1"/>
          </p:cNvGraphicFramePr>
          <p:nvPr/>
        </p:nvGraphicFramePr>
        <p:xfrm>
          <a:off x="6500826" y="5000636"/>
          <a:ext cx="1685490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1" name="Equation" r:id="rId14" imgW="1434477" imgH="304668" progId="Equation.3">
                  <p:embed/>
                </p:oleObj>
              </mc:Choice>
              <mc:Fallback>
                <p:oleObj name="Equation" r:id="rId14" imgW="1434477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26" y="5000636"/>
                        <a:ext cx="1685490" cy="357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429256" y="4500570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+mj-lt"/>
              </a:rPr>
              <a:t>Εξίσωση διασποράς - Αμετάβλητη</a:t>
            </a:r>
            <a:endParaRPr lang="en-GB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14942" y="1285860"/>
            <a:ext cx="3357586" cy="150019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5214942" y="2928934"/>
            <a:ext cx="3357586" cy="150019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410083" y="5548393"/>
            <a:ext cx="324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3300"/>
                </a:solidFill>
                <a:latin typeface="+mj-lt"/>
              </a:rPr>
              <a:t>Ανοιχτές τροχιές σωματιδίων</a:t>
            </a:r>
            <a:endParaRPr lang="el-GR" b="1" dirty="0">
              <a:solidFill>
                <a:srgbClr val="FF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299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>Μη</a:t>
            </a:r>
            <a:r>
              <a:rPr lang="el-GR" dirty="0" smtClean="0"/>
              <a:t> </a:t>
            </a:r>
            <a:r>
              <a:rPr lang="el-GR" sz="4000" dirty="0" smtClean="0"/>
              <a:t>γραμμικότητα, Κανονικοί Κυματισμοί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0" y="1428737"/>
            <a:ext cx="4543428" cy="1285884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+mj-lt"/>
              </a:rPr>
              <a:t>GG Stokes</a:t>
            </a:r>
            <a:r>
              <a:rPr lang="el-GR" sz="2000" dirty="0" smtClean="0">
                <a:latin typeface="+mj-lt"/>
              </a:rPr>
              <a:t>, θεωρία έως 5</a:t>
            </a:r>
            <a:r>
              <a:rPr lang="el-GR" sz="2000" baseline="30000" dirty="0" smtClean="0">
                <a:latin typeface="+mj-lt"/>
              </a:rPr>
              <a:t>η</a:t>
            </a:r>
            <a:r>
              <a:rPr lang="el-GR" sz="2000" dirty="0" smtClean="0">
                <a:latin typeface="+mj-lt"/>
              </a:rPr>
              <a:t> τάξη μη γραμμικότητας</a:t>
            </a:r>
          </a:p>
          <a:p>
            <a:r>
              <a:rPr lang="el-GR" sz="2000" dirty="0" smtClean="0">
                <a:latin typeface="+mj-lt"/>
              </a:rPr>
              <a:t>2</a:t>
            </a:r>
            <a:r>
              <a:rPr lang="el-GR" sz="2000" baseline="30000" dirty="0" smtClean="0">
                <a:latin typeface="+mj-lt"/>
              </a:rPr>
              <a:t>η</a:t>
            </a:r>
            <a:r>
              <a:rPr lang="el-GR" sz="2000" dirty="0" smtClean="0">
                <a:latin typeface="+mj-lt"/>
              </a:rPr>
              <a:t> τάξη θα έχει τη μορφή:</a:t>
            </a:r>
          </a:p>
          <a:p>
            <a:pPr>
              <a:buNone/>
            </a:pPr>
            <a:endParaRPr lang="en-GB" sz="2000" dirty="0">
              <a:latin typeface="+mj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</a:t>
            </a:r>
            <a:r>
              <a:rPr lang="en-GB" smtClean="0"/>
              <a:t>VII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B0992-6187-4902-A079-91028B942D3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72264" y="0"/>
            <a:ext cx="25717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i="1" dirty="0" smtClean="0"/>
              <a:t>Πηγή: </a:t>
            </a:r>
            <a:r>
              <a:rPr lang="en-US" sz="900" i="1" dirty="0" smtClean="0"/>
              <a:t> </a:t>
            </a:r>
            <a:r>
              <a:rPr lang="el-GR" sz="900" i="1" dirty="0" smtClean="0"/>
              <a:t>Θ. Καραμπάς , Καθηγητής Πανεπ. Αιγαίου</a:t>
            </a:r>
            <a:endParaRPr lang="en-GB" sz="900" i="1" dirty="0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4993" name="Object 1"/>
          <p:cNvGraphicFramePr>
            <a:graphicFrameLocks noChangeAspect="1"/>
          </p:cNvGraphicFramePr>
          <p:nvPr/>
        </p:nvGraphicFramePr>
        <p:xfrm>
          <a:off x="3357554" y="1785926"/>
          <a:ext cx="5000660" cy="561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9" name="Equation" r:id="rId3" imgW="5346700" imgH="596900" progId="Equation.3">
                  <p:embed/>
                </p:oleObj>
              </mc:Choice>
              <mc:Fallback>
                <p:oleObj name="Equation" r:id="rId3" imgW="53467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54" y="1785926"/>
                        <a:ext cx="5000660" cy="5615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99336" name="Group 8"/>
          <p:cNvGrpSpPr>
            <a:grpSpLocks/>
          </p:cNvGrpSpPr>
          <p:nvPr/>
        </p:nvGrpSpPr>
        <p:grpSpPr bwMode="auto">
          <a:xfrm>
            <a:off x="642910" y="2571744"/>
            <a:ext cx="6786322" cy="2457450"/>
            <a:chOff x="2162" y="1980"/>
            <a:chExt cx="10678" cy="3870"/>
          </a:xfrm>
        </p:grpSpPr>
        <p:sp>
          <p:nvSpPr>
            <p:cNvPr id="99337" name="Freeform 9"/>
            <p:cNvSpPr>
              <a:spLocks/>
            </p:cNvSpPr>
            <p:nvPr/>
          </p:nvSpPr>
          <p:spPr bwMode="auto">
            <a:xfrm>
              <a:off x="6662" y="2059"/>
              <a:ext cx="1127" cy="319"/>
            </a:xfrm>
            <a:custGeom>
              <a:avLst/>
              <a:gdLst/>
              <a:ahLst/>
              <a:cxnLst>
                <a:cxn ang="0">
                  <a:pos x="0" y="319"/>
                </a:cxn>
                <a:cxn ang="0">
                  <a:pos x="179" y="203"/>
                </a:cxn>
                <a:cxn ang="0">
                  <a:pos x="448" y="96"/>
                </a:cxn>
                <a:cxn ang="0">
                  <a:pos x="823" y="15"/>
                </a:cxn>
                <a:cxn ang="0">
                  <a:pos x="1127" y="6"/>
                </a:cxn>
              </a:cxnLst>
              <a:rect l="0" t="0" r="r" b="b"/>
              <a:pathLst>
                <a:path w="1127" h="319">
                  <a:moveTo>
                    <a:pt x="0" y="319"/>
                  </a:moveTo>
                  <a:cubicBezTo>
                    <a:pt x="52" y="279"/>
                    <a:pt x="104" y="240"/>
                    <a:pt x="179" y="203"/>
                  </a:cubicBezTo>
                  <a:cubicBezTo>
                    <a:pt x="254" y="166"/>
                    <a:pt x="341" y="127"/>
                    <a:pt x="448" y="96"/>
                  </a:cubicBezTo>
                  <a:cubicBezTo>
                    <a:pt x="555" y="65"/>
                    <a:pt x="710" y="30"/>
                    <a:pt x="823" y="15"/>
                  </a:cubicBezTo>
                  <a:cubicBezTo>
                    <a:pt x="936" y="0"/>
                    <a:pt x="1076" y="8"/>
                    <a:pt x="1127" y="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99338" name="Group 10"/>
            <p:cNvGrpSpPr>
              <a:grpSpLocks/>
            </p:cNvGrpSpPr>
            <p:nvPr/>
          </p:nvGrpSpPr>
          <p:grpSpPr bwMode="auto">
            <a:xfrm>
              <a:off x="2173" y="2058"/>
              <a:ext cx="6706" cy="662"/>
              <a:chOff x="2173" y="2058"/>
              <a:chExt cx="6706" cy="662"/>
            </a:xfrm>
          </p:grpSpPr>
          <p:grpSp>
            <p:nvGrpSpPr>
              <p:cNvPr id="99339" name="Group 11"/>
              <p:cNvGrpSpPr>
                <a:grpSpLocks/>
              </p:cNvGrpSpPr>
              <p:nvPr/>
            </p:nvGrpSpPr>
            <p:grpSpPr bwMode="auto">
              <a:xfrm>
                <a:off x="2173" y="2059"/>
                <a:ext cx="2244" cy="320"/>
                <a:chOff x="2173" y="2059"/>
                <a:chExt cx="2244" cy="320"/>
              </a:xfrm>
            </p:grpSpPr>
            <p:sp>
              <p:nvSpPr>
                <p:cNvPr id="99340" name="Freeform 12"/>
                <p:cNvSpPr>
                  <a:spLocks/>
                </p:cNvSpPr>
                <p:nvPr/>
              </p:nvSpPr>
              <p:spPr bwMode="auto">
                <a:xfrm>
                  <a:off x="2173" y="2060"/>
                  <a:ext cx="1127" cy="319"/>
                </a:xfrm>
                <a:custGeom>
                  <a:avLst/>
                  <a:gdLst/>
                  <a:ahLst/>
                  <a:cxnLst>
                    <a:cxn ang="0">
                      <a:pos x="0" y="319"/>
                    </a:cxn>
                    <a:cxn ang="0">
                      <a:pos x="179" y="203"/>
                    </a:cxn>
                    <a:cxn ang="0">
                      <a:pos x="448" y="96"/>
                    </a:cxn>
                    <a:cxn ang="0">
                      <a:pos x="823" y="15"/>
                    </a:cxn>
                    <a:cxn ang="0">
                      <a:pos x="1127" y="6"/>
                    </a:cxn>
                  </a:cxnLst>
                  <a:rect l="0" t="0" r="r" b="b"/>
                  <a:pathLst>
                    <a:path w="1127" h="319">
                      <a:moveTo>
                        <a:pt x="0" y="319"/>
                      </a:moveTo>
                      <a:cubicBezTo>
                        <a:pt x="52" y="279"/>
                        <a:pt x="104" y="240"/>
                        <a:pt x="179" y="203"/>
                      </a:cubicBezTo>
                      <a:cubicBezTo>
                        <a:pt x="254" y="166"/>
                        <a:pt x="341" y="127"/>
                        <a:pt x="448" y="96"/>
                      </a:cubicBezTo>
                      <a:cubicBezTo>
                        <a:pt x="555" y="65"/>
                        <a:pt x="710" y="30"/>
                        <a:pt x="823" y="15"/>
                      </a:cubicBezTo>
                      <a:cubicBezTo>
                        <a:pt x="936" y="0"/>
                        <a:pt x="1076" y="8"/>
                        <a:pt x="1127" y="6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9341" name="Freeform 13"/>
                <p:cNvSpPr>
                  <a:spLocks/>
                </p:cNvSpPr>
                <p:nvPr/>
              </p:nvSpPr>
              <p:spPr bwMode="auto">
                <a:xfrm flipH="1">
                  <a:off x="3299" y="2059"/>
                  <a:ext cx="1118" cy="310"/>
                </a:xfrm>
                <a:custGeom>
                  <a:avLst/>
                  <a:gdLst/>
                  <a:ahLst/>
                  <a:cxnLst>
                    <a:cxn ang="0">
                      <a:pos x="0" y="319"/>
                    </a:cxn>
                    <a:cxn ang="0">
                      <a:pos x="179" y="203"/>
                    </a:cxn>
                    <a:cxn ang="0">
                      <a:pos x="448" y="96"/>
                    </a:cxn>
                    <a:cxn ang="0">
                      <a:pos x="823" y="15"/>
                    </a:cxn>
                    <a:cxn ang="0">
                      <a:pos x="1127" y="6"/>
                    </a:cxn>
                  </a:cxnLst>
                  <a:rect l="0" t="0" r="r" b="b"/>
                  <a:pathLst>
                    <a:path w="1127" h="319">
                      <a:moveTo>
                        <a:pt x="0" y="319"/>
                      </a:moveTo>
                      <a:cubicBezTo>
                        <a:pt x="52" y="279"/>
                        <a:pt x="104" y="240"/>
                        <a:pt x="179" y="203"/>
                      </a:cubicBezTo>
                      <a:cubicBezTo>
                        <a:pt x="254" y="166"/>
                        <a:pt x="341" y="127"/>
                        <a:pt x="448" y="96"/>
                      </a:cubicBezTo>
                      <a:cubicBezTo>
                        <a:pt x="555" y="65"/>
                        <a:pt x="710" y="30"/>
                        <a:pt x="823" y="15"/>
                      </a:cubicBezTo>
                      <a:cubicBezTo>
                        <a:pt x="936" y="0"/>
                        <a:pt x="1076" y="8"/>
                        <a:pt x="1127" y="6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99342" name="Group 14"/>
              <p:cNvGrpSpPr>
                <a:grpSpLocks/>
              </p:cNvGrpSpPr>
              <p:nvPr/>
            </p:nvGrpSpPr>
            <p:grpSpPr bwMode="auto">
              <a:xfrm>
                <a:off x="4453" y="2386"/>
                <a:ext cx="2190" cy="334"/>
                <a:chOff x="4453" y="2386"/>
                <a:chExt cx="2190" cy="334"/>
              </a:xfrm>
            </p:grpSpPr>
            <p:sp>
              <p:nvSpPr>
                <p:cNvPr id="99343" name="Freeform 15"/>
                <p:cNvSpPr>
                  <a:spLocks/>
                </p:cNvSpPr>
                <p:nvPr/>
              </p:nvSpPr>
              <p:spPr bwMode="auto">
                <a:xfrm flipV="1">
                  <a:off x="4453" y="2386"/>
                  <a:ext cx="1091" cy="334"/>
                </a:xfrm>
                <a:custGeom>
                  <a:avLst/>
                  <a:gdLst/>
                  <a:ahLst/>
                  <a:cxnLst>
                    <a:cxn ang="0">
                      <a:pos x="0" y="319"/>
                    </a:cxn>
                    <a:cxn ang="0">
                      <a:pos x="179" y="203"/>
                    </a:cxn>
                    <a:cxn ang="0">
                      <a:pos x="448" y="96"/>
                    </a:cxn>
                    <a:cxn ang="0">
                      <a:pos x="823" y="15"/>
                    </a:cxn>
                    <a:cxn ang="0">
                      <a:pos x="1127" y="6"/>
                    </a:cxn>
                  </a:cxnLst>
                  <a:rect l="0" t="0" r="r" b="b"/>
                  <a:pathLst>
                    <a:path w="1127" h="319">
                      <a:moveTo>
                        <a:pt x="0" y="319"/>
                      </a:moveTo>
                      <a:cubicBezTo>
                        <a:pt x="52" y="279"/>
                        <a:pt x="104" y="240"/>
                        <a:pt x="179" y="203"/>
                      </a:cubicBezTo>
                      <a:cubicBezTo>
                        <a:pt x="254" y="166"/>
                        <a:pt x="341" y="127"/>
                        <a:pt x="448" y="96"/>
                      </a:cubicBezTo>
                      <a:cubicBezTo>
                        <a:pt x="555" y="65"/>
                        <a:pt x="710" y="30"/>
                        <a:pt x="823" y="15"/>
                      </a:cubicBezTo>
                      <a:cubicBezTo>
                        <a:pt x="936" y="0"/>
                        <a:pt x="1076" y="8"/>
                        <a:pt x="1127" y="6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9344" name="Freeform 16"/>
                <p:cNvSpPr>
                  <a:spLocks/>
                </p:cNvSpPr>
                <p:nvPr/>
              </p:nvSpPr>
              <p:spPr bwMode="auto">
                <a:xfrm flipH="1" flipV="1">
                  <a:off x="5543" y="2386"/>
                  <a:ext cx="1100" cy="334"/>
                </a:xfrm>
                <a:custGeom>
                  <a:avLst/>
                  <a:gdLst/>
                  <a:ahLst/>
                  <a:cxnLst>
                    <a:cxn ang="0">
                      <a:pos x="0" y="319"/>
                    </a:cxn>
                    <a:cxn ang="0">
                      <a:pos x="179" y="203"/>
                    </a:cxn>
                    <a:cxn ang="0">
                      <a:pos x="448" y="96"/>
                    </a:cxn>
                    <a:cxn ang="0">
                      <a:pos x="823" y="15"/>
                    </a:cxn>
                    <a:cxn ang="0">
                      <a:pos x="1127" y="6"/>
                    </a:cxn>
                  </a:cxnLst>
                  <a:rect l="0" t="0" r="r" b="b"/>
                  <a:pathLst>
                    <a:path w="1127" h="319">
                      <a:moveTo>
                        <a:pt x="0" y="319"/>
                      </a:moveTo>
                      <a:cubicBezTo>
                        <a:pt x="52" y="279"/>
                        <a:pt x="104" y="240"/>
                        <a:pt x="179" y="203"/>
                      </a:cubicBezTo>
                      <a:cubicBezTo>
                        <a:pt x="254" y="166"/>
                        <a:pt x="341" y="127"/>
                        <a:pt x="448" y="96"/>
                      </a:cubicBezTo>
                      <a:cubicBezTo>
                        <a:pt x="555" y="65"/>
                        <a:pt x="710" y="30"/>
                        <a:pt x="823" y="15"/>
                      </a:cubicBezTo>
                      <a:cubicBezTo>
                        <a:pt x="936" y="0"/>
                        <a:pt x="1076" y="8"/>
                        <a:pt x="1127" y="6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99345" name="Freeform 17"/>
              <p:cNvSpPr>
                <a:spLocks/>
              </p:cNvSpPr>
              <p:nvPr/>
            </p:nvSpPr>
            <p:spPr bwMode="auto">
              <a:xfrm flipH="1">
                <a:off x="7761" y="2058"/>
                <a:ext cx="1118" cy="310"/>
              </a:xfrm>
              <a:custGeom>
                <a:avLst/>
                <a:gdLst/>
                <a:ahLst/>
                <a:cxnLst>
                  <a:cxn ang="0">
                    <a:pos x="0" y="319"/>
                  </a:cxn>
                  <a:cxn ang="0">
                    <a:pos x="179" y="203"/>
                  </a:cxn>
                  <a:cxn ang="0">
                    <a:pos x="448" y="96"/>
                  </a:cxn>
                  <a:cxn ang="0">
                    <a:pos x="823" y="15"/>
                  </a:cxn>
                  <a:cxn ang="0">
                    <a:pos x="1127" y="6"/>
                  </a:cxn>
                </a:cxnLst>
                <a:rect l="0" t="0" r="r" b="b"/>
                <a:pathLst>
                  <a:path w="1127" h="319">
                    <a:moveTo>
                      <a:pt x="0" y="319"/>
                    </a:moveTo>
                    <a:cubicBezTo>
                      <a:pt x="52" y="279"/>
                      <a:pt x="104" y="240"/>
                      <a:pt x="179" y="203"/>
                    </a:cubicBezTo>
                    <a:cubicBezTo>
                      <a:pt x="254" y="166"/>
                      <a:pt x="341" y="127"/>
                      <a:pt x="448" y="96"/>
                    </a:cubicBezTo>
                    <a:cubicBezTo>
                      <a:pt x="555" y="65"/>
                      <a:pt x="710" y="30"/>
                      <a:pt x="823" y="15"/>
                    </a:cubicBezTo>
                    <a:cubicBezTo>
                      <a:pt x="936" y="0"/>
                      <a:pt x="1076" y="8"/>
                      <a:pt x="1127" y="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99346" name="Group 18"/>
            <p:cNvGrpSpPr>
              <a:grpSpLocks/>
            </p:cNvGrpSpPr>
            <p:nvPr/>
          </p:nvGrpSpPr>
          <p:grpSpPr bwMode="auto">
            <a:xfrm>
              <a:off x="2162" y="1980"/>
              <a:ext cx="10678" cy="3870"/>
              <a:chOff x="2162" y="1989"/>
              <a:chExt cx="10678" cy="3870"/>
            </a:xfrm>
          </p:grpSpPr>
          <p:sp>
            <p:nvSpPr>
              <p:cNvPr id="99347" name="Text Box 19"/>
              <p:cNvSpPr txBox="1">
                <a:spLocks noChangeArrowheads="1"/>
              </p:cNvSpPr>
              <p:nvPr/>
            </p:nvSpPr>
            <p:spPr bwMode="auto">
              <a:xfrm>
                <a:off x="5541" y="2806"/>
                <a:ext cx="645" cy="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+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9348" name="Line 20"/>
              <p:cNvSpPr>
                <a:spLocks noChangeShapeType="1"/>
              </p:cNvSpPr>
              <p:nvPr/>
            </p:nvSpPr>
            <p:spPr bwMode="auto">
              <a:xfrm>
                <a:off x="2178" y="2390"/>
                <a:ext cx="674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349" name="Line 21"/>
              <p:cNvSpPr>
                <a:spLocks noChangeShapeType="1"/>
              </p:cNvSpPr>
              <p:nvPr/>
            </p:nvSpPr>
            <p:spPr bwMode="auto">
              <a:xfrm>
                <a:off x="2187" y="3838"/>
                <a:ext cx="670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350" name="Line 22"/>
              <p:cNvSpPr>
                <a:spLocks noChangeShapeType="1"/>
              </p:cNvSpPr>
              <p:nvPr/>
            </p:nvSpPr>
            <p:spPr bwMode="auto">
              <a:xfrm>
                <a:off x="2187" y="5214"/>
                <a:ext cx="670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351" name="Text Box 23"/>
              <p:cNvSpPr txBox="1">
                <a:spLocks noChangeArrowheads="1"/>
              </p:cNvSpPr>
              <p:nvPr/>
            </p:nvSpPr>
            <p:spPr bwMode="auto">
              <a:xfrm>
                <a:off x="9067" y="1989"/>
                <a:ext cx="3773" cy="10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r>
                  <a:rPr kumimoji="0" lang="en-GB" sz="1400" b="0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st</a:t>
                </a:r>
                <a:r>
                  <a:rPr kumimoji="0" lang="en-GB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el-GR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ή</a:t>
                </a:r>
                <a:r>
                  <a:rPr kumimoji="0" lang="el-GR" sz="14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el-GR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κύρια αρμονική. Περιγράφει </a:t>
                </a:r>
                <a:r>
                  <a:rPr kumimoji="0" lang="el-GR" sz="1400" b="0" i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ελευθερους κυματισμούς</a:t>
                </a:r>
                <a:endPara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9352" name="Text Box 24"/>
              <p:cNvSpPr txBox="1">
                <a:spLocks noChangeArrowheads="1"/>
              </p:cNvSpPr>
              <p:nvPr/>
            </p:nvSpPr>
            <p:spPr bwMode="auto">
              <a:xfrm>
                <a:off x="9196" y="3365"/>
                <a:ext cx="3532" cy="1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r>
                  <a:rPr kumimoji="0" lang="en-GB" sz="1400" b="0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nd</a:t>
                </a:r>
                <a:r>
                  <a:rPr kumimoji="0" lang="en-GB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el-GR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αρμονική.</a:t>
                </a:r>
                <a:r>
                  <a:rPr kumimoji="0" lang="el-GR" sz="14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Περιγράφει </a:t>
                </a:r>
                <a:r>
                  <a:rPr kumimoji="0" lang="el-GR" sz="1400" b="0" i="1" u="none" strike="noStrike" cap="none" normalizeH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δεσμευμένους κυματισμούς </a:t>
                </a:r>
                <a:r>
                  <a:rPr kumimoji="0" lang="el-GR" sz="1400" b="0" u="none" strike="noStrike" cap="none" normalizeH="0" dirty="0" smtClean="0">
                    <a:ln>
                      <a:noFill/>
                    </a:ln>
                    <a:effectLst/>
                    <a:latin typeface="Times New Roman" pitchFamily="18" charset="0"/>
                    <a:cs typeface="Arial" pitchFamily="34" charset="0"/>
                  </a:rPr>
                  <a:t>στους ελεύθερους κυματισμούς</a:t>
                </a:r>
                <a:endPara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9353" name="Text Box 25"/>
              <p:cNvSpPr txBox="1">
                <a:spLocks noChangeArrowheads="1"/>
              </p:cNvSpPr>
              <p:nvPr/>
            </p:nvSpPr>
            <p:spPr bwMode="auto">
              <a:xfrm>
                <a:off x="9153" y="4827"/>
                <a:ext cx="2408" cy="10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Typical </a:t>
                </a:r>
                <a:r>
                  <a:rPr kumimoji="0" lang="en-GB" sz="14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</a:t>
                </a:r>
                <a:r>
                  <a:rPr kumimoji="0" lang="en-GB" sz="14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(t)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9354" name="Text Box 26"/>
              <p:cNvSpPr txBox="1">
                <a:spLocks noChangeArrowheads="1"/>
              </p:cNvSpPr>
              <p:nvPr/>
            </p:nvSpPr>
            <p:spPr bwMode="auto">
              <a:xfrm>
                <a:off x="5455" y="4010"/>
                <a:ext cx="645" cy="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ΙΙ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99355" name="Group 27"/>
              <p:cNvGrpSpPr>
                <a:grpSpLocks/>
              </p:cNvGrpSpPr>
              <p:nvPr/>
            </p:nvGrpSpPr>
            <p:grpSpPr bwMode="auto">
              <a:xfrm>
                <a:off x="2162" y="3605"/>
                <a:ext cx="6734" cy="518"/>
                <a:chOff x="2162" y="3605"/>
                <a:chExt cx="6734" cy="518"/>
              </a:xfrm>
            </p:grpSpPr>
            <p:grpSp>
              <p:nvGrpSpPr>
                <p:cNvPr id="99356" name="Group 28"/>
                <p:cNvGrpSpPr>
                  <a:grpSpLocks/>
                </p:cNvGrpSpPr>
                <p:nvPr/>
              </p:nvGrpSpPr>
              <p:grpSpPr bwMode="auto">
                <a:xfrm>
                  <a:off x="2763" y="3605"/>
                  <a:ext cx="1063" cy="213"/>
                  <a:chOff x="2763" y="3605"/>
                  <a:chExt cx="1063" cy="213"/>
                </a:xfrm>
              </p:grpSpPr>
              <p:sp>
                <p:nvSpPr>
                  <p:cNvPr id="99357" name="Freeform 29"/>
                  <p:cNvSpPr>
                    <a:spLocks/>
                  </p:cNvSpPr>
                  <p:nvPr/>
                </p:nvSpPr>
                <p:spPr bwMode="auto">
                  <a:xfrm>
                    <a:off x="2763" y="3606"/>
                    <a:ext cx="536" cy="212"/>
                  </a:xfrm>
                  <a:custGeom>
                    <a:avLst/>
                    <a:gdLst/>
                    <a:ahLst/>
                    <a:cxnLst>
                      <a:cxn ang="0">
                        <a:pos x="0" y="319"/>
                      </a:cxn>
                      <a:cxn ang="0">
                        <a:pos x="179" y="203"/>
                      </a:cxn>
                      <a:cxn ang="0">
                        <a:pos x="448" y="96"/>
                      </a:cxn>
                      <a:cxn ang="0">
                        <a:pos x="823" y="15"/>
                      </a:cxn>
                      <a:cxn ang="0">
                        <a:pos x="1127" y="6"/>
                      </a:cxn>
                    </a:cxnLst>
                    <a:rect l="0" t="0" r="r" b="b"/>
                    <a:pathLst>
                      <a:path w="1127" h="319">
                        <a:moveTo>
                          <a:pt x="0" y="319"/>
                        </a:moveTo>
                        <a:cubicBezTo>
                          <a:pt x="52" y="279"/>
                          <a:pt x="104" y="240"/>
                          <a:pt x="179" y="203"/>
                        </a:cubicBezTo>
                        <a:cubicBezTo>
                          <a:pt x="254" y="166"/>
                          <a:pt x="341" y="127"/>
                          <a:pt x="448" y="96"/>
                        </a:cubicBezTo>
                        <a:cubicBezTo>
                          <a:pt x="555" y="65"/>
                          <a:pt x="710" y="30"/>
                          <a:pt x="823" y="15"/>
                        </a:cubicBezTo>
                        <a:cubicBezTo>
                          <a:pt x="936" y="0"/>
                          <a:pt x="1076" y="8"/>
                          <a:pt x="1127" y="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9358" name="Freeform 30"/>
                  <p:cNvSpPr>
                    <a:spLocks/>
                  </p:cNvSpPr>
                  <p:nvPr/>
                </p:nvSpPr>
                <p:spPr bwMode="auto">
                  <a:xfrm flipH="1">
                    <a:off x="3297" y="3605"/>
                    <a:ext cx="529" cy="212"/>
                  </a:xfrm>
                  <a:custGeom>
                    <a:avLst/>
                    <a:gdLst/>
                    <a:ahLst/>
                    <a:cxnLst>
                      <a:cxn ang="0">
                        <a:pos x="0" y="319"/>
                      </a:cxn>
                      <a:cxn ang="0">
                        <a:pos x="179" y="203"/>
                      </a:cxn>
                      <a:cxn ang="0">
                        <a:pos x="448" y="96"/>
                      </a:cxn>
                      <a:cxn ang="0">
                        <a:pos x="823" y="15"/>
                      </a:cxn>
                      <a:cxn ang="0">
                        <a:pos x="1127" y="6"/>
                      </a:cxn>
                    </a:cxnLst>
                    <a:rect l="0" t="0" r="r" b="b"/>
                    <a:pathLst>
                      <a:path w="1127" h="319">
                        <a:moveTo>
                          <a:pt x="0" y="319"/>
                        </a:moveTo>
                        <a:cubicBezTo>
                          <a:pt x="52" y="279"/>
                          <a:pt x="104" y="240"/>
                          <a:pt x="179" y="203"/>
                        </a:cubicBezTo>
                        <a:cubicBezTo>
                          <a:pt x="254" y="166"/>
                          <a:pt x="341" y="127"/>
                          <a:pt x="448" y="96"/>
                        </a:cubicBezTo>
                        <a:cubicBezTo>
                          <a:pt x="555" y="65"/>
                          <a:pt x="710" y="30"/>
                          <a:pt x="823" y="15"/>
                        </a:cubicBezTo>
                        <a:cubicBezTo>
                          <a:pt x="936" y="0"/>
                          <a:pt x="1076" y="8"/>
                          <a:pt x="1127" y="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sp>
              <p:nvSpPr>
                <p:cNvPr id="99359" name="Freeform 31"/>
                <p:cNvSpPr>
                  <a:spLocks/>
                </p:cNvSpPr>
                <p:nvPr/>
              </p:nvSpPr>
              <p:spPr bwMode="auto">
                <a:xfrm flipH="1" flipV="1">
                  <a:off x="2162" y="3843"/>
                  <a:ext cx="591" cy="280"/>
                </a:xfrm>
                <a:custGeom>
                  <a:avLst/>
                  <a:gdLst/>
                  <a:ahLst/>
                  <a:cxnLst>
                    <a:cxn ang="0">
                      <a:pos x="0" y="319"/>
                    </a:cxn>
                    <a:cxn ang="0">
                      <a:pos x="179" y="203"/>
                    </a:cxn>
                    <a:cxn ang="0">
                      <a:pos x="448" y="96"/>
                    </a:cxn>
                    <a:cxn ang="0">
                      <a:pos x="823" y="15"/>
                    </a:cxn>
                    <a:cxn ang="0">
                      <a:pos x="1127" y="6"/>
                    </a:cxn>
                  </a:cxnLst>
                  <a:rect l="0" t="0" r="r" b="b"/>
                  <a:pathLst>
                    <a:path w="1127" h="319">
                      <a:moveTo>
                        <a:pt x="0" y="319"/>
                      </a:moveTo>
                      <a:cubicBezTo>
                        <a:pt x="52" y="279"/>
                        <a:pt x="104" y="240"/>
                        <a:pt x="179" y="203"/>
                      </a:cubicBezTo>
                      <a:cubicBezTo>
                        <a:pt x="254" y="166"/>
                        <a:pt x="341" y="127"/>
                        <a:pt x="448" y="96"/>
                      </a:cubicBezTo>
                      <a:cubicBezTo>
                        <a:pt x="555" y="65"/>
                        <a:pt x="710" y="30"/>
                        <a:pt x="823" y="15"/>
                      </a:cubicBezTo>
                      <a:cubicBezTo>
                        <a:pt x="936" y="0"/>
                        <a:pt x="1076" y="8"/>
                        <a:pt x="1127" y="6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9360" name="Freeform 32"/>
                <p:cNvSpPr>
                  <a:spLocks/>
                </p:cNvSpPr>
                <p:nvPr/>
              </p:nvSpPr>
              <p:spPr bwMode="auto">
                <a:xfrm flipV="1">
                  <a:off x="8324" y="3842"/>
                  <a:ext cx="572" cy="262"/>
                </a:xfrm>
                <a:custGeom>
                  <a:avLst/>
                  <a:gdLst/>
                  <a:ahLst/>
                  <a:cxnLst>
                    <a:cxn ang="0">
                      <a:pos x="0" y="319"/>
                    </a:cxn>
                    <a:cxn ang="0">
                      <a:pos x="179" y="203"/>
                    </a:cxn>
                    <a:cxn ang="0">
                      <a:pos x="448" y="96"/>
                    </a:cxn>
                    <a:cxn ang="0">
                      <a:pos x="823" y="15"/>
                    </a:cxn>
                    <a:cxn ang="0">
                      <a:pos x="1127" y="6"/>
                    </a:cxn>
                  </a:cxnLst>
                  <a:rect l="0" t="0" r="r" b="b"/>
                  <a:pathLst>
                    <a:path w="1127" h="319">
                      <a:moveTo>
                        <a:pt x="0" y="319"/>
                      </a:moveTo>
                      <a:cubicBezTo>
                        <a:pt x="52" y="279"/>
                        <a:pt x="104" y="240"/>
                        <a:pt x="179" y="203"/>
                      </a:cubicBezTo>
                      <a:cubicBezTo>
                        <a:pt x="254" y="166"/>
                        <a:pt x="341" y="127"/>
                        <a:pt x="448" y="96"/>
                      </a:cubicBezTo>
                      <a:cubicBezTo>
                        <a:pt x="555" y="65"/>
                        <a:pt x="710" y="30"/>
                        <a:pt x="823" y="15"/>
                      </a:cubicBezTo>
                      <a:cubicBezTo>
                        <a:pt x="936" y="0"/>
                        <a:pt x="1076" y="8"/>
                        <a:pt x="1127" y="6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grpSp>
              <p:nvGrpSpPr>
                <p:cNvPr id="99361" name="Group 33"/>
                <p:cNvGrpSpPr>
                  <a:grpSpLocks/>
                </p:cNvGrpSpPr>
                <p:nvPr/>
              </p:nvGrpSpPr>
              <p:grpSpPr bwMode="auto">
                <a:xfrm>
                  <a:off x="4998" y="3612"/>
                  <a:ext cx="1063" cy="213"/>
                  <a:chOff x="2763" y="3605"/>
                  <a:chExt cx="1063" cy="213"/>
                </a:xfrm>
              </p:grpSpPr>
              <p:sp>
                <p:nvSpPr>
                  <p:cNvPr id="99362" name="Freeform 34"/>
                  <p:cNvSpPr>
                    <a:spLocks/>
                  </p:cNvSpPr>
                  <p:nvPr/>
                </p:nvSpPr>
                <p:spPr bwMode="auto">
                  <a:xfrm>
                    <a:off x="2763" y="3606"/>
                    <a:ext cx="536" cy="212"/>
                  </a:xfrm>
                  <a:custGeom>
                    <a:avLst/>
                    <a:gdLst/>
                    <a:ahLst/>
                    <a:cxnLst>
                      <a:cxn ang="0">
                        <a:pos x="0" y="319"/>
                      </a:cxn>
                      <a:cxn ang="0">
                        <a:pos x="179" y="203"/>
                      </a:cxn>
                      <a:cxn ang="0">
                        <a:pos x="448" y="96"/>
                      </a:cxn>
                      <a:cxn ang="0">
                        <a:pos x="823" y="15"/>
                      </a:cxn>
                      <a:cxn ang="0">
                        <a:pos x="1127" y="6"/>
                      </a:cxn>
                    </a:cxnLst>
                    <a:rect l="0" t="0" r="r" b="b"/>
                    <a:pathLst>
                      <a:path w="1127" h="319">
                        <a:moveTo>
                          <a:pt x="0" y="319"/>
                        </a:moveTo>
                        <a:cubicBezTo>
                          <a:pt x="52" y="279"/>
                          <a:pt x="104" y="240"/>
                          <a:pt x="179" y="203"/>
                        </a:cubicBezTo>
                        <a:cubicBezTo>
                          <a:pt x="254" y="166"/>
                          <a:pt x="341" y="127"/>
                          <a:pt x="448" y="96"/>
                        </a:cubicBezTo>
                        <a:cubicBezTo>
                          <a:pt x="555" y="65"/>
                          <a:pt x="710" y="30"/>
                          <a:pt x="823" y="15"/>
                        </a:cubicBezTo>
                        <a:cubicBezTo>
                          <a:pt x="936" y="0"/>
                          <a:pt x="1076" y="8"/>
                          <a:pt x="1127" y="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9363" name="Freeform 35"/>
                  <p:cNvSpPr>
                    <a:spLocks/>
                  </p:cNvSpPr>
                  <p:nvPr/>
                </p:nvSpPr>
                <p:spPr bwMode="auto">
                  <a:xfrm flipH="1">
                    <a:off x="3297" y="3605"/>
                    <a:ext cx="529" cy="212"/>
                  </a:xfrm>
                  <a:custGeom>
                    <a:avLst/>
                    <a:gdLst/>
                    <a:ahLst/>
                    <a:cxnLst>
                      <a:cxn ang="0">
                        <a:pos x="0" y="319"/>
                      </a:cxn>
                      <a:cxn ang="0">
                        <a:pos x="179" y="203"/>
                      </a:cxn>
                      <a:cxn ang="0">
                        <a:pos x="448" y="96"/>
                      </a:cxn>
                      <a:cxn ang="0">
                        <a:pos x="823" y="15"/>
                      </a:cxn>
                      <a:cxn ang="0">
                        <a:pos x="1127" y="6"/>
                      </a:cxn>
                    </a:cxnLst>
                    <a:rect l="0" t="0" r="r" b="b"/>
                    <a:pathLst>
                      <a:path w="1127" h="319">
                        <a:moveTo>
                          <a:pt x="0" y="319"/>
                        </a:moveTo>
                        <a:cubicBezTo>
                          <a:pt x="52" y="279"/>
                          <a:pt x="104" y="240"/>
                          <a:pt x="179" y="203"/>
                        </a:cubicBezTo>
                        <a:cubicBezTo>
                          <a:pt x="254" y="166"/>
                          <a:pt x="341" y="127"/>
                          <a:pt x="448" y="96"/>
                        </a:cubicBezTo>
                        <a:cubicBezTo>
                          <a:pt x="555" y="65"/>
                          <a:pt x="710" y="30"/>
                          <a:pt x="823" y="15"/>
                        </a:cubicBezTo>
                        <a:cubicBezTo>
                          <a:pt x="936" y="0"/>
                          <a:pt x="1076" y="8"/>
                          <a:pt x="1127" y="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99364" name="Group 36"/>
                <p:cNvGrpSpPr>
                  <a:grpSpLocks/>
                </p:cNvGrpSpPr>
                <p:nvPr/>
              </p:nvGrpSpPr>
              <p:grpSpPr bwMode="auto">
                <a:xfrm>
                  <a:off x="7260" y="3618"/>
                  <a:ext cx="1063" cy="213"/>
                  <a:chOff x="2763" y="3605"/>
                  <a:chExt cx="1063" cy="213"/>
                </a:xfrm>
              </p:grpSpPr>
              <p:sp>
                <p:nvSpPr>
                  <p:cNvPr id="99365" name="Freeform 37"/>
                  <p:cNvSpPr>
                    <a:spLocks/>
                  </p:cNvSpPr>
                  <p:nvPr/>
                </p:nvSpPr>
                <p:spPr bwMode="auto">
                  <a:xfrm>
                    <a:off x="2763" y="3606"/>
                    <a:ext cx="536" cy="212"/>
                  </a:xfrm>
                  <a:custGeom>
                    <a:avLst/>
                    <a:gdLst/>
                    <a:ahLst/>
                    <a:cxnLst>
                      <a:cxn ang="0">
                        <a:pos x="0" y="319"/>
                      </a:cxn>
                      <a:cxn ang="0">
                        <a:pos x="179" y="203"/>
                      </a:cxn>
                      <a:cxn ang="0">
                        <a:pos x="448" y="96"/>
                      </a:cxn>
                      <a:cxn ang="0">
                        <a:pos x="823" y="15"/>
                      </a:cxn>
                      <a:cxn ang="0">
                        <a:pos x="1127" y="6"/>
                      </a:cxn>
                    </a:cxnLst>
                    <a:rect l="0" t="0" r="r" b="b"/>
                    <a:pathLst>
                      <a:path w="1127" h="319">
                        <a:moveTo>
                          <a:pt x="0" y="319"/>
                        </a:moveTo>
                        <a:cubicBezTo>
                          <a:pt x="52" y="279"/>
                          <a:pt x="104" y="240"/>
                          <a:pt x="179" y="203"/>
                        </a:cubicBezTo>
                        <a:cubicBezTo>
                          <a:pt x="254" y="166"/>
                          <a:pt x="341" y="127"/>
                          <a:pt x="448" y="96"/>
                        </a:cubicBezTo>
                        <a:cubicBezTo>
                          <a:pt x="555" y="65"/>
                          <a:pt x="710" y="30"/>
                          <a:pt x="823" y="15"/>
                        </a:cubicBezTo>
                        <a:cubicBezTo>
                          <a:pt x="936" y="0"/>
                          <a:pt x="1076" y="8"/>
                          <a:pt x="1127" y="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9366" name="Freeform 38"/>
                  <p:cNvSpPr>
                    <a:spLocks/>
                  </p:cNvSpPr>
                  <p:nvPr/>
                </p:nvSpPr>
                <p:spPr bwMode="auto">
                  <a:xfrm flipH="1">
                    <a:off x="3297" y="3605"/>
                    <a:ext cx="529" cy="212"/>
                  </a:xfrm>
                  <a:custGeom>
                    <a:avLst/>
                    <a:gdLst/>
                    <a:ahLst/>
                    <a:cxnLst>
                      <a:cxn ang="0">
                        <a:pos x="0" y="319"/>
                      </a:cxn>
                      <a:cxn ang="0">
                        <a:pos x="179" y="203"/>
                      </a:cxn>
                      <a:cxn ang="0">
                        <a:pos x="448" y="96"/>
                      </a:cxn>
                      <a:cxn ang="0">
                        <a:pos x="823" y="15"/>
                      </a:cxn>
                      <a:cxn ang="0">
                        <a:pos x="1127" y="6"/>
                      </a:cxn>
                    </a:cxnLst>
                    <a:rect l="0" t="0" r="r" b="b"/>
                    <a:pathLst>
                      <a:path w="1127" h="319">
                        <a:moveTo>
                          <a:pt x="0" y="319"/>
                        </a:moveTo>
                        <a:cubicBezTo>
                          <a:pt x="52" y="279"/>
                          <a:pt x="104" y="240"/>
                          <a:pt x="179" y="203"/>
                        </a:cubicBezTo>
                        <a:cubicBezTo>
                          <a:pt x="254" y="166"/>
                          <a:pt x="341" y="127"/>
                          <a:pt x="448" y="96"/>
                        </a:cubicBezTo>
                        <a:cubicBezTo>
                          <a:pt x="555" y="65"/>
                          <a:pt x="710" y="30"/>
                          <a:pt x="823" y="15"/>
                        </a:cubicBezTo>
                        <a:cubicBezTo>
                          <a:pt x="936" y="0"/>
                          <a:pt x="1076" y="8"/>
                          <a:pt x="1127" y="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99367" name="Group 39"/>
                <p:cNvGrpSpPr>
                  <a:grpSpLocks/>
                </p:cNvGrpSpPr>
                <p:nvPr/>
              </p:nvGrpSpPr>
              <p:grpSpPr bwMode="auto">
                <a:xfrm flipV="1">
                  <a:off x="3834" y="3843"/>
                  <a:ext cx="1153" cy="261"/>
                  <a:chOff x="2763" y="3605"/>
                  <a:chExt cx="1063" cy="213"/>
                </a:xfrm>
              </p:grpSpPr>
              <p:sp>
                <p:nvSpPr>
                  <p:cNvPr id="99368" name="Freeform 40"/>
                  <p:cNvSpPr>
                    <a:spLocks/>
                  </p:cNvSpPr>
                  <p:nvPr/>
                </p:nvSpPr>
                <p:spPr bwMode="auto">
                  <a:xfrm>
                    <a:off x="2763" y="3606"/>
                    <a:ext cx="536" cy="212"/>
                  </a:xfrm>
                  <a:custGeom>
                    <a:avLst/>
                    <a:gdLst/>
                    <a:ahLst/>
                    <a:cxnLst>
                      <a:cxn ang="0">
                        <a:pos x="0" y="319"/>
                      </a:cxn>
                      <a:cxn ang="0">
                        <a:pos x="179" y="203"/>
                      </a:cxn>
                      <a:cxn ang="0">
                        <a:pos x="448" y="96"/>
                      </a:cxn>
                      <a:cxn ang="0">
                        <a:pos x="823" y="15"/>
                      </a:cxn>
                      <a:cxn ang="0">
                        <a:pos x="1127" y="6"/>
                      </a:cxn>
                    </a:cxnLst>
                    <a:rect l="0" t="0" r="r" b="b"/>
                    <a:pathLst>
                      <a:path w="1127" h="319">
                        <a:moveTo>
                          <a:pt x="0" y="319"/>
                        </a:moveTo>
                        <a:cubicBezTo>
                          <a:pt x="52" y="279"/>
                          <a:pt x="104" y="240"/>
                          <a:pt x="179" y="203"/>
                        </a:cubicBezTo>
                        <a:cubicBezTo>
                          <a:pt x="254" y="166"/>
                          <a:pt x="341" y="127"/>
                          <a:pt x="448" y="96"/>
                        </a:cubicBezTo>
                        <a:cubicBezTo>
                          <a:pt x="555" y="65"/>
                          <a:pt x="710" y="30"/>
                          <a:pt x="823" y="15"/>
                        </a:cubicBezTo>
                        <a:cubicBezTo>
                          <a:pt x="936" y="0"/>
                          <a:pt x="1076" y="8"/>
                          <a:pt x="1127" y="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9369" name="Freeform 41"/>
                  <p:cNvSpPr>
                    <a:spLocks/>
                  </p:cNvSpPr>
                  <p:nvPr/>
                </p:nvSpPr>
                <p:spPr bwMode="auto">
                  <a:xfrm flipH="1">
                    <a:off x="3297" y="3605"/>
                    <a:ext cx="529" cy="212"/>
                  </a:xfrm>
                  <a:custGeom>
                    <a:avLst/>
                    <a:gdLst/>
                    <a:ahLst/>
                    <a:cxnLst>
                      <a:cxn ang="0">
                        <a:pos x="0" y="319"/>
                      </a:cxn>
                      <a:cxn ang="0">
                        <a:pos x="179" y="203"/>
                      </a:cxn>
                      <a:cxn ang="0">
                        <a:pos x="448" y="96"/>
                      </a:cxn>
                      <a:cxn ang="0">
                        <a:pos x="823" y="15"/>
                      </a:cxn>
                      <a:cxn ang="0">
                        <a:pos x="1127" y="6"/>
                      </a:cxn>
                    </a:cxnLst>
                    <a:rect l="0" t="0" r="r" b="b"/>
                    <a:pathLst>
                      <a:path w="1127" h="319">
                        <a:moveTo>
                          <a:pt x="0" y="319"/>
                        </a:moveTo>
                        <a:cubicBezTo>
                          <a:pt x="52" y="279"/>
                          <a:pt x="104" y="240"/>
                          <a:pt x="179" y="203"/>
                        </a:cubicBezTo>
                        <a:cubicBezTo>
                          <a:pt x="254" y="166"/>
                          <a:pt x="341" y="127"/>
                          <a:pt x="448" y="96"/>
                        </a:cubicBezTo>
                        <a:cubicBezTo>
                          <a:pt x="555" y="65"/>
                          <a:pt x="710" y="30"/>
                          <a:pt x="823" y="15"/>
                        </a:cubicBezTo>
                        <a:cubicBezTo>
                          <a:pt x="936" y="0"/>
                          <a:pt x="1076" y="8"/>
                          <a:pt x="1127" y="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99370" name="Group 42"/>
                <p:cNvGrpSpPr>
                  <a:grpSpLocks/>
                </p:cNvGrpSpPr>
                <p:nvPr/>
              </p:nvGrpSpPr>
              <p:grpSpPr bwMode="auto">
                <a:xfrm flipV="1">
                  <a:off x="6078" y="3841"/>
                  <a:ext cx="1197" cy="261"/>
                  <a:chOff x="2763" y="3605"/>
                  <a:chExt cx="1063" cy="213"/>
                </a:xfrm>
              </p:grpSpPr>
              <p:sp>
                <p:nvSpPr>
                  <p:cNvPr id="99371" name="Freeform 43"/>
                  <p:cNvSpPr>
                    <a:spLocks/>
                  </p:cNvSpPr>
                  <p:nvPr/>
                </p:nvSpPr>
                <p:spPr bwMode="auto">
                  <a:xfrm>
                    <a:off x="2763" y="3606"/>
                    <a:ext cx="536" cy="212"/>
                  </a:xfrm>
                  <a:custGeom>
                    <a:avLst/>
                    <a:gdLst/>
                    <a:ahLst/>
                    <a:cxnLst>
                      <a:cxn ang="0">
                        <a:pos x="0" y="319"/>
                      </a:cxn>
                      <a:cxn ang="0">
                        <a:pos x="179" y="203"/>
                      </a:cxn>
                      <a:cxn ang="0">
                        <a:pos x="448" y="96"/>
                      </a:cxn>
                      <a:cxn ang="0">
                        <a:pos x="823" y="15"/>
                      </a:cxn>
                      <a:cxn ang="0">
                        <a:pos x="1127" y="6"/>
                      </a:cxn>
                    </a:cxnLst>
                    <a:rect l="0" t="0" r="r" b="b"/>
                    <a:pathLst>
                      <a:path w="1127" h="319">
                        <a:moveTo>
                          <a:pt x="0" y="319"/>
                        </a:moveTo>
                        <a:cubicBezTo>
                          <a:pt x="52" y="279"/>
                          <a:pt x="104" y="240"/>
                          <a:pt x="179" y="203"/>
                        </a:cubicBezTo>
                        <a:cubicBezTo>
                          <a:pt x="254" y="166"/>
                          <a:pt x="341" y="127"/>
                          <a:pt x="448" y="96"/>
                        </a:cubicBezTo>
                        <a:cubicBezTo>
                          <a:pt x="555" y="65"/>
                          <a:pt x="710" y="30"/>
                          <a:pt x="823" y="15"/>
                        </a:cubicBezTo>
                        <a:cubicBezTo>
                          <a:pt x="936" y="0"/>
                          <a:pt x="1076" y="8"/>
                          <a:pt x="1127" y="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9372" name="Freeform 44"/>
                  <p:cNvSpPr>
                    <a:spLocks/>
                  </p:cNvSpPr>
                  <p:nvPr/>
                </p:nvSpPr>
                <p:spPr bwMode="auto">
                  <a:xfrm flipH="1">
                    <a:off x="3297" y="3605"/>
                    <a:ext cx="529" cy="212"/>
                  </a:xfrm>
                  <a:custGeom>
                    <a:avLst/>
                    <a:gdLst/>
                    <a:ahLst/>
                    <a:cxnLst>
                      <a:cxn ang="0">
                        <a:pos x="0" y="319"/>
                      </a:cxn>
                      <a:cxn ang="0">
                        <a:pos x="179" y="203"/>
                      </a:cxn>
                      <a:cxn ang="0">
                        <a:pos x="448" y="96"/>
                      </a:cxn>
                      <a:cxn ang="0">
                        <a:pos x="823" y="15"/>
                      </a:cxn>
                      <a:cxn ang="0">
                        <a:pos x="1127" y="6"/>
                      </a:cxn>
                    </a:cxnLst>
                    <a:rect l="0" t="0" r="r" b="b"/>
                    <a:pathLst>
                      <a:path w="1127" h="319">
                        <a:moveTo>
                          <a:pt x="0" y="319"/>
                        </a:moveTo>
                        <a:cubicBezTo>
                          <a:pt x="52" y="279"/>
                          <a:pt x="104" y="240"/>
                          <a:pt x="179" y="203"/>
                        </a:cubicBezTo>
                        <a:cubicBezTo>
                          <a:pt x="254" y="166"/>
                          <a:pt x="341" y="127"/>
                          <a:pt x="448" y="96"/>
                        </a:cubicBezTo>
                        <a:cubicBezTo>
                          <a:pt x="555" y="65"/>
                          <a:pt x="710" y="30"/>
                          <a:pt x="823" y="15"/>
                        </a:cubicBezTo>
                        <a:cubicBezTo>
                          <a:pt x="936" y="0"/>
                          <a:pt x="1076" y="8"/>
                          <a:pt x="1127" y="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99373" name="Group 45"/>
              <p:cNvGrpSpPr>
                <a:grpSpLocks/>
              </p:cNvGrpSpPr>
              <p:nvPr/>
            </p:nvGrpSpPr>
            <p:grpSpPr bwMode="auto">
              <a:xfrm>
                <a:off x="2181" y="4875"/>
                <a:ext cx="6688" cy="671"/>
                <a:chOff x="2181" y="4875"/>
                <a:chExt cx="6688" cy="671"/>
              </a:xfrm>
            </p:grpSpPr>
            <p:grpSp>
              <p:nvGrpSpPr>
                <p:cNvPr id="99374" name="Group 46"/>
                <p:cNvGrpSpPr>
                  <a:grpSpLocks/>
                </p:cNvGrpSpPr>
                <p:nvPr/>
              </p:nvGrpSpPr>
              <p:grpSpPr bwMode="auto">
                <a:xfrm>
                  <a:off x="2181" y="4901"/>
                  <a:ext cx="2244" cy="320"/>
                  <a:chOff x="2173" y="2059"/>
                  <a:chExt cx="2244" cy="320"/>
                </a:xfrm>
              </p:grpSpPr>
              <p:sp>
                <p:nvSpPr>
                  <p:cNvPr id="99375" name="Freeform 47"/>
                  <p:cNvSpPr>
                    <a:spLocks/>
                  </p:cNvSpPr>
                  <p:nvPr/>
                </p:nvSpPr>
                <p:spPr bwMode="auto">
                  <a:xfrm>
                    <a:off x="2173" y="2060"/>
                    <a:ext cx="1127" cy="319"/>
                  </a:xfrm>
                  <a:custGeom>
                    <a:avLst/>
                    <a:gdLst/>
                    <a:ahLst/>
                    <a:cxnLst>
                      <a:cxn ang="0">
                        <a:pos x="0" y="319"/>
                      </a:cxn>
                      <a:cxn ang="0">
                        <a:pos x="179" y="203"/>
                      </a:cxn>
                      <a:cxn ang="0">
                        <a:pos x="448" y="96"/>
                      </a:cxn>
                      <a:cxn ang="0">
                        <a:pos x="823" y="15"/>
                      </a:cxn>
                      <a:cxn ang="0">
                        <a:pos x="1127" y="6"/>
                      </a:cxn>
                    </a:cxnLst>
                    <a:rect l="0" t="0" r="r" b="b"/>
                    <a:pathLst>
                      <a:path w="1127" h="319">
                        <a:moveTo>
                          <a:pt x="0" y="319"/>
                        </a:moveTo>
                        <a:cubicBezTo>
                          <a:pt x="52" y="279"/>
                          <a:pt x="104" y="240"/>
                          <a:pt x="179" y="203"/>
                        </a:cubicBezTo>
                        <a:cubicBezTo>
                          <a:pt x="254" y="166"/>
                          <a:pt x="341" y="127"/>
                          <a:pt x="448" y="96"/>
                        </a:cubicBezTo>
                        <a:cubicBezTo>
                          <a:pt x="555" y="65"/>
                          <a:pt x="710" y="30"/>
                          <a:pt x="823" y="15"/>
                        </a:cubicBezTo>
                        <a:cubicBezTo>
                          <a:pt x="936" y="0"/>
                          <a:pt x="1076" y="8"/>
                          <a:pt x="1127" y="6"/>
                        </a:cubicBezTo>
                      </a:path>
                    </a:pathLst>
                  </a:custGeom>
                  <a:noFill/>
                  <a:ln w="9525" cap="flat">
                    <a:solidFill>
                      <a:srgbClr val="000000"/>
                    </a:solidFill>
                    <a:prstDash val="lgDash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9376" name="Freeform 48"/>
                  <p:cNvSpPr>
                    <a:spLocks/>
                  </p:cNvSpPr>
                  <p:nvPr/>
                </p:nvSpPr>
                <p:spPr bwMode="auto">
                  <a:xfrm flipH="1">
                    <a:off x="3299" y="2059"/>
                    <a:ext cx="1118" cy="310"/>
                  </a:xfrm>
                  <a:custGeom>
                    <a:avLst/>
                    <a:gdLst/>
                    <a:ahLst/>
                    <a:cxnLst>
                      <a:cxn ang="0">
                        <a:pos x="0" y="319"/>
                      </a:cxn>
                      <a:cxn ang="0">
                        <a:pos x="179" y="203"/>
                      </a:cxn>
                      <a:cxn ang="0">
                        <a:pos x="448" y="96"/>
                      </a:cxn>
                      <a:cxn ang="0">
                        <a:pos x="823" y="15"/>
                      </a:cxn>
                      <a:cxn ang="0">
                        <a:pos x="1127" y="6"/>
                      </a:cxn>
                    </a:cxnLst>
                    <a:rect l="0" t="0" r="r" b="b"/>
                    <a:pathLst>
                      <a:path w="1127" h="319">
                        <a:moveTo>
                          <a:pt x="0" y="319"/>
                        </a:moveTo>
                        <a:cubicBezTo>
                          <a:pt x="52" y="279"/>
                          <a:pt x="104" y="240"/>
                          <a:pt x="179" y="203"/>
                        </a:cubicBezTo>
                        <a:cubicBezTo>
                          <a:pt x="254" y="166"/>
                          <a:pt x="341" y="127"/>
                          <a:pt x="448" y="96"/>
                        </a:cubicBezTo>
                        <a:cubicBezTo>
                          <a:pt x="555" y="65"/>
                          <a:pt x="710" y="30"/>
                          <a:pt x="823" y="15"/>
                        </a:cubicBezTo>
                        <a:cubicBezTo>
                          <a:pt x="936" y="0"/>
                          <a:pt x="1076" y="8"/>
                          <a:pt x="1127" y="6"/>
                        </a:cubicBezTo>
                      </a:path>
                    </a:pathLst>
                  </a:custGeom>
                  <a:noFill/>
                  <a:ln w="9525" cap="flat">
                    <a:solidFill>
                      <a:srgbClr val="000000"/>
                    </a:solidFill>
                    <a:prstDash val="lgDash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99377" name="Group 49"/>
                <p:cNvGrpSpPr>
                  <a:grpSpLocks/>
                </p:cNvGrpSpPr>
                <p:nvPr/>
              </p:nvGrpSpPr>
              <p:grpSpPr bwMode="auto">
                <a:xfrm>
                  <a:off x="6625" y="4875"/>
                  <a:ext cx="2244" cy="320"/>
                  <a:chOff x="2173" y="2059"/>
                  <a:chExt cx="2244" cy="320"/>
                </a:xfrm>
              </p:grpSpPr>
              <p:sp>
                <p:nvSpPr>
                  <p:cNvPr id="99378" name="Freeform 50"/>
                  <p:cNvSpPr>
                    <a:spLocks/>
                  </p:cNvSpPr>
                  <p:nvPr/>
                </p:nvSpPr>
                <p:spPr bwMode="auto">
                  <a:xfrm>
                    <a:off x="2173" y="2060"/>
                    <a:ext cx="1127" cy="319"/>
                  </a:xfrm>
                  <a:custGeom>
                    <a:avLst/>
                    <a:gdLst/>
                    <a:ahLst/>
                    <a:cxnLst>
                      <a:cxn ang="0">
                        <a:pos x="0" y="319"/>
                      </a:cxn>
                      <a:cxn ang="0">
                        <a:pos x="179" y="203"/>
                      </a:cxn>
                      <a:cxn ang="0">
                        <a:pos x="448" y="96"/>
                      </a:cxn>
                      <a:cxn ang="0">
                        <a:pos x="823" y="15"/>
                      </a:cxn>
                      <a:cxn ang="0">
                        <a:pos x="1127" y="6"/>
                      </a:cxn>
                    </a:cxnLst>
                    <a:rect l="0" t="0" r="r" b="b"/>
                    <a:pathLst>
                      <a:path w="1127" h="319">
                        <a:moveTo>
                          <a:pt x="0" y="319"/>
                        </a:moveTo>
                        <a:cubicBezTo>
                          <a:pt x="52" y="279"/>
                          <a:pt x="104" y="240"/>
                          <a:pt x="179" y="203"/>
                        </a:cubicBezTo>
                        <a:cubicBezTo>
                          <a:pt x="254" y="166"/>
                          <a:pt x="341" y="127"/>
                          <a:pt x="448" y="96"/>
                        </a:cubicBezTo>
                        <a:cubicBezTo>
                          <a:pt x="555" y="65"/>
                          <a:pt x="710" y="30"/>
                          <a:pt x="823" y="15"/>
                        </a:cubicBezTo>
                        <a:cubicBezTo>
                          <a:pt x="936" y="0"/>
                          <a:pt x="1076" y="8"/>
                          <a:pt x="1127" y="6"/>
                        </a:cubicBezTo>
                      </a:path>
                    </a:pathLst>
                  </a:custGeom>
                  <a:noFill/>
                  <a:ln w="9525" cap="flat">
                    <a:solidFill>
                      <a:srgbClr val="000000"/>
                    </a:solidFill>
                    <a:prstDash val="lgDash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9379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299" y="2059"/>
                    <a:ext cx="1118" cy="310"/>
                  </a:xfrm>
                  <a:custGeom>
                    <a:avLst/>
                    <a:gdLst/>
                    <a:ahLst/>
                    <a:cxnLst>
                      <a:cxn ang="0">
                        <a:pos x="0" y="319"/>
                      </a:cxn>
                      <a:cxn ang="0">
                        <a:pos x="179" y="203"/>
                      </a:cxn>
                      <a:cxn ang="0">
                        <a:pos x="448" y="96"/>
                      </a:cxn>
                      <a:cxn ang="0">
                        <a:pos x="823" y="15"/>
                      </a:cxn>
                      <a:cxn ang="0">
                        <a:pos x="1127" y="6"/>
                      </a:cxn>
                    </a:cxnLst>
                    <a:rect l="0" t="0" r="r" b="b"/>
                    <a:pathLst>
                      <a:path w="1127" h="319">
                        <a:moveTo>
                          <a:pt x="0" y="319"/>
                        </a:moveTo>
                        <a:cubicBezTo>
                          <a:pt x="52" y="279"/>
                          <a:pt x="104" y="240"/>
                          <a:pt x="179" y="203"/>
                        </a:cubicBezTo>
                        <a:cubicBezTo>
                          <a:pt x="254" y="166"/>
                          <a:pt x="341" y="127"/>
                          <a:pt x="448" y="96"/>
                        </a:cubicBezTo>
                        <a:cubicBezTo>
                          <a:pt x="555" y="65"/>
                          <a:pt x="710" y="30"/>
                          <a:pt x="823" y="15"/>
                        </a:cubicBezTo>
                        <a:cubicBezTo>
                          <a:pt x="936" y="0"/>
                          <a:pt x="1076" y="8"/>
                          <a:pt x="1127" y="6"/>
                        </a:cubicBezTo>
                      </a:path>
                    </a:pathLst>
                  </a:custGeom>
                  <a:noFill/>
                  <a:ln w="9525" cap="flat">
                    <a:solidFill>
                      <a:srgbClr val="000000"/>
                    </a:solidFill>
                    <a:prstDash val="lgDash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99380" name="Group 52"/>
                <p:cNvGrpSpPr>
                  <a:grpSpLocks/>
                </p:cNvGrpSpPr>
                <p:nvPr/>
              </p:nvGrpSpPr>
              <p:grpSpPr bwMode="auto">
                <a:xfrm>
                  <a:off x="4425" y="5212"/>
                  <a:ext cx="2190" cy="334"/>
                  <a:chOff x="4453" y="2386"/>
                  <a:chExt cx="2190" cy="334"/>
                </a:xfrm>
              </p:grpSpPr>
              <p:sp>
                <p:nvSpPr>
                  <p:cNvPr id="99381" name="Freeform 53"/>
                  <p:cNvSpPr>
                    <a:spLocks/>
                  </p:cNvSpPr>
                  <p:nvPr/>
                </p:nvSpPr>
                <p:spPr bwMode="auto">
                  <a:xfrm flipV="1">
                    <a:off x="4453" y="2386"/>
                    <a:ext cx="1091" cy="334"/>
                  </a:xfrm>
                  <a:custGeom>
                    <a:avLst/>
                    <a:gdLst/>
                    <a:ahLst/>
                    <a:cxnLst>
                      <a:cxn ang="0">
                        <a:pos x="0" y="319"/>
                      </a:cxn>
                      <a:cxn ang="0">
                        <a:pos x="179" y="203"/>
                      </a:cxn>
                      <a:cxn ang="0">
                        <a:pos x="448" y="96"/>
                      </a:cxn>
                      <a:cxn ang="0">
                        <a:pos x="823" y="15"/>
                      </a:cxn>
                      <a:cxn ang="0">
                        <a:pos x="1127" y="6"/>
                      </a:cxn>
                    </a:cxnLst>
                    <a:rect l="0" t="0" r="r" b="b"/>
                    <a:pathLst>
                      <a:path w="1127" h="319">
                        <a:moveTo>
                          <a:pt x="0" y="319"/>
                        </a:moveTo>
                        <a:cubicBezTo>
                          <a:pt x="52" y="279"/>
                          <a:pt x="104" y="240"/>
                          <a:pt x="179" y="203"/>
                        </a:cubicBezTo>
                        <a:cubicBezTo>
                          <a:pt x="254" y="166"/>
                          <a:pt x="341" y="127"/>
                          <a:pt x="448" y="96"/>
                        </a:cubicBezTo>
                        <a:cubicBezTo>
                          <a:pt x="555" y="65"/>
                          <a:pt x="710" y="30"/>
                          <a:pt x="823" y="15"/>
                        </a:cubicBezTo>
                        <a:cubicBezTo>
                          <a:pt x="936" y="0"/>
                          <a:pt x="1076" y="8"/>
                          <a:pt x="1127" y="6"/>
                        </a:cubicBezTo>
                      </a:path>
                    </a:pathLst>
                  </a:custGeom>
                  <a:noFill/>
                  <a:ln w="9525" cap="flat">
                    <a:solidFill>
                      <a:srgbClr val="000000"/>
                    </a:solidFill>
                    <a:prstDash val="lgDash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9382" name="Freeform 54"/>
                  <p:cNvSpPr>
                    <a:spLocks/>
                  </p:cNvSpPr>
                  <p:nvPr/>
                </p:nvSpPr>
                <p:spPr bwMode="auto">
                  <a:xfrm flipH="1" flipV="1">
                    <a:off x="5543" y="2386"/>
                    <a:ext cx="1100" cy="334"/>
                  </a:xfrm>
                  <a:custGeom>
                    <a:avLst/>
                    <a:gdLst/>
                    <a:ahLst/>
                    <a:cxnLst>
                      <a:cxn ang="0">
                        <a:pos x="0" y="319"/>
                      </a:cxn>
                      <a:cxn ang="0">
                        <a:pos x="179" y="203"/>
                      </a:cxn>
                      <a:cxn ang="0">
                        <a:pos x="448" y="96"/>
                      </a:cxn>
                      <a:cxn ang="0">
                        <a:pos x="823" y="15"/>
                      </a:cxn>
                      <a:cxn ang="0">
                        <a:pos x="1127" y="6"/>
                      </a:cxn>
                    </a:cxnLst>
                    <a:rect l="0" t="0" r="r" b="b"/>
                    <a:pathLst>
                      <a:path w="1127" h="319">
                        <a:moveTo>
                          <a:pt x="0" y="319"/>
                        </a:moveTo>
                        <a:cubicBezTo>
                          <a:pt x="52" y="279"/>
                          <a:pt x="104" y="240"/>
                          <a:pt x="179" y="203"/>
                        </a:cubicBezTo>
                        <a:cubicBezTo>
                          <a:pt x="254" y="166"/>
                          <a:pt x="341" y="127"/>
                          <a:pt x="448" y="96"/>
                        </a:cubicBezTo>
                        <a:cubicBezTo>
                          <a:pt x="555" y="65"/>
                          <a:pt x="710" y="30"/>
                          <a:pt x="823" y="15"/>
                        </a:cubicBezTo>
                        <a:cubicBezTo>
                          <a:pt x="936" y="0"/>
                          <a:pt x="1076" y="8"/>
                          <a:pt x="1127" y="6"/>
                        </a:cubicBezTo>
                      </a:path>
                    </a:pathLst>
                  </a:custGeom>
                  <a:noFill/>
                  <a:ln w="9525" cap="flat">
                    <a:solidFill>
                      <a:srgbClr val="000000"/>
                    </a:solidFill>
                    <a:prstDash val="lgDash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99383" name="Group 55"/>
              <p:cNvGrpSpPr>
                <a:grpSpLocks/>
              </p:cNvGrpSpPr>
              <p:nvPr/>
            </p:nvGrpSpPr>
            <p:grpSpPr bwMode="auto">
              <a:xfrm>
                <a:off x="2182" y="4754"/>
                <a:ext cx="6696" cy="685"/>
                <a:chOff x="2182" y="4754"/>
                <a:chExt cx="6696" cy="685"/>
              </a:xfrm>
            </p:grpSpPr>
            <p:grpSp>
              <p:nvGrpSpPr>
                <p:cNvPr id="99384" name="Group 56"/>
                <p:cNvGrpSpPr>
                  <a:grpSpLocks/>
                </p:cNvGrpSpPr>
                <p:nvPr/>
              </p:nvGrpSpPr>
              <p:grpSpPr bwMode="auto">
                <a:xfrm>
                  <a:off x="2182" y="4765"/>
                  <a:ext cx="2243" cy="510"/>
                  <a:chOff x="2182" y="4765"/>
                  <a:chExt cx="2243" cy="510"/>
                </a:xfrm>
              </p:grpSpPr>
              <p:sp>
                <p:nvSpPr>
                  <p:cNvPr id="99385" name="Freeform 57"/>
                  <p:cNvSpPr>
                    <a:spLocks/>
                  </p:cNvSpPr>
                  <p:nvPr/>
                </p:nvSpPr>
                <p:spPr bwMode="auto">
                  <a:xfrm>
                    <a:off x="2182" y="4767"/>
                    <a:ext cx="1118" cy="501"/>
                  </a:xfrm>
                  <a:custGeom>
                    <a:avLst/>
                    <a:gdLst/>
                    <a:ahLst/>
                    <a:cxnLst>
                      <a:cxn ang="0">
                        <a:pos x="0" y="501"/>
                      </a:cxn>
                      <a:cxn ang="0">
                        <a:pos x="251" y="421"/>
                      </a:cxn>
                      <a:cxn ang="0">
                        <a:pos x="546" y="269"/>
                      </a:cxn>
                      <a:cxn ang="0">
                        <a:pos x="778" y="134"/>
                      </a:cxn>
                      <a:cxn ang="0">
                        <a:pos x="895" y="45"/>
                      </a:cxn>
                      <a:cxn ang="0">
                        <a:pos x="975" y="18"/>
                      </a:cxn>
                      <a:cxn ang="0">
                        <a:pos x="1118" y="0"/>
                      </a:cxn>
                    </a:cxnLst>
                    <a:rect l="0" t="0" r="r" b="b"/>
                    <a:pathLst>
                      <a:path w="1118" h="501">
                        <a:moveTo>
                          <a:pt x="0" y="501"/>
                        </a:moveTo>
                        <a:cubicBezTo>
                          <a:pt x="80" y="480"/>
                          <a:pt x="160" y="460"/>
                          <a:pt x="251" y="421"/>
                        </a:cubicBezTo>
                        <a:cubicBezTo>
                          <a:pt x="342" y="382"/>
                          <a:pt x="458" y="317"/>
                          <a:pt x="546" y="269"/>
                        </a:cubicBezTo>
                        <a:cubicBezTo>
                          <a:pt x="634" y="221"/>
                          <a:pt x="720" y="171"/>
                          <a:pt x="778" y="134"/>
                        </a:cubicBezTo>
                        <a:cubicBezTo>
                          <a:pt x="836" y="97"/>
                          <a:pt x="862" y="64"/>
                          <a:pt x="895" y="45"/>
                        </a:cubicBezTo>
                        <a:cubicBezTo>
                          <a:pt x="928" y="26"/>
                          <a:pt x="938" y="25"/>
                          <a:pt x="975" y="18"/>
                        </a:cubicBezTo>
                        <a:cubicBezTo>
                          <a:pt x="1012" y="11"/>
                          <a:pt x="1093" y="1"/>
                          <a:pt x="1118" y="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9386" name="Freeform 58"/>
                  <p:cNvSpPr>
                    <a:spLocks/>
                  </p:cNvSpPr>
                  <p:nvPr/>
                </p:nvSpPr>
                <p:spPr bwMode="auto">
                  <a:xfrm flipH="1">
                    <a:off x="3289" y="4765"/>
                    <a:ext cx="1136" cy="510"/>
                  </a:xfrm>
                  <a:custGeom>
                    <a:avLst/>
                    <a:gdLst/>
                    <a:ahLst/>
                    <a:cxnLst>
                      <a:cxn ang="0">
                        <a:pos x="0" y="501"/>
                      </a:cxn>
                      <a:cxn ang="0">
                        <a:pos x="251" y="421"/>
                      </a:cxn>
                      <a:cxn ang="0">
                        <a:pos x="546" y="269"/>
                      </a:cxn>
                      <a:cxn ang="0">
                        <a:pos x="778" y="134"/>
                      </a:cxn>
                      <a:cxn ang="0">
                        <a:pos x="895" y="45"/>
                      </a:cxn>
                      <a:cxn ang="0">
                        <a:pos x="975" y="18"/>
                      </a:cxn>
                      <a:cxn ang="0">
                        <a:pos x="1118" y="0"/>
                      </a:cxn>
                    </a:cxnLst>
                    <a:rect l="0" t="0" r="r" b="b"/>
                    <a:pathLst>
                      <a:path w="1118" h="501">
                        <a:moveTo>
                          <a:pt x="0" y="501"/>
                        </a:moveTo>
                        <a:cubicBezTo>
                          <a:pt x="80" y="480"/>
                          <a:pt x="160" y="460"/>
                          <a:pt x="251" y="421"/>
                        </a:cubicBezTo>
                        <a:cubicBezTo>
                          <a:pt x="342" y="382"/>
                          <a:pt x="458" y="317"/>
                          <a:pt x="546" y="269"/>
                        </a:cubicBezTo>
                        <a:cubicBezTo>
                          <a:pt x="634" y="221"/>
                          <a:pt x="720" y="171"/>
                          <a:pt x="778" y="134"/>
                        </a:cubicBezTo>
                        <a:cubicBezTo>
                          <a:pt x="836" y="97"/>
                          <a:pt x="862" y="64"/>
                          <a:pt x="895" y="45"/>
                        </a:cubicBezTo>
                        <a:cubicBezTo>
                          <a:pt x="928" y="26"/>
                          <a:pt x="938" y="25"/>
                          <a:pt x="975" y="18"/>
                        </a:cubicBezTo>
                        <a:cubicBezTo>
                          <a:pt x="1012" y="11"/>
                          <a:pt x="1093" y="1"/>
                          <a:pt x="1118" y="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99387" name="Group 59"/>
                <p:cNvGrpSpPr>
                  <a:grpSpLocks/>
                </p:cNvGrpSpPr>
                <p:nvPr/>
              </p:nvGrpSpPr>
              <p:grpSpPr bwMode="auto">
                <a:xfrm>
                  <a:off x="6635" y="4754"/>
                  <a:ext cx="2243" cy="510"/>
                  <a:chOff x="2182" y="4765"/>
                  <a:chExt cx="2243" cy="510"/>
                </a:xfrm>
              </p:grpSpPr>
              <p:sp>
                <p:nvSpPr>
                  <p:cNvPr id="99388" name="Freeform 60"/>
                  <p:cNvSpPr>
                    <a:spLocks/>
                  </p:cNvSpPr>
                  <p:nvPr/>
                </p:nvSpPr>
                <p:spPr bwMode="auto">
                  <a:xfrm>
                    <a:off x="2182" y="4767"/>
                    <a:ext cx="1118" cy="501"/>
                  </a:xfrm>
                  <a:custGeom>
                    <a:avLst/>
                    <a:gdLst/>
                    <a:ahLst/>
                    <a:cxnLst>
                      <a:cxn ang="0">
                        <a:pos x="0" y="501"/>
                      </a:cxn>
                      <a:cxn ang="0">
                        <a:pos x="251" y="421"/>
                      </a:cxn>
                      <a:cxn ang="0">
                        <a:pos x="546" y="269"/>
                      </a:cxn>
                      <a:cxn ang="0">
                        <a:pos x="778" y="134"/>
                      </a:cxn>
                      <a:cxn ang="0">
                        <a:pos x="895" y="45"/>
                      </a:cxn>
                      <a:cxn ang="0">
                        <a:pos x="975" y="18"/>
                      </a:cxn>
                      <a:cxn ang="0">
                        <a:pos x="1118" y="0"/>
                      </a:cxn>
                    </a:cxnLst>
                    <a:rect l="0" t="0" r="r" b="b"/>
                    <a:pathLst>
                      <a:path w="1118" h="501">
                        <a:moveTo>
                          <a:pt x="0" y="501"/>
                        </a:moveTo>
                        <a:cubicBezTo>
                          <a:pt x="80" y="480"/>
                          <a:pt x="160" y="460"/>
                          <a:pt x="251" y="421"/>
                        </a:cubicBezTo>
                        <a:cubicBezTo>
                          <a:pt x="342" y="382"/>
                          <a:pt x="458" y="317"/>
                          <a:pt x="546" y="269"/>
                        </a:cubicBezTo>
                        <a:cubicBezTo>
                          <a:pt x="634" y="221"/>
                          <a:pt x="720" y="171"/>
                          <a:pt x="778" y="134"/>
                        </a:cubicBezTo>
                        <a:cubicBezTo>
                          <a:pt x="836" y="97"/>
                          <a:pt x="862" y="64"/>
                          <a:pt x="895" y="45"/>
                        </a:cubicBezTo>
                        <a:cubicBezTo>
                          <a:pt x="928" y="26"/>
                          <a:pt x="938" y="25"/>
                          <a:pt x="975" y="18"/>
                        </a:cubicBezTo>
                        <a:cubicBezTo>
                          <a:pt x="1012" y="11"/>
                          <a:pt x="1093" y="1"/>
                          <a:pt x="1118" y="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9389" name="Freeform 61"/>
                  <p:cNvSpPr>
                    <a:spLocks/>
                  </p:cNvSpPr>
                  <p:nvPr/>
                </p:nvSpPr>
                <p:spPr bwMode="auto">
                  <a:xfrm flipH="1">
                    <a:off x="3289" y="4765"/>
                    <a:ext cx="1136" cy="510"/>
                  </a:xfrm>
                  <a:custGeom>
                    <a:avLst/>
                    <a:gdLst/>
                    <a:ahLst/>
                    <a:cxnLst>
                      <a:cxn ang="0">
                        <a:pos x="0" y="501"/>
                      </a:cxn>
                      <a:cxn ang="0">
                        <a:pos x="251" y="421"/>
                      </a:cxn>
                      <a:cxn ang="0">
                        <a:pos x="546" y="269"/>
                      </a:cxn>
                      <a:cxn ang="0">
                        <a:pos x="778" y="134"/>
                      </a:cxn>
                      <a:cxn ang="0">
                        <a:pos x="895" y="45"/>
                      </a:cxn>
                      <a:cxn ang="0">
                        <a:pos x="975" y="18"/>
                      </a:cxn>
                      <a:cxn ang="0">
                        <a:pos x="1118" y="0"/>
                      </a:cxn>
                    </a:cxnLst>
                    <a:rect l="0" t="0" r="r" b="b"/>
                    <a:pathLst>
                      <a:path w="1118" h="501">
                        <a:moveTo>
                          <a:pt x="0" y="501"/>
                        </a:moveTo>
                        <a:cubicBezTo>
                          <a:pt x="80" y="480"/>
                          <a:pt x="160" y="460"/>
                          <a:pt x="251" y="421"/>
                        </a:cubicBezTo>
                        <a:cubicBezTo>
                          <a:pt x="342" y="382"/>
                          <a:pt x="458" y="317"/>
                          <a:pt x="546" y="269"/>
                        </a:cubicBezTo>
                        <a:cubicBezTo>
                          <a:pt x="634" y="221"/>
                          <a:pt x="720" y="171"/>
                          <a:pt x="778" y="134"/>
                        </a:cubicBezTo>
                        <a:cubicBezTo>
                          <a:pt x="836" y="97"/>
                          <a:pt x="862" y="64"/>
                          <a:pt x="895" y="45"/>
                        </a:cubicBezTo>
                        <a:cubicBezTo>
                          <a:pt x="928" y="26"/>
                          <a:pt x="938" y="25"/>
                          <a:pt x="975" y="18"/>
                        </a:cubicBezTo>
                        <a:cubicBezTo>
                          <a:pt x="1012" y="11"/>
                          <a:pt x="1093" y="1"/>
                          <a:pt x="1118" y="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sp>
              <p:nvSpPr>
                <p:cNvPr id="99390" name="Freeform 62"/>
                <p:cNvSpPr>
                  <a:spLocks/>
                </p:cNvSpPr>
                <p:nvPr/>
              </p:nvSpPr>
              <p:spPr bwMode="auto">
                <a:xfrm>
                  <a:off x="4418" y="5259"/>
                  <a:ext cx="2227" cy="180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296" y="81"/>
                    </a:cxn>
                    <a:cxn ang="0">
                      <a:pos x="689" y="143"/>
                    </a:cxn>
                    <a:cxn ang="0">
                      <a:pos x="1011" y="170"/>
                    </a:cxn>
                    <a:cxn ang="0">
                      <a:pos x="1118" y="179"/>
                    </a:cxn>
                    <a:cxn ang="0">
                      <a:pos x="1422" y="161"/>
                    </a:cxn>
                    <a:cxn ang="0">
                      <a:pos x="1744" y="116"/>
                    </a:cxn>
                    <a:cxn ang="0">
                      <a:pos x="2004" y="63"/>
                    </a:cxn>
                    <a:cxn ang="0">
                      <a:pos x="2227" y="0"/>
                    </a:cxn>
                  </a:cxnLst>
                  <a:rect l="0" t="0" r="r" b="b"/>
                  <a:pathLst>
                    <a:path w="2227" h="180">
                      <a:moveTo>
                        <a:pt x="0" y="18"/>
                      </a:moveTo>
                      <a:cubicBezTo>
                        <a:pt x="90" y="39"/>
                        <a:pt x="181" y="60"/>
                        <a:pt x="296" y="81"/>
                      </a:cubicBezTo>
                      <a:cubicBezTo>
                        <a:pt x="411" y="102"/>
                        <a:pt x="570" y="128"/>
                        <a:pt x="689" y="143"/>
                      </a:cubicBezTo>
                      <a:cubicBezTo>
                        <a:pt x="808" y="158"/>
                        <a:pt x="940" y="164"/>
                        <a:pt x="1011" y="170"/>
                      </a:cubicBezTo>
                      <a:cubicBezTo>
                        <a:pt x="1082" y="176"/>
                        <a:pt x="1050" y="180"/>
                        <a:pt x="1118" y="179"/>
                      </a:cubicBezTo>
                      <a:cubicBezTo>
                        <a:pt x="1186" y="178"/>
                        <a:pt x="1318" y="171"/>
                        <a:pt x="1422" y="161"/>
                      </a:cubicBezTo>
                      <a:cubicBezTo>
                        <a:pt x="1526" y="151"/>
                        <a:pt x="1647" y="132"/>
                        <a:pt x="1744" y="116"/>
                      </a:cubicBezTo>
                      <a:cubicBezTo>
                        <a:pt x="1841" y="100"/>
                        <a:pt x="1924" y="82"/>
                        <a:pt x="2004" y="63"/>
                      </a:cubicBezTo>
                      <a:cubicBezTo>
                        <a:pt x="2084" y="44"/>
                        <a:pt x="2190" y="10"/>
                        <a:pt x="2227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81" name="Content Placeholder 8"/>
          <p:cNvSpPr>
            <a:spLocks noGrp="1"/>
          </p:cNvSpPr>
          <p:nvPr>
            <p:ph sz="half" idx="2"/>
          </p:nvPr>
        </p:nvSpPr>
        <p:spPr>
          <a:xfrm>
            <a:off x="285720" y="5072074"/>
            <a:ext cx="4543428" cy="12858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>
                <a:latin typeface="+mj-lt"/>
              </a:rPr>
              <a:t>Εξηγεί:</a:t>
            </a:r>
          </a:p>
          <a:p>
            <a:r>
              <a:rPr lang="el-GR" sz="2000" dirty="0" smtClean="0">
                <a:latin typeface="+mj-lt"/>
              </a:rPr>
              <a:t>Ασυμμετρία κυματοκορυφής –κοιλίας</a:t>
            </a:r>
          </a:p>
          <a:p>
            <a:r>
              <a:rPr lang="el-GR" sz="2000" dirty="0" smtClean="0">
                <a:latin typeface="+mj-lt"/>
              </a:rPr>
              <a:t>Μεταβολή της μέσης στάθμης νερού</a:t>
            </a:r>
          </a:p>
          <a:p>
            <a:pPr>
              <a:buNone/>
            </a:pPr>
            <a:endParaRPr lang="en-GB" sz="2000" dirty="0">
              <a:latin typeface="+mj-lt"/>
            </a:endParaRPr>
          </a:p>
        </p:txBody>
      </p:sp>
      <p:sp>
        <p:nvSpPr>
          <p:cNvPr id="99392" name="Rectangle 6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99391" name="Object 63"/>
          <p:cNvGraphicFramePr>
            <a:graphicFrameLocks noChangeAspect="1"/>
          </p:cNvGraphicFramePr>
          <p:nvPr/>
        </p:nvGraphicFramePr>
        <p:xfrm>
          <a:off x="7215206" y="3643314"/>
          <a:ext cx="1395274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0" name="Equation" r:id="rId5" imgW="990360" imgH="304560" progId="Equation.3">
                  <p:embed/>
                </p:oleObj>
              </mc:Choice>
              <mc:Fallback>
                <p:oleObj name="Equation" r:id="rId5" imgW="9903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206" y="3643314"/>
                        <a:ext cx="1395274" cy="428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93" name="Object 65"/>
          <p:cNvGraphicFramePr>
            <a:graphicFrameLocks noChangeAspect="1"/>
          </p:cNvGraphicFramePr>
          <p:nvPr/>
        </p:nvGraphicFramePr>
        <p:xfrm>
          <a:off x="7215206" y="2643182"/>
          <a:ext cx="6794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1" name="Equation" r:id="rId7" imgW="482400" imgH="304560" progId="Equation.3">
                  <p:embed/>
                </p:oleObj>
              </mc:Choice>
              <mc:Fallback>
                <p:oleObj name="Equation" r:id="rId7" imgW="48240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206" y="2643182"/>
                        <a:ext cx="67945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3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29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1409700"/>
            <a:ext cx="3384550" cy="4114800"/>
          </a:xfrm>
        </p:spPr>
        <p:txBody>
          <a:bodyPr/>
          <a:lstStyle/>
          <a:p>
            <a:pPr marL="495300" indent="-495300">
              <a:buFontTx/>
              <a:buAutoNum type="alphaLcParenBoth"/>
            </a:pPr>
            <a:r>
              <a:rPr lang="el-GR" sz="2600" dirty="0" smtClean="0">
                <a:latin typeface="+mj-lt"/>
              </a:rPr>
              <a:t>Μία συχνότητα</a:t>
            </a:r>
            <a:r>
              <a:rPr lang="en-GB" sz="2600" dirty="0" smtClean="0">
                <a:latin typeface="+mj-lt"/>
              </a:rPr>
              <a:t>,</a:t>
            </a:r>
            <a:endParaRPr lang="en-GB" sz="2600" dirty="0">
              <a:latin typeface="+mj-lt"/>
            </a:endParaRPr>
          </a:p>
          <a:p>
            <a:pPr marL="495300" indent="-495300">
              <a:buFontTx/>
              <a:buNone/>
            </a:pPr>
            <a:r>
              <a:rPr lang="en-GB" sz="2600" dirty="0">
                <a:latin typeface="+mj-lt"/>
              </a:rPr>
              <a:t> 	</a:t>
            </a:r>
            <a:r>
              <a:rPr lang="el-GR" sz="2600" dirty="0" smtClean="0">
                <a:latin typeface="+mj-lt"/>
              </a:rPr>
              <a:t>μικρό εύρος α</a:t>
            </a:r>
            <a:endParaRPr lang="en-GB" sz="2600" dirty="0">
              <a:latin typeface="+mj-lt"/>
            </a:endParaRPr>
          </a:p>
          <a:p>
            <a:pPr marL="495300" indent="-495300">
              <a:buFontTx/>
              <a:buAutoNum type="alphaLcParenBoth"/>
            </a:pPr>
            <a:endParaRPr lang="en-GB" sz="2600" dirty="0">
              <a:latin typeface="+mj-lt"/>
            </a:endParaRPr>
          </a:p>
          <a:p>
            <a:pPr marL="495300" indent="-495300">
              <a:buFontTx/>
              <a:buAutoNum type="alphaLcParenBoth"/>
            </a:pPr>
            <a:endParaRPr lang="en-GB" sz="2600" dirty="0">
              <a:latin typeface="+mj-lt"/>
            </a:endParaRPr>
          </a:p>
          <a:p>
            <a:pPr marL="495300" indent="-495300">
              <a:buFontTx/>
              <a:buAutoNum type="alphaLcParenBoth"/>
            </a:pPr>
            <a:endParaRPr lang="en-GB" sz="2600" dirty="0">
              <a:latin typeface="+mj-lt"/>
            </a:endParaRPr>
          </a:p>
          <a:p>
            <a:pPr marL="495300" indent="-495300">
              <a:buFontTx/>
              <a:buAutoNum type="alphaLcParenBoth" startAt="2"/>
            </a:pPr>
            <a:r>
              <a:rPr lang="el-GR" sz="2600" dirty="0" smtClean="0">
                <a:latin typeface="+mj-lt"/>
              </a:rPr>
              <a:t>Μία Συχνότητα</a:t>
            </a:r>
            <a:r>
              <a:rPr lang="en-GB" sz="2600" dirty="0" smtClean="0">
                <a:latin typeface="+mj-lt"/>
              </a:rPr>
              <a:t>,</a:t>
            </a:r>
            <a:endParaRPr lang="en-GB" sz="2600" dirty="0">
              <a:latin typeface="+mj-lt"/>
            </a:endParaRPr>
          </a:p>
          <a:p>
            <a:pPr marL="495300" indent="-495300">
              <a:buFontTx/>
              <a:buNone/>
            </a:pPr>
            <a:r>
              <a:rPr lang="en-GB" sz="2600" dirty="0">
                <a:latin typeface="+mj-lt"/>
              </a:rPr>
              <a:t> 	</a:t>
            </a:r>
            <a:r>
              <a:rPr lang="el-GR" sz="2600" dirty="0" smtClean="0">
                <a:latin typeface="+mj-lt"/>
              </a:rPr>
              <a:t> μεγάλο εύρος α</a:t>
            </a:r>
            <a:endParaRPr lang="en-GB" sz="2600" dirty="0">
              <a:latin typeface="+mj-lt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206875" y="1427163"/>
            <a:ext cx="4937125" cy="3676650"/>
            <a:chOff x="3218" y="848"/>
            <a:chExt cx="2542" cy="1907"/>
          </a:xfrm>
        </p:grpSpPr>
        <p:pic>
          <p:nvPicPr>
            <p:cNvPr id="418840" name="Picture 2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18" y="848"/>
              <a:ext cx="2542" cy="19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418841" name="Line 25"/>
            <p:cNvSpPr>
              <a:spLocks noChangeShapeType="1"/>
            </p:cNvSpPr>
            <p:nvPr/>
          </p:nvSpPr>
          <p:spPr bwMode="auto">
            <a:xfrm>
              <a:off x="3536" y="1966"/>
              <a:ext cx="19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18821" name="Line 5"/>
          <p:cNvSpPr>
            <a:spLocks noChangeShapeType="1"/>
          </p:cNvSpPr>
          <p:nvPr/>
        </p:nvSpPr>
        <p:spPr bwMode="auto">
          <a:xfrm>
            <a:off x="6281738" y="3168650"/>
            <a:ext cx="1587" cy="7842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8822" name="Text Box 6"/>
          <p:cNvSpPr txBox="1">
            <a:spLocks noChangeArrowheads="1"/>
          </p:cNvSpPr>
          <p:nvPr/>
        </p:nvSpPr>
        <p:spPr bwMode="auto">
          <a:xfrm>
            <a:off x="6189663" y="3248025"/>
            <a:ext cx="4365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i="1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418823" name="Line 7"/>
          <p:cNvSpPr>
            <a:spLocks noChangeShapeType="1"/>
          </p:cNvSpPr>
          <p:nvPr/>
        </p:nvSpPr>
        <p:spPr bwMode="auto">
          <a:xfrm>
            <a:off x="5803900" y="3227388"/>
            <a:ext cx="9525" cy="36036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8824" name="Text Box 8"/>
          <p:cNvSpPr txBox="1">
            <a:spLocks noChangeArrowheads="1"/>
          </p:cNvSpPr>
          <p:nvPr/>
        </p:nvSpPr>
        <p:spPr bwMode="auto">
          <a:xfrm>
            <a:off x="5594350" y="3238500"/>
            <a:ext cx="79851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i="1">
                <a:solidFill>
                  <a:schemeClr val="accent2"/>
                </a:solidFill>
                <a:latin typeface="Symbol" pitchFamily="18" charset="2"/>
              </a:rPr>
              <a:t>h</a:t>
            </a:r>
            <a:r>
              <a:rPr lang="en-GB" sz="1400" i="1" baseline="-25000">
                <a:solidFill>
                  <a:schemeClr val="accent2"/>
                </a:solidFill>
              </a:rPr>
              <a:t>max</a:t>
            </a:r>
            <a:endParaRPr lang="en-GB" sz="1400" i="1">
              <a:solidFill>
                <a:schemeClr val="accent2"/>
              </a:solidFill>
              <a:latin typeface="Symbol" pitchFamily="18" charset="2"/>
            </a:endParaRPr>
          </a:p>
        </p:txBody>
      </p:sp>
      <p:sp>
        <p:nvSpPr>
          <p:cNvPr id="418828" name="Rectangle 12"/>
          <p:cNvSpPr>
            <a:spLocks noGrp="1" noChangeArrowheads="1"/>
          </p:cNvSpPr>
          <p:nvPr>
            <p:ph type="title"/>
          </p:nvPr>
        </p:nvSpPr>
        <p:spPr>
          <a:xfrm>
            <a:off x="1071538" y="357166"/>
            <a:ext cx="7029450" cy="75722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Μη γραμμικότητα, Κανονικοί Κυματισμοί</a:t>
            </a:r>
            <a:endParaRPr lang="en-GB" sz="3200" dirty="0"/>
          </a:p>
        </p:txBody>
      </p:sp>
      <p:sp>
        <p:nvSpPr>
          <p:cNvPr id="418837" name="Text Box 21"/>
          <p:cNvSpPr txBox="1">
            <a:spLocks noChangeArrowheads="1"/>
          </p:cNvSpPr>
          <p:nvPr/>
        </p:nvSpPr>
        <p:spPr bwMode="auto">
          <a:xfrm>
            <a:off x="4246563" y="4762500"/>
            <a:ext cx="7905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i="1">
                <a:solidFill>
                  <a:schemeClr val="accent2"/>
                </a:solidFill>
                <a:latin typeface="Symbol" pitchFamily="18" charset="2"/>
              </a:rPr>
              <a:t>h</a:t>
            </a:r>
            <a:r>
              <a:rPr lang="en-GB" sz="2000" i="1" baseline="-25000">
                <a:solidFill>
                  <a:schemeClr val="accent2"/>
                </a:solidFill>
              </a:rPr>
              <a:t>max</a:t>
            </a:r>
            <a:endParaRPr lang="en-GB" sz="2000" i="1">
              <a:solidFill>
                <a:schemeClr val="accent2"/>
              </a:solidFill>
              <a:latin typeface="Symbol" pitchFamily="18" charset="2"/>
            </a:endParaRPr>
          </a:p>
        </p:txBody>
      </p:sp>
      <p:sp>
        <p:nvSpPr>
          <p:cNvPr id="418838" name="Text Box 22"/>
          <p:cNvSpPr txBox="1">
            <a:spLocks noChangeArrowheads="1"/>
          </p:cNvSpPr>
          <p:nvPr/>
        </p:nvSpPr>
        <p:spPr bwMode="auto">
          <a:xfrm>
            <a:off x="1771650" y="2506663"/>
            <a:ext cx="20875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800">
                <a:solidFill>
                  <a:schemeClr val="tx1"/>
                </a:solidFill>
              </a:rPr>
              <a:t> </a:t>
            </a:r>
            <a:r>
              <a:rPr lang="en-GB" sz="1800" i="1">
                <a:solidFill>
                  <a:schemeClr val="tx1"/>
                </a:solidFill>
                <a:latin typeface="Symbol" pitchFamily="18" charset="2"/>
              </a:rPr>
              <a:t>h</a:t>
            </a:r>
            <a:r>
              <a:rPr lang="en-GB" sz="1800" i="1" baseline="-25000">
                <a:solidFill>
                  <a:schemeClr val="tx1"/>
                </a:solidFill>
              </a:rPr>
              <a:t>max </a:t>
            </a:r>
            <a:r>
              <a:rPr lang="en-GB" sz="1800" i="1">
                <a:solidFill>
                  <a:schemeClr val="tx1"/>
                </a:solidFill>
              </a:rPr>
              <a:t>= H/2</a:t>
            </a:r>
            <a:endParaRPr lang="en-GB" sz="1800" i="1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418839" name="Text Box 23"/>
          <p:cNvSpPr txBox="1">
            <a:spLocks noChangeArrowheads="1"/>
          </p:cNvSpPr>
          <p:nvPr/>
        </p:nvSpPr>
        <p:spPr bwMode="auto">
          <a:xfrm>
            <a:off x="1787525" y="4979988"/>
            <a:ext cx="20875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800">
                <a:solidFill>
                  <a:schemeClr val="tx1"/>
                </a:solidFill>
              </a:rPr>
              <a:t> </a:t>
            </a:r>
            <a:r>
              <a:rPr lang="en-GB" sz="1800" i="1">
                <a:solidFill>
                  <a:schemeClr val="tx1"/>
                </a:solidFill>
                <a:latin typeface="Symbol" pitchFamily="18" charset="2"/>
              </a:rPr>
              <a:t>h</a:t>
            </a:r>
            <a:r>
              <a:rPr lang="en-GB" sz="1800" i="1" baseline="-25000">
                <a:solidFill>
                  <a:schemeClr val="tx1"/>
                </a:solidFill>
              </a:rPr>
              <a:t>max </a:t>
            </a:r>
            <a:r>
              <a:rPr lang="en-GB" sz="1800" i="1">
                <a:solidFill>
                  <a:schemeClr val="tx1"/>
                </a:solidFill>
              </a:rPr>
              <a:t>&gt; H/2</a:t>
            </a:r>
            <a:endParaRPr lang="en-GB" sz="1800" i="1">
              <a:solidFill>
                <a:schemeClr val="tx1"/>
              </a:solidFill>
              <a:latin typeface="Symbol" pitchFamily="18" charset="2"/>
            </a:endParaRP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4210050" y="1452563"/>
            <a:ext cx="4933950" cy="3700462"/>
            <a:chOff x="2652" y="915"/>
            <a:chExt cx="3108" cy="2331"/>
          </a:xfrm>
        </p:grpSpPr>
        <p:pic>
          <p:nvPicPr>
            <p:cNvPr id="418843" name="Picture 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52" y="915"/>
              <a:ext cx="3108" cy="2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418844" name="Line 28"/>
            <p:cNvSpPr>
              <a:spLocks noChangeShapeType="1"/>
            </p:cNvSpPr>
            <p:nvPr/>
          </p:nvSpPr>
          <p:spPr bwMode="auto">
            <a:xfrm>
              <a:off x="3060" y="2280"/>
              <a:ext cx="24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18836" name="Line 20"/>
          <p:cNvSpPr>
            <a:spLocks noChangeShapeType="1"/>
          </p:cNvSpPr>
          <p:nvPr/>
        </p:nvSpPr>
        <p:spPr bwMode="auto">
          <a:xfrm>
            <a:off x="5805488" y="3252788"/>
            <a:ext cx="0" cy="37941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8834" name="Line 18"/>
          <p:cNvSpPr>
            <a:spLocks noChangeShapeType="1"/>
          </p:cNvSpPr>
          <p:nvPr/>
        </p:nvSpPr>
        <p:spPr bwMode="auto">
          <a:xfrm>
            <a:off x="6278563" y="3268663"/>
            <a:ext cx="1587" cy="7175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8832" name="Line 16"/>
          <p:cNvSpPr>
            <a:spLocks noChangeShapeType="1"/>
          </p:cNvSpPr>
          <p:nvPr/>
        </p:nvSpPr>
        <p:spPr bwMode="auto">
          <a:xfrm>
            <a:off x="6762750" y="1847850"/>
            <a:ext cx="12700" cy="17684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8830" name="Line 14"/>
          <p:cNvSpPr>
            <a:spLocks noChangeShapeType="1"/>
          </p:cNvSpPr>
          <p:nvPr/>
        </p:nvSpPr>
        <p:spPr bwMode="auto">
          <a:xfrm>
            <a:off x="7221538" y="1847850"/>
            <a:ext cx="23812" cy="27844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8831" name="Text Box 15"/>
          <p:cNvSpPr txBox="1">
            <a:spLocks noChangeArrowheads="1"/>
          </p:cNvSpPr>
          <p:nvPr/>
        </p:nvSpPr>
        <p:spPr bwMode="auto">
          <a:xfrm>
            <a:off x="6575425" y="2797175"/>
            <a:ext cx="7905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i="1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lang="en-GB" sz="1800" i="1" baseline="-25000">
                <a:solidFill>
                  <a:srgbClr val="FF0000"/>
                </a:solidFill>
              </a:rPr>
              <a:t>max</a:t>
            </a:r>
            <a:endParaRPr lang="en-GB" sz="1800" i="1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418833" name="Text Box 17"/>
          <p:cNvSpPr txBox="1">
            <a:spLocks noChangeArrowheads="1"/>
          </p:cNvSpPr>
          <p:nvPr/>
        </p:nvSpPr>
        <p:spPr bwMode="auto">
          <a:xfrm>
            <a:off x="7164388" y="2212975"/>
            <a:ext cx="431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i="1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418835" name="Text Box 19"/>
          <p:cNvSpPr txBox="1">
            <a:spLocks noChangeArrowheads="1"/>
          </p:cNvSpPr>
          <p:nvPr/>
        </p:nvSpPr>
        <p:spPr bwMode="auto">
          <a:xfrm>
            <a:off x="6175375" y="3284538"/>
            <a:ext cx="431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i="1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418846" name="Text Box 30"/>
          <p:cNvSpPr txBox="1">
            <a:spLocks noChangeArrowheads="1"/>
          </p:cNvSpPr>
          <p:nvPr/>
        </p:nvSpPr>
        <p:spPr bwMode="auto">
          <a:xfrm>
            <a:off x="5724525" y="3308350"/>
            <a:ext cx="7905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200" i="1">
                <a:solidFill>
                  <a:schemeClr val="accent2"/>
                </a:solidFill>
                <a:latin typeface="Symbol" pitchFamily="18" charset="2"/>
              </a:rPr>
              <a:t>h</a:t>
            </a:r>
            <a:r>
              <a:rPr lang="en-GB" sz="1200" i="1" baseline="-25000">
                <a:solidFill>
                  <a:schemeClr val="accent2"/>
                </a:solidFill>
              </a:rPr>
              <a:t>max</a:t>
            </a:r>
            <a:endParaRPr lang="en-GB" sz="1200" i="1">
              <a:solidFill>
                <a:schemeClr val="accent2"/>
              </a:solidFill>
              <a:latin typeface="Symbol" pitchFamily="18" charset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00892" y="0"/>
            <a:ext cx="21431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i="1" dirty="0" smtClean="0"/>
              <a:t>Πηγή: </a:t>
            </a:r>
            <a:r>
              <a:rPr lang="en-US" sz="900" i="1" dirty="0" smtClean="0"/>
              <a:t> Prof. C. Swan, Inaugural Lecture</a:t>
            </a:r>
            <a:endParaRPr lang="en-GB" sz="900" i="1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B0992-6187-4902-A079-91028B942D3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</a:t>
            </a:r>
            <a:r>
              <a:rPr lang="en-GB" smtClean="0"/>
              <a:t>VII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143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1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1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1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18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418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18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18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18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18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418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18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37" grpId="0"/>
      <p:bldP spid="418839" grpId="0"/>
      <p:bldP spid="418836" grpId="0" animBg="1"/>
      <p:bldP spid="418834" grpId="0" animBg="1"/>
      <p:bldP spid="418832" grpId="0" animBg="1"/>
      <p:bldP spid="418830" grpId="0" animBg="1"/>
      <p:bldP spid="418831" grpId="0"/>
      <p:bldP spid="418833" grpId="0"/>
      <p:bldP spid="418835" grpId="0"/>
      <p:bldP spid="4188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440238" y="1495425"/>
            <a:ext cx="4375150" cy="3197225"/>
            <a:chOff x="129" y="1002"/>
            <a:chExt cx="2776" cy="2014"/>
          </a:xfrm>
        </p:grpSpPr>
        <p:pic>
          <p:nvPicPr>
            <p:cNvPr id="270361" name="Picture 2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9" y="1002"/>
              <a:ext cx="2776" cy="20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270365" name="Line 29"/>
            <p:cNvSpPr>
              <a:spLocks noChangeShapeType="1"/>
            </p:cNvSpPr>
            <p:nvPr/>
          </p:nvSpPr>
          <p:spPr bwMode="auto">
            <a:xfrm>
              <a:off x="488" y="2064"/>
              <a:ext cx="2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70367" name="Line 31"/>
          <p:cNvSpPr>
            <a:spLocks noChangeShapeType="1"/>
          </p:cNvSpPr>
          <p:nvPr/>
        </p:nvSpPr>
        <p:spPr bwMode="auto">
          <a:xfrm>
            <a:off x="6149975" y="2157413"/>
            <a:ext cx="1588" cy="20891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0368" name="Text Box 32"/>
          <p:cNvSpPr txBox="1">
            <a:spLocks noChangeArrowheads="1"/>
          </p:cNvSpPr>
          <p:nvPr/>
        </p:nvSpPr>
        <p:spPr bwMode="auto">
          <a:xfrm>
            <a:off x="6103938" y="2800350"/>
            <a:ext cx="4365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i="1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270369" name="Line 33"/>
          <p:cNvSpPr>
            <a:spLocks noChangeShapeType="1"/>
          </p:cNvSpPr>
          <p:nvPr/>
        </p:nvSpPr>
        <p:spPr bwMode="auto">
          <a:xfrm>
            <a:off x="5583238" y="2119313"/>
            <a:ext cx="0" cy="107473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0370" name="Text Box 34"/>
          <p:cNvSpPr txBox="1">
            <a:spLocks noChangeArrowheads="1"/>
          </p:cNvSpPr>
          <p:nvPr/>
        </p:nvSpPr>
        <p:spPr bwMode="auto">
          <a:xfrm>
            <a:off x="5448300" y="2392363"/>
            <a:ext cx="7985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i="1">
                <a:solidFill>
                  <a:schemeClr val="accent2"/>
                </a:solidFill>
                <a:latin typeface="Symbol" pitchFamily="18" charset="2"/>
              </a:rPr>
              <a:t>h</a:t>
            </a:r>
            <a:r>
              <a:rPr lang="en-GB" sz="2000" i="1" baseline="-25000">
                <a:solidFill>
                  <a:schemeClr val="accent2"/>
                </a:solidFill>
              </a:rPr>
              <a:t>max</a:t>
            </a:r>
            <a:endParaRPr lang="en-GB" sz="2000" i="1">
              <a:solidFill>
                <a:schemeClr val="accent2"/>
              </a:solidFill>
              <a:latin typeface="Symbol" pitchFamily="18" charset="2"/>
            </a:endParaRP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4292600" y="1512888"/>
            <a:ext cx="4851400" cy="3149600"/>
            <a:chOff x="2704" y="883"/>
            <a:chExt cx="3056" cy="2368"/>
          </a:xfrm>
        </p:grpSpPr>
        <p:pic>
          <p:nvPicPr>
            <p:cNvPr id="270356" name="Picture 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04" y="883"/>
              <a:ext cx="3056" cy="2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270358" name="Line 22"/>
            <p:cNvSpPr>
              <a:spLocks noChangeShapeType="1"/>
            </p:cNvSpPr>
            <p:nvPr/>
          </p:nvSpPr>
          <p:spPr bwMode="auto">
            <a:xfrm>
              <a:off x="3112" y="2142"/>
              <a:ext cx="236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70340" name="Rectangle 4"/>
          <p:cNvSpPr>
            <a:spLocks noGrp="1" noChangeArrowheads="1"/>
          </p:cNvSpPr>
          <p:nvPr>
            <p:ph type="title"/>
          </p:nvPr>
        </p:nvSpPr>
        <p:spPr>
          <a:xfrm>
            <a:off x="1042988" y="642918"/>
            <a:ext cx="7029450" cy="671532"/>
          </a:xfrm>
        </p:spPr>
        <p:txBody>
          <a:bodyPr>
            <a:noAutofit/>
          </a:bodyPr>
          <a:lstStyle/>
          <a:p>
            <a:r>
              <a:rPr lang="el-GR" sz="3200" dirty="0" smtClean="0"/>
              <a:t>Μη γραμμικότητα, Κανονικοί Κυματισμοί</a:t>
            </a:r>
            <a:endParaRPr lang="en-GB" sz="2800" dirty="0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73832" y="1521070"/>
            <a:ext cx="3384550" cy="4114800"/>
          </a:xfrm>
        </p:spPr>
        <p:txBody>
          <a:bodyPr>
            <a:normAutofit/>
          </a:bodyPr>
          <a:lstStyle/>
          <a:p>
            <a:pPr marL="495300" indent="-495300">
              <a:buFontTx/>
              <a:buAutoNum type="alphaLcParenBoth"/>
            </a:pPr>
            <a:r>
              <a:rPr lang="el-GR" dirty="0">
                <a:latin typeface="+mj-lt"/>
              </a:rPr>
              <a:t>Μία συχνότητα</a:t>
            </a:r>
            <a:r>
              <a:rPr lang="en-GB" dirty="0">
                <a:latin typeface="+mj-lt"/>
              </a:rPr>
              <a:t>,</a:t>
            </a:r>
          </a:p>
          <a:p>
            <a:pPr marL="495300" indent="-495300">
              <a:buFontTx/>
              <a:buNone/>
            </a:pPr>
            <a:r>
              <a:rPr lang="en-GB" dirty="0">
                <a:latin typeface="+mj-lt"/>
              </a:rPr>
              <a:t> 	</a:t>
            </a:r>
            <a:r>
              <a:rPr lang="el-GR" dirty="0" smtClean="0">
                <a:latin typeface="+mj-lt"/>
              </a:rPr>
              <a:t>μεγάλο εύρος α, γραμμική λύση</a:t>
            </a:r>
            <a:endParaRPr lang="en-GB" dirty="0">
              <a:latin typeface="+mj-lt"/>
            </a:endParaRPr>
          </a:p>
          <a:p>
            <a:pPr marL="0" indent="0">
              <a:buNone/>
            </a:pPr>
            <a:endParaRPr lang="en-GB" sz="2600" dirty="0">
              <a:latin typeface="+mj-lt"/>
            </a:endParaRPr>
          </a:p>
          <a:p>
            <a:pPr marL="495300" indent="-495300">
              <a:buFontTx/>
              <a:buAutoNum type="alphaLcParenBoth"/>
            </a:pPr>
            <a:endParaRPr lang="en-GB" sz="2600" dirty="0">
              <a:latin typeface="+mj-lt"/>
            </a:endParaRPr>
          </a:p>
          <a:p>
            <a:pPr marL="495300" indent="-495300">
              <a:buFontTx/>
              <a:buAutoNum type="alphaLcParenBoth" startAt="2"/>
            </a:pPr>
            <a:r>
              <a:rPr lang="el-GR" sz="2600" dirty="0" smtClean="0">
                <a:latin typeface="+mj-lt"/>
              </a:rPr>
              <a:t>Μία συχνότητα</a:t>
            </a:r>
            <a:r>
              <a:rPr lang="en-GB" sz="2600" dirty="0" smtClean="0">
                <a:latin typeface="+mj-lt"/>
              </a:rPr>
              <a:t>,</a:t>
            </a:r>
            <a:r>
              <a:rPr lang="el-GR" sz="2600" dirty="0" smtClean="0">
                <a:latin typeface="+mj-lt"/>
              </a:rPr>
              <a:t> μεγάλο εύρος α, μη-γραμμική λύση</a:t>
            </a:r>
            <a:endParaRPr lang="en-GB" sz="2600" dirty="0">
              <a:latin typeface="+mj-lt"/>
            </a:endParaRPr>
          </a:p>
        </p:txBody>
      </p:sp>
      <p:sp>
        <p:nvSpPr>
          <p:cNvPr id="270342" name="Line 6"/>
          <p:cNvSpPr>
            <a:spLocks noChangeShapeType="1"/>
          </p:cNvSpPr>
          <p:nvPr/>
        </p:nvSpPr>
        <p:spPr bwMode="auto">
          <a:xfrm>
            <a:off x="7423150" y="1839913"/>
            <a:ext cx="14288" cy="21272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0343" name="Text Box 7"/>
          <p:cNvSpPr txBox="1">
            <a:spLocks noChangeArrowheads="1"/>
          </p:cNvSpPr>
          <p:nvPr/>
        </p:nvSpPr>
        <p:spPr bwMode="auto">
          <a:xfrm>
            <a:off x="6626225" y="2535238"/>
            <a:ext cx="7905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i="1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lang="en-GB" sz="2000" i="1" baseline="-25000">
                <a:solidFill>
                  <a:srgbClr val="FF0000"/>
                </a:solidFill>
              </a:rPr>
              <a:t>max</a:t>
            </a:r>
            <a:endParaRPr lang="en-GB" sz="2000" i="1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270344" name="Line 8"/>
          <p:cNvSpPr>
            <a:spLocks noChangeShapeType="1"/>
          </p:cNvSpPr>
          <p:nvPr/>
        </p:nvSpPr>
        <p:spPr bwMode="auto">
          <a:xfrm>
            <a:off x="6808788" y="1849438"/>
            <a:ext cx="12700" cy="13589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0345" name="Text Box 9"/>
          <p:cNvSpPr txBox="1">
            <a:spLocks noChangeArrowheads="1"/>
          </p:cNvSpPr>
          <p:nvPr/>
        </p:nvSpPr>
        <p:spPr bwMode="auto">
          <a:xfrm>
            <a:off x="7358063" y="2551113"/>
            <a:ext cx="431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i="1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270346" name="Line 10"/>
          <p:cNvSpPr>
            <a:spLocks noChangeShapeType="1"/>
          </p:cNvSpPr>
          <p:nvPr/>
        </p:nvSpPr>
        <p:spPr bwMode="auto">
          <a:xfrm>
            <a:off x="6175375" y="2149475"/>
            <a:ext cx="1588" cy="20891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0347" name="Text Box 11"/>
          <p:cNvSpPr txBox="1">
            <a:spLocks noChangeArrowheads="1"/>
          </p:cNvSpPr>
          <p:nvPr/>
        </p:nvSpPr>
        <p:spPr bwMode="auto">
          <a:xfrm>
            <a:off x="6053138" y="2792413"/>
            <a:ext cx="431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i="1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270348" name="Line 12"/>
          <p:cNvSpPr>
            <a:spLocks noChangeShapeType="1"/>
          </p:cNvSpPr>
          <p:nvPr/>
        </p:nvSpPr>
        <p:spPr bwMode="auto">
          <a:xfrm>
            <a:off x="5543550" y="2111375"/>
            <a:ext cx="0" cy="107473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0349" name="Text Box 13"/>
          <p:cNvSpPr txBox="1">
            <a:spLocks noChangeArrowheads="1"/>
          </p:cNvSpPr>
          <p:nvPr/>
        </p:nvSpPr>
        <p:spPr bwMode="auto">
          <a:xfrm>
            <a:off x="5400675" y="2384425"/>
            <a:ext cx="7905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i="1">
                <a:solidFill>
                  <a:schemeClr val="accent2"/>
                </a:solidFill>
                <a:latin typeface="Symbol" pitchFamily="18" charset="2"/>
              </a:rPr>
              <a:t>h</a:t>
            </a:r>
            <a:r>
              <a:rPr lang="en-GB" sz="2000" i="1" baseline="-25000">
                <a:solidFill>
                  <a:schemeClr val="accent2"/>
                </a:solidFill>
              </a:rPr>
              <a:t>max</a:t>
            </a:r>
            <a:endParaRPr lang="en-GB" sz="2000" i="1">
              <a:solidFill>
                <a:schemeClr val="accent2"/>
              </a:solidFill>
              <a:latin typeface="Symbol" pitchFamily="18" charset="2"/>
            </a:endParaRPr>
          </a:p>
        </p:txBody>
      </p:sp>
      <p:sp>
        <p:nvSpPr>
          <p:cNvPr id="270350" name="Text Box 14"/>
          <p:cNvSpPr txBox="1">
            <a:spLocks noChangeArrowheads="1"/>
          </p:cNvSpPr>
          <p:nvPr/>
        </p:nvSpPr>
        <p:spPr bwMode="auto">
          <a:xfrm>
            <a:off x="1691680" y="3024982"/>
            <a:ext cx="20875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i="1" dirty="0" err="1">
                <a:solidFill>
                  <a:schemeClr val="tx1"/>
                </a:solidFill>
                <a:latin typeface="Symbol" pitchFamily="18" charset="2"/>
              </a:rPr>
              <a:t>h</a:t>
            </a:r>
            <a:r>
              <a:rPr lang="en-GB" sz="1800" i="1" baseline="-25000" dirty="0" err="1">
                <a:solidFill>
                  <a:schemeClr val="tx1"/>
                </a:solidFill>
              </a:rPr>
              <a:t>max</a:t>
            </a:r>
            <a:r>
              <a:rPr lang="en-GB" sz="1800" i="1" baseline="-25000" dirty="0">
                <a:solidFill>
                  <a:schemeClr val="tx1"/>
                </a:solidFill>
              </a:rPr>
              <a:t> </a:t>
            </a:r>
            <a:r>
              <a:rPr lang="en-GB" sz="1800" i="1" dirty="0">
                <a:solidFill>
                  <a:schemeClr val="tx1"/>
                </a:solidFill>
              </a:rPr>
              <a:t>= H/2</a:t>
            </a:r>
            <a:endParaRPr lang="en-GB" sz="1800" i="1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270351" name="Text Box 15"/>
          <p:cNvSpPr txBox="1">
            <a:spLocks noChangeArrowheads="1"/>
          </p:cNvSpPr>
          <p:nvPr/>
        </p:nvSpPr>
        <p:spPr bwMode="auto">
          <a:xfrm>
            <a:off x="1787525" y="4979988"/>
            <a:ext cx="20875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800">
                <a:solidFill>
                  <a:schemeClr val="tx1"/>
                </a:solidFill>
              </a:rPr>
              <a:t> </a:t>
            </a:r>
            <a:r>
              <a:rPr lang="en-GB" sz="1800" i="1">
                <a:solidFill>
                  <a:schemeClr val="tx1"/>
                </a:solidFill>
                <a:latin typeface="Symbol" pitchFamily="18" charset="2"/>
              </a:rPr>
              <a:t>h</a:t>
            </a:r>
            <a:r>
              <a:rPr lang="en-GB" sz="1800" i="1" baseline="-25000">
                <a:solidFill>
                  <a:schemeClr val="tx1"/>
                </a:solidFill>
              </a:rPr>
              <a:t>max </a:t>
            </a:r>
            <a:r>
              <a:rPr lang="en-GB" sz="1800" i="1">
                <a:solidFill>
                  <a:schemeClr val="tx1"/>
                </a:solidFill>
              </a:rPr>
              <a:t>&gt; H/2</a:t>
            </a:r>
            <a:endParaRPr lang="en-GB" sz="1800" i="1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00892" y="0"/>
            <a:ext cx="21431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i="1" dirty="0" smtClean="0"/>
              <a:t>Πηγή: </a:t>
            </a:r>
            <a:r>
              <a:rPr lang="en-US" sz="900" i="1" dirty="0" smtClean="0"/>
              <a:t> Prof. C. Swan, Inaugural Lecture</a:t>
            </a:r>
            <a:endParaRPr lang="en-GB" sz="900" i="1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B0992-6187-4902-A079-91028B942D3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</a:t>
            </a:r>
            <a:r>
              <a:rPr lang="en-GB" smtClean="0"/>
              <a:t>VII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772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70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70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0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70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70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7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7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7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70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70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2" grpId="0" animBg="1"/>
      <p:bldP spid="270343" grpId="0"/>
      <p:bldP spid="270344" grpId="0" animBg="1"/>
      <p:bldP spid="270345" grpId="0"/>
      <p:bldP spid="270346" grpId="0" animBg="1"/>
      <p:bldP spid="270347" grpId="0"/>
      <p:bldP spid="270348" grpId="0" animBg="1"/>
      <p:bldP spid="270349" grpId="0"/>
      <p:bldP spid="2703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r>
              <a:rPr lang="el-GR" sz="3600" dirty="0" smtClean="0"/>
              <a:t>Μη γραμμικότητα, Κανονικοί Κυματισμοί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Δυστυχώς, όσο πιο «μεγάλοι» κυματισμοί τόσους περισσότερους όρους πρέπει να χρησιμοποιούμε: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Αναλυτικές λύσεις, μέχρι 5</a:t>
            </a:r>
            <a:r>
              <a:rPr lang="el-GR" baseline="30000" dirty="0" smtClean="0"/>
              <a:t>ης</a:t>
            </a:r>
            <a:r>
              <a:rPr lang="el-GR" dirty="0" smtClean="0"/>
              <a:t> τάξης. </a:t>
            </a:r>
            <a:r>
              <a:rPr lang="en-US" dirty="0" smtClean="0"/>
              <a:t>Fenton (1985) </a:t>
            </a:r>
            <a:r>
              <a:rPr lang="el-GR" dirty="0" smtClean="0"/>
              <a:t>επέκταση της λύσης </a:t>
            </a:r>
            <a:r>
              <a:rPr lang="en-US" dirty="0" smtClean="0"/>
              <a:t>Stokes</a:t>
            </a:r>
            <a:r>
              <a:rPr lang="el-GR" dirty="0" smtClean="0"/>
              <a:t> έως 5</a:t>
            </a:r>
            <a:r>
              <a:rPr lang="el-GR" baseline="30000" dirty="0" smtClean="0"/>
              <a:t>η</a:t>
            </a:r>
            <a:r>
              <a:rPr lang="el-GR" dirty="0" smtClean="0"/>
              <a:t> τάξη: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</a:t>
            </a:r>
            <a:r>
              <a:rPr lang="en-GB" smtClean="0"/>
              <a:t>VII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214686"/>
            <a:ext cx="82105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703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28737"/>
            <a:ext cx="689612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84752"/>
          </a:xfrm>
        </p:spPr>
        <p:txBody>
          <a:bodyPr>
            <a:noAutofit/>
          </a:bodyPr>
          <a:lstStyle/>
          <a:p>
            <a:pPr algn="r"/>
            <a:r>
              <a:rPr lang="el-GR" sz="3600" dirty="0" smtClean="0"/>
              <a:t>Μη γραμμικότητα, Κανονικοί Κυματισμοί –</a:t>
            </a:r>
            <a:r>
              <a:rPr lang="en-US" sz="3600" dirty="0" smtClean="0"/>
              <a:t>Stokes 5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</a:t>
            </a:r>
            <a:endParaRPr lang="en-GB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Σειρά </a:t>
            </a:r>
            <a:r>
              <a:rPr lang="en-GB" smtClean="0"/>
              <a:t>VII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5EE-71A2-4274-A8D3-B947B8992582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106531" y="2790220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+mj-lt"/>
              </a:rPr>
              <a:t>Εξίσωση διασποράς - μεταβλητή</a:t>
            </a:r>
            <a:endParaRPr lang="en-GB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8881" y="2051431"/>
            <a:ext cx="324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3300"/>
                </a:solidFill>
                <a:latin typeface="+mj-lt"/>
              </a:rPr>
              <a:t>Ανοιχτές τροχιές σωματιδίων</a:t>
            </a:r>
            <a:endParaRPr lang="el-GR" b="1" dirty="0">
              <a:solidFill>
                <a:srgbClr val="FF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727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317</TotalTime>
  <Words>737</Words>
  <Application>Microsoft Office PowerPoint</Application>
  <PresentationFormat>On-screen Show (4:3)</PresentationFormat>
  <Paragraphs>257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Ροή</vt:lpstr>
      <vt:lpstr>Equation</vt:lpstr>
      <vt:lpstr>Εξίσωση</vt:lpstr>
      <vt:lpstr>Αλληλεπίδραση ρευστών-κατασκευών Υπεράκτιες κατασκευές   Μη Γραμμικές Θεωρίες Κυματισμών</vt:lpstr>
      <vt:lpstr>Περιεχόμενα</vt:lpstr>
      <vt:lpstr>     Θεωρία Airy – ή Stokes 1ης τάξης  Γραμμικοί &amp; Κανονικοί Κυματισμοί</vt:lpstr>
      <vt:lpstr>Μη γραμμικότητα, Κανονικοί Κυματισμοί</vt:lpstr>
      <vt:lpstr>Μη γραμμικότητα, Κανονικοί Κυματισμοί</vt:lpstr>
      <vt:lpstr>Μη γραμμικότητα, Κανονικοί Κυματισμοί</vt:lpstr>
      <vt:lpstr>Μη γραμμικότητα, Κανονικοί Κυματισμοί</vt:lpstr>
      <vt:lpstr>Μη γραμμικότητα, Κανονικοί Κυματισμοί</vt:lpstr>
      <vt:lpstr>Μη γραμμικότητα, Κανονικοί Κυματισμοί –Stokes 5th </vt:lpstr>
      <vt:lpstr>Μη γραμμικότητα, Κανονικοί Κυματισμοί – Stokes 5th </vt:lpstr>
      <vt:lpstr>Μη γραμμικότητα, Κανονικοί Κυματισμοί – Stokes 5th </vt:lpstr>
      <vt:lpstr>Μη γραμμικότητα, Κανονικοί Κυματισμοί – Stokes 5th </vt:lpstr>
      <vt:lpstr>Μη γραμμικότητα, Κανονικοί Κυματισμοί</vt:lpstr>
      <vt:lpstr>Μη γραμμικότητα, Κανονικοί Κυματισμοί</vt:lpstr>
      <vt:lpstr>Μη γραμμικότητα, Κανονικοί Κυματισμοί</vt:lpstr>
      <vt:lpstr>Μη γραμμικότητα, Κανονικοί Κυματισμοί</vt:lpstr>
      <vt:lpstr>Μοναχικό κύμα</vt:lpstr>
      <vt:lpstr>Μοναχικό κύμα</vt:lpstr>
      <vt:lpstr>Μοναχικό κύμα</vt:lpstr>
      <vt:lpstr>Επιλογή Κυματικής Θεωρίας</vt:lpstr>
      <vt:lpstr>Παράδειγμα Υπολογισμού </vt:lpstr>
      <vt:lpstr>Βιβλιογραφία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Vanessa Katsardi</cp:lastModifiedBy>
  <cp:revision>22</cp:revision>
  <dcterms:created xsi:type="dcterms:W3CDTF">2012-02-14T17:21:31Z</dcterms:created>
  <dcterms:modified xsi:type="dcterms:W3CDTF">2016-04-06T16:30:30Z</dcterms:modified>
</cp:coreProperties>
</file>