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47"/>
  </p:notesMasterIdLst>
  <p:sldIdLst>
    <p:sldId id="256" r:id="rId2"/>
    <p:sldId id="292" r:id="rId3"/>
    <p:sldId id="258" r:id="rId4"/>
    <p:sldId id="301" r:id="rId5"/>
    <p:sldId id="302" r:id="rId6"/>
    <p:sldId id="257" r:id="rId7"/>
    <p:sldId id="307" r:id="rId8"/>
    <p:sldId id="357" r:id="rId9"/>
    <p:sldId id="303" r:id="rId10"/>
    <p:sldId id="260" r:id="rId11"/>
    <p:sldId id="304" r:id="rId12"/>
    <p:sldId id="367" r:id="rId13"/>
    <p:sldId id="264" r:id="rId14"/>
    <p:sldId id="316" r:id="rId15"/>
    <p:sldId id="317" r:id="rId16"/>
    <p:sldId id="297" r:id="rId17"/>
    <p:sldId id="259" r:id="rId18"/>
    <p:sldId id="318" r:id="rId19"/>
    <p:sldId id="261" r:id="rId20"/>
    <p:sldId id="319" r:id="rId21"/>
    <p:sldId id="324" r:id="rId22"/>
    <p:sldId id="358" r:id="rId23"/>
    <p:sldId id="320" r:id="rId24"/>
    <p:sldId id="266" r:id="rId25"/>
    <p:sldId id="321" r:id="rId26"/>
    <p:sldId id="273" r:id="rId27"/>
    <p:sldId id="323" r:id="rId28"/>
    <p:sldId id="274" r:id="rId29"/>
    <p:sldId id="275" r:id="rId30"/>
    <p:sldId id="326" r:id="rId31"/>
    <p:sldId id="277" r:id="rId32"/>
    <p:sldId id="329" r:id="rId33"/>
    <p:sldId id="334" r:id="rId34"/>
    <p:sldId id="337" r:id="rId35"/>
    <p:sldId id="336" r:id="rId36"/>
    <p:sldId id="339" r:id="rId37"/>
    <p:sldId id="340" r:id="rId38"/>
    <p:sldId id="368" r:id="rId39"/>
    <p:sldId id="369" r:id="rId40"/>
    <p:sldId id="370" r:id="rId41"/>
    <p:sldId id="371" r:id="rId42"/>
    <p:sldId id="372" r:id="rId43"/>
    <p:sldId id="373" r:id="rId44"/>
    <p:sldId id="374" r:id="rId45"/>
    <p:sldId id="375"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3" autoAdjust="0"/>
    <p:restoredTop sz="94690" autoAdjust="0"/>
  </p:normalViewPr>
  <p:slideViewPr>
    <p:cSldViewPr>
      <p:cViewPr varScale="1">
        <p:scale>
          <a:sx n="78" d="100"/>
          <a:sy n="78" d="100"/>
        </p:scale>
        <p:origin x="-1120"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256"/>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169A27-169D-49B9-9258-3707F8200856}" type="datetimeFigureOut">
              <a:rPr lang="en-US" smtClean="0"/>
              <a:pPr/>
              <a:t>5/13/15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E4B07A-395A-4969-8CBC-066CACF19A80}" type="slidenum">
              <a:rPr lang="en-US" smtClean="0"/>
              <a:pPr/>
              <a:t>‹#›</a:t>
            </a:fld>
            <a:endParaRPr lang="en-US"/>
          </a:p>
        </p:txBody>
      </p:sp>
    </p:spTree>
    <p:extLst>
      <p:ext uri="{BB962C8B-B14F-4D97-AF65-F5344CB8AC3E}">
        <p14:creationId xmlns:p14="http://schemas.microsoft.com/office/powerpoint/2010/main" val="4136170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1" dirty="0"/>
          </a:p>
        </p:txBody>
      </p:sp>
      <p:sp>
        <p:nvSpPr>
          <p:cNvPr id="4" name="Slide Number Placeholder 3"/>
          <p:cNvSpPr>
            <a:spLocks noGrp="1"/>
          </p:cNvSpPr>
          <p:nvPr>
            <p:ph type="sldNum" sz="quarter" idx="10"/>
          </p:nvPr>
        </p:nvSpPr>
        <p:spPr/>
        <p:txBody>
          <a:bodyPr/>
          <a:lstStyle/>
          <a:p>
            <a:fld id="{8A6B134D-0EB3-42CB-9322-AA369738187D}" type="slidenum">
              <a:rPr lang="en-US" smtClean="0"/>
              <a:pPr/>
              <a:t>31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1" dirty="0"/>
          </a:p>
        </p:txBody>
      </p:sp>
      <p:sp>
        <p:nvSpPr>
          <p:cNvPr id="4" name="Slide Number Placeholder 3"/>
          <p:cNvSpPr>
            <a:spLocks noGrp="1"/>
          </p:cNvSpPr>
          <p:nvPr>
            <p:ph type="sldNum" sz="quarter" idx="10"/>
          </p:nvPr>
        </p:nvSpPr>
        <p:spPr/>
        <p:txBody>
          <a:bodyPr/>
          <a:lstStyle/>
          <a:p>
            <a:fld id="{8A6B134D-0EB3-42CB-9322-AA369738187D}" type="slidenum">
              <a:rPr lang="en-US" smtClean="0"/>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4223539-C274-414E-836E-21403C9CE2AE}" type="datetimeFigureOut">
              <a:rPr lang="en-US" smtClean="0"/>
              <a:pPr/>
              <a:t>5/13/15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4223539-C274-414E-836E-21403C9CE2AE}" type="datetimeFigureOut">
              <a:rPr lang="en-US" smtClean="0"/>
              <a:pPr/>
              <a:t>5/13/15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4223539-C274-414E-836E-21403C9CE2AE}" type="datetimeFigureOut">
              <a:rPr lang="en-US" smtClean="0"/>
              <a:pPr/>
              <a:t>5/13/15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4223539-C274-414E-836E-21403C9CE2AE}" type="datetimeFigureOut">
              <a:rPr lang="en-US" smtClean="0"/>
              <a:pPr/>
              <a:t>5/13/15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223539-C274-414E-836E-21403C9CE2AE}" type="datetimeFigureOut">
              <a:rPr lang="en-US" smtClean="0"/>
              <a:pPr/>
              <a:t>5/13/15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223539-C274-414E-836E-21403C9CE2AE}" type="datetimeFigureOut">
              <a:rPr lang="en-US" smtClean="0"/>
              <a:pPr/>
              <a:t>5/13/15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CD41AC4-40F7-4FE0-8905-74C6698904F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223539-C274-414E-836E-21403C9CE2AE}" type="datetimeFigureOut">
              <a:rPr lang="en-US" smtClean="0"/>
              <a:pPr/>
              <a:t>5/13/15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D41AC4-40F7-4FE0-8905-74C6698904F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3.xml"/><Relationship Id="rId4" Type="http://schemas.openxmlformats.org/officeDocument/2006/relationships/tags" Target="../tags/tag4.xml"/><Relationship Id="rId5" Type="http://schemas.openxmlformats.org/officeDocument/2006/relationships/tags" Target="../tags/tag5.xml"/><Relationship Id="rId6" Type="http://schemas.openxmlformats.org/officeDocument/2006/relationships/slideLayout" Target="../slideLayouts/slideLayout2.xml"/><Relationship Id="rId7" Type="http://schemas.openxmlformats.org/officeDocument/2006/relationships/image" Target="../media/image4.png"/><Relationship Id="rId8" Type="http://schemas.openxmlformats.org/officeDocument/2006/relationships/image" Target="../media/image5.png"/><Relationship Id="rId9" Type="http://schemas.openxmlformats.org/officeDocument/2006/relationships/image" Target="../media/image6.png"/><Relationship Id="rId10" Type="http://schemas.openxmlformats.org/officeDocument/2006/relationships/image" Target="../media/image7.png"/><Relationship Id="rId11" Type="http://schemas.openxmlformats.org/officeDocument/2006/relationships/image" Target="../media/image8.png"/><Relationship Id="rId1" Type="http://schemas.openxmlformats.org/officeDocument/2006/relationships/tags" Target="../tags/tag1.xml"/><Relationship Id="rId2" Type="http://schemas.openxmlformats.org/officeDocument/2006/relationships/tags" Target="../tags/tag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tags" Target="../tags/tag8.xml"/><Relationship Id="rId4" Type="http://schemas.openxmlformats.org/officeDocument/2006/relationships/slideLayout" Target="../slideLayouts/slideLayout2.xml"/><Relationship Id="rId5" Type="http://schemas.openxmlformats.org/officeDocument/2006/relationships/image" Target="../media/image10.png"/><Relationship Id="rId6" Type="http://schemas.openxmlformats.org/officeDocument/2006/relationships/image" Target="../media/image11.png"/><Relationship Id="rId7" Type="http://schemas.openxmlformats.org/officeDocument/2006/relationships/image" Target="../media/image12.png"/><Relationship Id="rId1" Type="http://schemas.openxmlformats.org/officeDocument/2006/relationships/tags" Target="../tags/tag6.xml"/><Relationship Id="rId2" Type="http://schemas.openxmlformats.org/officeDocument/2006/relationships/tags" Target="../tags/tag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3.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Induction and recursion</a:t>
            </a:r>
            <a:endParaRPr lang="en-US" dirty="0"/>
          </a:p>
        </p:txBody>
      </p:sp>
      <p:sp>
        <p:nvSpPr>
          <p:cNvPr id="3" name="Subtitle 2"/>
          <p:cNvSpPr>
            <a:spLocks noGrp="1"/>
          </p:cNvSpPr>
          <p:nvPr>
            <p:ph type="subTitle" idx="1"/>
          </p:nvPr>
        </p:nvSpPr>
        <p:spPr/>
        <p:txBody>
          <a:bodyPr/>
          <a:lstStyle/>
          <a:p>
            <a:r>
              <a:rPr lang="en-US" dirty="0" smtClean="0"/>
              <a:t>Chapter 5</a:t>
            </a:r>
            <a:endParaRPr lang="en-US" dirty="0"/>
          </a:p>
        </p:txBody>
      </p:sp>
      <p:sp>
        <p:nvSpPr>
          <p:cNvPr id="4" name="TextBox 3"/>
          <p:cNvSpPr txBox="1"/>
          <p:nvPr/>
        </p:nvSpPr>
        <p:spPr>
          <a:xfrm>
            <a:off x="2286000" y="4648200"/>
            <a:ext cx="3962400" cy="369332"/>
          </a:xfrm>
          <a:prstGeom prst="rect">
            <a:avLst/>
          </a:prstGeom>
          <a:noFill/>
        </p:spPr>
        <p:txBody>
          <a:bodyPr wrap="square" rtlCol="0">
            <a:spAutoFit/>
          </a:bodyPr>
          <a:lstStyle/>
          <a:p>
            <a:r>
              <a:rPr lang="en-US" dirty="0" smtClean="0"/>
              <a:t>With Question/Answer Animations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Proving a Summation Formula by Mathematical Induction</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Show that:  </a:t>
            </a:r>
          </a:p>
          <a:p>
            <a:pPr>
              <a:buNone/>
            </a:pPr>
            <a:r>
              <a:rPr lang="en-US" b="1" dirty="0" smtClean="0"/>
              <a:t>   Solution</a:t>
            </a:r>
            <a:r>
              <a:rPr lang="en-US" dirty="0" smtClean="0"/>
              <a:t>:</a:t>
            </a:r>
            <a:endParaRPr lang="en-US" dirty="0"/>
          </a:p>
          <a:p>
            <a:pPr lvl="1" algn="just"/>
            <a:r>
              <a:rPr lang="en-US" dirty="0" smtClean="0"/>
              <a:t>BASIS STEP: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 since </a:t>
            </a:r>
            <a:r>
              <a:rPr lang="en-US" dirty="0" smtClean="0">
                <a:latin typeface="Cambria Math" pitchFamily="18" charset="0"/>
                <a:ea typeface="Cambria Math" pitchFamily="18" charset="0"/>
              </a:rPr>
              <a:t>1</a:t>
            </a:r>
            <a:r>
              <a:rPr lang="en-US" dirty="0" smtClean="0"/>
              <a:t>(</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1</a:t>
            </a:r>
            <a:r>
              <a:rPr lang="en-US" dirty="0" smtClean="0"/>
              <a:t>)/</a:t>
            </a:r>
            <a:r>
              <a:rPr lang="en-US"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1</a:t>
            </a:r>
            <a:r>
              <a:rPr lang="en-US" dirty="0" smtClean="0"/>
              <a:t>.</a:t>
            </a:r>
            <a:endParaRPr lang="en-US" dirty="0"/>
          </a:p>
          <a:p>
            <a:pPr lvl="1" algn="just"/>
            <a:r>
              <a:rPr lang="en-US" dirty="0" smtClean="0"/>
              <a:t>INDUCTIVE STEP: Assume true for </a:t>
            </a:r>
            <a:r>
              <a:rPr lang="en-US" i="1" dirty="0" smtClean="0"/>
              <a:t>P</a:t>
            </a:r>
            <a:r>
              <a:rPr lang="en-US" dirty="0" smtClean="0"/>
              <a:t>(</a:t>
            </a:r>
            <a:r>
              <a:rPr lang="en-US" i="1" dirty="0" smtClean="0"/>
              <a:t>k</a:t>
            </a:r>
            <a:r>
              <a:rPr lang="en-US" dirty="0" smtClean="0"/>
              <a:t>).</a:t>
            </a:r>
          </a:p>
          <a:p>
            <a:pPr>
              <a:buNone/>
            </a:pPr>
            <a:r>
              <a:rPr lang="en-US" dirty="0" smtClean="0"/>
              <a:t>                     The inductive hypothesis is</a:t>
            </a:r>
          </a:p>
          <a:p>
            <a:pPr>
              <a:buNone/>
            </a:pPr>
            <a:r>
              <a:rPr lang="en-US" dirty="0" smtClean="0"/>
              <a:t>        Under this assumption,   </a:t>
            </a:r>
            <a:endParaRPr lang="en-US" dirty="0"/>
          </a:p>
        </p:txBody>
      </p:sp>
      <p:pic>
        <p:nvPicPr>
          <p:cNvPr id="5" name="Picture 4" descr="addin_tmp.png"/>
          <p:cNvPicPr>
            <a:picLocks noChangeAspect="1"/>
          </p:cNvPicPr>
          <p:nvPr>
            <p:custDataLst>
              <p:tags r:id="rId1"/>
            </p:custDataLst>
          </p:nvPr>
        </p:nvPicPr>
        <p:blipFill>
          <a:blip r:embed="rId7" cstate="print"/>
          <a:stretch>
            <a:fillRect/>
          </a:stretch>
        </p:blipFill>
        <p:spPr>
          <a:xfrm>
            <a:off x="4267200" y="1905000"/>
            <a:ext cx="1657350" cy="695325"/>
          </a:xfrm>
          <a:prstGeom prst="rect">
            <a:avLst/>
          </a:prstGeom>
        </p:spPr>
      </p:pic>
      <p:pic>
        <p:nvPicPr>
          <p:cNvPr id="6" name="Picture 5" descr="addin_tmp.png"/>
          <p:cNvPicPr>
            <a:picLocks noChangeAspect="1"/>
          </p:cNvPicPr>
          <p:nvPr>
            <p:custDataLst>
              <p:tags r:id="rId2"/>
            </p:custDataLst>
          </p:nvPr>
        </p:nvPicPr>
        <p:blipFill>
          <a:blip r:embed="rId8" cstate="print"/>
          <a:stretch>
            <a:fillRect/>
          </a:stretch>
        </p:blipFill>
        <p:spPr>
          <a:xfrm>
            <a:off x="6477000" y="3733800"/>
            <a:ext cx="1632585" cy="741045"/>
          </a:xfrm>
          <a:prstGeom prst="rect">
            <a:avLst/>
          </a:prstGeom>
        </p:spPr>
      </p:pic>
      <p:pic>
        <p:nvPicPr>
          <p:cNvPr id="11" name="Picture 10" descr="addin_tmp.png"/>
          <p:cNvPicPr>
            <a:picLocks noChangeAspect="1"/>
          </p:cNvPicPr>
          <p:nvPr>
            <p:custDataLst>
              <p:tags r:id="rId3"/>
            </p:custDataLst>
          </p:nvPr>
        </p:nvPicPr>
        <p:blipFill>
          <a:blip r:embed="rId9" cstate="print"/>
          <a:stretch>
            <a:fillRect/>
          </a:stretch>
        </p:blipFill>
        <p:spPr>
          <a:xfrm>
            <a:off x="4267200" y="5410200"/>
            <a:ext cx="2406015" cy="537210"/>
          </a:xfrm>
          <a:prstGeom prst="rect">
            <a:avLst/>
          </a:prstGeom>
        </p:spPr>
      </p:pic>
      <p:pic>
        <p:nvPicPr>
          <p:cNvPr id="12" name="Picture 11" descr="addin_tmp.png"/>
          <p:cNvPicPr>
            <a:picLocks noChangeAspect="1"/>
          </p:cNvPicPr>
          <p:nvPr>
            <p:custDataLst>
              <p:tags r:id="rId4"/>
            </p:custDataLst>
          </p:nvPr>
        </p:nvPicPr>
        <p:blipFill>
          <a:blip r:embed="rId10" cstate="print"/>
          <a:stretch>
            <a:fillRect/>
          </a:stretch>
        </p:blipFill>
        <p:spPr>
          <a:xfrm>
            <a:off x="4343400" y="6019800"/>
            <a:ext cx="1832610" cy="537210"/>
          </a:xfrm>
          <a:prstGeom prst="rect">
            <a:avLst/>
          </a:prstGeom>
        </p:spPr>
      </p:pic>
      <p:pic>
        <p:nvPicPr>
          <p:cNvPr id="13" name="Picture 12" descr="addin_tmp.png"/>
          <p:cNvPicPr>
            <a:picLocks noChangeAspect="1"/>
          </p:cNvPicPr>
          <p:nvPr>
            <p:custDataLst>
              <p:tags r:id="rId5"/>
            </p:custDataLst>
          </p:nvPr>
        </p:nvPicPr>
        <p:blipFill>
          <a:blip r:embed="rId11" cstate="print"/>
          <a:stretch>
            <a:fillRect/>
          </a:stretch>
        </p:blipFill>
        <p:spPr>
          <a:xfrm>
            <a:off x="1447800" y="4800600"/>
            <a:ext cx="5044440" cy="537210"/>
          </a:xfrm>
          <a:prstGeom prst="rect">
            <a:avLst/>
          </a:prstGeom>
        </p:spPr>
      </p:pic>
      <p:sp>
        <p:nvSpPr>
          <p:cNvPr id="9" name="Isosceles Triangle 8"/>
          <p:cNvSpPr/>
          <p:nvPr/>
        </p:nvSpPr>
        <p:spPr>
          <a:xfrm rot="5400000" flipV="1">
            <a:off x="8382000" y="61722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705600" y="1905000"/>
            <a:ext cx="2209800" cy="954107"/>
          </a:xfrm>
          <a:prstGeom prst="rect">
            <a:avLst/>
          </a:prstGeom>
          <a:noFill/>
          <a:ln>
            <a:solidFill>
              <a:schemeClr val="accent1"/>
            </a:solidFill>
          </a:ln>
        </p:spPr>
        <p:txBody>
          <a:bodyPr wrap="square" rtlCol="0">
            <a:spAutoFit/>
          </a:bodyPr>
          <a:lstStyle/>
          <a:p>
            <a:r>
              <a:rPr lang="en-US" sz="1400" dirty="0" smtClean="0"/>
              <a:t>Note: Once we have this conjecture, mathematical induction can be used to prove it correct.</a:t>
            </a: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Conjecturing and Proving Correct a Summation Formula</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b="1" dirty="0" smtClean="0"/>
              <a:t>      Example</a:t>
            </a:r>
            <a:r>
              <a:rPr lang="en-US" dirty="0" smtClean="0"/>
              <a:t>: Conjecture and prove correct a formula for the sum of the first </a:t>
            </a:r>
            <a:r>
              <a:rPr lang="en-US" i="1" dirty="0" smtClean="0"/>
              <a:t>n</a:t>
            </a:r>
            <a:r>
              <a:rPr lang="en-US" dirty="0" smtClean="0"/>
              <a:t> positive odd integers. Then prove your conjecture.</a:t>
            </a:r>
          </a:p>
          <a:p>
            <a:pPr>
              <a:buNone/>
            </a:pPr>
            <a:r>
              <a:rPr lang="en-US" b="1" dirty="0" smtClean="0"/>
              <a:t>       Solution</a:t>
            </a:r>
            <a:r>
              <a:rPr lang="en-US" dirty="0" smtClean="0"/>
              <a:t>: We have:   </a:t>
            </a:r>
            <a:r>
              <a:rPr lang="en-US" dirty="0" smtClean="0">
                <a:latin typeface="Cambria Math" pitchFamily="18" charset="0"/>
                <a:ea typeface="Cambria Math" pitchFamily="18" charset="0"/>
              </a:rPr>
              <a:t>1= 1, 1 + 3 = 4, 1 + 3 + 5 = 9,  1 + 3 + 5 + 7 = 16, 1 + 3 + 5 + 7 + 9 = 25.</a:t>
            </a:r>
          </a:p>
          <a:p>
            <a:pPr lvl="1"/>
            <a:r>
              <a:rPr lang="en-US" dirty="0" smtClean="0">
                <a:ea typeface="Cambria Math" pitchFamily="18" charset="0"/>
              </a:rPr>
              <a:t>We can conjecture that the sum of the first </a:t>
            </a:r>
            <a:r>
              <a:rPr lang="en-US" i="1" dirty="0" smtClean="0">
                <a:ea typeface="Cambria Math" pitchFamily="18" charset="0"/>
              </a:rPr>
              <a:t>n </a:t>
            </a:r>
            <a:r>
              <a:rPr lang="en-US" dirty="0" smtClean="0">
                <a:ea typeface="Cambria Math" pitchFamily="18" charset="0"/>
              </a:rPr>
              <a:t>positive odd integers is </a:t>
            </a:r>
            <a:r>
              <a:rPr lang="en-US" i="1" dirty="0" smtClean="0">
                <a:ea typeface="Cambria Math" pitchFamily="18" charset="0"/>
              </a:rPr>
              <a:t>n</a:t>
            </a:r>
            <a:r>
              <a:rPr lang="en-US" baseline="30000" dirty="0" smtClean="0">
                <a:latin typeface="Cambria Math" pitchFamily="18" charset="0"/>
                <a:ea typeface="Cambria Math" pitchFamily="18" charset="0"/>
              </a:rPr>
              <a:t>2</a:t>
            </a:r>
            <a:r>
              <a:rPr lang="en-US" dirty="0" smtClean="0">
                <a:ea typeface="Cambria Math" pitchFamily="18" charset="0"/>
              </a:rPr>
              <a:t>, </a:t>
            </a:r>
          </a:p>
          <a:p>
            <a:pPr>
              <a:buNone/>
            </a:pPr>
            <a:endParaRPr lang="en-US" dirty="0" smtClean="0">
              <a:ea typeface="Cambria Math" pitchFamily="18" charset="0"/>
            </a:endParaRPr>
          </a:p>
          <a:p>
            <a:pPr>
              <a:buNone/>
            </a:pPr>
            <a:endParaRPr lang="en-US" dirty="0" smtClean="0">
              <a:ea typeface="Cambria Math" pitchFamily="18" charset="0"/>
            </a:endParaRPr>
          </a:p>
          <a:p>
            <a:pPr lvl="1"/>
            <a:r>
              <a:rPr lang="en-US" dirty="0" smtClean="0">
                <a:ea typeface="Cambria Math" pitchFamily="18" charset="0"/>
              </a:rPr>
              <a:t>We prove the conjecture is proved correct with mathematical induction.</a:t>
            </a:r>
          </a:p>
          <a:p>
            <a:pPr lvl="1"/>
            <a:r>
              <a:rPr lang="en-US" dirty="0" smtClean="0">
                <a:ea typeface="Cambria Math" pitchFamily="18" charset="0"/>
              </a:rPr>
              <a:t>BASIS STEP: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 since </a:t>
            </a:r>
            <a:r>
              <a:rPr lang="en-US" dirty="0" smtClean="0">
                <a:latin typeface="Cambria Math" pitchFamily="18" charset="0"/>
                <a:ea typeface="Cambria Math" pitchFamily="18" charset="0"/>
              </a:rPr>
              <a:t>1</a:t>
            </a:r>
            <a:r>
              <a:rPr lang="en-US" baseline="30000"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1.</a:t>
            </a:r>
          </a:p>
          <a:p>
            <a:pPr lvl="1"/>
            <a:r>
              <a:rPr lang="en-US" dirty="0" smtClean="0">
                <a:latin typeface="Cambria Math" pitchFamily="18" charset="0"/>
                <a:ea typeface="Cambria Math" pitchFamily="18" charset="0"/>
              </a:rPr>
              <a:t>INDUCTIVE STEP: </a:t>
            </a:r>
            <a:r>
              <a:rPr lang="en-US" i="1" dirty="0" smtClean="0"/>
              <a:t>P(k) </a:t>
            </a:r>
            <a:r>
              <a:rPr lang="en-US" i="1" dirty="0" smtClean="0">
                <a:latin typeface="Cambria Math"/>
                <a:ea typeface="Cambria Math"/>
                <a:sym typeface="Wingdings" pitchFamily="2" charset="2"/>
              </a:rPr>
              <a:t>→</a:t>
            </a:r>
            <a:r>
              <a:rPr lang="en-US" i="1" dirty="0" smtClean="0">
                <a:sym typeface="Wingdings" pitchFamily="2" charset="2"/>
              </a:rPr>
              <a:t> P</a:t>
            </a:r>
            <a:r>
              <a:rPr lang="en-US" dirty="0" smtClean="0">
                <a:sym typeface="Wingdings" pitchFamily="2" charset="2"/>
              </a:rPr>
              <a:t>(</a:t>
            </a:r>
            <a:r>
              <a:rPr lang="en-US" i="1" dirty="0" smtClean="0">
                <a:sym typeface="Wingdings" pitchFamily="2" charset="2"/>
              </a:rPr>
              <a:t>k + </a:t>
            </a:r>
            <a:r>
              <a:rPr lang="en-US" dirty="0" smtClean="0">
                <a:latin typeface="Cambria Math" pitchFamily="18" charset="0"/>
                <a:ea typeface="Cambria Math" pitchFamily="18" charset="0"/>
                <a:sym typeface="Wingdings" pitchFamily="2" charset="2"/>
              </a:rPr>
              <a:t>1</a:t>
            </a:r>
            <a:r>
              <a:rPr lang="en-US" dirty="0" smtClean="0">
                <a:sym typeface="Wingdings" pitchFamily="2" charset="2"/>
              </a:rPr>
              <a:t>) for every positive integer </a:t>
            </a:r>
            <a:r>
              <a:rPr lang="en-US" i="1" dirty="0" smtClean="0">
                <a:sym typeface="Wingdings" pitchFamily="2" charset="2"/>
              </a:rPr>
              <a:t>k</a:t>
            </a:r>
            <a:r>
              <a:rPr lang="en-US" dirty="0" smtClean="0">
                <a:sym typeface="Wingdings" pitchFamily="2" charset="2"/>
              </a:rPr>
              <a:t>.</a:t>
            </a:r>
          </a:p>
          <a:p>
            <a:pPr>
              <a:buNone/>
            </a:pPr>
            <a:r>
              <a:rPr lang="en-US" dirty="0" smtClean="0">
                <a:ea typeface="Cambria Math" pitchFamily="18" charset="0"/>
                <a:sym typeface="Wingdings" pitchFamily="2" charset="2"/>
              </a:rPr>
              <a:t>               Assume the inductive hypothesis holds and then show that </a:t>
            </a:r>
            <a:r>
              <a:rPr lang="en-US" i="1" dirty="0" smtClean="0">
                <a:ea typeface="Cambria Math" pitchFamily="18" charset="0"/>
                <a:sym typeface="Wingdings" pitchFamily="2" charset="2"/>
              </a:rPr>
              <a:t>P</a:t>
            </a:r>
            <a:r>
              <a:rPr lang="en-US" dirty="0" smtClean="0">
                <a:ea typeface="Cambria Math" pitchFamily="18" charset="0"/>
                <a:sym typeface="Wingdings" pitchFamily="2" charset="2"/>
              </a:rPr>
              <a:t>(</a:t>
            </a:r>
            <a:r>
              <a:rPr lang="en-US" i="1" dirty="0" smtClean="0">
                <a:ea typeface="Cambria Math" pitchFamily="18" charset="0"/>
                <a:sym typeface="Wingdings" pitchFamily="2" charset="2"/>
              </a:rPr>
              <a:t>k</a:t>
            </a:r>
            <a:r>
              <a:rPr lang="en-US" dirty="0" smtClean="0">
                <a:ea typeface="Cambria Math" pitchFamily="18" charset="0"/>
                <a:sym typeface="Wingdings" pitchFamily="2" charset="2"/>
              </a:rPr>
              <a:t>) holds has well.</a:t>
            </a:r>
          </a:p>
          <a:p>
            <a:pPr>
              <a:buNone/>
            </a:pPr>
            <a:endParaRPr lang="en-US" dirty="0" smtClean="0">
              <a:ea typeface="Cambria Math" pitchFamily="18" charset="0"/>
              <a:sym typeface="Wingdings" pitchFamily="2" charset="2"/>
            </a:endParaRPr>
          </a:p>
          <a:p>
            <a:endParaRPr lang="en-US" dirty="0" smtClean="0">
              <a:ea typeface="Cambria Math" pitchFamily="18" charset="0"/>
              <a:sym typeface="Wingdings" pitchFamily="2" charset="2"/>
            </a:endParaRPr>
          </a:p>
          <a:p>
            <a:pPr lvl="1"/>
            <a:r>
              <a:rPr lang="en-US" dirty="0" smtClean="0">
                <a:ea typeface="Cambria Math" pitchFamily="18" charset="0"/>
                <a:sym typeface="Wingdings" pitchFamily="2" charset="2"/>
              </a:rPr>
              <a:t>So, assuming </a:t>
            </a:r>
            <a:r>
              <a:rPr lang="en-US" i="1" dirty="0" smtClean="0">
                <a:ea typeface="Cambria Math" pitchFamily="18" charset="0"/>
                <a:sym typeface="Wingdings" pitchFamily="2" charset="2"/>
              </a:rPr>
              <a:t>P</a:t>
            </a:r>
            <a:r>
              <a:rPr lang="en-US" dirty="0" smtClean="0">
                <a:ea typeface="Cambria Math" pitchFamily="18" charset="0"/>
                <a:sym typeface="Wingdings" pitchFamily="2" charset="2"/>
              </a:rPr>
              <a:t>(</a:t>
            </a:r>
            <a:r>
              <a:rPr lang="en-US" i="1" dirty="0" smtClean="0">
                <a:ea typeface="Cambria Math" pitchFamily="18" charset="0"/>
                <a:sym typeface="Wingdings" pitchFamily="2" charset="2"/>
              </a:rPr>
              <a:t>k</a:t>
            </a:r>
            <a:r>
              <a:rPr lang="en-US" dirty="0" smtClean="0">
                <a:ea typeface="Cambria Math" pitchFamily="18" charset="0"/>
                <a:sym typeface="Wingdings" pitchFamily="2" charset="2"/>
              </a:rPr>
              <a:t>), it follows that:</a:t>
            </a:r>
          </a:p>
          <a:p>
            <a:endParaRPr lang="en-US" dirty="0" smtClean="0">
              <a:ea typeface="Cambria Math" pitchFamily="18" charset="0"/>
              <a:sym typeface="Wingdings" pitchFamily="2" charset="2"/>
            </a:endParaRPr>
          </a:p>
          <a:p>
            <a:endParaRPr lang="en-US" dirty="0" smtClean="0">
              <a:ea typeface="Cambria Math" pitchFamily="18" charset="0"/>
              <a:sym typeface="Wingdings" pitchFamily="2" charset="2"/>
            </a:endParaRPr>
          </a:p>
          <a:p>
            <a:endParaRPr lang="en-US" dirty="0" smtClean="0">
              <a:ea typeface="Cambria Math" pitchFamily="18" charset="0"/>
              <a:sym typeface="Wingdings" pitchFamily="2" charset="2"/>
            </a:endParaRPr>
          </a:p>
          <a:p>
            <a:endParaRPr lang="en-US" dirty="0" smtClean="0">
              <a:ea typeface="Cambria Math" pitchFamily="18" charset="0"/>
              <a:sym typeface="Wingdings" pitchFamily="2" charset="2"/>
            </a:endParaRPr>
          </a:p>
          <a:p>
            <a:endParaRPr lang="en-US" dirty="0" smtClean="0">
              <a:ea typeface="Cambria Math" pitchFamily="18" charset="0"/>
              <a:sym typeface="Wingdings" pitchFamily="2" charset="2"/>
            </a:endParaRPr>
          </a:p>
          <a:p>
            <a:pPr lvl="1"/>
            <a:r>
              <a:rPr lang="en-US" dirty="0" smtClean="0">
                <a:ea typeface="Cambria Math" pitchFamily="18" charset="0"/>
                <a:sym typeface="Wingdings" pitchFamily="2" charset="2"/>
              </a:rPr>
              <a:t>Hence, we have shown that </a:t>
            </a:r>
            <a:r>
              <a:rPr lang="en-US" i="1" dirty="0" smtClean="0">
                <a:sym typeface="Wingdings" pitchFamily="2" charset="2"/>
              </a:rPr>
              <a:t>P</a:t>
            </a:r>
            <a:r>
              <a:rPr lang="en-US" dirty="0" smtClean="0">
                <a:sym typeface="Wingdings" pitchFamily="2" charset="2"/>
              </a:rPr>
              <a:t>(</a:t>
            </a:r>
            <a:r>
              <a:rPr lang="en-US" i="1" dirty="0" smtClean="0">
                <a:sym typeface="Wingdings" pitchFamily="2" charset="2"/>
              </a:rPr>
              <a:t>k + </a:t>
            </a:r>
            <a:r>
              <a:rPr lang="en-US" dirty="0" smtClean="0">
                <a:latin typeface="Cambria Math" pitchFamily="18" charset="0"/>
                <a:ea typeface="Cambria Math" pitchFamily="18" charset="0"/>
                <a:sym typeface="Wingdings" pitchFamily="2" charset="2"/>
              </a:rPr>
              <a:t>1</a:t>
            </a:r>
            <a:r>
              <a:rPr lang="en-US" dirty="0" smtClean="0">
                <a:sym typeface="Wingdings" pitchFamily="2" charset="2"/>
              </a:rPr>
              <a:t>) follows from </a:t>
            </a:r>
            <a:r>
              <a:rPr lang="en-US" i="1" dirty="0" smtClean="0">
                <a:ea typeface="Cambria Math" pitchFamily="18" charset="0"/>
                <a:sym typeface="Wingdings" pitchFamily="2" charset="2"/>
              </a:rPr>
              <a:t>P</a:t>
            </a:r>
            <a:r>
              <a:rPr lang="en-US" dirty="0" smtClean="0">
                <a:ea typeface="Cambria Math" pitchFamily="18" charset="0"/>
                <a:sym typeface="Wingdings" pitchFamily="2" charset="2"/>
              </a:rPr>
              <a:t>(</a:t>
            </a:r>
            <a:r>
              <a:rPr lang="en-US" i="1" dirty="0" smtClean="0">
                <a:ea typeface="Cambria Math" pitchFamily="18" charset="0"/>
                <a:sym typeface="Wingdings" pitchFamily="2" charset="2"/>
              </a:rPr>
              <a:t>k</a:t>
            </a:r>
            <a:r>
              <a:rPr lang="en-US" dirty="0" smtClean="0">
                <a:ea typeface="Cambria Math" pitchFamily="18" charset="0"/>
                <a:sym typeface="Wingdings" pitchFamily="2" charset="2"/>
              </a:rPr>
              <a:t>). Therefore </a:t>
            </a:r>
            <a:r>
              <a:rPr lang="en-US" dirty="0" smtClean="0">
                <a:ea typeface="Cambria Math" pitchFamily="18" charset="0"/>
              </a:rPr>
              <a:t>the sum of the first </a:t>
            </a:r>
            <a:r>
              <a:rPr lang="en-US" i="1" dirty="0" smtClean="0">
                <a:ea typeface="Cambria Math" pitchFamily="18" charset="0"/>
              </a:rPr>
              <a:t>n </a:t>
            </a:r>
            <a:r>
              <a:rPr lang="en-US" dirty="0" smtClean="0">
                <a:ea typeface="Cambria Math" pitchFamily="18" charset="0"/>
              </a:rPr>
              <a:t>positive odd integers is </a:t>
            </a:r>
            <a:r>
              <a:rPr lang="en-US" i="1" dirty="0" smtClean="0">
                <a:ea typeface="Cambria Math" pitchFamily="18" charset="0"/>
              </a:rPr>
              <a:t>n</a:t>
            </a:r>
            <a:r>
              <a:rPr lang="en-US" baseline="30000" dirty="0" smtClean="0">
                <a:latin typeface="Cambria Math" pitchFamily="18" charset="0"/>
                <a:ea typeface="Cambria Math" pitchFamily="18" charset="0"/>
              </a:rPr>
              <a:t>2</a:t>
            </a:r>
            <a:r>
              <a:rPr lang="en-US" dirty="0" smtClean="0">
                <a:ea typeface="Cambria Math" pitchFamily="18" charset="0"/>
              </a:rPr>
              <a:t>. </a:t>
            </a:r>
          </a:p>
          <a:p>
            <a:endParaRPr lang="en-US" dirty="0"/>
          </a:p>
        </p:txBody>
      </p:sp>
      <p:sp>
        <p:nvSpPr>
          <p:cNvPr id="4" name="TextBox 3"/>
          <p:cNvSpPr txBox="1"/>
          <p:nvPr/>
        </p:nvSpPr>
        <p:spPr>
          <a:xfrm>
            <a:off x="2590800" y="2819400"/>
            <a:ext cx="4419600" cy="307777"/>
          </a:xfrm>
          <a:prstGeom prst="rect">
            <a:avLst/>
          </a:prstGeom>
          <a:noFill/>
        </p:spPr>
        <p:txBody>
          <a:bodyPr wrap="square" rtlCol="0">
            <a:spAutoFit/>
          </a:bodyPr>
          <a:lstStyle/>
          <a:p>
            <a:r>
              <a:rPr lang="en-US" sz="1400" dirty="0" smtClean="0">
                <a:latin typeface="Cambria Math" pitchFamily="18" charset="0"/>
                <a:ea typeface="Cambria Math" pitchFamily="18" charset="0"/>
              </a:rPr>
              <a:t>1 + 3 + 5 + </a:t>
            </a:r>
            <a:r>
              <a:rPr lang="en-US" sz="1400" dirty="0" smtClean="0">
                <a:latin typeface="Cambria Math"/>
                <a:ea typeface="Cambria Math"/>
              </a:rPr>
              <a:t>∙∙∙</a:t>
            </a:r>
            <a:r>
              <a:rPr lang="en-US" sz="1400" dirty="0" smtClean="0">
                <a:latin typeface="Cambria Math" pitchFamily="18" charset="0"/>
                <a:ea typeface="Cambria Math" pitchFamily="18" charset="0"/>
              </a:rPr>
              <a:t>+ (2</a:t>
            </a:r>
            <a:r>
              <a:rPr lang="en-US" sz="1400" i="1" dirty="0" smtClean="0">
                <a:ea typeface="Cambria Math" pitchFamily="18" charset="0"/>
              </a:rPr>
              <a:t>n</a:t>
            </a:r>
            <a:r>
              <a:rPr lang="en-US" sz="1400" dirty="0" smtClean="0">
                <a:latin typeface="Cambria Math" pitchFamily="18" charset="0"/>
                <a:ea typeface="Cambria Math" pitchFamily="18" charset="0"/>
              </a:rPr>
              <a:t>  </a:t>
            </a:r>
            <a:r>
              <a:rPr lang="en-US" sz="1400" dirty="0" smtClean="0">
                <a:latin typeface="Cambria Math"/>
                <a:ea typeface="Cambria Math"/>
              </a:rPr>
              <a:t>−</a:t>
            </a:r>
            <a:r>
              <a:rPr lang="en-US" sz="1400" dirty="0" smtClean="0">
                <a:latin typeface="Cambria Math" pitchFamily="18" charset="0"/>
                <a:ea typeface="Cambria Math" pitchFamily="18" charset="0"/>
              </a:rPr>
              <a:t> 1)  =</a:t>
            </a:r>
            <a:r>
              <a:rPr lang="en-US" sz="1400" i="1" dirty="0" smtClean="0">
                <a:ea typeface="Cambria Math" pitchFamily="18" charset="0"/>
              </a:rPr>
              <a:t>n</a:t>
            </a:r>
            <a:r>
              <a:rPr lang="en-US" sz="1400" baseline="30000" dirty="0" smtClean="0">
                <a:latin typeface="Cambria Math" pitchFamily="18" charset="0"/>
                <a:ea typeface="Cambria Math" pitchFamily="18" charset="0"/>
              </a:rPr>
              <a:t>2 </a:t>
            </a:r>
            <a:r>
              <a:rPr lang="en-US" sz="1400" dirty="0" smtClean="0">
                <a:latin typeface="Cambria Math" pitchFamily="18" charset="0"/>
                <a:ea typeface="Cambria Math" pitchFamily="18" charset="0"/>
              </a:rPr>
              <a:t>.  </a:t>
            </a:r>
            <a:endParaRPr lang="en-US" sz="1400" dirty="0"/>
          </a:p>
        </p:txBody>
      </p:sp>
      <p:sp>
        <p:nvSpPr>
          <p:cNvPr id="5" name="TextBox 4"/>
          <p:cNvSpPr txBox="1"/>
          <p:nvPr/>
        </p:nvSpPr>
        <p:spPr>
          <a:xfrm>
            <a:off x="2743200" y="4038600"/>
            <a:ext cx="4419600" cy="307777"/>
          </a:xfrm>
          <a:prstGeom prst="rect">
            <a:avLst/>
          </a:prstGeom>
          <a:noFill/>
          <a:ln>
            <a:solidFill>
              <a:schemeClr val="accent1"/>
            </a:solidFill>
          </a:ln>
        </p:spPr>
        <p:txBody>
          <a:bodyPr wrap="square" rtlCol="0">
            <a:spAutoFit/>
          </a:bodyPr>
          <a:lstStyle/>
          <a:p>
            <a:r>
              <a:rPr lang="en-US" sz="1400" b="1" dirty="0" smtClean="0">
                <a:latin typeface="Cambria Math" pitchFamily="18" charset="0"/>
                <a:ea typeface="Cambria Math" pitchFamily="18" charset="0"/>
              </a:rPr>
              <a:t>Inductive Hypothesis</a:t>
            </a:r>
            <a:r>
              <a:rPr lang="en-US" sz="1400" dirty="0" smtClean="0">
                <a:latin typeface="Cambria Math" pitchFamily="18" charset="0"/>
                <a:ea typeface="Cambria Math" pitchFamily="18" charset="0"/>
              </a:rPr>
              <a:t>: 1 + 3 + 5 + </a:t>
            </a:r>
            <a:r>
              <a:rPr lang="en-US" sz="1400" dirty="0" smtClean="0">
                <a:latin typeface="Cambria Math"/>
                <a:ea typeface="Cambria Math"/>
              </a:rPr>
              <a:t>∙∙∙</a:t>
            </a:r>
            <a:r>
              <a:rPr lang="en-US" sz="1400" dirty="0" smtClean="0">
                <a:latin typeface="Cambria Math" pitchFamily="18" charset="0"/>
                <a:ea typeface="Cambria Math" pitchFamily="18" charset="0"/>
              </a:rPr>
              <a:t>+ (2</a:t>
            </a:r>
            <a:r>
              <a:rPr lang="en-US" sz="1400" i="1" dirty="0" smtClean="0">
                <a:ea typeface="Cambria Math" pitchFamily="18" charset="0"/>
              </a:rPr>
              <a:t>k</a:t>
            </a:r>
            <a:r>
              <a:rPr lang="en-US" sz="1400" dirty="0" smtClean="0">
                <a:latin typeface="Cambria Math" pitchFamily="18" charset="0"/>
                <a:ea typeface="Cambria Math" pitchFamily="18" charset="0"/>
              </a:rPr>
              <a:t>  </a:t>
            </a:r>
            <a:r>
              <a:rPr lang="en-US" sz="1400" dirty="0" smtClean="0">
                <a:latin typeface="Cambria Math"/>
                <a:ea typeface="Cambria Math"/>
              </a:rPr>
              <a:t>−</a:t>
            </a:r>
            <a:r>
              <a:rPr lang="en-US" sz="1400" dirty="0" smtClean="0">
                <a:latin typeface="Cambria Math" pitchFamily="18" charset="0"/>
                <a:ea typeface="Cambria Math" pitchFamily="18" charset="0"/>
              </a:rPr>
              <a:t> 1)  =</a:t>
            </a:r>
            <a:r>
              <a:rPr lang="en-US" sz="1400" i="1" dirty="0" smtClean="0">
                <a:ea typeface="Cambria Math" pitchFamily="18" charset="0"/>
              </a:rPr>
              <a:t>k</a:t>
            </a:r>
            <a:r>
              <a:rPr lang="en-US" sz="1400" baseline="30000" dirty="0" smtClean="0">
                <a:latin typeface="Cambria Math" pitchFamily="18" charset="0"/>
                <a:ea typeface="Cambria Math" pitchFamily="18" charset="0"/>
              </a:rPr>
              <a:t>2</a:t>
            </a:r>
            <a:r>
              <a:rPr lang="en-US" sz="1400" dirty="0" smtClean="0">
                <a:latin typeface="Cambria Math" pitchFamily="18" charset="0"/>
                <a:ea typeface="Cambria Math" pitchFamily="18" charset="0"/>
              </a:rPr>
              <a:t>  </a:t>
            </a:r>
            <a:endParaRPr lang="en-US" sz="1400" dirty="0"/>
          </a:p>
        </p:txBody>
      </p:sp>
      <p:sp>
        <p:nvSpPr>
          <p:cNvPr id="6" name="TextBox 5"/>
          <p:cNvSpPr txBox="1"/>
          <p:nvPr/>
        </p:nvSpPr>
        <p:spPr>
          <a:xfrm>
            <a:off x="1219200" y="4648200"/>
            <a:ext cx="7696200" cy="954107"/>
          </a:xfrm>
          <a:prstGeom prst="rect">
            <a:avLst/>
          </a:prstGeom>
          <a:noFill/>
        </p:spPr>
        <p:txBody>
          <a:bodyPr wrap="square" rtlCol="0">
            <a:spAutoFit/>
          </a:bodyPr>
          <a:lstStyle/>
          <a:p>
            <a:r>
              <a:rPr lang="en-US" sz="1400" dirty="0" smtClean="0">
                <a:latin typeface="Cambria Math" pitchFamily="18" charset="0"/>
                <a:ea typeface="Cambria Math" pitchFamily="18" charset="0"/>
              </a:rPr>
              <a:t>1 + 3 + 5 + </a:t>
            </a:r>
            <a:r>
              <a:rPr lang="en-US" sz="1400" dirty="0" smtClean="0">
                <a:latin typeface="Cambria Math"/>
                <a:ea typeface="Cambria Math"/>
              </a:rPr>
              <a:t>∙∙∙</a:t>
            </a:r>
            <a:r>
              <a:rPr lang="en-US" sz="1400" dirty="0" smtClean="0">
                <a:latin typeface="Cambria Math" pitchFamily="18" charset="0"/>
                <a:ea typeface="Cambria Math" pitchFamily="18" charset="0"/>
              </a:rPr>
              <a:t>+ (2</a:t>
            </a:r>
            <a:r>
              <a:rPr lang="en-US" sz="1400" i="1" dirty="0" smtClean="0">
                <a:ea typeface="Cambria Math" pitchFamily="18" charset="0"/>
              </a:rPr>
              <a:t>k</a:t>
            </a:r>
            <a:r>
              <a:rPr lang="en-US" sz="1400" dirty="0" smtClean="0">
                <a:latin typeface="Cambria Math" pitchFamily="18" charset="0"/>
                <a:ea typeface="Cambria Math" pitchFamily="18" charset="0"/>
              </a:rPr>
              <a:t>  </a:t>
            </a:r>
            <a:r>
              <a:rPr lang="en-US" sz="1400" dirty="0" smtClean="0">
                <a:latin typeface="Cambria Math"/>
                <a:ea typeface="Cambria Math"/>
              </a:rPr>
              <a:t>−</a:t>
            </a:r>
            <a:r>
              <a:rPr lang="en-US" sz="1400" dirty="0" smtClean="0">
                <a:latin typeface="Cambria Math" pitchFamily="18" charset="0"/>
                <a:ea typeface="Cambria Math" pitchFamily="18" charset="0"/>
              </a:rPr>
              <a:t> 1) + (2</a:t>
            </a:r>
            <a:r>
              <a:rPr lang="en-US" sz="1400" i="1" dirty="0" smtClean="0">
                <a:ea typeface="Cambria Math" pitchFamily="18" charset="0"/>
              </a:rPr>
              <a:t>k</a:t>
            </a:r>
            <a:r>
              <a:rPr lang="en-US" sz="1400" dirty="0" smtClean="0">
                <a:latin typeface="Cambria Math" pitchFamily="18" charset="0"/>
                <a:ea typeface="Cambria Math" pitchFamily="18" charset="0"/>
              </a:rPr>
              <a:t> + 1) =[1 + 3 + 5 + </a:t>
            </a:r>
            <a:r>
              <a:rPr lang="en-US" sz="1400" dirty="0" smtClean="0">
                <a:latin typeface="Cambria Math"/>
                <a:ea typeface="Cambria Math"/>
              </a:rPr>
              <a:t>∙∙∙</a:t>
            </a:r>
            <a:r>
              <a:rPr lang="en-US" sz="1400" dirty="0" smtClean="0">
                <a:latin typeface="Cambria Math" pitchFamily="18" charset="0"/>
                <a:ea typeface="Cambria Math" pitchFamily="18" charset="0"/>
              </a:rPr>
              <a:t>+ (2</a:t>
            </a:r>
            <a:r>
              <a:rPr lang="en-US" sz="1400" i="1" dirty="0" smtClean="0">
                <a:ea typeface="Cambria Math" pitchFamily="18" charset="0"/>
              </a:rPr>
              <a:t>k</a:t>
            </a:r>
            <a:r>
              <a:rPr lang="en-US" sz="1400" dirty="0" smtClean="0">
                <a:latin typeface="Cambria Math" pitchFamily="18" charset="0"/>
                <a:ea typeface="Cambria Math" pitchFamily="18" charset="0"/>
              </a:rPr>
              <a:t>  </a:t>
            </a:r>
            <a:r>
              <a:rPr lang="en-US" sz="1400" dirty="0" smtClean="0">
                <a:latin typeface="Cambria Math"/>
                <a:ea typeface="Cambria Math"/>
              </a:rPr>
              <a:t>−</a:t>
            </a:r>
            <a:r>
              <a:rPr lang="en-US" sz="1400" dirty="0" smtClean="0">
                <a:latin typeface="Cambria Math" pitchFamily="18" charset="0"/>
                <a:ea typeface="Cambria Math" pitchFamily="18" charset="0"/>
              </a:rPr>
              <a:t> 1)] + (2</a:t>
            </a:r>
            <a:r>
              <a:rPr lang="en-US" sz="1400" i="1" dirty="0" smtClean="0">
                <a:ea typeface="Cambria Math" pitchFamily="18" charset="0"/>
              </a:rPr>
              <a:t>k</a:t>
            </a:r>
            <a:r>
              <a:rPr lang="en-US" sz="1400" dirty="0" smtClean="0">
                <a:latin typeface="Cambria Math" pitchFamily="18" charset="0"/>
                <a:ea typeface="Cambria Math" pitchFamily="18" charset="0"/>
              </a:rPr>
              <a:t> + 1)</a:t>
            </a:r>
          </a:p>
          <a:p>
            <a:r>
              <a:rPr lang="en-US" sz="1400" dirty="0" smtClean="0">
                <a:latin typeface="Cambria Math" pitchFamily="18" charset="0"/>
                <a:ea typeface="Cambria Math" pitchFamily="18" charset="0"/>
              </a:rPr>
              <a:t>                                                                        =</a:t>
            </a:r>
            <a:r>
              <a:rPr lang="en-US" sz="1400" i="1" dirty="0" smtClean="0">
                <a:ea typeface="Cambria Math" pitchFamily="18" charset="0"/>
              </a:rPr>
              <a:t> k</a:t>
            </a:r>
            <a:r>
              <a:rPr lang="en-US" sz="1400" baseline="30000" dirty="0" smtClean="0">
                <a:latin typeface="Cambria Math" pitchFamily="18" charset="0"/>
                <a:ea typeface="Cambria Math" pitchFamily="18" charset="0"/>
              </a:rPr>
              <a:t>2 </a:t>
            </a:r>
            <a:r>
              <a:rPr lang="en-US" sz="1400" dirty="0" smtClean="0">
                <a:latin typeface="Cambria Math" pitchFamily="18" charset="0"/>
                <a:ea typeface="Cambria Math" pitchFamily="18" charset="0"/>
              </a:rPr>
              <a:t>+ (2</a:t>
            </a:r>
            <a:r>
              <a:rPr lang="en-US" sz="1400" i="1" dirty="0" smtClean="0">
                <a:ea typeface="Cambria Math" pitchFamily="18" charset="0"/>
              </a:rPr>
              <a:t>k</a:t>
            </a:r>
            <a:r>
              <a:rPr lang="en-US" sz="1400" dirty="0" smtClean="0">
                <a:latin typeface="Cambria Math" pitchFamily="18" charset="0"/>
                <a:ea typeface="Cambria Math" pitchFamily="18" charset="0"/>
              </a:rPr>
              <a:t> + 1)  (</a:t>
            </a:r>
            <a:r>
              <a:rPr lang="en-US" sz="1400" i="1" dirty="0" smtClean="0">
                <a:latin typeface="Cambria Math" pitchFamily="18" charset="0"/>
                <a:ea typeface="Cambria Math" pitchFamily="18" charset="0"/>
              </a:rPr>
              <a:t>by the inductive hypothesis</a:t>
            </a:r>
            <a:r>
              <a:rPr lang="en-US" sz="1400" dirty="0" smtClean="0">
                <a:latin typeface="Cambria Math" pitchFamily="18" charset="0"/>
                <a:ea typeface="Cambria Math" pitchFamily="18" charset="0"/>
              </a:rPr>
              <a:t>)</a:t>
            </a:r>
          </a:p>
          <a:p>
            <a:r>
              <a:rPr lang="en-US" sz="1400" dirty="0" smtClean="0">
                <a:latin typeface="Cambria Math" pitchFamily="18" charset="0"/>
                <a:ea typeface="Cambria Math" pitchFamily="18" charset="0"/>
              </a:rPr>
              <a:t>                                                                        = </a:t>
            </a:r>
            <a:r>
              <a:rPr lang="en-US" sz="1400" i="1" dirty="0" smtClean="0">
                <a:ea typeface="Cambria Math" pitchFamily="18" charset="0"/>
              </a:rPr>
              <a:t>k</a:t>
            </a:r>
            <a:r>
              <a:rPr lang="en-US" sz="1400" baseline="30000" dirty="0" smtClean="0">
                <a:latin typeface="Cambria Math" pitchFamily="18" charset="0"/>
                <a:ea typeface="Cambria Math" pitchFamily="18" charset="0"/>
              </a:rPr>
              <a:t>2 </a:t>
            </a:r>
            <a:r>
              <a:rPr lang="en-US" sz="1400" dirty="0" smtClean="0">
                <a:latin typeface="Cambria Math" pitchFamily="18" charset="0"/>
                <a:ea typeface="Cambria Math" pitchFamily="18" charset="0"/>
              </a:rPr>
              <a:t>+ 2</a:t>
            </a:r>
            <a:r>
              <a:rPr lang="en-US" sz="1400" i="1" dirty="0" smtClean="0">
                <a:ea typeface="Cambria Math" pitchFamily="18" charset="0"/>
              </a:rPr>
              <a:t>k</a:t>
            </a:r>
            <a:r>
              <a:rPr lang="en-US" sz="1400" dirty="0" smtClean="0">
                <a:latin typeface="Cambria Math" pitchFamily="18" charset="0"/>
                <a:ea typeface="Cambria Math" pitchFamily="18" charset="0"/>
              </a:rPr>
              <a:t> + 1 </a:t>
            </a:r>
          </a:p>
          <a:p>
            <a:r>
              <a:rPr lang="en-US" sz="1400" dirty="0" smtClean="0">
                <a:latin typeface="Cambria Math" pitchFamily="18" charset="0"/>
                <a:ea typeface="Cambria Math" pitchFamily="18" charset="0"/>
              </a:rPr>
              <a:t>                                                                         = (</a:t>
            </a:r>
            <a:r>
              <a:rPr lang="en-US" sz="1400" i="1" dirty="0" smtClean="0">
                <a:ea typeface="Cambria Math" pitchFamily="18" charset="0"/>
              </a:rPr>
              <a:t>k</a:t>
            </a:r>
            <a:r>
              <a:rPr lang="en-US" sz="1400" dirty="0" smtClean="0">
                <a:latin typeface="Cambria Math" pitchFamily="18" charset="0"/>
                <a:ea typeface="Cambria Math" pitchFamily="18" charset="0"/>
              </a:rPr>
              <a:t> + 1)</a:t>
            </a:r>
            <a:r>
              <a:rPr lang="en-US" sz="1400" baseline="30000" dirty="0" smtClean="0">
                <a:latin typeface="Cambria Math" pitchFamily="18" charset="0"/>
                <a:ea typeface="Cambria Math" pitchFamily="18" charset="0"/>
              </a:rPr>
              <a:t> 2</a:t>
            </a:r>
            <a:r>
              <a:rPr lang="en-US" sz="1400" dirty="0" smtClean="0">
                <a:latin typeface="Cambria Math" pitchFamily="18" charset="0"/>
                <a:ea typeface="Cambria Math" pitchFamily="18" charset="0"/>
              </a:rPr>
              <a:t> </a:t>
            </a:r>
            <a:endParaRPr lang="en-US" sz="1400" dirty="0"/>
          </a:p>
        </p:txBody>
      </p:sp>
      <p:sp>
        <p:nvSpPr>
          <p:cNvPr id="7" name="Isosceles Triangle 6"/>
          <p:cNvSpPr/>
          <p:nvPr/>
        </p:nvSpPr>
        <p:spPr>
          <a:xfrm rot="5400000" flipV="1">
            <a:off x="8534400" y="58674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Examples 3 &amp; 4 Page 293 , 294</a:t>
            </a:r>
          </a:p>
          <a:p>
            <a:pPr marL="0" indent="0">
              <a:buNone/>
            </a:pPr>
            <a:endParaRPr lang="en-US" dirty="0"/>
          </a:p>
        </p:txBody>
      </p:sp>
    </p:spTree>
    <p:extLst>
      <p:ext uri="{BB962C8B-B14F-4D97-AF65-F5344CB8AC3E}">
        <p14:creationId xmlns:p14="http://schemas.microsoft.com/office/powerpoint/2010/main" val="1564986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Proving Inequalities</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Use mathematical induction to prove that      </a:t>
            </a:r>
            <a:r>
              <a:rPr lang="en-US" i="1" dirty="0" smtClean="0"/>
              <a:t>n &lt; </a:t>
            </a:r>
            <a:r>
              <a:rPr lang="en-US" dirty="0" smtClean="0">
                <a:latin typeface="Cambria Math" pitchFamily="18" charset="0"/>
                <a:ea typeface="Cambria Math" pitchFamily="18" charset="0"/>
              </a:rPr>
              <a:t>2</a:t>
            </a:r>
            <a:r>
              <a:rPr lang="en-US" i="1" baseline="30000" dirty="0" smtClean="0"/>
              <a:t>n </a:t>
            </a:r>
            <a:r>
              <a:rPr lang="en-US" i="1" dirty="0" smtClean="0"/>
              <a:t> </a:t>
            </a:r>
            <a:r>
              <a:rPr lang="en-US" dirty="0" smtClean="0"/>
              <a:t>for all positive integers </a:t>
            </a:r>
            <a:r>
              <a:rPr lang="en-US" i="1" dirty="0" smtClean="0"/>
              <a:t>n</a:t>
            </a:r>
            <a:r>
              <a:rPr lang="en-US" dirty="0" smtClean="0"/>
              <a:t>.</a:t>
            </a:r>
          </a:p>
          <a:p>
            <a:pPr>
              <a:buNone/>
            </a:pPr>
            <a:r>
              <a:rPr lang="en-US" b="1" dirty="0" smtClean="0"/>
              <a:t>   Solution</a:t>
            </a:r>
            <a:r>
              <a:rPr lang="en-US" dirty="0" smtClean="0"/>
              <a:t>: Let </a:t>
            </a:r>
            <a:r>
              <a:rPr lang="en-US" i="1" dirty="0" smtClean="0"/>
              <a:t>P</a:t>
            </a:r>
            <a:r>
              <a:rPr lang="en-US" dirty="0" smtClean="0"/>
              <a:t>(</a:t>
            </a:r>
            <a:r>
              <a:rPr lang="en-US" i="1" dirty="0" smtClean="0"/>
              <a:t>n</a:t>
            </a:r>
            <a:r>
              <a:rPr lang="en-US" dirty="0" smtClean="0"/>
              <a:t>) be the proposition that </a:t>
            </a:r>
            <a:r>
              <a:rPr lang="en-US" i="1" dirty="0" smtClean="0"/>
              <a:t>n &lt; </a:t>
            </a:r>
            <a:r>
              <a:rPr lang="en-US" dirty="0" smtClean="0">
                <a:latin typeface="Cambria Math" pitchFamily="18" charset="0"/>
                <a:ea typeface="Cambria Math" pitchFamily="18" charset="0"/>
              </a:rPr>
              <a:t>2</a:t>
            </a:r>
            <a:r>
              <a:rPr lang="en-US" i="1" baseline="30000" dirty="0" smtClean="0"/>
              <a:t>n</a:t>
            </a:r>
            <a:r>
              <a:rPr lang="en-US" i="1" dirty="0" smtClean="0"/>
              <a:t>.</a:t>
            </a:r>
            <a:r>
              <a:rPr lang="en-US" baseline="30000" dirty="0" smtClean="0"/>
              <a:t> </a:t>
            </a:r>
          </a:p>
          <a:p>
            <a:pPr lvl="1"/>
            <a:r>
              <a:rPr lang="en-US" dirty="0" smtClean="0"/>
              <a:t>BASIS STEP: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 since </a:t>
            </a:r>
            <a:r>
              <a:rPr lang="en-US" dirty="0" smtClean="0">
                <a:latin typeface="Cambria Math" pitchFamily="18" charset="0"/>
                <a:ea typeface="Cambria Math" pitchFamily="18" charset="0"/>
              </a:rPr>
              <a:t>1</a:t>
            </a:r>
            <a:r>
              <a:rPr lang="en-US" i="1" dirty="0" smtClean="0"/>
              <a:t> &lt;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1</a:t>
            </a:r>
            <a:r>
              <a:rPr lang="en-US" i="1" dirty="0" smtClean="0"/>
              <a:t> = </a:t>
            </a:r>
            <a:r>
              <a:rPr lang="en-US" dirty="0" smtClean="0">
                <a:latin typeface="Cambria Math" pitchFamily="18" charset="0"/>
                <a:ea typeface="Cambria Math" pitchFamily="18" charset="0"/>
              </a:rPr>
              <a:t>2</a:t>
            </a:r>
            <a:r>
              <a:rPr lang="en-US" i="1" dirty="0" smtClean="0"/>
              <a:t>.</a:t>
            </a:r>
          </a:p>
          <a:p>
            <a:pPr lvl="1"/>
            <a:r>
              <a:rPr lang="en-US" dirty="0" smtClean="0"/>
              <a:t>INDUCTIVE STEP: Assume </a:t>
            </a:r>
            <a:r>
              <a:rPr lang="en-US" i="1" dirty="0" smtClean="0"/>
              <a:t>P</a:t>
            </a:r>
            <a:r>
              <a:rPr lang="en-US" dirty="0" smtClean="0"/>
              <a:t>(</a:t>
            </a:r>
            <a:r>
              <a:rPr lang="en-US" i="1" dirty="0" smtClean="0"/>
              <a:t>k</a:t>
            </a:r>
            <a:r>
              <a:rPr lang="en-US" dirty="0" smtClean="0"/>
              <a:t>) holds, i.e., </a:t>
            </a:r>
            <a:r>
              <a:rPr lang="en-US" i="1" dirty="0" smtClean="0"/>
              <a:t>k &lt; </a:t>
            </a:r>
            <a:r>
              <a:rPr lang="en-US" dirty="0" smtClean="0">
                <a:latin typeface="Cambria Math" pitchFamily="18" charset="0"/>
                <a:ea typeface="Cambria Math" pitchFamily="18" charset="0"/>
              </a:rPr>
              <a:t>2</a:t>
            </a:r>
            <a:r>
              <a:rPr lang="en-US" i="1" baseline="30000" dirty="0" smtClean="0"/>
              <a:t>k</a:t>
            </a:r>
            <a:r>
              <a:rPr lang="en-US" dirty="0" smtClean="0"/>
              <a:t>, for an arbitrary positive integer </a:t>
            </a:r>
            <a:r>
              <a:rPr lang="en-US" i="1" dirty="0" smtClean="0"/>
              <a:t>k</a:t>
            </a:r>
            <a:r>
              <a:rPr lang="en-US" dirty="0" smtClean="0"/>
              <a:t>.</a:t>
            </a:r>
          </a:p>
          <a:p>
            <a:pPr lvl="1"/>
            <a:r>
              <a:rPr lang="en-US" dirty="0" smtClean="0"/>
              <a:t>Must show that </a:t>
            </a:r>
            <a:r>
              <a:rPr lang="en-US" i="1" dirty="0" smtClean="0"/>
              <a:t>P</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i="1" dirty="0" smtClean="0"/>
              <a:t> </a:t>
            </a:r>
            <a:r>
              <a:rPr lang="en-US" dirty="0" smtClean="0"/>
              <a:t>holds. Since by the inductive hypothesis, </a:t>
            </a:r>
            <a:r>
              <a:rPr lang="en-US" i="1" dirty="0" smtClean="0"/>
              <a:t>k &lt; </a:t>
            </a:r>
            <a:r>
              <a:rPr lang="en-US" dirty="0" smtClean="0">
                <a:latin typeface="Cambria Math" pitchFamily="18" charset="0"/>
                <a:ea typeface="Cambria Math" pitchFamily="18" charset="0"/>
              </a:rPr>
              <a:t>2</a:t>
            </a:r>
            <a:r>
              <a:rPr lang="en-US" i="1" baseline="30000" dirty="0" smtClean="0"/>
              <a:t>k</a:t>
            </a:r>
            <a:r>
              <a:rPr lang="en-US" dirty="0" smtClean="0"/>
              <a:t>, it follows that:</a:t>
            </a:r>
          </a:p>
          <a:p>
            <a:pPr lvl="1">
              <a:buNone/>
            </a:pPr>
            <a:r>
              <a:rPr lang="en-US" i="1" dirty="0" smtClean="0"/>
              <a:t>       k</a:t>
            </a:r>
            <a:r>
              <a:rPr lang="en-US" dirty="0" smtClean="0"/>
              <a:t> + </a:t>
            </a:r>
            <a:r>
              <a:rPr lang="en-US" dirty="0" smtClean="0">
                <a:latin typeface="Cambria Math" pitchFamily="18" charset="0"/>
                <a:ea typeface="Cambria Math" pitchFamily="18" charset="0"/>
              </a:rPr>
              <a:t>1</a:t>
            </a:r>
            <a:r>
              <a:rPr lang="en-US" dirty="0" smtClean="0"/>
              <a:t> &lt; </a:t>
            </a:r>
            <a:r>
              <a:rPr lang="en-US" dirty="0" smtClean="0">
                <a:latin typeface="Cambria Math" pitchFamily="18" charset="0"/>
                <a:ea typeface="Cambria Math" pitchFamily="18" charset="0"/>
              </a:rPr>
              <a:t>2</a:t>
            </a:r>
            <a:r>
              <a:rPr lang="en-US" i="1" baseline="30000" dirty="0" smtClean="0"/>
              <a:t>k</a:t>
            </a:r>
            <a:r>
              <a:rPr lang="en-US" i="1" dirty="0" smtClean="0"/>
              <a:t> + </a:t>
            </a:r>
            <a:r>
              <a:rPr lang="en-US" dirty="0" smtClean="0">
                <a:latin typeface="Cambria Math" pitchFamily="18" charset="0"/>
                <a:ea typeface="Cambria Math" pitchFamily="18" charset="0"/>
              </a:rPr>
              <a:t>1</a:t>
            </a:r>
            <a:r>
              <a:rPr lang="en-US" baseline="30000" dirty="0" smtClean="0">
                <a:latin typeface="Cambria Math" pitchFamily="18" charset="0"/>
                <a:ea typeface="Cambria Math" pitchFamily="18" charset="0"/>
              </a:rPr>
              <a:t> </a:t>
            </a:r>
            <a:r>
              <a:rPr lang="en-US" i="1" dirty="0" smtClean="0"/>
              <a:t> ≤ </a:t>
            </a:r>
            <a:r>
              <a:rPr lang="en-US" dirty="0" smtClean="0">
                <a:latin typeface="Cambria Math" pitchFamily="18" charset="0"/>
                <a:ea typeface="Cambria Math" pitchFamily="18" charset="0"/>
              </a:rPr>
              <a:t>2</a:t>
            </a:r>
            <a:r>
              <a:rPr lang="en-US" i="1" baseline="30000" dirty="0" smtClean="0"/>
              <a:t>k </a:t>
            </a:r>
            <a:r>
              <a:rPr lang="en-US" i="1" dirty="0" smtClean="0"/>
              <a:t> + </a:t>
            </a:r>
            <a:r>
              <a:rPr lang="en-US" dirty="0" smtClean="0">
                <a:latin typeface="Cambria Math" pitchFamily="18" charset="0"/>
                <a:ea typeface="Cambria Math" pitchFamily="18" charset="0"/>
              </a:rPr>
              <a:t>2</a:t>
            </a:r>
            <a:r>
              <a:rPr lang="en-US" i="1" baseline="30000" dirty="0" smtClean="0"/>
              <a:t>k </a:t>
            </a:r>
            <a:r>
              <a:rPr lang="en-US" i="1" dirty="0" smtClean="0"/>
              <a:t> = </a:t>
            </a:r>
            <a:r>
              <a:rPr lang="en-US" dirty="0" smtClean="0">
                <a:latin typeface="Cambria Math" pitchFamily="18" charset="0"/>
                <a:ea typeface="Cambria Math" pitchFamily="18" charset="0"/>
              </a:rPr>
              <a:t>2</a:t>
            </a:r>
            <a:r>
              <a:rPr lang="en-US" i="1" dirty="0" smtClean="0"/>
              <a:t> ∙ </a:t>
            </a:r>
            <a:r>
              <a:rPr lang="en-US" dirty="0" smtClean="0">
                <a:latin typeface="Cambria Math" pitchFamily="18" charset="0"/>
                <a:ea typeface="Cambria Math" pitchFamily="18" charset="0"/>
              </a:rPr>
              <a:t>2</a:t>
            </a:r>
            <a:r>
              <a:rPr lang="en-US" i="1" baseline="30000" dirty="0" smtClean="0"/>
              <a:t>k </a:t>
            </a:r>
            <a:r>
              <a:rPr lang="en-US" i="1" dirty="0" smtClean="0"/>
              <a:t> = </a:t>
            </a:r>
            <a:r>
              <a:rPr lang="en-US" dirty="0" smtClean="0">
                <a:latin typeface="Cambria Math" pitchFamily="18" charset="0"/>
                <a:ea typeface="Cambria Math" pitchFamily="18" charset="0"/>
              </a:rPr>
              <a:t>2</a:t>
            </a:r>
            <a:r>
              <a:rPr lang="en-US" i="1" baseline="30000" dirty="0" smtClean="0"/>
              <a:t>k+</a:t>
            </a:r>
            <a:r>
              <a:rPr lang="en-US" baseline="30000" dirty="0" smtClean="0">
                <a:latin typeface="Cambria Math" pitchFamily="18" charset="0"/>
                <a:ea typeface="Cambria Math" pitchFamily="18" charset="0"/>
              </a:rPr>
              <a:t>1</a:t>
            </a:r>
            <a:r>
              <a:rPr lang="en-US" i="1" baseline="30000" dirty="0" smtClean="0"/>
              <a:t>  </a:t>
            </a:r>
          </a:p>
          <a:p>
            <a:pPr>
              <a:buNone/>
            </a:pPr>
            <a:r>
              <a:rPr lang="en-US" dirty="0" smtClean="0"/>
              <a:t>    Therefore </a:t>
            </a:r>
            <a:r>
              <a:rPr lang="en-US" i="1" dirty="0" smtClean="0"/>
              <a:t>n &lt; </a:t>
            </a:r>
            <a:r>
              <a:rPr lang="en-US" dirty="0" smtClean="0">
                <a:latin typeface="Cambria Math" pitchFamily="18" charset="0"/>
                <a:ea typeface="Cambria Math" pitchFamily="18" charset="0"/>
              </a:rPr>
              <a:t>2</a:t>
            </a:r>
            <a:r>
              <a:rPr lang="en-US" i="1" baseline="30000" dirty="0" smtClean="0"/>
              <a:t>n </a:t>
            </a:r>
            <a:r>
              <a:rPr lang="en-US" i="1" dirty="0" smtClean="0"/>
              <a:t> </a:t>
            </a:r>
            <a:r>
              <a:rPr lang="en-US" dirty="0" smtClean="0"/>
              <a:t>holds</a:t>
            </a:r>
            <a:r>
              <a:rPr lang="en-US" i="1" dirty="0" smtClean="0"/>
              <a:t> </a:t>
            </a:r>
            <a:r>
              <a:rPr lang="en-US" dirty="0" smtClean="0"/>
              <a:t>for all positive integers </a:t>
            </a:r>
            <a:r>
              <a:rPr lang="en-US" i="1" dirty="0" smtClean="0"/>
              <a:t>n.</a:t>
            </a:r>
            <a:endParaRPr lang="en-US" dirty="0" smtClean="0"/>
          </a:p>
          <a:p>
            <a:endParaRPr lang="en-US" i="1" dirty="0"/>
          </a:p>
        </p:txBody>
      </p:sp>
      <p:sp>
        <p:nvSpPr>
          <p:cNvPr id="4" name="Isosceles Triangle 3"/>
          <p:cNvSpPr/>
          <p:nvPr/>
        </p:nvSpPr>
        <p:spPr>
          <a:xfrm rot="5400000" flipV="1">
            <a:off x="8305800" y="59436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Proving Inequalities</a:t>
            </a:r>
            <a:endParaRPr lang="en-US" dirty="0"/>
          </a:p>
        </p:txBody>
      </p:sp>
      <p:sp>
        <p:nvSpPr>
          <p:cNvPr id="3" name="Content Placeholder 2"/>
          <p:cNvSpPr>
            <a:spLocks noGrp="1"/>
          </p:cNvSpPr>
          <p:nvPr>
            <p:ph idx="1"/>
          </p:nvPr>
        </p:nvSpPr>
        <p:spPr>
          <a:xfrm>
            <a:off x="457200" y="1935480"/>
            <a:ext cx="8305800" cy="4389120"/>
          </a:xfrm>
        </p:spPr>
        <p:txBody>
          <a:bodyPr>
            <a:normAutofit fontScale="92500" lnSpcReduction="10000"/>
          </a:bodyPr>
          <a:lstStyle/>
          <a:p>
            <a:pPr>
              <a:buNone/>
            </a:pPr>
            <a:r>
              <a:rPr lang="en-US" b="1" dirty="0" smtClean="0"/>
              <a:t>   Example</a:t>
            </a:r>
            <a:r>
              <a:rPr lang="en-US" dirty="0" smtClean="0"/>
              <a:t>: Use mathematical induction to prove that </a:t>
            </a:r>
            <a:r>
              <a:rPr lang="en-US" dirty="0" smtClean="0">
                <a:latin typeface="Cambria Math" pitchFamily="18" charset="0"/>
                <a:ea typeface="Cambria Math" pitchFamily="18" charset="0"/>
              </a:rPr>
              <a:t>2</a:t>
            </a:r>
            <a:r>
              <a:rPr lang="en-US" i="1" baseline="30000" dirty="0" smtClean="0"/>
              <a:t>n </a:t>
            </a:r>
            <a:r>
              <a:rPr lang="en-US" i="1" dirty="0" smtClean="0"/>
              <a:t>&lt; n</a:t>
            </a:r>
            <a:r>
              <a:rPr lang="en-US" dirty="0" smtClean="0"/>
              <a:t>!</a:t>
            </a:r>
            <a:r>
              <a:rPr lang="en-US" i="1" dirty="0" smtClean="0"/>
              <a:t>, </a:t>
            </a:r>
            <a:r>
              <a:rPr lang="en-US" dirty="0" smtClean="0"/>
              <a:t>for every integer </a:t>
            </a:r>
            <a:r>
              <a:rPr lang="en-US" i="1" dirty="0" smtClean="0"/>
              <a:t>n</a:t>
            </a:r>
            <a:r>
              <a:rPr lang="en-US" dirty="0" smtClean="0"/>
              <a:t> ≥ </a:t>
            </a:r>
            <a:r>
              <a:rPr lang="en-US" dirty="0" smtClean="0">
                <a:latin typeface="Cambria Math" pitchFamily="18" charset="0"/>
                <a:ea typeface="Cambria Math" pitchFamily="18" charset="0"/>
              </a:rPr>
              <a:t>4</a:t>
            </a:r>
            <a:r>
              <a:rPr lang="en-US" dirty="0" smtClean="0"/>
              <a:t>.</a:t>
            </a:r>
          </a:p>
          <a:p>
            <a:pPr>
              <a:buNone/>
            </a:pPr>
            <a:r>
              <a:rPr lang="en-US" b="1" dirty="0" smtClean="0"/>
              <a:t>   Solution</a:t>
            </a:r>
            <a:r>
              <a:rPr lang="en-US" dirty="0" smtClean="0"/>
              <a:t>: Let </a:t>
            </a:r>
            <a:r>
              <a:rPr lang="en-US" i="1" dirty="0" smtClean="0"/>
              <a:t>P</a:t>
            </a:r>
            <a:r>
              <a:rPr lang="en-US" dirty="0" smtClean="0"/>
              <a:t>(</a:t>
            </a:r>
            <a:r>
              <a:rPr lang="en-US" i="1" dirty="0" smtClean="0"/>
              <a:t>n</a:t>
            </a:r>
            <a:r>
              <a:rPr lang="en-US" dirty="0" smtClean="0"/>
              <a:t>) be the proposition that </a:t>
            </a:r>
            <a:r>
              <a:rPr lang="en-US" dirty="0" smtClean="0">
                <a:latin typeface="Cambria Math" pitchFamily="18" charset="0"/>
                <a:ea typeface="Cambria Math" pitchFamily="18" charset="0"/>
              </a:rPr>
              <a:t>2</a:t>
            </a:r>
            <a:r>
              <a:rPr lang="en-US" i="1" baseline="30000" dirty="0" smtClean="0"/>
              <a:t>n </a:t>
            </a:r>
            <a:r>
              <a:rPr lang="en-US" i="1" dirty="0" smtClean="0"/>
              <a:t> &lt; n</a:t>
            </a:r>
            <a:r>
              <a:rPr lang="en-US" dirty="0" smtClean="0"/>
              <a:t>!</a:t>
            </a:r>
            <a:r>
              <a:rPr lang="en-US" i="1" dirty="0" smtClean="0"/>
              <a:t>.</a:t>
            </a:r>
            <a:r>
              <a:rPr lang="en-US" baseline="30000" dirty="0" smtClean="0"/>
              <a:t> </a:t>
            </a:r>
          </a:p>
          <a:p>
            <a:pPr lvl="1"/>
            <a:r>
              <a:rPr lang="en-US" dirty="0" smtClean="0"/>
              <a:t>BASIS STEP: </a:t>
            </a:r>
            <a:r>
              <a:rPr lang="en-US" i="1" dirty="0" smtClean="0"/>
              <a:t>P(</a:t>
            </a:r>
            <a:r>
              <a:rPr lang="en-US" dirty="0" smtClean="0">
                <a:latin typeface="Cambria Math" pitchFamily="18" charset="0"/>
                <a:ea typeface="Cambria Math" pitchFamily="18" charset="0"/>
              </a:rPr>
              <a:t>4</a:t>
            </a:r>
            <a:r>
              <a:rPr lang="en-US" dirty="0" smtClean="0"/>
              <a:t>) is true since </a:t>
            </a:r>
            <a:r>
              <a:rPr lang="en-US" dirty="0" smtClean="0">
                <a:latin typeface="Cambria Math" pitchFamily="18" charset="0"/>
                <a:ea typeface="Cambria Math" pitchFamily="18" charset="0"/>
              </a:rPr>
              <a:t>2</a:t>
            </a:r>
            <a:r>
              <a:rPr lang="en-US" baseline="30000" dirty="0" smtClean="0">
                <a:latin typeface="Cambria Math" pitchFamily="18" charset="0"/>
                <a:ea typeface="Cambria Math" pitchFamily="18" charset="0"/>
              </a:rPr>
              <a:t>4</a:t>
            </a:r>
            <a:r>
              <a:rPr lang="en-US" i="1" dirty="0" smtClean="0"/>
              <a:t>  = </a:t>
            </a:r>
            <a:r>
              <a:rPr lang="en-US" dirty="0" smtClean="0">
                <a:latin typeface="Cambria Math" pitchFamily="18" charset="0"/>
                <a:ea typeface="Cambria Math" pitchFamily="18" charset="0"/>
              </a:rPr>
              <a:t>16  &lt; 4! = 24</a:t>
            </a:r>
            <a:r>
              <a:rPr lang="en-US" i="1" dirty="0" smtClean="0"/>
              <a:t>.</a:t>
            </a:r>
          </a:p>
          <a:p>
            <a:pPr lvl="1"/>
            <a:r>
              <a:rPr lang="en-US" dirty="0" smtClean="0"/>
              <a:t>INDUCTIVE STEP: Assume </a:t>
            </a:r>
            <a:r>
              <a:rPr lang="en-US" i="1" dirty="0" smtClean="0"/>
              <a:t>P</a:t>
            </a:r>
            <a:r>
              <a:rPr lang="en-US" dirty="0" smtClean="0"/>
              <a:t>(</a:t>
            </a:r>
            <a:r>
              <a:rPr lang="en-US" i="1" dirty="0" smtClean="0"/>
              <a:t>k</a:t>
            </a:r>
            <a:r>
              <a:rPr lang="en-US" dirty="0" smtClean="0"/>
              <a:t>) holds, i.e., </a:t>
            </a:r>
            <a:r>
              <a:rPr lang="en-US" dirty="0" smtClean="0">
                <a:latin typeface="Cambria Math" pitchFamily="18" charset="0"/>
                <a:ea typeface="Cambria Math" pitchFamily="18" charset="0"/>
              </a:rPr>
              <a:t>2</a:t>
            </a:r>
            <a:r>
              <a:rPr lang="en-US" i="1" baseline="30000" dirty="0" smtClean="0"/>
              <a:t>k </a:t>
            </a:r>
            <a:r>
              <a:rPr lang="en-US" i="1" dirty="0" smtClean="0"/>
              <a:t> &lt; k</a:t>
            </a:r>
            <a:r>
              <a:rPr lang="en-US" dirty="0" smtClean="0"/>
              <a:t>! </a:t>
            </a:r>
            <a:r>
              <a:rPr lang="en-US" i="1" dirty="0" smtClean="0"/>
              <a:t> </a:t>
            </a:r>
            <a:r>
              <a:rPr lang="en-US" dirty="0" smtClean="0"/>
              <a:t>for an arbitrary integer </a:t>
            </a:r>
            <a:r>
              <a:rPr lang="en-US" i="1" dirty="0" smtClean="0"/>
              <a:t>k</a:t>
            </a:r>
            <a:r>
              <a:rPr lang="en-US" dirty="0" smtClean="0"/>
              <a:t> ≥ </a:t>
            </a:r>
            <a:r>
              <a:rPr lang="en-US" dirty="0" smtClean="0">
                <a:latin typeface="Cambria Math" pitchFamily="18" charset="0"/>
                <a:ea typeface="Cambria Math" pitchFamily="18" charset="0"/>
              </a:rPr>
              <a:t>4</a:t>
            </a:r>
            <a:r>
              <a:rPr lang="en-US" dirty="0" smtClean="0"/>
              <a:t>. To show that </a:t>
            </a:r>
            <a:r>
              <a:rPr lang="en-US" i="1" dirty="0" smtClean="0"/>
              <a:t>P</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i="1" dirty="0" smtClean="0"/>
              <a:t> </a:t>
            </a:r>
            <a:r>
              <a:rPr lang="en-US" dirty="0" smtClean="0"/>
              <a:t>holds: </a:t>
            </a:r>
          </a:p>
          <a:p>
            <a:pPr lvl="1">
              <a:buNone/>
            </a:pPr>
            <a:r>
              <a:rPr lang="en-US" i="1" dirty="0" smtClean="0"/>
              <a:t>                </a:t>
            </a:r>
            <a:r>
              <a:rPr lang="en-US" dirty="0" smtClean="0">
                <a:latin typeface="Cambria Math" pitchFamily="18" charset="0"/>
                <a:ea typeface="Cambria Math" pitchFamily="18" charset="0"/>
              </a:rPr>
              <a:t>2</a:t>
            </a:r>
            <a:r>
              <a:rPr lang="en-US" i="1" baseline="30000" dirty="0" smtClean="0"/>
              <a:t>k+</a:t>
            </a:r>
            <a:r>
              <a:rPr lang="en-US" baseline="30000" dirty="0" smtClean="0">
                <a:latin typeface="Cambria Math" pitchFamily="18" charset="0"/>
                <a:ea typeface="Cambria Math" pitchFamily="18" charset="0"/>
              </a:rPr>
              <a:t>1</a:t>
            </a:r>
            <a:r>
              <a:rPr lang="en-US" i="1" dirty="0" smtClean="0"/>
              <a:t> = </a:t>
            </a:r>
            <a:r>
              <a:rPr lang="en-US" dirty="0" smtClean="0">
                <a:latin typeface="Cambria Math" pitchFamily="18" charset="0"/>
                <a:ea typeface="Cambria Math" pitchFamily="18" charset="0"/>
              </a:rPr>
              <a:t>2∙2</a:t>
            </a:r>
            <a:r>
              <a:rPr lang="en-US" i="1" baseline="30000" dirty="0" smtClean="0"/>
              <a:t>k  </a:t>
            </a:r>
          </a:p>
          <a:p>
            <a:pPr lvl="1">
              <a:buNone/>
            </a:pPr>
            <a:r>
              <a:rPr lang="en-US" i="1" baseline="30000" dirty="0" smtClean="0"/>
              <a:t>                                    </a:t>
            </a:r>
            <a:r>
              <a:rPr lang="en-US" i="1" dirty="0" smtClean="0"/>
              <a:t>&lt; </a:t>
            </a:r>
            <a:r>
              <a:rPr lang="en-US" dirty="0" smtClean="0">
                <a:latin typeface="Cambria Math" pitchFamily="18" charset="0"/>
                <a:ea typeface="Cambria Math" pitchFamily="18" charset="0"/>
              </a:rPr>
              <a:t>2</a:t>
            </a:r>
            <a:r>
              <a:rPr lang="en-US" i="1" dirty="0" smtClean="0"/>
              <a:t>∙ k</a:t>
            </a:r>
            <a:r>
              <a:rPr lang="en-US" dirty="0" smtClean="0"/>
              <a:t>!</a:t>
            </a:r>
            <a:r>
              <a:rPr lang="en-US" i="1" dirty="0" smtClean="0"/>
              <a:t>          </a:t>
            </a:r>
            <a:r>
              <a:rPr lang="en-US" dirty="0" smtClean="0"/>
              <a:t>(</a:t>
            </a:r>
            <a:r>
              <a:rPr lang="en-US" i="1" dirty="0" smtClean="0"/>
              <a:t>by the inductive hypothesis)</a:t>
            </a:r>
          </a:p>
          <a:p>
            <a:pPr lvl="1">
              <a:buNone/>
            </a:pPr>
            <a:r>
              <a:rPr lang="en-US" i="1" baseline="30000" dirty="0" smtClean="0"/>
              <a:t>                                    </a:t>
            </a:r>
            <a:r>
              <a:rPr lang="en-US" dirty="0" smtClean="0"/>
              <a:t>&lt; (</a:t>
            </a:r>
            <a:r>
              <a:rPr lang="en-US" i="1" dirty="0" smtClean="0"/>
              <a:t>k + </a:t>
            </a:r>
            <a:r>
              <a:rPr lang="en-US" dirty="0" smtClean="0">
                <a:latin typeface="Cambria Math" pitchFamily="18" charset="0"/>
                <a:ea typeface="Cambria Math" pitchFamily="18" charset="0"/>
              </a:rPr>
              <a:t>1</a:t>
            </a:r>
            <a:r>
              <a:rPr lang="en-US" dirty="0" smtClean="0"/>
              <a:t>)</a:t>
            </a:r>
            <a:r>
              <a:rPr lang="en-US" i="1" dirty="0" smtClean="0"/>
              <a:t>k</a:t>
            </a:r>
            <a:r>
              <a:rPr lang="en-US" dirty="0" smtClean="0"/>
              <a:t>!</a:t>
            </a:r>
          </a:p>
          <a:p>
            <a:pPr lvl="1">
              <a:buNone/>
            </a:pPr>
            <a:r>
              <a:rPr lang="en-US" i="1" dirty="0" smtClean="0"/>
              <a:t>                        = </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p>
          <a:p>
            <a:pPr lvl="1">
              <a:buNone/>
            </a:pPr>
            <a:r>
              <a:rPr lang="en-US" dirty="0" smtClean="0"/>
              <a:t> Therefore, </a:t>
            </a:r>
            <a:r>
              <a:rPr lang="en-US" dirty="0" smtClean="0">
                <a:latin typeface="Cambria Math" pitchFamily="18" charset="0"/>
                <a:ea typeface="Cambria Math" pitchFamily="18" charset="0"/>
              </a:rPr>
              <a:t>2</a:t>
            </a:r>
            <a:r>
              <a:rPr lang="en-US" i="1" baseline="30000" dirty="0" smtClean="0"/>
              <a:t>n </a:t>
            </a:r>
            <a:r>
              <a:rPr lang="en-US" i="1" dirty="0" smtClean="0"/>
              <a:t> &lt; n</a:t>
            </a:r>
            <a:r>
              <a:rPr lang="en-US" dirty="0" smtClean="0"/>
              <a:t>!</a:t>
            </a:r>
            <a:r>
              <a:rPr lang="en-US" i="1" dirty="0" smtClean="0"/>
              <a:t>  </a:t>
            </a:r>
            <a:r>
              <a:rPr lang="en-US" dirty="0" smtClean="0"/>
              <a:t>holds</a:t>
            </a:r>
            <a:r>
              <a:rPr lang="en-US" i="1" dirty="0" smtClean="0"/>
              <a:t>, </a:t>
            </a:r>
            <a:r>
              <a:rPr lang="en-US" dirty="0" smtClean="0"/>
              <a:t>for every integer </a:t>
            </a:r>
            <a:r>
              <a:rPr lang="en-US" i="1" dirty="0" smtClean="0"/>
              <a:t>n</a:t>
            </a:r>
            <a:r>
              <a:rPr lang="en-US" dirty="0" smtClean="0"/>
              <a:t> ≥ </a:t>
            </a:r>
            <a:r>
              <a:rPr lang="en-US" dirty="0" smtClean="0">
                <a:latin typeface="Cambria Math" pitchFamily="18" charset="0"/>
                <a:ea typeface="Cambria Math" pitchFamily="18" charset="0"/>
              </a:rPr>
              <a:t>4</a:t>
            </a:r>
            <a:r>
              <a:rPr lang="en-US" dirty="0" smtClean="0"/>
              <a:t>.</a:t>
            </a:r>
          </a:p>
          <a:p>
            <a:endParaRPr lang="en-US" i="1" dirty="0"/>
          </a:p>
        </p:txBody>
      </p:sp>
      <p:sp>
        <p:nvSpPr>
          <p:cNvPr id="4" name="Isosceles Triangle 3"/>
          <p:cNvSpPr/>
          <p:nvPr/>
        </p:nvSpPr>
        <p:spPr>
          <a:xfrm rot="5400000" flipV="1">
            <a:off x="8305800" y="57150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838200" y="6019800"/>
            <a:ext cx="8077200" cy="369332"/>
          </a:xfrm>
          <a:prstGeom prst="rect">
            <a:avLst/>
          </a:prstGeom>
          <a:noFill/>
          <a:ln>
            <a:solidFill>
              <a:schemeClr val="accent1"/>
            </a:solidFill>
          </a:ln>
        </p:spPr>
        <p:txBody>
          <a:bodyPr wrap="square" rtlCol="0">
            <a:spAutoFit/>
          </a:bodyPr>
          <a:lstStyle/>
          <a:p>
            <a:r>
              <a:rPr lang="en-US" dirty="0" smtClean="0"/>
              <a:t>Note that here the basis step is </a:t>
            </a:r>
            <a:r>
              <a:rPr lang="en-US" i="1" dirty="0" smtClean="0"/>
              <a:t>P</a:t>
            </a:r>
            <a:r>
              <a:rPr lang="en-US" dirty="0" smtClean="0"/>
              <a:t>(</a:t>
            </a:r>
            <a:r>
              <a:rPr lang="en-US" dirty="0" smtClean="0">
                <a:latin typeface="Cambria Math" pitchFamily="18" charset="0"/>
                <a:ea typeface="Cambria Math" pitchFamily="18" charset="0"/>
              </a:rPr>
              <a:t>4</a:t>
            </a:r>
            <a:r>
              <a:rPr lang="en-US" dirty="0" smtClean="0"/>
              <a:t>), since</a:t>
            </a:r>
            <a:r>
              <a:rPr lang="en-US" i="1" dirty="0" smtClean="0"/>
              <a:t> P</a:t>
            </a:r>
            <a:r>
              <a:rPr lang="en-US" dirty="0" smtClean="0"/>
              <a:t>(</a:t>
            </a:r>
            <a:r>
              <a:rPr lang="en-US" dirty="0" smtClean="0">
                <a:latin typeface="Cambria Math" pitchFamily="18" charset="0"/>
                <a:ea typeface="Cambria Math" pitchFamily="18" charset="0"/>
              </a:rPr>
              <a:t>0</a:t>
            </a:r>
            <a:r>
              <a:rPr lang="en-US" dirty="0" smtClean="0"/>
              <a:t>), </a:t>
            </a:r>
            <a:r>
              <a:rPr lang="en-US" i="1" dirty="0" smtClean="0"/>
              <a:t>P</a:t>
            </a:r>
            <a:r>
              <a:rPr lang="en-US" dirty="0" smtClean="0"/>
              <a:t>(</a:t>
            </a:r>
            <a:r>
              <a:rPr lang="en-US" dirty="0" smtClean="0">
                <a:latin typeface="Cambria Math" pitchFamily="18" charset="0"/>
                <a:ea typeface="Cambria Math" pitchFamily="18" charset="0"/>
              </a:rPr>
              <a:t>1</a:t>
            </a:r>
            <a:r>
              <a:rPr lang="en-US" dirty="0" smtClean="0"/>
              <a:t>),</a:t>
            </a:r>
            <a:r>
              <a:rPr lang="en-US" i="1" dirty="0" smtClean="0"/>
              <a:t> P</a:t>
            </a:r>
            <a:r>
              <a:rPr lang="en-US" dirty="0" smtClean="0"/>
              <a:t>(</a:t>
            </a:r>
            <a:r>
              <a:rPr lang="en-US" dirty="0" smtClean="0">
                <a:latin typeface="Cambria Math" pitchFamily="18" charset="0"/>
                <a:ea typeface="Cambria Math" pitchFamily="18" charset="0"/>
              </a:rPr>
              <a:t>2</a:t>
            </a:r>
            <a:r>
              <a:rPr lang="en-US" dirty="0" smtClean="0"/>
              <a:t>),  and </a:t>
            </a:r>
            <a:r>
              <a:rPr lang="en-US" i="1" dirty="0" smtClean="0"/>
              <a:t>P</a:t>
            </a:r>
            <a:r>
              <a:rPr lang="en-US" dirty="0" smtClean="0"/>
              <a:t>(</a:t>
            </a:r>
            <a:r>
              <a:rPr lang="en-US" dirty="0" smtClean="0">
                <a:latin typeface="Cambria Math" pitchFamily="18" charset="0"/>
                <a:ea typeface="Cambria Math" pitchFamily="18" charset="0"/>
              </a:rPr>
              <a:t>3</a:t>
            </a:r>
            <a:r>
              <a:rPr lang="en-US" dirty="0" smtClean="0"/>
              <a:t>) are all false.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Proving Divisibility Results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Example</a:t>
            </a:r>
            <a:r>
              <a:rPr lang="en-US" dirty="0" smtClean="0"/>
              <a:t>: Use mathematical induction to prove that </a:t>
            </a:r>
            <a:r>
              <a:rPr lang="en-US" i="1" dirty="0" smtClean="0">
                <a:ea typeface="Cambria Math" pitchFamily="18" charset="0"/>
              </a:rPr>
              <a:t>n</a:t>
            </a:r>
            <a:r>
              <a:rPr lang="en-US" baseline="30000" dirty="0" smtClean="0">
                <a:latin typeface="Cambria Math" pitchFamily="18" charset="0"/>
                <a:ea typeface="Cambria Math" pitchFamily="18" charset="0"/>
              </a:rPr>
              <a:t>3</a:t>
            </a:r>
            <a:r>
              <a:rPr lang="en-US" i="1" baseline="30000" dirty="0" smtClean="0"/>
              <a:t> </a:t>
            </a:r>
            <a:r>
              <a:rPr lang="en-US" i="1" dirty="0" smtClean="0">
                <a:latin typeface="Cambria Math"/>
                <a:ea typeface="Cambria Math"/>
              </a:rPr>
              <a:t>− </a:t>
            </a:r>
            <a:r>
              <a:rPr lang="en-US" i="1" dirty="0" smtClean="0"/>
              <a:t>n </a:t>
            </a:r>
            <a:r>
              <a:rPr lang="en-US" dirty="0" smtClean="0"/>
              <a:t>is divisible by </a:t>
            </a:r>
            <a:r>
              <a:rPr lang="en-US" dirty="0" smtClean="0">
                <a:latin typeface="Cambria Math" pitchFamily="18" charset="0"/>
                <a:ea typeface="Cambria Math" pitchFamily="18" charset="0"/>
              </a:rPr>
              <a:t>3</a:t>
            </a:r>
            <a:r>
              <a:rPr lang="en-US" i="1" dirty="0" smtClean="0"/>
              <a:t>, </a:t>
            </a:r>
            <a:r>
              <a:rPr lang="en-US" dirty="0" smtClean="0"/>
              <a:t>for every positive integer </a:t>
            </a:r>
            <a:r>
              <a:rPr lang="en-US" i="1" dirty="0" smtClean="0"/>
              <a:t>n</a:t>
            </a:r>
            <a:r>
              <a:rPr lang="en-US" dirty="0" smtClean="0"/>
              <a:t>.</a:t>
            </a:r>
          </a:p>
          <a:p>
            <a:pPr>
              <a:buNone/>
            </a:pPr>
            <a:r>
              <a:rPr lang="en-US" b="1" dirty="0" smtClean="0"/>
              <a:t>   Solution</a:t>
            </a:r>
            <a:r>
              <a:rPr lang="en-US" dirty="0" smtClean="0"/>
              <a:t>: Let </a:t>
            </a:r>
            <a:r>
              <a:rPr lang="en-US" i="1" dirty="0" smtClean="0"/>
              <a:t>P</a:t>
            </a:r>
            <a:r>
              <a:rPr lang="en-US" dirty="0" smtClean="0"/>
              <a:t>(</a:t>
            </a:r>
            <a:r>
              <a:rPr lang="en-US" i="1" dirty="0" smtClean="0"/>
              <a:t>n</a:t>
            </a:r>
            <a:r>
              <a:rPr lang="en-US" dirty="0" smtClean="0"/>
              <a:t>) be the proposition that </a:t>
            </a:r>
            <a:r>
              <a:rPr lang="en-US" i="1" dirty="0" smtClean="0">
                <a:ea typeface="Cambria Math" pitchFamily="18" charset="0"/>
              </a:rPr>
              <a:t>n</a:t>
            </a:r>
            <a:r>
              <a:rPr lang="en-US" baseline="30000" dirty="0" smtClean="0">
                <a:latin typeface="Cambria Math" pitchFamily="18" charset="0"/>
                <a:ea typeface="Cambria Math" pitchFamily="18" charset="0"/>
              </a:rPr>
              <a:t>3</a:t>
            </a:r>
            <a:r>
              <a:rPr lang="en-US" i="1" baseline="30000" dirty="0" smtClean="0"/>
              <a:t> </a:t>
            </a:r>
            <a:r>
              <a:rPr lang="en-US" i="1" dirty="0" smtClean="0">
                <a:latin typeface="Cambria Math"/>
                <a:ea typeface="Cambria Math"/>
              </a:rPr>
              <a:t>− </a:t>
            </a:r>
            <a:r>
              <a:rPr lang="en-US" i="1" dirty="0" smtClean="0"/>
              <a:t>n </a:t>
            </a:r>
            <a:r>
              <a:rPr lang="en-US" dirty="0" smtClean="0"/>
              <a:t>is divisible by </a:t>
            </a:r>
            <a:r>
              <a:rPr lang="en-US" dirty="0" smtClean="0">
                <a:latin typeface="Cambria Math" pitchFamily="18" charset="0"/>
                <a:ea typeface="Cambria Math" pitchFamily="18" charset="0"/>
              </a:rPr>
              <a:t>3</a:t>
            </a:r>
            <a:r>
              <a:rPr lang="en-US" i="1" dirty="0" smtClean="0"/>
              <a:t>.</a:t>
            </a:r>
            <a:r>
              <a:rPr lang="en-US" baseline="30000" dirty="0" smtClean="0"/>
              <a:t> </a:t>
            </a:r>
          </a:p>
          <a:p>
            <a:pPr lvl="1"/>
            <a:r>
              <a:rPr lang="en-US" dirty="0" smtClean="0"/>
              <a:t>BASIS STEP: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 since </a:t>
            </a:r>
            <a:r>
              <a:rPr lang="en-US" dirty="0" smtClean="0">
                <a:latin typeface="Cambria Math" pitchFamily="18" charset="0"/>
                <a:ea typeface="Cambria Math" pitchFamily="18" charset="0"/>
              </a:rPr>
              <a:t>1</a:t>
            </a:r>
            <a:r>
              <a:rPr lang="en-US" baseline="30000" dirty="0" smtClean="0">
                <a:latin typeface="Cambria Math" pitchFamily="18" charset="0"/>
                <a:ea typeface="Cambria Math" pitchFamily="18" charset="0"/>
              </a:rPr>
              <a:t>3</a:t>
            </a:r>
            <a:r>
              <a:rPr lang="en-US" i="1" dirty="0" smtClean="0"/>
              <a:t> </a:t>
            </a:r>
            <a:r>
              <a:rPr lang="en-US" i="1" dirty="0" smtClean="0">
                <a:latin typeface="Cambria Math"/>
                <a:ea typeface="Cambria Math"/>
              </a:rPr>
              <a:t>− </a:t>
            </a:r>
            <a:r>
              <a:rPr lang="en-US" dirty="0" smtClean="0">
                <a:latin typeface="Cambria Math" pitchFamily="18" charset="0"/>
                <a:ea typeface="Cambria Math" pitchFamily="18" charset="0"/>
              </a:rPr>
              <a:t>1</a:t>
            </a:r>
            <a:r>
              <a:rPr lang="en-US" i="1" dirty="0" smtClean="0">
                <a:latin typeface="Cambria Math"/>
                <a:ea typeface="Cambria Math"/>
              </a:rPr>
              <a:t> </a:t>
            </a:r>
            <a:r>
              <a:rPr lang="en-US" i="1" dirty="0" smtClean="0"/>
              <a:t>= </a:t>
            </a:r>
            <a:r>
              <a:rPr lang="en-US" dirty="0" smtClean="0">
                <a:latin typeface="Cambria Math" pitchFamily="18" charset="0"/>
                <a:ea typeface="Cambria Math" pitchFamily="18" charset="0"/>
              </a:rPr>
              <a:t>0, which is divisible by 3</a:t>
            </a:r>
            <a:r>
              <a:rPr lang="en-US" i="1" dirty="0" smtClean="0"/>
              <a:t>.</a:t>
            </a:r>
          </a:p>
          <a:p>
            <a:pPr lvl="1"/>
            <a:r>
              <a:rPr lang="en-US" dirty="0" smtClean="0"/>
              <a:t>INDUCTIVE STEP: Assume </a:t>
            </a:r>
            <a:r>
              <a:rPr lang="en-US" i="1" dirty="0" smtClean="0"/>
              <a:t>P</a:t>
            </a:r>
            <a:r>
              <a:rPr lang="en-US" dirty="0" smtClean="0"/>
              <a:t>(</a:t>
            </a:r>
            <a:r>
              <a:rPr lang="en-US" i="1" dirty="0" smtClean="0"/>
              <a:t>k</a:t>
            </a:r>
            <a:r>
              <a:rPr lang="en-US" dirty="0" smtClean="0"/>
              <a:t>) holds, i.e., </a:t>
            </a:r>
            <a:r>
              <a:rPr lang="en-US" i="1" dirty="0" smtClean="0">
                <a:ea typeface="Cambria Math" pitchFamily="18" charset="0"/>
              </a:rPr>
              <a:t>k</a:t>
            </a:r>
            <a:r>
              <a:rPr lang="en-US" baseline="30000" dirty="0" smtClean="0">
                <a:latin typeface="Cambria Math" pitchFamily="18" charset="0"/>
                <a:ea typeface="Cambria Math" pitchFamily="18" charset="0"/>
              </a:rPr>
              <a:t>3</a:t>
            </a:r>
            <a:r>
              <a:rPr lang="en-US" i="1" baseline="30000" dirty="0" smtClean="0"/>
              <a:t> </a:t>
            </a:r>
            <a:r>
              <a:rPr lang="en-US" i="1" dirty="0" smtClean="0">
                <a:latin typeface="Cambria Math"/>
                <a:ea typeface="Cambria Math"/>
              </a:rPr>
              <a:t>− </a:t>
            </a:r>
            <a:r>
              <a:rPr lang="en-US" i="1" dirty="0" smtClean="0"/>
              <a:t>k </a:t>
            </a:r>
            <a:r>
              <a:rPr lang="en-US" dirty="0" smtClean="0"/>
              <a:t>is divisible by </a:t>
            </a:r>
            <a:r>
              <a:rPr lang="en-US" dirty="0" smtClean="0">
                <a:latin typeface="Cambria Math" pitchFamily="18" charset="0"/>
                <a:ea typeface="Cambria Math" pitchFamily="18" charset="0"/>
              </a:rPr>
              <a:t>3, for an arbitrary positive integer </a:t>
            </a:r>
            <a:r>
              <a:rPr lang="en-US" i="1" dirty="0" smtClean="0">
                <a:ea typeface="Cambria Math" pitchFamily="18" charset="0"/>
              </a:rPr>
              <a:t>k</a:t>
            </a:r>
            <a:r>
              <a:rPr lang="en-US" i="1" dirty="0" smtClean="0"/>
              <a:t>.</a:t>
            </a:r>
            <a:r>
              <a:rPr lang="en-US" baseline="30000" dirty="0" smtClean="0"/>
              <a:t> </a:t>
            </a:r>
            <a:r>
              <a:rPr lang="en-US" dirty="0" smtClean="0"/>
              <a:t>To show that </a:t>
            </a:r>
            <a:r>
              <a:rPr lang="en-US" i="1" dirty="0" smtClean="0"/>
              <a:t>P</a:t>
            </a:r>
            <a:r>
              <a:rPr lang="en-US" dirty="0" smtClean="0"/>
              <a:t>(</a:t>
            </a:r>
            <a:r>
              <a:rPr lang="en-US" i="1" dirty="0" smtClean="0"/>
              <a:t>k + </a:t>
            </a:r>
            <a:r>
              <a:rPr lang="en-US" dirty="0" smtClean="0">
                <a:latin typeface="Cambria Math" pitchFamily="18" charset="0"/>
                <a:ea typeface="Cambria Math" pitchFamily="18" charset="0"/>
              </a:rPr>
              <a:t>1</a:t>
            </a:r>
            <a:r>
              <a:rPr lang="en-US" dirty="0" smtClean="0"/>
              <a:t>) follows: </a:t>
            </a:r>
          </a:p>
          <a:p>
            <a:pPr lvl="1">
              <a:buNone/>
            </a:pPr>
            <a:r>
              <a:rPr lang="en-US" i="1" dirty="0" smtClean="0"/>
              <a:t>                </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baseline="30000" dirty="0" smtClean="0">
                <a:latin typeface="Cambria Math" pitchFamily="18" charset="0"/>
                <a:ea typeface="Cambria Math" pitchFamily="18" charset="0"/>
              </a:rPr>
              <a:t>3</a:t>
            </a:r>
            <a:r>
              <a:rPr lang="en-US" i="1" dirty="0" smtClean="0"/>
              <a:t> </a:t>
            </a:r>
            <a:r>
              <a:rPr lang="en-US" i="1" dirty="0" smtClean="0">
                <a:latin typeface="Cambria Math"/>
                <a:ea typeface="Cambria Math"/>
              </a:rPr>
              <a:t>− </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i="1" dirty="0" smtClean="0"/>
              <a:t> = </a:t>
            </a:r>
            <a:r>
              <a:rPr lang="en-US" dirty="0" smtClean="0"/>
              <a:t>(</a:t>
            </a:r>
            <a:r>
              <a:rPr lang="en-US" i="1" dirty="0" smtClean="0">
                <a:ea typeface="Cambria Math" pitchFamily="18" charset="0"/>
              </a:rPr>
              <a:t>k</a:t>
            </a:r>
            <a:r>
              <a:rPr lang="en-US" baseline="30000" dirty="0" smtClean="0">
                <a:latin typeface="Cambria Math" pitchFamily="18" charset="0"/>
                <a:ea typeface="Cambria Math" pitchFamily="18" charset="0"/>
              </a:rPr>
              <a:t>3</a:t>
            </a:r>
            <a:r>
              <a:rPr lang="en-US" i="1" baseline="30000" dirty="0" smtClean="0"/>
              <a:t> </a:t>
            </a:r>
            <a:r>
              <a:rPr lang="en-US" i="1" dirty="0" smtClean="0"/>
              <a:t>+ </a:t>
            </a:r>
            <a:r>
              <a:rPr lang="en-US" dirty="0" smtClean="0">
                <a:latin typeface="Cambria Math" pitchFamily="18" charset="0"/>
                <a:ea typeface="Cambria Math" pitchFamily="18" charset="0"/>
              </a:rPr>
              <a:t>3</a:t>
            </a:r>
            <a:r>
              <a:rPr lang="en-US" i="1" dirty="0" smtClean="0">
                <a:ea typeface="Cambria Math" pitchFamily="18" charset="0"/>
              </a:rPr>
              <a:t>k</a:t>
            </a:r>
            <a:r>
              <a:rPr lang="en-US" baseline="30000" dirty="0" smtClean="0">
                <a:latin typeface="Cambria Math" pitchFamily="18" charset="0"/>
                <a:ea typeface="Cambria Math" pitchFamily="18" charset="0"/>
              </a:rPr>
              <a:t>2 </a:t>
            </a:r>
            <a:r>
              <a:rPr lang="en-US" i="1" dirty="0" smtClean="0"/>
              <a:t>+ </a:t>
            </a:r>
            <a:r>
              <a:rPr lang="en-US" dirty="0" smtClean="0">
                <a:latin typeface="Cambria Math" pitchFamily="18" charset="0"/>
                <a:ea typeface="Cambria Math" pitchFamily="18" charset="0"/>
              </a:rPr>
              <a:t>3</a:t>
            </a:r>
            <a:r>
              <a:rPr lang="en-US" i="1" dirty="0" smtClean="0">
                <a:ea typeface="Cambria Math" pitchFamily="18" charset="0"/>
              </a:rPr>
              <a:t>k</a:t>
            </a:r>
            <a:r>
              <a:rPr lang="en-US" baseline="30000" dirty="0" smtClean="0">
                <a:latin typeface="Cambria Math" pitchFamily="18" charset="0"/>
                <a:ea typeface="Cambria Math" pitchFamily="18" charset="0"/>
              </a:rPr>
              <a:t> </a:t>
            </a:r>
            <a:r>
              <a:rPr lang="en-US" i="1" dirty="0" smtClean="0"/>
              <a:t>+ </a:t>
            </a:r>
            <a:r>
              <a:rPr lang="en-US" dirty="0" smtClean="0">
                <a:latin typeface="Cambria Math" pitchFamily="18" charset="0"/>
                <a:ea typeface="Cambria Math" pitchFamily="18" charset="0"/>
              </a:rPr>
              <a:t>1) </a:t>
            </a:r>
            <a:r>
              <a:rPr lang="en-US" i="1" dirty="0" smtClean="0">
                <a:latin typeface="Cambria Math"/>
                <a:ea typeface="Cambria Math"/>
              </a:rPr>
              <a:t>−</a:t>
            </a:r>
            <a:r>
              <a:rPr lang="en-US" i="1" dirty="0" smtClean="0"/>
              <a:t> </a:t>
            </a:r>
            <a:r>
              <a:rPr lang="en-US" dirty="0" smtClean="0"/>
              <a:t>(</a:t>
            </a:r>
            <a:r>
              <a:rPr lang="en-US" i="1" dirty="0" smtClean="0"/>
              <a:t>k + </a:t>
            </a:r>
            <a:r>
              <a:rPr lang="en-US" dirty="0" smtClean="0">
                <a:latin typeface="Cambria Math" pitchFamily="18" charset="0"/>
                <a:ea typeface="Cambria Math" pitchFamily="18" charset="0"/>
              </a:rPr>
              <a:t>1</a:t>
            </a:r>
            <a:r>
              <a:rPr lang="en-US" dirty="0" smtClean="0"/>
              <a:t>) </a:t>
            </a:r>
            <a:endParaRPr lang="en-US" i="1" baseline="30000" dirty="0" smtClean="0"/>
          </a:p>
          <a:p>
            <a:pPr lvl="1">
              <a:buNone/>
            </a:pPr>
            <a:r>
              <a:rPr lang="en-US" i="1" dirty="0" smtClean="0"/>
              <a:t>                                               = </a:t>
            </a:r>
            <a:r>
              <a:rPr lang="en-US" dirty="0" smtClean="0"/>
              <a:t>(</a:t>
            </a:r>
            <a:r>
              <a:rPr lang="en-US" i="1" dirty="0" smtClean="0">
                <a:ea typeface="Cambria Math" pitchFamily="18" charset="0"/>
              </a:rPr>
              <a:t>k</a:t>
            </a:r>
            <a:r>
              <a:rPr lang="en-US" baseline="30000" dirty="0" smtClean="0">
                <a:latin typeface="Cambria Math" pitchFamily="18" charset="0"/>
                <a:ea typeface="Cambria Math" pitchFamily="18" charset="0"/>
              </a:rPr>
              <a:t>3</a:t>
            </a:r>
            <a:r>
              <a:rPr lang="en-US" i="1" dirty="0" smtClean="0">
                <a:latin typeface="Cambria Math"/>
                <a:ea typeface="Cambria Math"/>
              </a:rPr>
              <a:t> − </a:t>
            </a:r>
            <a:r>
              <a:rPr lang="en-US" i="1" dirty="0" smtClean="0"/>
              <a:t>k</a:t>
            </a:r>
            <a:r>
              <a:rPr lang="en-US" dirty="0" smtClean="0"/>
              <a:t>) + </a:t>
            </a:r>
            <a:r>
              <a:rPr lang="en-US" dirty="0" smtClean="0">
                <a:latin typeface="Cambria Math" pitchFamily="18" charset="0"/>
                <a:ea typeface="Cambria Math" pitchFamily="18" charset="0"/>
              </a:rPr>
              <a:t>3</a:t>
            </a:r>
            <a:r>
              <a:rPr lang="en-US" dirty="0" smtClean="0"/>
              <a:t>(</a:t>
            </a:r>
            <a:r>
              <a:rPr lang="en-US" i="1" dirty="0" smtClean="0">
                <a:ea typeface="Cambria Math" pitchFamily="18" charset="0"/>
              </a:rPr>
              <a:t>k</a:t>
            </a:r>
            <a:r>
              <a:rPr lang="en-US" baseline="30000" dirty="0" smtClean="0">
                <a:latin typeface="Cambria Math" pitchFamily="18" charset="0"/>
                <a:ea typeface="Cambria Math" pitchFamily="18" charset="0"/>
              </a:rPr>
              <a:t>2 </a:t>
            </a:r>
            <a:r>
              <a:rPr lang="en-US" i="1" dirty="0" smtClean="0"/>
              <a:t>+ </a:t>
            </a:r>
            <a:r>
              <a:rPr lang="en-US" i="1" dirty="0" smtClean="0">
                <a:ea typeface="Cambria Math" pitchFamily="18" charset="0"/>
              </a:rPr>
              <a:t>k</a:t>
            </a:r>
            <a:r>
              <a:rPr lang="en-US" dirty="0" smtClean="0">
                <a:ea typeface="Cambria Math" pitchFamily="18" charset="0"/>
              </a:rPr>
              <a:t>)</a:t>
            </a:r>
            <a:r>
              <a:rPr lang="en-US" dirty="0" smtClean="0">
                <a:latin typeface="Cambria Math" pitchFamily="18" charset="0"/>
                <a:ea typeface="Cambria Math" pitchFamily="18" charset="0"/>
              </a:rPr>
              <a:t> </a:t>
            </a:r>
          </a:p>
          <a:p>
            <a:pPr lvl="1">
              <a:buNone/>
            </a:pPr>
            <a:r>
              <a:rPr lang="en-US" dirty="0" smtClean="0">
                <a:latin typeface="Cambria Math" pitchFamily="18" charset="0"/>
                <a:ea typeface="Cambria Math" pitchFamily="18" charset="0"/>
              </a:rPr>
              <a:t>    </a:t>
            </a:r>
            <a:r>
              <a:rPr lang="en-US" dirty="0" smtClean="0">
                <a:ea typeface="Cambria Math" pitchFamily="18" charset="0"/>
              </a:rPr>
              <a:t>By the inductive hypothesis, the first term </a:t>
            </a:r>
            <a:r>
              <a:rPr lang="en-US" dirty="0" smtClean="0"/>
              <a:t>(</a:t>
            </a:r>
            <a:r>
              <a:rPr lang="en-US" i="1" dirty="0" smtClean="0">
                <a:ea typeface="Cambria Math" pitchFamily="18" charset="0"/>
              </a:rPr>
              <a:t>k</a:t>
            </a:r>
            <a:r>
              <a:rPr lang="en-US" baseline="30000" dirty="0" smtClean="0">
                <a:latin typeface="Cambria Math" pitchFamily="18" charset="0"/>
                <a:ea typeface="Cambria Math" pitchFamily="18" charset="0"/>
              </a:rPr>
              <a:t>3</a:t>
            </a:r>
            <a:r>
              <a:rPr lang="en-US" i="1" dirty="0" smtClean="0">
                <a:latin typeface="Cambria Math"/>
                <a:ea typeface="Cambria Math"/>
              </a:rPr>
              <a:t> − </a:t>
            </a:r>
            <a:r>
              <a:rPr lang="en-US" i="1" dirty="0" smtClean="0"/>
              <a:t>k</a:t>
            </a:r>
            <a:r>
              <a:rPr lang="en-US" dirty="0" smtClean="0"/>
              <a:t>) is divisible by </a:t>
            </a:r>
            <a:r>
              <a:rPr lang="en-US" dirty="0" smtClean="0">
                <a:latin typeface="Cambria Math" pitchFamily="18" charset="0"/>
                <a:ea typeface="Cambria Math" pitchFamily="18" charset="0"/>
              </a:rPr>
              <a:t>3</a:t>
            </a:r>
            <a:r>
              <a:rPr lang="en-US" dirty="0" smtClean="0"/>
              <a:t> and the second term is divisible by </a:t>
            </a:r>
            <a:r>
              <a:rPr lang="en-US" dirty="0" smtClean="0">
                <a:latin typeface="Cambria Math" pitchFamily="18" charset="0"/>
                <a:ea typeface="Cambria Math" pitchFamily="18" charset="0"/>
              </a:rPr>
              <a:t>3</a:t>
            </a:r>
            <a:r>
              <a:rPr lang="en-US" dirty="0" smtClean="0"/>
              <a:t> since it is an integer multiplied by </a:t>
            </a:r>
            <a:r>
              <a:rPr lang="en-US" dirty="0" smtClean="0">
                <a:latin typeface="Cambria Math" pitchFamily="18" charset="0"/>
                <a:ea typeface="Cambria Math" pitchFamily="18" charset="0"/>
              </a:rPr>
              <a:t>3</a:t>
            </a:r>
            <a:r>
              <a:rPr lang="en-US" dirty="0" smtClean="0"/>
              <a:t>. So by part (</a:t>
            </a:r>
            <a:r>
              <a:rPr lang="en-US" dirty="0" err="1" smtClean="0"/>
              <a:t>i</a:t>
            </a:r>
            <a:r>
              <a:rPr lang="en-US" dirty="0" smtClean="0"/>
              <a:t>) of Theorem </a:t>
            </a:r>
            <a:r>
              <a:rPr lang="en-US" dirty="0" smtClean="0">
                <a:latin typeface="Cambria Math" pitchFamily="18" charset="0"/>
                <a:ea typeface="Cambria Math" pitchFamily="18" charset="0"/>
              </a:rPr>
              <a:t>1</a:t>
            </a:r>
            <a:r>
              <a:rPr lang="en-US" dirty="0" smtClean="0"/>
              <a:t> in Section </a:t>
            </a:r>
            <a:r>
              <a:rPr lang="en-US" dirty="0" smtClean="0">
                <a:latin typeface="Cambria Math" pitchFamily="18" charset="0"/>
                <a:ea typeface="Cambria Math" pitchFamily="18" charset="0"/>
              </a:rPr>
              <a:t>4.1</a:t>
            </a:r>
            <a:r>
              <a:rPr lang="en-US" dirty="0" smtClean="0"/>
              <a:t> , (</a:t>
            </a:r>
            <a:r>
              <a:rPr lang="en-US" i="1" dirty="0" smtClean="0"/>
              <a:t>k + </a:t>
            </a:r>
            <a:r>
              <a:rPr lang="en-US" dirty="0" smtClean="0">
                <a:latin typeface="Cambria Math" pitchFamily="18" charset="0"/>
                <a:ea typeface="Cambria Math" pitchFamily="18" charset="0"/>
              </a:rPr>
              <a:t>1</a:t>
            </a:r>
            <a:r>
              <a:rPr lang="en-US" dirty="0" smtClean="0"/>
              <a:t>)</a:t>
            </a:r>
            <a:r>
              <a:rPr lang="en-US" baseline="30000" dirty="0" smtClean="0">
                <a:latin typeface="Cambria Math" pitchFamily="18" charset="0"/>
                <a:ea typeface="Cambria Math" pitchFamily="18" charset="0"/>
              </a:rPr>
              <a:t>3</a:t>
            </a:r>
            <a:r>
              <a:rPr lang="en-US" i="1" dirty="0" smtClean="0"/>
              <a:t> </a:t>
            </a:r>
            <a:r>
              <a:rPr lang="en-US" i="1" dirty="0" smtClean="0">
                <a:latin typeface="Cambria Math"/>
                <a:ea typeface="Cambria Math"/>
              </a:rPr>
              <a:t>− </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dirty="0" smtClean="0">
                <a:latin typeface="Cambria Math" pitchFamily="18" charset="0"/>
                <a:ea typeface="Cambria Math" pitchFamily="18" charset="0"/>
              </a:rPr>
              <a:t> </a:t>
            </a:r>
            <a:r>
              <a:rPr lang="en-US" dirty="0" smtClean="0"/>
              <a:t> is divisible by </a:t>
            </a:r>
            <a:r>
              <a:rPr lang="en-US" dirty="0" smtClean="0">
                <a:latin typeface="Cambria Math" pitchFamily="18" charset="0"/>
                <a:ea typeface="Cambria Math" pitchFamily="18" charset="0"/>
              </a:rPr>
              <a:t>3</a:t>
            </a:r>
            <a:r>
              <a:rPr lang="en-US" dirty="0" smtClean="0"/>
              <a:t>. </a:t>
            </a:r>
          </a:p>
          <a:p>
            <a:pPr lvl="1">
              <a:buNone/>
            </a:pPr>
            <a:r>
              <a:rPr lang="en-US" dirty="0" smtClean="0"/>
              <a:t> Therefore, </a:t>
            </a:r>
            <a:r>
              <a:rPr lang="en-US" i="1" dirty="0" smtClean="0">
                <a:ea typeface="Cambria Math" pitchFamily="18" charset="0"/>
              </a:rPr>
              <a:t>n</a:t>
            </a:r>
            <a:r>
              <a:rPr lang="en-US" baseline="30000" dirty="0" smtClean="0">
                <a:latin typeface="Cambria Math" pitchFamily="18" charset="0"/>
                <a:ea typeface="Cambria Math" pitchFamily="18" charset="0"/>
              </a:rPr>
              <a:t>3</a:t>
            </a:r>
            <a:r>
              <a:rPr lang="en-US" i="1" baseline="30000" dirty="0" smtClean="0"/>
              <a:t> </a:t>
            </a:r>
            <a:r>
              <a:rPr lang="en-US" i="1" dirty="0" smtClean="0">
                <a:latin typeface="Cambria Math"/>
                <a:ea typeface="Cambria Math"/>
              </a:rPr>
              <a:t>− </a:t>
            </a:r>
            <a:r>
              <a:rPr lang="en-US" i="1" dirty="0" smtClean="0"/>
              <a:t>n </a:t>
            </a:r>
            <a:r>
              <a:rPr lang="en-US" dirty="0" smtClean="0"/>
              <a:t>is divisible by </a:t>
            </a:r>
            <a:r>
              <a:rPr lang="en-US" dirty="0" smtClean="0">
                <a:latin typeface="Cambria Math" pitchFamily="18" charset="0"/>
                <a:ea typeface="Cambria Math" pitchFamily="18" charset="0"/>
              </a:rPr>
              <a:t>3</a:t>
            </a:r>
            <a:r>
              <a:rPr lang="en-US" i="1" dirty="0" smtClean="0"/>
              <a:t>, </a:t>
            </a:r>
            <a:r>
              <a:rPr lang="en-US" dirty="0" smtClean="0"/>
              <a:t>for every integer positive integer </a:t>
            </a:r>
            <a:r>
              <a:rPr lang="en-US" i="1" dirty="0" smtClean="0"/>
              <a:t>n</a:t>
            </a:r>
            <a:r>
              <a:rPr lang="en-US" dirty="0" smtClean="0"/>
              <a:t>.</a:t>
            </a:r>
          </a:p>
          <a:p>
            <a:endParaRPr lang="en-US" i="1" dirty="0"/>
          </a:p>
        </p:txBody>
      </p:sp>
      <p:sp>
        <p:nvSpPr>
          <p:cNvPr id="4" name="Isosceles Triangle 3"/>
          <p:cNvSpPr/>
          <p:nvPr/>
        </p:nvSpPr>
        <p:spPr>
          <a:xfrm rot="5400000" flipV="1">
            <a:off x="8610600" y="58674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                      </a:t>
            </a:r>
            <a:r>
              <a:rPr lang="en-US" sz="4000" dirty="0" smtClean="0"/>
              <a:t>Guidelines:</a:t>
            </a:r>
            <a:br>
              <a:rPr lang="en-US" sz="4000" dirty="0" smtClean="0"/>
            </a:br>
            <a:r>
              <a:rPr lang="en-US" sz="4000" dirty="0" smtClean="0"/>
              <a:t>     Mathematical Induction Proofs</a:t>
            </a:r>
            <a:endParaRPr lang="en-US" sz="4000" dirty="0"/>
          </a:p>
        </p:txBody>
      </p:sp>
      <p:pic>
        <p:nvPicPr>
          <p:cNvPr id="4" name="Content Placeholder 3" descr="Rosen_page_329_tempate_for_proofs.jpg"/>
          <p:cNvPicPr>
            <a:picLocks noGrp="1" noChangeAspect="1"/>
          </p:cNvPicPr>
          <p:nvPr>
            <p:ph idx="1"/>
          </p:nvPr>
        </p:nvPicPr>
        <p:blipFill>
          <a:blip r:embed="rId2" cstate="print"/>
          <a:stretch>
            <a:fillRect/>
          </a:stretch>
        </p:blipFill>
        <p:spPr>
          <a:xfrm>
            <a:off x="1084784" y="2057400"/>
            <a:ext cx="7373416" cy="4382082"/>
          </a:xfrm>
        </p:spPr>
      </p:pic>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Strong Induction </a:t>
            </a:r>
            <a:endParaRPr lang="en-US" dirty="0"/>
          </a:p>
        </p:txBody>
      </p:sp>
      <p:sp>
        <p:nvSpPr>
          <p:cNvPr id="3" name="Subtitle 2"/>
          <p:cNvSpPr>
            <a:spLocks noGrp="1"/>
          </p:cNvSpPr>
          <p:nvPr>
            <p:ph type="subTitle" idx="1"/>
          </p:nvPr>
        </p:nvSpPr>
        <p:spPr/>
        <p:txBody>
          <a:bodyPr/>
          <a:lstStyle/>
          <a:p>
            <a:r>
              <a:rPr lang="en-US" dirty="0" smtClean="0"/>
              <a:t>Section 5.2</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Strong Induction</a:t>
            </a:r>
          </a:p>
          <a:p>
            <a:r>
              <a:rPr lang="en-US" dirty="0" smtClean="0"/>
              <a:t>Example Proofs using Strong Induction</a:t>
            </a:r>
          </a:p>
          <a:p>
            <a:pPr>
              <a:buNone/>
            </a:pPr>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Strong Induction</a:t>
            </a:r>
            <a:endParaRPr lang="en-US" dirty="0"/>
          </a:p>
        </p:txBody>
      </p:sp>
      <p:sp>
        <p:nvSpPr>
          <p:cNvPr id="3" name="Content Placeholder 2"/>
          <p:cNvSpPr>
            <a:spLocks noGrp="1"/>
          </p:cNvSpPr>
          <p:nvPr>
            <p:ph idx="1"/>
          </p:nvPr>
        </p:nvSpPr>
        <p:spPr/>
        <p:txBody>
          <a:bodyPr>
            <a:normAutofit/>
          </a:bodyPr>
          <a:lstStyle/>
          <a:p>
            <a:r>
              <a:rPr lang="en-US" i="1" dirty="0" smtClean="0"/>
              <a:t>Strong Induction</a:t>
            </a:r>
            <a:r>
              <a:rPr lang="en-US" dirty="0" smtClean="0"/>
              <a:t>: To prove that </a:t>
            </a:r>
            <a:r>
              <a:rPr lang="en-US" i="1" dirty="0" smtClean="0"/>
              <a:t>P</a:t>
            </a:r>
            <a:r>
              <a:rPr lang="en-US" dirty="0" smtClean="0"/>
              <a:t>(</a:t>
            </a:r>
            <a:r>
              <a:rPr lang="en-US" i="1" dirty="0" smtClean="0"/>
              <a:t>n</a:t>
            </a:r>
            <a:r>
              <a:rPr lang="en-US" dirty="0" smtClean="0"/>
              <a:t>) is true for all positive integers </a:t>
            </a:r>
            <a:r>
              <a:rPr lang="en-US" i="1" dirty="0" smtClean="0"/>
              <a:t>n</a:t>
            </a:r>
            <a:r>
              <a:rPr lang="en-US" dirty="0" smtClean="0"/>
              <a:t>, where </a:t>
            </a:r>
            <a:r>
              <a:rPr lang="en-US" i="1" dirty="0" smtClean="0"/>
              <a:t>P</a:t>
            </a:r>
            <a:r>
              <a:rPr lang="en-US" dirty="0" smtClean="0"/>
              <a:t>(</a:t>
            </a:r>
            <a:r>
              <a:rPr lang="en-US" i="1" dirty="0" smtClean="0"/>
              <a:t>n</a:t>
            </a:r>
            <a:r>
              <a:rPr lang="en-US" dirty="0" smtClean="0"/>
              <a:t>) is a propositional function, complete two steps:</a:t>
            </a:r>
          </a:p>
          <a:p>
            <a:pPr lvl="1"/>
            <a:r>
              <a:rPr lang="en-US" i="1" dirty="0" smtClean="0"/>
              <a:t>Basis Step</a:t>
            </a:r>
            <a:r>
              <a:rPr lang="en-US" dirty="0" smtClean="0"/>
              <a:t>: Verify that the proposition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a:t>
            </a:r>
          </a:p>
          <a:p>
            <a:pPr lvl="1"/>
            <a:r>
              <a:rPr lang="en-US" i="1" dirty="0" smtClean="0"/>
              <a:t>Inductive Step</a:t>
            </a:r>
            <a:r>
              <a:rPr lang="en-US" dirty="0" smtClean="0"/>
              <a:t>: Show the conditional statement                [</a:t>
            </a:r>
            <a:r>
              <a:rPr lang="en-US" i="1" dirty="0" smtClean="0"/>
              <a:t>P</a:t>
            </a:r>
            <a:r>
              <a:rPr lang="en-US" dirty="0" smtClean="0"/>
              <a:t>(</a:t>
            </a:r>
            <a:r>
              <a:rPr lang="en-US" dirty="0" smtClean="0">
                <a:latin typeface="Cambria Math" pitchFamily="18" charset="0"/>
                <a:ea typeface="Cambria Math" pitchFamily="18" charset="0"/>
              </a:rPr>
              <a:t>1</a:t>
            </a:r>
            <a:r>
              <a:rPr lang="en-US" dirty="0" smtClean="0"/>
              <a:t>)</a:t>
            </a:r>
            <a:r>
              <a:rPr lang="en-US" i="1" dirty="0" smtClean="0"/>
              <a:t> </a:t>
            </a:r>
            <a:r>
              <a:rPr lang="en-US" dirty="0" smtClean="0">
                <a:latin typeface="Cambria Math"/>
                <a:ea typeface="Cambria Math"/>
              </a:rPr>
              <a:t>∧</a:t>
            </a:r>
            <a:r>
              <a:rPr lang="en-US" dirty="0" smtClean="0"/>
              <a:t> </a:t>
            </a:r>
            <a:r>
              <a:rPr lang="en-US" i="1" dirty="0" smtClean="0"/>
              <a:t>P</a:t>
            </a:r>
            <a:r>
              <a:rPr lang="en-US" dirty="0" smtClean="0"/>
              <a:t>(</a:t>
            </a:r>
            <a:r>
              <a:rPr lang="en-US" dirty="0" smtClean="0">
                <a:latin typeface="Cambria Math" pitchFamily="18" charset="0"/>
                <a:ea typeface="Cambria Math" pitchFamily="18" charset="0"/>
              </a:rPr>
              <a:t>2</a:t>
            </a:r>
            <a:r>
              <a:rPr lang="en-US" dirty="0" smtClean="0"/>
              <a:t>)</a:t>
            </a:r>
            <a:r>
              <a:rPr lang="en-US" i="1" dirty="0" smtClean="0"/>
              <a:t> </a:t>
            </a:r>
            <a:r>
              <a:rPr lang="en-US" dirty="0" smtClean="0">
                <a:latin typeface="Cambria Math"/>
                <a:ea typeface="Cambria Math"/>
              </a:rPr>
              <a:t>∧∙∙∙</a:t>
            </a:r>
            <a:r>
              <a:rPr lang="en-US" dirty="0" smtClean="0"/>
              <a:t> </a:t>
            </a:r>
            <a:r>
              <a:rPr lang="en-US" dirty="0" smtClean="0">
                <a:latin typeface="Cambria Math"/>
                <a:ea typeface="Cambria Math"/>
              </a:rPr>
              <a:t>∧</a:t>
            </a:r>
            <a:r>
              <a:rPr lang="en-US" i="1" dirty="0" smtClean="0"/>
              <a:t> P</a:t>
            </a:r>
            <a:r>
              <a:rPr lang="en-US" dirty="0" smtClean="0"/>
              <a:t>(</a:t>
            </a:r>
            <a:r>
              <a:rPr lang="en-US" i="1" dirty="0" smtClean="0"/>
              <a:t>k</a:t>
            </a:r>
            <a:r>
              <a:rPr lang="en-US" dirty="0" smtClean="0"/>
              <a:t>)]</a:t>
            </a:r>
            <a:r>
              <a:rPr lang="en-US" i="1" dirty="0" smtClean="0"/>
              <a:t> </a:t>
            </a:r>
            <a:r>
              <a:rPr lang="en-US" dirty="0" smtClean="0">
                <a:latin typeface="Cambria Math"/>
                <a:ea typeface="Cambria Math"/>
              </a:rPr>
              <a:t>→</a:t>
            </a:r>
            <a:r>
              <a:rPr lang="en-US" dirty="0" smtClean="0"/>
              <a:t> </a:t>
            </a:r>
            <a:r>
              <a:rPr lang="en-US" i="1" dirty="0" smtClean="0"/>
              <a:t>P</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i="1" dirty="0" smtClean="0"/>
              <a:t> </a:t>
            </a:r>
            <a:r>
              <a:rPr lang="en-US" dirty="0" smtClean="0"/>
              <a:t>holds for all positive integers </a:t>
            </a:r>
            <a:r>
              <a:rPr lang="en-US" i="1" dirty="0" smtClean="0"/>
              <a:t>k</a:t>
            </a:r>
            <a:r>
              <a:rPr lang="en-US" dirty="0" smtClean="0"/>
              <a:t>. </a:t>
            </a:r>
            <a:endParaRPr lang="en-US" dirty="0"/>
          </a:p>
        </p:txBody>
      </p:sp>
      <p:sp>
        <p:nvSpPr>
          <p:cNvPr id="4" name="TextBox 3"/>
          <p:cNvSpPr txBox="1"/>
          <p:nvPr/>
        </p:nvSpPr>
        <p:spPr>
          <a:xfrm>
            <a:off x="2362200" y="5257800"/>
            <a:ext cx="4114800" cy="923330"/>
          </a:xfrm>
          <a:prstGeom prst="rect">
            <a:avLst/>
          </a:prstGeom>
          <a:noFill/>
          <a:ln>
            <a:solidFill>
              <a:schemeClr val="accent1"/>
            </a:solidFill>
          </a:ln>
        </p:spPr>
        <p:txBody>
          <a:bodyPr wrap="square" rtlCol="0">
            <a:spAutoFit/>
          </a:bodyPr>
          <a:lstStyle/>
          <a:p>
            <a:r>
              <a:rPr lang="en-US" dirty="0" smtClean="0"/>
              <a:t>Strong Induction is sometimes called the </a:t>
            </a:r>
            <a:r>
              <a:rPr lang="en-US" i="1" dirty="0" smtClean="0"/>
              <a:t>second principle of mathematical induction </a:t>
            </a:r>
            <a:r>
              <a:rPr lang="en-US" dirty="0" smtClean="0"/>
              <a:t>or </a:t>
            </a:r>
            <a:r>
              <a:rPr lang="en-US" i="1" dirty="0" smtClean="0"/>
              <a:t>complete induction</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a:t>
            </a:r>
            <a:endParaRPr lang="en-US" dirty="0"/>
          </a:p>
        </p:txBody>
      </p:sp>
      <p:sp>
        <p:nvSpPr>
          <p:cNvPr id="3" name="Content Placeholder 2"/>
          <p:cNvSpPr>
            <a:spLocks noGrp="1"/>
          </p:cNvSpPr>
          <p:nvPr>
            <p:ph idx="1"/>
          </p:nvPr>
        </p:nvSpPr>
        <p:spPr/>
        <p:txBody>
          <a:bodyPr>
            <a:normAutofit/>
          </a:bodyPr>
          <a:lstStyle/>
          <a:p>
            <a:r>
              <a:rPr lang="en-US" dirty="0" smtClean="0"/>
              <a:t>Mathematical Induction</a:t>
            </a:r>
          </a:p>
          <a:p>
            <a:r>
              <a:rPr lang="en-US" dirty="0" smtClean="0"/>
              <a:t>Strong Induction</a:t>
            </a:r>
          </a:p>
          <a:p>
            <a:r>
              <a:rPr lang="en-US" dirty="0" smtClean="0"/>
              <a:t>Recursive Definitions</a:t>
            </a:r>
          </a:p>
          <a:p>
            <a:r>
              <a:rPr lang="en-US" dirty="0" smtClean="0"/>
              <a:t>Structural Induction</a:t>
            </a:r>
          </a:p>
          <a:p>
            <a:pPr>
              <a:buNone/>
            </a:pPr>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Strong Induction and  </a:t>
            </a:r>
            <a:br>
              <a:rPr lang="en-US" dirty="0" smtClean="0"/>
            </a:br>
            <a:r>
              <a:rPr lang="en-US" dirty="0" smtClean="0"/>
              <a:t>the Infinite Ladder</a:t>
            </a:r>
            <a:endParaRPr lang="en-US" dirty="0"/>
          </a:p>
        </p:txBody>
      </p:sp>
      <p:pic>
        <p:nvPicPr>
          <p:cNvPr id="4" name="Content Placeholder 3" descr="0401.jpg"/>
          <p:cNvPicPr>
            <a:picLocks noGrp="1" noChangeAspect="1"/>
          </p:cNvPicPr>
          <p:nvPr>
            <p:ph idx="1"/>
          </p:nvPr>
        </p:nvPicPr>
        <p:blipFill>
          <a:blip r:embed="rId2" cstate="print"/>
          <a:stretch>
            <a:fillRect/>
          </a:stretch>
        </p:blipFill>
        <p:spPr>
          <a:xfrm>
            <a:off x="5638800" y="457200"/>
            <a:ext cx="3248025" cy="5827374"/>
          </a:xfrm>
        </p:spPr>
      </p:pic>
      <p:sp>
        <p:nvSpPr>
          <p:cNvPr id="5" name="TextBox 4"/>
          <p:cNvSpPr txBox="1"/>
          <p:nvPr/>
        </p:nvSpPr>
        <p:spPr>
          <a:xfrm>
            <a:off x="533400" y="1752600"/>
            <a:ext cx="6248400" cy="1477328"/>
          </a:xfrm>
          <a:prstGeom prst="rect">
            <a:avLst/>
          </a:prstGeom>
          <a:noFill/>
        </p:spPr>
        <p:txBody>
          <a:bodyPr wrap="square" rtlCol="0">
            <a:spAutoFit/>
          </a:bodyPr>
          <a:lstStyle/>
          <a:p>
            <a:r>
              <a:rPr lang="en-US" dirty="0" smtClean="0"/>
              <a:t>Strong induction tells us that we can reach all rungs if:</a:t>
            </a:r>
          </a:p>
          <a:p>
            <a:pPr marL="342900" indent="-342900">
              <a:buFont typeface="+mj-lt"/>
              <a:buAutoNum type="arabicPeriod"/>
            </a:pPr>
            <a:r>
              <a:rPr lang="en-US" dirty="0" smtClean="0"/>
              <a:t>We can reach the first rung of the ladder.</a:t>
            </a:r>
          </a:p>
          <a:p>
            <a:pPr marL="342900" indent="-342900">
              <a:buFont typeface="+mj-lt"/>
              <a:buAutoNum type="arabicPeriod"/>
            </a:pPr>
            <a:r>
              <a:rPr lang="en-US" dirty="0" smtClean="0"/>
              <a:t>For every integer </a:t>
            </a:r>
            <a:r>
              <a:rPr lang="en-US" i="1" dirty="0" smtClean="0"/>
              <a:t>k</a:t>
            </a:r>
            <a:r>
              <a:rPr lang="en-US" dirty="0" smtClean="0"/>
              <a:t>, if we can reach the first </a:t>
            </a:r>
            <a:r>
              <a:rPr lang="en-US" i="1" dirty="0" smtClean="0"/>
              <a:t>k</a:t>
            </a:r>
            <a:r>
              <a:rPr lang="en-US" dirty="0" smtClean="0"/>
              <a:t> rungs, then we can reach the (</a:t>
            </a:r>
            <a:r>
              <a:rPr lang="en-US" i="1" dirty="0" smtClean="0"/>
              <a:t>k</a:t>
            </a:r>
            <a:r>
              <a:rPr lang="en-US" dirty="0" smtClean="0"/>
              <a:t> + </a:t>
            </a:r>
            <a:r>
              <a:rPr lang="en-US" dirty="0" smtClean="0">
                <a:latin typeface="Cambria Math" pitchFamily="18" charset="0"/>
                <a:ea typeface="Cambria Math" pitchFamily="18" charset="0"/>
              </a:rPr>
              <a:t>1</a:t>
            </a:r>
            <a:r>
              <a:rPr lang="en-US" dirty="0" smtClean="0"/>
              <a:t>)</a:t>
            </a:r>
            <a:r>
              <a:rPr lang="en-US" dirty="0" err="1" smtClean="0"/>
              <a:t>st</a:t>
            </a:r>
            <a:r>
              <a:rPr lang="en-US" dirty="0" smtClean="0"/>
              <a:t> rung. </a:t>
            </a:r>
          </a:p>
          <a:p>
            <a:pPr marL="342900" indent="-342900">
              <a:buFont typeface="+mj-lt"/>
              <a:buAutoNum type="arabicPeriod"/>
            </a:pPr>
            <a:endParaRPr lang="en-US" dirty="0"/>
          </a:p>
        </p:txBody>
      </p:sp>
      <p:sp>
        <p:nvSpPr>
          <p:cNvPr id="6" name="TextBox 5"/>
          <p:cNvSpPr txBox="1"/>
          <p:nvPr/>
        </p:nvSpPr>
        <p:spPr>
          <a:xfrm>
            <a:off x="609600" y="3200400"/>
            <a:ext cx="5486400" cy="3416320"/>
          </a:xfrm>
          <a:prstGeom prst="rect">
            <a:avLst/>
          </a:prstGeom>
          <a:noFill/>
        </p:spPr>
        <p:txBody>
          <a:bodyPr wrap="square" rtlCol="0">
            <a:spAutoFit/>
          </a:bodyPr>
          <a:lstStyle/>
          <a:p>
            <a:r>
              <a:rPr lang="en-US" dirty="0" smtClean="0"/>
              <a:t>To conclude that we can reach every rung by strong induction:</a:t>
            </a:r>
          </a:p>
          <a:p>
            <a:pPr>
              <a:buFont typeface="Arial" pitchFamily="34" charset="0"/>
              <a:buChar char="•"/>
            </a:pPr>
            <a:r>
              <a:rPr lang="en-US" dirty="0" smtClean="0"/>
              <a:t> BASIS STEP:  </a:t>
            </a:r>
            <a:r>
              <a:rPr lang="en-US" i="1" dirty="0" smtClean="0"/>
              <a:t>P</a:t>
            </a:r>
            <a:r>
              <a:rPr lang="en-US" dirty="0" smtClean="0"/>
              <a:t>(</a:t>
            </a:r>
            <a:r>
              <a:rPr lang="en-US" dirty="0" smtClean="0">
                <a:latin typeface="Cambria Math" pitchFamily="18" charset="0"/>
                <a:ea typeface="Cambria Math" pitchFamily="18" charset="0"/>
              </a:rPr>
              <a:t>1</a:t>
            </a:r>
            <a:r>
              <a:rPr lang="en-US" dirty="0" smtClean="0"/>
              <a:t>) holds</a:t>
            </a:r>
          </a:p>
          <a:p>
            <a:pPr>
              <a:buFont typeface="Arial" pitchFamily="34" charset="0"/>
              <a:buChar char="•"/>
            </a:pPr>
            <a:r>
              <a:rPr lang="en-US" dirty="0" smtClean="0"/>
              <a:t> INDUCTIVE STEP:  Assume </a:t>
            </a:r>
            <a:r>
              <a:rPr lang="en-US" i="1" dirty="0" smtClean="0"/>
              <a:t>P</a:t>
            </a:r>
            <a:r>
              <a:rPr lang="en-US" dirty="0" smtClean="0"/>
              <a:t>(</a:t>
            </a:r>
            <a:r>
              <a:rPr lang="en-US" dirty="0" smtClean="0">
                <a:latin typeface="Cambria Math" pitchFamily="18" charset="0"/>
                <a:ea typeface="Cambria Math" pitchFamily="18" charset="0"/>
              </a:rPr>
              <a:t>1</a:t>
            </a:r>
            <a:r>
              <a:rPr lang="en-US" dirty="0" smtClean="0"/>
              <a:t>)</a:t>
            </a:r>
            <a:r>
              <a:rPr lang="en-US" i="1" dirty="0" smtClean="0"/>
              <a:t> </a:t>
            </a:r>
            <a:r>
              <a:rPr lang="en-US" dirty="0" smtClean="0">
                <a:latin typeface="Cambria Math"/>
                <a:ea typeface="Cambria Math"/>
              </a:rPr>
              <a:t>∧</a:t>
            </a:r>
            <a:r>
              <a:rPr lang="en-US" dirty="0" smtClean="0"/>
              <a:t> </a:t>
            </a:r>
            <a:r>
              <a:rPr lang="en-US" i="1" dirty="0" smtClean="0"/>
              <a:t>P</a:t>
            </a:r>
            <a:r>
              <a:rPr lang="en-US" dirty="0" smtClean="0"/>
              <a:t>(</a:t>
            </a:r>
            <a:r>
              <a:rPr lang="en-US" dirty="0" smtClean="0">
                <a:latin typeface="Cambria Math" pitchFamily="18" charset="0"/>
                <a:ea typeface="Cambria Math" pitchFamily="18" charset="0"/>
              </a:rPr>
              <a:t>2</a:t>
            </a:r>
            <a:r>
              <a:rPr lang="en-US" dirty="0" smtClean="0"/>
              <a:t>)</a:t>
            </a:r>
            <a:r>
              <a:rPr lang="en-US" i="1" dirty="0" smtClean="0"/>
              <a:t> </a:t>
            </a:r>
            <a:r>
              <a:rPr lang="en-US" dirty="0" smtClean="0">
                <a:latin typeface="Cambria Math"/>
                <a:ea typeface="Cambria Math"/>
              </a:rPr>
              <a:t>∧∙∙∙</a:t>
            </a:r>
            <a:r>
              <a:rPr lang="en-US" dirty="0" smtClean="0"/>
              <a:t> </a:t>
            </a:r>
            <a:r>
              <a:rPr lang="en-US" dirty="0" smtClean="0">
                <a:latin typeface="Cambria Math"/>
                <a:ea typeface="Cambria Math"/>
              </a:rPr>
              <a:t>∧</a:t>
            </a:r>
            <a:r>
              <a:rPr lang="en-US" i="1" dirty="0" smtClean="0"/>
              <a:t> P</a:t>
            </a:r>
            <a:r>
              <a:rPr lang="en-US" dirty="0" smtClean="0"/>
              <a:t>(</a:t>
            </a:r>
            <a:r>
              <a:rPr lang="en-US" i="1" dirty="0" smtClean="0"/>
              <a:t>k</a:t>
            </a:r>
            <a:r>
              <a:rPr lang="en-US" dirty="0" smtClean="0"/>
              <a:t>)</a:t>
            </a:r>
          </a:p>
          <a:p>
            <a:r>
              <a:rPr lang="en-US" dirty="0" smtClean="0"/>
              <a:t>   </a:t>
            </a:r>
            <a:r>
              <a:rPr lang="en-US" dirty="0" smtClean="0">
                <a:latin typeface="Cambria Math"/>
                <a:ea typeface="Cambria Math"/>
              </a:rPr>
              <a:t>holds for an arbitrary integer </a:t>
            </a:r>
            <a:r>
              <a:rPr lang="en-US" i="1" dirty="0" smtClean="0">
                <a:latin typeface="Cambria Math"/>
                <a:ea typeface="Cambria Math"/>
              </a:rPr>
              <a:t>k</a:t>
            </a:r>
            <a:r>
              <a:rPr lang="en-US" dirty="0" smtClean="0">
                <a:latin typeface="Cambria Math"/>
                <a:ea typeface="Cambria Math"/>
              </a:rPr>
              <a:t>, and show that  </a:t>
            </a:r>
          </a:p>
          <a:p>
            <a:r>
              <a:rPr lang="en-US" i="1" dirty="0" smtClean="0">
                <a:latin typeface="Cambria Math"/>
                <a:ea typeface="Cambria Math"/>
              </a:rPr>
              <a:t>    </a:t>
            </a:r>
            <a:r>
              <a:rPr lang="en-US" i="1" dirty="0" smtClean="0"/>
              <a:t>P</a:t>
            </a:r>
            <a:r>
              <a:rPr lang="en-US" dirty="0" smtClean="0"/>
              <a:t>(</a:t>
            </a:r>
            <a:r>
              <a:rPr lang="en-US" i="1" dirty="0" smtClean="0"/>
              <a:t>k + </a:t>
            </a:r>
            <a:r>
              <a:rPr lang="en-US" dirty="0" smtClean="0">
                <a:latin typeface="Cambria Math" pitchFamily="18" charset="0"/>
                <a:ea typeface="Cambria Math" pitchFamily="18" charset="0"/>
              </a:rPr>
              <a:t>1</a:t>
            </a:r>
            <a:r>
              <a:rPr lang="en-US" dirty="0" smtClean="0"/>
              <a:t>)</a:t>
            </a:r>
            <a:r>
              <a:rPr lang="en-US" i="1" dirty="0" smtClean="0"/>
              <a:t> </a:t>
            </a:r>
            <a:r>
              <a:rPr lang="en-US" dirty="0" smtClean="0"/>
              <a:t>must also hold</a:t>
            </a:r>
            <a:r>
              <a:rPr lang="en-US" i="1" dirty="0" smtClean="0"/>
              <a:t>.</a:t>
            </a:r>
          </a:p>
          <a:p>
            <a:r>
              <a:rPr lang="en-US" dirty="0" smtClean="0"/>
              <a:t>We  will have then shown by strong induction that for every positive integer </a:t>
            </a:r>
            <a:r>
              <a:rPr lang="en-US" i="1" dirty="0" smtClean="0"/>
              <a:t>n</a:t>
            </a:r>
            <a:r>
              <a:rPr lang="en-US" dirty="0" smtClean="0"/>
              <a:t>, </a:t>
            </a:r>
            <a:r>
              <a:rPr lang="en-US" i="1" dirty="0" smtClean="0"/>
              <a:t>P</a:t>
            </a:r>
            <a:r>
              <a:rPr lang="en-US" dirty="0" smtClean="0"/>
              <a:t>(</a:t>
            </a:r>
            <a:r>
              <a:rPr lang="en-US" i="1" dirty="0" smtClean="0"/>
              <a:t>n</a:t>
            </a:r>
            <a:r>
              <a:rPr lang="en-US" dirty="0" smtClean="0"/>
              <a:t>) holds, i.e., we can </a:t>
            </a:r>
          </a:p>
          <a:p>
            <a:r>
              <a:rPr lang="en-US" dirty="0" smtClean="0"/>
              <a:t>reach the </a:t>
            </a:r>
            <a:r>
              <a:rPr lang="en-US" i="1" dirty="0" smtClean="0"/>
              <a:t>n</a:t>
            </a:r>
            <a:r>
              <a:rPr lang="en-US" dirty="0" smtClean="0"/>
              <a:t>th rung of the ladder.</a:t>
            </a:r>
          </a:p>
          <a:p>
            <a:pPr>
              <a:buFont typeface="Arial" pitchFamily="34" charset="0"/>
              <a:buChar char="•"/>
            </a:pPr>
            <a:endParaRPr lang="en-US" i="1" dirty="0" smtClean="0"/>
          </a:p>
          <a:p>
            <a:pPr>
              <a:buFont typeface="Arial" pitchFamily="34" charset="0"/>
              <a:buChar char="•"/>
            </a:pPr>
            <a:endParaRPr lang="en-US" dirty="0" smtClean="0"/>
          </a:p>
          <a:p>
            <a:endParaRPr lang="en-US" dirty="0"/>
          </a:p>
        </p:txBody>
      </p:sp>
      <p:sp>
        <p:nvSpPr>
          <p:cNvPr id="8" name="Rectangle 7"/>
          <p:cNvSpPr/>
          <p:nvPr/>
        </p:nvSpPr>
        <p:spPr>
          <a:xfrm>
            <a:off x="6553200" y="990600"/>
            <a:ext cx="1371600" cy="381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 using Strong Induction</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   Example</a:t>
            </a:r>
            <a:r>
              <a:rPr lang="en-US" dirty="0" smtClean="0"/>
              <a:t>: Suppose we can reach the first and second rungs of an infinite ladder, and we know that if we can reach a rung, then we can reach two rungs higher. Prove that we can reach every rung.</a:t>
            </a:r>
          </a:p>
          <a:p>
            <a:pPr>
              <a:buNone/>
            </a:pPr>
            <a:r>
              <a:rPr lang="en-US" dirty="0" smtClean="0"/>
              <a:t>   (Try this with mathematical induction.)</a:t>
            </a:r>
          </a:p>
          <a:p>
            <a:pPr>
              <a:buNone/>
            </a:pPr>
            <a:r>
              <a:rPr lang="en-US" b="1" dirty="0" smtClean="0"/>
              <a:t>    Solution</a:t>
            </a:r>
            <a:r>
              <a:rPr lang="en-US" dirty="0" smtClean="0"/>
              <a:t>: Prove the result using strong induction.</a:t>
            </a:r>
          </a:p>
          <a:p>
            <a:pPr lvl="1"/>
            <a:r>
              <a:rPr lang="en-US" dirty="0" smtClean="0"/>
              <a:t>BASIS STEP: We can reach the first step.</a:t>
            </a:r>
          </a:p>
          <a:p>
            <a:pPr lvl="1"/>
            <a:r>
              <a:rPr lang="en-US" dirty="0" smtClean="0"/>
              <a:t>INDUCTIVE STEP:  The inductive hypothesis is that we can reach the first </a:t>
            </a:r>
            <a:r>
              <a:rPr lang="en-US" i="1" dirty="0" smtClean="0"/>
              <a:t>k</a:t>
            </a:r>
            <a:r>
              <a:rPr lang="en-US" dirty="0" smtClean="0"/>
              <a:t> rungs, for any </a:t>
            </a:r>
            <a:r>
              <a:rPr lang="en-US" i="1" dirty="0" smtClean="0"/>
              <a:t>k</a:t>
            </a:r>
            <a:r>
              <a:rPr lang="en-US" dirty="0" smtClean="0"/>
              <a:t> </a:t>
            </a:r>
            <a:r>
              <a:rPr lang="en-US" dirty="0" smtClean="0">
                <a:latin typeface="Cambria Math"/>
                <a:ea typeface="Cambria Math"/>
              </a:rPr>
              <a:t>≥ 2. We can reach the             (</a:t>
            </a:r>
            <a:r>
              <a:rPr lang="en-US" i="1" dirty="0" smtClean="0">
                <a:ea typeface="Cambria Math"/>
              </a:rPr>
              <a:t>k</a:t>
            </a:r>
            <a:r>
              <a:rPr lang="en-US" dirty="0" smtClean="0">
                <a:latin typeface="Cambria Math"/>
                <a:ea typeface="Cambria Math"/>
              </a:rPr>
              <a:t> + 1)</a:t>
            </a:r>
            <a:r>
              <a:rPr lang="en-US" dirty="0" err="1" smtClean="0">
                <a:latin typeface="Cambria Math"/>
                <a:ea typeface="Cambria Math"/>
              </a:rPr>
              <a:t>st</a:t>
            </a:r>
            <a:r>
              <a:rPr lang="en-US" dirty="0" smtClean="0">
                <a:latin typeface="Cambria Math"/>
                <a:ea typeface="Cambria Math"/>
              </a:rPr>
              <a:t> rung since we can reach the (</a:t>
            </a:r>
            <a:r>
              <a:rPr lang="en-US" i="1" dirty="0" smtClean="0">
                <a:ea typeface="Cambria Math"/>
              </a:rPr>
              <a:t>k</a:t>
            </a:r>
            <a:r>
              <a:rPr lang="en-US" dirty="0" smtClean="0">
                <a:latin typeface="Cambria Math"/>
                <a:ea typeface="Cambria Math"/>
              </a:rPr>
              <a:t> − 1)</a:t>
            </a:r>
            <a:r>
              <a:rPr lang="en-US" dirty="0" err="1" smtClean="0">
                <a:latin typeface="Cambria Math"/>
                <a:ea typeface="Cambria Math"/>
              </a:rPr>
              <a:t>st</a:t>
            </a:r>
            <a:r>
              <a:rPr lang="en-US" dirty="0" smtClean="0">
                <a:latin typeface="Cambria Math"/>
                <a:ea typeface="Cambria Math"/>
              </a:rPr>
              <a:t> rung by the inductive hypothesis.</a:t>
            </a:r>
          </a:p>
          <a:p>
            <a:pPr lvl="1"/>
            <a:r>
              <a:rPr lang="en-US" dirty="0" smtClean="0">
                <a:latin typeface="Cambria Math"/>
                <a:ea typeface="Cambria Math"/>
              </a:rPr>
              <a:t>Hence, we can reach all rungs of the ladder. </a:t>
            </a:r>
            <a:endParaRPr lang="en-US" dirty="0"/>
          </a:p>
        </p:txBody>
      </p:sp>
      <p:sp>
        <p:nvSpPr>
          <p:cNvPr id="4" name="Isosceles Triangle 3"/>
          <p:cNvSpPr/>
          <p:nvPr/>
        </p:nvSpPr>
        <p:spPr>
          <a:xfrm rot="5400000" flipV="1">
            <a:off x="8305800" y="58674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Which Form of Induction Should Be Used?</a:t>
            </a:r>
            <a:endParaRPr lang="en-US" sz="4000" dirty="0"/>
          </a:p>
        </p:txBody>
      </p:sp>
      <p:sp>
        <p:nvSpPr>
          <p:cNvPr id="3" name="Content Placeholder 2"/>
          <p:cNvSpPr>
            <a:spLocks noGrp="1"/>
          </p:cNvSpPr>
          <p:nvPr>
            <p:ph idx="1"/>
          </p:nvPr>
        </p:nvSpPr>
        <p:spPr/>
        <p:txBody>
          <a:bodyPr>
            <a:normAutofit/>
          </a:bodyPr>
          <a:lstStyle/>
          <a:p>
            <a:r>
              <a:rPr lang="en-US" dirty="0" smtClean="0"/>
              <a:t>We can always use strong induction instead of  mathematical induction. But there is no reason to use it if it is simpler to use mathematical induction. (</a:t>
            </a:r>
            <a:r>
              <a:rPr lang="en-US" i="1" dirty="0" smtClean="0"/>
              <a:t>See page </a:t>
            </a:r>
            <a:r>
              <a:rPr lang="en-US" dirty="0" smtClean="0">
                <a:latin typeface="Cambria Math" pitchFamily="18" charset="0"/>
                <a:ea typeface="Cambria Math" pitchFamily="18" charset="0"/>
              </a:rPr>
              <a:t>335</a:t>
            </a:r>
            <a:r>
              <a:rPr lang="en-US" dirty="0" smtClean="0"/>
              <a:t> </a:t>
            </a:r>
            <a:r>
              <a:rPr lang="en-US" i="1" dirty="0" smtClean="0"/>
              <a:t>of text</a:t>
            </a:r>
            <a:r>
              <a:rPr lang="en-US" dirty="0" smtClean="0"/>
              <a:t>.)</a:t>
            </a:r>
          </a:p>
          <a:p>
            <a:r>
              <a:rPr lang="en-US" dirty="0" smtClean="0"/>
              <a:t>In fact, the principles of mathematical induction, strong induction,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Completion of the proof of the Fundamental Theorem of Arithmetic</a:t>
            </a:r>
            <a:endParaRPr lang="en-US" sz="4000"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Example</a:t>
            </a:r>
            <a:r>
              <a:rPr lang="en-US" dirty="0" smtClean="0"/>
              <a:t>: Show that if </a:t>
            </a:r>
            <a:r>
              <a:rPr lang="en-US" i="1" dirty="0" smtClean="0"/>
              <a:t>n</a:t>
            </a:r>
            <a:r>
              <a:rPr lang="en-US" dirty="0" smtClean="0"/>
              <a:t> is an integer greater than </a:t>
            </a:r>
            <a:r>
              <a:rPr lang="en-US" dirty="0" smtClean="0">
                <a:latin typeface="Cambria Math" pitchFamily="18" charset="0"/>
                <a:ea typeface="Cambria Math" pitchFamily="18" charset="0"/>
              </a:rPr>
              <a:t>1</a:t>
            </a:r>
            <a:r>
              <a:rPr lang="en-US" dirty="0" smtClean="0"/>
              <a:t>, then </a:t>
            </a:r>
            <a:r>
              <a:rPr lang="en-US" i="1" dirty="0" smtClean="0"/>
              <a:t>n</a:t>
            </a:r>
            <a:r>
              <a:rPr lang="en-US" dirty="0" smtClean="0"/>
              <a:t> can be written as the product of primes.</a:t>
            </a:r>
          </a:p>
          <a:p>
            <a:pPr>
              <a:buNone/>
            </a:pPr>
            <a:r>
              <a:rPr lang="en-US" b="1" dirty="0" smtClean="0"/>
              <a:t>   Solution:</a:t>
            </a:r>
            <a:r>
              <a:rPr lang="en-US" dirty="0" smtClean="0"/>
              <a:t> Let </a:t>
            </a:r>
            <a:r>
              <a:rPr lang="en-US" i="1" dirty="0" smtClean="0"/>
              <a:t>P</a:t>
            </a:r>
            <a:r>
              <a:rPr lang="en-US" dirty="0" smtClean="0"/>
              <a:t>(</a:t>
            </a:r>
            <a:r>
              <a:rPr lang="en-US" i="1" dirty="0" smtClean="0"/>
              <a:t>n</a:t>
            </a:r>
            <a:r>
              <a:rPr lang="en-US" dirty="0" smtClean="0"/>
              <a:t>) be the proposition that </a:t>
            </a:r>
            <a:r>
              <a:rPr lang="en-US" i="1" dirty="0" smtClean="0"/>
              <a:t>n</a:t>
            </a:r>
            <a:r>
              <a:rPr lang="en-US" dirty="0" smtClean="0"/>
              <a:t> can be written as a product of primes.</a:t>
            </a:r>
          </a:p>
          <a:p>
            <a:pPr lvl="1"/>
            <a:r>
              <a:rPr lang="en-US" dirty="0" smtClean="0"/>
              <a:t>BASIS STEP: </a:t>
            </a:r>
            <a:r>
              <a:rPr lang="en-US" i="1" dirty="0" smtClean="0"/>
              <a:t>P</a:t>
            </a:r>
            <a:r>
              <a:rPr lang="en-US" dirty="0" smtClean="0"/>
              <a:t>(</a:t>
            </a:r>
            <a:r>
              <a:rPr lang="en-US" dirty="0" smtClean="0">
                <a:latin typeface="Cambria Math" pitchFamily="18" charset="0"/>
                <a:ea typeface="Cambria Math" pitchFamily="18" charset="0"/>
              </a:rPr>
              <a:t>2</a:t>
            </a:r>
            <a:r>
              <a:rPr lang="en-US" dirty="0" smtClean="0"/>
              <a:t>) is true since </a:t>
            </a:r>
            <a:r>
              <a:rPr lang="en-US" dirty="0" smtClean="0">
                <a:latin typeface="Cambria Math" pitchFamily="18" charset="0"/>
                <a:ea typeface="Cambria Math" pitchFamily="18" charset="0"/>
              </a:rPr>
              <a:t>2</a:t>
            </a:r>
            <a:r>
              <a:rPr lang="en-US" dirty="0" smtClean="0"/>
              <a:t> itself is prime.</a:t>
            </a:r>
          </a:p>
          <a:p>
            <a:pPr lvl="1"/>
            <a:r>
              <a:rPr lang="en-US" dirty="0" smtClean="0"/>
              <a:t>INDUCTIVE STEP: The inductive hypothesis is </a:t>
            </a:r>
            <a:r>
              <a:rPr lang="en-US" i="1" dirty="0" smtClean="0"/>
              <a:t>P</a:t>
            </a:r>
            <a:r>
              <a:rPr lang="en-US" dirty="0" smtClean="0"/>
              <a:t>(</a:t>
            </a:r>
            <a:r>
              <a:rPr lang="en-US" i="1" dirty="0" smtClean="0"/>
              <a:t>j</a:t>
            </a:r>
            <a:r>
              <a:rPr lang="en-US" dirty="0" smtClean="0"/>
              <a:t>) is true for all integers </a:t>
            </a:r>
            <a:r>
              <a:rPr lang="en-US" i="1" dirty="0" smtClean="0"/>
              <a:t>j</a:t>
            </a:r>
            <a:r>
              <a:rPr lang="en-US" dirty="0" smtClean="0"/>
              <a:t> with </a:t>
            </a:r>
            <a:r>
              <a:rPr lang="en-US" dirty="0" smtClean="0">
                <a:latin typeface="Cambria Math" pitchFamily="18" charset="0"/>
                <a:ea typeface="Cambria Math" pitchFamily="18" charset="0"/>
              </a:rPr>
              <a:t>2</a:t>
            </a:r>
            <a:r>
              <a:rPr lang="en-US" dirty="0" smtClean="0"/>
              <a:t> </a:t>
            </a:r>
            <a:r>
              <a:rPr lang="en-US" dirty="0" smtClean="0">
                <a:latin typeface="Cambria Math"/>
                <a:ea typeface="Cambria Math"/>
              </a:rPr>
              <a:t>≤</a:t>
            </a:r>
            <a:r>
              <a:rPr lang="en-US" dirty="0" smtClean="0"/>
              <a:t> </a:t>
            </a:r>
            <a:r>
              <a:rPr lang="en-US" i="1" dirty="0" smtClean="0"/>
              <a:t>j</a:t>
            </a:r>
            <a:r>
              <a:rPr lang="en-US" dirty="0" smtClean="0"/>
              <a:t>  </a:t>
            </a:r>
            <a:r>
              <a:rPr lang="en-US" dirty="0" smtClean="0">
                <a:latin typeface="Cambria Math"/>
                <a:ea typeface="Cambria Math"/>
              </a:rPr>
              <a:t>≤</a:t>
            </a:r>
            <a:r>
              <a:rPr lang="en-US" dirty="0" smtClean="0"/>
              <a:t> </a:t>
            </a:r>
            <a:r>
              <a:rPr lang="en-US" i="1" dirty="0" smtClean="0"/>
              <a:t>k</a:t>
            </a:r>
            <a:r>
              <a:rPr lang="en-US" dirty="0" smtClean="0"/>
              <a:t>. To show that </a:t>
            </a:r>
            <a:r>
              <a:rPr lang="en-US" i="1" dirty="0" smtClean="0"/>
              <a:t>P</a:t>
            </a:r>
            <a:r>
              <a:rPr lang="en-US" dirty="0" smtClean="0"/>
              <a:t>(</a:t>
            </a:r>
            <a:r>
              <a:rPr lang="en-US" i="1" dirty="0" smtClean="0"/>
              <a:t>k</a:t>
            </a:r>
            <a:r>
              <a:rPr lang="en-US" dirty="0" smtClean="0"/>
              <a:t> + </a:t>
            </a:r>
            <a:r>
              <a:rPr lang="en-US" dirty="0" smtClean="0">
                <a:latin typeface="Cambria Math" pitchFamily="18" charset="0"/>
                <a:ea typeface="Cambria Math" pitchFamily="18" charset="0"/>
              </a:rPr>
              <a:t>1</a:t>
            </a:r>
            <a:r>
              <a:rPr lang="en-US" dirty="0" smtClean="0"/>
              <a:t>) must be true under this assumption, two cases need to be considered:</a:t>
            </a:r>
          </a:p>
          <a:p>
            <a:pPr lvl="2"/>
            <a:r>
              <a:rPr lang="en-US" dirty="0" smtClean="0"/>
              <a:t>If </a:t>
            </a:r>
            <a:r>
              <a:rPr lang="en-US" i="1" dirty="0" smtClean="0"/>
              <a:t>k</a:t>
            </a:r>
            <a:r>
              <a:rPr lang="en-US" dirty="0" smtClean="0"/>
              <a:t> + </a:t>
            </a:r>
            <a:r>
              <a:rPr lang="en-US" dirty="0" smtClean="0">
                <a:latin typeface="Cambria Math" pitchFamily="18" charset="0"/>
                <a:ea typeface="Cambria Math" pitchFamily="18" charset="0"/>
              </a:rPr>
              <a:t>1  is prime, then </a:t>
            </a:r>
            <a:r>
              <a:rPr lang="en-US" i="1" dirty="0" smtClean="0"/>
              <a:t>P</a:t>
            </a:r>
            <a:r>
              <a:rPr lang="en-US" dirty="0" smtClean="0"/>
              <a:t>(</a:t>
            </a:r>
            <a:r>
              <a:rPr lang="en-US" i="1" dirty="0" smtClean="0"/>
              <a:t>k</a:t>
            </a:r>
            <a:r>
              <a:rPr lang="en-US" dirty="0" smtClean="0"/>
              <a:t> + </a:t>
            </a:r>
            <a:r>
              <a:rPr lang="en-US" dirty="0" smtClean="0">
                <a:latin typeface="Cambria Math" pitchFamily="18" charset="0"/>
                <a:ea typeface="Cambria Math" pitchFamily="18" charset="0"/>
              </a:rPr>
              <a:t>1</a:t>
            </a:r>
            <a:r>
              <a:rPr lang="en-US" dirty="0" smtClean="0"/>
              <a:t>) is true.</a:t>
            </a:r>
          </a:p>
          <a:p>
            <a:pPr lvl="2"/>
            <a:r>
              <a:rPr lang="en-US" dirty="0" smtClean="0"/>
              <a:t>Otherwise, </a:t>
            </a:r>
            <a:r>
              <a:rPr lang="en-US" i="1" dirty="0" smtClean="0"/>
              <a:t>k</a:t>
            </a:r>
            <a:r>
              <a:rPr lang="en-US" dirty="0" smtClean="0"/>
              <a:t> + </a:t>
            </a:r>
            <a:r>
              <a:rPr lang="en-US" dirty="0" smtClean="0">
                <a:latin typeface="Cambria Math" pitchFamily="18" charset="0"/>
                <a:ea typeface="Cambria Math" pitchFamily="18" charset="0"/>
              </a:rPr>
              <a:t>1  is composite and can be written as the product of two positive integers </a:t>
            </a:r>
            <a:r>
              <a:rPr lang="en-US" i="1" dirty="0" smtClean="0">
                <a:ea typeface="Cambria Math" pitchFamily="18" charset="0"/>
              </a:rPr>
              <a:t>a</a:t>
            </a:r>
            <a:r>
              <a:rPr lang="en-US" dirty="0" smtClean="0">
                <a:latin typeface="Cambria Math" pitchFamily="18" charset="0"/>
                <a:ea typeface="Cambria Math" pitchFamily="18" charset="0"/>
              </a:rPr>
              <a:t> and </a:t>
            </a:r>
            <a:r>
              <a:rPr lang="en-US" i="1" dirty="0" smtClean="0">
                <a:ea typeface="Cambria Math" pitchFamily="18" charset="0"/>
              </a:rPr>
              <a:t>b </a:t>
            </a:r>
            <a:r>
              <a:rPr lang="en-US" dirty="0" smtClean="0">
                <a:latin typeface="Cambria Math" pitchFamily="18" charset="0"/>
                <a:ea typeface="Cambria Math" pitchFamily="18" charset="0"/>
              </a:rPr>
              <a:t>with 2</a:t>
            </a:r>
            <a:r>
              <a:rPr lang="en-US" dirty="0" smtClean="0"/>
              <a:t> </a:t>
            </a:r>
            <a:r>
              <a:rPr lang="en-US" dirty="0" smtClean="0">
                <a:latin typeface="Cambria Math"/>
                <a:ea typeface="Cambria Math"/>
              </a:rPr>
              <a:t>≤</a:t>
            </a:r>
            <a:r>
              <a:rPr lang="en-US" dirty="0" smtClean="0"/>
              <a:t> </a:t>
            </a:r>
            <a:r>
              <a:rPr lang="en-US" i="1" dirty="0" smtClean="0"/>
              <a:t>a</a:t>
            </a:r>
            <a:r>
              <a:rPr lang="en-US" dirty="0" smtClean="0"/>
              <a:t>  </a:t>
            </a:r>
            <a:r>
              <a:rPr lang="en-US" dirty="0" smtClean="0">
                <a:latin typeface="Cambria Math"/>
                <a:ea typeface="Cambria Math"/>
              </a:rPr>
              <a:t>≤</a:t>
            </a:r>
            <a:r>
              <a:rPr lang="en-US" dirty="0" smtClean="0"/>
              <a:t> </a:t>
            </a:r>
            <a:r>
              <a:rPr lang="en-US" i="1" dirty="0" smtClean="0"/>
              <a:t>b</a:t>
            </a:r>
            <a:r>
              <a:rPr lang="en-US" dirty="0" smtClean="0">
                <a:latin typeface="Cambria Math"/>
                <a:ea typeface="Cambria Math"/>
              </a:rPr>
              <a:t> &lt;</a:t>
            </a:r>
            <a:r>
              <a:rPr lang="en-US" i="1" dirty="0" smtClean="0"/>
              <a:t> k</a:t>
            </a:r>
            <a:r>
              <a:rPr lang="en-US" dirty="0" smtClean="0"/>
              <a:t> + </a:t>
            </a:r>
            <a:r>
              <a:rPr lang="en-US" dirty="0" smtClean="0">
                <a:latin typeface="Cambria Math" pitchFamily="18" charset="0"/>
                <a:ea typeface="Cambria Math" pitchFamily="18" charset="0"/>
              </a:rPr>
              <a:t>1. By the inductive hypothesis a and b can be written as the product of primes and therefore </a:t>
            </a:r>
            <a:r>
              <a:rPr lang="en-US" i="1" dirty="0" smtClean="0"/>
              <a:t>k</a:t>
            </a:r>
            <a:r>
              <a:rPr lang="en-US" dirty="0" smtClean="0"/>
              <a:t> + </a:t>
            </a:r>
            <a:r>
              <a:rPr lang="en-US" dirty="0" smtClean="0">
                <a:latin typeface="Cambria Math" pitchFamily="18" charset="0"/>
                <a:ea typeface="Cambria Math" pitchFamily="18" charset="0"/>
              </a:rPr>
              <a:t>1 can also be written as the product of those primes.</a:t>
            </a:r>
            <a:endParaRPr lang="en-US" dirty="0" smtClean="0"/>
          </a:p>
          <a:p>
            <a:pPr>
              <a:buNone/>
            </a:pPr>
            <a:r>
              <a:rPr lang="en-US" dirty="0" smtClean="0"/>
              <a:t>    Hence, it has been shown that every integer greater than </a:t>
            </a:r>
            <a:r>
              <a:rPr lang="en-US" dirty="0" smtClean="0">
                <a:latin typeface="Cambria Math" pitchFamily="18" charset="0"/>
                <a:ea typeface="Cambria Math" pitchFamily="18" charset="0"/>
              </a:rPr>
              <a:t>1</a:t>
            </a:r>
            <a:r>
              <a:rPr lang="en-US" dirty="0" smtClean="0"/>
              <a:t> can be written as the product of primes.</a:t>
            </a:r>
          </a:p>
          <a:p>
            <a:pPr>
              <a:buNone/>
            </a:pPr>
            <a:r>
              <a:rPr lang="en-US" dirty="0" smtClean="0"/>
              <a:t>          (</a:t>
            </a:r>
            <a:r>
              <a:rPr lang="en-US" i="1" dirty="0" smtClean="0"/>
              <a:t>uniqueness proved in Section </a:t>
            </a:r>
            <a:r>
              <a:rPr lang="en-US" dirty="0" smtClean="0">
                <a:latin typeface="Cambria Math" pitchFamily="18" charset="0"/>
                <a:ea typeface="Cambria Math" pitchFamily="18" charset="0"/>
              </a:rPr>
              <a:t>4.3</a:t>
            </a:r>
            <a:r>
              <a:rPr lang="en-US" dirty="0" smtClean="0"/>
              <a:t>) </a:t>
            </a:r>
          </a:p>
        </p:txBody>
      </p:sp>
      <p:sp>
        <p:nvSpPr>
          <p:cNvPr id="4" name="Isosceles Triangle 3"/>
          <p:cNvSpPr/>
          <p:nvPr/>
        </p:nvSpPr>
        <p:spPr>
          <a:xfrm rot="5400000" flipV="1">
            <a:off x="8305800" y="55626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 using Strong Induction</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Example</a:t>
            </a:r>
            <a:r>
              <a:rPr lang="en-US" dirty="0" smtClean="0"/>
              <a:t>: Prove that every amount of postage of </a:t>
            </a:r>
            <a:r>
              <a:rPr lang="en-US" dirty="0" smtClean="0">
                <a:latin typeface="Cambria Math" pitchFamily="18" charset="0"/>
                <a:ea typeface="Cambria Math" pitchFamily="18" charset="0"/>
              </a:rPr>
              <a:t>12</a:t>
            </a:r>
            <a:r>
              <a:rPr lang="en-US" dirty="0" smtClean="0"/>
              <a:t> cents or more can be formed using just </a:t>
            </a:r>
            <a:r>
              <a:rPr lang="en-US" dirty="0" smtClean="0">
                <a:latin typeface="Cambria Math" pitchFamily="18" charset="0"/>
                <a:ea typeface="Cambria Math" pitchFamily="18" charset="0"/>
              </a:rPr>
              <a:t>4</a:t>
            </a:r>
            <a:r>
              <a:rPr lang="en-US" dirty="0" smtClean="0"/>
              <a:t>-cent and </a:t>
            </a:r>
            <a:r>
              <a:rPr lang="en-US" dirty="0" smtClean="0">
                <a:latin typeface="Cambria Math" pitchFamily="18" charset="0"/>
                <a:ea typeface="Cambria Math" pitchFamily="18" charset="0"/>
              </a:rPr>
              <a:t>5</a:t>
            </a:r>
            <a:r>
              <a:rPr lang="en-US" dirty="0" smtClean="0"/>
              <a:t>-cent stamps. </a:t>
            </a:r>
          </a:p>
          <a:p>
            <a:pPr>
              <a:buNone/>
            </a:pPr>
            <a:r>
              <a:rPr lang="en-US" b="1" dirty="0" smtClean="0"/>
              <a:t>   Solution</a:t>
            </a:r>
            <a:r>
              <a:rPr lang="en-US" dirty="0" smtClean="0"/>
              <a:t>: Let </a:t>
            </a:r>
            <a:r>
              <a:rPr lang="en-US" i="1" dirty="0" smtClean="0"/>
              <a:t>P</a:t>
            </a:r>
            <a:r>
              <a:rPr lang="en-US" dirty="0" smtClean="0"/>
              <a:t>(</a:t>
            </a:r>
            <a:r>
              <a:rPr lang="en-US" i="1" dirty="0" smtClean="0"/>
              <a:t>n</a:t>
            </a:r>
            <a:r>
              <a:rPr lang="en-US" dirty="0" smtClean="0"/>
              <a:t>) be the proposition that postage of </a:t>
            </a:r>
            <a:r>
              <a:rPr lang="en-US" i="1" dirty="0" smtClean="0"/>
              <a:t>n</a:t>
            </a:r>
            <a:r>
              <a:rPr lang="en-US" dirty="0" smtClean="0"/>
              <a:t> cents can be formed using </a:t>
            </a:r>
            <a:r>
              <a:rPr lang="en-US" dirty="0" smtClean="0">
                <a:latin typeface="Cambria Math" pitchFamily="18" charset="0"/>
                <a:ea typeface="Cambria Math" pitchFamily="18" charset="0"/>
              </a:rPr>
              <a:t>4</a:t>
            </a:r>
            <a:r>
              <a:rPr lang="en-US" dirty="0" smtClean="0"/>
              <a:t>-cent and </a:t>
            </a:r>
            <a:r>
              <a:rPr lang="en-US" dirty="0" smtClean="0">
                <a:latin typeface="Cambria Math" pitchFamily="18" charset="0"/>
                <a:ea typeface="Cambria Math" pitchFamily="18" charset="0"/>
              </a:rPr>
              <a:t>5</a:t>
            </a:r>
            <a:r>
              <a:rPr lang="en-US" dirty="0" smtClean="0"/>
              <a:t>-cent stamps.</a:t>
            </a:r>
          </a:p>
          <a:p>
            <a:pPr lvl="1"/>
            <a:r>
              <a:rPr lang="en-US" dirty="0" smtClean="0"/>
              <a:t>BASIS STEP: </a:t>
            </a:r>
            <a:r>
              <a:rPr lang="en-US" i="1" dirty="0" smtClean="0"/>
              <a:t>P</a:t>
            </a:r>
            <a:r>
              <a:rPr lang="en-US" dirty="0" smtClean="0"/>
              <a:t>(</a:t>
            </a:r>
            <a:r>
              <a:rPr lang="en-US" dirty="0" smtClean="0">
                <a:latin typeface="Cambria Math" pitchFamily="18" charset="0"/>
                <a:ea typeface="Cambria Math" pitchFamily="18" charset="0"/>
              </a:rPr>
              <a:t>12</a:t>
            </a:r>
            <a:r>
              <a:rPr lang="en-US" dirty="0" smtClean="0"/>
              <a:t>), </a:t>
            </a:r>
            <a:r>
              <a:rPr lang="en-US" i="1" dirty="0" smtClean="0"/>
              <a:t>P</a:t>
            </a:r>
            <a:r>
              <a:rPr lang="en-US" dirty="0" smtClean="0"/>
              <a:t>(</a:t>
            </a:r>
            <a:r>
              <a:rPr lang="en-US" dirty="0" smtClean="0">
                <a:latin typeface="Cambria Math" pitchFamily="18" charset="0"/>
                <a:ea typeface="Cambria Math" pitchFamily="18" charset="0"/>
              </a:rPr>
              <a:t>13</a:t>
            </a:r>
            <a:r>
              <a:rPr lang="en-US" dirty="0" smtClean="0"/>
              <a:t>),</a:t>
            </a:r>
            <a:r>
              <a:rPr lang="en-US" i="1" dirty="0" smtClean="0"/>
              <a:t> P</a:t>
            </a:r>
            <a:r>
              <a:rPr lang="en-US" dirty="0" smtClean="0"/>
              <a:t>(</a:t>
            </a:r>
            <a:r>
              <a:rPr lang="en-US" dirty="0" smtClean="0">
                <a:latin typeface="Cambria Math" pitchFamily="18" charset="0"/>
                <a:ea typeface="Cambria Math" pitchFamily="18" charset="0"/>
              </a:rPr>
              <a:t>14</a:t>
            </a:r>
            <a:r>
              <a:rPr lang="en-US" dirty="0" smtClean="0"/>
              <a:t>), and </a:t>
            </a:r>
            <a:r>
              <a:rPr lang="en-US" i="1" dirty="0" smtClean="0"/>
              <a:t>P</a:t>
            </a:r>
            <a:r>
              <a:rPr lang="en-US" dirty="0" smtClean="0"/>
              <a:t>(</a:t>
            </a:r>
            <a:r>
              <a:rPr lang="en-US" dirty="0" smtClean="0">
                <a:latin typeface="Cambria Math" pitchFamily="18" charset="0"/>
                <a:ea typeface="Cambria Math" pitchFamily="18" charset="0"/>
              </a:rPr>
              <a:t>15</a:t>
            </a:r>
            <a:r>
              <a:rPr lang="en-US" dirty="0" smtClean="0"/>
              <a:t>) hold.</a:t>
            </a:r>
          </a:p>
          <a:p>
            <a:pPr lvl="2"/>
            <a:r>
              <a:rPr lang="en-US" i="1" dirty="0" smtClean="0"/>
              <a:t>P</a:t>
            </a:r>
            <a:r>
              <a:rPr lang="en-US" dirty="0" smtClean="0"/>
              <a:t>(</a:t>
            </a:r>
            <a:r>
              <a:rPr lang="en-US" dirty="0" smtClean="0">
                <a:latin typeface="Cambria Math" pitchFamily="18" charset="0"/>
                <a:ea typeface="Cambria Math" pitchFamily="18" charset="0"/>
              </a:rPr>
              <a:t>12</a:t>
            </a:r>
            <a:r>
              <a:rPr lang="en-US" dirty="0" smtClean="0"/>
              <a:t>) uses three </a:t>
            </a:r>
            <a:r>
              <a:rPr lang="en-US" dirty="0" smtClean="0">
                <a:latin typeface="Cambria Math" pitchFamily="18" charset="0"/>
                <a:ea typeface="Cambria Math" pitchFamily="18" charset="0"/>
              </a:rPr>
              <a:t>4</a:t>
            </a:r>
            <a:r>
              <a:rPr lang="en-US" dirty="0" smtClean="0"/>
              <a:t>-cent stamps.</a:t>
            </a:r>
          </a:p>
          <a:p>
            <a:pPr lvl="2"/>
            <a:r>
              <a:rPr lang="en-US" i="1" dirty="0" smtClean="0"/>
              <a:t>P</a:t>
            </a:r>
            <a:r>
              <a:rPr lang="en-US" dirty="0" smtClean="0"/>
              <a:t>(</a:t>
            </a:r>
            <a:r>
              <a:rPr lang="en-US" dirty="0" smtClean="0">
                <a:latin typeface="Cambria Math" pitchFamily="18" charset="0"/>
                <a:ea typeface="Cambria Math" pitchFamily="18" charset="0"/>
              </a:rPr>
              <a:t>13</a:t>
            </a:r>
            <a:r>
              <a:rPr lang="en-US" dirty="0" smtClean="0"/>
              <a:t>) uses two </a:t>
            </a:r>
            <a:r>
              <a:rPr lang="en-US" dirty="0" smtClean="0">
                <a:latin typeface="Cambria Math" pitchFamily="18" charset="0"/>
                <a:ea typeface="Cambria Math" pitchFamily="18" charset="0"/>
              </a:rPr>
              <a:t>4</a:t>
            </a:r>
            <a:r>
              <a:rPr lang="en-US" dirty="0" smtClean="0"/>
              <a:t>-cent stamps and one </a:t>
            </a:r>
            <a:r>
              <a:rPr lang="en-US" dirty="0" smtClean="0">
                <a:latin typeface="Cambria Math" pitchFamily="18" charset="0"/>
                <a:ea typeface="Cambria Math" pitchFamily="18" charset="0"/>
              </a:rPr>
              <a:t>5</a:t>
            </a:r>
            <a:r>
              <a:rPr lang="en-US" dirty="0" smtClean="0"/>
              <a:t>-cent stamp.</a:t>
            </a:r>
          </a:p>
          <a:p>
            <a:pPr lvl="2"/>
            <a:r>
              <a:rPr lang="en-US" i="1" dirty="0" smtClean="0"/>
              <a:t>P</a:t>
            </a:r>
            <a:r>
              <a:rPr lang="en-US" dirty="0" smtClean="0"/>
              <a:t>(</a:t>
            </a:r>
            <a:r>
              <a:rPr lang="en-US" dirty="0" smtClean="0">
                <a:latin typeface="Cambria Math" pitchFamily="18" charset="0"/>
                <a:ea typeface="Cambria Math" pitchFamily="18" charset="0"/>
              </a:rPr>
              <a:t>14</a:t>
            </a:r>
            <a:r>
              <a:rPr lang="en-US" dirty="0" smtClean="0"/>
              <a:t>) uses one </a:t>
            </a:r>
            <a:r>
              <a:rPr lang="en-US" dirty="0" smtClean="0">
                <a:latin typeface="Cambria Math" pitchFamily="18" charset="0"/>
                <a:ea typeface="Cambria Math" pitchFamily="18" charset="0"/>
              </a:rPr>
              <a:t>4</a:t>
            </a:r>
            <a:r>
              <a:rPr lang="en-US" dirty="0" smtClean="0"/>
              <a:t>-cent stamp and two </a:t>
            </a:r>
            <a:r>
              <a:rPr lang="en-US" dirty="0" smtClean="0">
                <a:latin typeface="Cambria Math" pitchFamily="18" charset="0"/>
                <a:ea typeface="Cambria Math" pitchFamily="18" charset="0"/>
              </a:rPr>
              <a:t>5</a:t>
            </a:r>
            <a:r>
              <a:rPr lang="en-US" dirty="0" smtClean="0"/>
              <a:t>-cent stamps.</a:t>
            </a:r>
          </a:p>
          <a:p>
            <a:pPr lvl="2"/>
            <a:r>
              <a:rPr lang="en-US" i="1" dirty="0" smtClean="0"/>
              <a:t>P</a:t>
            </a:r>
            <a:r>
              <a:rPr lang="en-US" dirty="0" smtClean="0"/>
              <a:t>(</a:t>
            </a:r>
            <a:r>
              <a:rPr lang="en-US" dirty="0" smtClean="0">
                <a:latin typeface="Cambria Math" pitchFamily="18" charset="0"/>
                <a:ea typeface="Cambria Math" pitchFamily="18" charset="0"/>
              </a:rPr>
              <a:t>15</a:t>
            </a:r>
            <a:r>
              <a:rPr lang="en-US" dirty="0" smtClean="0"/>
              <a:t>) uses three </a:t>
            </a:r>
            <a:r>
              <a:rPr lang="en-US" dirty="0" smtClean="0">
                <a:latin typeface="Cambria Math" pitchFamily="18" charset="0"/>
                <a:ea typeface="Cambria Math" pitchFamily="18" charset="0"/>
              </a:rPr>
              <a:t>5</a:t>
            </a:r>
            <a:r>
              <a:rPr lang="en-US" dirty="0" smtClean="0"/>
              <a:t>-cent stamps.</a:t>
            </a:r>
          </a:p>
          <a:p>
            <a:pPr lvl="1"/>
            <a:r>
              <a:rPr lang="en-US" dirty="0" smtClean="0"/>
              <a:t>INDUCTIVE STEP: The inductive hypothesis  states that </a:t>
            </a:r>
            <a:r>
              <a:rPr lang="en-US" i="1" dirty="0" smtClean="0"/>
              <a:t>P</a:t>
            </a:r>
            <a:r>
              <a:rPr lang="en-US" dirty="0" smtClean="0"/>
              <a:t>(</a:t>
            </a:r>
            <a:r>
              <a:rPr lang="en-US" i="1" dirty="0" smtClean="0"/>
              <a:t>j</a:t>
            </a:r>
            <a:r>
              <a:rPr lang="en-US" dirty="0" smtClean="0"/>
              <a:t>) holds for </a:t>
            </a:r>
            <a:r>
              <a:rPr lang="en-US" dirty="0" smtClean="0">
                <a:latin typeface="Cambria Math" pitchFamily="18" charset="0"/>
                <a:ea typeface="Cambria Math" pitchFamily="18" charset="0"/>
              </a:rPr>
              <a:t>12</a:t>
            </a:r>
            <a:r>
              <a:rPr lang="en-US" dirty="0" smtClean="0"/>
              <a:t> ≤ </a:t>
            </a:r>
            <a:r>
              <a:rPr lang="en-US" i="1" dirty="0" smtClean="0"/>
              <a:t>j</a:t>
            </a:r>
            <a:r>
              <a:rPr lang="en-US" dirty="0" smtClean="0"/>
              <a:t> ≤ </a:t>
            </a:r>
            <a:r>
              <a:rPr lang="en-US" i="1" dirty="0" smtClean="0"/>
              <a:t>k</a:t>
            </a:r>
            <a:r>
              <a:rPr lang="en-US" dirty="0" smtClean="0"/>
              <a:t>, where </a:t>
            </a:r>
            <a:r>
              <a:rPr lang="en-US" i="1" dirty="0" smtClean="0"/>
              <a:t>k</a:t>
            </a:r>
            <a:r>
              <a:rPr lang="en-US" dirty="0" smtClean="0"/>
              <a:t> ≥ </a:t>
            </a:r>
            <a:r>
              <a:rPr lang="en-US" dirty="0" smtClean="0">
                <a:latin typeface="Cambria Math" pitchFamily="18" charset="0"/>
                <a:ea typeface="Cambria Math" pitchFamily="18" charset="0"/>
              </a:rPr>
              <a:t>15.  Assuming the inductive hypothesis, </a:t>
            </a:r>
            <a:r>
              <a:rPr lang="en-US" dirty="0" smtClean="0"/>
              <a:t> it can be shown that </a:t>
            </a:r>
            <a:r>
              <a:rPr lang="en-US" i="1" dirty="0" smtClean="0"/>
              <a:t>P</a:t>
            </a:r>
            <a:r>
              <a:rPr lang="en-US" dirty="0" smtClean="0"/>
              <a:t>(</a:t>
            </a:r>
            <a:r>
              <a:rPr lang="en-US" i="1" dirty="0" smtClean="0"/>
              <a:t>k</a:t>
            </a:r>
            <a:r>
              <a:rPr lang="en-US" dirty="0" smtClean="0"/>
              <a:t> + </a:t>
            </a:r>
            <a:r>
              <a:rPr lang="en-US" dirty="0" smtClean="0">
                <a:latin typeface="Cambria Math" pitchFamily="18" charset="0"/>
                <a:ea typeface="Cambria Math" pitchFamily="18" charset="0"/>
              </a:rPr>
              <a:t>1</a:t>
            </a:r>
            <a:r>
              <a:rPr lang="en-US" dirty="0" smtClean="0"/>
              <a:t>) holds. </a:t>
            </a:r>
          </a:p>
          <a:p>
            <a:pPr lvl="1"/>
            <a:r>
              <a:rPr lang="en-US" dirty="0" smtClean="0"/>
              <a:t>Using the inductive hypothesis, </a:t>
            </a:r>
            <a:r>
              <a:rPr lang="en-US" i="1" dirty="0" smtClean="0"/>
              <a:t>P</a:t>
            </a:r>
            <a:r>
              <a:rPr lang="en-US" dirty="0" smtClean="0"/>
              <a:t>(</a:t>
            </a:r>
            <a:r>
              <a:rPr lang="en-US" i="1" dirty="0" smtClean="0"/>
              <a:t>k</a:t>
            </a:r>
            <a:r>
              <a:rPr lang="en-US" dirty="0" smtClean="0"/>
              <a:t> </a:t>
            </a:r>
            <a:r>
              <a:rPr lang="en-US" dirty="0" smtClean="0">
                <a:latin typeface="Cambria Math"/>
                <a:ea typeface="Cambria Math"/>
              </a:rPr>
              <a:t>− 3) holds since </a:t>
            </a:r>
            <a:r>
              <a:rPr lang="en-US" i="1" dirty="0" smtClean="0"/>
              <a:t>k</a:t>
            </a:r>
            <a:r>
              <a:rPr lang="en-US" dirty="0" smtClean="0"/>
              <a:t> </a:t>
            </a:r>
            <a:r>
              <a:rPr lang="en-US" dirty="0" smtClean="0">
                <a:latin typeface="Cambria Math"/>
                <a:ea typeface="Cambria Math"/>
              </a:rPr>
              <a:t>− 3 ≥ </a:t>
            </a:r>
            <a:r>
              <a:rPr lang="en-US" dirty="0" smtClean="0">
                <a:latin typeface="Cambria Math" pitchFamily="18" charset="0"/>
                <a:ea typeface="Cambria Math" pitchFamily="18" charset="0"/>
              </a:rPr>
              <a:t>12.</a:t>
            </a:r>
            <a:r>
              <a:rPr lang="en-US" dirty="0" smtClean="0">
                <a:latin typeface="Cambria Math"/>
                <a:ea typeface="Cambria Math"/>
              </a:rPr>
              <a:t>  To form postage of  </a:t>
            </a:r>
            <a:r>
              <a:rPr lang="en-US" i="1" dirty="0" smtClean="0"/>
              <a:t>k</a:t>
            </a:r>
            <a:r>
              <a:rPr lang="en-US" dirty="0" smtClean="0"/>
              <a:t> + </a:t>
            </a:r>
            <a:r>
              <a:rPr lang="en-US" dirty="0" smtClean="0">
                <a:latin typeface="Cambria Math" pitchFamily="18" charset="0"/>
                <a:ea typeface="Cambria Math" pitchFamily="18" charset="0"/>
              </a:rPr>
              <a:t>1 cents, add a 4</a:t>
            </a:r>
            <a:r>
              <a:rPr lang="en-US" dirty="0" smtClean="0"/>
              <a:t>-cent stamp to the postage for </a:t>
            </a:r>
            <a:r>
              <a:rPr lang="en-US" i="1" dirty="0" smtClean="0"/>
              <a:t>k</a:t>
            </a:r>
            <a:r>
              <a:rPr lang="en-US" dirty="0" smtClean="0"/>
              <a:t> </a:t>
            </a:r>
            <a:r>
              <a:rPr lang="en-US" dirty="0" smtClean="0">
                <a:latin typeface="Cambria Math"/>
                <a:ea typeface="Cambria Math"/>
              </a:rPr>
              <a:t>− 3 </a:t>
            </a:r>
            <a:r>
              <a:rPr lang="en-US" dirty="0" smtClean="0">
                <a:ea typeface="Cambria Math"/>
              </a:rPr>
              <a:t>cents.</a:t>
            </a:r>
            <a:r>
              <a:rPr lang="en-US" dirty="0" smtClean="0">
                <a:latin typeface="Cambria Math" pitchFamily="18" charset="0"/>
                <a:ea typeface="Cambria Math" pitchFamily="18" charset="0"/>
              </a:rPr>
              <a:t> </a:t>
            </a:r>
            <a:endParaRPr lang="en-US" dirty="0" smtClean="0">
              <a:latin typeface="Cambria Math"/>
              <a:ea typeface="Cambria Math"/>
            </a:endParaRPr>
          </a:p>
          <a:p>
            <a:pPr>
              <a:buNone/>
            </a:pPr>
            <a:r>
              <a:rPr lang="en-US" dirty="0" smtClean="0"/>
              <a:t>    Hence, </a:t>
            </a:r>
            <a:r>
              <a:rPr lang="en-US" i="1" dirty="0" smtClean="0"/>
              <a:t>P</a:t>
            </a:r>
            <a:r>
              <a:rPr lang="en-US" dirty="0" smtClean="0"/>
              <a:t>(</a:t>
            </a:r>
            <a:r>
              <a:rPr lang="en-US" i="1" dirty="0" smtClean="0"/>
              <a:t>n</a:t>
            </a:r>
            <a:r>
              <a:rPr lang="en-US" dirty="0" smtClean="0"/>
              <a:t>) holds for all </a:t>
            </a:r>
            <a:r>
              <a:rPr lang="en-US" i="1" dirty="0" smtClean="0"/>
              <a:t>n</a:t>
            </a:r>
            <a:r>
              <a:rPr lang="en-US" dirty="0" smtClean="0"/>
              <a:t> </a:t>
            </a:r>
            <a:r>
              <a:rPr lang="en-US" dirty="0" smtClean="0">
                <a:latin typeface="Cambria Math"/>
                <a:ea typeface="Cambria Math"/>
              </a:rPr>
              <a:t>≥ </a:t>
            </a:r>
            <a:r>
              <a:rPr lang="en-US" dirty="0" smtClean="0">
                <a:latin typeface="Cambria Math" pitchFamily="18" charset="0"/>
                <a:ea typeface="Cambria Math" pitchFamily="18" charset="0"/>
              </a:rPr>
              <a:t>12</a:t>
            </a:r>
            <a:r>
              <a:rPr lang="en-US" dirty="0" smtClean="0"/>
              <a:t>.</a:t>
            </a:r>
            <a:endParaRPr lang="en-US" dirty="0"/>
          </a:p>
        </p:txBody>
      </p:sp>
      <p:sp>
        <p:nvSpPr>
          <p:cNvPr id="4" name="Isosceles Triangle 3"/>
          <p:cNvSpPr/>
          <p:nvPr/>
        </p:nvSpPr>
        <p:spPr>
          <a:xfrm rot="5400000" flipV="1">
            <a:off x="8305800" y="58674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Proof of Same Example using Mathematical Induction</a:t>
            </a:r>
            <a:endParaRPr lang="en-US" sz="4000"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Example</a:t>
            </a:r>
            <a:r>
              <a:rPr lang="en-US" dirty="0" smtClean="0"/>
              <a:t>: Prove that every amount of postage of </a:t>
            </a:r>
            <a:r>
              <a:rPr lang="en-US" dirty="0" smtClean="0">
                <a:latin typeface="Cambria Math" pitchFamily="18" charset="0"/>
                <a:ea typeface="Cambria Math" pitchFamily="18" charset="0"/>
              </a:rPr>
              <a:t>12</a:t>
            </a:r>
            <a:r>
              <a:rPr lang="en-US" dirty="0" smtClean="0"/>
              <a:t> cents or more can be formed using just </a:t>
            </a:r>
            <a:r>
              <a:rPr lang="en-US" dirty="0" smtClean="0">
                <a:latin typeface="Cambria Math" pitchFamily="18" charset="0"/>
                <a:ea typeface="Cambria Math" pitchFamily="18" charset="0"/>
              </a:rPr>
              <a:t>4</a:t>
            </a:r>
            <a:r>
              <a:rPr lang="en-US" dirty="0" smtClean="0"/>
              <a:t>-cent and </a:t>
            </a:r>
            <a:r>
              <a:rPr lang="en-US" dirty="0" smtClean="0">
                <a:latin typeface="Cambria Math" pitchFamily="18" charset="0"/>
                <a:ea typeface="Cambria Math" pitchFamily="18" charset="0"/>
              </a:rPr>
              <a:t>5</a:t>
            </a:r>
            <a:r>
              <a:rPr lang="en-US" dirty="0" smtClean="0"/>
              <a:t>-cent stamps. </a:t>
            </a:r>
          </a:p>
          <a:p>
            <a:pPr>
              <a:buNone/>
            </a:pPr>
            <a:r>
              <a:rPr lang="en-US" b="1" dirty="0" smtClean="0"/>
              <a:t>   Solution</a:t>
            </a:r>
            <a:r>
              <a:rPr lang="en-US" dirty="0" smtClean="0"/>
              <a:t>: Let </a:t>
            </a:r>
            <a:r>
              <a:rPr lang="en-US" i="1" dirty="0" smtClean="0"/>
              <a:t>P</a:t>
            </a:r>
            <a:r>
              <a:rPr lang="en-US" dirty="0" smtClean="0"/>
              <a:t>(</a:t>
            </a:r>
            <a:r>
              <a:rPr lang="en-US" i="1" dirty="0" smtClean="0"/>
              <a:t>n</a:t>
            </a:r>
            <a:r>
              <a:rPr lang="en-US" dirty="0" smtClean="0"/>
              <a:t>) be the proposition that postage of </a:t>
            </a:r>
            <a:r>
              <a:rPr lang="en-US" i="1" dirty="0" smtClean="0"/>
              <a:t>n</a:t>
            </a:r>
            <a:r>
              <a:rPr lang="en-US" dirty="0" smtClean="0"/>
              <a:t> cents can be formed using </a:t>
            </a:r>
            <a:r>
              <a:rPr lang="en-US" dirty="0" smtClean="0">
                <a:latin typeface="Cambria Math" pitchFamily="18" charset="0"/>
                <a:ea typeface="Cambria Math" pitchFamily="18" charset="0"/>
              </a:rPr>
              <a:t>4</a:t>
            </a:r>
            <a:r>
              <a:rPr lang="en-US" dirty="0" smtClean="0"/>
              <a:t>-cent and </a:t>
            </a:r>
            <a:r>
              <a:rPr lang="en-US" dirty="0" smtClean="0">
                <a:latin typeface="Cambria Math" pitchFamily="18" charset="0"/>
                <a:ea typeface="Cambria Math" pitchFamily="18" charset="0"/>
              </a:rPr>
              <a:t>5</a:t>
            </a:r>
            <a:r>
              <a:rPr lang="en-US" dirty="0" smtClean="0"/>
              <a:t>-cent stamps.</a:t>
            </a:r>
          </a:p>
          <a:p>
            <a:pPr lvl="1"/>
            <a:r>
              <a:rPr lang="en-US" dirty="0" smtClean="0"/>
              <a:t>BASIS STEP: Postage of </a:t>
            </a:r>
            <a:r>
              <a:rPr lang="en-US" dirty="0" smtClean="0">
                <a:latin typeface="Cambria Math" pitchFamily="18" charset="0"/>
                <a:ea typeface="Cambria Math" pitchFamily="18" charset="0"/>
              </a:rPr>
              <a:t>12</a:t>
            </a:r>
            <a:r>
              <a:rPr lang="en-US" dirty="0" smtClean="0"/>
              <a:t> cents can be formed using three </a:t>
            </a:r>
            <a:r>
              <a:rPr lang="en-US" dirty="0" smtClean="0">
                <a:latin typeface="Cambria Math" pitchFamily="18" charset="0"/>
                <a:ea typeface="Cambria Math" pitchFamily="18" charset="0"/>
              </a:rPr>
              <a:t>4</a:t>
            </a:r>
            <a:r>
              <a:rPr lang="en-US" dirty="0" smtClean="0"/>
              <a:t>-cent stamps. </a:t>
            </a:r>
          </a:p>
          <a:p>
            <a:pPr lvl="1"/>
            <a:r>
              <a:rPr lang="en-US" dirty="0" smtClean="0"/>
              <a:t>INDUCTIVE STEP: The inductive hypothesis </a:t>
            </a:r>
            <a:r>
              <a:rPr lang="en-US" i="1" dirty="0" smtClean="0"/>
              <a:t>P</a:t>
            </a:r>
            <a:r>
              <a:rPr lang="en-US" dirty="0" smtClean="0"/>
              <a:t>(</a:t>
            </a:r>
            <a:r>
              <a:rPr lang="en-US" i="1" dirty="0" smtClean="0"/>
              <a:t>k</a:t>
            </a:r>
            <a:r>
              <a:rPr lang="en-US" dirty="0" smtClean="0"/>
              <a:t>) for any positive integer </a:t>
            </a:r>
            <a:r>
              <a:rPr lang="en-US" i="1" dirty="0" smtClean="0"/>
              <a:t>k</a:t>
            </a:r>
            <a:r>
              <a:rPr lang="en-US" dirty="0" smtClean="0"/>
              <a:t> is that postage of </a:t>
            </a:r>
            <a:r>
              <a:rPr lang="en-US" i="1" dirty="0" smtClean="0"/>
              <a:t>k</a:t>
            </a:r>
            <a:r>
              <a:rPr lang="en-US" dirty="0" smtClean="0"/>
              <a:t> cents can be formed using </a:t>
            </a:r>
            <a:r>
              <a:rPr lang="en-US" dirty="0" smtClean="0">
                <a:latin typeface="Cambria Math" pitchFamily="18" charset="0"/>
                <a:ea typeface="Cambria Math" pitchFamily="18" charset="0"/>
              </a:rPr>
              <a:t>4</a:t>
            </a:r>
            <a:r>
              <a:rPr lang="en-US" dirty="0" smtClean="0"/>
              <a:t>-cent and </a:t>
            </a:r>
            <a:r>
              <a:rPr lang="en-US" dirty="0" smtClean="0">
                <a:latin typeface="Cambria Math" pitchFamily="18" charset="0"/>
                <a:ea typeface="Cambria Math" pitchFamily="18" charset="0"/>
              </a:rPr>
              <a:t>5</a:t>
            </a:r>
            <a:r>
              <a:rPr lang="en-US" dirty="0" smtClean="0"/>
              <a:t>-cent stamps. To show P(</a:t>
            </a:r>
            <a:r>
              <a:rPr lang="en-US" i="1" dirty="0" smtClean="0"/>
              <a:t>k</a:t>
            </a:r>
            <a:r>
              <a:rPr lang="en-US" dirty="0" smtClean="0"/>
              <a:t> + </a:t>
            </a:r>
            <a:r>
              <a:rPr lang="en-US" dirty="0" smtClean="0">
                <a:latin typeface="Cambria Math" pitchFamily="18" charset="0"/>
                <a:ea typeface="Cambria Math" pitchFamily="18" charset="0"/>
              </a:rPr>
              <a:t>1</a:t>
            </a:r>
            <a:r>
              <a:rPr lang="en-US" dirty="0" smtClean="0"/>
              <a:t>) where   </a:t>
            </a:r>
            <a:r>
              <a:rPr lang="en-US" i="1" dirty="0" smtClean="0"/>
              <a:t>k</a:t>
            </a:r>
            <a:r>
              <a:rPr lang="en-US" dirty="0" smtClean="0"/>
              <a:t> </a:t>
            </a:r>
            <a:r>
              <a:rPr lang="en-US" dirty="0" smtClean="0">
                <a:latin typeface="Cambria Math"/>
                <a:ea typeface="Cambria Math"/>
              </a:rPr>
              <a:t>≥ </a:t>
            </a:r>
            <a:r>
              <a:rPr lang="en-US" dirty="0" smtClean="0">
                <a:latin typeface="Cambria Math" pitchFamily="18" charset="0"/>
                <a:ea typeface="Cambria Math" pitchFamily="18" charset="0"/>
              </a:rPr>
              <a:t>12</a:t>
            </a:r>
            <a:r>
              <a:rPr lang="en-US" dirty="0" smtClean="0"/>
              <a:t> , we consider two cases:</a:t>
            </a:r>
            <a:endParaRPr lang="en-US" dirty="0" smtClean="0">
              <a:latin typeface="Cambria Math"/>
              <a:ea typeface="Cambria Math"/>
            </a:endParaRPr>
          </a:p>
          <a:p>
            <a:pPr lvl="2"/>
            <a:r>
              <a:rPr lang="en-US" dirty="0" smtClean="0">
                <a:latin typeface="Cambria Math"/>
                <a:ea typeface="Cambria Math"/>
              </a:rPr>
              <a:t>If at least one </a:t>
            </a:r>
            <a:r>
              <a:rPr lang="en-US" dirty="0" smtClean="0">
                <a:latin typeface="Cambria Math" pitchFamily="18" charset="0"/>
                <a:ea typeface="Cambria Math" pitchFamily="18" charset="0"/>
              </a:rPr>
              <a:t>4</a:t>
            </a:r>
            <a:r>
              <a:rPr lang="en-US" dirty="0" smtClean="0"/>
              <a:t>-cent stamp has been used, then a </a:t>
            </a:r>
            <a:r>
              <a:rPr lang="en-US" dirty="0" smtClean="0">
                <a:latin typeface="Cambria Math" pitchFamily="18" charset="0"/>
                <a:ea typeface="Cambria Math" pitchFamily="18" charset="0"/>
              </a:rPr>
              <a:t>4</a:t>
            </a:r>
            <a:r>
              <a:rPr lang="en-US" dirty="0" smtClean="0"/>
              <a:t>-cent stamp can be replaced with a </a:t>
            </a:r>
            <a:r>
              <a:rPr lang="en-US" dirty="0" smtClean="0">
                <a:latin typeface="Cambria Math" pitchFamily="18" charset="0"/>
                <a:ea typeface="Cambria Math" pitchFamily="18" charset="0"/>
              </a:rPr>
              <a:t>5</a:t>
            </a:r>
            <a:r>
              <a:rPr lang="en-US" dirty="0" smtClean="0"/>
              <a:t>-cent stamp to yield a total of k + </a:t>
            </a:r>
            <a:r>
              <a:rPr lang="en-US" dirty="0" smtClean="0">
                <a:latin typeface="Cambria Math" pitchFamily="18" charset="0"/>
                <a:ea typeface="Cambria Math" pitchFamily="18" charset="0"/>
              </a:rPr>
              <a:t>1 cents.</a:t>
            </a:r>
          </a:p>
          <a:p>
            <a:pPr lvl="2"/>
            <a:r>
              <a:rPr lang="en-US" dirty="0" smtClean="0">
                <a:latin typeface="Cambria Math"/>
                <a:ea typeface="Cambria Math"/>
              </a:rPr>
              <a:t>Otherwise, no  </a:t>
            </a:r>
            <a:r>
              <a:rPr lang="en-US" dirty="0" smtClean="0">
                <a:latin typeface="Cambria Math" pitchFamily="18" charset="0"/>
                <a:ea typeface="Cambria Math" pitchFamily="18" charset="0"/>
              </a:rPr>
              <a:t>4</a:t>
            </a:r>
            <a:r>
              <a:rPr lang="en-US" dirty="0" smtClean="0"/>
              <a:t>-cent stamp have been used and at least three </a:t>
            </a:r>
            <a:r>
              <a:rPr lang="en-US" dirty="0" smtClean="0">
                <a:latin typeface="Cambria Math" pitchFamily="18" charset="0"/>
                <a:ea typeface="Cambria Math" pitchFamily="18" charset="0"/>
              </a:rPr>
              <a:t>5</a:t>
            </a:r>
            <a:r>
              <a:rPr lang="en-US" dirty="0" smtClean="0"/>
              <a:t>-cent stamps were used. Three </a:t>
            </a:r>
            <a:r>
              <a:rPr lang="en-US" dirty="0" smtClean="0">
                <a:latin typeface="Cambria Math" pitchFamily="18" charset="0"/>
                <a:ea typeface="Cambria Math" pitchFamily="18" charset="0"/>
              </a:rPr>
              <a:t>5</a:t>
            </a:r>
            <a:r>
              <a:rPr lang="en-US" dirty="0" smtClean="0"/>
              <a:t>-cent stamps can be replaced by four </a:t>
            </a:r>
            <a:r>
              <a:rPr lang="en-US" dirty="0" smtClean="0">
                <a:latin typeface="Cambria Math" pitchFamily="18" charset="0"/>
                <a:ea typeface="Cambria Math" pitchFamily="18" charset="0"/>
              </a:rPr>
              <a:t>4</a:t>
            </a:r>
            <a:r>
              <a:rPr lang="en-US" dirty="0" smtClean="0"/>
              <a:t>-cent stamps to yield a total of k + </a:t>
            </a:r>
            <a:r>
              <a:rPr lang="en-US" dirty="0" smtClean="0">
                <a:latin typeface="Cambria Math" pitchFamily="18" charset="0"/>
                <a:ea typeface="Cambria Math" pitchFamily="18" charset="0"/>
              </a:rPr>
              <a:t>1 cents.</a:t>
            </a:r>
            <a:endParaRPr lang="en-US" dirty="0" smtClean="0"/>
          </a:p>
          <a:p>
            <a:pPr>
              <a:buNone/>
            </a:pPr>
            <a:r>
              <a:rPr lang="en-US" dirty="0" smtClean="0"/>
              <a:t>    Hence, </a:t>
            </a:r>
            <a:r>
              <a:rPr lang="en-US" i="1" dirty="0" smtClean="0"/>
              <a:t>P</a:t>
            </a:r>
            <a:r>
              <a:rPr lang="en-US" dirty="0" smtClean="0"/>
              <a:t>(</a:t>
            </a:r>
            <a:r>
              <a:rPr lang="en-US" i="1" dirty="0" smtClean="0"/>
              <a:t>n</a:t>
            </a:r>
            <a:r>
              <a:rPr lang="en-US" dirty="0" smtClean="0"/>
              <a:t>) holds for all </a:t>
            </a:r>
            <a:r>
              <a:rPr lang="en-US" i="1" dirty="0" smtClean="0"/>
              <a:t>n</a:t>
            </a:r>
            <a:r>
              <a:rPr lang="en-US" dirty="0" smtClean="0"/>
              <a:t> </a:t>
            </a:r>
            <a:r>
              <a:rPr lang="en-US" dirty="0" smtClean="0">
                <a:latin typeface="Cambria Math"/>
                <a:ea typeface="Cambria Math"/>
              </a:rPr>
              <a:t>≥ </a:t>
            </a:r>
            <a:r>
              <a:rPr lang="en-US" dirty="0" smtClean="0">
                <a:latin typeface="Cambria Math" pitchFamily="18" charset="0"/>
                <a:ea typeface="Cambria Math" pitchFamily="18" charset="0"/>
              </a:rPr>
              <a:t>12</a:t>
            </a:r>
            <a:r>
              <a:rPr lang="en-US" dirty="0" smtClean="0"/>
              <a:t>.</a:t>
            </a:r>
            <a:endParaRPr lang="en-US" dirty="0"/>
          </a:p>
        </p:txBody>
      </p:sp>
      <p:sp>
        <p:nvSpPr>
          <p:cNvPr id="4" name="Isosceles Triangle 3"/>
          <p:cNvSpPr/>
          <p:nvPr/>
        </p:nvSpPr>
        <p:spPr>
          <a:xfrm rot="5400000" flipV="1">
            <a:off x="8305800" y="60198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Recursive Definitions and Structural Induction</a:t>
            </a:r>
            <a:endParaRPr lang="en-US" dirty="0"/>
          </a:p>
        </p:txBody>
      </p:sp>
      <p:sp>
        <p:nvSpPr>
          <p:cNvPr id="3" name="Subtitle 2"/>
          <p:cNvSpPr>
            <a:spLocks noGrp="1"/>
          </p:cNvSpPr>
          <p:nvPr>
            <p:ph type="subTitle" idx="1"/>
          </p:nvPr>
        </p:nvSpPr>
        <p:spPr/>
        <p:txBody>
          <a:bodyPr/>
          <a:lstStyle/>
          <a:p>
            <a:r>
              <a:rPr lang="en-US" smtClean="0"/>
              <a:t>Section 5.3</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normAutofit/>
          </a:bodyPr>
          <a:lstStyle/>
          <a:p>
            <a:r>
              <a:rPr lang="en-US" dirty="0" smtClean="0"/>
              <a:t>Recursively Defined Functions</a:t>
            </a:r>
          </a:p>
          <a:p>
            <a:r>
              <a:rPr lang="en-US" dirty="0" smtClean="0"/>
              <a:t>Recursively Defined Sets and Structures</a:t>
            </a:r>
          </a:p>
          <a:p>
            <a:r>
              <a:rPr lang="en-US" dirty="0" smtClean="0"/>
              <a:t>Structural Induction</a:t>
            </a:r>
          </a:p>
          <a:p>
            <a:r>
              <a:rPr lang="en-US" dirty="0" smtClean="0"/>
              <a:t>Generalized Induction</a:t>
            </a:r>
          </a:p>
          <a:p>
            <a:pPr>
              <a:buNone/>
            </a:pPr>
            <a:endParaRPr lang="en-US" dirty="0" smtClean="0"/>
          </a:p>
          <a:p>
            <a:pPr lvl="1">
              <a:buNone/>
            </a:pPr>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Recursively Defined Functions</a:t>
            </a:r>
            <a:endParaRPr lang="en-US" dirty="0"/>
          </a:p>
        </p:txBody>
      </p:sp>
      <p:sp>
        <p:nvSpPr>
          <p:cNvPr id="3" name="Content Placeholder 2"/>
          <p:cNvSpPr>
            <a:spLocks noGrp="1"/>
          </p:cNvSpPr>
          <p:nvPr>
            <p:ph idx="1"/>
          </p:nvPr>
        </p:nvSpPr>
        <p:spPr/>
        <p:txBody>
          <a:bodyPr>
            <a:normAutofit/>
          </a:bodyPr>
          <a:lstStyle/>
          <a:p>
            <a:pPr>
              <a:buNone/>
            </a:pPr>
            <a:r>
              <a:rPr lang="en-US" dirty="0" smtClean="0"/>
              <a:t>   </a:t>
            </a:r>
            <a:r>
              <a:rPr lang="en-US" b="1" dirty="0" smtClean="0"/>
              <a:t>Definition</a:t>
            </a:r>
            <a:r>
              <a:rPr lang="en-US" dirty="0" smtClean="0"/>
              <a:t>:  A </a:t>
            </a:r>
            <a:r>
              <a:rPr lang="en-US" i="1" dirty="0" smtClean="0"/>
              <a:t>recursive</a:t>
            </a:r>
            <a:r>
              <a:rPr lang="en-US" dirty="0" smtClean="0"/>
              <a:t> or </a:t>
            </a:r>
            <a:r>
              <a:rPr lang="en-US" i="1" dirty="0" smtClean="0"/>
              <a:t>inductive definition  </a:t>
            </a:r>
            <a:r>
              <a:rPr lang="en-US" dirty="0" smtClean="0"/>
              <a:t>of a function consists of two steps.</a:t>
            </a:r>
          </a:p>
          <a:p>
            <a:pPr lvl="1"/>
            <a:r>
              <a:rPr lang="en-US" dirty="0" smtClean="0"/>
              <a:t>BASIS STEP: Specify the value of the function at zero.</a:t>
            </a:r>
          </a:p>
          <a:p>
            <a:pPr lvl="1"/>
            <a:r>
              <a:rPr lang="en-US" dirty="0" smtClean="0"/>
              <a:t>RECURSIVE STEP: Give a rule for finding its value at an integer from its values at smaller integers.</a:t>
            </a:r>
          </a:p>
          <a:p>
            <a:r>
              <a:rPr lang="en-US" dirty="0" smtClean="0"/>
              <a:t>A function </a:t>
            </a:r>
            <a:r>
              <a:rPr lang="en-US" i="1" dirty="0" smtClean="0"/>
              <a:t>f</a:t>
            </a:r>
            <a:r>
              <a:rPr lang="en-US" dirty="0" smtClean="0"/>
              <a:t>(</a:t>
            </a:r>
            <a:r>
              <a:rPr lang="en-US" i="1" dirty="0" smtClean="0"/>
              <a:t>n</a:t>
            </a:r>
            <a:r>
              <a:rPr lang="en-US" dirty="0" smtClean="0"/>
              <a:t>)  is the same as a sequence </a:t>
            </a:r>
            <a:r>
              <a:rPr lang="en-US" i="1" dirty="0" smtClean="0"/>
              <a:t>a</a:t>
            </a:r>
            <a:r>
              <a:rPr lang="en-US" baseline="-25000" dirty="0" smtClean="0">
                <a:latin typeface="Cambria Math" pitchFamily="18" charset="0"/>
                <a:ea typeface="Cambria Math" pitchFamily="18" charset="0"/>
              </a:rPr>
              <a:t>0</a:t>
            </a:r>
            <a:r>
              <a:rPr lang="en-US" dirty="0" smtClean="0"/>
              <a:t>, </a:t>
            </a:r>
            <a:r>
              <a:rPr lang="en-US" i="1" dirty="0" smtClean="0"/>
              <a:t>a</a:t>
            </a:r>
            <a:r>
              <a:rPr lang="en-US" baseline="-25000" dirty="0" smtClean="0">
                <a:latin typeface="Cambria Math" pitchFamily="18" charset="0"/>
                <a:ea typeface="Cambria Math" pitchFamily="18" charset="0"/>
              </a:rPr>
              <a:t>1</a:t>
            </a:r>
            <a:r>
              <a:rPr lang="en-US" dirty="0" smtClean="0"/>
              <a:t>, … , where </a:t>
            </a:r>
            <a:r>
              <a:rPr lang="en-US" i="1" dirty="0" err="1" smtClean="0"/>
              <a:t>a</a:t>
            </a:r>
            <a:r>
              <a:rPr lang="en-US" i="1" baseline="-25000" dirty="0" err="1" smtClean="0"/>
              <a:t>i</a:t>
            </a:r>
            <a:r>
              <a:rPr lang="en-US" dirty="0" smtClean="0"/>
              <a:t>, where </a:t>
            </a:r>
            <a:r>
              <a:rPr lang="en-US" i="1" dirty="0" smtClean="0"/>
              <a:t>f</a:t>
            </a:r>
            <a:r>
              <a:rPr lang="en-US" dirty="0" smtClean="0"/>
              <a:t>(</a:t>
            </a:r>
            <a:r>
              <a:rPr lang="en-US" i="1" dirty="0" err="1" smtClean="0"/>
              <a:t>i</a:t>
            </a:r>
            <a:r>
              <a:rPr lang="en-US" dirty="0" smtClean="0"/>
              <a:t>) = </a:t>
            </a:r>
            <a:r>
              <a:rPr lang="en-US" i="1" dirty="0" err="1" smtClean="0"/>
              <a:t>a</a:t>
            </a:r>
            <a:r>
              <a:rPr lang="en-US" i="1" baseline="-25000" dirty="0" err="1" smtClean="0"/>
              <a:t>i</a:t>
            </a:r>
            <a:r>
              <a:rPr lang="en-US" dirty="0" smtClean="0"/>
              <a:t>. This was done using recurrence relations in Section </a:t>
            </a:r>
            <a:r>
              <a:rPr lang="en-US" dirty="0" smtClean="0">
                <a:latin typeface="Cambria Math" pitchFamily="18" charset="0"/>
                <a:ea typeface="Cambria Math" pitchFamily="18" charset="0"/>
              </a:rPr>
              <a:t>2.4</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Recursively Defined Functions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smtClean="0"/>
              <a:t>   Example</a:t>
            </a:r>
            <a:r>
              <a:rPr lang="en-US" dirty="0" smtClean="0"/>
              <a:t>:  Suppose </a:t>
            </a:r>
            <a:r>
              <a:rPr lang="en-US" i="1" dirty="0" smtClean="0"/>
              <a:t>f </a:t>
            </a:r>
            <a:r>
              <a:rPr lang="en-US" dirty="0" smtClean="0"/>
              <a:t>is defined by:</a:t>
            </a:r>
          </a:p>
          <a:p>
            <a:pPr>
              <a:buNone/>
            </a:pPr>
            <a:r>
              <a:rPr lang="en-US" i="1" dirty="0" smtClean="0"/>
              <a:t>         f</a:t>
            </a:r>
            <a:r>
              <a:rPr lang="en-US" dirty="0" smtClean="0"/>
              <a:t>(</a:t>
            </a:r>
            <a:r>
              <a:rPr lang="en-US" dirty="0" smtClean="0">
                <a:latin typeface="Cambria Math" pitchFamily="18" charset="0"/>
                <a:ea typeface="Cambria Math" pitchFamily="18" charset="0"/>
              </a:rPr>
              <a:t>0</a:t>
            </a:r>
            <a:r>
              <a:rPr lang="en-US" dirty="0" smtClean="0"/>
              <a:t>)</a:t>
            </a:r>
            <a:r>
              <a:rPr lang="en-US" i="1" dirty="0" smtClean="0"/>
              <a:t> = </a:t>
            </a:r>
            <a:r>
              <a:rPr lang="en-US" dirty="0" smtClean="0">
                <a:latin typeface="Cambria Math" pitchFamily="18" charset="0"/>
                <a:ea typeface="Cambria Math" pitchFamily="18" charset="0"/>
              </a:rPr>
              <a:t>3,</a:t>
            </a:r>
          </a:p>
          <a:p>
            <a:pPr>
              <a:buNone/>
            </a:pPr>
            <a:r>
              <a:rPr lang="en-US" i="1" dirty="0" smtClean="0"/>
              <a:t>         f(n + </a:t>
            </a:r>
            <a:r>
              <a:rPr lang="en-US" dirty="0" smtClean="0">
                <a:latin typeface="Cambria Math" pitchFamily="18" charset="0"/>
                <a:ea typeface="Cambria Math" pitchFamily="18" charset="0"/>
              </a:rPr>
              <a:t>1</a:t>
            </a:r>
            <a:r>
              <a:rPr lang="en-US" dirty="0" smtClean="0"/>
              <a:t>)</a:t>
            </a:r>
            <a:r>
              <a:rPr lang="en-US" i="1" dirty="0" smtClean="0"/>
              <a:t> = </a:t>
            </a:r>
            <a:r>
              <a:rPr lang="en-US" dirty="0" smtClean="0">
                <a:latin typeface="Cambria Math" pitchFamily="18" charset="0"/>
                <a:ea typeface="Cambria Math" pitchFamily="18" charset="0"/>
              </a:rPr>
              <a:t>2</a:t>
            </a:r>
            <a:r>
              <a:rPr lang="en-US" i="1" dirty="0" smtClean="0"/>
              <a:t>f</a:t>
            </a:r>
            <a:r>
              <a:rPr lang="en-US" dirty="0" smtClean="0"/>
              <a:t>(</a:t>
            </a:r>
            <a:r>
              <a:rPr lang="en-US" i="1" dirty="0" smtClean="0"/>
              <a:t>n</a:t>
            </a:r>
            <a:r>
              <a:rPr lang="en-US" dirty="0" smtClean="0"/>
              <a:t>)</a:t>
            </a:r>
            <a:r>
              <a:rPr lang="en-US" i="1" dirty="0" smtClean="0"/>
              <a:t> + </a:t>
            </a:r>
            <a:r>
              <a:rPr lang="en-US" dirty="0" smtClean="0">
                <a:latin typeface="Cambria Math" pitchFamily="18" charset="0"/>
                <a:ea typeface="Cambria Math" pitchFamily="18" charset="0"/>
              </a:rPr>
              <a:t>3</a:t>
            </a:r>
          </a:p>
          <a:p>
            <a:pPr>
              <a:buNone/>
            </a:pPr>
            <a:r>
              <a:rPr lang="en-US" dirty="0" smtClean="0"/>
              <a:t>    Find </a:t>
            </a:r>
            <a:r>
              <a:rPr lang="en-US" i="1" dirty="0" smtClean="0"/>
              <a:t>f</a:t>
            </a:r>
            <a:r>
              <a:rPr lang="en-US" dirty="0" smtClean="0"/>
              <a:t>(</a:t>
            </a:r>
            <a:r>
              <a:rPr lang="en-US" dirty="0" smtClean="0">
                <a:latin typeface="Cambria Math" pitchFamily="18" charset="0"/>
                <a:ea typeface="Cambria Math" pitchFamily="18" charset="0"/>
              </a:rPr>
              <a:t>1</a:t>
            </a:r>
            <a:r>
              <a:rPr lang="en-US" dirty="0" smtClean="0"/>
              <a:t>), </a:t>
            </a:r>
            <a:r>
              <a:rPr lang="en-US" i="1" dirty="0" smtClean="0"/>
              <a:t>f</a:t>
            </a:r>
            <a:r>
              <a:rPr lang="en-US" dirty="0" smtClean="0"/>
              <a:t>(</a:t>
            </a:r>
            <a:r>
              <a:rPr lang="en-US" dirty="0" smtClean="0">
                <a:latin typeface="Cambria Math" pitchFamily="18" charset="0"/>
                <a:ea typeface="Cambria Math" pitchFamily="18" charset="0"/>
              </a:rPr>
              <a:t>2</a:t>
            </a:r>
            <a:r>
              <a:rPr lang="en-US" dirty="0" smtClean="0"/>
              <a:t>), </a:t>
            </a:r>
            <a:r>
              <a:rPr lang="en-US" i="1" dirty="0" smtClean="0"/>
              <a:t>f</a:t>
            </a:r>
            <a:r>
              <a:rPr lang="en-US" dirty="0" smtClean="0"/>
              <a:t>(</a:t>
            </a:r>
            <a:r>
              <a:rPr lang="en-US" dirty="0" smtClean="0">
                <a:latin typeface="Cambria Math" pitchFamily="18" charset="0"/>
                <a:ea typeface="Cambria Math" pitchFamily="18" charset="0"/>
              </a:rPr>
              <a:t>3</a:t>
            </a:r>
            <a:r>
              <a:rPr lang="en-US" dirty="0" smtClean="0"/>
              <a:t>), </a:t>
            </a:r>
            <a:r>
              <a:rPr lang="en-US" i="1" dirty="0" smtClean="0"/>
              <a:t>f</a:t>
            </a:r>
            <a:r>
              <a:rPr lang="en-US" dirty="0" smtClean="0"/>
              <a:t>(</a:t>
            </a:r>
            <a:r>
              <a:rPr lang="en-US" dirty="0" smtClean="0">
                <a:latin typeface="Cambria Math" pitchFamily="18" charset="0"/>
                <a:ea typeface="Cambria Math" pitchFamily="18" charset="0"/>
              </a:rPr>
              <a:t>4</a:t>
            </a:r>
            <a:r>
              <a:rPr lang="en-US" dirty="0" smtClean="0"/>
              <a:t>)</a:t>
            </a:r>
          </a:p>
          <a:p>
            <a:pPr>
              <a:buNone/>
            </a:pPr>
            <a:r>
              <a:rPr lang="en-US" dirty="0" smtClean="0"/>
              <a:t>    </a:t>
            </a:r>
            <a:r>
              <a:rPr lang="en-US" b="1" dirty="0" smtClean="0"/>
              <a:t>Solution</a:t>
            </a:r>
            <a:r>
              <a:rPr lang="en-US" dirty="0" smtClean="0"/>
              <a:t>:</a:t>
            </a:r>
          </a:p>
          <a:p>
            <a:pPr lvl="2"/>
            <a:r>
              <a:rPr lang="en-US" i="1" dirty="0" smtClean="0"/>
              <a:t>f</a:t>
            </a:r>
            <a:r>
              <a:rPr lang="en-US" dirty="0" smtClean="0"/>
              <a:t>(</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2</a:t>
            </a:r>
            <a:r>
              <a:rPr lang="en-US" i="1" dirty="0" smtClean="0"/>
              <a:t>f</a:t>
            </a:r>
            <a:r>
              <a:rPr lang="en-US" dirty="0" smtClean="0"/>
              <a:t>(</a:t>
            </a:r>
            <a:r>
              <a:rPr lang="en-US" dirty="0" smtClean="0">
                <a:latin typeface="Cambria Math" pitchFamily="18" charset="0"/>
                <a:ea typeface="Cambria Math" pitchFamily="18" charset="0"/>
              </a:rPr>
              <a:t>0</a:t>
            </a:r>
            <a:r>
              <a:rPr lang="en-US" dirty="0" smtClean="0"/>
              <a:t>)</a:t>
            </a:r>
            <a:r>
              <a:rPr lang="en-US" i="1" dirty="0" smtClean="0"/>
              <a:t> + </a:t>
            </a:r>
            <a:r>
              <a:rPr lang="en-US" dirty="0" smtClean="0">
                <a:latin typeface="Cambria Math" pitchFamily="18" charset="0"/>
                <a:ea typeface="Cambria Math" pitchFamily="18" charset="0"/>
              </a:rPr>
              <a:t>3 = 2</a:t>
            </a:r>
            <a:r>
              <a:rPr lang="en-US" dirty="0" smtClean="0">
                <a:latin typeface="Cambria Math"/>
                <a:ea typeface="Cambria Math"/>
              </a:rPr>
              <a:t>∙3 + 3 = 9</a:t>
            </a:r>
          </a:p>
          <a:p>
            <a:pPr lvl="2"/>
            <a:r>
              <a:rPr lang="en-US" i="1" dirty="0" smtClean="0"/>
              <a:t>f</a:t>
            </a:r>
            <a:r>
              <a:rPr lang="en-US" dirty="0" smtClean="0"/>
              <a:t>(</a:t>
            </a:r>
            <a:r>
              <a:rPr lang="en-US"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2</a:t>
            </a:r>
            <a:r>
              <a:rPr lang="en-US" i="1" dirty="0" smtClean="0"/>
              <a:t>f</a:t>
            </a:r>
            <a:r>
              <a:rPr lang="en-US" dirty="0" smtClean="0"/>
              <a:t>(</a:t>
            </a:r>
            <a:r>
              <a:rPr lang="en-US" dirty="0" smtClean="0">
                <a:latin typeface="Cambria Math" pitchFamily="18" charset="0"/>
                <a:ea typeface="Cambria Math" pitchFamily="18" charset="0"/>
              </a:rPr>
              <a:t>1</a:t>
            </a:r>
            <a:r>
              <a:rPr lang="en-US" dirty="0" smtClean="0">
                <a:ea typeface="Cambria Math" pitchFamily="18" charset="0"/>
              </a:rPr>
              <a:t>)</a:t>
            </a:r>
            <a:r>
              <a:rPr lang="en-US" i="1" dirty="0" smtClean="0"/>
              <a:t>+ </a:t>
            </a:r>
            <a:r>
              <a:rPr lang="en-US" dirty="0" smtClean="0">
                <a:latin typeface="Cambria Math" pitchFamily="18" charset="0"/>
                <a:ea typeface="Cambria Math" pitchFamily="18" charset="0"/>
              </a:rPr>
              <a:t>3 = 2</a:t>
            </a:r>
            <a:r>
              <a:rPr lang="en-US" dirty="0" smtClean="0">
                <a:latin typeface="Cambria Math"/>
                <a:ea typeface="Cambria Math"/>
              </a:rPr>
              <a:t>∙9 + 3 = 21</a:t>
            </a:r>
          </a:p>
          <a:p>
            <a:pPr lvl="2"/>
            <a:r>
              <a:rPr lang="en-US" i="1" dirty="0" smtClean="0"/>
              <a:t>f</a:t>
            </a:r>
            <a:r>
              <a:rPr lang="en-US" dirty="0" smtClean="0"/>
              <a:t>(</a:t>
            </a:r>
            <a:r>
              <a:rPr lang="en-US" dirty="0" smtClean="0">
                <a:latin typeface="Cambria Math" pitchFamily="18" charset="0"/>
                <a:ea typeface="Cambria Math" pitchFamily="18" charset="0"/>
              </a:rPr>
              <a:t>3</a:t>
            </a:r>
            <a:r>
              <a:rPr lang="en-US" dirty="0" smtClean="0"/>
              <a:t>) = </a:t>
            </a:r>
            <a:r>
              <a:rPr lang="en-US" dirty="0" smtClean="0">
                <a:latin typeface="Cambria Math" pitchFamily="18" charset="0"/>
                <a:ea typeface="Cambria Math" pitchFamily="18" charset="0"/>
              </a:rPr>
              <a:t>2</a:t>
            </a:r>
            <a:r>
              <a:rPr lang="en-US" i="1" dirty="0" smtClean="0"/>
              <a:t>f</a:t>
            </a:r>
            <a:r>
              <a:rPr lang="en-US" dirty="0" smtClean="0"/>
              <a:t>(</a:t>
            </a:r>
            <a:r>
              <a:rPr lang="en-US" dirty="0" smtClean="0">
                <a:latin typeface="Cambria Math" pitchFamily="18" charset="0"/>
                <a:ea typeface="Cambria Math" pitchFamily="18" charset="0"/>
              </a:rPr>
              <a:t>2</a:t>
            </a:r>
            <a:r>
              <a:rPr lang="en-US" dirty="0" smtClean="0"/>
              <a:t>)</a:t>
            </a:r>
            <a:r>
              <a:rPr lang="en-US" i="1" dirty="0" smtClean="0"/>
              <a:t> + </a:t>
            </a:r>
            <a:r>
              <a:rPr lang="en-US" dirty="0" smtClean="0">
                <a:latin typeface="Cambria Math" pitchFamily="18" charset="0"/>
                <a:ea typeface="Cambria Math" pitchFamily="18" charset="0"/>
              </a:rPr>
              <a:t>3 = 2</a:t>
            </a:r>
            <a:r>
              <a:rPr lang="en-US" dirty="0" smtClean="0">
                <a:latin typeface="Cambria Math"/>
                <a:ea typeface="Cambria Math"/>
              </a:rPr>
              <a:t>∙21 + 3 = 45</a:t>
            </a:r>
          </a:p>
          <a:p>
            <a:pPr lvl="2"/>
            <a:r>
              <a:rPr lang="en-US" i="1" dirty="0" smtClean="0"/>
              <a:t>f</a:t>
            </a:r>
            <a:r>
              <a:rPr lang="en-US" dirty="0" smtClean="0"/>
              <a:t>(</a:t>
            </a:r>
            <a:r>
              <a:rPr lang="en-US" dirty="0" smtClean="0">
                <a:latin typeface="Cambria Math" pitchFamily="18" charset="0"/>
                <a:ea typeface="Cambria Math" pitchFamily="18" charset="0"/>
              </a:rPr>
              <a:t>4</a:t>
            </a:r>
            <a:r>
              <a:rPr lang="en-US" dirty="0" smtClean="0"/>
              <a:t>) = </a:t>
            </a:r>
            <a:r>
              <a:rPr lang="en-US" dirty="0" smtClean="0">
                <a:latin typeface="Cambria Math" pitchFamily="18" charset="0"/>
                <a:ea typeface="Cambria Math" pitchFamily="18" charset="0"/>
              </a:rPr>
              <a:t>2</a:t>
            </a:r>
            <a:r>
              <a:rPr lang="en-US" i="1" dirty="0" smtClean="0"/>
              <a:t>f</a:t>
            </a:r>
            <a:r>
              <a:rPr lang="en-US" dirty="0" smtClean="0"/>
              <a:t>(</a:t>
            </a:r>
            <a:r>
              <a:rPr lang="en-US" dirty="0" smtClean="0">
                <a:latin typeface="Cambria Math" pitchFamily="18" charset="0"/>
                <a:ea typeface="Cambria Math" pitchFamily="18" charset="0"/>
              </a:rPr>
              <a:t>3</a:t>
            </a:r>
            <a:r>
              <a:rPr lang="en-US" dirty="0" smtClean="0"/>
              <a:t>)</a:t>
            </a:r>
            <a:r>
              <a:rPr lang="en-US" i="1" dirty="0" smtClean="0"/>
              <a:t> + </a:t>
            </a:r>
            <a:r>
              <a:rPr lang="en-US" dirty="0" smtClean="0">
                <a:latin typeface="Cambria Math" pitchFamily="18" charset="0"/>
                <a:ea typeface="Cambria Math" pitchFamily="18" charset="0"/>
              </a:rPr>
              <a:t>3 = 2</a:t>
            </a:r>
            <a:r>
              <a:rPr lang="en-US" dirty="0" smtClean="0">
                <a:latin typeface="Cambria Math"/>
                <a:ea typeface="Cambria Math"/>
              </a:rPr>
              <a:t>∙45 + 3 = 93</a:t>
            </a:r>
          </a:p>
          <a:p>
            <a:pPr lvl="2">
              <a:buNone/>
            </a:pPr>
            <a:endParaRPr lang="en-US" dirty="0" smtClean="0">
              <a:latin typeface="Cambria Math"/>
              <a:ea typeface="Cambria Math"/>
            </a:endParaRPr>
          </a:p>
          <a:p>
            <a:pPr>
              <a:buNone/>
            </a:pPr>
            <a:r>
              <a:rPr lang="en-US" b="1" dirty="0" smtClean="0"/>
              <a:t>   Example:  </a:t>
            </a:r>
            <a:r>
              <a:rPr lang="en-US" dirty="0" smtClean="0"/>
              <a:t>Give a recursive definition of the factorial function </a:t>
            </a:r>
            <a:r>
              <a:rPr lang="en-US" i="1" dirty="0" smtClean="0"/>
              <a:t>n</a:t>
            </a:r>
            <a:r>
              <a:rPr lang="en-US" dirty="0" smtClean="0"/>
              <a:t>!:</a:t>
            </a:r>
          </a:p>
          <a:p>
            <a:pPr>
              <a:buNone/>
            </a:pPr>
            <a:r>
              <a:rPr lang="en-US" b="1" dirty="0" smtClean="0"/>
              <a:t>   Solution</a:t>
            </a:r>
            <a:r>
              <a:rPr lang="en-US" dirty="0" smtClean="0"/>
              <a:t>:</a:t>
            </a:r>
          </a:p>
          <a:p>
            <a:pPr marL="971550" lvl="1" indent="-514350">
              <a:buNone/>
            </a:pPr>
            <a:r>
              <a:rPr lang="en-US" i="1" dirty="0" smtClean="0"/>
              <a:t>f</a:t>
            </a:r>
            <a:r>
              <a:rPr lang="en-US" dirty="0" smtClean="0"/>
              <a:t>(</a:t>
            </a:r>
            <a:r>
              <a:rPr lang="en-US" dirty="0" smtClean="0">
                <a:latin typeface="Cambria Math" pitchFamily="18" charset="0"/>
                <a:ea typeface="Cambria Math" pitchFamily="18" charset="0"/>
              </a:rPr>
              <a:t>0</a:t>
            </a:r>
            <a:r>
              <a:rPr lang="en-US" dirty="0" smtClean="0"/>
              <a:t>)</a:t>
            </a:r>
            <a:r>
              <a:rPr lang="en-US" i="1" dirty="0" smtClean="0"/>
              <a:t> = </a:t>
            </a:r>
            <a:r>
              <a:rPr lang="en-US" dirty="0" smtClean="0">
                <a:latin typeface="Cambria Math" pitchFamily="18" charset="0"/>
                <a:ea typeface="Cambria Math" pitchFamily="18" charset="0"/>
              </a:rPr>
              <a:t>1</a:t>
            </a:r>
          </a:p>
          <a:p>
            <a:pPr marL="971550" lvl="1" indent="-514350">
              <a:buNone/>
            </a:pPr>
            <a:r>
              <a:rPr lang="en-US" i="1" dirty="0" smtClean="0"/>
              <a:t>f</a:t>
            </a:r>
            <a:r>
              <a:rPr lang="en-US" dirty="0" smtClean="0"/>
              <a:t>(</a:t>
            </a:r>
            <a:r>
              <a:rPr lang="en-US" i="1" dirty="0" smtClean="0"/>
              <a:t>n + </a:t>
            </a:r>
            <a:r>
              <a:rPr lang="en-US" dirty="0" smtClean="0">
                <a:latin typeface="Cambria Math" pitchFamily="18" charset="0"/>
                <a:ea typeface="Cambria Math" pitchFamily="18" charset="0"/>
              </a:rPr>
              <a:t>1</a:t>
            </a:r>
            <a:r>
              <a:rPr lang="en-US" dirty="0" smtClean="0"/>
              <a:t>)</a:t>
            </a:r>
            <a:r>
              <a:rPr lang="en-US" i="1" dirty="0" smtClean="0"/>
              <a:t> = </a:t>
            </a:r>
            <a:r>
              <a:rPr lang="en-US" dirty="0" smtClean="0"/>
              <a:t>(</a:t>
            </a:r>
            <a:r>
              <a:rPr lang="en-US" i="1" dirty="0" smtClean="0"/>
              <a:t>n + </a:t>
            </a:r>
            <a:r>
              <a:rPr lang="en-US" dirty="0" smtClean="0">
                <a:latin typeface="Cambria Math" pitchFamily="18" charset="0"/>
                <a:ea typeface="Cambria Math" pitchFamily="18" charset="0"/>
              </a:rPr>
              <a:t>1</a:t>
            </a:r>
            <a:r>
              <a:rPr lang="en-US" dirty="0" smtClean="0"/>
              <a:t>)</a:t>
            </a:r>
            <a:r>
              <a:rPr lang="en-US" dirty="0" smtClean="0">
                <a:latin typeface="Cambria Math"/>
                <a:ea typeface="Cambria Math"/>
              </a:rPr>
              <a:t>∙</a:t>
            </a:r>
            <a:r>
              <a:rPr lang="en-US" i="1" dirty="0" smtClean="0"/>
              <a:t> f</a:t>
            </a:r>
            <a:r>
              <a:rPr lang="en-US" dirty="0" smtClean="0"/>
              <a:t>(</a:t>
            </a:r>
            <a:r>
              <a:rPr lang="en-US" i="1" dirty="0" smtClean="0"/>
              <a:t>n</a:t>
            </a:r>
            <a:r>
              <a:rPr lang="en-US" dirty="0" smtClean="0"/>
              <a:t>)</a:t>
            </a:r>
          </a:p>
          <a:p>
            <a:pPr lvl="2">
              <a:buNone/>
            </a:pPr>
            <a:endParaRPr lang="en-US" dirty="0" smtClean="0">
              <a:latin typeface="Cambria Math"/>
              <a:ea typeface="Cambria Math"/>
            </a:endParaRPr>
          </a:p>
          <a:p>
            <a:pPr lvl="2"/>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Mathematical Induction</a:t>
            </a:r>
            <a:endParaRPr lang="en-US" dirty="0"/>
          </a:p>
        </p:txBody>
      </p:sp>
      <p:sp>
        <p:nvSpPr>
          <p:cNvPr id="3" name="Subtitle 2"/>
          <p:cNvSpPr>
            <a:spLocks noGrp="1"/>
          </p:cNvSpPr>
          <p:nvPr>
            <p:ph type="subTitle" idx="1"/>
          </p:nvPr>
        </p:nvSpPr>
        <p:spPr/>
        <p:txBody>
          <a:bodyPr/>
          <a:lstStyle/>
          <a:p>
            <a:r>
              <a:rPr lang="en-US" dirty="0" smtClean="0"/>
              <a:t>Section 5.1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Recursively Defined Functions</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Give a recursive definition of:</a:t>
            </a:r>
          </a:p>
          <a:p>
            <a:endParaRPr lang="en-US" dirty="0" smtClean="0"/>
          </a:p>
          <a:p>
            <a:endParaRPr lang="en-US" dirty="0" smtClean="0"/>
          </a:p>
          <a:p>
            <a:pPr>
              <a:buNone/>
            </a:pPr>
            <a:r>
              <a:rPr lang="en-US" b="1" dirty="0" smtClean="0"/>
              <a:t>   Solution</a:t>
            </a:r>
            <a:r>
              <a:rPr lang="en-US" dirty="0" smtClean="0"/>
              <a:t>: The first part of the definition is</a:t>
            </a:r>
          </a:p>
          <a:p>
            <a:pPr>
              <a:buNone/>
            </a:pPr>
            <a:endParaRPr lang="en-US" dirty="0" smtClean="0"/>
          </a:p>
          <a:p>
            <a:pPr>
              <a:buNone/>
            </a:pPr>
            <a:endParaRPr lang="en-US" dirty="0" smtClean="0"/>
          </a:p>
          <a:p>
            <a:pPr>
              <a:buNone/>
            </a:pPr>
            <a:r>
              <a:rPr lang="en-US" dirty="0" smtClean="0"/>
              <a:t>   The second part is</a:t>
            </a:r>
            <a:endParaRPr lang="en-US" dirty="0"/>
          </a:p>
        </p:txBody>
      </p:sp>
      <p:pic>
        <p:nvPicPr>
          <p:cNvPr id="6" name="Picture 5" descr="addin_tmp.png"/>
          <p:cNvPicPr>
            <a:picLocks noChangeAspect="1"/>
          </p:cNvPicPr>
          <p:nvPr>
            <p:custDataLst>
              <p:tags r:id="rId1"/>
            </p:custDataLst>
          </p:nvPr>
        </p:nvPicPr>
        <p:blipFill>
          <a:blip r:embed="rId5" cstate="print"/>
          <a:stretch>
            <a:fillRect/>
          </a:stretch>
        </p:blipFill>
        <p:spPr>
          <a:xfrm>
            <a:off x="2514600" y="2514600"/>
            <a:ext cx="706755" cy="702945"/>
          </a:xfrm>
          <a:prstGeom prst="rect">
            <a:avLst/>
          </a:prstGeom>
        </p:spPr>
      </p:pic>
      <p:pic>
        <p:nvPicPr>
          <p:cNvPr id="10" name="Picture 9" descr="addin_tmp.png"/>
          <p:cNvPicPr>
            <a:picLocks noChangeAspect="1"/>
          </p:cNvPicPr>
          <p:nvPr>
            <p:custDataLst>
              <p:tags r:id="rId2"/>
            </p:custDataLst>
          </p:nvPr>
        </p:nvPicPr>
        <p:blipFill>
          <a:blip r:embed="rId6" cstate="print"/>
          <a:stretch>
            <a:fillRect/>
          </a:stretch>
        </p:blipFill>
        <p:spPr>
          <a:xfrm>
            <a:off x="2819400" y="4038600"/>
            <a:ext cx="1291590" cy="744855"/>
          </a:xfrm>
          <a:prstGeom prst="rect">
            <a:avLst/>
          </a:prstGeom>
        </p:spPr>
      </p:pic>
      <p:pic>
        <p:nvPicPr>
          <p:cNvPr id="12" name="Picture 11" descr="addin_tmp.png"/>
          <p:cNvPicPr>
            <a:picLocks noChangeAspect="1"/>
          </p:cNvPicPr>
          <p:nvPr>
            <p:custDataLst>
              <p:tags r:id="rId3"/>
            </p:custDataLst>
          </p:nvPr>
        </p:nvPicPr>
        <p:blipFill>
          <a:blip r:embed="rId7" cstate="print"/>
          <a:stretch>
            <a:fillRect/>
          </a:stretch>
        </p:blipFill>
        <p:spPr>
          <a:xfrm>
            <a:off x="4495801" y="5181602"/>
            <a:ext cx="2967990" cy="76009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Fibonacci Numbers</a:t>
            </a:r>
            <a:endParaRPr lang="en-US" dirty="0"/>
          </a:p>
        </p:txBody>
      </p:sp>
      <p:sp>
        <p:nvSpPr>
          <p:cNvPr id="3" name="Content Placeholder 2"/>
          <p:cNvSpPr>
            <a:spLocks noGrp="1"/>
          </p:cNvSpPr>
          <p:nvPr>
            <p:ph idx="1"/>
          </p:nvPr>
        </p:nvSpPr>
        <p:spPr/>
        <p:txBody>
          <a:bodyPr/>
          <a:lstStyle/>
          <a:p>
            <a:pPr>
              <a:buNone/>
            </a:pPr>
            <a:r>
              <a:rPr lang="en-US" b="1" dirty="0" smtClean="0"/>
              <a:t>   Example </a:t>
            </a:r>
            <a:r>
              <a:rPr lang="en-US" dirty="0" smtClean="0"/>
              <a:t>: The Fibonacci numbers are defined as follows:</a:t>
            </a:r>
          </a:p>
          <a:p>
            <a:pPr marL="971550" lvl="1" indent="-514350">
              <a:buNone/>
            </a:pPr>
            <a:r>
              <a:rPr lang="en-US" i="1" dirty="0" smtClean="0"/>
              <a:t>f</a:t>
            </a:r>
            <a:r>
              <a:rPr lang="en-US" baseline="-25000" dirty="0" smtClean="0">
                <a:latin typeface="Cambria Math" pitchFamily="18" charset="0"/>
                <a:ea typeface="Cambria Math" pitchFamily="18" charset="0"/>
              </a:rPr>
              <a:t>0 </a:t>
            </a:r>
            <a:r>
              <a:rPr lang="en-US" i="1" dirty="0" smtClean="0"/>
              <a:t> = </a:t>
            </a:r>
            <a:r>
              <a:rPr lang="en-US" dirty="0" smtClean="0">
                <a:latin typeface="Cambria Math" pitchFamily="18" charset="0"/>
                <a:ea typeface="Cambria Math" pitchFamily="18" charset="0"/>
              </a:rPr>
              <a:t>0</a:t>
            </a:r>
          </a:p>
          <a:p>
            <a:pPr marL="971550" lvl="1" indent="-514350">
              <a:buNone/>
            </a:pPr>
            <a:r>
              <a:rPr lang="en-US" i="1" dirty="0" smtClean="0"/>
              <a:t>f</a:t>
            </a:r>
            <a:r>
              <a:rPr lang="en-US" baseline="-25000" dirty="0" smtClean="0">
                <a:latin typeface="Cambria Math" pitchFamily="18" charset="0"/>
                <a:ea typeface="Cambria Math" pitchFamily="18" charset="0"/>
              </a:rPr>
              <a:t>1</a:t>
            </a:r>
            <a:r>
              <a:rPr lang="en-US" i="1" dirty="0" smtClean="0"/>
              <a:t> = </a:t>
            </a:r>
            <a:r>
              <a:rPr lang="en-US" dirty="0" smtClean="0">
                <a:latin typeface="Cambria Math" pitchFamily="18" charset="0"/>
                <a:ea typeface="Cambria Math" pitchFamily="18" charset="0"/>
              </a:rPr>
              <a:t>1</a:t>
            </a:r>
          </a:p>
          <a:p>
            <a:pPr marL="971550" lvl="1" indent="-514350">
              <a:buNone/>
            </a:pPr>
            <a:r>
              <a:rPr lang="en-US" i="1" dirty="0" smtClean="0"/>
              <a:t>f</a:t>
            </a:r>
            <a:r>
              <a:rPr lang="en-US" i="1" baseline="-25000" dirty="0" smtClean="0">
                <a:ea typeface="Cambria Math" pitchFamily="18" charset="0"/>
              </a:rPr>
              <a:t>n</a:t>
            </a:r>
            <a:r>
              <a:rPr lang="en-US" i="1" dirty="0" smtClean="0"/>
              <a:t> = f</a:t>
            </a:r>
            <a:r>
              <a:rPr lang="en-US" i="1" baseline="-25000" dirty="0" smtClean="0"/>
              <a:t>n</a:t>
            </a:r>
            <a:r>
              <a:rPr lang="en-US" i="1" baseline="-25000" dirty="0" smtClean="0">
                <a:latin typeface="Cambria Math"/>
                <a:ea typeface="Cambria Math"/>
              </a:rPr>
              <a:t>−</a:t>
            </a:r>
            <a:r>
              <a:rPr lang="en-US" baseline="-25000" dirty="0" smtClean="0">
                <a:latin typeface="Cambria Math" pitchFamily="18" charset="0"/>
                <a:ea typeface="Cambria Math" pitchFamily="18" charset="0"/>
              </a:rPr>
              <a:t>1</a:t>
            </a:r>
            <a:r>
              <a:rPr lang="en-US" i="1" dirty="0" smtClean="0"/>
              <a:t>  + f</a:t>
            </a:r>
            <a:r>
              <a:rPr lang="en-US" i="1" baseline="-25000" dirty="0" smtClean="0"/>
              <a:t>n</a:t>
            </a:r>
            <a:r>
              <a:rPr lang="en-US" i="1" baseline="-25000" dirty="0" smtClean="0">
                <a:latin typeface="Cambria Math"/>
                <a:ea typeface="Cambria Math"/>
              </a:rPr>
              <a:t>−</a:t>
            </a:r>
            <a:r>
              <a:rPr lang="en-US" baseline="-25000" dirty="0" smtClean="0">
                <a:latin typeface="Cambria Math" pitchFamily="18" charset="0"/>
                <a:ea typeface="Cambria Math" pitchFamily="18" charset="0"/>
              </a:rPr>
              <a:t>2</a:t>
            </a:r>
            <a:endParaRPr lang="en-US" baseline="-25000" dirty="0" smtClean="0"/>
          </a:p>
          <a:p>
            <a:pPr marL="571500" indent="-514350">
              <a:buNone/>
            </a:pPr>
            <a:r>
              <a:rPr lang="en-US" dirty="0" smtClean="0"/>
              <a:t>    Find</a:t>
            </a:r>
            <a:r>
              <a:rPr lang="en-US" i="1" dirty="0" smtClean="0"/>
              <a:t> f</a:t>
            </a:r>
            <a:r>
              <a:rPr lang="en-US" baseline="-25000" dirty="0" smtClean="0">
                <a:latin typeface="Cambria Math" pitchFamily="18" charset="0"/>
                <a:ea typeface="Cambria Math" pitchFamily="18" charset="0"/>
              </a:rPr>
              <a:t>2</a:t>
            </a:r>
            <a:r>
              <a:rPr lang="en-US" i="1" dirty="0" smtClean="0"/>
              <a:t>, f</a:t>
            </a:r>
            <a:r>
              <a:rPr lang="en-US" baseline="-25000" dirty="0" smtClean="0">
                <a:latin typeface="Cambria Math" pitchFamily="18" charset="0"/>
                <a:ea typeface="Cambria Math" pitchFamily="18" charset="0"/>
              </a:rPr>
              <a:t>3 </a:t>
            </a:r>
            <a:r>
              <a:rPr lang="en-US" i="1" dirty="0" smtClean="0"/>
              <a:t>, f</a:t>
            </a:r>
            <a:r>
              <a:rPr lang="en-US" baseline="-25000" dirty="0" smtClean="0">
                <a:latin typeface="Cambria Math" pitchFamily="18" charset="0"/>
                <a:ea typeface="Cambria Math" pitchFamily="18" charset="0"/>
              </a:rPr>
              <a:t>4 </a:t>
            </a:r>
            <a:r>
              <a:rPr lang="en-US" i="1" dirty="0" smtClean="0"/>
              <a:t>, f</a:t>
            </a:r>
            <a:r>
              <a:rPr lang="en-US" baseline="-25000" dirty="0" smtClean="0">
                <a:latin typeface="Cambria Math" pitchFamily="18" charset="0"/>
                <a:ea typeface="Cambria Math" pitchFamily="18" charset="0"/>
              </a:rPr>
              <a:t>5 </a:t>
            </a:r>
            <a:r>
              <a:rPr lang="en-US" dirty="0" smtClean="0"/>
              <a:t>.</a:t>
            </a:r>
          </a:p>
          <a:p>
            <a:pPr marL="1211580" lvl="2" indent="-514350"/>
            <a:r>
              <a:rPr lang="en-US" i="1" dirty="0" smtClean="0"/>
              <a:t>f</a:t>
            </a:r>
            <a:r>
              <a:rPr lang="en-US" baseline="-25000" dirty="0" smtClean="0">
                <a:latin typeface="Cambria Math" pitchFamily="18" charset="0"/>
                <a:ea typeface="Cambria Math" pitchFamily="18" charset="0"/>
              </a:rPr>
              <a:t>2 </a:t>
            </a:r>
            <a:r>
              <a:rPr lang="en-US" dirty="0" smtClean="0"/>
              <a:t> </a:t>
            </a:r>
            <a:r>
              <a:rPr lang="en-US" i="1" dirty="0" smtClean="0"/>
              <a:t>= f</a:t>
            </a:r>
            <a:r>
              <a:rPr lang="en-US" baseline="-25000" dirty="0" smtClean="0">
                <a:latin typeface="Cambria Math" pitchFamily="18" charset="0"/>
                <a:ea typeface="Cambria Math" pitchFamily="18" charset="0"/>
              </a:rPr>
              <a:t>1 </a:t>
            </a:r>
            <a:r>
              <a:rPr lang="en-US" i="1" dirty="0" smtClean="0"/>
              <a:t>  + f</a:t>
            </a:r>
            <a:r>
              <a:rPr lang="en-US" baseline="-25000" dirty="0" smtClean="0">
                <a:latin typeface="Cambria Math" pitchFamily="18" charset="0"/>
                <a:ea typeface="Cambria Math" pitchFamily="18" charset="0"/>
              </a:rPr>
              <a:t>0 </a:t>
            </a:r>
            <a:r>
              <a:rPr lang="en-US" dirty="0" smtClean="0"/>
              <a:t> =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1</a:t>
            </a:r>
          </a:p>
          <a:p>
            <a:pPr marL="1211580" lvl="2" indent="-514350"/>
            <a:r>
              <a:rPr lang="en-US" i="1" dirty="0" smtClean="0"/>
              <a:t>f</a:t>
            </a:r>
            <a:r>
              <a:rPr lang="en-US" baseline="-25000" dirty="0" smtClean="0">
                <a:latin typeface="Cambria Math" pitchFamily="18" charset="0"/>
                <a:ea typeface="Cambria Math" pitchFamily="18" charset="0"/>
              </a:rPr>
              <a:t>3 </a:t>
            </a:r>
            <a:r>
              <a:rPr lang="en-US" dirty="0" smtClean="0"/>
              <a:t> </a:t>
            </a:r>
            <a:r>
              <a:rPr lang="en-US" i="1" dirty="0" smtClean="0"/>
              <a:t>= f</a:t>
            </a:r>
            <a:r>
              <a:rPr lang="en-US" baseline="-25000" dirty="0" smtClean="0">
                <a:latin typeface="Cambria Math" pitchFamily="18" charset="0"/>
                <a:ea typeface="Cambria Math" pitchFamily="18" charset="0"/>
              </a:rPr>
              <a:t>2 </a:t>
            </a:r>
            <a:r>
              <a:rPr lang="en-US" i="1" dirty="0" smtClean="0"/>
              <a:t>  + f</a:t>
            </a:r>
            <a:r>
              <a:rPr lang="en-US" baseline="-25000" dirty="0" smtClean="0">
                <a:latin typeface="Cambria Math" pitchFamily="18" charset="0"/>
                <a:ea typeface="Cambria Math" pitchFamily="18" charset="0"/>
              </a:rPr>
              <a:t>1 </a:t>
            </a:r>
            <a:r>
              <a:rPr lang="en-US" dirty="0" smtClean="0"/>
              <a:t> =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2</a:t>
            </a:r>
          </a:p>
          <a:p>
            <a:pPr marL="1211580" lvl="2" indent="-514350"/>
            <a:r>
              <a:rPr lang="en-US" i="1" dirty="0" smtClean="0"/>
              <a:t>f</a:t>
            </a:r>
            <a:r>
              <a:rPr lang="en-US" baseline="-25000" dirty="0" smtClean="0">
                <a:latin typeface="Cambria Math" pitchFamily="18" charset="0"/>
                <a:ea typeface="Cambria Math" pitchFamily="18" charset="0"/>
              </a:rPr>
              <a:t>4</a:t>
            </a:r>
            <a:r>
              <a:rPr lang="en-US" dirty="0" smtClean="0"/>
              <a:t> </a:t>
            </a:r>
            <a:r>
              <a:rPr lang="en-US" i="1" dirty="0" smtClean="0"/>
              <a:t>= f</a:t>
            </a:r>
            <a:r>
              <a:rPr lang="en-US" baseline="-25000" dirty="0" smtClean="0">
                <a:latin typeface="Cambria Math" pitchFamily="18" charset="0"/>
                <a:ea typeface="Cambria Math" pitchFamily="18" charset="0"/>
              </a:rPr>
              <a:t>3</a:t>
            </a:r>
            <a:r>
              <a:rPr lang="en-US" i="1" dirty="0" smtClean="0"/>
              <a:t>  + f</a:t>
            </a:r>
            <a:r>
              <a:rPr lang="en-US" baseline="-25000" dirty="0" smtClean="0">
                <a:latin typeface="Cambria Math" pitchFamily="18" charset="0"/>
                <a:ea typeface="Cambria Math" pitchFamily="18" charset="0"/>
              </a:rPr>
              <a:t>2 </a:t>
            </a:r>
            <a:r>
              <a:rPr lang="en-US" dirty="0" smtClean="0"/>
              <a:t> = </a:t>
            </a:r>
            <a:r>
              <a:rPr lang="en-US"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3</a:t>
            </a:r>
          </a:p>
          <a:p>
            <a:pPr marL="1211580" lvl="2" indent="-514350"/>
            <a:r>
              <a:rPr lang="en-US" i="1" dirty="0" smtClean="0"/>
              <a:t>f</a:t>
            </a:r>
            <a:r>
              <a:rPr lang="en-US" baseline="-25000" dirty="0" smtClean="0">
                <a:latin typeface="Cambria Math" pitchFamily="18" charset="0"/>
                <a:ea typeface="Cambria Math" pitchFamily="18" charset="0"/>
              </a:rPr>
              <a:t>5</a:t>
            </a:r>
            <a:r>
              <a:rPr lang="en-US" dirty="0" smtClean="0"/>
              <a:t> </a:t>
            </a:r>
            <a:r>
              <a:rPr lang="en-US" i="1" dirty="0" smtClean="0"/>
              <a:t>= f</a:t>
            </a:r>
            <a:r>
              <a:rPr lang="en-US" baseline="-25000" dirty="0" smtClean="0">
                <a:latin typeface="Cambria Math" pitchFamily="18" charset="0"/>
                <a:ea typeface="Cambria Math" pitchFamily="18" charset="0"/>
              </a:rPr>
              <a:t>4 </a:t>
            </a:r>
            <a:r>
              <a:rPr lang="en-US" i="1" dirty="0" smtClean="0"/>
              <a:t>  + f</a:t>
            </a:r>
            <a:r>
              <a:rPr lang="en-US" baseline="-25000" dirty="0" smtClean="0">
                <a:latin typeface="Cambria Math" pitchFamily="18" charset="0"/>
                <a:ea typeface="Cambria Math" pitchFamily="18" charset="0"/>
              </a:rPr>
              <a:t>3 </a:t>
            </a:r>
            <a:r>
              <a:rPr lang="en-US" dirty="0" smtClean="0"/>
              <a:t> = </a:t>
            </a:r>
            <a:r>
              <a:rPr lang="en-US" dirty="0" smtClean="0">
                <a:latin typeface="Cambria Math" pitchFamily="18" charset="0"/>
                <a:ea typeface="Cambria Math" pitchFamily="18" charset="0"/>
              </a:rPr>
              <a:t>3</a:t>
            </a:r>
            <a:r>
              <a:rPr lang="en-US" dirty="0" smtClean="0"/>
              <a:t> + </a:t>
            </a:r>
            <a:r>
              <a:rPr lang="en-US" dirty="0" smtClean="0">
                <a:latin typeface="Cambria Math" pitchFamily="18" charset="0"/>
                <a:ea typeface="Cambria Math" pitchFamily="18" charset="0"/>
              </a:rPr>
              <a:t>2</a:t>
            </a:r>
            <a:r>
              <a:rPr lang="en-US" dirty="0" smtClean="0"/>
              <a:t> = </a:t>
            </a:r>
            <a:r>
              <a:rPr lang="en-US" dirty="0" smtClean="0">
                <a:latin typeface="Cambria Math" pitchFamily="18" charset="0"/>
                <a:ea typeface="Cambria Math" pitchFamily="18" charset="0"/>
              </a:rPr>
              <a:t>5</a:t>
            </a:r>
          </a:p>
          <a:p>
            <a:pPr marL="1211580" lvl="2" indent="-514350"/>
            <a:endParaRPr lang="en-US" dirty="0" smtClean="0">
              <a:latin typeface="Cambria Math" pitchFamily="18" charset="0"/>
              <a:ea typeface="Cambria Math" pitchFamily="18" charset="0"/>
            </a:endParaRPr>
          </a:p>
          <a:p>
            <a:pPr marL="1211580" lvl="2" indent="-514350"/>
            <a:endParaRPr lang="en-US" dirty="0" smtClean="0">
              <a:latin typeface="Cambria Math" pitchFamily="18" charset="0"/>
              <a:ea typeface="Cambria Math" pitchFamily="18" charset="0"/>
            </a:endParaRPr>
          </a:p>
          <a:p>
            <a:pPr marL="1211580" lvl="2" indent="-514350"/>
            <a:endParaRPr lang="en-US" dirty="0" smtClean="0">
              <a:latin typeface="Cambria Math" pitchFamily="18" charset="0"/>
              <a:ea typeface="Cambria Math" pitchFamily="18" charset="0"/>
            </a:endParaRPr>
          </a:p>
          <a:p>
            <a:pPr marL="571500" indent="-514350">
              <a:buNone/>
            </a:pPr>
            <a:endParaRPr lang="en-US" dirty="0"/>
          </a:p>
        </p:txBody>
      </p:sp>
      <p:pic>
        <p:nvPicPr>
          <p:cNvPr id="4" name="Picture 3" descr="0414.jpg"/>
          <p:cNvPicPr>
            <a:picLocks noChangeAspect="1"/>
          </p:cNvPicPr>
          <p:nvPr/>
        </p:nvPicPr>
        <p:blipFill>
          <a:blip r:embed="rId3" cstate="print"/>
          <a:stretch>
            <a:fillRect/>
          </a:stretch>
        </p:blipFill>
        <p:spPr>
          <a:xfrm>
            <a:off x="7543800" y="381000"/>
            <a:ext cx="943356" cy="1097280"/>
          </a:xfrm>
          <a:prstGeom prst="rect">
            <a:avLst/>
          </a:prstGeom>
        </p:spPr>
      </p:pic>
      <p:sp>
        <p:nvSpPr>
          <p:cNvPr id="6" name="TextBox 5"/>
          <p:cNvSpPr txBox="1"/>
          <p:nvPr/>
        </p:nvSpPr>
        <p:spPr>
          <a:xfrm>
            <a:off x="5867400" y="609600"/>
            <a:ext cx="1524000" cy="646331"/>
          </a:xfrm>
          <a:prstGeom prst="rect">
            <a:avLst/>
          </a:prstGeom>
          <a:noFill/>
        </p:spPr>
        <p:txBody>
          <a:bodyPr wrap="square" rtlCol="0">
            <a:spAutoFit/>
          </a:bodyPr>
          <a:lstStyle/>
          <a:p>
            <a:r>
              <a:rPr lang="en-US" dirty="0" smtClean="0"/>
              <a:t>Fibonacci </a:t>
            </a:r>
          </a:p>
          <a:p>
            <a:r>
              <a:rPr lang="en-US" dirty="0" smtClean="0"/>
              <a:t>(</a:t>
            </a:r>
            <a:r>
              <a:rPr lang="en-US" dirty="0" smtClean="0">
                <a:latin typeface="Cambria Math" pitchFamily="18" charset="0"/>
                <a:ea typeface="Cambria Math" pitchFamily="18" charset="0"/>
              </a:rPr>
              <a:t>1170</a:t>
            </a:r>
            <a:r>
              <a:rPr lang="en-US" dirty="0" smtClean="0"/>
              <a:t>- </a:t>
            </a:r>
            <a:r>
              <a:rPr lang="en-US" dirty="0" smtClean="0">
                <a:latin typeface="Cambria Math" pitchFamily="18" charset="0"/>
                <a:ea typeface="Cambria Math" pitchFamily="18" charset="0"/>
              </a:rPr>
              <a:t>1250</a:t>
            </a:r>
            <a:r>
              <a:rPr lang="en-US" dirty="0" smtClean="0"/>
              <a:t>)</a:t>
            </a:r>
            <a:endParaRPr lang="en-US" dirty="0"/>
          </a:p>
        </p:txBody>
      </p:sp>
      <p:sp>
        <p:nvSpPr>
          <p:cNvPr id="7" name="TextBox 6"/>
          <p:cNvSpPr txBox="1"/>
          <p:nvPr/>
        </p:nvSpPr>
        <p:spPr>
          <a:xfrm>
            <a:off x="4724400" y="3048000"/>
            <a:ext cx="3352800" cy="2585323"/>
          </a:xfrm>
          <a:prstGeom prst="rect">
            <a:avLst/>
          </a:prstGeom>
          <a:noFill/>
          <a:ln>
            <a:solidFill>
              <a:schemeClr val="accent1"/>
            </a:solidFill>
          </a:ln>
        </p:spPr>
        <p:txBody>
          <a:bodyPr wrap="square" rtlCol="0">
            <a:spAutoFit/>
          </a:bodyPr>
          <a:lstStyle/>
          <a:p>
            <a:r>
              <a:rPr lang="en-US" dirty="0" smtClean="0"/>
              <a:t>In Chapter 8, we will use the Fibonacci numbers to model population growth of rabbits. This was an application described by Fibonacci himself.</a:t>
            </a:r>
          </a:p>
          <a:p>
            <a:endParaRPr lang="en-US" dirty="0" smtClean="0"/>
          </a:p>
          <a:p>
            <a:r>
              <a:rPr lang="en-US" dirty="0" smtClean="0"/>
              <a:t>Next, we use strong induction to prove a result about the Fibonacci numbers.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Fibonacci Numbers  </a:t>
            </a:r>
            <a:endParaRPr lang="en-US" dirty="0"/>
          </a:p>
        </p:txBody>
      </p:sp>
      <p:sp>
        <p:nvSpPr>
          <p:cNvPr id="3" name="Content Placeholder 2"/>
          <p:cNvSpPr>
            <a:spLocks noGrp="1"/>
          </p:cNvSpPr>
          <p:nvPr>
            <p:ph idx="1"/>
          </p:nvPr>
        </p:nvSpPr>
        <p:spPr>
          <a:xfrm>
            <a:off x="457200" y="1935480"/>
            <a:ext cx="8229600" cy="4617720"/>
          </a:xfrm>
        </p:spPr>
        <p:txBody>
          <a:bodyPr>
            <a:normAutofit fontScale="70000" lnSpcReduction="20000"/>
          </a:bodyPr>
          <a:lstStyle/>
          <a:p>
            <a:pPr>
              <a:buNone/>
            </a:pPr>
            <a:r>
              <a:rPr lang="en-US" b="1" dirty="0" smtClean="0"/>
              <a:t>     Example </a:t>
            </a:r>
            <a:r>
              <a:rPr lang="en-US" b="1" dirty="0" smtClean="0">
                <a:latin typeface="Cambria Math" pitchFamily="18" charset="0"/>
                <a:ea typeface="Cambria Math" pitchFamily="18" charset="0"/>
              </a:rPr>
              <a:t>4</a:t>
            </a:r>
            <a:r>
              <a:rPr lang="en-US" dirty="0" smtClean="0"/>
              <a:t>: Show that whenever </a:t>
            </a:r>
            <a:r>
              <a:rPr lang="en-US" i="1" dirty="0" smtClean="0"/>
              <a:t>n</a:t>
            </a:r>
            <a:r>
              <a:rPr lang="en-US" dirty="0" smtClean="0"/>
              <a:t> </a:t>
            </a:r>
            <a:r>
              <a:rPr lang="en-US" dirty="0" smtClean="0">
                <a:latin typeface="Cambria Math"/>
                <a:ea typeface="Cambria Math"/>
              </a:rPr>
              <a:t>≥ 3, </a:t>
            </a:r>
            <a:r>
              <a:rPr lang="en-US" i="1" dirty="0" smtClean="0">
                <a:ea typeface="Cambria Math"/>
              </a:rPr>
              <a:t>f</a:t>
            </a:r>
            <a:r>
              <a:rPr lang="en-US" i="1" baseline="-25000" dirty="0" smtClean="0">
                <a:ea typeface="Cambria Math"/>
              </a:rPr>
              <a:t>n</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n</a:t>
            </a:r>
            <a:r>
              <a:rPr lang="en-US" baseline="30000" dirty="0" smtClean="0">
                <a:latin typeface="Cambria Math"/>
                <a:ea typeface="Cambria Math"/>
              </a:rPr>
              <a:t> − 2</a:t>
            </a:r>
            <a:r>
              <a:rPr lang="en-US" dirty="0" smtClean="0"/>
              <a:t>, where  </a:t>
            </a:r>
            <a:r>
              <a:rPr lang="el-GR" dirty="0" smtClean="0">
                <a:latin typeface="Cambria Math"/>
                <a:ea typeface="Cambria Math"/>
              </a:rPr>
              <a:t>α</a:t>
            </a:r>
            <a:r>
              <a:rPr lang="en-US" dirty="0" smtClean="0">
                <a:latin typeface="Cambria Math"/>
                <a:ea typeface="Cambria Math"/>
              </a:rPr>
              <a:t> = (1 + √5)/2.</a:t>
            </a:r>
          </a:p>
          <a:p>
            <a:pPr>
              <a:buNone/>
            </a:pPr>
            <a:r>
              <a:rPr lang="en-US" b="1" dirty="0" smtClean="0">
                <a:ea typeface="Cambria Math"/>
              </a:rPr>
              <a:t>     Solution</a:t>
            </a:r>
            <a:r>
              <a:rPr lang="en-US" dirty="0" smtClean="0">
                <a:ea typeface="Cambria Math"/>
              </a:rPr>
              <a:t>:  Let </a:t>
            </a:r>
            <a:r>
              <a:rPr lang="en-US" i="1" dirty="0" smtClean="0">
                <a:ea typeface="Cambria Math"/>
              </a:rPr>
              <a:t>P</a:t>
            </a:r>
            <a:r>
              <a:rPr lang="en-US" dirty="0" smtClean="0">
                <a:ea typeface="Cambria Math"/>
              </a:rPr>
              <a:t>(</a:t>
            </a:r>
            <a:r>
              <a:rPr lang="en-US" i="1" dirty="0" smtClean="0">
                <a:ea typeface="Cambria Math"/>
              </a:rPr>
              <a:t>n</a:t>
            </a:r>
            <a:r>
              <a:rPr lang="en-US" dirty="0" smtClean="0">
                <a:ea typeface="Cambria Math"/>
              </a:rPr>
              <a:t>) be the statement </a:t>
            </a:r>
            <a:r>
              <a:rPr lang="en-US" dirty="0" smtClean="0">
                <a:latin typeface="Cambria Math"/>
                <a:ea typeface="Cambria Math"/>
              </a:rPr>
              <a:t> </a:t>
            </a:r>
            <a:r>
              <a:rPr lang="en-US" i="1" dirty="0" smtClean="0">
                <a:ea typeface="Cambria Math"/>
              </a:rPr>
              <a:t>f</a:t>
            </a:r>
            <a:r>
              <a:rPr lang="en-US" i="1" baseline="-25000" dirty="0" smtClean="0">
                <a:ea typeface="Cambria Math"/>
              </a:rPr>
              <a:t>n</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n</a:t>
            </a:r>
            <a:r>
              <a:rPr lang="en-US" baseline="30000" dirty="0" smtClean="0">
                <a:latin typeface="Cambria Math"/>
                <a:ea typeface="Cambria Math"/>
              </a:rPr>
              <a:t>−2 </a:t>
            </a:r>
            <a:r>
              <a:rPr lang="en-US" dirty="0" smtClean="0">
                <a:ea typeface="Cambria Math"/>
              </a:rPr>
              <a:t>. Use strong induction to show that </a:t>
            </a:r>
            <a:r>
              <a:rPr lang="en-US" i="1" dirty="0" smtClean="0">
                <a:ea typeface="Cambria Math"/>
              </a:rPr>
              <a:t>P</a:t>
            </a:r>
            <a:r>
              <a:rPr lang="en-US" dirty="0" smtClean="0">
                <a:ea typeface="Cambria Math"/>
              </a:rPr>
              <a:t>(</a:t>
            </a:r>
            <a:r>
              <a:rPr lang="en-US" i="1" dirty="0" smtClean="0">
                <a:ea typeface="Cambria Math"/>
              </a:rPr>
              <a:t>n</a:t>
            </a:r>
            <a:r>
              <a:rPr lang="en-US" dirty="0" smtClean="0">
                <a:ea typeface="Cambria Math"/>
              </a:rPr>
              <a:t>) is true whenever  </a:t>
            </a:r>
            <a:r>
              <a:rPr lang="en-US" i="1" dirty="0" smtClean="0">
                <a:ea typeface="Cambria Math"/>
              </a:rPr>
              <a:t>n</a:t>
            </a:r>
            <a:r>
              <a:rPr lang="en-US" dirty="0" smtClean="0">
                <a:ea typeface="Cambria Math"/>
              </a:rPr>
              <a:t> </a:t>
            </a:r>
            <a:r>
              <a:rPr lang="en-US" dirty="0" smtClean="0">
                <a:latin typeface="Cambria Math"/>
                <a:ea typeface="Cambria Math"/>
              </a:rPr>
              <a:t>≥ 3.</a:t>
            </a:r>
          </a:p>
          <a:p>
            <a:pPr lvl="1"/>
            <a:r>
              <a:rPr lang="en-US" dirty="0" smtClean="0">
                <a:latin typeface="Cambria Math"/>
                <a:ea typeface="Cambria Math"/>
              </a:rPr>
              <a:t>BASIS STEP:</a:t>
            </a:r>
            <a:r>
              <a:rPr lang="en-US" i="1" dirty="0" smtClean="0">
                <a:ea typeface="Cambria Math"/>
              </a:rPr>
              <a:t> P</a:t>
            </a:r>
            <a:r>
              <a:rPr lang="en-US" dirty="0" smtClean="0">
                <a:ea typeface="Cambria Math"/>
              </a:rPr>
              <a:t>(</a:t>
            </a:r>
            <a:r>
              <a:rPr lang="en-US" dirty="0" smtClean="0">
                <a:latin typeface="Cambria Math" pitchFamily="18" charset="0"/>
                <a:ea typeface="Cambria Math" pitchFamily="18" charset="0"/>
              </a:rPr>
              <a:t>3</a:t>
            </a:r>
            <a:r>
              <a:rPr lang="en-US" dirty="0" smtClean="0">
                <a:ea typeface="Cambria Math"/>
              </a:rPr>
              <a:t>) holds since </a:t>
            </a:r>
            <a:r>
              <a:rPr lang="el-GR" dirty="0" smtClean="0">
                <a:latin typeface="Cambria Math"/>
                <a:ea typeface="Cambria Math"/>
              </a:rPr>
              <a:t>α</a:t>
            </a:r>
            <a:r>
              <a:rPr lang="en-US" dirty="0" smtClean="0">
                <a:latin typeface="Cambria Math"/>
                <a:ea typeface="Cambria Math"/>
              </a:rPr>
              <a:t> &lt; 2 = </a:t>
            </a:r>
            <a:r>
              <a:rPr lang="en-US" i="1" dirty="0" smtClean="0">
                <a:ea typeface="Cambria Math"/>
              </a:rPr>
              <a:t>f</a:t>
            </a:r>
            <a:r>
              <a:rPr lang="en-US" baseline="-25000" dirty="0" smtClean="0">
                <a:latin typeface="Cambria Math" pitchFamily="18" charset="0"/>
                <a:ea typeface="Cambria Math" pitchFamily="18" charset="0"/>
              </a:rPr>
              <a:t>3</a:t>
            </a:r>
          </a:p>
          <a:p>
            <a:pPr lvl="1">
              <a:buNone/>
            </a:pPr>
            <a:r>
              <a:rPr lang="en-US" baseline="-25000" dirty="0" smtClean="0">
                <a:latin typeface="Cambria Math" pitchFamily="18" charset="0"/>
                <a:ea typeface="Cambria Math" pitchFamily="18" charset="0"/>
              </a:rPr>
              <a:t>                                           </a:t>
            </a:r>
            <a:r>
              <a:rPr lang="en-US" i="1" dirty="0" smtClean="0">
                <a:ea typeface="Cambria Math"/>
              </a:rPr>
              <a:t>P</a:t>
            </a:r>
            <a:r>
              <a:rPr lang="en-US" dirty="0" smtClean="0">
                <a:ea typeface="Cambria Math"/>
              </a:rPr>
              <a:t>(</a:t>
            </a:r>
            <a:r>
              <a:rPr lang="en-US" dirty="0" smtClean="0">
                <a:latin typeface="Cambria Math" pitchFamily="18" charset="0"/>
                <a:ea typeface="Cambria Math" pitchFamily="18" charset="0"/>
              </a:rPr>
              <a:t>4</a:t>
            </a:r>
            <a:r>
              <a:rPr lang="en-US" dirty="0" smtClean="0">
                <a:ea typeface="Cambria Math"/>
              </a:rPr>
              <a:t>) holds since </a:t>
            </a:r>
            <a:r>
              <a:rPr lang="el-GR" dirty="0" smtClean="0">
                <a:latin typeface="Cambria Math"/>
                <a:ea typeface="Cambria Math"/>
              </a:rPr>
              <a:t>α</a:t>
            </a:r>
            <a:r>
              <a:rPr lang="en-US" baseline="30000" dirty="0" smtClean="0">
                <a:latin typeface="Cambria Math"/>
                <a:ea typeface="Cambria Math"/>
              </a:rPr>
              <a:t>2</a:t>
            </a:r>
            <a:r>
              <a:rPr lang="en-US" dirty="0" smtClean="0">
                <a:latin typeface="Cambria Math"/>
                <a:ea typeface="Cambria Math"/>
              </a:rPr>
              <a:t>  = (3 + √5)/2 &lt; 3 = </a:t>
            </a:r>
            <a:r>
              <a:rPr lang="en-US" i="1" dirty="0" smtClean="0">
                <a:ea typeface="Cambria Math"/>
              </a:rPr>
              <a:t>f</a:t>
            </a:r>
            <a:r>
              <a:rPr lang="en-US" baseline="-25000" dirty="0" smtClean="0">
                <a:latin typeface="Cambria Math" pitchFamily="18" charset="0"/>
                <a:ea typeface="Cambria Math" pitchFamily="18" charset="0"/>
              </a:rPr>
              <a:t>4</a:t>
            </a:r>
            <a:r>
              <a:rPr lang="en-US" dirty="0" smtClean="0">
                <a:ea typeface="Cambria Math"/>
              </a:rPr>
              <a:t> .</a:t>
            </a:r>
            <a:endParaRPr lang="en-US" dirty="0" smtClean="0">
              <a:latin typeface="Cambria Math" pitchFamily="18" charset="0"/>
              <a:ea typeface="Cambria Math" pitchFamily="18" charset="0"/>
            </a:endParaRPr>
          </a:p>
          <a:p>
            <a:pPr lvl="1"/>
            <a:r>
              <a:rPr lang="en-US" dirty="0" smtClean="0">
                <a:latin typeface="Cambria Math"/>
                <a:ea typeface="Cambria Math"/>
              </a:rPr>
              <a:t>INDUCTIVE STEP: </a:t>
            </a:r>
            <a:r>
              <a:rPr lang="en-US" dirty="0" smtClean="0">
                <a:ea typeface="Cambria Math"/>
              </a:rPr>
              <a:t>Assume that </a:t>
            </a:r>
            <a:r>
              <a:rPr lang="en-US" i="1" dirty="0" smtClean="0">
                <a:ea typeface="Cambria Math"/>
              </a:rPr>
              <a:t>P</a:t>
            </a:r>
            <a:r>
              <a:rPr lang="en-US" dirty="0" smtClean="0">
                <a:ea typeface="Cambria Math"/>
              </a:rPr>
              <a:t>(</a:t>
            </a:r>
            <a:r>
              <a:rPr lang="en-US" i="1" dirty="0" smtClean="0">
                <a:ea typeface="Cambria Math"/>
              </a:rPr>
              <a:t>j</a:t>
            </a:r>
            <a:r>
              <a:rPr lang="en-US" dirty="0" smtClean="0">
                <a:ea typeface="Cambria Math"/>
              </a:rPr>
              <a:t>) holds, i.e.,  </a:t>
            </a:r>
            <a:r>
              <a:rPr lang="en-US" i="1" dirty="0" err="1" smtClean="0">
                <a:ea typeface="Cambria Math"/>
              </a:rPr>
              <a:t>f</a:t>
            </a:r>
            <a:r>
              <a:rPr lang="en-US" i="1" baseline="-25000" dirty="0" err="1" smtClean="0">
                <a:ea typeface="Cambria Math"/>
              </a:rPr>
              <a:t>j</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j</a:t>
            </a:r>
            <a:r>
              <a:rPr lang="en-US" baseline="30000" dirty="0" smtClean="0">
                <a:latin typeface="Cambria Math"/>
                <a:ea typeface="Cambria Math"/>
              </a:rPr>
              <a:t>−2  </a:t>
            </a:r>
            <a:r>
              <a:rPr lang="en-US" dirty="0" smtClean="0">
                <a:ea typeface="Cambria Math"/>
              </a:rPr>
              <a:t>for all integers </a:t>
            </a:r>
            <a:r>
              <a:rPr lang="en-US" i="1" dirty="0" smtClean="0">
                <a:ea typeface="Cambria Math"/>
              </a:rPr>
              <a:t>j</a:t>
            </a:r>
            <a:r>
              <a:rPr lang="en-US" dirty="0" smtClean="0">
                <a:ea typeface="Cambria Math"/>
              </a:rPr>
              <a:t> with</a:t>
            </a:r>
          </a:p>
          <a:p>
            <a:pPr lvl="1">
              <a:buNone/>
            </a:pPr>
            <a:r>
              <a:rPr lang="en-US" dirty="0" smtClean="0">
                <a:ea typeface="Cambria Math"/>
              </a:rPr>
              <a:t>       </a:t>
            </a:r>
            <a:r>
              <a:rPr lang="en-US" dirty="0" smtClean="0">
                <a:latin typeface="Cambria Math" pitchFamily="18" charset="0"/>
                <a:ea typeface="Cambria Math" pitchFamily="18" charset="0"/>
              </a:rPr>
              <a:t>3</a:t>
            </a:r>
            <a:r>
              <a:rPr lang="en-US" dirty="0" smtClean="0">
                <a:ea typeface="Cambria Math"/>
              </a:rPr>
              <a:t> </a:t>
            </a:r>
            <a:r>
              <a:rPr lang="en-US" dirty="0" smtClean="0">
                <a:latin typeface="Cambria Math"/>
                <a:ea typeface="Cambria Math"/>
              </a:rPr>
              <a:t>≤ </a:t>
            </a:r>
            <a:r>
              <a:rPr lang="en-US" i="1" dirty="0" smtClean="0">
                <a:ea typeface="Cambria Math"/>
              </a:rPr>
              <a:t>j</a:t>
            </a:r>
            <a:r>
              <a:rPr lang="en-US" dirty="0" smtClean="0">
                <a:latin typeface="Cambria Math"/>
                <a:ea typeface="Cambria Math"/>
              </a:rPr>
              <a:t> ≤ </a:t>
            </a:r>
            <a:r>
              <a:rPr lang="en-US" i="1" dirty="0" smtClean="0">
                <a:ea typeface="Cambria Math"/>
              </a:rPr>
              <a:t>k</a:t>
            </a:r>
            <a:r>
              <a:rPr lang="en-US" dirty="0" smtClean="0">
                <a:latin typeface="Cambria Math"/>
                <a:ea typeface="Cambria Math"/>
              </a:rPr>
              <a:t>, where </a:t>
            </a:r>
            <a:r>
              <a:rPr lang="en-US" i="1" dirty="0" smtClean="0">
                <a:ea typeface="Cambria Math"/>
              </a:rPr>
              <a:t>k</a:t>
            </a:r>
            <a:r>
              <a:rPr lang="en-US" dirty="0" smtClean="0">
                <a:ea typeface="Cambria Math"/>
              </a:rPr>
              <a:t> </a:t>
            </a:r>
            <a:r>
              <a:rPr lang="en-US" dirty="0" smtClean="0">
                <a:latin typeface="Cambria Math"/>
                <a:ea typeface="Cambria Math"/>
              </a:rPr>
              <a:t>≥ 4. Show that </a:t>
            </a:r>
            <a:r>
              <a:rPr lang="en-US" i="1" dirty="0" smtClean="0">
                <a:ea typeface="Cambria Math"/>
              </a:rPr>
              <a:t>P</a:t>
            </a:r>
            <a:r>
              <a:rPr lang="en-US" dirty="0" smtClean="0">
                <a:ea typeface="Cambria Math"/>
              </a:rPr>
              <a:t>(</a:t>
            </a:r>
            <a:r>
              <a:rPr lang="en-US" i="1" dirty="0" smtClean="0">
                <a:ea typeface="Cambria Math"/>
              </a:rPr>
              <a:t>k</a:t>
            </a:r>
            <a:r>
              <a:rPr lang="en-US" dirty="0" smtClean="0">
                <a:latin typeface="Cambria Math"/>
                <a:ea typeface="Cambria Math"/>
              </a:rPr>
              <a:t> + 1</a:t>
            </a:r>
            <a:r>
              <a:rPr lang="en-US" dirty="0" smtClean="0">
                <a:ea typeface="Cambria Math"/>
              </a:rPr>
              <a:t>)</a:t>
            </a:r>
            <a:r>
              <a:rPr lang="en-US" dirty="0" smtClean="0">
                <a:latin typeface="Cambria Math"/>
                <a:ea typeface="Cambria Math"/>
              </a:rPr>
              <a:t> holds, i.e., </a:t>
            </a:r>
            <a:r>
              <a:rPr lang="en-US" dirty="0" smtClean="0">
                <a:ea typeface="Cambria Math"/>
              </a:rPr>
              <a:t> </a:t>
            </a:r>
            <a:r>
              <a:rPr lang="en-US" dirty="0" smtClean="0">
                <a:latin typeface="Cambria Math"/>
                <a:ea typeface="Cambria Math"/>
              </a:rPr>
              <a:t> </a:t>
            </a:r>
            <a:r>
              <a:rPr lang="en-US" i="1" dirty="0" smtClean="0">
                <a:ea typeface="Cambria Math"/>
              </a:rPr>
              <a:t>f</a:t>
            </a:r>
            <a:r>
              <a:rPr lang="en-US" i="1" baseline="-25000" dirty="0" smtClean="0">
                <a:ea typeface="Cambria Math"/>
              </a:rPr>
              <a:t>k+</a:t>
            </a:r>
            <a:r>
              <a:rPr lang="en-US" baseline="-25000" dirty="0" smtClean="0">
                <a:latin typeface="Cambria Math" pitchFamily="18" charset="0"/>
                <a:ea typeface="Cambria Math" pitchFamily="18" charset="0"/>
              </a:rPr>
              <a:t>1</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−1 </a:t>
            </a:r>
            <a:r>
              <a:rPr lang="en-US" dirty="0" smtClean="0">
                <a:ea typeface="Cambria Math"/>
              </a:rPr>
              <a:t>. </a:t>
            </a:r>
          </a:p>
          <a:p>
            <a:pPr lvl="2"/>
            <a:r>
              <a:rPr lang="en-US" dirty="0" smtClean="0">
                <a:ea typeface="Cambria Math"/>
              </a:rPr>
              <a:t>Since </a:t>
            </a:r>
            <a:r>
              <a:rPr lang="el-GR" dirty="0" smtClean="0">
                <a:latin typeface="Cambria Math"/>
                <a:ea typeface="Cambria Math"/>
              </a:rPr>
              <a:t>α</a:t>
            </a:r>
            <a:r>
              <a:rPr lang="en-US" baseline="30000" dirty="0" smtClean="0">
                <a:latin typeface="Cambria Math"/>
                <a:ea typeface="Cambria Math"/>
              </a:rPr>
              <a:t>2</a:t>
            </a:r>
            <a:r>
              <a:rPr lang="en-US" dirty="0" smtClean="0">
                <a:latin typeface="Cambria Math"/>
                <a:ea typeface="Cambria Math"/>
              </a:rPr>
              <a:t>  = </a:t>
            </a:r>
            <a:r>
              <a:rPr lang="el-GR" dirty="0" smtClean="0">
                <a:latin typeface="Cambria Math"/>
                <a:ea typeface="Cambria Math"/>
              </a:rPr>
              <a:t>α</a:t>
            </a:r>
            <a:r>
              <a:rPr lang="en-US" dirty="0" smtClean="0">
                <a:latin typeface="Cambria Math"/>
                <a:ea typeface="Cambria Math"/>
              </a:rPr>
              <a:t> + 1 </a:t>
            </a:r>
            <a:endParaRPr lang="en-US" dirty="0" smtClean="0">
              <a:ea typeface="Cambria Math"/>
            </a:endParaRPr>
          </a:p>
          <a:p>
            <a:pPr lvl="2">
              <a:buNone/>
            </a:pPr>
            <a:endParaRPr lang="en-US" dirty="0" smtClean="0">
              <a:ea typeface="Cambria Math"/>
            </a:endParaRPr>
          </a:p>
          <a:p>
            <a:pPr lvl="2">
              <a:buNone/>
            </a:pPr>
            <a:endParaRPr lang="en-US" dirty="0" smtClean="0">
              <a:ea typeface="Cambria Math"/>
            </a:endParaRPr>
          </a:p>
          <a:p>
            <a:pPr lvl="2"/>
            <a:r>
              <a:rPr lang="en-US" dirty="0" smtClean="0">
                <a:ea typeface="Cambria Math"/>
              </a:rPr>
              <a:t>By the inductive hypothesis, because </a:t>
            </a:r>
            <a:r>
              <a:rPr lang="en-US" i="1" dirty="0" smtClean="0">
                <a:ea typeface="Cambria Math"/>
              </a:rPr>
              <a:t>k</a:t>
            </a:r>
            <a:r>
              <a:rPr lang="en-US" dirty="0" smtClean="0">
                <a:ea typeface="Cambria Math"/>
              </a:rPr>
              <a:t> </a:t>
            </a:r>
            <a:r>
              <a:rPr lang="en-US" dirty="0" smtClean="0">
                <a:latin typeface="Cambria Math"/>
                <a:ea typeface="Cambria Math"/>
              </a:rPr>
              <a:t>≥ 4</a:t>
            </a:r>
            <a:r>
              <a:rPr lang="en-US" dirty="0" smtClean="0">
                <a:ea typeface="Cambria Math"/>
              </a:rPr>
              <a:t>  we have</a:t>
            </a:r>
          </a:p>
          <a:p>
            <a:pPr lvl="2"/>
            <a:endParaRPr lang="en-US" dirty="0" smtClean="0">
              <a:ea typeface="Cambria Math"/>
            </a:endParaRPr>
          </a:p>
          <a:p>
            <a:pPr lvl="2">
              <a:buNone/>
            </a:pPr>
            <a:endParaRPr lang="en-US" dirty="0" smtClean="0">
              <a:ea typeface="Cambria Math"/>
            </a:endParaRPr>
          </a:p>
          <a:p>
            <a:pPr lvl="2"/>
            <a:r>
              <a:rPr lang="en-US" dirty="0" smtClean="0">
                <a:ea typeface="Cambria Math"/>
              </a:rPr>
              <a:t>Therefore, it follows that</a:t>
            </a:r>
          </a:p>
          <a:p>
            <a:pPr lvl="2"/>
            <a:endParaRPr lang="en-US" dirty="0" smtClean="0">
              <a:ea typeface="Cambria Math"/>
            </a:endParaRPr>
          </a:p>
          <a:p>
            <a:pPr lvl="2">
              <a:buNone/>
            </a:pPr>
            <a:endParaRPr lang="en-US" dirty="0" smtClean="0">
              <a:ea typeface="Cambria Math"/>
            </a:endParaRPr>
          </a:p>
          <a:p>
            <a:pPr lvl="2"/>
            <a:r>
              <a:rPr lang="en-US" dirty="0" smtClean="0">
                <a:ea typeface="Cambria Math"/>
              </a:rPr>
              <a:t>Hence, </a:t>
            </a:r>
            <a:r>
              <a:rPr lang="en-US" i="1" dirty="0" smtClean="0">
                <a:ea typeface="Cambria Math"/>
              </a:rPr>
              <a:t>P</a:t>
            </a:r>
            <a:r>
              <a:rPr lang="en-US" dirty="0" smtClean="0">
                <a:ea typeface="Cambria Math"/>
              </a:rPr>
              <a:t>(</a:t>
            </a:r>
            <a:r>
              <a:rPr lang="en-US" i="1" dirty="0" smtClean="0">
                <a:ea typeface="Cambria Math"/>
              </a:rPr>
              <a:t>k</a:t>
            </a:r>
            <a:r>
              <a:rPr lang="en-US" dirty="0" smtClean="0">
                <a:ea typeface="Cambria Math"/>
              </a:rPr>
              <a:t> + </a:t>
            </a:r>
            <a:r>
              <a:rPr lang="en-US" dirty="0" smtClean="0">
                <a:latin typeface="Cambria Math" pitchFamily="18" charset="0"/>
                <a:ea typeface="Cambria Math" pitchFamily="18" charset="0"/>
              </a:rPr>
              <a:t>1</a:t>
            </a:r>
            <a:r>
              <a:rPr lang="en-US" dirty="0" smtClean="0">
                <a:ea typeface="Cambria Math"/>
              </a:rPr>
              <a:t>) is true.  </a:t>
            </a:r>
          </a:p>
          <a:p>
            <a:pPr lvl="1"/>
            <a:endParaRPr lang="en-US" dirty="0" smtClean="0">
              <a:ea typeface="Cambria Math"/>
            </a:endParaRPr>
          </a:p>
          <a:p>
            <a:pPr lvl="1"/>
            <a:endParaRPr lang="en-US" dirty="0"/>
          </a:p>
        </p:txBody>
      </p:sp>
      <p:sp>
        <p:nvSpPr>
          <p:cNvPr id="4" name="Isosceles Triangle 3"/>
          <p:cNvSpPr/>
          <p:nvPr/>
        </p:nvSpPr>
        <p:spPr>
          <a:xfrm rot="5400000" flipH="1" flipV="1">
            <a:off x="8343900" y="6057900"/>
            <a:ext cx="2286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latin typeface="Cambria Math"/>
                <a:ea typeface="Cambria Math"/>
              </a:rPr>
              <a:t>−2 </a:t>
            </a:r>
            <a:r>
              <a:rPr lang="en-US" dirty="0" smtClean="0">
                <a:ea typeface="Cambria Math"/>
              </a:rPr>
              <a:t>. </a:t>
            </a:r>
            <a:endParaRPr lang="en-US" dirty="0"/>
          </a:p>
        </p:txBody>
      </p:sp>
      <p:sp>
        <p:nvSpPr>
          <p:cNvPr id="5" name="TextBox 4"/>
          <p:cNvSpPr txBox="1"/>
          <p:nvPr/>
        </p:nvSpPr>
        <p:spPr>
          <a:xfrm>
            <a:off x="2133600" y="5410200"/>
            <a:ext cx="4648200" cy="369332"/>
          </a:xfrm>
          <a:prstGeom prst="rect">
            <a:avLst/>
          </a:prstGeom>
          <a:noFill/>
        </p:spPr>
        <p:txBody>
          <a:bodyPr wrap="square" rtlCol="0">
            <a:spAutoFit/>
          </a:bodyPr>
          <a:lstStyle/>
          <a:p>
            <a:r>
              <a:rPr lang="en-US" dirty="0" smtClean="0">
                <a:ea typeface="Cambria Math"/>
              </a:rPr>
              <a:t> </a:t>
            </a:r>
            <a:r>
              <a:rPr lang="en-US" dirty="0" smtClean="0">
                <a:latin typeface="Cambria Math"/>
                <a:ea typeface="Cambria Math"/>
              </a:rPr>
              <a:t> </a:t>
            </a:r>
            <a:r>
              <a:rPr lang="en-US" i="1" dirty="0" smtClean="0">
                <a:ea typeface="Cambria Math"/>
              </a:rPr>
              <a:t>f</a:t>
            </a:r>
            <a:r>
              <a:rPr lang="en-US" i="1" baseline="-25000" dirty="0" smtClean="0">
                <a:ea typeface="Cambria Math"/>
              </a:rPr>
              <a:t>k+</a:t>
            </a:r>
            <a:r>
              <a:rPr lang="en-US" baseline="-25000" dirty="0" smtClean="0">
                <a:latin typeface="Cambria Math" pitchFamily="18" charset="0"/>
                <a:ea typeface="Cambria Math" pitchFamily="18" charset="0"/>
              </a:rPr>
              <a:t>1</a:t>
            </a:r>
            <a:r>
              <a:rPr lang="en-US" dirty="0" smtClean="0">
                <a:latin typeface="Cambria Math"/>
                <a:ea typeface="Cambria Math"/>
              </a:rPr>
              <a:t> =  </a:t>
            </a:r>
            <a:r>
              <a:rPr lang="en-US" i="1" dirty="0" err="1" smtClean="0">
                <a:ea typeface="Cambria Math"/>
              </a:rPr>
              <a:t>f</a:t>
            </a:r>
            <a:r>
              <a:rPr lang="en-US" i="1" baseline="-25000" dirty="0" err="1" smtClean="0">
                <a:ea typeface="Cambria Math"/>
              </a:rPr>
              <a:t>k</a:t>
            </a:r>
            <a:r>
              <a:rPr lang="en-US" dirty="0" smtClean="0">
                <a:latin typeface="Cambria Math"/>
                <a:ea typeface="Cambria Math"/>
              </a:rPr>
              <a:t>+ </a:t>
            </a:r>
            <a:r>
              <a:rPr lang="en-US" i="1" dirty="0" smtClean="0">
                <a:ea typeface="Cambria Math"/>
              </a:rPr>
              <a:t>f</a:t>
            </a:r>
            <a:r>
              <a:rPr lang="en-US" i="1" baseline="-25000" dirty="0" smtClean="0">
                <a:ea typeface="Cambria Math"/>
              </a:rPr>
              <a:t>k</a:t>
            </a:r>
            <a:r>
              <a:rPr lang="en-US" i="1" baseline="-25000" dirty="0" smtClean="0">
                <a:latin typeface="Cambria Math"/>
                <a:ea typeface="Cambria Math"/>
              </a:rPr>
              <a:t>−</a:t>
            </a:r>
            <a:r>
              <a:rPr lang="en-US" baseline="-25000" dirty="0" smtClean="0">
                <a:latin typeface="Cambria Math" pitchFamily="18" charset="0"/>
                <a:ea typeface="Cambria Math" pitchFamily="18" charset="0"/>
              </a:rPr>
              <a:t>1</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−2 </a:t>
            </a:r>
            <a:r>
              <a:rPr lang="en-US" dirty="0" smtClean="0">
                <a:latin typeface="Cambria Math"/>
                <a:ea typeface="Cambria Math"/>
              </a:rPr>
              <a:t>+</a:t>
            </a:r>
            <a:r>
              <a:rPr lang="el-GR" dirty="0" smtClean="0">
                <a:latin typeface="Cambria Math"/>
                <a:ea typeface="Cambria Math"/>
              </a:rPr>
              <a:t> α</a:t>
            </a:r>
            <a:r>
              <a:rPr lang="en-US" i="1" baseline="30000" dirty="0" smtClean="0">
                <a:ea typeface="Cambria Math"/>
              </a:rPr>
              <a:t>k</a:t>
            </a:r>
            <a:r>
              <a:rPr lang="en-US" baseline="30000" dirty="0" smtClean="0">
                <a:latin typeface="Cambria Math"/>
                <a:ea typeface="Cambria Math"/>
              </a:rPr>
              <a:t>−3</a:t>
            </a:r>
            <a:r>
              <a:rPr lang="en-US" dirty="0" smtClean="0">
                <a:latin typeface="Cambria Math"/>
                <a:ea typeface="Cambria Math"/>
              </a:rPr>
              <a:t> =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−1</a:t>
            </a:r>
            <a:r>
              <a:rPr lang="en-US" dirty="0" smtClean="0">
                <a:ea typeface="Cambria Math"/>
              </a:rPr>
              <a:t>. </a:t>
            </a:r>
            <a:endParaRPr lang="en-US" dirty="0"/>
          </a:p>
        </p:txBody>
      </p:sp>
      <p:sp>
        <p:nvSpPr>
          <p:cNvPr id="6" name="TextBox 5"/>
          <p:cNvSpPr txBox="1"/>
          <p:nvPr/>
        </p:nvSpPr>
        <p:spPr>
          <a:xfrm>
            <a:off x="1295400" y="4038600"/>
            <a:ext cx="7239000" cy="369332"/>
          </a:xfrm>
          <a:prstGeom prst="rect">
            <a:avLst/>
          </a:prstGeom>
          <a:noFill/>
        </p:spPr>
        <p:txBody>
          <a:bodyPr wrap="square" rtlCol="0">
            <a:spAutoFit/>
          </a:bodyPr>
          <a:lstStyle/>
          <a:p>
            <a:r>
              <a:rPr lang="en-US" dirty="0" smtClean="0">
                <a:ea typeface="Cambria Math"/>
              </a:rPr>
              <a:t> </a:t>
            </a:r>
            <a:r>
              <a:rPr lang="en-US" dirty="0" smtClean="0">
                <a:latin typeface="Cambria Math"/>
                <a:ea typeface="Cambria Math"/>
              </a:rPr>
              <a: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−1 </a:t>
            </a:r>
            <a:r>
              <a:rPr lang="en-US" dirty="0" smtClean="0">
                <a:latin typeface="Cambria Math"/>
                <a:ea typeface="Cambria Math"/>
              </a:rPr>
              <a:t> = </a:t>
            </a:r>
            <a:r>
              <a:rPr lang="el-GR" dirty="0" smtClean="0">
                <a:latin typeface="Cambria Math"/>
                <a:ea typeface="Cambria Math"/>
              </a:rPr>
              <a:t>α</a:t>
            </a:r>
            <a:r>
              <a:rPr lang="en-US" baseline="30000" dirty="0" smtClean="0">
                <a:latin typeface="Cambria Math"/>
                <a:ea typeface="Cambria Math"/>
              </a:rPr>
              <a:t>2   </a:t>
            </a:r>
            <a:r>
              <a:rPr lang="en-US" dirty="0" smtClean="0">
                <a:latin typeface="Cambria Math"/>
                <a:ea typeface="Cambria Math"/>
              </a:rPr>
              <a:t>∙</a:t>
            </a:r>
            <a:r>
              <a:rPr lang="el-GR" dirty="0" smtClean="0">
                <a:latin typeface="Cambria Math"/>
                <a:ea typeface="Cambria Math"/>
              </a:rPr>
              <a:t> α</a:t>
            </a:r>
            <a:r>
              <a:rPr lang="en-US" i="1" baseline="30000" dirty="0" smtClean="0">
                <a:ea typeface="Cambria Math"/>
              </a:rPr>
              <a:t>k</a:t>
            </a:r>
            <a:r>
              <a:rPr lang="en-US" baseline="30000" dirty="0" smtClean="0">
                <a:latin typeface="Cambria Math"/>
                <a:ea typeface="Cambria Math"/>
              </a:rPr>
              <a:t>−3</a:t>
            </a:r>
            <a:r>
              <a:rPr lang="en-US" dirty="0" smtClean="0">
                <a:latin typeface="Cambria Math"/>
                <a:ea typeface="Cambria Math"/>
              </a:rPr>
              <a:t> = (</a:t>
            </a:r>
            <a:r>
              <a:rPr lang="el-GR" dirty="0" smtClean="0">
                <a:latin typeface="Cambria Math"/>
                <a:ea typeface="Cambria Math"/>
              </a:rPr>
              <a:t> α</a:t>
            </a:r>
            <a:r>
              <a:rPr lang="en-US" dirty="0" smtClean="0">
                <a:latin typeface="Cambria Math"/>
                <a:ea typeface="Cambria Math"/>
              </a:rPr>
              <a:t> + 1)</a:t>
            </a:r>
            <a:r>
              <a:rPr lang="en-US" baseline="30000" dirty="0" smtClean="0">
                <a:latin typeface="Cambria Math"/>
                <a:ea typeface="Cambria Math"/>
              </a:rPr>
              <a:t> </a:t>
            </a:r>
            <a:r>
              <a:rPr lang="en-US" dirty="0" smtClean="0">
                <a:latin typeface="Cambria Math"/>
                <a:ea typeface="Cambria Math"/>
              </a:rPr>
              <a:t>∙</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−3</a:t>
            </a:r>
            <a:r>
              <a:rPr lang="en-US" dirty="0" smtClean="0">
                <a:ea typeface="Cambria Math"/>
              </a:rPr>
              <a:t>   =</a:t>
            </a:r>
            <a:r>
              <a:rPr lang="el-GR" dirty="0" smtClean="0">
                <a:latin typeface="Cambria Math"/>
                <a:ea typeface="Cambria Math"/>
              </a:rPr>
              <a:t> α</a:t>
            </a:r>
            <a:r>
              <a:rPr lang="en-US" baseline="30000" dirty="0" smtClean="0">
                <a:latin typeface="Cambria Math"/>
                <a:ea typeface="Cambria Math"/>
              </a:rPr>
              <a:t> </a:t>
            </a:r>
            <a:r>
              <a:rPr lang="en-US" dirty="0" smtClean="0">
                <a:latin typeface="Cambria Math"/>
                <a:ea typeface="Cambria Math"/>
              </a:rPr>
              <a:t>∙</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−3</a:t>
            </a:r>
            <a:r>
              <a:rPr lang="en-US" dirty="0" smtClean="0">
                <a:ea typeface="Cambria Math"/>
              </a:rPr>
              <a:t>+</a:t>
            </a:r>
            <a:r>
              <a:rPr lang="el-GR" dirty="0" smtClean="0">
                <a:latin typeface="Cambria Math"/>
                <a:ea typeface="Cambria Math"/>
              </a:rPr>
              <a:t> </a:t>
            </a:r>
            <a:r>
              <a:rPr lang="en-US" dirty="0" smtClean="0">
                <a:latin typeface="Cambria Math"/>
                <a:ea typeface="Cambria Math"/>
              </a:rPr>
              <a:t> 1</a:t>
            </a:r>
            <a:r>
              <a:rPr lang="en-US" baseline="30000" dirty="0" smtClean="0">
                <a:latin typeface="Cambria Math"/>
                <a:ea typeface="Cambria Math"/>
              </a:rPr>
              <a:t> </a:t>
            </a:r>
            <a:r>
              <a:rPr lang="en-US" dirty="0" smtClean="0">
                <a:latin typeface="Cambria Math"/>
                <a:ea typeface="Cambria Math"/>
              </a:rPr>
              <a:t>∙</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−3    </a:t>
            </a:r>
            <a:r>
              <a:rPr lang="en-US" dirty="0" smtClean="0">
                <a:latin typeface="Cambria Math"/>
                <a:ea typeface="Cambria Math"/>
              </a:rPr>
              <a: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−2   </a:t>
            </a:r>
            <a:r>
              <a:rPr lang="en-US" dirty="0" smtClean="0">
                <a:ea typeface="Cambria Math"/>
              </a:rPr>
              <a:t>+</a:t>
            </a:r>
            <a:r>
              <a:rPr lang="el-GR" dirty="0" smtClean="0">
                <a:latin typeface="Cambria Math"/>
                <a:ea typeface="Cambria Math"/>
              </a:rPr>
              <a:t> </a:t>
            </a:r>
            <a:r>
              <a:rPr lang="en-US" dirty="0" smtClean="0">
                <a:latin typeface="Cambria Math"/>
                <a:ea typeface="Cambria Math"/>
              </a:rPr>
              <a: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−3                    </a:t>
            </a:r>
            <a:r>
              <a:rPr lang="en-US" dirty="0" smtClean="0">
                <a:ea typeface="Cambria Math"/>
              </a:rPr>
              <a:t> </a:t>
            </a:r>
            <a:endParaRPr lang="en-US" dirty="0" smtClean="0"/>
          </a:p>
        </p:txBody>
      </p:sp>
      <p:sp>
        <p:nvSpPr>
          <p:cNvPr id="7" name="TextBox 6"/>
          <p:cNvSpPr txBox="1"/>
          <p:nvPr/>
        </p:nvSpPr>
        <p:spPr>
          <a:xfrm>
            <a:off x="2209800" y="4724400"/>
            <a:ext cx="4800600" cy="369332"/>
          </a:xfrm>
          <a:prstGeom prst="rect">
            <a:avLst/>
          </a:prstGeom>
          <a:noFill/>
        </p:spPr>
        <p:txBody>
          <a:bodyPr wrap="square" rtlCol="0">
            <a:spAutoFit/>
          </a:bodyPr>
          <a:lstStyle/>
          <a:p>
            <a:r>
              <a:rPr lang="en-US" i="1" dirty="0" smtClean="0">
                <a:ea typeface="Cambria Math"/>
              </a:rPr>
              <a:t>f</a:t>
            </a:r>
            <a:r>
              <a:rPr lang="en-US" i="1" baseline="-25000" dirty="0" smtClean="0">
                <a:ea typeface="Cambria Math"/>
              </a:rPr>
              <a:t>k</a:t>
            </a:r>
            <a:r>
              <a:rPr lang="en-US" i="1" baseline="-25000" dirty="0" smtClean="0">
                <a:latin typeface="Cambria Math"/>
                <a:ea typeface="Cambria Math"/>
              </a:rPr>
              <a:t>−</a:t>
            </a:r>
            <a:r>
              <a:rPr lang="en-US" baseline="-25000" dirty="0" smtClean="0">
                <a:latin typeface="Cambria Math" pitchFamily="18" charset="0"/>
                <a:ea typeface="Cambria Math" pitchFamily="18" charset="0"/>
              </a:rPr>
              <a:t>1</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−3</a:t>
            </a:r>
            <a:r>
              <a:rPr lang="en-US" dirty="0" smtClean="0">
                <a:ea typeface="Cambria Math"/>
              </a:rPr>
              <a:t>,          </a:t>
            </a:r>
            <a:r>
              <a:rPr lang="en-US" i="1" dirty="0" err="1" smtClean="0">
                <a:ea typeface="Cambria Math"/>
              </a:rPr>
              <a:t>f</a:t>
            </a:r>
            <a:r>
              <a:rPr lang="en-US" i="1" baseline="-25000" dirty="0" err="1" smtClean="0">
                <a:ea typeface="Cambria Math"/>
              </a:rPr>
              <a:t>k</a:t>
            </a:r>
            <a:r>
              <a:rPr lang="en-US" dirty="0" smtClean="0">
                <a:latin typeface="Cambria Math"/>
                <a:ea typeface="Cambria Math"/>
              </a:rPr>
              <a:t> &gt; </a:t>
            </a:r>
            <a:r>
              <a:rPr lang="el-GR" dirty="0" smtClean="0">
                <a:latin typeface="Cambria Math"/>
                <a:ea typeface="Cambria Math"/>
              </a:rPr>
              <a:t>α</a:t>
            </a:r>
            <a:r>
              <a:rPr lang="en-US" i="1" baseline="30000" dirty="0" smtClean="0">
                <a:ea typeface="Cambria Math"/>
              </a:rPr>
              <a:t>k</a:t>
            </a:r>
            <a:r>
              <a:rPr lang="en-US" baseline="30000" dirty="0" smtClean="0">
                <a:latin typeface="Cambria Math"/>
                <a:ea typeface="Cambria Math"/>
              </a:rPr>
              <a:t>−2</a:t>
            </a:r>
            <a:r>
              <a:rPr lang="en-US" dirty="0" smtClean="0">
                <a:ea typeface="Cambria Math"/>
              </a:rPr>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Recursively Defined Sets and Structures</a:t>
            </a:r>
            <a:endParaRPr lang="en-US" sz="4000" dirty="0"/>
          </a:p>
        </p:txBody>
      </p:sp>
      <p:sp>
        <p:nvSpPr>
          <p:cNvPr id="3" name="Content Placeholder 2"/>
          <p:cNvSpPr>
            <a:spLocks noGrp="1"/>
          </p:cNvSpPr>
          <p:nvPr>
            <p:ph idx="1"/>
          </p:nvPr>
        </p:nvSpPr>
        <p:spPr/>
        <p:txBody>
          <a:bodyPr>
            <a:normAutofit fontScale="92500" lnSpcReduction="10000"/>
          </a:bodyPr>
          <a:lstStyle/>
          <a:p>
            <a:pPr>
              <a:buNone/>
            </a:pPr>
            <a:r>
              <a:rPr lang="en-US" i="1" dirty="0" smtClean="0"/>
              <a:t>   Recursive definitions </a:t>
            </a:r>
            <a:r>
              <a:rPr lang="en-US" dirty="0" smtClean="0"/>
              <a:t>of sets have two parts:</a:t>
            </a:r>
          </a:p>
          <a:p>
            <a:pPr lvl="1"/>
            <a:r>
              <a:rPr lang="en-US" dirty="0" smtClean="0"/>
              <a:t>The </a:t>
            </a:r>
            <a:r>
              <a:rPr lang="en-US" i="1" dirty="0" smtClean="0"/>
              <a:t>basis step </a:t>
            </a:r>
            <a:r>
              <a:rPr lang="en-US" dirty="0" smtClean="0"/>
              <a:t>specifies an initial collection of elements.</a:t>
            </a:r>
          </a:p>
          <a:p>
            <a:pPr lvl="1"/>
            <a:r>
              <a:rPr lang="en-US" dirty="0" smtClean="0"/>
              <a:t>The </a:t>
            </a:r>
            <a:r>
              <a:rPr lang="en-US" i="1" dirty="0" smtClean="0"/>
              <a:t>recursive step </a:t>
            </a:r>
            <a:r>
              <a:rPr lang="en-US" dirty="0" smtClean="0"/>
              <a:t>gives the rules for forming new elements in the set from those already known to be in the set.</a:t>
            </a:r>
          </a:p>
          <a:p>
            <a:r>
              <a:rPr lang="en-US" dirty="0" smtClean="0"/>
              <a:t>Sometimes the recursive definition has an </a:t>
            </a:r>
            <a:r>
              <a:rPr lang="en-US" i="1" dirty="0" smtClean="0"/>
              <a:t>exclusion rule</a:t>
            </a:r>
            <a:r>
              <a:rPr lang="en-US" dirty="0" smtClean="0"/>
              <a:t>, which specifies that the set contains nothing other than those elements specified in the basis step and generated by applications of the rules in the recursive step. </a:t>
            </a:r>
          </a:p>
          <a:p>
            <a:r>
              <a:rPr lang="en-US" dirty="0" smtClean="0"/>
              <a:t>We will always assume that the exclusion rule holds, even if it is not explicitly mentioned. </a:t>
            </a:r>
          </a:p>
          <a:p>
            <a:r>
              <a:rPr lang="en-US" dirty="0" smtClean="0"/>
              <a:t>We will later develop a form of induction, called </a:t>
            </a:r>
            <a:r>
              <a:rPr lang="en-US" i="1" dirty="0" smtClean="0"/>
              <a:t>structural induction</a:t>
            </a:r>
            <a:r>
              <a:rPr lang="en-US" dirty="0" smtClean="0"/>
              <a:t>, to prove results about recursively defined sets.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Recursively Defined Sets and Structures</a:t>
            </a:r>
            <a:endParaRPr lang="en-US" sz="4000" dirty="0"/>
          </a:p>
        </p:txBody>
      </p:sp>
      <p:sp>
        <p:nvSpPr>
          <p:cNvPr id="3" name="Content Placeholder 2"/>
          <p:cNvSpPr>
            <a:spLocks noGrp="1"/>
          </p:cNvSpPr>
          <p:nvPr>
            <p:ph idx="1"/>
          </p:nvPr>
        </p:nvSpPr>
        <p:spPr/>
        <p:txBody>
          <a:bodyPr>
            <a:normAutofit/>
          </a:bodyPr>
          <a:lstStyle/>
          <a:p>
            <a:pPr>
              <a:buNone/>
            </a:pPr>
            <a:r>
              <a:rPr lang="en-US" b="1" dirty="0" smtClean="0"/>
              <a:t>Example </a:t>
            </a:r>
            <a:r>
              <a:rPr lang="en-US" dirty="0" smtClean="0"/>
              <a:t>:</a:t>
            </a:r>
            <a:r>
              <a:rPr lang="en-US" b="1" dirty="0" smtClean="0"/>
              <a:t>  </a:t>
            </a:r>
            <a:r>
              <a:rPr lang="en-US" dirty="0" smtClean="0"/>
              <a:t>Subset of Integers  </a:t>
            </a:r>
            <a:r>
              <a:rPr lang="en-US" i="1" dirty="0" smtClean="0"/>
              <a:t>S</a:t>
            </a:r>
            <a:r>
              <a:rPr lang="en-US" dirty="0" smtClean="0"/>
              <a:t>:</a:t>
            </a:r>
          </a:p>
          <a:p>
            <a:pPr marL="971550" lvl="1" indent="-514350">
              <a:buNone/>
            </a:pPr>
            <a:r>
              <a:rPr lang="en-US" dirty="0" smtClean="0">
                <a:ea typeface="Cambria Math" pitchFamily="18" charset="0"/>
              </a:rPr>
              <a:t>BASIS STEP</a:t>
            </a:r>
            <a:r>
              <a:rPr lang="en-US" dirty="0" smtClean="0">
                <a:latin typeface="Cambria Math" pitchFamily="18" charset="0"/>
                <a:ea typeface="Cambria Math" pitchFamily="18" charset="0"/>
              </a:rPr>
              <a:t>: 3</a:t>
            </a:r>
            <a:r>
              <a:rPr lang="en-US" dirty="0" smtClean="0">
                <a:latin typeface="Cambria Math"/>
                <a:ea typeface="Cambria Math"/>
              </a:rPr>
              <a:t> ∊</a:t>
            </a:r>
            <a:r>
              <a:rPr lang="en-US" i="1" dirty="0" smtClean="0"/>
              <a:t> </a:t>
            </a:r>
            <a:r>
              <a:rPr lang="en-US" dirty="0" smtClean="0"/>
              <a:t>S.</a:t>
            </a:r>
          </a:p>
          <a:p>
            <a:pPr marL="971550" lvl="1" indent="-514350">
              <a:buNone/>
            </a:pPr>
            <a:r>
              <a:rPr lang="en-US" dirty="0" smtClean="0"/>
              <a:t>RECURSIVE STEP: If </a:t>
            </a:r>
            <a:r>
              <a:rPr lang="en-US" i="1" dirty="0" smtClean="0"/>
              <a:t>x</a:t>
            </a:r>
            <a:r>
              <a:rPr lang="en-US" dirty="0" smtClean="0"/>
              <a:t> </a:t>
            </a:r>
            <a:r>
              <a:rPr lang="en-US" dirty="0" smtClean="0">
                <a:latin typeface="Cambria Math"/>
                <a:ea typeface="Cambria Math"/>
              </a:rPr>
              <a:t>∊</a:t>
            </a:r>
            <a:r>
              <a:rPr lang="en-US" dirty="0" smtClean="0"/>
              <a:t> </a:t>
            </a:r>
            <a:r>
              <a:rPr lang="en-US" i="1" dirty="0" smtClean="0"/>
              <a:t>S</a:t>
            </a:r>
            <a:r>
              <a:rPr lang="en-US" dirty="0" smtClean="0"/>
              <a:t> and </a:t>
            </a:r>
            <a:r>
              <a:rPr lang="en-US" i="1" dirty="0" smtClean="0"/>
              <a:t>y</a:t>
            </a:r>
            <a:r>
              <a:rPr lang="en-US" dirty="0" smtClean="0"/>
              <a:t> </a:t>
            </a:r>
            <a:r>
              <a:rPr lang="en-US" dirty="0" smtClean="0">
                <a:latin typeface="Cambria Math"/>
                <a:ea typeface="Cambria Math"/>
              </a:rPr>
              <a:t>∊</a:t>
            </a:r>
            <a:r>
              <a:rPr lang="en-US" dirty="0" smtClean="0"/>
              <a:t> </a:t>
            </a:r>
            <a:r>
              <a:rPr lang="en-US" i="1" dirty="0" smtClean="0"/>
              <a:t>S</a:t>
            </a:r>
            <a:r>
              <a:rPr lang="en-US" dirty="0" smtClean="0"/>
              <a:t>, then </a:t>
            </a:r>
            <a:r>
              <a:rPr lang="en-US" i="1" dirty="0" smtClean="0"/>
              <a:t>x + y</a:t>
            </a:r>
            <a:r>
              <a:rPr lang="en-US" dirty="0" smtClean="0"/>
              <a:t> is in </a:t>
            </a:r>
            <a:r>
              <a:rPr lang="en-US" i="1" dirty="0" smtClean="0"/>
              <a:t>S.</a:t>
            </a:r>
            <a:endParaRPr lang="en-US" dirty="0" smtClean="0"/>
          </a:p>
          <a:p>
            <a:r>
              <a:rPr lang="en-US" dirty="0" smtClean="0"/>
              <a:t>Initially </a:t>
            </a:r>
            <a:r>
              <a:rPr lang="en-US" dirty="0" smtClean="0">
                <a:latin typeface="Cambria Math" pitchFamily="18" charset="0"/>
                <a:ea typeface="Cambria Math" pitchFamily="18" charset="0"/>
              </a:rPr>
              <a:t>3</a:t>
            </a:r>
            <a:r>
              <a:rPr lang="en-US" dirty="0" smtClean="0"/>
              <a:t> is in </a:t>
            </a:r>
            <a:r>
              <a:rPr lang="en-US" i="1" dirty="0" smtClean="0"/>
              <a:t>S</a:t>
            </a:r>
            <a:r>
              <a:rPr lang="en-US" dirty="0" smtClean="0"/>
              <a:t>, then </a:t>
            </a:r>
            <a:r>
              <a:rPr lang="en-US" dirty="0" smtClean="0">
                <a:latin typeface="Cambria Math" pitchFamily="18" charset="0"/>
                <a:ea typeface="Cambria Math" pitchFamily="18" charset="0"/>
              </a:rPr>
              <a:t>3</a:t>
            </a:r>
            <a:r>
              <a:rPr lang="en-US" dirty="0" smtClean="0"/>
              <a:t> + </a:t>
            </a:r>
            <a:r>
              <a:rPr lang="en-US" dirty="0" smtClean="0">
                <a:latin typeface="Cambria Math" pitchFamily="18" charset="0"/>
                <a:ea typeface="Cambria Math" pitchFamily="18" charset="0"/>
              </a:rPr>
              <a:t>3</a:t>
            </a:r>
            <a:r>
              <a:rPr lang="en-US" dirty="0" smtClean="0"/>
              <a:t> = </a:t>
            </a:r>
            <a:r>
              <a:rPr lang="en-US" dirty="0" smtClean="0">
                <a:latin typeface="Cambria Math" pitchFamily="18" charset="0"/>
                <a:ea typeface="Cambria Math" pitchFamily="18" charset="0"/>
              </a:rPr>
              <a:t>6</a:t>
            </a:r>
            <a:r>
              <a:rPr lang="en-US" dirty="0" smtClean="0"/>
              <a:t>, then </a:t>
            </a:r>
            <a:r>
              <a:rPr lang="en-US" dirty="0" smtClean="0">
                <a:latin typeface="Cambria Math" pitchFamily="18" charset="0"/>
                <a:ea typeface="Cambria Math" pitchFamily="18" charset="0"/>
              </a:rPr>
              <a:t>3</a:t>
            </a:r>
            <a:r>
              <a:rPr lang="en-US" dirty="0" smtClean="0"/>
              <a:t> + </a:t>
            </a:r>
            <a:r>
              <a:rPr lang="en-US" dirty="0" smtClean="0">
                <a:latin typeface="Cambria Math" pitchFamily="18" charset="0"/>
                <a:ea typeface="Cambria Math" pitchFamily="18" charset="0"/>
              </a:rPr>
              <a:t>6</a:t>
            </a:r>
            <a:r>
              <a:rPr lang="en-US" dirty="0" smtClean="0"/>
              <a:t> = </a:t>
            </a:r>
            <a:r>
              <a:rPr lang="en-US" dirty="0" smtClean="0">
                <a:latin typeface="Cambria Math" pitchFamily="18" charset="0"/>
                <a:ea typeface="Cambria Math" pitchFamily="18" charset="0"/>
              </a:rPr>
              <a:t>9</a:t>
            </a:r>
            <a:r>
              <a:rPr lang="en-US" dirty="0" smtClean="0"/>
              <a:t>, etc.</a:t>
            </a:r>
          </a:p>
          <a:p>
            <a:pPr marL="0" indent="0">
              <a:buNone/>
            </a:pPr>
            <a:r>
              <a:rPr lang="en-US" b="1" dirty="0" smtClean="0"/>
              <a:t>Example</a:t>
            </a:r>
            <a:r>
              <a:rPr lang="en-US" dirty="0" smtClean="0"/>
              <a:t>:</a:t>
            </a:r>
            <a:r>
              <a:rPr lang="en-US" b="1" dirty="0" smtClean="0"/>
              <a:t> </a:t>
            </a:r>
            <a:r>
              <a:rPr lang="en-US" dirty="0" smtClean="0"/>
              <a:t>The natural numbers</a:t>
            </a:r>
            <a:r>
              <a:rPr lang="en-US" b="1" dirty="0" smtClean="0"/>
              <a:t> N</a:t>
            </a:r>
            <a:r>
              <a:rPr lang="en-US" dirty="0" smtClean="0"/>
              <a:t>.</a:t>
            </a:r>
          </a:p>
          <a:p>
            <a:pPr marL="971550" lvl="1" indent="-514350">
              <a:buNone/>
            </a:pPr>
            <a:r>
              <a:rPr lang="en-US" dirty="0" smtClean="0">
                <a:ea typeface="Cambria Math" pitchFamily="18" charset="0"/>
              </a:rPr>
              <a:t>BASIS STEP</a:t>
            </a:r>
            <a:r>
              <a:rPr lang="en-US" dirty="0" smtClean="0">
                <a:latin typeface="Cambria Math" pitchFamily="18" charset="0"/>
                <a:ea typeface="Cambria Math" pitchFamily="18" charset="0"/>
              </a:rPr>
              <a:t>: 0 </a:t>
            </a:r>
            <a:r>
              <a:rPr lang="en-US" dirty="0" smtClean="0">
                <a:latin typeface="Cambria Math"/>
                <a:ea typeface="Cambria Math"/>
              </a:rPr>
              <a:t>∊</a:t>
            </a:r>
            <a:r>
              <a:rPr lang="en-US" dirty="0" smtClean="0"/>
              <a:t> </a:t>
            </a:r>
            <a:r>
              <a:rPr lang="en-US" b="1" dirty="0" smtClean="0"/>
              <a:t>N.</a:t>
            </a:r>
          </a:p>
          <a:p>
            <a:pPr marL="971550" lvl="1" indent="-514350">
              <a:buNone/>
            </a:pPr>
            <a:r>
              <a:rPr lang="en-US" dirty="0" smtClean="0"/>
              <a:t>RECURSIVE STEP: If </a:t>
            </a:r>
            <a:r>
              <a:rPr lang="en-US" i="1" dirty="0" smtClean="0"/>
              <a:t>n</a:t>
            </a:r>
            <a:r>
              <a:rPr lang="en-US" dirty="0" smtClean="0"/>
              <a:t> is in </a:t>
            </a:r>
            <a:r>
              <a:rPr lang="en-US" b="1" dirty="0" smtClean="0"/>
              <a:t>N</a:t>
            </a:r>
            <a:r>
              <a:rPr lang="en-US" dirty="0" smtClean="0"/>
              <a:t>, then </a:t>
            </a:r>
            <a:r>
              <a:rPr lang="en-US" i="1" dirty="0" smtClean="0"/>
              <a:t>n + </a:t>
            </a:r>
            <a:r>
              <a:rPr lang="en-US" dirty="0" smtClean="0">
                <a:latin typeface="Cambria Math" pitchFamily="18" charset="0"/>
                <a:ea typeface="Cambria Math" pitchFamily="18" charset="0"/>
              </a:rPr>
              <a:t>1</a:t>
            </a:r>
            <a:r>
              <a:rPr lang="en-US" i="1" dirty="0" smtClean="0"/>
              <a:t> </a:t>
            </a:r>
            <a:r>
              <a:rPr lang="en-US" dirty="0" smtClean="0"/>
              <a:t>is in </a:t>
            </a:r>
            <a:r>
              <a:rPr lang="en-US" b="1" dirty="0" smtClean="0"/>
              <a:t>N</a:t>
            </a:r>
            <a:r>
              <a:rPr lang="en-US" dirty="0" smtClean="0"/>
              <a:t>.</a:t>
            </a:r>
            <a:r>
              <a:rPr lang="en-US" b="1" i="1" dirty="0" smtClean="0"/>
              <a:t>  </a:t>
            </a:r>
            <a:endParaRPr lang="en-US" dirty="0" smtClean="0"/>
          </a:p>
          <a:p>
            <a:r>
              <a:rPr lang="en-US" dirty="0" smtClean="0"/>
              <a:t>Initially </a:t>
            </a:r>
            <a:r>
              <a:rPr lang="en-US" dirty="0" smtClean="0">
                <a:latin typeface="Cambria Math" pitchFamily="18" charset="0"/>
                <a:ea typeface="Cambria Math" pitchFamily="18" charset="0"/>
              </a:rPr>
              <a:t>0</a:t>
            </a:r>
            <a:r>
              <a:rPr lang="en-US" dirty="0" smtClean="0"/>
              <a:t> is in </a:t>
            </a:r>
            <a:r>
              <a:rPr lang="en-US" i="1" dirty="0" smtClean="0"/>
              <a:t>S</a:t>
            </a:r>
            <a:r>
              <a:rPr lang="en-US" dirty="0" smtClean="0"/>
              <a:t>, then </a:t>
            </a:r>
            <a:r>
              <a:rPr lang="en-US" dirty="0" smtClean="0">
                <a:latin typeface="Cambria Math" pitchFamily="18" charset="0"/>
                <a:ea typeface="Cambria Math" pitchFamily="18" charset="0"/>
              </a:rPr>
              <a:t>0</a:t>
            </a:r>
            <a:r>
              <a:rPr lang="en-US" dirty="0" smtClean="0"/>
              <a:t> +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1</a:t>
            </a:r>
            <a:r>
              <a:rPr lang="en-US" dirty="0" smtClean="0"/>
              <a:t>, then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1</a:t>
            </a:r>
            <a:r>
              <a:rPr lang="en-US" dirty="0" smtClean="0"/>
              <a:t> = </a:t>
            </a:r>
            <a:r>
              <a:rPr lang="en-US" dirty="0" smtClean="0">
                <a:latin typeface="Cambria Math" pitchFamily="18" charset="0"/>
                <a:ea typeface="Cambria Math" pitchFamily="18" charset="0"/>
              </a:rPr>
              <a:t>2</a:t>
            </a:r>
            <a:r>
              <a:rPr lang="en-US" dirty="0" smtClean="0"/>
              <a:t>, etc.</a:t>
            </a:r>
          </a:p>
          <a:p>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Strings</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Definition</a:t>
            </a:r>
            <a:r>
              <a:rPr lang="en-US" dirty="0" smtClean="0"/>
              <a:t>:</a:t>
            </a:r>
            <a:r>
              <a:rPr lang="en-US" b="1" dirty="0" smtClean="0"/>
              <a:t>  </a:t>
            </a:r>
            <a:r>
              <a:rPr lang="en-US" dirty="0" smtClean="0"/>
              <a:t>The set  </a:t>
            </a:r>
            <a:r>
              <a:rPr lang="el-GR" dirty="0" smtClean="0"/>
              <a:t>Σ</a:t>
            </a:r>
            <a:r>
              <a:rPr lang="en-US" dirty="0" smtClean="0"/>
              <a:t>* of </a:t>
            </a:r>
            <a:r>
              <a:rPr lang="en-US" i="1" dirty="0" smtClean="0"/>
              <a:t>strings</a:t>
            </a:r>
            <a:r>
              <a:rPr lang="en-US" dirty="0" smtClean="0"/>
              <a:t> over the alphabet </a:t>
            </a:r>
            <a:r>
              <a:rPr lang="el-GR" dirty="0" smtClean="0"/>
              <a:t>Σ</a:t>
            </a:r>
            <a:r>
              <a:rPr lang="en-US" dirty="0" smtClean="0"/>
              <a:t>:</a:t>
            </a:r>
          </a:p>
          <a:p>
            <a:pPr marL="971550" lvl="1" indent="-514350">
              <a:buNone/>
            </a:pPr>
            <a:r>
              <a:rPr lang="en-US" dirty="0" smtClean="0">
                <a:ea typeface="Cambria Math" pitchFamily="18" charset="0"/>
              </a:rPr>
              <a:t>BASIS STEP</a:t>
            </a:r>
            <a:r>
              <a:rPr lang="en-US" dirty="0" smtClean="0">
                <a:latin typeface="Cambria Math" pitchFamily="18" charset="0"/>
                <a:ea typeface="Cambria Math" pitchFamily="18" charset="0"/>
              </a:rPr>
              <a:t>: </a:t>
            </a:r>
            <a:r>
              <a:rPr lang="el-GR" dirty="0" smtClean="0"/>
              <a:t>λ </a:t>
            </a:r>
            <a:r>
              <a:rPr lang="en-US" dirty="0" smtClean="0">
                <a:latin typeface="Cambria Math"/>
                <a:ea typeface="Cambria Math"/>
              </a:rPr>
              <a:t>∊</a:t>
            </a:r>
            <a:r>
              <a:rPr lang="en-US" dirty="0" smtClean="0"/>
              <a:t> </a:t>
            </a:r>
            <a:r>
              <a:rPr lang="el-GR" dirty="0" smtClean="0"/>
              <a:t>Σ</a:t>
            </a:r>
            <a:r>
              <a:rPr lang="en-US" dirty="0" smtClean="0"/>
              <a:t>*</a:t>
            </a:r>
            <a:r>
              <a:rPr lang="en-US" i="1" dirty="0" smtClean="0"/>
              <a:t> </a:t>
            </a:r>
            <a:r>
              <a:rPr lang="en-US" dirty="0" smtClean="0"/>
              <a:t>(</a:t>
            </a:r>
            <a:r>
              <a:rPr lang="el-GR" dirty="0" smtClean="0"/>
              <a:t>λ</a:t>
            </a:r>
            <a:r>
              <a:rPr lang="en-US" dirty="0" smtClean="0"/>
              <a:t> is the empty string)</a:t>
            </a:r>
            <a:endParaRPr lang="en-US" i="1" dirty="0" smtClean="0"/>
          </a:p>
          <a:p>
            <a:pPr marL="971550" lvl="1" indent="-514350">
              <a:buNone/>
            </a:pPr>
            <a:r>
              <a:rPr lang="en-US" dirty="0" smtClean="0"/>
              <a:t>RECURSIVE STEP: If </a:t>
            </a:r>
            <a:r>
              <a:rPr lang="en-US" i="1" dirty="0" smtClean="0"/>
              <a:t>w</a:t>
            </a:r>
            <a:r>
              <a:rPr lang="en-US" dirty="0" smtClean="0"/>
              <a:t> is in </a:t>
            </a:r>
            <a:r>
              <a:rPr lang="el-GR" dirty="0" smtClean="0"/>
              <a:t>Σ</a:t>
            </a:r>
            <a:r>
              <a:rPr lang="en-US" dirty="0" smtClean="0"/>
              <a:t>*</a:t>
            </a:r>
            <a:r>
              <a:rPr lang="en-US" i="1" dirty="0" smtClean="0"/>
              <a:t> </a:t>
            </a:r>
            <a:r>
              <a:rPr lang="en-US" dirty="0" smtClean="0"/>
              <a:t>and</a:t>
            </a:r>
            <a:r>
              <a:rPr lang="en-US" i="1" dirty="0" smtClean="0"/>
              <a:t> x </a:t>
            </a:r>
            <a:r>
              <a:rPr lang="en-US" dirty="0" smtClean="0"/>
              <a:t>is in </a:t>
            </a:r>
            <a:r>
              <a:rPr lang="el-GR" dirty="0" smtClean="0"/>
              <a:t>Σ</a:t>
            </a:r>
            <a:r>
              <a:rPr lang="en-US" i="1" dirty="0" smtClean="0"/>
              <a:t>,                   </a:t>
            </a:r>
            <a:r>
              <a:rPr lang="en-US" dirty="0" smtClean="0"/>
              <a:t>then</a:t>
            </a:r>
            <a:r>
              <a:rPr lang="en-US" i="1" dirty="0" smtClean="0"/>
              <a:t> </a:t>
            </a:r>
            <a:r>
              <a:rPr lang="en-US" i="1" dirty="0" err="1" smtClean="0"/>
              <a:t>wx</a:t>
            </a:r>
            <a:r>
              <a:rPr lang="en-US" i="1" dirty="0" smtClean="0"/>
              <a:t> </a:t>
            </a:r>
            <a:r>
              <a:rPr lang="en-US" dirty="0" smtClean="0">
                <a:sym typeface="Symbol"/>
              </a:rPr>
              <a:t></a:t>
            </a:r>
            <a:r>
              <a:rPr lang="en-US" dirty="0" smtClean="0"/>
              <a:t> </a:t>
            </a:r>
            <a:r>
              <a:rPr lang="el-GR" dirty="0" smtClean="0"/>
              <a:t>Σ</a:t>
            </a:r>
            <a:r>
              <a:rPr lang="en-US" dirty="0" smtClean="0"/>
              <a:t>*</a:t>
            </a:r>
            <a:r>
              <a:rPr lang="en-US" i="1" dirty="0" smtClean="0"/>
              <a:t>.</a:t>
            </a:r>
          </a:p>
          <a:p>
            <a:pPr>
              <a:buNone/>
            </a:pPr>
            <a:r>
              <a:rPr lang="en-US" b="1" dirty="0" smtClean="0">
                <a:sym typeface="Symbol"/>
              </a:rPr>
              <a:t>   Example</a:t>
            </a:r>
            <a:r>
              <a:rPr lang="en-US" dirty="0" smtClean="0">
                <a:sym typeface="Symbol"/>
              </a:rPr>
              <a:t>:  If </a:t>
            </a:r>
            <a:r>
              <a:rPr lang="el-GR" dirty="0" smtClean="0"/>
              <a:t>Σ</a:t>
            </a:r>
            <a:r>
              <a:rPr lang="en-US" i="1" dirty="0" smtClean="0"/>
              <a:t> = </a:t>
            </a:r>
            <a:r>
              <a:rPr lang="en-US" dirty="0" smtClean="0"/>
              <a:t>{</a:t>
            </a:r>
            <a:r>
              <a:rPr lang="en-US" dirty="0" smtClean="0">
                <a:latin typeface="Cambria Math" pitchFamily="18" charset="0"/>
                <a:ea typeface="Cambria Math" pitchFamily="18" charset="0"/>
              </a:rPr>
              <a:t>0</a:t>
            </a:r>
            <a:r>
              <a:rPr lang="en-US" dirty="0" smtClean="0"/>
              <a:t>,</a:t>
            </a:r>
            <a:r>
              <a:rPr lang="en-US" dirty="0" smtClean="0">
                <a:latin typeface="Cambria Math" pitchFamily="18" charset="0"/>
                <a:ea typeface="Cambria Math" pitchFamily="18" charset="0"/>
              </a:rPr>
              <a:t>1</a:t>
            </a:r>
            <a:r>
              <a:rPr lang="en-US" dirty="0" smtClean="0"/>
              <a:t>}, the strings in </a:t>
            </a:r>
            <a:r>
              <a:rPr lang="en-US" dirty="0" smtClean="0">
                <a:sym typeface="Symbol"/>
              </a:rPr>
              <a:t>in </a:t>
            </a:r>
            <a:r>
              <a:rPr lang="el-GR" dirty="0" smtClean="0"/>
              <a:t>Σ</a:t>
            </a:r>
            <a:r>
              <a:rPr lang="en-US" dirty="0" smtClean="0"/>
              <a:t>*</a:t>
            </a:r>
            <a:r>
              <a:rPr lang="en-US" i="1" dirty="0" smtClean="0"/>
              <a:t> </a:t>
            </a:r>
            <a:r>
              <a:rPr lang="en-US" dirty="0" smtClean="0"/>
              <a:t>are the set of all bit strings, </a:t>
            </a:r>
            <a:r>
              <a:rPr lang="el-GR" dirty="0" smtClean="0"/>
              <a:t>λ</a:t>
            </a:r>
            <a:r>
              <a:rPr lang="en-US" dirty="0" smtClean="0"/>
              <a:t>,</a:t>
            </a:r>
            <a:r>
              <a:rPr lang="en-US" dirty="0" smtClean="0">
                <a:latin typeface="Cambria Math" pitchFamily="18" charset="0"/>
                <a:ea typeface="Cambria Math" pitchFamily="18" charset="0"/>
              </a:rPr>
              <a:t>0</a:t>
            </a:r>
            <a:r>
              <a:rPr lang="en-US" dirty="0" smtClean="0"/>
              <a:t>,</a:t>
            </a:r>
            <a:r>
              <a:rPr lang="en-US" dirty="0" smtClean="0">
                <a:latin typeface="Cambria Math" pitchFamily="18" charset="0"/>
                <a:ea typeface="Cambria Math" pitchFamily="18" charset="0"/>
              </a:rPr>
              <a:t>1, 00</a:t>
            </a:r>
            <a:r>
              <a:rPr lang="en-US" dirty="0" smtClean="0"/>
              <a:t>,</a:t>
            </a:r>
            <a:r>
              <a:rPr lang="en-US" dirty="0" smtClean="0">
                <a:latin typeface="Cambria Math" pitchFamily="18" charset="0"/>
                <a:ea typeface="Cambria Math" pitchFamily="18" charset="0"/>
              </a:rPr>
              <a:t>01,10, 11, etc.</a:t>
            </a:r>
            <a:endParaRPr lang="en-US" dirty="0" smtClean="0"/>
          </a:p>
          <a:p>
            <a:pPr>
              <a:buNone/>
            </a:pPr>
            <a:r>
              <a:rPr lang="en-US" b="1" dirty="0" smtClean="0">
                <a:sym typeface="Symbol"/>
              </a:rPr>
              <a:t>   Example</a:t>
            </a:r>
            <a:r>
              <a:rPr lang="en-US" dirty="0" smtClean="0">
                <a:sym typeface="Symbol"/>
              </a:rPr>
              <a:t>:  If </a:t>
            </a:r>
            <a:r>
              <a:rPr lang="el-GR" dirty="0" smtClean="0"/>
              <a:t>Σ</a:t>
            </a:r>
            <a:r>
              <a:rPr lang="en-US" i="1" dirty="0" smtClean="0"/>
              <a:t> = </a:t>
            </a:r>
            <a:r>
              <a:rPr lang="en-US" dirty="0" smtClean="0"/>
              <a:t>{</a:t>
            </a:r>
            <a:r>
              <a:rPr lang="en-US" i="1" dirty="0" err="1" smtClean="0">
                <a:ea typeface="Cambria Math" pitchFamily="18" charset="0"/>
              </a:rPr>
              <a:t>a</a:t>
            </a:r>
            <a:r>
              <a:rPr lang="en-US" dirty="0" err="1" smtClean="0"/>
              <a:t>,</a:t>
            </a:r>
            <a:r>
              <a:rPr lang="en-US" i="1" dirty="0" err="1" smtClean="0">
                <a:ea typeface="Cambria Math" pitchFamily="18" charset="0"/>
              </a:rPr>
              <a:t>b</a:t>
            </a:r>
            <a:r>
              <a:rPr lang="en-US" dirty="0" smtClean="0"/>
              <a:t>}, show that </a:t>
            </a:r>
            <a:r>
              <a:rPr lang="en-US" i="1" dirty="0" err="1" smtClean="0"/>
              <a:t>aab</a:t>
            </a:r>
            <a:r>
              <a:rPr lang="en-US" dirty="0" smtClean="0"/>
              <a:t> is in </a:t>
            </a:r>
            <a:r>
              <a:rPr lang="el-GR" dirty="0" smtClean="0"/>
              <a:t>Σ</a:t>
            </a:r>
            <a:r>
              <a:rPr lang="en-US" dirty="0" smtClean="0"/>
              <a:t>*</a:t>
            </a:r>
            <a:r>
              <a:rPr lang="en-US" dirty="0" smtClean="0">
                <a:latin typeface="Cambria Math" pitchFamily="18" charset="0"/>
                <a:ea typeface="Cambria Math" pitchFamily="18" charset="0"/>
              </a:rPr>
              <a:t>.</a:t>
            </a:r>
          </a:p>
          <a:p>
            <a:pPr lvl="1"/>
            <a:r>
              <a:rPr lang="en-US" dirty="0" smtClean="0">
                <a:latin typeface="Cambria Math" pitchFamily="18" charset="0"/>
                <a:ea typeface="Cambria Math" pitchFamily="18" charset="0"/>
              </a:rPr>
              <a:t>Since </a:t>
            </a:r>
            <a:r>
              <a:rPr lang="el-GR" dirty="0" smtClean="0"/>
              <a:t>λ </a:t>
            </a:r>
            <a:r>
              <a:rPr lang="en-US" dirty="0" smtClean="0">
                <a:latin typeface="Cambria Math"/>
                <a:ea typeface="Cambria Math"/>
              </a:rPr>
              <a:t>∊</a:t>
            </a:r>
            <a:r>
              <a:rPr lang="en-US" dirty="0" smtClean="0"/>
              <a:t> </a:t>
            </a:r>
            <a:r>
              <a:rPr lang="el-GR" dirty="0" smtClean="0"/>
              <a:t>Σ</a:t>
            </a:r>
            <a:r>
              <a:rPr lang="en-US" dirty="0" smtClean="0"/>
              <a:t>*</a:t>
            </a:r>
            <a:r>
              <a:rPr lang="en-US" i="1" dirty="0" smtClean="0"/>
              <a:t> </a:t>
            </a:r>
            <a:r>
              <a:rPr lang="en-US" dirty="0" smtClean="0"/>
              <a:t>and </a:t>
            </a:r>
            <a:r>
              <a:rPr lang="en-US" i="1" dirty="0" smtClean="0">
                <a:ea typeface="Cambria Math" pitchFamily="18" charset="0"/>
              </a:rPr>
              <a:t>a</a:t>
            </a:r>
            <a:r>
              <a:rPr lang="en-US" dirty="0" smtClean="0">
                <a:latin typeface="Cambria Math" pitchFamily="18" charset="0"/>
                <a:ea typeface="Cambria Math" pitchFamily="18" charset="0"/>
              </a:rPr>
              <a:t> </a:t>
            </a:r>
            <a:r>
              <a:rPr lang="en-US" dirty="0" smtClean="0">
                <a:latin typeface="Cambria Math"/>
                <a:ea typeface="Cambria Math"/>
              </a:rPr>
              <a:t>∊</a:t>
            </a:r>
            <a:r>
              <a:rPr lang="en-US" dirty="0" smtClean="0"/>
              <a:t> </a:t>
            </a:r>
            <a:r>
              <a:rPr lang="el-GR" dirty="0" smtClean="0"/>
              <a:t>Σ</a:t>
            </a:r>
            <a:r>
              <a:rPr lang="en-US" dirty="0" smtClean="0"/>
              <a:t>, </a:t>
            </a:r>
            <a:r>
              <a:rPr lang="en-US" i="1" dirty="0" smtClean="0"/>
              <a:t>a </a:t>
            </a:r>
            <a:r>
              <a:rPr lang="en-US" dirty="0" smtClean="0">
                <a:latin typeface="Cambria Math"/>
                <a:ea typeface="Cambria Math"/>
              </a:rPr>
              <a:t>∊</a:t>
            </a:r>
            <a:r>
              <a:rPr lang="en-US" dirty="0" smtClean="0"/>
              <a:t> </a:t>
            </a:r>
            <a:r>
              <a:rPr lang="el-GR" dirty="0" smtClean="0"/>
              <a:t>Σ</a:t>
            </a:r>
            <a:r>
              <a:rPr lang="en-US" dirty="0" smtClean="0"/>
              <a:t>*.</a:t>
            </a:r>
          </a:p>
          <a:p>
            <a:pPr lvl="1"/>
            <a:r>
              <a:rPr lang="en-US" dirty="0" smtClean="0">
                <a:latin typeface="Cambria Math" pitchFamily="18" charset="0"/>
                <a:ea typeface="Cambria Math" pitchFamily="18" charset="0"/>
              </a:rPr>
              <a:t>Since </a:t>
            </a:r>
            <a:r>
              <a:rPr lang="en-US" i="1" dirty="0" smtClean="0">
                <a:ea typeface="Cambria Math" pitchFamily="18" charset="0"/>
              </a:rPr>
              <a:t>a </a:t>
            </a:r>
            <a:r>
              <a:rPr lang="en-US" dirty="0" smtClean="0">
                <a:latin typeface="Cambria Math"/>
                <a:ea typeface="Cambria Math"/>
              </a:rPr>
              <a:t>∊</a:t>
            </a:r>
            <a:r>
              <a:rPr lang="en-US" dirty="0" smtClean="0"/>
              <a:t> </a:t>
            </a:r>
            <a:r>
              <a:rPr lang="el-GR" dirty="0" smtClean="0"/>
              <a:t>Σ</a:t>
            </a:r>
            <a:r>
              <a:rPr lang="en-US" dirty="0" smtClean="0"/>
              <a:t>*</a:t>
            </a:r>
            <a:r>
              <a:rPr lang="en-US" i="1" dirty="0" smtClean="0"/>
              <a:t> </a:t>
            </a:r>
            <a:r>
              <a:rPr lang="en-US" dirty="0" smtClean="0"/>
              <a:t>and </a:t>
            </a:r>
            <a:r>
              <a:rPr lang="en-US" i="1" dirty="0" smtClean="0">
                <a:ea typeface="Cambria Math" pitchFamily="18" charset="0"/>
              </a:rPr>
              <a:t>a</a:t>
            </a:r>
            <a:r>
              <a:rPr lang="en-US" dirty="0" smtClean="0">
                <a:latin typeface="Cambria Math" pitchFamily="18" charset="0"/>
                <a:ea typeface="Cambria Math" pitchFamily="18" charset="0"/>
              </a:rPr>
              <a:t> </a:t>
            </a:r>
            <a:r>
              <a:rPr lang="en-US" dirty="0" smtClean="0">
                <a:latin typeface="Cambria Math"/>
                <a:ea typeface="Cambria Math"/>
              </a:rPr>
              <a:t>∊</a:t>
            </a:r>
            <a:r>
              <a:rPr lang="en-US" dirty="0" smtClean="0"/>
              <a:t> </a:t>
            </a:r>
            <a:r>
              <a:rPr lang="el-GR" dirty="0" smtClean="0"/>
              <a:t>Σ</a:t>
            </a:r>
            <a:r>
              <a:rPr lang="en-US" dirty="0" smtClean="0"/>
              <a:t>, </a:t>
            </a:r>
            <a:r>
              <a:rPr lang="en-US" i="1" dirty="0" err="1" smtClean="0"/>
              <a:t>aa</a:t>
            </a:r>
            <a:r>
              <a:rPr lang="en-US" i="1" dirty="0" smtClean="0"/>
              <a:t> </a:t>
            </a:r>
            <a:r>
              <a:rPr lang="en-US" dirty="0" smtClean="0">
                <a:latin typeface="Cambria Math"/>
                <a:ea typeface="Cambria Math"/>
              </a:rPr>
              <a:t>∊</a:t>
            </a:r>
            <a:r>
              <a:rPr lang="en-US" dirty="0" smtClean="0"/>
              <a:t> </a:t>
            </a:r>
            <a:r>
              <a:rPr lang="el-GR" dirty="0" smtClean="0"/>
              <a:t>Σ</a:t>
            </a:r>
            <a:r>
              <a:rPr lang="en-US" dirty="0" smtClean="0"/>
              <a:t>*.</a:t>
            </a:r>
          </a:p>
          <a:p>
            <a:pPr lvl="1"/>
            <a:r>
              <a:rPr lang="en-US" dirty="0" smtClean="0">
                <a:latin typeface="Cambria Math" pitchFamily="18" charset="0"/>
                <a:ea typeface="Cambria Math" pitchFamily="18" charset="0"/>
              </a:rPr>
              <a:t>Since </a:t>
            </a:r>
            <a:r>
              <a:rPr lang="en-US" i="1" dirty="0" err="1" smtClean="0">
                <a:ea typeface="Cambria Math" pitchFamily="18" charset="0"/>
              </a:rPr>
              <a:t>aa</a:t>
            </a:r>
            <a:r>
              <a:rPr lang="en-US" i="1" dirty="0" smtClean="0">
                <a:ea typeface="Cambria Math" pitchFamily="18" charset="0"/>
              </a:rPr>
              <a:t> </a:t>
            </a:r>
            <a:r>
              <a:rPr lang="en-US" dirty="0" smtClean="0">
                <a:latin typeface="Cambria Math"/>
                <a:ea typeface="Cambria Math"/>
              </a:rPr>
              <a:t>∊</a:t>
            </a:r>
            <a:r>
              <a:rPr lang="en-US" dirty="0" smtClean="0"/>
              <a:t> </a:t>
            </a:r>
            <a:r>
              <a:rPr lang="el-GR" dirty="0" smtClean="0"/>
              <a:t>Σ</a:t>
            </a:r>
            <a:r>
              <a:rPr lang="en-US" dirty="0" smtClean="0"/>
              <a:t>*</a:t>
            </a:r>
            <a:r>
              <a:rPr lang="en-US" i="1" dirty="0" smtClean="0"/>
              <a:t> </a:t>
            </a:r>
            <a:r>
              <a:rPr lang="en-US" dirty="0" smtClean="0"/>
              <a:t>and </a:t>
            </a:r>
            <a:r>
              <a:rPr lang="en-US" i="1" dirty="0" smtClean="0">
                <a:ea typeface="Cambria Math" pitchFamily="18" charset="0"/>
              </a:rPr>
              <a:t>b</a:t>
            </a:r>
            <a:r>
              <a:rPr lang="en-US" dirty="0" smtClean="0">
                <a:latin typeface="Cambria Math" pitchFamily="18" charset="0"/>
                <a:ea typeface="Cambria Math" pitchFamily="18" charset="0"/>
              </a:rPr>
              <a:t> </a:t>
            </a:r>
            <a:r>
              <a:rPr lang="en-US" dirty="0" smtClean="0">
                <a:latin typeface="Cambria Math"/>
                <a:ea typeface="Cambria Math"/>
              </a:rPr>
              <a:t>∊</a:t>
            </a:r>
            <a:r>
              <a:rPr lang="en-US" dirty="0" smtClean="0"/>
              <a:t> </a:t>
            </a:r>
            <a:r>
              <a:rPr lang="el-GR" dirty="0" smtClean="0"/>
              <a:t>Σ</a:t>
            </a:r>
            <a:r>
              <a:rPr lang="en-US" dirty="0" smtClean="0"/>
              <a:t>, </a:t>
            </a:r>
            <a:r>
              <a:rPr lang="en-US" i="1" dirty="0" err="1" smtClean="0"/>
              <a:t>aab</a:t>
            </a:r>
            <a:r>
              <a:rPr lang="en-US" i="1" dirty="0" smtClean="0"/>
              <a:t> </a:t>
            </a:r>
            <a:r>
              <a:rPr lang="en-US" dirty="0" smtClean="0">
                <a:latin typeface="Cambria Math"/>
                <a:ea typeface="Cambria Math"/>
              </a:rPr>
              <a:t>∊</a:t>
            </a:r>
            <a:r>
              <a:rPr lang="en-US" dirty="0" smtClean="0"/>
              <a:t> </a:t>
            </a:r>
            <a:r>
              <a:rPr lang="el-GR" dirty="0" smtClean="0"/>
              <a:t>Σ</a:t>
            </a:r>
            <a:r>
              <a:rPr lang="en-US" dirty="0" smtClean="0"/>
              <a:t>*.</a:t>
            </a:r>
          </a:p>
          <a:p>
            <a:pPr lvl="1"/>
            <a:endParaRPr lang="en-US" dirty="0" smtClean="0"/>
          </a:p>
          <a:p>
            <a:pPr lvl="1"/>
            <a:endParaRPr lang="en-US" dirty="0" smtClean="0"/>
          </a:p>
          <a:p>
            <a:pPr marL="571500" indent="-514350">
              <a:buNone/>
            </a:pPr>
            <a:endParaRPr lang="en-US" i="1" dirty="0" smtClean="0">
              <a:sym typeface="Symbol"/>
            </a:endParaRPr>
          </a:p>
          <a:p>
            <a:pPr marL="571500" indent="-514350">
              <a:buNone/>
            </a:pPr>
            <a:endParaRPr lang="en-US" i="1" dirty="0" smtClean="0"/>
          </a:p>
          <a:p>
            <a:pPr marL="571500" indent="-514350"/>
            <a:endParaRPr lang="en-US" dirty="0" smtClean="0">
              <a:sym typeface="Symbol"/>
            </a:endParaRP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String Concatenation</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Definition</a:t>
            </a:r>
            <a:r>
              <a:rPr lang="en-US" dirty="0" smtClean="0"/>
              <a:t>: Two strings can be combined via the operation of </a:t>
            </a:r>
            <a:r>
              <a:rPr lang="en-US" i="1" dirty="0" smtClean="0"/>
              <a:t>concatenation</a:t>
            </a:r>
            <a:r>
              <a:rPr lang="en-US" dirty="0" smtClean="0"/>
              <a:t>. Let </a:t>
            </a:r>
            <a:r>
              <a:rPr lang="el-GR" dirty="0" smtClean="0"/>
              <a:t>Σ</a:t>
            </a:r>
            <a:r>
              <a:rPr lang="en-US" dirty="0" smtClean="0"/>
              <a:t> be a set of symbols and </a:t>
            </a:r>
            <a:r>
              <a:rPr lang="el-GR" dirty="0" smtClean="0"/>
              <a:t>Σ</a:t>
            </a:r>
            <a:r>
              <a:rPr lang="en-US" dirty="0" smtClean="0"/>
              <a:t>* be the set of strings formed from the symbols in </a:t>
            </a:r>
            <a:r>
              <a:rPr lang="el-GR" dirty="0" smtClean="0"/>
              <a:t>Σ</a:t>
            </a:r>
            <a:r>
              <a:rPr lang="en-US" dirty="0" smtClean="0"/>
              <a:t>. We can define the concatenation of two strings, denoted by </a:t>
            </a:r>
            <a:r>
              <a:rPr lang="en-US" dirty="0" smtClean="0">
                <a:latin typeface="Cambria Math"/>
                <a:ea typeface="Cambria Math"/>
              </a:rPr>
              <a:t>∙, </a:t>
            </a:r>
            <a:r>
              <a:rPr lang="en-US" dirty="0" smtClean="0">
                <a:ea typeface="Cambria Math"/>
              </a:rPr>
              <a:t>recursively as follows.</a:t>
            </a:r>
          </a:p>
          <a:p>
            <a:pPr marL="971550" lvl="1" indent="-514350">
              <a:buNone/>
            </a:pPr>
            <a:r>
              <a:rPr lang="en-US" dirty="0" smtClean="0">
                <a:ea typeface="Cambria Math" pitchFamily="18" charset="0"/>
              </a:rPr>
              <a:t>BASIS STEP</a:t>
            </a:r>
            <a:r>
              <a:rPr lang="en-US" dirty="0" smtClean="0">
                <a:latin typeface="Cambria Math" pitchFamily="18" charset="0"/>
                <a:ea typeface="Cambria Math" pitchFamily="18" charset="0"/>
              </a:rPr>
              <a:t>: If </a:t>
            </a:r>
            <a:r>
              <a:rPr lang="en-US" i="1" dirty="0" smtClean="0"/>
              <a:t>w </a:t>
            </a:r>
            <a:r>
              <a:rPr lang="en-US" dirty="0" smtClean="0">
                <a:sym typeface="Symbol"/>
              </a:rPr>
              <a:t></a:t>
            </a:r>
            <a:r>
              <a:rPr lang="en-US" dirty="0" smtClean="0"/>
              <a:t> </a:t>
            </a:r>
            <a:r>
              <a:rPr lang="el-GR" dirty="0" smtClean="0"/>
              <a:t>Σ</a:t>
            </a:r>
            <a:r>
              <a:rPr lang="en-US" dirty="0" smtClean="0"/>
              <a:t>*</a:t>
            </a:r>
            <a:r>
              <a:rPr lang="en-US" i="1" dirty="0" smtClean="0"/>
              <a:t>, </a:t>
            </a:r>
            <a:r>
              <a:rPr lang="en-US" dirty="0" smtClean="0"/>
              <a:t>then</a:t>
            </a:r>
            <a:r>
              <a:rPr lang="en-US" i="1" dirty="0" smtClean="0"/>
              <a:t> w</a:t>
            </a:r>
            <a:r>
              <a:rPr lang="en-US" dirty="0" smtClean="0">
                <a:latin typeface="Cambria Math"/>
                <a:ea typeface="Cambria Math"/>
              </a:rPr>
              <a:t> ∙</a:t>
            </a:r>
            <a:r>
              <a:rPr lang="el-GR" dirty="0" smtClean="0"/>
              <a:t> λ</a:t>
            </a:r>
            <a:r>
              <a:rPr lang="en-US" dirty="0" smtClean="0"/>
              <a:t>= </a:t>
            </a:r>
            <a:r>
              <a:rPr lang="en-US" i="1" dirty="0" smtClean="0"/>
              <a:t>w</a:t>
            </a:r>
            <a:r>
              <a:rPr lang="en-US" b="1" dirty="0" smtClean="0"/>
              <a:t>.</a:t>
            </a:r>
          </a:p>
          <a:p>
            <a:pPr marL="971550" lvl="1" indent="-514350">
              <a:buNone/>
            </a:pPr>
            <a:r>
              <a:rPr lang="en-US" dirty="0" smtClean="0"/>
              <a:t>RECURSIVE STEP: </a:t>
            </a:r>
            <a:r>
              <a:rPr lang="en-US" dirty="0" smtClean="0">
                <a:latin typeface="Cambria Math" pitchFamily="18" charset="0"/>
                <a:ea typeface="Cambria Math" pitchFamily="18" charset="0"/>
              </a:rPr>
              <a:t>If </a:t>
            </a:r>
            <a:r>
              <a:rPr lang="en-US" i="1" dirty="0" smtClean="0"/>
              <a:t>w</a:t>
            </a:r>
            <a:r>
              <a:rPr lang="en-US" baseline="-25000" dirty="0" smtClean="0">
                <a:latin typeface="Cambria Math" pitchFamily="18" charset="0"/>
                <a:ea typeface="Cambria Math" pitchFamily="18" charset="0"/>
              </a:rPr>
              <a:t>1</a:t>
            </a:r>
            <a:r>
              <a:rPr lang="en-US" i="1" dirty="0" smtClean="0"/>
              <a:t> </a:t>
            </a:r>
            <a:r>
              <a:rPr lang="en-US" dirty="0" smtClean="0">
                <a:sym typeface="Symbol"/>
              </a:rPr>
              <a:t></a:t>
            </a:r>
            <a:r>
              <a:rPr lang="en-US" dirty="0" smtClean="0"/>
              <a:t> </a:t>
            </a:r>
            <a:r>
              <a:rPr lang="el-GR" dirty="0" smtClean="0"/>
              <a:t>Σ</a:t>
            </a:r>
            <a:r>
              <a:rPr lang="en-US" dirty="0" smtClean="0"/>
              <a:t>* and</a:t>
            </a:r>
            <a:r>
              <a:rPr lang="en-US" i="1" dirty="0" smtClean="0"/>
              <a:t> w</a:t>
            </a:r>
            <a:r>
              <a:rPr lang="en-US" baseline="-25000" dirty="0" smtClean="0">
                <a:latin typeface="Cambria Math" pitchFamily="18" charset="0"/>
                <a:ea typeface="Cambria Math" pitchFamily="18" charset="0"/>
              </a:rPr>
              <a:t>2</a:t>
            </a:r>
            <a:r>
              <a:rPr lang="en-US" i="1" dirty="0" smtClean="0"/>
              <a:t> </a:t>
            </a:r>
            <a:r>
              <a:rPr lang="en-US" dirty="0" smtClean="0">
                <a:sym typeface="Symbol"/>
              </a:rPr>
              <a:t></a:t>
            </a:r>
            <a:r>
              <a:rPr lang="en-US" dirty="0" smtClean="0"/>
              <a:t> </a:t>
            </a:r>
            <a:r>
              <a:rPr lang="el-GR" dirty="0" smtClean="0"/>
              <a:t>Σ</a:t>
            </a:r>
            <a:r>
              <a:rPr lang="en-US" dirty="0" smtClean="0"/>
              <a:t>* and x</a:t>
            </a:r>
            <a:r>
              <a:rPr lang="en-US" dirty="0" smtClean="0">
                <a:sym typeface="Symbol"/>
              </a:rPr>
              <a:t> </a:t>
            </a:r>
            <a:r>
              <a:rPr lang="en-US" dirty="0" smtClean="0"/>
              <a:t> </a:t>
            </a:r>
            <a:r>
              <a:rPr lang="el-GR" dirty="0" smtClean="0"/>
              <a:t>Σ</a:t>
            </a:r>
            <a:r>
              <a:rPr lang="en-US" i="1" dirty="0" smtClean="0"/>
              <a:t>, </a:t>
            </a:r>
            <a:r>
              <a:rPr lang="en-US" dirty="0" smtClean="0"/>
              <a:t>then</a:t>
            </a:r>
            <a:r>
              <a:rPr lang="en-US" i="1" dirty="0" smtClean="0"/>
              <a:t> w</a:t>
            </a:r>
            <a:r>
              <a:rPr lang="en-US" baseline="-25000" dirty="0">
                <a:latin typeface="Cambria Math" pitchFamily="18" charset="0"/>
                <a:ea typeface="Cambria Math" pitchFamily="18" charset="0"/>
              </a:rPr>
              <a:t>1</a:t>
            </a:r>
            <a:r>
              <a:rPr lang="en-US" dirty="0" smtClean="0">
                <a:latin typeface="Cambria Math"/>
                <a:ea typeface="Cambria Math"/>
              </a:rPr>
              <a:t> ∙</a:t>
            </a:r>
            <a:r>
              <a:rPr lang="el-GR" dirty="0" smtClean="0"/>
              <a:t> </a:t>
            </a:r>
            <a:r>
              <a:rPr lang="en-US" dirty="0" smtClean="0"/>
              <a:t>(</a:t>
            </a:r>
            <a:r>
              <a:rPr lang="en-US" i="1" dirty="0" smtClean="0"/>
              <a:t>w</a:t>
            </a:r>
            <a:r>
              <a:rPr lang="en-US" baseline="-25000" dirty="0" smtClean="0">
                <a:latin typeface="Cambria Math" pitchFamily="18" charset="0"/>
                <a:ea typeface="Cambria Math" pitchFamily="18" charset="0"/>
              </a:rPr>
              <a:t>2 </a:t>
            </a:r>
            <a:r>
              <a:rPr lang="en-US" i="1" dirty="0" smtClean="0"/>
              <a:t>x</a:t>
            </a:r>
            <a:r>
              <a:rPr lang="en-US" dirty="0" smtClean="0"/>
              <a:t>)= (</a:t>
            </a:r>
            <a:r>
              <a:rPr lang="en-US" i="1" dirty="0" smtClean="0"/>
              <a:t>w</a:t>
            </a:r>
            <a:r>
              <a:rPr lang="en-US" baseline="-25000" dirty="0" smtClean="0">
                <a:latin typeface="Cambria Math" pitchFamily="18" charset="0"/>
                <a:ea typeface="Cambria Math" pitchFamily="18" charset="0"/>
              </a:rPr>
              <a:t>1 </a:t>
            </a:r>
            <a:r>
              <a:rPr lang="en-US" dirty="0" smtClean="0">
                <a:latin typeface="Cambria Math"/>
                <a:ea typeface="Cambria Math"/>
              </a:rPr>
              <a:t>∙</a:t>
            </a:r>
            <a:r>
              <a:rPr lang="en-US" i="1" dirty="0" smtClean="0"/>
              <a:t> w</a:t>
            </a:r>
            <a:r>
              <a:rPr lang="en-US" baseline="-25000" dirty="0" smtClean="0">
                <a:latin typeface="Cambria Math" pitchFamily="18" charset="0"/>
                <a:ea typeface="Cambria Math" pitchFamily="18" charset="0"/>
              </a:rPr>
              <a:t>2</a:t>
            </a:r>
            <a:r>
              <a:rPr lang="en-US" dirty="0" smtClean="0"/>
              <a:t>)</a:t>
            </a:r>
            <a:r>
              <a:rPr lang="en-US" i="1" dirty="0" smtClean="0"/>
              <a:t>x</a:t>
            </a:r>
            <a:r>
              <a:rPr lang="en-US" b="1" dirty="0" smtClean="0"/>
              <a:t>.</a:t>
            </a:r>
            <a:endParaRPr lang="en-US" dirty="0" smtClean="0"/>
          </a:p>
          <a:p>
            <a:r>
              <a:rPr lang="en-US" dirty="0" smtClean="0"/>
              <a:t>Often </a:t>
            </a:r>
            <a:r>
              <a:rPr lang="en-US" i="1" dirty="0" smtClean="0"/>
              <a:t>w</a:t>
            </a:r>
            <a:r>
              <a:rPr lang="en-US" baseline="-25000" dirty="0" smtClean="0">
                <a:latin typeface="Cambria Math" pitchFamily="18" charset="0"/>
                <a:ea typeface="Cambria Math" pitchFamily="18" charset="0"/>
              </a:rPr>
              <a:t>1 </a:t>
            </a:r>
            <a:r>
              <a:rPr lang="en-US" dirty="0" smtClean="0">
                <a:latin typeface="Cambria Math"/>
                <a:ea typeface="Cambria Math"/>
              </a:rPr>
              <a:t>∙</a:t>
            </a:r>
            <a:r>
              <a:rPr lang="en-US" i="1" dirty="0" smtClean="0"/>
              <a:t> w</a:t>
            </a:r>
            <a:r>
              <a:rPr lang="en-US" baseline="-25000" dirty="0" smtClean="0">
                <a:latin typeface="Cambria Math" pitchFamily="18" charset="0"/>
                <a:ea typeface="Cambria Math" pitchFamily="18" charset="0"/>
              </a:rPr>
              <a:t>2</a:t>
            </a:r>
            <a:r>
              <a:rPr lang="en-US" dirty="0" smtClean="0"/>
              <a:t>  is written as </a:t>
            </a:r>
            <a:r>
              <a:rPr lang="en-US" i="1" dirty="0" smtClean="0"/>
              <a:t>w</a:t>
            </a:r>
            <a:r>
              <a:rPr lang="en-US" baseline="-25000" dirty="0" smtClean="0">
                <a:latin typeface="Cambria Math" pitchFamily="18" charset="0"/>
                <a:ea typeface="Cambria Math" pitchFamily="18" charset="0"/>
              </a:rPr>
              <a:t>1 </a:t>
            </a:r>
            <a:r>
              <a:rPr lang="en-US" i="1" dirty="0" smtClean="0"/>
              <a:t>w</a:t>
            </a:r>
            <a:r>
              <a:rPr lang="en-US" baseline="-25000" dirty="0" smtClean="0">
                <a:latin typeface="Cambria Math" pitchFamily="18" charset="0"/>
                <a:ea typeface="Cambria Math" pitchFamily="18" charset="0"/>
              </a:rPr>
              <a:t>2</a:t>
            </a:r>
            <a:r>
              <a:rPr lang="en-US" dirty="0" smtClean="0"/>
              <a:t>.</a:t>
            </a:r>
          </a:p>
          <a:p>
            <a:r>
              <a:rPr lang="en-US" dirty="0" smtClean="0"/>
              <a:t>If </a:t>
            </a:r>
            <a:r>
              <a:rPr lang="en-US" i="1" dirty="0" smtClean="0"/>
              <a:t>w</a:t>
            </a:r>
            <a:r>
              <a:rPr lang="en-US" baseline="-25000" dirty="0" smtClean="0">
                <a:latin typeface="Cambria Math" pitchFamily="18" charset="0"/>
                <a:ea typeface="Cambria Math" pitchFamily="18" charset="0"/>
              </a:rPr>
              <a:t>1  </a:t>
            </a:r>
            <a:r>
              <a:rPr lang="en-US" dirty="0" smtClean="0"/>
              <a:t>= </a:t>
            </a:r>
            <a:r>
              <a:rPr lang="en-US" i="1" dirty="0" err="1" smtClean="0"/>
              <a:t>abra</a:t>
            </a:r>
            <a:r>
              <a:rPr lang="en-US" dirty="0" smtClean="0"/>
              <a:t>  and </a:t>
            </a:r>
            <a:r>
              <a:rPr lang="en-US" i="1" dirty="0" smtClean="0"/>
              <a:t>w</a:t>
            </a:r>
            <a:r>
              <a:rPr lang="en-US" baseline="-25000" dirty="0" smtClean="0">
                <a:latin typeface="Cambria Math" pitchFamily="18" charset="0"/>
                <a:ea typeface="Cambria Math" pitchFamily="18" charset="0"/>
              </a:rPr>
              <a:t>2  </a:t>
            </a:r>
            <a:r>
              <a:rPr lang="en-US" dirty="0" smtClean="0"/>
              <a:t>= </a:t>
            </a:r>
            <a:r>
              <a:rPr lang="en-US" i="1" dirty="0" err="1" smtClean="0"/>
              <a:t>cadabra</a:t>
            </a:r>
            <a:r>
              <a:rPr lang="en-US" dirty="0" smtClean="0"/>
              <a:t>, the concatenation        </a:t>
            </a:r>
            <a:r>
              <a:rPr lang="en-US" i="1" dirty="0" smtClean="0"/>
              <a:t>w</a:t>
            </a:r>
            <a:r>
              <a:rPr lang="en-US" baseline="-25000" dirty="0" smtClean="0">
                <a:latin typeface="Cambria Math" pitchFamily="18" charset="0"/>
                <a:ea typeface="Cambria Math" pitchFamily="18" charset="0"/>
              </a:rPr>
              <a:t>1 </a:t>
            </a:r>
            <a:r>
              <a:rPr lang="en-US" i="1" dirty="0" smtClean="0"/>
              <a:t>w</a:t>
            </a:r>
            <a:r>
              <a:rPr lang="en-US" baseline="-25000" dirty="0" smtClean="0">
                <a:latin typeface="Cambria Math" pitchFamily="18" charset="0"/>
                <a:ea typeface="Cambria Math" pitchFamily="18" charset="0"/>
              </a:rPr>
              <a:t>2 </a:t>
            </a:r>
            <a:r>
              <a:rPr lang="en-US" dirty="0" smtClean="0"/>
              <a:t>= </a:t>
            </a:r>
            <a:r>
              <a:rPr lang="en-US" i="1" dirty="0" smtClean="0"/>
              <a:t>abracadabra.</a:t>
            </a:r>
            <a:endParaRPr lang="en-US" i="1" dirty="0"/>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Length of a String</a:t>
            </a:r>
            <a:endParaRPr lang="en-US" dirty="0"/>
          </a:p>
        </p:txBody>
      </p:sp>
      <p:sp>
        <p:nvSpPr>
          <p:cNvPr id="3" name="Content Placeholder 2"/>
          <p:cNvSpPr>
            <a:spLocks noGrp="1"/>
          </p:cNvSpPr>
          <p:nvPr>
            <p:ph idx="1"/>
          </p:nvPr>
        </p:nvSpPr>
        <p:spPr/>
        <p:txBody>
          <a:bodyPr/>
          <a:lstStyle/>
          <a:p>
            <a:pPr>
              <a:buNone/>
            </a:pPr>
            <a:r>
              <a:rPr lang="en-US" b="1" dirty="0" smtClean="0"/>
              <a:t>   Example</a:t>
            </a:r>
            <a:r>
              <a:rPr lang="en-US" dirty="0" smtClean="0"/>
              <a:t>: Give a recursive definition of </a:t>
            </a:r>
            <a:r>
              <a:rPr lang="en-US" i="1" dirty="0" smtClean="0"/>
              <a:t>l</a:t>
            </a:r>
            <a:r>
              <a:rPr lang="en-US" dirty="0" smtClean="0"/>
              <a:t>(</a:t>
            </a:r>
            <a:r>
              <a:rPr lang="en-US" i="1" dirty="0" smtClean="0"/>
              <a:t>w</a:t>
            </a:r>
            <a:r>
              <a:rPr lang="en-US" dirty="0" smtClean="0"/>
              <a:t>), the length of the string </a:t>
            </a:r>
            <a:r>
              <a:rPr lang="en-US" i="1" dirty="0" smtClean="0"/>
              <a:t>w</a:t>
            </a:r>
            <a:r>
              <a:rPr lang="en-US" dirty="0" smtClean="0"/>
              <a:t>.</a:t>
            </a:r>
          </a:p>
          <a:p>
            <a:pPr>
              <a:buNone/>
            </a:pPr>
            <a:r>
              <a:rPr lang="en-US" b="1" dirty="0" smtClean="0"/>
              <a:t>   Solution</a:t>
            </a:r>
            <a:r>
              <a:rPr lang="en-US" dirty="0" smtClean="0"/>
              <a:t>: The length of a string can be recursively defined by:</a:t>
            </a:r>
          </a:p>
          <a:p>
            <a:pPr lvl="1">
              <a:buNone/>
            </a:pPr>
            <a:r>
              <a:rPr lang="en-US" i="1" dirty="0" smtClean="0"/>
              <a:t>l</a:t>
            </a:r>
            <a:r>
              <a:rPr lang="en-US" dirty="0" smtClean="0"/>
              <a:t>(</a:t>
            </a:r>
            <a:r>
              <a:rPr lang="en-US" i="1" dirty="0" smtClean="0"/>
              <a:t>w</a:t>
            </a:r>
            <a:r>
              <a:rPr lang="en-US" dirty="0" smtClean="0"/>
              <a:t>) = </a:t>
            </a:r>
            <a:r>
              <a:rPr lang="en-US" dirty="0" smtClean="0">
                <a:latin typeface="Cambria Math" pitchFamily="18" charset="0"/>
                <a:ea typeface="Cambria Math" pitchFamily="18" charset="0"/>
              </a:rPr>
              <a:t>0</a:t>
            </a:r>
            <a:r>
              <a:rPr lang="en-US" dirty="0" smtClean="0"/>
              <a:t>;</a:t>
            </a:r>
          </a:p>
          <a:p>
            <a:pPr lvl="1">
              <a:buNone/>
            </a:pPr>
            <a:r>
              <a:rPr lang="en-US" i="1" dirty="0" smtClean="0"/>
              <a:t>l</a:t>
            </a:r>
            <a:r>
              <a:rPr lang="en-US" dirty="0" smtClean="0"/>
              <a:t>(</a:t>
            </a:r>
            <a:r>
              <a:rPr lang="en-US" i="1" dirty="0" err="1" smtClean="0"/>
              <a:t>wx</a:t>
            </a:r>
            <a:r>
              <a:rPr lang="en-US" dirty="0" smtClean="0"/>
              <a:t>) = </a:t>
            </a:r>
            <a:r>
              <a:rPr lang="en-US" i="1" dirty="0" smtClean="0"/>
              <a:t>l</a:t>
            </a:r>
            <a:r>
              <a:rPr lang="en-US" dirty="0" smtClean="0"/>
              <a:t>(</a:t>
            </a:r>
            <a:r>
              <a:rPr lang="en-US" i="1" dirty="0" smtClean="0"/>
              <a:t>w</a:t>
            </a:r>
            <a:r>
              <a:rPr lang="en-US" dirty="0" smtClean="0"/>
              <a:t>) + </a:t>
            </a:r>
            <a:r>
              <a:rPr lang="en-US" dirty="0" smtClean="0">
                <a:latin typeface="Cambria Math" pitchFamily="18" charset="0"/>
                <a:ea typeface="Cambria Math" pitchFamily="18" charset="0"/>
              </a:rPr>
              <a:t>1 </a:t>
            </a:r>
            <a:r>
              <a:rPr lang="en-US" dirty="0" smtClean="0">
                <a:ea typeface="Cambria Math" pitchFamily="18" charset="0"/>
              </a:rPr>
              <a:t>if </a:t>
            </a:r>
            <a:r>
              <a:rPr lang="en-US" i="1" dirty="0" smtClean="0"/>
              <a:t>w </a:t>
            </a:r>
            <a:r>
              <a:rPr lang="en-US" dirty="0" smtClean="0">
                <a:latin typeface="Cambria Math"/>
                <a:ea typeface="Cambria Math"/>
              </a:rPr>
              <a:t>∊</a:t>
            </a:r>
            <a:r>
              <a:rPr lang="en-US" dirty="0" smtClean="0"/>
              <a:t> </a:t>
            </a:r>
            <a:r>
              <a:rPr lang="el-GR" dirty="0" smtClean="0"/>
              <a:t>Σ</a:t>
            </a:r>
            <a:r>
              <a:rPr lang="en-US" dirty="0" smtClean="0"/>
              <a:t>* and </a:t>
            </a:r>
            <a:r>
              <a:rPr lang="en-US" i="1" dirty="0" smtClean="0"/>
              <a:t>x</a:t>
            </a:r>
            <a:r>
              <a:rPr lang="en-US" dirty="0" smtClean="0">
                <a:sym typeface="Symbol"/>
              </a:rPr>
              <a:t> </a:t>
            </a:r>
            <a:r>
              <a:rPr lang="en-US" dirty="0" smtClean="0">
                <a:latin typeface="Cambria Math"/>
                <a:ea typeface="Cambria Math"/>
              </a:rPr>
              <a:t>∊</a:t>
            </a:r>
            <a:r>
              <a:rPr lang="en-US" dirty="0" smtClean="0"/>
              <a:t> </a:t>
            </a:r>
            <a:r>
              <a:rPr lang="el-GR" dirty="0" smtClean="0"/>
              <a:t>Σ</a:t>
            </a:r>
            <a:r>
              <a:rPr lang="en-US" i="1" dirty="0" smtClean="0"/>
              <a: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Rooted Trees</a:t>
            </a:r>
            <a:endParaRPr lang="en-US" sz="4000" dirty="0"/>
          </a:p>
        </p:txBody>
      </p:sp>
      <p:sp>
        <p:nvSpPr>
          <p:cNvPr id="3" name="Content Placeholder 2"/>
          <p:cNvSpPr>
            <a:spLocks noGrp="1"/>
          </p:cNvSpPr>
          <p:nvPr>
            <p:ph idx="1"/>
          </p:nvPr>
        </p:nvSpPr>
        <p:spPr/>
        <p:txBody>
          <a:bodyPr>
            <a:normAutofit fontScale="92500"/>
          </a:bodyPr>
          <a:lstStyle/>
          <a:p>
            <a:pPr>
              <a:buNone/>
            </a:pPr>
            <a:r>
              <a:rPr lang="en-US" b="1" dirty="0" smtClean="0"/>
              <a:t>   Definition</a:t>
            </a:r>
            <a:r>
              <a:rPr lang="en-US" dirty="0" smtClean="0"/>
              <a:t>: The set of </a:t>
            </a:r>
            <a:r>
              <a:rPr lang="en-US" i="1" dirty="0" smtClean="0"/>
              <a:t>rooted trees, </a:t>
            </a:r>
            <a:r>
              <a:rPr lang="en-US" dirty="0" smtClean="0"/>
              <a:t>where a rooted tree consists of a set of vertices containing a distinguished vertex called the </a:t>
            </a:r>
            <a:r>
              <a:rPr lang="en-US" i="1" dirty="0" smtClean="0"/>
              <a:t>root</a:t>
            </a:r>
            <a:r>
              <a:rPr lang="en-US" dirty="0" smtClean="0"/>
              <a:t>, and edges connecting these vertices, can be defined recursively by these steps:</a:t>
            </a:r>
          </a:p>
          <a:p>
            <a:pPr lvl="1">
              <a:buNone/>
            </a:pPr>
            <a:r>
              <a:rPr lang="en-US" dirty="0" smtClean="0">
                <a:ea typeface="Cambria Math" pitchFamily="18" charset="0"/>
              </a:rPr>
              <a:t>BASIS STEP</a:t>
            </a:r>
            <a:r>
              <a:rPr lang="en-US" dirty="0" smtClean="0">
                <a:latin typeface="Cambria Math" pitchFamily="18" charset="0"/>
                <a:ea typeface="Cambria Math" pitchFamily="18" charset="0"/>
              </a:rPr>
              <a:t>:</a:t>
            </a:r>
            <a:r>
              <a:rPr lang="en-US" dirty="0" smtClean="0"/>
              <a:t>  A single vertex </a:t>
            </a:r>
            <a:r>
              <a:rPr lang="en-US" i="1" dirty="0" smtClean="0"/>
              <a:t>r</a:t>
            </a:r>
            <a:r>
              <a:rPr lang="en-US" dirty="0" smtClean="0"/>
              <a:t> is a rooted tree.</a:t>
            </a:r>
            <a:endParaRPr lang="en-US" i="1" dirty="0" smtClean="0"/>
          </a:p>
          <a:p>
            <a:pPr lvl="1">
              <a:buNone/>
            </a:pPr>
            <a:r>
              <a:rPr lang="en-US" dirty="0" smtClean="0"/>
              <a:t>RECURSIVE STEP: Suppose that </a:t>
            </a:r>
            <a:r>
              <a:rPr lang="en-US" i="1" dirty="0" smtClean="0"/>
              <a:t>T</a:t>
            </a:r>
            <a:r>
              <a:rPr lang="en-US" baseline="-25000" dirty="0" smtClean="0">
                <a:latin typeface="Cambria Math" pitchFamily="18" charset="0"/>
                <a:ea typeface="Cambria Math" pitchFamily="18" charset="0"/>
              </a:rPr>
              <a:t>1</a:t>
            </a:r>
            <a:r>
              <a:rPr lang="en-US" dirty="0" smtClean="0"/>
              <a:t>, </a:t>
            </a:r>
            <a:r>
              <a:rPr lang="en-US" i="1" dirty="0" smtClean="0"/>
              <a:t>T</a:t>
            </a:r>
            <a:r>
              <a:rPr lang="en-US" baseline="-25000" dirty="0" smtClean="0">
                <a:latin typeface="Cambria Math" pitchFamily="18" charset="0"/>
                <a:ea typeface="Cambria Math" pitchFamily="18" charset="0"/>
              </a:rPr>
              <a:t>2</a:t>
            </a:r>
            <a:r>
              <a:rPr lang="en-US" dirty="0" smtClean="0"/>
              <a:t>, …,</a:t>
            </a:r>
            <a:r>
              <a:rPr lang="en-US" i="1" dirty="0" err="1" smtClean="0"/>
              <a:t>T</a:t>
            </a:r>
            <a:r>
              <a:rPr lang="en-US" i="1" baseline="-25000" dirty="0" err="1" smtClean="0">
                <a:ea typeface="Cambria Math" pitchFamily="18" charset="0"/>
              </a:rPr>
              <a:t>n</a:t>
            </a:r>
            <a:r>
              <a:rPr lang="en-US" dirty="0" smtClean="0"/>
              <a:t> are disjoint rooted trees with roots </a:t>
            </a:r>
            <a:r>
              <a:rPr lang="en-US" i="1" dirty="0" smtClean="0"/>
              <a:t>r</a:t>
            </a:r>
            <a:r>
              <a:rPr lang="en-US" baseline="-25000" dirty="0" smtClean="0">
                <a:latin typeface="Cambria Math" pitchFamily="18" charset="0"/>
                <a:ea typeface="Cambria Math" pitchFamily="18" charset="0"/>
              </a:rPr>
              <a:t>1</a:t>
            </a:r>
            <a:r>
              <a:rPr lang="en-US" dirty="0" smtClean="0"/>
              <a:t>, </a:t>
            </a:r>
            <a:r>
              <a:rPr lang="en-US" i="1" dirty="0" smtClean="0"/>
              <a:t>r</a:t>
            </a:r>
            <a:r>
              <a:rPr lang="en-US" baseline="-25000" dirty="0" smtClean="0">
                <a:latin typeface="Cambria Math" pitchFamily="18" charset="0"/>
                <a:ea typeface="Cambria Math" pitchFamily="18" charset="0"/>
              </a:rPr>
              <a:t>2</a:t>
            </a:r>
            <a:r>
              <a:rPr lang="en-US" dirty="0" smtClean="0"/>
              <a:t>,…,</a:t>
            </a:r>
            <a:r>
              <a:rPr lang="en-US" i="1" dirty="0" err="1" smtClean="0"/>
              <a:t>r</a:t>
            </a:r>
            <a:r>
              <a:rPr lang="en-US" i="1" baseline="-25000" dirty="0" err="1" smtClean="0"/>
              <a:t>n</a:t>
            </a:r>
            <a:r>
              <a:rPr lang="en-US" dirty="0" smtClean="0"/>
              <a:t>, respectively. Then the graph formed by starting with a root </a:t>
            </a:r>
            <a:r>
              <a:rPr lang="en-US" i="1" dirty="0" smtClean="0"/>
              <a:t>r</a:t>
            </a:r>
            <a:r>
              <a:rPr lang="en-US" dirty="0" smtClean="0"/>
              <a:t>, which is not in any of the rooted trees</a:t>
            </a:r>
            <a:r>
              <a:rPr lang="en-US" i="1" dirty="0" smtClean="0"/>
              <a:t> T</a:t>
            </a:r>
            <a:r>
              <a:rPr lang="en-US" baseline="-25000" dirty="0" smtClean="0">
                <a:latin typeface="Cambria Math" pitchFamily="18" charset="0"/>
                <a:ea typeface="Cambria Math" pitchFamily="18" charset="0"/>
              </a:rPr>
              <a:t>1</a:t>
            </a:r>
            <a:r>
              <a:rPr lang="en-US" dirty="0" smtClean="0"/>
              <a:t>, </a:t>
            </a:r>
            <a:r>
              <a:rPr lang="en-US" i="1" dirty="0" smtClean="0"/>
              <a:t>T</a:t>
            </a:r>
            <a:r>
              <a:rPr lang="en-US" baseline="-25000" dirty="0" smtClean="0">
                <a:latin typeface="Cambria Math" pitchFamily="18" charset="0"/>
                <a:ea typeface="Cambria Math" pitchFamily="18" charset="0"/>
              </a:rPr>
              <a:t>2</a:t>
            </a:r>
            <a:r>
              <a:rPr lang="en-US" dirty="0" smtClean="0"/>
              <a:t>, …,</a:t>
            </a:r>
            <a:r>
              <a:rPr lang="en-US" i="1" dirty="0" err="1" smtClean="0"/>
              <a:t>T</a:t>
            </a:r>
            <a:r>
              <a:rPr lang="en-US" i="1" baseline="-25000" dirty="0" err="1" smtClean="0">
                <a:ea typeface="Cambria Math" pitchFamily="18" charset="0"/>
              </a:rPr>
              <a:t>n</a:t>
            </a:r>
            <a:r>
              <a:rPr lang="en-US" dirty="0" smtClean="0"/>
              <a:t>, and adding an edge from </a:t>
            </a:r>
            <a:r>
              <a:rPr lang="en-US" i="1" dirty="0" smtClean="0"/>
              <a:t>r</a:t>
            </a:r>
            <a:r>
              <a:rPr lang="en-US" dirty="0" smtClean="0"/>
              <a:t> to each of the vertices </a:t>
            </a:r>
            <a:r>
              <a:rPr lang="en-US" i="1" dirty="0" smtClean="0"/>
              <a:t>r</a:t>
            </a:r>
            <a:r>
              <a:rPr lang="en-US" baseline="-25000" dirty="0" smtClean="0">
                <a:latin typeface="Cambria Math" pitchFamily="18" charset="0"/>
                <a:ea typeface="Cambria Math" pitchFamily="18" charset="0"/>
              </a:rPr>
              <a:t>1</a:t>
            </a:r>
            <a:r>
              <a:rPr lang="en-US" dirty="0" smtClean="0"/>
              <a:t>, </a:t>
            </a:r>
            <a:r>
              <a:rPr lang="en-US" i="1" dirty="0" smtClean="0"/>
              <a:t>r</a:t>
            </a:r>
            <a:r>
              <a:rPr lang="en-US" baseline="-25000" dirty="0" smtClean="0">
                <a:latin typeface="Cambria Math" pitchFamily="18" charset="0"/>
                <a:ea typeface="Cambria Math" pitchFamily="18" charset="0"/>
              </a:rPr>
              <a:t>2</a:t>
            </a:r>
            <a:r>
              <a:rPr lang="en-US" dirty="0" smtClean="0"/>
              <a:t>,…,</a:t>
            </a:r>
            <a:r>
              <a:rPr lang="en-US" i="1" dirty="0" err="1" smtClean="0"/>
              <a:t>r</a:t>
            </a:r>
            <a:r>
              <a:rPr lang="en-US" i="1" baseline="-25000" dirty="0" err="1" smtClean="0"/>
              <a:t>n</a:t>
            </a:r>
            <a:r>
              <a:rPr lang="en-US" dirty="0" smtClean="0"/>
              <a:t>, is also a rooted tree.</a:t>
            </a:r>
          </a:p>
          <a:p>
            <a:pPr>
              <a:buNone/>
            </a:pPr>
            <a:r>
              <a:rPr lang="en-US" b="1" dirty="0" smtClean="0"/>
              <a:t>   </a:t>
            </a:r>
            <a:endParaRPr lang="en-US" dirty="0"/>
          </a:p>
        </p:txBody>
      </p:sp>
    </p:spTree>
    <p:extLst>
      <p:ext uri="{BB962C8B-B14F-4D97-AF65-F5344CB8AC3E}">
        <p14:creationId xmlns:p14="http://schemas.microsoft.com/office/powerpoint/2010/main" val="1263699525"/>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Up Rooted Trees</a:t>
            </a:r>
            <a:endParaRPr lang="en-US" dirty="0"/>
          </a:p>
        </p:txBody>
      </p:sp>
      <p:pic>
        <p:nvPicPr>
          <p:cNvPr id="4" name="Content Placeholder 3" descr="0416.jpg"/>
          <p:cNvPicPr>
            <a:picLocks noGrp="1" noChangeAspect="1"/>
          </p:cNvPicPr>
          <p:nvPr>
            <p:ph idx="1"/>
          </p:nvPr>
        </p:nvPicPr>
        <p:blipFill>
          <a:blip r:embed="rId2" cstate="print"/>
          <a:stretch>
            <a:fillRect/>
          </a:stretch>
        </p:blipFill>
        <p:spPr>
          <a:xfrm>
            <a:off x="762000" y="2438400"/>
            <a:ext cx="7524090" cy="2590800"/>
          </a:xfrm>
        </p:spPr>
      </p:pic>
      <p:sp>
        <p:nvSpPr>
          <p:cNvPr id="5" name="TextBox 4"/>
          <p:cNvSpPr txBox="1"/>
          <p:nvPr/>
        </p:nvSpPr>
        <p:spPr>
          <a:xfrm>
            <a:off x="1371600" y="5334000"/>
            <a:ext cx="6858000" cy="646331"/>
          </a:xfrm>
          <a:prstGeom prst="rect">
            <a:avLst/>
          </a:prstGeom>
          <a:noFill/>
        </p:spPr>
        <p:txBody>
          <a:bodyPr wrap="square" rtlCol="0">
            <a:spAutoFit/>
          </a:bodyPr>
          <a:lstStyle/>
          <a:p>
            <a:pPr>
              <a:buClr>
                <a:schemeClr val="accent1"/>
              </a:buClr>
              <a:buFont typeface="Arial" pitchFamily="34" charset="0"/>
              <a:buChar char="•"/>
            </a:pPr>
            <a:r>
              <a:rPr lang="en-US" dirty="0" smtClean="0"/>
              <a:t> Trees are studied extensively in Chapter </a:t>
            </a:r>
            <a:r>
              <a:rPr lang="en-US" dirty="0" smtClean="0">
                <a:latin typeface="Cambria Math" pitchFamily="18" charset="0"/>
                <a:ea typeface="Cambria Math" pitchFamily="18" charset="0"/>
              </a:rPr>
              <a:t>11</a:t>
            </a:r>
            <a:r>
              <a:rPr lang="en-US" dirty="0" smtClean="0"/>
              <a:t>.</a:t>
            </a:r>
          </a:p>
          <a:p>
            <a:pPr>
              <a:buClr>
                <a:schemeClr val="accent1"/>
              </a:buClr>
              <a:buFont typeface="Arial" pitchFamily="34" charset="0"/>
              <a:buChar char="•"/>
            </a:pPr>
            <a:r>
              <a:rPr lang="en-US" dirty="0" smtClean="0"/>
              <a:t> Next we look at a special type of tree, the full binary tree. </a:t>
            </a:r>
            <a:endParaRPr lang="en-US" dirty="0"/>
          </a:p>
        </p:txBody>
      </p:sp>
    </p:spTree>
    <p:extLst>
      <p:ext uri="{BB962C8B-B14F-4D97-AF65-F5344CB8AC3E}">
        <p14:creationId xmlns:p14="http://schemas.microsoft.com/office/powerpoint/2010/main" val="293098654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p:txBody>
          <a:bodyPr/>
          <a:lstStyle/>
          <a:p>
            <a:r>
              <a:rPr lang="en-US" dirty="0" smtClean="0"/>
              <a:t>Mathematical Induction</a:t>
            </a:r>
          </a:p>
          <a:p>
            <a:r>
              <a:rPr lang="en-US" dirty="0" smtClean="0"/>
              <a:t>Examples of Proof by Mathematical Induction</a:t>
            </a:r>
          </a:p>
          <a:p>
            <a:r>
              <a:rPr lang="en-US" dirty="0" smtClean="0"/>
              <a:t>Mistaken Proofs by Mathematical Induction</a:t>
            </a:r>
          </a:p>
          <a:p>
            <a:r>
              <a:rPr lang="en-US" dirty="0" smtClean="0"/>
              <a:t>Guidelines for Proofs by Mathematical Induction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Binary Trees</a:t>
            </a:r>
            <a:endParaRPr lang="en-US" dirty="0"/>
          </a:p>
        </p:txBody>
      </p:sp>
      <p:sp>
        <p:nvSpPr>
          <p:cNvPr id="3" name="Content Placeholder 2"/>
          <p:cNvSpPr>
            <a:spLocks noGrp="1"/>
          </p:cNvSpPr>
          <p:nvPr>
            <p:ph idx="1"/>
          </p:nvPr>
        </p:nvSpPr>
        <p:spPr/>
        <p:txBody>
          <a:bodyPr/>
          <a:lstStyle/>
          <a:p>
            <a:pPr>
              <a:buNone/>
            </a:pPr>
            <a:r>
              <a:rPr lang="en-US" b="1" dirty="0" smtClean="0"/>
              <a:t>   Definition: </a:t>
            </a:r>
            <a:r>
              <a:rPr lang="en-US" dirty="0" smtClean="0"/>
              <a:t>The set of </a:t>
            </a:r>
            <a:r>
              <a:rPr lang="en-US" i="1" dirty="0" smtClean="0"/>
              <a:t>full binary trees </a:t>
            </a:r>
            <a:r>
              <a:rPr lang="en-US" dirty="0" smtClean="0"/>
              <a:t>can be defined recursively by these steps.</a:t>
            </a:r>
          </a:p>
          <a:p>
            <a:pPr lvl="1">
              <a:buNone/>
            </a:pPr>
            <a:r>
              <a:rPr lang="en-US" dirty="0" smtClean="0"/>
              <a:t>BASIS STEP: There is a full binary tree consisting of only a single vertex </a:t>
            </a:r>
            <a:r>
              <a:rPr lang="en-US" i="1" dirty="0" smtClean="0"/>
              <a:t>r</a:t>
            </a:r>
            <a:r>
              <a:rPr lang="en-US" dirty="0" smtClean="0"/>
              <a:t>.</a:t>
            </a:r>
          </a:p>
          <a:p>
            <a:pPr lvl="1">
              <a:buNone/>
            </a:pPr>
            <a:r>
              <a:rPr lang="en-US" dirty="0" smtClean="0"/>
              <a:t>RECURSIVE STEP: If </a:t>
            </a:r>
            <a:r>
              <a:rPr lang="en-US" i="1" dirty="0" smtClean="0"/>
              <a:t>T</a:t>
            </a:r>
            <a:r>
              <a:rPr lang="en-US" baseline="-25000" dirty="0" smtClean="0">
                <a:latin typeface="Cambria Math" pitchFamily="18" charset="0"/>
                <a:ea typeface="Cambria Math" pitchFamily="18" charset="0"/>
              </a:rPr>
              <a:t>1</a:t>
            </a:r>
            <a:r>
              <a:rPr lang="en-US" dirty="0" smtClean="0"/>
              <a:t> and </a:t>
            </a:r>
            <a:r>
              <a:rPr lang="en-US" i="1" dirty="0" smtClean="0"/>
              <a:t>T</a:t>
            </a:r>
            <a:r>
              <a:rPr lang="en-US" baseline="-25000" dirty="0" smtClean="0">
                <a:latin typeface="Cambria Math" pitchFamily="18" charset="0"/>
                <a:ea typeface="Cambria Math" pitchFamily="18" charset="0"/>
              </a:rPr>
              <a:t>2</a:t>
            </a:r>
            <a:r>
              <a:rPr lang="en-US" dirty="0" smtClean="0"/>
              <a:t> are disjoint full binary trees, there is a full binary tree, denoted by </a:t>
            </a:r>
            <a:r>
              <a:rPr lang="en-US" i="1" dirty="0" smtClean="0"/>
              <a:t>T</a:t>
            </a:r>
            <a:r>
              <a:rPr lang="en-US" baseline="-25000" dirty="0" smtClean="0">
                <a:latin typeface="Cambria Math" pitchFamily="18" charset="0"/>
                <a:ea typeface="Cambria Math" pitchFamily="18" charset="0"/>
              </a:rPr>
              <a:t>1</a:t>
            </a:r>
            <a:r>
              <a:rPr lang="en-US" dirty="0" smtClean="0"/>
              <a:t>∙</a:t>
            </a:r>
            <a:r>
              <a:rPr lang="en-US" i="1" dirty="0" smtClean="0"/>
              <a:t>T</a:t>
            </a:r>
            <a:r>
              <a:rPr lang="en-US" baseline="-25000" dirty="0" smtClean="0">
                <a:latin typeface="Cambria Math" pitchFamily="18" charset="0"/>
                <a:ea typeface="Cambria Math" pitchFamily="18" charset="0"/>
              </a:rPr>
              <a:t>2</a:t>
            </a:r>
            <a:r>
              <a:rPr lang="en-US" dirty="0" smtClean="0"/>
              <a:t>, consisting of a root </a:t>
            </a:r>
            <a:r>
              <a:rPr lang="en-US" i="1" dirty="0" smtClean="0"/>
              <a:t>r</a:t>
            </a:r>
            <a:r>
              <a:rPr lang="en-US" dirty="0" smtClean="0"/>
              <a:t> together with edges connecting the root to each of the roots of the left </a:t>
            </a:r>
            <a:r>
              <a:rPr lang="en-US" dirty="0" err="1" smtClean="0"/>
              <a:t>subtree</a:t>
            </a:r>
            <a:r>
              <a:rPr lang="en-US" dirty="0" smtClean="0"/>
              <a:t> </a:t>
            </a:r>
            <a:r>
              <a:rPr lang="en-US" i="1" dirty="0" smtClean="0"/>
              <a:t>T</a:t>
            </a:r>
            <a:r>
              <a:rPr lang="en-US" baseline="-25000" dirty="0" smtClean="0">
                <a:latin typeface="Cambria Math" pitchFamily="18" charset="0"/>
                <a:ea typeface="Cambria Math" pitchFamily="18" charset="0"/>
              </a:rPr>
              <a:t>1</a:t>
            </a:r>
            <a:r>
              <a:rPr lang="en-US" dirty="0" smtClean="0"/>
              <a:t> and the right </a:t>
            </a:r>
            <a:r>
              <a:rPr lang="en-US" dirty="0" err="1" smtClean="0"/>
              <a:t>subtree</a:t>
            </a:r>
            <a:r>
              <a:rPr lang="en-US" dirty="0" smtClean="0"/>
              <a:t> </a:t>
            </a:r>
            <a:r>
              <a:rPr lang="en-US" i="1" dirty="0" smtClean="0"/>
              <a:t>T</a:t>
            </a:r>
            <a:r>
              <a:rPr lang="en-US" baseline="-25000" dirty="0" smtClean="0">
                <a:latin typeface="Cambria Math" pitchFamily="18" charset="0"/>
                <a:ea typeface="Cambria Math" pitchFamily="18" charset="0"/>
              </a:rPr>
              <a:t>2</a:t>
            </a:r>
            <a:r>
              <a:rPr lang="en-US" dirty="0" smtClean="0"/>
              <a:t>. </a:t>
            </a:r>
            <a:endParaRPr lang="en-US" dirty="0"/>
          </a:p>
        </p:txBody>
      </p:sp>
    </p:spTree>
    <p:extLst>
      <p:ext uri="{BB962C8B-B14F-4D97-AF65-F5344CB8AC3E}">
        <p14:creationId xmlns:p14="http://schemas.microsoft.com/office/powerpoint/2010/main" val="3194529883"/>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Up Full Binary Trees</a:t>
            </a:r>
            <a:endParaRPr lang="en-US" dirty="0"/>
          </a:p>
        </p:txBody>
      </p:sp>
      <p:pic>
        <p:nvPicPr>
          <p:cNvPr id="4" name="Content Placeholder 3" descr="0418.jpg"/>
          <p:cNvPicPr>
            <a:picLocks noGrp="1" noChangeAspect="1"/>
          </p:cNvPicPr>
          <p:nvPr>
            <p:ph idx="1"/>
          </p:nvPr>
        </p:nvPicPr>
        <p:blipFill>
          <a:blip r:embed="rId2" cstate="print"/>
          <a:stretch>
            <a:fillRect/>
          </a:stretch>
        </p:blipFill>
        <p:spPr>
          <a:xfrm>
            <a:off x="1143000" y="2819400"/>
            <a:ext cx="7138579" cy="2727357"/>
          </a:xfrm>
        </p:spPr>
      </p:pic>
    </p:spTree>
    <p:extLst>
      <p:ext uri="{BB962C8B-B14F-4D97-AF65-F5344CB8AC3E}">
        <p14:creationId xmlns:p14="http://schemas.microsoft.com/office/powerpoint/2010/main" val="2706264719"/>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Induction and Recursively Defined Sets</a:t>
            </a:r>
            <a:endParaRPr lang="en-US" sz="4000"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   Example</a:t>
            </a:r>
            <a:r>
              <a:rPr lang="en-US" dirty="0" smtClean="0"/>
              <a:t>:  Show that the set S defined  by specifying that </a:t>
            </a:r>
            <a:r>
              <a:rPr lang="en-US" dirty="0" smtClean="0">
                <a:latin typeface="Cambria Math" pitchFamily="18" charset="0"/>
                <a:ea typeface="Cambria Math" pitchFamily="18" charset="0"/>
              </a:rPr>
              <a:t>3</a:t>
            </a:r>
            <a:r>
              <a:rPr lang="en-US" dirty="0" smtClean="0">
                <a:latin typeface="Cambria Math"/>
                <a:ea typeface="Cambria Math"/>
              </a:rPr>
              <a:t> ∊</a:t>
            </a:r>
            <a:r>
              <a:rPr lang="en-US" i="1" dirty="0" smtClean="0"/>
              <a:t> </a:t>
            </a:r>
            <a:r>
              <a:rPr lang="en-US" dirty="0" smtClean="0"/>
              <a:t>S and that if </a:t>
            </a:r>
            <a:r>
              <a:rPr lang="en-US" i="1" dirty="0" smtClean="0"/>
              <a:t>x</a:t>
            </a:r>
            <a:r>
              <a:rPr lang="en-US" dirty="0" smtClean="0"/>
              <a:t> </a:t>
            </a:r>
            <a:r>
              <a:rPr lang="en-US" dirty="0" smtClean="0">
                <a:latin typeface="Cambria Math"/>
                <a:ea typeface="Cambria Math"/>
              </a:rPr>
              <a:t>∊</a:t>
            </a:r>
            <a:r>
              <a:rPr lang="en-US" dirty="0" smtClean="0"/>
              <a:t> </a:t>
            </a:r>
            <a:r>
              <a:rPr lang="en-US" i="1" dirty="0" smtClean="0"/>
              <a:t>S</a:t>
            </a:r>
            <a:r>
              <a:rPr lang="en-US" dirty="0" smtClean="0"/>
              <a:t> and   </a:t>
            </a:r>
            <a:r>
              <a:rPr lang="en-US" i="1" dirty="0" smtClean="0"/>
              <a:t>y</a:t>
            </a:r>
            <a:r>
              <a:rPr lang="en-US" dirty="0" smtClean="0">
                <a:latin typeface="Cambria Math"/>
                <a:ea typeface="Cambria Math"/>
              </a:rPr>
              <a:t> ∊</a:t>
            </a:r>
            <a:r>
              <a:rPr lang="en-US" dirty="0" smtClean="0"/>
              <a:t>  </a:t>
            </a:r>
            <a:r>
              <a:rPr lang="en-US" i="1" dirty="0" smtClean="0"/>
              <a:t>S</a:t>
            </a:r>
            <a:r>
              <a:rPr lang="en-US" dirty="0" smtClean="0"/>
              <a:t>, then </a:t>
            </a:r>
            <a:r>
              <a:rPr lang="en-US" i="1" dirty="0" smtClean="0"/>
              <a:t>x + y</a:t>
            </a:r>
            <a:r>
              <a:rPr lang="en-US" dirty="0" smtClean="0"/>
              <a:t> is in </a:t>
            </a:r>
            <a:r>
              <a:rPr lang="en-US" i="1" dirty="0" smtClean="0"/>
              <a:t>S, </a:t>
            </a:r>
            <a:r>
              <a:rPr lang="en-US" dirty="0" smtClean="0"/>
              <a:t>is</a:t>
            </a:r>
            <a:r>
              <a:rPr lang="en-US" i="1" dirty="0" smtClean="0"/>
              <a:t> </a:t>
            </a:r>
            <a:r>
              <a:rPr lang="en-US" dirty="0" smtClean="0"/>
              <a:t>the set of all positive integers that are multiples of </a:t>
            </a:r>
            <a:r>
              <a:rPr lang="en-US" dirty="0" smtClean="0">
                <a:latin typeface="Cambria Math" pitchFamily="18" charset="0"/>
                <a:ea typeface="Cambria Math" pitchFamily="18" charset="0"/>
              </a:rPr>
              <a:t>3</a:t>
            </a:r>
            <a:r>
              <a:rPr lang="en-US" dirty="0" smtClean="0"/>
              <a:t>.</a:t>
            </a:r>
          </a:p>
          <a:p>
            <a:pPr>
              <a:buNone/>
            </a:pPr>
            <a:r>
              <a:rPr lang="en-US" b="1" dirty="0" smtClean="0"/>
              <a:t>    Solution</a:t>
            </a:r>
            <a:r>
              <a:rPr lang="en-US" dirty="0" smtClean="0"/>
              <a:t>: Let </a:t>
            </a:r>
            <a:r>
              <a:rPr lang="en-US" i="1" dirty="0" smtClean="0"/>
              <a:t>A</a:t>
            </a:r>
            <a:r>
              <a:rPr lang="en-US" dirty="0" smtClean="0"/>
              <a:t> be the set of all positive integers divisible by </a:t>
            </a:r>
            <a:r>
              <a:rPr lang="en-US" dirty="0" smtClean="0">
                <a:latin typeface="Cambria Math" pitchFamily="18" charset="0"/>
                <a:ea typeface="Cambria Math" pitchFamily="18" charset="0"/>
              </a:rPr>
              <a:t>3</a:t>
            </a:r>
            <a:r>
              <a:rPr lang="en-US" dirty="0" smtClean="0"/>
              <a:t>. To prove that      </a:t>
            </a:r>
            <a:r>
              <a:rPr lang="en-US" i="1" dirty="0" smtClean="0"/>
              <a:t>A</a:t>
            </a:r>
            <a:r>
              <a:rPr lang="en-US" dirty="0" smtClean="0"/>
              <a:t> = </a:t>
            </a:r>
            <a:r>
              <a:rPr lang="en-US" i="1" dirty="0" smtClean="0"/>
              <a:t>S</a:t>
            </a:r>
            <a:r>
              <a:rPr lang="en-US" dirty="0" smtClean="0"/>
              <a:t>, show that </a:t>
            </a:r>
            <a:r>
              <a:rPr lang="en-US" i="1" dirty="0" smtClean="0"/>
              <a:t>A</a:t>
            </a:r>
            <a:r>
              <a:rPr lang="en-US" dirty="0" smtClean="0"/>
              <a:t> is a subset of </a:t>
            </a:r>
            <a:r>
              <a:rPr lang="en-US" i="1" dirty="0" smtClean="0"/>
              <a:t>S</a:t>
            </a:r>
            <a:r>
              <a:rPr lang="en-US" dirty="0" smtClean="0"/>
              <a:t> and </a:t>
            </a:r>
            <a:r>
              <a:rPr lang="en-US" i="1" dirty="0" smtClean="0"/>
              <a:t>S</a:t>
            </a:r>
            <a:r>
              <a:rPr lang="en-US" dirty="0" smtClean="0"/>
              <a:t> is a subset of </a:t>
            </a:r>
            <a:r>
              <a:rPr lang="en-US" i="1" dirty="0" smtClean="0"/>
              <a:t>A</a:t>
            </a:r>
            <a:r>
              <a:rPr lang="en-US" dirty="0" smtClean="0"/>
              <a:t>. </a:t>
            </a:r>
          </a:p>
          <a:p>
            <a:pPr lvl="1"/>
            <a:r>
              <a:rPr lang="en-US" dirty="0" smtClean="0"/>
              <a:t>A</a:t>
            </a:r>
            <a:r>
              <a:rPr lang="en-US" dirty="0" smtClean="0">
                <a:latin typeface="Cambria Math"/>
                <a:ea typeface="Cambria Math"/>
              </a:rPr>
              <a:t>⊂</a:t>
            </a:r>
            <a:r>
              <a:rPr lang="en-US" dirty="0" smtClean="0"/>
              <a:t> S: Let P(</a:t>
            </a:r>
            <a:r>
              <a:rPr lang="en-US" i="1" dirty="0" smtClean="0"/>
              <a:t>n</a:t>
            </a:r>
            <a:r>
              <a:rPr lang="en-US" dirty="0" smtClean="0"/>
              <a:t>) be the statement that </a:t>
            </a:r>
            <a:r>
              <a:rPr lang="en-US" dirty="0" smtClean="0">
                <a:latin typeface="Cambria Math" pitchFamily="18" charset="0"/>
                <a:ea typeface="Cambria Math" pitchFamily="18" charset="0"/>
              </a:rPr>
              <a:t>3</a:t>
            </a:r>
            <a:r>
              <a:rPr lang="en-US" i="1" dirty="0" smtClean="0"/>
              <a:t>n</a:t>
            </a:r>
            <a:r>
              <a:rPr lang="en-US" dirty="0" smtClean="0"/>
              <a:t> belongs to </a:t>
            </a:r>
            <a:r>
              <a:rPr lang="en-US" i="1" dirty="0" smtClean="0"/>
              <a:t>S</a:t>
            </a:r>
            <a:r>
              <a:rPr lang="en-US" dirty="0" smtClean="0"/>
              <a:t>. </a:t>
            </a:r>
          </a:p>
          <a:p>
            <a:pPr lvl="2">
              <a:buNone/>
            </a:pPr>
            <a:r>
              <a:rPr lang="en-US" dirty="0" smtClean="0"/>
              <a:t>     BASIS STEP: </a:t>
            </a:r>
            <a:r>
              <a:rPr lang="en-US" dirty="0" smtClean="0">
                <a:latin typeface="Cambria Math" pitchFamily="18" charset="0"/>
                <a:ea typeface="Cambria Math" pitchFamily="18" charset="0"/>
              </a:rPr>
              <a:t>3</a:t>
            </a:r>
            <a:r>
              <a:rPr lang="en-US" dirty="0" smtClean="0">
                <a:latin typeface="Cambria Math"/>
                <a:ea typeface="Cambria Math"/>
              </a:rPr>
              <a:t>∙1 = 3 ∊</a:t>
            </a:r>
            <a:r>
              <a:rPr lang="en-US" i="1" dirty="0" smtClean="0"/>
              <a:t> </a:t>
            </a:r>
            <a:r>
              <a:rPr lang="en-US" dirty="0" smtClean="0"/>
              <a:t>S, by the first part of recursive definition.</a:t>
            </a:r>
          </a:p>
          <a:p>
            <a:pPr lvl="2">
              <a:buNone/>
            </a:pPr>
            <a:r>
              <a:rPr lang="en-US" dirty="0" smtClean="0"/>
              <a:t>     INDUCTIVE STEP: Assume </a:t>
            </a:r>
            <a:r>
              <a:rPr lang="en-US" i="1" dirty="0" smtClean="0"/>
              <a:t>P</a:t>
            </a:r>
            <a:r>
              <a:rPr lang="en-US" dirty="0" smtClean="0"/>
              <a:t>(</a:t>
            </a:r>
            <a:r>
              <a:rPr lang="en-US" i="1" dirty="0" smtClean="0"/>
              <a:t>k</a:t>
            </a:r>
            <a:r>
              <a:rPr lang="en-US" dirty="0" smtClean="0"/>
              <a:t>) is true. By the second part of the recursive definition, if </a:t>
            </a:r>
            <a:r>
              <a:rPr lang="en-US" dirty="0" smtClean="0">
                <a:latin typeface="Cambria Math"/>
                <a:ea typeface="Cambria Math"/>
              </a:rPr>
              <a:t>3</a:t>
            </a:r>
            <a:r>
              <a:rPr lang="en-US" i="1" dirty="0" smtClean="0">
                <a:ea typeface="Cambria Math"/>
              </a:rPr>
              <a:t>k</a:t>
            </a:r>
            <a:r>
              <a:rPr lang="en-US" dirty="0" smtClean="0">
                <a:latin typeface="Cambria Math"/>
                <a:ea typeface="Cambria Math"/>
              </a:rPr>
              <a:t> ∊</a:t>
            </a:r>
            <a:r>
              <a:rPr lang="en-US" i="1" dirty="0" smtClean="0"/>
              <a:t> </a:t>
            </a:r>
            <a:r>
              <a:rPr lang="en-US" dirty="0" smtClean="0"/>
              <a:t>S, then since </a:t>
            </a:r>
            <a:r>
              <a:rPr lang="en-US" dirty="0" smtClean="0">
                <a:latin typeface="Cambria Math"/>
                <a:ea typeface="Cambria Math"/>
              </a:rPr>
              <a:t>3 ∊</a:t>
            </a:r>
            <a:r>
              <a:rPr lang="en-US" i="1" dirty="0" smtClean="0"/>
              <a:t> </a:t>
            </a:r>
            <a:r>
              <a:rPr lang="en-US" dirty="0" smtClean="0"/>
              <a:t>S, </a:t>
            </a:r>
            <a:r>
              <a:rPr lang="en-US" dirty="0" smtClean="0">
                <a:latin typeface="Cambria Math"/>
                <a:ea typeface="Cambria Math"/>
              </a:rPr>
              <a:t>3</a:t>
            </a:r>
            <a:r>
              <a:rPr lang="en-US" i="1" dirty="0" smtClean="0">
                <a:ea typeface="Cambria Math"/>
              </a:rPr>
              <a:t>k + </a:t>
            </a:r>
            <a:r>
              <a:rPr lang="en-US" dirty="0" smtClean="0">
                <a:latin typeface="Cambria Math"/>
                <a:ea typeface="Cambria Math"/>
              </a:rPr>
              <a:t>3</a:t>
            </a:r>
            <a:r>
              <a:rPr lang="en-US" i="1" dirty="0" smtClean="0">
                <a:ea typeface="Cambria Math"/>
              </a:rPr>
              <a:t> = </a:t>
            </a:r>
            <a:r>
              <a:rPr lang="en-US" dirty="0" smtClean="0">
                <a:latin typeface="Cambria Math"/>
                <a:ea typeface="Cambria Math"/>
              </a:rPr>
              <a:t>3(</a:t>
            </a:r>
            <a:r>
              <a:rPr lang="en-US" i="1" dirty="0" smtClean="0">
                <a:latin typeface="Cambria Math"/>
                <a:ea typeface="Cambria Math"/>
              </a:rPr>
              <a:t>k</a:t>
            </a:r>
            <a:r>
              <a:rPr lang="en-US" dirty="0" smtClean="0">
                <a:latin typeface="Cambria Math"/>
                <a:ea typeface="Cambria Math"/>
              </a:rPr>
              <a:t> + 1) ∊</a:t>
            </a:r>
            <a:r>
              <a:rPr lang="en-US" i="1" dirty="0" smtClean="0"/>
              <a:t> </a:t>
            </a:r>
            <a:r>
              <a:rPr lang="en-US" dirty="0" smtClean="0"/>
              <a:t>S. Hence, </a:t>
            </a:r>
            <a:r>
              <a:rPr lang="en-US" i="1" dirty="0" smtClean="0"/>
              <a:t>P</a:t>
            </a:r>
            <a:r>
              <a:rPr lang="en-US" dirty="0" smtClean="0"/>
              <a:t>(</a:t>
            </a:r>
            <a:r>
              <a:rPr lang="en-US" i="1" dirty="0" smtClean="0"/>
              <a:t>k </a:t>
            </a:r>
            <a:r>
              <a:rPr lang="en-US" dirty="0" smtClean="0"/>
              <a:t>+ </a:t>
            </a:r>
            <a:r>
              <a:rPr lang="en-US" dirty="0" smtClean="0">
                <a:latin typeface="Cambria Math" pitchFamily="18" charset="0"/>
                <a:ea typeface="Cambria Math" pitchFamily="18" charset="0"/>
              </a:rPr>
              <a:t>1</a:t>
            </a:r>
            <a:r>
              <a:rPr lang="en-US" dirty="0" smtClean="0"/>
              <a:t>) is true. </a:t>
            </a:r>
          </a:p>
          <a:p>
            <a:pPr lvl="1"/>
            <a:r>
              <a:rPr lang="en-US" dirty="0" smtClean="0"/>
              <a:t>S </a:t>
            </a:r>
            <a:r>
              <a:rPr lang="en-US" dirty="0" smtClean="0">
                <a:latin typeface="Cambria Math"/>
                <a:ea typeface="Cambria Math"/>
              </a:rPr>
              <a:t>⊂ </a:t>
            </a:r>
            <a:r>
              <a:rPr lang="en-US" dirty="0" smtClean="0"/>
              <a:t>A:</a:t>
            </a:r>
          </a:p>
          <a:p>
            <a:pPr lvl="2">
              <a:buNone/>
            </a:pPr>
            <a:r>
              <a:rPr lang="en-US" dirty="0" smtClean="0"/>
              <a:t>     BASIS STEP: </a:t>
            </a:r>
            <a:r>
              <a:rPr lang="en-US" dirty="0" smtClean="0">
                <a:latin typeface="Cambria Math"/>
                <a:ea typeface="Cambria Math"/>
              </a:rPr>
              <a:t>3 ∊</a:t>
            </a:r>
            <a:r>
              <a:rPr lang="en-US" i="1" dirty="0" smtClean="0"/>
              <a:t> </a:t>
            </a:r>
            <a:r>
              <a:rPr lang="en-US" dirty="0" smtClean="0"/>
              <a:t>S by the first part of recursive definition, and   </a:t>
            </a:r>
            <a:r>
              <a:rPr lang="en-US" dirty="0" smtClean="0">
                <a:latin typeface="Cambria Math" pitchFamily="18" charset="0"/>
                <a:ea typeface="Cambria Math" pitchFamily="18" charset="0"/>
              </a:rPr>
              <a:t>3</a:t>
            </a:r>
            <a:r>
              <a:rPr lang="en-US" dirty="0" smtClean="0">
                <a:latin typeface="Cambria Math"/>
                <a:ea typeface="Cambria Math"/>
              </a:rPr>
              <a:t> = </a:t>
            </a:r>
            <a:r>
              <a:rPr lang="en-US" dirty="0" smtClean="0">
                <a:latin typeface="Cambria Math" pitchFamily="18" charset="0"/>
                <a:ea typeface="Cambria Math" pitchFamily="18" charset="0"/>
              </a:rPr>
              <a:t>3</a:t>
            </a:r>
            <a:r>
              <a:rPr lang="en-US" dirty="0" smtClean="0">
                <a:latin typeface="Cambria Math"/>
                <a:ea typeface="Cambria Math"/>
              </a:rPr>
              <a:t>∙1.</a:t>
            </a:r>
            <a:endParaRPr lang="en-US" dirty="0" smtClean="0"/>
          </a:p>
          <a:p>
            <a:pPr lvl="2">
              <a:buNone/>
            </a:pPr>
            <a:r>
              <a:rPr lang="en-US" dirty="0" smtClean="0"/>
              <a:t>     INDUCTIVE STEP:  The second part of the recursive definition adds </a:t>
            </a:r>
            <a:r>
              <a:rPr lang="en-US" i="1" dirty="0" smtClean="0"/>
              <a:t>x</a:t>
            </a:r>
            <a:r>
              <a:rPr lang="en-US" dirty="0" smtClean="0"/>
              <a:t> +</a:t>
            </a:r>
            <a:r>
              <a:rPr lang="en-US" i="1" dirty="0" smtClean="0"/>
              <a:t>y</a:t>
            </a:r>
            <a:r>
              <a:rPr lang="en-US" dirty="0" smtClean="0"/>
              <a:t> to </a:t>
            </a:r>
            <a:r>
              <a:rPr lang="en-US" i="1" dirty="0" smtClean="0"/>
              <a:t>S</a:t>
            </a:r>
            <a:r>
              <a:rPr lang="en-US" dirty="0" smtClean="0"/>
              <a:t>, if both </a:t>
            </a:r>
            <a:r>
              <a:rPr lang="en-US" i="1" dirty="0" smtClean="0"/>
              <a:t>x</a:t>
            </a:r>
            <a:r>
              <a:rPr lang="en-US" dirty="0" smtClean="0"/>
              <a:t> and </a:t>
            </a:r>
            <a:r>
              <a:rPr lang="en-US" i="1" dirty="0" smtClean="0"/>
              <a:t>y</a:t>
            </a:r>
            <a:r>
              <a:rPr lang="en-US" dirty="0" smtClean="0"/>
              <a:t> are in </a:t>
            </a:r>
            <a:r>
              <a:rPr lang="en-US" i="1" dirty="0" smtClean="0"/>
              <a:t>S</a:t>
            </a:r>
            <a:r>
              <a:rPr lang="en-US" dirty="0" smtClean="0"/>
              <a:t>. If </a:t>
            </a:r>
            <a:r>
              <a:rPr lang="en-US" i="1" dirty="0" smtClean="0"/>
              <a:t>x</a:t>
            </a:r>
            <a:r>
              <a:rPr lang="en-US" dirty="0" smtClean="0"/>
              <a:t> and </a:t>
            </a:r>
            <a:r>
              <a:rPr lang="en-US" i="1" dirty="0" smtClean="0"/>
              <a:t>y</a:t>
            </a:r>
            <a:r>
              <a:rPr lang="en-US" dirty="0" smtClean="0"/>
              <a:t> are both in </a:t>
            </a:r>
            <a:r>
              <a:rPr lang="en-US" i="1" dirty="0" smtClean="0"/>
              <a:t>A</a:t>
            </a:r>
            <a:r>
              <a:rPr lang="en-US" dirty="0" smtClean="0"/>
              <a:t>, then both </a:t>
            </a:r>
            <a:r>
              <a:rPr lang="en-US" i="1" dirty="0" smtClean="0"/>
              <a:t>x</a:t>
            </a:r>
            <a:r>
              <a:rPr lang="en-US" dirty="0" smtClean="0"/>
              <a:t> and </a:t>
            </a:r>
            <a:r>
              <a:rPr lang="en-US" i="1" dirty="0" smtClean="0"/>
              <a:t>y</a:t>
            </a:r>
            <a:r>
              <a:rPr lang="en-US" dirty="0" smtClean="0"/>
              <a:t> are divisible by </a:t>
            </a:r>
            <a:r>
              <a:rPr lang="en-US" dirty="0" smtClean="0">
                <a:latin typeface="Cambria Math" pitchFamily="18" charset="0"/>
                <a:ea typeface="Cambria Math" pitchFamily="18" charset="0"/>
              </a:rPr>
              <a:t>3</a:t>
            </a:r>
            <a:r>
              <a:rPr lang="en-US" dirty="0" smtClean="0"/>
              <a:t>. By part (</a:t>
            </a:r>
            <a:r>
              <a:rPr lang="en-US" dirty="0" err="1" smtClean="0"/>
              <a:t>i</a:t>
            </a:r>
            <a:r>
              <a:rPr lang="en-US" dirty="0" smtClean="0"/>
              <a:t>) of Theorem </a:t>
            </a:r>
            <a:r>
              <a:rPr lang="en-US" dirty="0" smtClean="0">
                <a:latin typeface="Cambria Math" pitchFamily="18" charset="0"/>
                <a:ea typeface="Cambria Math" pitchFamily="18" charset="0"/>
              </a:rPr>
              <a:t>1</a:t>
            </a:r>
            <a:r>
              <a:rPr lang="en-US" dirty="0" smtClean="0"/>
              <a:t> of Section </a:t>
            </a:r>
            <a:r>
              <a:rPr lang="en-US" dirty="0" smtClean="0">
                <a:latin typeface="Cambria Math" pitchFamily="18" charset="0"/>
                <a:ea typeface="Cambria Math" pitchFamily="18" charset="0"/>
              </a:rPr>
              <a:t>4.1</a:t>
            </a:r>
            <a:r>
              <a:rPr lang="en-US" dirty="0" smtClean="0"/>
              <a:t>, it follows that  </a:t>
            </a:r>
            <a:r>
              <a:rPr lang="en-US" i="1" dirty="0" smtClean="0"/>
              <a:t>x</a:t>
            </a:r>
            <a:r>
              <a:rPr lang="en-US" dirty="0" smtClean="0"/>
              <a:t> + </a:t>
            </a:r>
            <a:r>
              <a:rPr lang="en-US" i="1" dirty="0" smtClean="0"/>
              <a:t>y</a:t>
            </a:r>
            <a:r>
              <a:rPr lang="en-US" dirty="0" smtClean="0"/>
              <a:t> is divisible by </a:t>
            </a:r>
            <a:r>
              <a:rPr lang="en-US" dirty="0" smtClean="0">
                <a:latin typeface="Cambria Math" pitchFamily="18" charset="0"/>
                <a:ea typeface="Cambria Math" pitchFamily="18" charset="0"/>
              </a:rPr>
              <a:t>3</a:t>
            </a:r>
            <a:r>
              <a:rPr lang="en-US" dirty="0" smtClean="0"/>
              <a:t>. </a:t>
            </a:r>
          </a:p>
          <a:p>
            <a:r>
              <a:rPr lang="en-US" dirty="0" smtClean="0"/>
              <a:t>We used mathematical induction to prove a result about a recursively defined set. Next  we study a more direct form induction for proving results about recursively defined sets.</a:t>
            </a:r>
          </a:p>
          <a:p>
            <a:pPr lvl="1">
              <a:buNone/>
            </a:pPr>
            <a:endParaRPr lang="en-US" dirty="0"/>
          </a:p>
        </p:txBody>
      </p:sp>
    </p:spTree>
    <p:extLst>
      <p:ext uri="{BB962C8B-B14F-4D97-AF65-F5344CB8AC3E}">
        <p14:creationId xmlns:p14="http://schemas.microsoft.com/office/powerpoint/2010/main" val="905275781"/>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Induction</a:t>
            </a:r>
            <a:endParaRPr lang="en-US" dirty="0"/>
          </a:p>
        </p:txBody>
      </p:sp>
      <p:sp>
        <p:nvSpPr>
          <p:cNvPr id="3" name="Content Placeholder 2"/>
          <p:cNvSpPr>
            <a:spLocks noGrp="1"/>
          </p:cNvSpPr>
          <p:nvPr>
            <p:ph idx="1"/>
          </p:nvPr>
        </p:nvSpPr>
        <p:spPr/>
        <p:txBody>
          <a:bodyPr>
            <a:normAutofit/>
          </a:bodyPr>
          <a:lstStyle/>
          <a:p>
            <a:pPr>
              <a:buNone/>
            </a:pPr>
            <a:r>
              <a:rPr lang="en-US" b="1" dirty="0" smtClean="0"/>
              <a:t>   Definition</a:t>
            </a:r>
            <a:r>
              <a:rPr lang="en-US" dirty="0" smtClean="0"/>
              <a:t>: To prove a property of the elements of a recursively defined set, we use  </a:t>
            </a:r>
            <a:r>
              <a:rPr lang="en-US" i="1" dirty="0" smtClean="0"/>
              <a:t>structural induction</a:t>
            </a:r>
            <a:r>
              <a:rPr lang="en-US" dirty="0" smtClean="0"/>
              <a:t>. </a:t>
            </a:r>
          </a:p>
          <a:p>
            <a:pPr lvl="1">
              <a:buNone/>
            </a:pPr>
            <a:r>
              <a:rPr lang="en-US" dirty="0" smtClean="0"/>
              <a:t>BASIS STEP: Show that the result holds for all elements specified in the basis step of the recursive definition.</a:t>
            </a:r>
          </a:p>
          <a:p>
            <a:pPr lvl="1">
              <a:buNone/>
            </a:pPr>
            <a:r>
              <a:rPr lang="en-US" dirty="0" smtClean="0"/>
              <a:t>RECURSIVE STEP: Show that if the statement is true for each of the elements used to construct new elements in the recursive step of the definition, the result holds for these new elements. </a:t>
            </a:r>
          </a:p>
          <a:p>
            <a:r>
              <a:rPr lang="en-US" dirty="0" smtClean="0"/>
              <a:t>The validity of structural induction can be shown to follow from the principle of mathematical induction. </a:t>
            </a:r>
            <a:endParaRPr lang="en-US" dirty="0"/>
          </a:p>
        </p:txBody>
      </p:sp>
    </p:spTree>
    <p:extLst>
      <p:ext uri="{BB962C8B-B14F-4D97-AF65-F5344CB8AC3E}">
        <p14:creationId xmlns:p14="http://schemas.microsoft.com/office/powerpoint/2010/main" val="131689330"/>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Binary Trees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   Definition</a:t>
            </a:r>
            <a:r>
              <a:rPr lang="en-US" dirty="0" smtClean="0"/>
              <a:t>: The </a:t>
            </a:r>
            <a:r>
              <a:rPr lang="en-US" i="1" dirty="0" smtClean="0"/>
              <a:t>height</a:t>
            </a:r>
            <a:r>
              <a:rPr lang="en-US" dirty="0" smtClean="0"/>
              <a:t> </a:t>
            </a:r>
            <a:r>
              <a:rPr lang="en-US" i="1" dirty="0" smtClean="0"/>
              <a:t>h(T) </a:t>
            </a:r>
            <a:r>
              <a:rPr lang="en-US" dirty="0" smtClean="0"/>
              <a:t>of a full binary tree </a:t>
            </a:r>
            <a:r>
              <a:rPr lang="en-US" i="1" dirty="0" smtClean="0"/>
              <a:t>T</a:t>
            </a:r>
            <a:r>
              <a:rPr lang="en-US" dirty="0" smtClean="0"/>
              <a:t> is defined recursively as follows:</a:t>
            </a:r>
          </a:p>
          <a:p>
            <a:pPr lvl="1"/>
            <a:r>
              <a:rPr lang="en-US" dirty="0" smtClean="0"/>
              <a:t>BASIS STEP: The height of a full binary tree </a:t>
            </a:r>
            <a:r>
              <a:rPr lang="en-US" i="1" dirty="0" smtClean="0"/>
              <a:t>T </a:t>
            </a:r>
            <a:r>
              <a:rPr lang="en-US" dirty="0" smtClean="0"/>
              <a:t>consisting of only a root </a:t>
            </a:r>
            <a:r>
              <a:rPr lang="en-US" i="1" dirty="0" smtClean="0"/>
              <a:t>r</a:t>
            </a:r>
            <a:r>
              <a:rPr lang="en-US" dirty="0" smtClean="0"/>
              <a:t> is </a:t>
            </a:r>
            <a:r>
              <a:rPr lang="en-US" i="1" dirty="0" smtClean="0"/>
              <a:t>h(T) = </a:t>
            </a:r>
            <a:r>
              <a:rPr lang="en-US" dirty="0" smtClean="0">
                <a:latin typeface="Cambria Math" pitchFamily="18" charset="0"/>
                <a:ea typeface="Cambria Math" pitchFamily="18" charset="0"/>
              </a:rPr>
              <a:t>0</a:t>
            </a:r>
            <a:r>
              <a:rPr lang="en-US" dirty="0" smtClean="0"/>
              <a:t>.</a:t>
            </a:r>
          </a:p>
          <a:p>
            <a:pPr lvl="1"/>
            <a:r>
              <a:rPr lang="en-US" dirty="0" smtClean="0"/>
              <a:t>RECURSIVE STEP: If </a:t>
            </a:r>
            <a:r>
              <a:rPr lang="en-US" i="1" dirty="0" smtClean="0"/>
              <a:t>T</a:t>
            </a:r>
            <a:r>
              <a:rPr lang="en-US" baseline="-25000" dirty="0" smtClean="0">
                <a:latin typeface="Cambria Math" pitchFamily="18" charset="0"/>
                <a:ea typeface="Cambria Math" pitchFamily="18" charset="0"/>
              </a:rPr>
              <a:t>1</a:t>
            </a:r>
            <a:r>
              <a:rPr lang="en-US" dirty="0" smtClean="0"/>
              <a:t> and </a:t>
            </a:r>
            <a:r>
              <a:rPr lang="en-US" i="1" dirty="0" smtClean="0"/>
              <a:t>T</a:t>
            </a:r>
            <a:r>
              <a:rPr lang="en-US" baseline="-25000" dirty="0" smtClean="0">
                <a:latin typeface="Cambria Math" pitchFamily="18" charset="0"/>
                <a:ea typeface="Cambria Math" pitchFamily="18" charset="0"/>
              </a:rPr>
              <a:t>2</a:t>
            </a:r>
            <a:r>
              <a:rPr lang="en-US" i="1" dirty="0" smtClean="0"/>
              <a:t> </a:t>
            </a:r>
            <a:r>
              <a:rPr lang="en-US" dirty="0" smtClean="0"/>
              <a:t>are full binary trees, then the full binary tree </a:t>
            </a:r>
            <a:r>
              <a:rPr lang="en-US" i="1" dirty="0" smtClean="0"/>
              <a:t>T = T</a:t>
            </a:r>
            <a:r>
              <a:rPr lang="en-US" baseline="-25000" dirty="0" smtClean="0">
                <a:latin typeface="Cambria Math" pitchFamily="18" charset="0"/>
                <a:ea typeface="Cambria Math" pitchFamily="18" charset="0"/>
              </a:rPr>
              <a:t>1</a:t>
            </a:r>
            <a:r>
              <a:rPr lang="en-US" i="1" dirty="0" smtClean="0"/>
              <a:t>∙T</a:t>
            </a:r>
            <a:r>
              <a:rPr lang="en-US" baseline="-25000" dirty="0" smtClean="0">
                <a:latin typeface="Cambria Math" pitchFamily="18" charset="0"/>
                <a:ea typeface="Cambria Math" pitchFamily="18" charset="0"/>
              </a:rPr>
              <a:t>2</a:t>
            </a:r>
            <a:r>
              <a:rPr lang="en-US" i="1" dirty="0" smtClean="0"/>
              <a:t> </a:t>
            </a:r>
            <a:r>
              <a:rPr lang="en-US" dirty="0" smtClean="0"/>
              <a:t>has height                                           </a:t>
            </a:r>
            <a:r>
              <a:rPr lang="en-US" i="1" dirty="0" smtClean="0"/>
              <a:t>h(T) = </a:t>
            </a:r>
            <a:r>
              <a:rPr lang="en-US" dirty="0" smtClean="0">
                <a:latin typeface="Cambria Math" pitchFamily="18" charset="0"/>
                <a:ea typeface="Cambria Math" pitchFamily="18" charset="0"/>
              </a:rPr>
              <a:t>1</a:t>
            </a:r>
            <a:r>
              <a:rPr lang="en-US" i="1" dirty="0" smtClean="0"/>
              <a:t> + </a:t>
            </a:r>
            <a:r>
              <a:rPr lang="en-US" dirty="0" smtClean="0"/>
              <a:t>max(</a:t>
            </a:r>
            <a:r>
              <a:rPr lang="en-US" i="1" dirty="0" smtClean="0"/>
              <a:t>h(T</a:t>
            </a:r>
            <a:r>
              <a:rPr lang="en-US" baseline="-25000" dirty="0" smtClean="0">
                <a:latin typeface="Cambria Math" pitchFamily="18" charset="0"/>
                <a:ea typeface="Cambria Math" pitchFamily="18" charset="0"/>
              </a:rPr>
              <a:t>1</a:t>
            </a:r>
            <a:r>
              <a:rPr lang="en-US" i="1" dirty="0" smtClean="0"/>
              <a:t>),h</a:t>
            </a:r>
            <a:r>
              <a:rPr lang="en-US" dirty="0" smtClean="0"/>
              <a:t>(</a:t>
            </a:r>
            <a:r>
              <a:rPr lang="en-US" i="1" dirty="0" smtClean="0"/>
              <a:t>T</a:t>
            </a:r>
            <a:r>
              <a:rPr lang="en-US" baseline="-25000" dirty="0" smtClean="0">
                <a:latin typeface="Cambria Math" pitchFamily="18" charset="0"/>
                <a:ea typeface="Cambria Math" pitchFamily="18" charset="0"/>
              </a:rPr>
              <a:t>2</a:t>
            </a:r>
            <a:r>
              <a:rPr lang="en-US" dirty="0" smtClean="0"/>
              <a:t>))</a:t>
            </a:r>
            <a:r>
              <a:rPr lang="en-US" i="1" dirty="0" smtClean="0"/>
              <a:t>.</a:t>
            </a:r>
          </a:p>
          <a:p>
            <a:r>
              <a:rPr lang="en-US" dirty="0" smtClean="0"/>
              <a:t>The number of vertices  </a:t>
            </a:r>
            <a:r>
              <a:rPr lang="en-US" i="1" dirty="0" smtClean="0"/>
              <a:t>n</a:t>
            </a:r>
            <a:r>
              <a:rPr lang="en-US" dirty="0" smtClean="0"/>
              <a:t>(</a:t>
            </a:r>
            <a:r>
              <a:rPr lang="en-US" i="1" dirty="0" smtClean="0"/>
              <a:t>T</a:t>
            </a:r>
            <a:r>
              <a:rPr lang="en-US" dirty="0" smtClean="0"/>
              <a:t>) of a full binary tree </a:t>
            </a:r>
            <a:r>
              <a:rPr lang="en-US" i="1" dirty="0" smtClean="0"/>
              <a:t>T</a:t>
            </a:r>
            <a:r>
              <a:rPr lang="en-US" dirty="0" smtClean="0"/>
              <a:t> satisfies the following recursive formula:</a:t>
            </a:r>
          </a:p>
          <a:p>
            <a:pPr lvl="1"/>
            <a:r>
              <a:rPr lang="en-US" b="1" dirty="0" smtClean="0"/>
              <a:t>BASIS STEP</a:t>
            </a:r>
            <a:r>
              <a:rPr lang="en-US" dirty="0" smtClean="0"/>
              <a:t>: The number of vertices of a full binary tree </a:t>
            </a:r>
            <a:r>
              <a:rPr lang="en-US" i="1" dirty="0" smtClean="0"/>
              <a:t>T </a:t>
            </a:r>
            <a:r>
              <a:rPr lang="en-US" dirty="0" smtClean="0"/>
              <a:t>consisting of only a root </a:t>
            </a:r>
            <a:r>
              <a:rPr lang="en-US" i="1" dirty="0" smtClean="0"/>
              <a:t>r</a:t>
            </a:r>
            <a:r>
              <a:rPr lang="en-US" dirty="0" smtClean="0"/>
              <a:t> is </a:t>
            </a:r>
            <a:r>
              <a:rPr lang="en-US" i="1" dirty="0" smtClean="0"/>
              <a:t>n</a:t>
            </a:r>
            <a:r>
              <a:rPr lang="en-US" dirty="0" smtClean="0"/>
              <a:t>(</a:t>
            </a:r>
            <a:r>
              <a:rPr lang="en-US" i="1" dirty="0" smtClean="0"/>
              <a:t>T</a:t>
            </a:r>
            <a:r>
              <a:rPr lang="en-US" dirty="0" smtClean="0"/>
              <a:t>)</a:t>
            </a:r>
            <a:r>
              <a:rPr lang="en-US" i="1" dirty="0" smtClean="0"/>
              <a:t> = </a:t>
            </a:r>
            <a:r>
              <a:rPr lang="en-US" dirty="0" smtClean="0">
                <a:latin typeface="Cambria Math" pitchFamily="18" charset="0"/>
                <a:ea typeface="Cambria Math" pitchFamily="18" charset="0"/>
              </a:rPr>
              <a:t>1</a:t>
            </a:r>
            <a:r>
              <a:rPr lang="en-US" dirty="0" smtClean="0"/>
              <a:t>.</a:t>
            </a:r>
          </a:p>
          <a:p>
            <a:pPr lvl="1"/>
            <a:r>
              <a:rPr lang="en-US" b="1" dirty="0" smtClean="0"/>
              <a:t>RECURSIVE STEP</a:t>
            </a:r>
            <a:r>
              <a:rPr lang="en-US" dirty="0" smtClean="0"/>
              <a:t>: If </a:t>
            </a:r>
            <a:r>
              <a:rPr lang="en-US" i="1" dirty="0" smtClean="0"/>
              <a:t>T</a:t>
            </a:r>
            <a:r>
              <a:rPr lang="en-US" baseline="-25000" dirty="0" smtClean="0">
                <a:latin typeface="Cambria Math" pitchFamily="18" charset="0"/>
                <a:ea typeface="Cambria Math" pitchFamily="18" charset="0"/>
              </a:rPr>
              <a:t>1</a:t>
            </a:r>
            <a:r>
              <a:rPr lang="en-US" dirty="0" smtClean="0"/>
              <a:t> and </a:t>
            </a:r>
            <a:r>
              <a:rPr lang="en-US" i="1" dirty="0" smtClean="0"/>
              <a:t>T</a:t>
            </a:r>
            <a:r>
              <a:rPr lang="en-US" baseline="-25000" dirty="0" smtClean="0">
                <a:latin typeface="Cambria Math" pitchFamily="18" charset="0"/>
                <a:ea typeface="Cambria Math" pitchFamily="18" charset="0"/>
              </a:rPr>
              <a:t>2</a:t>
            </a:r>
            <a:r>
              <a:rPr lang="en-US" i="1" dirty="0" smtClean="0"/>
              <a:t> </a:t>
            </a:r>
            <a:r>
              <a:rPr lang="en-US" dirty="0" smtClean="0"/>
              <a:t>are full binary trees, then the  full binary tree </a:t>
            </a:r>
            <a:r>
              <a:rPr lang="en-US" i="1" dirty="0" smtClean="0"/>
              <a:t>T = T</a:t>
            </a:r>
            <a:r>
              <a:rPr lang="en-US" baseline="-25000" dirty="0" smtClean="0">
                <a:latin typeface="Cambria Math" pitchFamily="18" charset="0"/>
                <a:ea typeface="Cambria Math" pitchFamily="18" charset="0"/>
              </a:rPr>
              <a:t>1</a:t>
            </a:r>
            <a:r>
              <a:rPr lang="en-US" i="1" dirty="0" smtClean="0"/>
              <a:t>∙T</a:t>
            </a:r>
            <a:r>
              <a:rPr lang="en-US" baseline="-25000" dirty="0" smtClean="0">
                <a:latin typeface="Cambria Math" pitchFamily="18" charset="0"/>
                <a:ea typeface="Cambria Math" pitchFamily="18" charset="0"/>
              </a:rPr>
              <a:t>2</a:t>
            </a:r>
            <a:r>
              <a:rPr lang="en-US" i="1" dirty="0" smtClean="0"/>
              <a:t> </a:t>
            </a:r>
            <a:r>
              <a:rPr lang="en-US" dirty="0" smtClean="0"/>
              <a:t>has the number of vertices                                                                 		</a:t>
            </a:r>
            <a:r>
              <a:rPr lang="en-US" i="1" dirty="0" smtClean="0"/>
              <a:t>n</a:t>
            </a:r>
            <a:r>
              <a:rPr lang="en-US" dirty="0" smtClean="0"/>
              <a:t>(</a:t>
            </a:r>
            <a:r>
              <a:rPr lang="en-US" i="1" dirty="0" smtClean="0"/>
              <a:t>T</a:t>
            </a:r>
            <a:r>
              <a:rPr lang="en-US" dirty="0" smtClean="0"/>
              <a:t>)</a:t>
            </a:r>
            <a:r>
              <a:rPr lang="en-US" i="1" dirty="0" smtClean="0"/>
              <a:t> = </a:t>
            </a:r>
            <a:r>
              <a:rPr lang="en-US" dirty="0" smtClean="0">
                <a:latin typeface="Cambria Math" pitchFamily="18" charset="0"/>
                <a:ea typeface="Cambria Math" pitchFamily="18" charset="0"/>
              </a:rPr>
              <a:t>1</a:t>
            </a:r>
            <a:r>
              <a:rPr lang="en-US" i="1" dirty="0" smtClean="0"/>
              <a:t> + n</a:t>
            </a:r>
            <a:r>
              <a:rPr lang="en-US" dirty="0" smtClean="0"/>
              <a:t>(</a:t>
            </a:r>
            <a:r>
              <a:rPr lang="en-US" i="1" dirty="0" smtClean="0"/>
              <a:t>T</a:t>
            </a:r>
            <a:r>
              <a:rPr lang="en-US" baseline="-25000" dirty="0" smtClean="0">
                <a:latin typeface="Cambria Math" pitchFamily="18" charset="0"/>
                <a:ea typeface="Cambria Math" pitchFamily="18" charset="0"/>
              </a:rPr>
              <a:t>1</a:t>
            </a:r>
            <a:r>
              <a:rPr lang="en-US" dirty="0" smtClean="0"/>
              <a:t>)</a:t>
            </a:r>
            <a:r>
              <a:rPr lang="en-US" i="1" dirty="0" smtClean="0"/>
              <a:t> + n</a:t>
            </a:r>
            <a:r>
              <a:rPr lang="en-US" dirty="0" smtClean="0"/>
              <a:t>(</a:t>
            </a:r>
            <a:r>
              <a:rPr lang="en-US" i="1" dirty="0" smtClean="0"/>
              <a:t>T</a:t>
            </a:r>
            <a:r>
              <a:rPr lang="en-US" baseline="-25000" dirty="0" smtClean="0">
                <a:latin typeface="Cambria Math" pitchFamily="18" charset="0"/>
                <a:ea typeface="Cambria Math" pitchFamily="18" charset="0"/>
              </a:rPr>
              <a:t>2</a:t>
            </a:r>
            <a:r>
              <a:rPr lang="en-US" dirty="0" smtClean="0"/>
              <a:t>).</a:t>
            </a:r>
            <a:endParaRPr lang="en-US" dirty="0"/>
          </a:p>
        </p:txBody>
      </p:sp>
    </p:spTree>
    <p:extLst>
      <p:ext uri="{BB962C8B-B14F-4D97-AF65-F5344CB8AC3E}">
        <p14:creationId xmlns:p14="http://schemas.microsoft.com/office/powerpoint/2010/main" val="3609534315"/>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Structural Induction and Binary Trees</a:t>
            </a:r>
            <a:endParaRPr lang="en-US" sz="4000" dirty="0"/>
          </a:p>
        </p:txBody>
      </p:sp>
      <p:sp>
        <p:nvSpPr>
          <p:cNvPr id="3" name="Content Placeholder 2"/>
          <p:cNvSpPr>
            <a:spLocks noGrp="1"/>
          </p:cNvSpPr>
          <p:nvPr>
            <p:ph idx="1"/>
          </p:nvPr>
        </p:nvSpPr>
        <p:spPr/>
        <p:txBody>
          <a:bodyPr/>
          <a:lstStyle/>
          <a:p>
            <a:pPr>
              <a:buNone/>
            </a:pPr>
            <a:r>
              <a:rPr lang="en-US" b="1" dirty="0" smtClean="0"/>
              <a:t>  </a:t>
            </a:r>
            <a:r>
              <a:rPr lang="en-US" sz="2400" b="1" dirty="0" smtClean="0"/>
              <a:t>Theorem</a:t>
            </a:r>
            <a:r>
              <a:rPr lang="en-US" sz="2400" dirty="0" smtClean="0"/>
              <a:t>: If </a:t>
            </a:r>
            <a:r>
              <a:rPr lang="en-US" sz="2400" i="1" dirty="0" smtClean="0"/>
              <a:t>T</a:t>
            </a:r>
            <a:r>
              <a:rPr lang="en-US" sz="2400" dirty="0" smtClean="0"/>
              <a:t> is a full binary tree, then   </a:t>
            </a:r>
            <a:r>
              <a:rPr lang="en-US" sz="2400" i="1" dirty="0" smtClean="0"/>
              <a:t>n</a:t>
            </a:r>
            <a:r>
              <a:rPr lang="en-US" sz="2400" dirty="0" smtClean="0"/>
              <a:t>(</a:t>
            </a:r>
            <a:r>
              <a:rPr lang="en-US" sz="2400" i="1" dirty="0" smtClean="0"/>
              <a:t>T</a:t>
            </a:r>
            <a:r>
              <a:rPr lang="en-US" sz="2400" dirty="0" smtClean="0"/>
              <a:t>) ≤ </a:t>
            </a:r>
            <a:r>
              <a:rPr lang="en-US" sz="2400" dirty="0" smtClean="0">
                <a:latin typeface="Cambria Math" pitchFamily="18" charset="0"/>
                <a:ea typeface="Cambria Math" pitchFamily="18" charset="0"/>
              </a:rPr>
              <a:t>2</a:t>
            </a:r>
            <a:r>
              <a:rPr lang="en-US" sz="2400" i="1" baseline="30000" dirty="0" smtClean="0"/>
              <a:t>h</a:t>
            </a:r>
            <a:r>
              <a:rPr lang="en-US" sz="2400" baseline="30000" dirty="0" smtClean="0"/>
              <a:t>(</a:t>
            </a:r>
            <a:r>
              <a:rPr lang="en-US" sz="2400" i="1" baseline="30000" dirty="0" smtClean="0"/>
              <a:t>T</a:t>
            </a:r>
            <a:r>
              <a:rPr lang="en-US" sz="2400" baseline="30000" dirty="0" smtClean="0"/>
              <a:t>)+</a:t>
            </a:r>
            <a:r>
              <a:rPr lang="en-US" sz="2400" baseline="30000" dirty="0" smtClean="0">
                <a:latin typeface="Cambria Math" pitchFamily="18" charset="0"/>
                <a:ea typeface="Cambria Math" pitchFamily="18" charset="0"/>
              </a:rPr>
              <a:t>1</a:t>
            </a:r>
            <a:r>
              <a:rPr lang="en-US" sz="2400" baseline="30000" dirty="0" smtClean="0"/>
              <a:t> </a:t>
            </a:r>
            <a:r>
              <a:rPr lang="en-US" sz="2400" dirty="0" smtClean="0"/>
              <a:t>– </a:t>
            </a:r>
            <a:r>
              <a:rPr lang="en-US" sz="2400" dirty="0" smtClean="0">
                <a:latin typeface="Cambria Math" pitchFamily="18" charset="0"/>
                <a:ea typeface="Cambria Math" pitchFamily="18" charset="0"/>
              </a:rPr>
              <a:t>1.</a:t>
            </a:r>
          </a:p>
          <a:p>
            <a:pPr>
              <a:buNone/>
            </a:pPr>
            <a:r>
              <a:rPr lang="en-US" sz="2400" b="1" dirty="0" smtClean="0">
                <a:ea typeface="Cambria Math" pitchFamily="18" charset="0"/>
              </a:rPr>
              <a:t>   Proof</a:t>
            </a:r>
            <a:r>
              <a:rPr lang="en-US" sz="2400" dirty="0" smtClean="0">
                <a:ea typeface="Cambria Math" pitchFamily="18" charset="0"/>
              </a:rPr>
              <a:t>: Use structural induction.</a:t>
            </a:r>
          </a:p>
          <a:p>
            <a:pPr lvl="1"/>
            <a:r>
              <a:rPr lang="en-US" sz="2000" dirty="0" smtClean="0"/>
              <a:t>BASIS  STEP: The result holds for a full binary tree consisting only of a root, </a:t>
            </a:r>
            <a:r>
              <a:rPr lang="en-US" sz="2000" i="1" dirty="0" smtClean="0"/>
              <a:t>n</a:t>
            </a:r>
            <a:r>
              <a:rPr lang="en-US" sz="2000" dirty="0" smtClean="0"/>
              <a:t>(</a:t>
            </a:r>
            <a:r>
              <a:rPr lang="en-US" sz="2000" i="1" dirty="0" smtClean="0"/>
              <a:t>T</a:t>
            </a:r>
            <a:r>
              <a:rPr lang="en-US" sz="2000" dirty="0" smtClean="0"/>
              <a:t>) = </a:t>
            </a:r>
            <a:r>
              <a:rPr lang="en-US" sz="2000" dirty="0" smtClean="0">
                <a:latin typeface="Cambria Math" pitchFamily="18" charset="0"/>
                <a:ea typeface="Cambria Math" pitchFamily="18" charset="0"/>
              </a:rPr>
              <a:t>1</a:t>
            </a:r>
            <a:r>
              <a:rPr lang="en-US" sz="2000" dirty="0" smtClean="0"/>
              <a:t> and </a:t>
            </a:r>
            <a:r>
              <a:rPr lang="en-US" sz="2000" i="1" dirty="0" smtClean="0"/>
              <a:t>h</a:t>
            </a:r>
            <a:r>
              <a:rPr lang="en-US" sz="2000" dirty="0" smtClean="0"/>
              <a:t>(</a:t>
            </a:r>
            <a:r>
              <a:rPr lang="en-US" sz="2000" i="1" dirty="0" smtClean="0"/>
              <a:t>T</a:t>
            </a:r>
            <a:r>
              <a:rPr lang="en-US" sz="2000" dirty="0" smtClean="0"/>
              <a:t>) = </a:t>
            </a:r>
            <a:r>
              <a:rPr lang="en-US" sz="2000" dirty="0" smtClean="0">
                <a:latin typeface="Cambria Math" pitchFamily="18" charset="0"/>
                <a:ea typeface="Cambria Math" pitchFamily="18" charset="0"/>
              </a:rPr>
              <a:t>0</a:t>
            </a:r>
            <a:r>
              <a:rPr lang="en-US" sz="2000" dirty="0" smtClean="0"/>
              <a:t>.  Hence, </a:t>
            </a:r>
            <a:r>
              <a:rPr lang="en-US" sz="2000" i="1" dirty="0" smtClean="0"/>
              <a:t>n</a:t>
            </a:r>
            <a:r>
              <a:rPr lang="en-US" sz="2000" dirty="0" smtClean="0"/>
              <a:t>(</a:t>
            </a:r>
            <a:r>
              <a:rPr lang="en-US" sz="2000" i="1" dirty="0" smtClean="0"/>
              <a:t>T</a:t>
            </a:r>
            <a:r>
              <a:rPr lang="en-US" sz="2000" dirty="0" smtClean="0"/>
              <a:t>) = </a:t>
            </a:r>
            <a:r>
              <a:rPr lang="en-US" sz="2000" dirty="0" smtClean="0">
                <a:latin typeface="Cambria Math" pitchFamily="18" charset="0"/>
                <a:ea typeface="Cambria Math" pitchFamily="18" charset="0"/>
              </a:rPr>
              <a:t>1</a:t>
            </a:r>
            <a:r>
              <a:rPr lang="en-US" sz="2000" dirty="0" smtClean="0"/>
              <a:t>  ≤ </a:t>
            </a:r>
            <a:r>
              <a:rPr lang="en-US" sz="2000" dirty="0" smtClean="0">
                <a:latin typeface="Cambria Math" pitchFamily="18" charset="0"/>
                <a:ea typeface="Cambria Math" pitchFamily="18" charset="0"/>
              </a:rPr>
              <a:t>2</a:t>
            </a:r>
            <a:r>
              <a:rPr lang="en-US" sz="2000" baseline="30000" dirty="0" smtClean="0">
                <a:latin typeface="Cambria Math" pitchFamily="18" charset="0"/>
                <a:ea typeface="Cambria Math" pitchFamily="18" charset="0"/>
              </a:rPr>
              <a:t>0</a:t>
            </a:r>
            <a:r>
              <a:rPr lang="en-US" sz="2000" baseline="30000" dirty="0" smtClean="0"/>
              <a:t>+</a:t>
            </a:r>
            <a:r>
              <a:rPr lang="en-US" sz="2000" baseline="30000" dirty="0" smtClean="0">
                <a:latin typeface="Cambria Math" pitchFamily="18" charset="0"/>
                <a:ea typeface="Cambria Math" pitchFamily="18" charset="0"/>
              </a:rPr>
              <a:t>1</a:t>
            </a:r>
            <a:r>
              <a:rPr lang="en-US" sz="2000" baseline="30000" dirty="0" smtClean="0"/>
              <a:t> </a:t>
            </a:r>
            <a:r>
              <a:rPr lang="en-US" sz="2000" dirty="0" smtClean="0"/>
              <a:t>– </a:t>
            </a:r>
            <a:r>
              <a:rPr lang="en-US" sz="2000" dirty="0" smtClean="0">
                <a:latin typeface="Cambria Math" pitchFamily="18" charset="0"/>
                <a:ea typeface="Cambria Math" pitchFamily="18" charset="0"/>
              </a:rPr>
              <a:t>1</a:t>
            </a:r>
            <a:r>
              <a:rPr lang="en-US" sz="2000" dirty="0" smtClean="0"/>
              <a:t>   = </a:t>
            </a:r>
            <a:r>
              <a:rPr lang="en-US" sz="2000" dirty="0" smtClean="0">
                <a:latin typeface="Cambria Math" pitchFamily="18" charset="0"/>
                <a:ea typeface="Cambria Math" pitchFamily="18" charset="0"/>
              </a:rPr>
              <a:t>1.</a:t>
            </a:r>
          </a:p>
          <a:p>
            <a:pPr lvl="1"/>
            <a:r>
              <a:rPr lang="en-US" sz="2000" dirty="0" smtClean="0"/>
              <a:t>RECURSIVE STEP:  Assume </a:t>
            </a:r>
            <a:r>
              <a:rPr lang="en-US" sz="2000" i="1" dirty="0" smtClean="0"/>
              <a:t>n</a:t>
            </a:r>
            <a:r>
              <a:rPr lang="en-US" sz="2000" dirty="0" smtClean="0"/>
              <a:t>(</a:t>
            </a:r>
            <a:r>
              <a:rPr lang="en-US" sz="2000" i="1" dirty="0" smtClean="0"/>
              <a:t>T</a:t>
            </a:r>
            <a:r>
              <a:rPr lang="en-US" sz="2000" baseline="-25000" dirty="0" smtClean="0">
                <a:latin typeface="Cambria Math" pitchFamily="18" charset="0"/>
                <a:ea typeface="Cambria Math" pitchFamily="18" charset="0"/>
              </a:rPr>
              <a:t>1</a:t>
            </a:r>
            <a:r>
              <a:rPr lang="en-US" sz="2000" dirty="0" smtClean="0"/>
              <a:t>) ≤ </a:t>
            </a:r>
            <a:r>
              <a:rPr lang="en-US" sz="2000" dirty="0" smtClean="0">
                <a:latin typeface="Cambria Math" pitchFamily="18" charset="0"/>
                <a:ea typeface="Cambria Math" pitchFamily="18" charset="0"/>
              </a:rPr>
              <a:t>2</a:t>
            </a:r>
            <a:r>
              <a:rPr lang="en-US" sz="2000" i="1" baseline="30000" dirty="0" smtClean="0"/>
              <a:t>h</a:t>
            </a:r>
            <a:r>
              <a:rPr lang="en-US" sz="2000" baseline="30000" dirty="0" smtClean="0"/>
              <a:t>(</a:t>
            </a:r>
            <a:r>
              <a:rPr lang="en-US" sz="2000" i="1" baseline="30000" dirty="0" smtClean="0"/>
              <a:t>T</a:t>
            </a:r>
            <a:r>
              <a:rPr lang="en-US" sz="1800" baseline="30000" dirty="0" smtClean="0">
                <a:latin typeface="Cambria Math" pitchFamily="18" charset="0"/>
                <a:ea typeface="Cambria Math" pitchFamily="18" charset="0"/>
              </a:rPr>
              <a:t>1</a:t>
            </a:r>
            <a:r>
              <a:rPr lang="en-US" sz="2000" baseline="30000" dirty="0" smtClean="0"/>
              <a:t>)+</a:t>
            </a:r>
            <a:r>
              <a:rPr lang="en-US" sz="2000" baseline="30000" dirty="0" smtClean="0">
                <a:latin typeface="Cambria Math" pitchFamily="18" charset="0"/>
                <a:ea typeface="Cambria Math" pitchFamily="18" charset="0"/>
              </a:rPr>
              <a:t>1</a:t>
            </a:r>
            <a:r>
              <a:rPr lang="en-US" sz="2000" baseline="30000" dirty="0" smtClean="0"/>
              <a:t> </a:t>
            </a:r>
            <a:r>
              <a:rPr lang="en-US" sz="2000" dirty="0" smtClean="0"/>
              <a:t>– </a:t>
            </a:r>
            <a:r>
              <a:rPr lang="en-US" sz="2000" dirty="0" smtClean="0">
                <a:latin typeface="Cambria Math" pitchFamily="18" charset="0"/>
                <a:ea typeface="Cambria Math" pitchFamily="18" charset="0"/>
              </a:rPr>
              <a:t>1</a:t>
            </a:r>
            <a:r>
              <a:rPr lang="en-US" sz="2000" dirty="0" smtClean="0"/>
              <a:t> and also                   </a:t>
            </a:r>
            <a:r>
              <a:rPr lang="en-US" sz="2000" i="1" dirty="0" smtClean="0"/>
              <a:t>n</a:t>
            </a:r>
            <a:r>
              <a:rPr lang="en-US" sz="2000" dirty="0" smtClean="0"/>
              <a:t>(</a:t>
            </a:r>
            <a:r>
              <a:rPr lang="en-US" sz="2000" i="1" dirty="0" smtClean="0"/>
              <a:t>T</a:t>
            </a:r>
            <a:r>
              <a:rPr lang="en-US" sz="2000" baseline="-25000" dirty="0" smtClean="0">
                <a:latin typeface="Cambria Math" pitchFamily="18" charset="0"/>
                <a:ea typeface="Cambria Math" pitchFamily="18" charset="0"/>
              </a:rPr>
              <a:t>2</a:t>
            </a:r>
            <a:r>
              <a:rPr lang="en-US" sz="2000" dirty="0" smtClean="0"/>
              <a:t>) ≤ </a:t>
            </a:r>
            <a:r>
              <a:rPr lang="en-US" sz="2000" dirty="0" smtClean="0">
                <a:latin typeface="Cambria Math" pitchFamily="18" charset="0"/>
                <a:ea typeface="Cambria Math" pitchFamily="18" charset="0"/>
              </a:rPr>
              <a:t>2</a:t>
            </a:r>
            <a:r>
              <a:rPr lang="en-US" sz="2000" i="1" baseline="30000" dirty="0" smtClean="0"/>
              <a:t>h</a:t>
            </a:r>
            <a:r>
              <a:rPr lang="en-US" sz="2000" baseline="30000" dirty="0" smtClean="0"/>
              <a:t>(</a:t>
            </a:r>
            <a:r>
              <a:rPr lang="en-US" sz="2000" i="1" baseline="30000" dirty="0" smtClean="0"/>
              <a:t>T</a:t>
            </a:r>
            <a:r>
              <a:rPr lang="en-US" sz="1800" baseline="30000" dirty="0" smtClean="0">
                <a:latin typeface="Cambria Math" pitchFamily="18" charset="0"/>
                <a:ea typeface="Cambria Math" pitchFamily="18" charset="0"/>
              </a:rPr>
              <a:t>2</a:t>
            </a:r>
            <a:r>
              <a:rPr lang="en-US" sz="2000" baseline="30000" dirty="0" smtClean="0"/>
              <a:t>)+</a:t>
            </a:r>
            <a:r>
              <a:rPr lang="en-US" sz="2000" baseline="30000" dirty="0" smtClean="0">
                <a:latin typeface="Cambria Math" pitchFamily="18" charset="0"/>
                <a:ea typeface="Cambria Math" pitchFamily="18" charset="0"/>
              </a:rPr>
              <a:t>1  </a:t>
            </a:r>
            <a:r>
              <a:rPr lang="en-US" sz="2000" dirty="0" smtClean="0"/>
              <a:t>– </a:t>
            </a:r>
            <a:r>
              <a:rPr lang="en-US" sz="2000" dirty="0" smtClean="0">
                <a:latin typeface="Cambria Math" pitchFamily="18" charset="0"/>
                <a:ea typeface="Cambria Math" pitchFamily="18" charset="0"/>
              </a:rPr>
              <a:t>1</a:t>
            </a:r>
            <a:r>
              <a:rPr lang="en-US" sz="2000" dirty="0" smtClean="0"/>
              <a:t> whenever </a:t>
            </a:r>
            <a:r>
              <a:rPr lang="en-US" sz="2000" i="1" dirty="0" smtClean="0"/>
              <a:t>T</a:t>
            </a:r>
            <a:r>
              <a:rPr lang="en-US" sz="2000" baseline="-25000" dirty="0" smtClean="0">
                <a:latin typeface="Cambria Math" pitchFamily="18" charset="0"/>
                <a:ea typeface="Cambria Math" pitchFamily="18" charset="0"/>
              </a:rPr>
              <a:t>1</a:t>
            </a:r>
            <a:r>
              <a:rPr lang="en-US" sz="2000" dirty="0" smtClean="0"/>
              <a:t> and </a:t>
            </a:r>
            <a:r>
              <a:rPr lang="en-US" sz="2000" i="1" dirty="0" smtClean="0"/>
              <a:t>T</a:t>
            </a:r>
            <a:r>
              <a:rPr lang="en-US" sz="2000" baseline="-25000" dirty="0" smtClean="0">
                <a:latin typeface="Cambria Math" pitchFamily="18" charset="0"/>
                <a:ea typeface="Cambria Math" pitchFamily="18" charset="0"/>
              </a:rPr>
              <a:t>2</a:t>
            </a:r>
            <a:r>
              <a:rPr lang="en-US" sz="2000" dirty="0" smtClean="0">
                <a:latin typeface="Cambria Math" pitchFamily="18" charset="0"/>
                <a:ea typeface="Cambria Math" pitchFamily="18" charset="0"/>
              </a:rPr>
              <a:t> </a:t>
            </a:r>
            <a:r>
              <a:rPr lang="en-US" sz="2000" dirty="0" smtClean="0"/>
              <a:t>are full binary trees.</a:t>
            </a:r>
          </a:p>
          <a:p>
            <a:pPr>
              <a:buNone/>
            </a:pPr>
            <a:endParaRPr lang="en-US" sz="2000" dirty="0" smtClean="0"/>
          </a:p>
        </p:txBody>
      </p:sp>
      <p:sp>
        <p:nvSpPr>
          <p:cNvPr id="4" name="Content Placeholder 2"/>
          <p:cNvSpPr txBox="1">
            <a:spLocks/>
          </p:cNvSpPr>
          <p:nvPr/>
        </p:nvSpPr>
        <p:spPr>
          <a:xfrm>
            <a:off x="1219200" y="4343400"/>
            <a:ext cx="7467600" cy="2286000"/>
          </a:xfrm>
          <a:prstGeom prst="rect">
            <a:avLst/>
          </a:prstGeom>
        </p:spPr>
        <p:txBody>
          <a:bodyPr vert="horz">
            <a:normAutofit fontScale="925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000" b="0" i="1" u="none" strike="noStrike" kern="1200" cap="none" spc="0" normalizeH="0" baseline="0" noProof="0" dirty="0" smtClean="0">
                <a:ln>
                  <a:noFill/>
                </a:ln>
                <a:solidFill>
                  <a:schemeClr val="tx1"/>
                </a:solidFill>
                <a:effectLst/>
                <a:uLnTx/>
                <a:uFillTx/>
                <a:latin typeface="+mn-lt"/>
                <a:ea typeface="+mn-ea"/>
                <a:cs typeface="+mn-cs"/>
              </a:rPr>
              <a:t>n</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n</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2500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n</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25000" noProof="0" dirty="0" smtClean="0">
                <a:ln>
                  <a:noFill/>
                </a:ln>
                <a:solidFill>
                  <a:schemeClr val="tx1"/>
                </a:solidFill>
                <a:effectLst/>
                <a:uLnTx/>
                <a:uFillTx/>
                <a:latin typeface="Cambria Math" pitchFamily="18" charset="0"/>
                <a:ea typeface="Cambria Math" pitchFamily="18" charset="0"/>
              </a:rPr>
              <a:t>2</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by recursive formula of n(T)</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1)+</a:t>
            </a:r>
            <a:r>
              <a:rPr kumimoji="0" lang="en-US" sz="2000" b="0" i="0" u="none" strike="noStrike" kern="1200" cap="none" spc="0" normalizeH="0" baseline="3000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2)+</a:t>
            </a:r>
            <a:r>
              <a:rPr kumimoji="0" lang="en-US" sz="2000" b="0" i="0" u="none" strike="noStrike" kern="1200" cap="none" spc="0" normalizeH="0" baseline="30000" noProof="0" dirty="0" smtClean="0">
                <a:ln>
                  <a:noFill/>
                </a:ln>
                <a:solidFill>
                  <a:schemeClr val="tx1"/>
                </a:solidFill>
                <a:effectLst/>
                <a:uLnTx/>
                <a:uFillTx/>
                <a:latin typeface="Cambria Math" pitchFamily="18" charset="0"/>
                <a:ea typeface="Cambria Math" pitchFamily="18" charset="0"/>
              </a:rPr>
              <a:t>1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1" u="none" strike="noStrike" kern="1200" cap="none" spc="0" normalizeH="0" baseline="0" noProof="0" dirty="0" smtClean="0">
                <a:ln>
                  <a:noFill/>
                </a:ln>
                <a:solidFill>
                  <a:schemeClr val="tx1"/>
                </a:solidFill>
                <a:effectLst/>
                <a:uLnTx/>
                <a:uFillTx/>
                <a:latin typeface="+mn-lt"/>
                <a:ea typeface="+mn-ea"/>
                <a:cs typeface="+mn-cs"/>
              </a:rPr>
              <a:t>by inductive hypothesis</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∙max(</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1)+</a:t>
            </a:r>
            <a:r>
              <a:rPr kumimoji="0" lang="en-US" sz="2000" b="0" i="0" u="none" strike="noStrike" kern="1200" cap="none" spc="0" normalizeH="0" baseline="3000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2)+</a:t>
            </a:r>
            <a:r>
              <a:rPr kumimoji="0" lang="en-US" sz="2000" b="0" i="0" u="none" strike="noStrike" kern="1200" cap="none" spc="0" normalizeH="0" baseline="3000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p>
          <a:p>
            <a:pPr marL="274320" lvl="0" indent="-274320">
              <a:spcBef>
                <a:spcPct val="20000"/>
              </a:spcBef>
              <a:buClr>
                <a:schemeClr val="accent3"/>
              </a:buClr>
              <a:buSzPct val="95000"/>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2∙2</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max(</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1),</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2))+</a:t>
            </a:r>
            <a:r>
              <a:rPr kumimoji="0" lang="en-US" sz="2000" b="0" i="0" u="none" strike="noStrike" kern="1200" cap="none" spc="0" normalizeH="0" baseline="3000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noProof="0" dirty="0" smtClean="0">
                <a:ln>
                  <a:noFill/>
                </a:ln>
                <a:solidFill>
                  <a:schemeClr val="tx1"/>
                </a:solidFill>
                <a:effectLst/>
                <a:uLnTx/>
                <a:uFillTx/>
                <a:latin typeface="+mn-lt"/>
                <a:ea typeface="+mn-ea"/>
                <a:cs typeface="+mn-cs"/>
              </a:rPr>
              <a:t>                (max(</a:t>
            </a:r>
            <a:r>
              <a:rPr lang="en-US" sz="2000" dirty="0" smtClean="0">
                <a:latin typeface="Cambria Math" pitchFamily="18" charset="0"/>
                <a:ea typeface="Cambria Math" pitchFamily="18" charset="0"/>
              </a:rPr>
              <a:t>2</a:t>
            </a:r>
            <a:r>
              <a:rPr lang="en-US" sz="2000" i="1" baseline="30000" dirty="0" smtClean="0"/>
              <a:t>x</a:t>
            </a:r>
            <a:r>
              <a:rPr lang="en-US" sz="2000" dirty="0" smtClean="0"/>
              <a:t> ,</a:t>
            </a:r>
            <a:r>
              <a:rPr lang="en-US" sz="2000" dirty="0" smtClean="0">
                <a:latin typeface="Cambria Math" pitchFamily="18" charset="0"/>
                <a:ea typeface="Cambria Math" pitchFamily="18" charset="0"/>
              </a:rPr>
              <a:t> 2</a:t>
            </a:r>
            <a:r>
              <a:rPr lang="en-US" sz="2000" i="1" baseline="30000" dirty="0" smtClean="0"/>
              <a:t>y</a:t>
            </a:r>
            <a:r>
              <a:rPr lang="en-US" sz="2000" dirty="0" smtClean="0"/>
              <a:t>)= </a:t>
            </a:r>
            <a:r>
              <a:rPr lang="en-US" sz="2000" dirty="0" smtClean="0">
                <a:latin typeface="Cambria Math" pitchFamily="18" charset="0"/>
                <a:ea typeface="Cambria Math" pitchFamily="18" charset="0"/>
              </a:rPr>
              <a:t>2</a:t>
            </a:r>
            <a:r>
              <a:rPr lang="en-US" sz="2000" baseline="30000" dirty="0" smtClean="0"/>
              <a:t>max(</a:t>
            </a:r>
            <a:r>
              <a:rPr lang="en-US" sz="2000" i="1" baseline="30000" dirty="0" err="1" smtClean="0"/>
              <a:t>x,y</a:t>
            </a:r>
            <a:r>
              <a:rPr lang="en-US" sz="2000" baseline="30000" dirty="0" smtClean="0"/>
              <a:t>)</a:t>
            </a:r>
            <a:r>
              <a:rPr lang="en-US" sz="2000" dirty="0" smtClean="0"/>
              <a:t> )</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a:spcBef>
                <a:spcPct val="20000"/>
              </a:spcBef>
              <a:buClr>
                <a:schemeClr val="accent3"/>
              </a:buClr>
              <a:buSzPct val="95000"/>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2∙2</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a:t>
            </a:r>
            <a:r>
              <a:rPr lang="en-US" sz="2000" dirty="0" smtClean="0"/>
              <a:t>                                     (</a:t>
            </a:r>
            <a:r>
              <a:rPr lang="en-US" sz="2000" i="1" dirty="0" smtClean="0"/>
              <a:t>by recursive definition of h(T)</a:t>
            </a:r>
            <a:r>
              <a:rPr lang="en-US" sz="2000" dirty="0" smtClean="0"/>
              <a:t>)</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2</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h</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1" u="none" strike="noStrike" kern="1200" cap="none" spc="0" normalizeH="0" baseline="30000" noProof="0" dirty="0" smtClean="0">
                <a:ln>
                  <a:noFill/>
                </a:ln>
                <a:solidFill>
                  <a:schemeClr val="tx1"/>
                </a:solidFill>
                <a:effectLst/>
                <a:uLnTx/>
                <a:uFillTx/>
                <a:latin typeface="+mn-lt"/>
                <a:ea typeface="+mn-ea"/>
                <a:cs typeface="+mn-cs"/>
              </a:rPr>
              <a:t>t</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a:t>
            </a:r>
            <a:r>
              <a:rPr kumimoji="0" lang="en-US" sz="2000" b="0" i="0" u="none" strike="noStrike" kern="1200" cap="none" spc="0" normalizeH="0" baseline="3000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3000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0" i="0" u="none" strike="noStrike" kern="1200" cap="none" spc="0" normalizeH="0" baseline="0" noProof="0" dirty="0" smtClean="0">
                <a:ln>
                  <a:noFill/>
                </a:ln>
                <a:solidFill>
                  <a:schemeClr val="tx1"/>
                </a:solidFill>
                <a:effectLst/>
                <a:uLnTx/>
                <a:uFillTx/>
                <a:latin typeface="Cambria Math" pitchFamily="18" charset="0"/>
                <a:ea typeface="Cambria Math" pitchFamily="18" charset="0"/>
              </a:rPr>
              <a:t>1</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a:t>
            </a:r>
          </a:p>
        </p:txBody>
      </p:sp>
      <p:sp>
        <p:nvSpPr>
          <p:cNvPr id="5" name="Isosceles Triangle 4"/>
          <p:cNvSpPr/>
          <p:nvPr/>
        </p:nvSpPr>
        <p:spPr>
          <a:xfrm rot="5400000" flipH="1" flipV="1">
            <a:off x="8724900" y="6438900"/>
            <a:ext cx="2286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30000" dirty="0" smtClean="0">
                <a:latin typeface="Cambria Math"/>
                <a:ea typeface="Cambria Math"/>
              </a:rPr>
              <a:t>−2 </a:t>
            </a:r>
            <a:r>
              <a:rPr lang="en-US" dirty="0" smtClean="0">
                <a:ea typeface="Cambria Math"/>
              </a:rPr>
              <a:t>. </a:t>
            </a:r>
            <a:endParaRPr lang="en-US" dirty="0"/>
          </a:p>
        </p:txBody>
      </p:sp>
    </p:spTree>
    <p:extLst>
      <p:ext uri="{BB962C8B-B14F-4D97-AF65-F5344CB8AC3E}">
        <p14:creationId xmlns:p14="http://schemas.microsoft.com/office/powerpoint/2010/main" val="11460285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Climbing an </a:t>
            </a:r>
            <a:br>
              <a:rPr lang="en-US" dirty="0" smtClean="0"/>
            </a:br>
            <a:r>
              <a:rPr lang="en-US" dirty="0" smtClean="0"/>
              <a:t>Infinite Ladder</a:t>
            </a:r>
            <a:endParaRPr lang="en-US" dirty="0"/>
          </a:p>
        </p:txBody>
      </p:sp>
      <p:pic>
        <p:nvPicPr>
          <p:cNvPr id="4" name="Content Placeholder 3" descr="0401.jpg"/>
          <p:cNvPicPr>
            <a:picLocks noGrp="1" noChangeAspect="1"/>
          </p:cNvPicPr>
          <p:nvPr>
            <p:ph idx="1"/>
          </p:nvPr>
        </p:nvPicPr>
        <p:blipFill>
          <a:blip r:embed="rId2" cstate="print"/>
          <a:stretch>
            <a:fillRect/>
          </a:stretch>
        </p:blipFill>
        <p:spPr>
          <a:xfrm>
            <a:off x="5638800" y="457200"/>
            <a:ext cx="3248025" cy="5827374"/>
          </a:xfrm>
        </p:spPr>
      </p:pic>
      <p:sp>
        <p:nvSpPr>
          <p:cNvPr id="5" name="TextBox 4"/>
          <p:cNvSpPr txBox="1"/>
          <p:nvPr/>
        </p:nvSpPr>
        <p:spPr>
          <a:xfrm>
            <a:off x="533400" y="1905000"/>
            <a:ext cx="6248400" cy="1200329"/>
          </a:xfrm>
          <a:prstGeom prst="rect">
            <a:avLst/>
          </a:prstGeom>
          <a:noFill/>
        </p:spPr>
        <p:txBody>
          <a:bodyPr wrap="square" rtlCol="0">
            <a:spAutoFit/>
          </a:bodyPr>
          <a:lstStyle/>
          <a:p>
            <a:r>
              <a:rPr lang="en-US" dirty="0" smtClean="0"/>
              <a:t>Suppose we have an infinite ladder:</a:t>
            </a:r>
          </a:p>
          <a:p>
            <a:pPr marL="342900" indent="-342900">
              <a:buFont typeface="+mj-lt"/>
              <a:buAutoNum type="arabicPeriod"/>
            </a:pPr>
            <a:r>
              <a:rPr lang="en-US" dirty="0" smtClean="0"/>
              <a:t>We can reach the first rung of the ladder.</a:t>
            </a:r>
          </a:p>
          <a:p>
            <a:pPr marL="342900" indent="-342900">
              <a:buFont typeface="+mj-lt"/>
              <a:buAutoNum type="arabicPeriod"/>
            </a:pPr>
            <a:r>
              <a:rPr lang="en-US" dirty="0" smtClean="0"/>
              <a:t>If we can reach a particular rung of the ladder, then we can reach the next rung.</a:t>
            </a:r>
            <a:endParaRPr lang="en-US" dirty="0"/>
          </a:p>
        </p:txBody>
      </p:sp>
      <p:sp>
        <p:nvSpPr>
          <p:cNvPr id="6" name="TextBox 5"/>
          <p:cNvSpPr txBox="1"/>
          <p:nvPr/>
        </p:nvSpPr>
        <p:spPr>
          <a:xfrm>
            <a:off x="609600" y="3200400"/>
            <a:ext cx="4876800" cy="1754326"/>
          </a:xfrm>
          <a:prstGeom prst="rect">
            <a:avLst/>
          </a:prstGeom>
          <a:noFill/>
        </p:spPr>
        <p:txBody>
          <a:bodyPr wrap="square" rtlCol="0">
            <a:spAutoFit/>
          </a:bodyPr>
          <a:lstStyle/>
          <a:p>
            <a:endParaRPr lang="en-US" dirty="0" smtClean="0"/>
          </a:p>
          <a:p>
            <a:r>
              <a:rPr lang="en-US" dirty="0" smtClean="0"/>
              <a:t>From (1), we can reach the first rung. Then by applying (2), we can reach the second rung. Applying (2) again, the third rung. And so on.  We can apply (2) any number of times to reach any particular rung, no matter how high up.</a:t>
            </a:r>
            <a:endParaRPr lang="en-US" dirty="0"/>
          </a:p>
        </p:txBody>
      </p:sp>
      <p:sp>
        <p:nvSpPr>
          <p:cNvPr id="7" name="TextBox 6"/>
          <p:cNvSpPr txBox="1"/>
          <p:nvPr/>
        </p:nvSpPr>
        <p:spPr>
          <a:xfrm>
            <a:off x="609600" y="5791200"/>
            <a:ext cx="4191000" cy="646331"/>
          </a:xfrm>
          <a:prstGeom prst="rect">
            <a:avLst/>
          </a:prstGeom>
          <a:noFill/>
        </p:spPr>
        <p:txBody>
          <a:bodyPr wrap="square" rtlCol="0">
            <a:spAutoFit/>
          </a:bodyPr>
          <a:lstStyle/>
          <a:p>
            <a:r>
              <a:rPr lang="en-US" dirty="0" smtClean="0"/>
              <a:t>This example motivates proof by mathematical induction.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Principle of Mathematical Induction</a:t>
            </a:r>
            <a:endParaRPr lang="en-US" sz="4000"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     </a:t>
            </a:r>
            <a:r>
              <a:rPr lang="en-US" i="1" dirty="0" smtClean="0"/>
              <a:t>Principle of Mathematical Induction</a:t>
            </a:r>
            <a:r>
              <a:rPr lang="en-US" dirty="0" smtClean="0"/>
              <a:t>: To prove that </a:t>
            </a:r>
            <a:r>
              <a:rPr lang="en-US" i="1" dirty="0" smtClean="0"/>
              <a:t>P</a:t>
            </a:r>
            <a:r>
              <a:rPr lang="en-US" dirty="0" smtClean="0"/>
              <a:t>(</a:t>
            </a:r>
            <a:r>
              <a:rPr lang="en-US" i="1" dirty="0" smtClean="0"/>
              <a:t>n</a:t>
            </a:r>
            <a:r>
              <a:rPr lang="en-US" dirty="0" smtClean="0"/>
              <a:t>) is true for all positive integers </a:t>
            </a:r>
            <a:r>
              <a:rPr lang="en-US" i="1" dirty="0" smtClean="0"/>
              <a:t>n</a:t>
            </a:r>
            <a:r>
              <a:rPr lang="en-US" dirty="0" smtClean="0"/>
              <a:t>, we complete these steps:</a:t>
            </a:r>
            <a:endParaRPr lang="en-US" dirty="0"/>
          </a:p>
          <a:p>
            <a:pPr lvl="1"/>
            <a:r>
              <a:rPr lang="en-US" i="1" dirty="0" smtClean="0"/>
              <a:t>Basis Step</a:t>
            </a:r>
            <a:r>
              <a:rPr lang="en-US" dirty="0" smtClean="0"/>
              <a:t>: Show that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a:t>
            </a:r>
          </a:p>
          <a:p>
            <a:pPr lvl="1"/>
            <a:r>
              <a:rPr lang="en-US" i="1" dirty="0" smtClean="0"/>
              <a:t>Inductive Step</a:t>
            </a:r>
            <a:r>
              <a:rPr lang="en-US" dirty="0" smtClean="0"/>
              <a:t>: Show that </a:t>
            </a:r>
            <a:r>
              <a:rPr lang="en-US" i="1" dirty="0" smtClean="0"/>
              <a:t>P</a:t>
            </a:r>
            <a:r>
              <a:rPr lang="en-US" dirty="0" smtClean="0"/>
              <a:t>(</a:t>
            </a:r>
            <a:r>
              <a:rPr lang="en-US" i="1" dirty="0" smtClean="0"/>
              <a:t>k</a:t>
            </a:r>
            <a:r>
              <a:rPr lang="en-US" dirty="0" smtClean="0"/>
              <a:t>)</a:t>
            </a:r>
            <a:r>
              <a:rPr lang="en-US" i="1" dirty="0" smtClean="0"/>
              <a:t> </a:t>
            </a:r>
            <a:r>
              <a:rPr lang="en-US" i="1" dirty="0" smtClean="0">
                <a:latin typeface="Cambria Math"/>
                <a:ea typeface="Cambria Math"/>
                <a:sym typeface="Wingdings" pitchFamily="2" charset="2"/>
              </a:rPr>
              <a:t>→</a:t>
            </a:r>
            <a:r>
              <a:rPr lang="en-US" i="1" dirty="0" smtClean="0">
                <a:sym typeface="Wingdings" pitchFamily="2" charset="2"/>
              </a:rPr>
              <a:t> P</a:t>
            </a:r>
            <a:r>
              <a:rPr lang="en-US" dirty="0" smtClean="0">
                <a:sym typeface="Wingdings" pitchFamily="2" charset="2"/>
              </a:rPr>
              <a:t>(</a:t>
            </a:r>
            <a:r>
              <a:rPr lang="en-US" i="1" dirty="0" smtClean="0">
                <a:sym typeface="Wingdings" pitchFamily="2" charset="2"/>
              </a:rPr>
              <a:t>k + </a:t>
            </a:r>
            <a:r>
              <a:rPr lang="en-US" dirty="0" smtClean="0">
                <a:latin typeface="Cambria Math" pitchFamily="18" charset="0"/>
                <a:ea typeface="Cambria Math" pitchFamily="18" charset="0"/>
                <a:sym typeface="Wingdings" pitchFamily="2" charset="2"/>
              </a:rPr>
              <a:t>1</a:t>
            </a:r>
            <a:r>
              <a:rPr lang="en-US" dirty="0" smtClean="0">
                <a:sym typeface="Wingdings" pitchFamily="2" charset="2"/>
              </a:rPr>
              <a:t>) </a:t>
            </a:r>
            <a:r>
              <a:rPr lang="en-US" i="1" dirty="0" smtClean="0">
                <a:sym typeface="Wingdings" pitchFamily="2" charset="2"/>
              </a:rPr>
              <a:t> </a:t>
            </a:r>
            <a:r>
              <a:rPr lang="en-US" dirty="0" smtClean="0">
                <a:sym typeface="Wingdings" pitchFamily="2" charset="2"/>
              </a:rPr>
              <a:t>is true for all positive integers </a:t>
            </a:r>
            <a:r>
              <a:rPr lang="en-US" i="1" dirty="0" smtClean="0">
                <a:sym typeface="Wingdings" pitchFamily="2" charset="2"/>
              </a:rPr>
              <a:t>k</a:t>
            </a:r>
            <a:r>
              <a:rPr lang="en-US" dirty="0" smtClean="0">
                <a:sym typeface="Wingdings" pitchFamily="2" charset="2"/>
              </a:rPr>
              <a:t>.</a:t>
            </a:r>
          </a:p>
          <a:p>
            <a:pPr>
              <a:buNone/>
            </a:pPr>
            <a:r>
              <a:rPr lang="en-US" dirty="0" smtClean="0"/>
              <a:t>     To complete the inductive step, assuming the </a:t>
            </a:r>
            <a:r>
              <a:rPr lang="en-US" i="1" dirty="0" smtClean="0"/>
              <a:t>inductive hypothesis </a:t>
            </a:r>
            <a:r>
              <a:rPr lang="en-US" dirty="0" smtClean="0"/>
              <a:t>that </a:t>
            </a:r>
            <a:r>
              <a:rPr lang="en-US" i="1" dirty="0" smtClean="0"/>
              <a:t>P</a:t>
            </a:r>
            <a:r>
              <a:rPr lang="en-US" dirty="0" smtClean="0"/>
              <a:t>(</a:t>
            </a:r>
            <a:r>
              <a:rPr lang="en-US" i="1" dirty="0" smtClean="0"/>
              <a:t>k</a:t>
            </a:r>
            <a:r>
              <a:rPr lang="en-US" dirty="0" smtClean="0"/>
              <a:t>)</a:t>
            </a:r>
            <a:r>
              <a:rPr lang="en-US" i="1" dirty="0" smtClean="0"/>
              <a:t> </a:t>
            </a:r>
            <a:r>
              <a:rPr lang="en-US" dirty="0" smtClean="0"/>
              <a:t>holds for an arbitrary integer </a:t>
            </a:r>
            <a:r>
              <a:rPr lang="en-US" i="1" dirty="0" smtClean="0"/>
              <a:t>k</a:t>
            </a:r>
            <a:r>
              <a:rPr lang="en-US" dirty="0" smtClean="0"/>
              <a:t>, show that  must </a:t>
            </a:r>
            <a:r>
              <a:rPr lang="en-US" i="1" dirty="0" smtClean="0">
                <a:sym typeface="Wingdings" pitchFamily="2" charset="2"/>
              </a:rPr>
              <a:t>P</a:t>
            </a:r>
            <a:r>
              <a:rPr lang="en-US" dirty="0" smtClean="0">
                <a:sym typeface="Wingdings" pitchFamily="2" charset="2"/>
              </a:rPr>
              <a:t>(</a:t>
            </a:r>
            <a:r>
              <a:rPr lang="en-US" i="1" dirty="0" smtClean="0">
                <a:sym typeface="Wingdings" pitchFamily="2" charset="2"/>
              </a:rPr>
              <a:t>k + </a:t>
            </a:r>
            <a:r>
              <a:rPr lang="en-US" dirty="0" smtClean="0">
                <a:latin typeface="Cambria Math" pitchFamily="18" charset="0"/>
                <a:ea typeface="Cambria Math" pitchFamily="18" charset="0"/>
                <a:sym typeface="Wingdings" pitchFamily="2" charset="2"/>
              </a:rPr>
              <a:t>1</a:t>
            </a:r>
            <a:r>
              <a:rPr lang="en-US" dirty="0" smtClean="0">
                <a:sym typeface="Wingdings" pitchFamily="2" charset="2"/>
              </a:rPr>
              <a:t>)</a:t>
            </a:r>
            <a:r>
              <a:rPr lang="en-US" dirty="0" smtClean="0"/>
              <a:t> be true.</a:t>
            </a:r>
          </a:p>
          <a:p>
            <a:pPr>
              <a:buNone/>
            </a:pPr>
            <a:r>
              <a:rPr lang="en-US" dirty="0" smtClean="0"/>
              <a:t>    </a:t>
            </a:r>
          </a:p>
          <a:p>
            <a:pPr>
              <a:buNone/>
            </a:pPr>
            <a:r>
              <a:rPr lang="en-US" b="1" dirty="0" smtClean="0"/>
              <a:t>     Climbing an Infinite Ladder Example</a:t>
            </a:r>
            <a:r>
              <a:rPr lang="en-US" dirty="0" smtClean="0"/>
              <a:t>:</a:t>
            </a:r>
          </a:p>
          <a:p>
            <a:pPr lvl="1"/>
            <a:r>
              <a:rPr lang="en-US" dirty="0" smtClean="0"/>
              <a:t>BASIS STEP: By (</a:t>
            </a:r>
            <a:r>
              <a:rPr lang="en-US" dirty="0" smtClean="0">
                <a:latin typeface="Cambria Math" pitchFamily="18" charset="0"/>
                <a:ea typeface="Cambria Math" pitchFamily="18" charset="0"/>
              </a:rPr>
              <a:t>1</a:t>
            </a:r>
            <a:r>
              <a:rPr lang="en-US" dirty="0" smtClean="0"/>
              <a:t>), we can reach rung </a:t>
            </a:r>
            <a:r>
              <a:rPr lang="en-US" dirty="0" smtClean="0">
                <a:latin typeface="Cambria Math" pitchFamily="18" charset="0"/>
                <a:ea typeface="Cambria Math" pitchFamily="18" charset="0"/>
              </a:rPr>
              <a:t>1</a:t>
            </a:r>
            <a:r>
              <a:rPr lang="en-US" dirty="0" smtClean="0"/>
              <a:t>.</a:t>
            </a:r>
          </a:p>
          <a:p>
            <a:pPr lvl="1"/>
            <a:r>
              <a:rPr lang="en-US" dirty="0" smtClean="0"/>
              <a:t>INDUCTIVE STEP: Assume the inductive hypothesis that we can reach rung </a:t>
            </a:r>
            <a:r>
              <a:rPr lang="en-US" i="1" dirty="0" smtClean="0"/>
              <a:t>k</a:t>
            </a:r>
            <a:r>
              <a:rPr lang="en-US" dirty="0" smtClean="0"/>
              <a:t>. Then by (</a:t>
            </a:r>
            <a:r>
              <a:rPr lang="en-US" dirty="0" smtClean="0">
                <a:latin typeface="Cambria Math" pitchFamily="18" charset="0"/>
                <a:ea typeface="Cambria Math" pitchFamily="18" charset="0"/>
              </a:rPr>
              <a:t>2</a:t>
            </a:r>
            <a:r>
              <a:rPr lang="en-US" dirty="0" smtClean="0"/>
              <a:t>), we can reach rung </a:t>
            </a:r>
            <a:r>
              <a:rPr lang="en-US" i="1" dirty="0" smtClean="0"/>
              <a:t>k </a:t>
            </a:r>
            <a:r>
              <a:rPr lang="en-US" dirty="0" smtClean="0"/>
              <a:t>+ </a:t>
            </a:r>
            <a:r>
              <a:rPr lang="en-US" dirty="0" smtClean="0">
                <a:latin typeface="Cambria Math" pitchFamily="18" charset="0"/>
                <a:ea typeface="Cambria Math" pitchFamily="18" charset="0"/>
              </a:rPr>
              <a:t>1</a:t>
            </a:r>
            <a:r>
              <a:rPr lang="en-US" dirty="0" smtClean="0"/>
              <a:t>.</a:t>
            </a:r>
          </a:p>
          <a:p>
            <a:pPr>
              <a:buNone/>
            </a:pPr>
            <a:r>
              <a:rPr lang="en-US" dirty="0" smtClean="0"/>
              <a:t>     Hence, </a:t>
            </a:r>
            <a:r>
              <a:rPr lang="en-US" i="1" dirty="0" smtClean="0"/>
              <a:t>P</a:t>
            </a:r>
            <a:r>
              <a:rPr lang="en-US" dirty="0" smtClean="0"/>
              <a:t>(</a:t>
            </a:r>
            <a:r>
              <a:rPr lang="en-US" i="1" dirty="0" smtClean="0"/>
              <a:t>k</a:t>
            </a:r>
            <a:r>
              <a:rPr lang="en-US" dirty="0" smtClean="0"/>
              <a:t>)</a:t>
            </a:r>
            <a:r>
              <a:rPr lang="en-US" i="1" dirty="0" smtClean="0"/>
              <a:t> </a:t>
            </a:r>
            <a:r>
              <a:rPr lang="en-US" i="1" dirty="0" smtClean="0">
                <a:latin typeface="Cambria Math"/>
                <a:ea typeface="Cambria Math"/>
                <a:sym typeface="Wingdings" pitchFamily="2" charset="2"/>
              </a:rPr>
              <a:t>→</a:t>
            </a:r>
            <a:r>
              <a:rPr lang="en-US" i="1" dirty="0" smtClean="0">
                <a:sym typeface="Wingdings" pitchFamily="2" charset="2"/>
              </a:rPr>
              <a:t> P</a:t>
            </a:r>
            <a:r>
              <a:rPr lang="en-US" dirty="0" smtClean="0">
                <a:sym typeface="Wingdings" pitchFamily="2" charset="2"/>
              </a:rPr>
              <a:t>(</a:t>
            </a:r>
            <a:r>
              <a:rPr lang="en-US" i="1" dirty="0" smtClean="0">
                <a:sym typeface="Wingdings" pitchFamily="2" charset="2"/>
              </a:rPr>
              <a:t>k + </a:t>
            </a:r>
            <a:r>
              <a:rPr lang="en-US" dirty="0" smtClean="0">
                <a:latin typeface="Cambria Math" pitchFamily="18" charset="0"/>
                <a:ea typeface="Cambria Math" pitchFamily="18" charset="0"/>
                <a:sym typeface="Wingdings" pitchFamily="2" charset="2"/>
              </a:rPr>
              <a:t>1</a:t>
            </a:r>
            <a:r>
              <a:rPr lang="en-US" dirty="0" smtClean="0">
                <a:sym typeface="Wingdings" pitchFamily="2" charset="2"/>
              </a:rPr>
              <a:t>) is true for all positive integers </a:t>
            </a:r>
            <a:r>
              <a:rPr lang="en-US" i="1" dirty="0" smtClean="0">
                <a:sym typeface="Wingdings" pitchFamily="2" charset="2"/>
              </a:rPr>
              <a:t>k. </a:t>
            </a:r>
            <a:r>
              <a:rPr lang="en-US" dirty="0" smtClean="0">
                <a:sym typeface="Wingdings" pitchFamily="2" charset="2"/>
              </a:rPr>
              <a:t>We can reach every rung on the ladder.</a:t>
            </a:r>
            <a:endParaRPr lang="en-US" dirty="0"/>
          </a:p>
        </p:txBody>
      </p:sp>
      <p:sp>
        <p:nvSpPr>
          <p:cNvPr id="4" name="Isosceles Triangle 3"/>
          <p:cNvSpPr/>
          <p:nvPr/>
        </p:nvSpPr>
        <p:spPr>
          <a:xfrm rot="5400000" flipV="1">
            <a:off x="8382000" y="57150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Important Points About Using Mathematical  Induction</a:t>
            </a:r>
            <a:endParaRPr lang="en-US" sz="4400" dirty="0"/>
          </a:p>
        </p:txBody>
      </p:sp>
      <p:sp>
        <p:nvSpPr>
          <p:cNvPr id="3" name="Content Placeholder 2"/>
          <p:cNvSpPr>
            <a:spLocks noGrp="1"/>
          </p:cNvSpPr>
          <p:nvPr>
            <p:ph idx="1"/>
          </p:nvPr>
        </p:nvSpPr>
        <p:spPr/>
        <p:txBody>
          <a:bodyPr>
            <a:normAutofit fontScale="92500" lnSpcReduction="20000"/>
          </a:bodyPr>
          <a:lstStyle/>
          <a:p>
            <a:r>
              <a:rPr lang="en-US" sz="2900" dirty="0" smtClean="0"/>
              <a:t>Mathematical induction can be expressed  as the rule of inference</a:t>
            </a:r>
          </a:p>
          <a:p>
            <a:pPr>
              <a:buNone/>
            </a:pPr>
            <a:r>
              <a:rPr lang="en-US" dirty="0" smtClean="0"/>
              <a:t>     </a:t>
            </a:r>
          </a:p>
          <a:p>
            <a:pPr>
              <a:buNone/>
            </a:pPr>
            <a:r>
              <a:rPr lang="en-US" dirty="0" smtClean="0"/>
              <a:t>    </a:t>
            </a:r>
            <a:r>
              <a:rPr lang="en-US" sz="2900" dirty="0" smtClean="0"/>
              <a:t>where the domain is the set of positive integers</a:t>
            </a:r>
            <a:r>
              <a:rPr lang="en-US" dirty="0" smtClean="0"/>
              <a:t>.</a:t>
            </a:r>
          </a:p>
          <a:p>
            <a:r>
              <a:rPr lang="en-US" sz="2900" dirty="0" smtClean="0"/>
              <a:t>In a proof by mathematical induction, we don’t assume that </a:t>
            </a:r>
            <a:r>
              <a:rPr lang="en-US" sz="2900" i="1" dirty="0" smtClean="0"/>
              <a:t>P</a:t>
            </a:r>
            <a:r>
              <a:rPr lang="en-US" sz="2900" dirty="0" smtClean="0"/>
              <a:t>(</a:t>
            </a:r>
            <a:r>
              <a:rPr lang="en-US" sz="2900" i="1" dirty="0" smtClean="0"/>
              <a:t>k</a:t>
            </a:r>
            <a:r>
              <a:rPr lang="en-US" sz="2900" dirty="0" smtClean="0"/>
              <a:t>) is true for all positive integers! We show that if we assume that </a:t>
            </a:r>
            <a:r>
              <a:rPr lang="en-US" sz="2900" i="1" dirty="0" smtClean="0"/>
              <a:t>P</a:t>
            </a:r>
            <a:r>
              <a:rPr lang="en-US" sz="2900" dirty="0" smtClean="0"/>
              <a:t>(</a:t>
            </a:r>
            <a:r>
              <a:rPr lang="en-US" sz="2900" i="1" dirty="0" smtClean="0"/>
              <a:t>k</a:t>
            </a:r>
            <a:r>
              <a:rPr lang="en-US" sz="2900" dirty="0" smtClean="0"/>
              <a:t>) is true, then           </a:t>
            </a:r>
            <a:r>
              <a:rPr lang="en-US" sz="2900" i="1" dirty="0" smtClean="0">
                <a:sym typeface="Wingdings" pitchFamily="2" charset="2"/>
              </a:rPr>
              <a:t>P</a:t>
            </a:r>
            <a:r>
              <a:rPr lang="en-US" sz="2900" dirty="0" smtClean="0">
                <a:sym typeface="Wingdings" pitchFamily="2" charset="2"/>
              </a:rPr>
              <a:t>(</a:t>
            </a:r>
            <a:r>
              <a:rPr lang="en-US" sz="2900" i="1" dirty="0" smtClean="0">
                <a:sym typeface="Wingdings" pitchFamily="2" charset="2"/>
              </a:rPr>
              <a:t>k + </a:t>
            </a:r>
            <a:r>
              <a:rPr lang="en-US" sz="2900" dirty="0" smtClean="0">
                <a:latin typeface="Cambria Math" pitchFamily="18" charset="0"/>
                <a:ea typeface="Cambria Math" pitchFamily="18" charset="0"/>
                <a:sym typeface="Wingdings" pitchFamily="2" charset="2"/>
              </a:rPr>
              <a:t>1</a:t>
            </a:r>
            <a:r>
              <a:rPr lang="en-US" sz="2900" dirty="0" smtClean="0">
                <a:ea typeface="Cambria Math" pitchFamily="18" charset="0"/>
                <a:sym typeface="Wingdings" pitchFamily="2" charset="2"/>
              </a:rPr>
              <a:t>) must also  be true. </a:t>
            </a:r>
          </a:p>
          <a:p>
            <a:r>
              <a:rPr lang="en-US" sz="2900" dirty="0" smtClean="0">
                <a:ea typeface="Cambria Math" pitchFamily="18" charset="0"/>
                <a:sym typeface="Wingdings" pitchFamily="2" charset="2"/>
              </a:rPr>
              <a:t>Proofs by mathematical induction do not always start at the integer </a:t>
            </a:r>
            <a:r>
              <a:rPr lang="en-US" sz="2900" dirty="0" smtClean="0">
                <a:latin typeface="Cambria Math" pitchFamily="18" charset="0"/>
                <a:ea typeface="Cambria Math" pitchFamily="18" charset="0"/>
                <a:sym typeface="Wingdings" pitchFamily="2" charset="2"/>
              </a:rPr>
              <a:t>1</a:t>
            </a:r>
            <a:r>
              <a:rPr lang="en-US" sz="2900" dirty="0" smtClean="0">
                <a:ea typeface="Cambria Math" pitchFamily="18" charset="0"/>
                <a:sym typeface="Wingdings" pitchFamily="2" charset="2"/>
              </a:rPr>
              <a:t>. In such a case, the basis step begins at a starting point </a:t>
            </a:r>
            <a:r>
              <a:rPr lang="en-US" sz="2900" i="1" dirty="0" smtClean="0">
                <a:ea typeface="Cambria Math" pitchFamily="18" charset="0"/>
                <a:sym typeface="Wingdings" pitchFamily="2" charset="2"/>
              </a:rPr>
              <a:t>b</a:t>
            </a:r>
            <a:r>
              <a:rPr lang="en-US" sz="2900" dirty="0" smtClean="0">
                <a:ea typeface="Cambria Math" pitchFamily="18" charset="0"/>
                <a:sym typeface="Wingdings" pitchFamily="2" charset="2"/>
              </a:rPr>
              <a:t> where </a:t>
            </a:r>
            <a:r>
              <a:rPr lang="en-US" sz="2900" i="1" dirty="0" smtClean="0">
                <a:ea typeface="Cambria Math" pitchFamily="18" charset="0"/>
                <a:sym typeface="Wingdings" pitchFamily="2" charset="2"/>
              </a:rPr>
              <a:t>b</a:t>
            </a:r>
            <a:r>
              <a:rPr lang="en-US" sz="2900" dirty="0" smtClean="0">
                <a:ea typeface="Cambria Math" pitchFamily="18" charset="0"/>
                <a:sym typeface="Wingdings" pitchFamily="2" charset="2"/>
              </a:rPr>
              <a:t> is an integer. We will see examples of this soon.</a:t>
            </a:r>
          </a:p>
        </p:txBody>
      </p:sp>
      <p:sp>
        <p:nvSpPr>
          <p:cNvPr id="5" name="TextBox 4"/>
          <p:cNvSpPr txBox="1"/>
          <p:nvPr/>
        </p:nvSpPr>
        <p:spPr>
          <a:xfrm>
            <a:off x="1371600" y="2590800"/>
            <a:ext cx="7239000" cy="523220"/>
          </a:xfrm>
          <a:prstGeom prst="rect">
            <a:avLst/>
          </a:prstGeom>
          <a:noFill/>
        </p:spPr>
        <p:txBody>
          <a:bodyPr wrap="square" rtlCol="0">
            <a:spAutoFit/>
          </a:bodyPr>
          <a:lstStyle/>
          <a:p>
            <a:r>
              <a:rPr lang="en-US" sz="2800" dirty="0" smtClean="0"/>
              <a:t>  </a:t>
            </a:r>
            <a:r>
              <a:rPr lang="en-US" sz="2400" dirty="0" smtClean="0"/>
              <a:t>(</a:t>
            </a:r>
            <a:r>
              <a:rPr lang="en-US" sz="2400" i="1" dirty="0" smtClean="0"/>
              <a:t>P</a:t>
            </a:r>
            <a:r>
              <a:rPr lang="en-US" sz="2400" dirty="0" smtClean="0"/>
              <a:t>(</a:t>
            </a:r>
            <a:r>
              <a:rPr lang="en-US" sz="2400" dirty="0" smtClean="0">
                <a:latin typeface="Cambria Math" pitchFamily="18" charset="0"/>
                <a:ea typeface="Cambria Math" pitchFamily="18" charset="0"/>
              </a:rPr>
              <a:t>1</a:t>
            </a:r>
            <a:r>
              <a:rPr lang="en-US" sz="2400" dirty="0" smtClean="0"/>
              <a:t>) </a:t>
            </a:r>
            <a:r>
              <a:rPr lang="en-US" sz="2400" dirty="0" smtClean="0">
                <a:latin typeface="Cambria Math"/>
                <a:ea typeface="Cambria Math"/>
              </a:rPr>
              <a:t> ∧ ∀</a:t>
            </a:r>
            <a:r>
              <a:rPr lang="en-US" sz="2400" i="1" dirty="0" smtClean="0">
                <a:ea typeface="Cambria Math"/>
              </a:rPr>
              <a:t>k </a:t>
            </a:r>
            <a:r>
              <a:rPr lang="en-US" sz="2400" dirty="0" smtClean="0"/>
              <a:t>(</a:t>
            </a:r>
            <a:r>
              <a:rPr lang="en-US" sz="2400" i="1" dirty="0" smtClean="0"/>
              <a:t>P</a:t>
            </a:r>
            <a:r>
              <a:rPr lang="en-US" sz="2400" dirty="0" smtClean="0"/>
              <a:t>(</a:t>
            </a:r>
            <a:r>
              <a:rPr lang="en-US" sz="2400" i="1" dirty="0" smtClean="0"/>
              <a:t>k</a:t>
            </a:r>
            <a:r>
              <a:rPr lang="en-US" sz="2400" dirty="0" smtClean="0"/>
              <a:t>)</a:t>
            </a:r>
            <a:r>
              <a:rPr lang="en-US" sz="2400" i="1" dirty="0" smtClean="0"/>
              <a:t> </a:t>
            </a:r>
            <a:r>
              <a:rPr lang="en-US" sz="2400" dirty="0" smtClean="0">
                <a:latin typeface="Cambria Math"/>
                <a:ea typeface="Cambria Math"/>
                <a:sym typeface="Wingdings" pitchFamily="2" charset="2"/>
              </a:rPr>
              <a:t>→</a:t>
            </a:r>
            <a:r>
              <a:rPr lang="en-US" sz="2400" i="1" dirty="0" smtClean="0">
                <a:sym typeface="Wingdings" pitchFamily="2" charset="2"/>
              </a:rPr>
              <a:t> P</a:t>
            </a:r>
            <a:r>
              <a:rPr lang="en-US" sz="2400" dirty="0" smtClean="0">
                <a:sym typeface="Wingdings" pitchFamily="2" charset="2"/>
              </a:rPr>
              <a:t>(</a:t>
            </a:r>
            <a:r>
              <a:rPr lang="en-US" sz="2400" i="1" dirty="0" smtClean="0">
                <a:sym typeface="Wingdings" pitchFamily="2" charset="2"/>
              </a:rPr>
              <a:t>k + </a:t>
            </a:r>
            <a:r>
              <a:rPr lang="en-US" sz="2400" dirty="0" smtClean="0">
                <a:latin typeface="Cambria Math" pitchFamily="18" charset="0"/>
                <a:ea typeface="Cambria Math" pitchFamily="18" charset="0"/>
                <a:sym typeface="Wingdings" pitchFamily="2" charset="2"/>
              </a:rPr>
              <a:t>1</a:t>
            </a:r>
            <a:r>
              <a:rPr lang="en-US" sz="2400" dirty="0" smtClean="0">
                <a:sym typeface="Wingdings" pitchFamily="2" charset="2"/>
              </a:rPr>
              <a:t>)))</a:t>
            </a:r>
            <a:r>
              <a:rPr lang="en-US" sz="2400" dirty="0" smtClean="0">
                <a:latin typeface="Cambria Math"/>
                <a:ea typeface="Cambria Math"/>
                <a:sym typeface="Wingdings" pitchFamily="2" charset="2"/>
              </a:rPr>
              <a:t> → </a:t>
            </a:r>
            <a:r>
              <a:rPr lang="en-US" sz="2400" dirty="0" smtClean="0">
                <a:latin typeface="Cambria Math"/>
                <a:ea typeface="Cambria Math"/>
              </a:rPr>
              <a:t> ∀</a:t>
            </a:r>
            <a:r>
              <a:rPr lang="en-US" sz="2400" i="1" dirty="0" smtClean="0">
                <a:ea typeface="Cambria Math"/>
              </a:rPr>
              <a:t>n P</a:t>
            </a:r>
            <a:r>
              <a:rPr lang="en-US" sz="2400" dirty="0" smtClean="0">
                <a:ea typeface="Cambria Math"/>
              </a:rPr>
              <a:t>(</a:t>
            </a:r>
            <a:r>
              <a:rPr lang="en-US" sz="2400" i="1" dirty="0" smtClean="0">
                <a:ea typeface="Cambria Math"/>
              </a:rPr>
              <a:t>n</a:t>
            </a:r>
            <a:r>
              <a:rPr lang="en-US" sz="2400" dirty="0" smtClean="0">
                <a:ea typeface="Cambria Math"/>
              </a:rPr>
              <a:t>),</a:t>
            </a:r>
            <a:r>
              <a:rPr lang="en-US" sz="2400" dirty="0" smtClean="0">
                <a:sym typeface="Wingdings" pitchFamily="2" charset="2"/>
              </a:rPr>
              <a:t> </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Validity of Mathematical Induction</a:t>
            </a:r>
            <a:endParaRPr lang="en-US" sz="4400" dirty="0"/>
          </a:p>
        </p:txBody>
      </p:sp>
      <p:sp>
        <p:nvSpPr>
          <p:cNvPr id="3" name="Content Placeholder 2"/>
          <p:cNvSpPr>
            <a:spLocks noGrp="1"/>
          </p:cNvSpPr>
          <p:nvPr>
            <p:ph idx="1"/>
          </p:nvPr>
        </p:nvSpPr>
        <p:spPr/>
        <p:txBody>
          <a:bodyPr>
            <a:normAutofit fontScale="62500" lnSpcReduction="20000"/>
          </a:bodyPr>
          <a:lstStyle/>
          <a:p>
            <a:r>
              <a:rPr lang="en-US" sz="2900" dirty="0" smtClean="0">
                <a:ea typeface="Cambria Math" pitchFamily="18" charset="0"/>
                <a:sym typeface="Wingdings" pitchFamily="2" charset="2"/>
              </a:rPr>
              <a:t>Mathematical induction is valid because of the well ordering property, which states that every nonempty subset of the set of positive integers has a least element (</a:t>
            </a:r>
            <a:r>
              <a:rPr lang="en-US" sz="2900" i="1" dirty="0" smtClean="0">
                <a:ea typeface="Cambria Math" pitchFamily="18" charset="0"/>
                <a:sym typeface="Wingdings" pitchFamily="2" charset="2"/>
              </a:rPr>
              <a:t>see Section </a:t>
            </a:r>
            <a:r>
              <a:rPr lang="en-US" sz="2900" dirty="0" smtClean="0">
                <a:latin typeface="Cambria Math" pitchFamily="18" charset="0"/>
                <a:ea typeface="Cambria Math" pitchFamily="18" charset="0"/>
                <a:sym typeface="Wingdings" pitchFamily="2" charset="2"/>
              </a:rPr>
              <a:t>5.2</a:t>
            </a:r>
            <a:r>
              <a:rPr lang="en-US" sz="2900" dirty="0" smtClean="0">
                <a:ea typeface="Cambria Math" pitchFamily="18" charset="0"/>
                <a:sym typeface="Wingdings" pitchFamily="2" charset="2"/>
              </a:rPr>
              <a:t> </a:t>
            </a:r>
            <a:r>
              <a:rPr lang="en-US" sz="2900" i="1" dirty="0" smtClean="0">
                <a:ea typeface="Cambria Math" pitchFamily="18" charset="0"/>
                <a:sym typeface="Wingdings" pitchFamily="2" charset="2"/>
              </a:rPr>
              <a:t>and Appendix </a:t>
            </a:r>
            <a:r>
              <a:rPr lang="en-US" sz="2900" dirty="0" smtClean="0">
                <a:latin typeface="Cambria Math" pitchFamily="18" charset="0"/>
                <a:ea typeface="Cambria Math" pitchFamily="18" charset="0"/>
                <a:sym typeface="Wingdings" pitchFamily="2" charset="2"/>
              </a:rPr>
              <a:t>1</a:t>
            </a:r>
            <a:r>
              <a:rPr lang="en-US" sz="2900" dirty="0" smtClean="0">
                <a:ea typeface="Cambria Math" pitchFamily="18" charset="0"/>
                <a:sym typeface="Wingdings" pitchFamily="2" charset="2"/>
              </a:rPr>
              <a:t>). Here is the proof:</a:t>
            </a:r>
          </a:p>
          <a:p>
            <a:pPr lvl="1"/>
            <a:r>
              <a:rPr lang="en-US" sz="2900" dirty="0" smtClean="0">
                <a:ea typeface="Cambria Math" pitchFamily="18" charset="0"/>
                <a:sym typeface="Wingdings" pitchFamily="2" charset="2"/>
              </a:rPr>
              <a:t>Suppose that </a:t>
            </a:r>
            <a:r>
              <a:rPr lang="en-US" sz="2900" i="1" dirty="0" smtClean="0"/>
              <a:t>P</a:t>
            </a:r>
            <a:r>
              <a:rPr lang="en-US" sz="2900" dirty="0" smtClean="0"/>
              <a:t>(</a:t>
            </a:r>
            <a:r>
              <a:rPr lang="en-US" sz="2900" dirty="0" smtClean="0">
                <a:latin typeface="Cambria Math" pitchFamily="18" charset="0"/>
                <a:ea typeface="Cambria Math" pitchFamily="18" charset="0"/>
              </a:rPr>
              <a:t>1</a:t>
            </a:r>
            <a:r>
              <a:rPr lang="en-US" sz="2900" dirty="0" smtClean="0"/>
              <a:t>) holds and </a:t>
            </a:r>
            <a:r>
              <a:rPr lang="en-US" sz="2900" i="1" dirty="0" smtClean="0"/>
              <a:t>P</a:t>
            </a:r>
            <a:r>
              <a:rPr lang="en-US" sz="2900" dirty="0" smtClean="0"/>
              <a:t>(</a:t>
            </a:r>
            <a:r>
              <a:rPr lang="en-US" sz="2900" i="1" dirty="0" smtClean="0"/>
              <a:t>k</a:t>
            </a:r>
            <a:r>
              <a:rPr lang="en-US" sz="2900" dirty="0" smtClean="0"/>
              <a:t>)</a:t>
            </a:r>
            <a:r>
              <a:rPr lang="en-US" sz="2900" i="1" dirty="0" smtClean="0"/>
              <a:t> </a:t>
            </a:r>
            <a:r>
              <a:rPr lang="en-US" sz="2900" dirty="0" smtClean="0">
                <a:ea typeface="Cambria Math"/>
                <a:sym typeface="Wingdings" pitchFamily="2" charset="2"/>
              </a:rPr>
              <a:t>→</a:t>
            </a:r>
            <a:r>
              <a:rPr lang="en-US" sz="2900" i="1" dirty="0" smtClean="0">
                <a:sym typeface="Wingdings" pitchFamily="2" charset="2"/>
              </a:rPr>
              <a:t> P</a:t>
            </a:r>
            <a:r>
              <a:rPr lang="en-US" sz="2900" dirty="0" smtClean="0">
                <a:sym typeface="Wingdings" pitchFamily="2" charset="2"/>
              </a:rPr>
              <a:t>(</a:t>
            </a:r>
            <a:r>
              <a:rPr lang="en-US" sz="2900" i="1" dirty="0" smtClean="0">
                <a:sym typeface="Wingdings" pitchFamily="2" charset="2"/>
              </a:rPr>
              <a:t>k + </a:t>
            </a:r>
            <a:r>
              <a:rPr lang="en-US" sz="2900" dirty="0" smtClean="0">
                <a:latin typeface="Cambria Math" pitchFamily="18" charset="0"/>
                <a:ea typeface="Cambria Math" pitchFamily="18" charset="0"/>
                <a:sym typeface="Wingdings" pitchFamily="2" charset="2"/>
              </a:rPr>
              <a:t>1</a:t>
            </a:r>
            <a:r>
              <a:rPr lang="en-US" sz="2900" dirty="0" smtClean="0">
                <a:sym typeface="Wingdings" pitchFamily="2" charset="2"/>
              </a:rPr>
              <a:t>)</a:t>
            </a:r>
            <a:r>
              <a:rPr lang="en-US" sz="2900" dirty="0" smtClean="0">
                <a:ea typeface="Cambria Math"/>
                <a:sym typeface="Wingdings" pitchFamily="2" charset="2"/>
              </a:rPr>
              <a:t> is true for all positive integers </a:t>
            </a:r>
            <a:r>
              <a:rPr lang="en-US" sz="2900" i="1" dirty="0" smtClean="0">
                <a:ea typeface="Cambria Math"/>
                <a:sym typeface="Wingdings" pitchFamily="2" charset="2"/>
              </a:rPr>
              <a:t>k</a:t>
            </a:r>
            <a:r>
              <a:rPr lang="en-US" sz="2900" dirty="0" smtClean="0">
                <a:ea typeface="Cambria Math"/>
                <a:sym typeface="Wingdings" pitchFamily="2" charset="2"/>
              </a:rPr>
              <a:t>. </a:t>
            </a:r>
          </a:p>
          <a:p>
            <a:pPr lvl="1"/>
            <a:r>
              <a:rPr lang="en-US" sz="2900" dirty="0" smtClean="0">
                <a:ea typeface="Cambria Math"/>
                <a:sym typeface="Wingdings" pitchFamily="2" charset="2"/>
              </a:rPr>
              <a:t>Assume there is at least one positive integer  </a:t>
            </a:r>
            <a:r>
              <a:rPr lang="en-US" sz="2900" i="1" dirty="0" smtClean="0">
                <a:ea typeface="Cambria Math"/>
                <a:sym typeface="Wingdings" pitchFamily="2" charset="2"/>
              </a:rPr>
              <a:t>n</a:t>
            </a:r>
            <a:r>
              <a:rPr lang="en-US" sz="2900" dirty="0" smtClean="0">
                <a:ea typeface="Cambria Math"/>
                <a:sym typeface="Wingdings" pitchFamily="2" charset="2"/>
              </a:rPr>
              <a:t> for which P(</a:t>
            </a:r>
            <a:r>
              <a:rPr lang="en-US" sz="2900" i="1" dirty="0" smtClean="0">
                <a:ea typeface="Cambria Math"/>
                <a:sym typeface="Wingdings" pitchFamily="2" charset="2"/>
              </a:rPr>
              <a:t>n</a:t>
            </a:r>
            <a:r>
              <a:rPr lang="en-US" sz="2900" dirty="0" smtClean="0">
                <a:ea typeface="Cambria Math"/>
                <a:sym typeface="Wingdings" pitchFamily="2" charset="2"/>
              </a:rPr>
              <a:t>) is false. Then the set </a:t>
            </a:r>
            <a:r>
              <a:rPr lang="en-US" sz="2900" i="1" dirty="0" smtClean="0">
                <a:ea typeface="Cambria Math"/>
                <a:sym typeface="Wingdings" pitchFamily="2" charset="2"/>
              </a:rPr>
              <a:t>S</a:t>
            </a:r>
            <a:r>
              <a:rPr lang="en-US" sz="2900" dirty="0" smtClean="0">
                <a:ea typeface="Cambria Math"/>
                <a:sym typeface="Wingdings" pitchFamily="2" charset="2"/>
              </a:rPr>
              <a:t> of positive integers for which P(</a:t>
            </a:r>
            <a:r>
              <a:rPr lang="en-US" sz="2900" i="1" dirty="0" smtClean="0">
                <a:ea typeface="Cambria Math"/>
                <a:sym typeface="Wingdings" pitchFamily="2" charset="2"/>
              </a:rPr>
              <a:t>n</a:t>
            </a:r>
            <a:r>
              <a:rPr lang="en-US" sz="2900" dirty="0" smtClean="0">
                <a:ea typeface="Cambria Math"/>
                <a:sym typeface="Wingdings" pitchFamily="2" charset="2"/>
              </a:rPr>
              <a:t>) is false is nonempty. </a:t>
            </a:r>
          </a:p>
          <a:p>
            <a:pPr lvl="1"/>
            <a:r>
              <a:rPr lang="en-US" sz="2900" dirty="0" smtClean="0">
                <a:ea typeface="Cambria Math"/>
                <a:sym typeface="Wingdings" pitchFamily="2" charset="2"/>
              </a:rPr>
              <a:t>By the well-ordering property, </a:t>
            </a:r>
            <a:r>
              <a:rPr lang="en-US" sz="2900" i="1" dirty="0" smtClean="0">
                <a:ea typeface="Cambria Math"/>
                <a:sym typeface="Wingdings" pitchFamily="2" charset="2"/>
              </a:rPr>
              <a:t>S</a:t>
            </a:r>
            <a:r>
              <a:rPr lang="en-US" sz="2900" dirty="0" smtClean="0">
                <a:ea typeface="Cambria Math"/>
                <a:sym typeface="Wingdings" pitchFamily="2" charset="2"/>
              </a:rPr>
              <a:t> has a least element, say </a:t>
            </a:r>
            <a:r>
              <a:rPr lang="en-US" sz="2900" i="1" dirty="0" smtClean="0">
                <a:ea typeface="Cambria Math"/>
                <a:sym typeface="Wingdings" pitchFamily="2" charset="2"/>
              </a:rPr>
              <a:t>m</a:t>
            </a:r>
            <a:r>
              <a:rPr lang="en-US" sz="2900" dirty="0" smtClean="0">
                <a:ea typeface="Cambria Math"/>
                <a:sym typeface="Wingdings" pitchFamily="2" charset="2"/>
              </a:rPr>
              <a:t>.</a:t>
            </a:r>
          </a:p>
          <a:p>
            <a:pPr lvl="1"/>
            <a:r>
              <a:rPr lang="en-US" sz="2900" dirty="0" smtClean="0">
                <a:ea typeface="Cambria Math"/>
                <a:sym typeface="Wingdings" pitchFamily="2" charset="2"/>
              </a:rPr>
              <a:t>We know that </a:t>
            </a:r>
            <a:r>
              <a:rPr lang="en-US" sz="2900" i="1" dirty="0" smtClean="0">
                <a:ea typeface="Cambria Math"/>
                <a:sym typeface="Wingdings" pitchFamily="2" charset="2"/>
              </a:rPr>
              <a:t>m</a:t>
            </a:r>
            <a:r>
              <a:rPr lang="en-US" sz="2900" dirty="0" smtClean="0">
                <a:ea typeface="Cambria Math"/>
                <a:sym typeface="Wingdings" pitchFamily="2" charset="2"/>
              </a:rPr>
              <a:t> can not be </a:t>
            </a:r>
            <a:r>
              <a:rPr lang="en-US" sz="2900" dirty="0" smtClean="0">
                <a:latin typeface="Cambria Math" pitchFamily="18" charset="0"/>
                <a:ea typeface="Cambria Math" pitchFamily="18" charset="0"/>
              </a:rPr>
              <a:t>1</a:t>
            </a:r>
            <a:r>
              <a:rPr lang="en-US" sz="2900" dirty="0" smtClean="0">
                <a:ea typeface="Cambria Math" pitchFamily="18" charset="0"/>
              </a:rPr>
              <a:t> </a:t>
            </a:r>
            <a:r>
              <a:rPr lang="en-US" sz="2900" dirty="0" smtClean="0">
                <a:ea typeface="Cambria Math" pitchFamily="18" charset="0"/>
                <a:sym typeface="Wingdings" pitchFamily="2" charset="2"/>
              </a:rPr>
              <a:t>since  </a:t>
            </a:r>
            <a:r>
              <a:rPr lang="en-US" sz="2900" i="1" dirty="0" smtClean="0"/>
              <a:t>P</a:t>
            </a:r>
            <a:r>
              <a:rPr lang="en-US" sz="2900" dirty="0" smtClean="0"/>
              <a:t>(</a:t>
            </a:r>
            <a:r>
              <a:rPr lang="en-US" sz="2900" dirty="0" smtClean="0">
                <a:latin typeface="Cambria Math" pitchFamily="18" charset="0"/>
                <a:ea typeface="Cambria Math" pitchFamily="18" charset="0"/>
              </a:rPr>
              <a:t>1</a:t>
            </a:r>
            <a:r>
              <a:rPr lang="en-US" sz="2900" dirty="0" smtClean="0"/>
              <a:t>) holds. </a:t>
            </a:r>
          </a:p>
          <a:p>
            <a:pPr lvl="1"/>
            <a:r>
              <a:rPr lang="en-US" sz="2900" dirty="0" smtClean="0"/>
              <a:t>Since </a:t>
            </a:r>
            <a:r>
              <a:rPr lang="en-US" sz="2900" i="1" dirty="0" smtClean="0"/>
              <a:t>m</a:t>
            </a:r>
            <a:r>
              <a:rPr lang="en-US" sz="2900" dirty="0" smtClean="0"/>
              <a:t> is positive and greater than </a:t>
            </a:r>
            <a:r>
              <a:rPr lang="en-US" sz="2900" dirty="0" smtClean="0">
                <a:latin typeface="Cambria Math" pitchFamily="18" charset="0"/>
                <a:ea typeface="Cambria Math" pitchFamily="18" charset="0"/>
              </a:rPr>
              <a:t>1</a:t>
            </a:r>
            <a:r>
              <a:rPr lang="en-US" sz="2900" dirty="0" smtClean="0"/>
              <a:t>, </a:t>
            </a:r>
            <a:r>
              <a:rPr lang="en-US" sz="2900" i="1" dirty="0" smtClean="0"/>
              <a:t>m</a:t>
            </a:r>
            <a:r>
              <a:rPr lang="en-US" sz="2900" dirty="0" smtClean="0"/>
              <a:t> </a:t>
            </a:r>
            <a:r>
              <a:rPr lang="en-US" sz="2900" dirty="0" smtClean="0">
                <a:ea typeface="Cambria Math"/>
              </a:rPr>
              <a:t>− </a:t>
            </a:r>
            <a:r>
              <a:rPr lang="en-US" sz="2900" dirty="0" smtClean="0">
                <a:latin typeface="Cambria Math" pitchFamily="18" charset="0"/>
                <a:ea typeface="Cambria Math" pitchFamily="18" charset="0"/>
              </a:rPr>
              <a:t>1</a:t>
            </a:r>
            <a:r>
              <a:rPr lang="en-US" sz="2900" dirty="0" smtClean="0">
                <a:ea typeface="Cambria Math"/>
              </a:rPr>
              <a:t> must be a positive integer. Since </a:t>
            </a:r>
            <a:r>
              <a:rPr lang="en-US" sz="2900" i="1" dirty="0" smtClean="0"/>
              <a:t>m</a:t>
            </a:r>
            <a:r>
              <a:rPr lang="en-US" sz="2900" dirty="0" smtClean="0"/>
              <a:t> </a:t>
            </a:r>
            <a:r>
              <a:rPr lang="en-US" sz="2900" dirty="0" smtClean="0">
                <a:ea typeface="Cambria Math"/>
              </a:rPr>
              <a:t>− </a:t>
            </a:r>
            <a:r>
              <a:rPr lang="en-US" sz="2900" dirty="0" smtClean="0">
                <a:latin typeface="Cambria Math" pitchFamily="18" charset="0"/>
                <a:ea typeface="Cambria Math" pitchFamily="18" charset="0"/>
              </a:rPr>
              <a:t>1</a:t>
            </a:r>
            <a:r>
              <a:rPr lang="en-US" sz="2900" dirty="0" smtClean="0">
                <a:ea typeface="Cambria Math"/>
              </a:rPr>
              <a:t> &lt; </a:t>
            </a:r>
            <a:r>
              <a:rPr lang="en-US" sz="2900" i="1" dirty="0" smtClean="0">
                <a:ea typeface="Cambria Math"/>
              </a:rPr>
              <a:t>m</a:t>
            </a:r>
            <a:r>
              <a:rPr lang="en-US" sz="2900" dirty="0" smtClean="0">
                <a:ea typeface="Cambria Math"/>
              </a:rPr>
              <a:t>, it is not in S, so </a:t>
            </a:r>
            <a:r>
              <a:rPr lang="en-US" sz="2900" i="1" dirty="0" smtClean="0">
                <a:ea typeface="Cambria Math"/>
              </a:rPr>
              <a:t>P</a:t>
            </a:r>
            <a:r>
              <a:rPr lang="en-US" sz="2900" dirty="0" smtClean="0">
                <a:ea typeface="Cambria Math"/>
              </a:rPr>
              <a:t>(</a:t>
            </a:r>
            <a:r>
              <a:rPr lang="en-US" sz="2900" i="1" dirty="0" smtClean="0"/>
              <a:t>m</a:t>
            </a:r>
            <a:r>
              <a:rPr lang="en-US" sz="2900" dirty="0" smtClean="0"/>
              <a:t> </a:t>
            </a:r>
            <a:r>
              <a:rPr lang="en-US" sz="2900" dirty="0" smtClean="0">
                <a:ea typeface="Cambria Math"/>
              </a:rPr>
              <a:t>− </a:t>
            </a:r>
            <a:r>
              <a:rPr lang="en-US" sz="2900" dirty="0" smtClean="0">
                <a:latin typeface="Cambria Math" pitchFamily="18" charset="0"/>
                <a:ea typeface="Cambria Math" pitchFamily="18" charset="0"/>
              </a:rPr>
              <a:t>1</a:t>
            </a:r>
            <a:r>
              <a:rPr lang="en-US" sz="2900" dirty="0" smtClean="0">
                <a:ea typeface="Cambria Math"/>
              </a:rPr>
              <a:t>) must be true. </a:t>
            </a:r>
          </a:p>
          <a:p>
            <a:pPr lvl="1"/>
            <a:r>
              <a:rPr lang="en-US" sz="2900" dirty="0" smtClean="0">
                <a:ea typeface="Cambria Math"/>
              </a:rPr>
              <a:t>But then, since the conditional </a:t>
            </a:r>
            <a:r>
              <a:rPr lang="en-US" sz="2900" i="1" dirty="0" smtClean="0"/>
              <a:t>P</a:t>
            </a:r>
            <a:r>
              <a:rPr lang="en-US" sz="2900" dirty="0" smtClean="0"/>
              <a:t>(</a:t>
            </a:r>
            <a:r>
              <a:rPr lang="en-US" sz="2900" i="1" dirty="0" smtClean="0"/>
              <a:t>k</a:t>
            </a:r>
            <a:r>
              <a:rPr lang="en-US" sz="2900" dirty="0" smtClean="0"/>
              <a:t>)</a:t>
            </a:r>
            <a:r>
              <a:rPr lang="en-US" sz="2900" i="1" dirty="0" smtClean="0"/>
              <a:t> </a:t>
            </a:r>
            <a:r>
              <a:rPr lang="en-US" sz="2900" dirty="0" smtClean="0">
                <a:ea typeface="Cambria Math"/>
                <a:sym typeface="Wingdings" pitchFamily="2" charset="2"/>
              </a:rPr>
              <a:t>→</a:t>
            </a:r>
            <a:r>
              <a:rPr lang="en-US" sz="2900" i="1" dirty="0" smtClean="0">
                <a:sym typeface="Wingdings" pitchFamily="2" charset="2"/>
              </a:rPr>
              <a:t> P</a:t>
            </a:r>
            <a:r>
              <a:rPr lang="en-US" sz="2900" dirty="0" smtClean="0">
                <a:sym typeface="Wingdings" pitchFamily="2" charset="2"/>
              </a:rPr>
              <a:t>(</a:t>
            </a:r>
            <a:r>
              <a:rPr lang="en-US" sz="2900" i="1" dirty="0" smtClean="0">
                <a:sym typeface="Wingdings" pitchFamily="2" charset="2"/>
              </a:rPr>
              <a:t>k + </a:t>
            </a:r>
            <a:r>
              <a:rPr lang="en-US" sz="2900" dirty="0" smtClean="0">
                <a:latin typeface="Cambria Math" pitchFamily="18" charset="0"/>
                <a:ea typeface="Cambria Math" pitchFamily="18" charset="0"/>
                <a:sym typeface="Wingdings" pitchFamily="2" charset="2"/>
              </a:rPr>
              <a:t>1</a:t>
            </a:r>
            <a:r>
              <a:rPr lang="en-US" sz="2900" dirty="0" smtClean="0">
                <a:sym typeface="Wingdings" pitchFamily="2" charset="2"/>
              </a:rPr>
              <a:t>)</a:t>
            </a:r>
            <a:r>
              <a:rPr lang="en-US" sz="2900" dirty="0" smtClean="0">
                <a:ea typeface="Cambria Math"/>
                <a:sym typeface="Wingdings" pitchFamily="2" charset="2"/>
              </a:rPr>
              <a:t>  for every positive integer </a:t>
            </a:r>
            <a:r>
              <a:rPr lang="en-US" sz="2900" i="1" dirty="0" smtClean="0">
                <a:ea typeface="Cambria Math"/>
                <a:sym typeface="Wingdings" pitchFamily="2" charset="2"/>
              </a:rPr>
              <a:t>k</a:t>
            </a:r>
            <a:r>
              <a:rPr lang="en-US" sz="2900" dirty="0" smtClean="0">
                <a:ea typeface="Cambria Math"/>
                <a:sym typeface="Wingdings" pitchFamily="2" charset="2"/>
              </a:rPr>
              <a:t> holds, </a:t>
            </a:r>
            <a:r>
              <a:rPr lang="en-US" sz="2900" i="1" dirty="0" smtClean="0"/>
              <a:t>P</a:t>
            </a:r>
            <a:r>
              <a:rPr lang="en-US" sz="2900" dirty="0" smtClean="0"/>
              <a:t>(</a:t>
            </a:r>
            <a:r>
              <a:rPr lang="en-US" sz="2900" i="1" dirty="0" smtClean="0"/>
              <a:t>m</a:t>
            </a:r>
            <a:r>
              <a:rPr lang="en-US" sz="2900" dirty="0" smtClean="0"/>
              <a:t>) must also be true. This contradicts </a:t>
            </a:r>
            <a:r>
              <a:rPr lang="en-US" sz="2900" i="1" dirty="0" smtClean="0"/>
              <a:t>P</a:t>
            </a:r>
            <a:r>
              <a:rPr lang="en-US" sz="2900" dirty="0" smtClean="0"/>
              <a:t>(</a:t>
            </a:r>
            <a:r>
              <a:rPr lang="en-US" sz="2900" i="1" dirty="0" smtClean="0"/>
              <a:t>m</a:t>
            </a:r>
            <a:r>
              <a:rPr lang="en-US" sz="2900" dirty="0" smtClean="0"/>
              <a:t>) being false. </a:t>
            </a:r>
          </a:p>
          <a:p>
            <a:pPr lvl="1"/>
            <a:r>
              <a:rPr lang="en-US" sz="2900" dirty="0" smtClean="0"/>
              <a:t> Hence, </a:t>
            </a:r>
            <a:r>
              <a:rPr lang="en-US" sz="2900" i="1" dirty="0" smtClean="0"/>
              <a:t>P</a:t>
            </a:r>
            <a:r>
              <a:rPr lang="en-US" sz="2900" dirty="0" smtClean="0"/>
              <a:t>(</a:t>
            </a:r>
            <a:r>
              <a:rPr lang="en-US" sz="2900" i="1" dirty="0" smtClean="0"/>
              <a:t>n</a:t>
            </a:r>
            <a:r>
              <a:rPr lang="en-US" sz="2900" dirty="0" smtClean="0"/>
              <a:t>) must be true for every positive integer </a:t>
            </a:r>
            <a:r>
              <a:rPr lang="en-US" sz="2900" i="1" dirty="0" smtClean="0"/>
              <a:t>n</a:t>
            </a:r>
            <a:r>
              <a:rPr lang="en-US" sz="2900" dirty="0" smtClean="0"/>
              <a:t>.</a:t>
            </a:r>
            <a:endParaRPr lang="en-US" sz="29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Remembering How Mathematical Induction Works</a:t>
            </a:r>
            <a:endParaRPr lang="en-US" dirty="0"/>
          </a:p>
        </p:txBody>
      </p:sp>
      <p:pic>
        <p:nvPicPr>
          <p:cNvPr id="4" name="Content Placeholder 3" descr="0403.jpg"/>
          <p:cNvPicPr>
            <a:picLocks noGrp="1" noChangeAspect="1"/>
          </p:cNvPicPr>
          <p:nvPr>
            <p:ph idx="1"/>
          </p:nvPr>
        </p:nvPicPr>
        <p:blipFill>
          <a:blip r:embed="rId2" cstate="print"/>
          <a:stretch>
            <a:fillRect/>
          </a:stretch>
        </p:blipFill>
        <p:spPr>
          <a:xfrm>
            <a:off x="2819400" y="2209800"/>
            <a:ext cx="2150364" cy="3657600"/>
          </a:xfrm>
        </p:spPr>
      </p:pic>
      <p:sp>
        <p:nvSpPr>
          <p:cNvPr id="6" name="TextBox 5"/>
          <p:cNvSpPr txBox="1"/>
          <p:nvPr/>
        </p:nvSpPr>
        <p:spPr>
          <a:xfrm>
            <a:off x="228600" y="2514600"/>
            <a:ext cx="2667000" cy="1200329"/>
          </a:xfrm>
          <a:prstGeom prst="rect">
            <a:avLst/>
          </a:prstGeom>
          <a:noFill/>
        </p:spPr>
        <p:txBody>
          <a:bodyPr wrap="square" rtlCol="0">
            <a:spAutoFit/>
          </a:bodyPr>
          <a:lstStyle/>
          <a:p>
            <a:r>
              <a:rPr lang="en-US" dirty="0" smtClean="0"/>
              <a:t>Consider  an infinite sequence  of dominoes, labeled </a:t>
            </a:r>
            <a:r>
              <a:rPr lang="en-US" dirty="0" smtClean="0">
                <a:latin typeface="Cambria Math" pitchFamily="18" charset="0"/>
                <a:ea typeface="Cambria Math" pitchFamily="18" charset="0"/>
              </a:rPr>
              <a:t>1,2,3</a:t>
            </a:r>
            <a:r>
              <a:rPr lang="en-US" dirty="0" smtClean="0"/>
              <a:t>, …, where each domino is standing. </a:t>
            </a:r>
            <a:endParaRPr lang="en-US" dirty="0"/>
          </a:p>
        </p:txBody>
      </p:sp>
      <p:sp>
        <p:nvSpPr>
          <p:cNvPr id="7" name="TextBox 6"/>
          <p:cNvSpPr txBox="1"/>
          <p:nvPr/>
        </p:nvSpPr>
        <p:spPr>
          <a:xfrm>
            <a:off x="5181600" y="2590800"/>
            <a:ext cx="3429000" cy="2308324"/>
          </a:xfrm>
          <a:prstGeom prst="rect">
            <a:avLst/>
          </a:prstGeom>
          <a:noFill/>
        </p:spPr>
        <p:txBody>
          <a:bodyPr wrap="square" rtlCol="0">
            <a:spAutoFit/>
          </a:bodyPr>
          <a:lstStyle/>
          <a:p>
            <a:r>
              <a:rPr lang="en-US" dirty="0" smtClean="0"/>
              <a:t>We know that the first domino is knocked down, i.e., </a:t>
            </a:r>
            <a:r>
              <a:rPr lang="en-US" i="1" dirty="0" smtClean="0"/>
              <a:t>P</a:t>
            </a:r>
            <a:r>
              <a:rPr lang="en-US" dirty="0" smtClean="0"/>
              <a:t>(</a:t>
            </a:r>
            <a:r>
              <a:rPr lang="en-US" dirty="0" smtClean="0">
                <a:latin typeface="Cambria Math" pitchFamily="18" charset="0"/>
                <a:ea typeface="Cambria Math" pitchFamily="18" charset="0"/>
              </a:rPr>
              <a:t>1</a:t>
            </a:r>
            <a:r>
              <a:rPr lang="en-US" dirty="0" smtClean="0"/>
              <a:t>) is true .</a:t>
            </a:r>
          </a:p>
          <a:p>
            <a:endParaRPr lang="en-US" dirty="0" smtClean="0"/>
          </a:p>
          <a:p>
            <a:r>
              <a:rPr lang="en-US" dirty="0" smtClean="0"/>
              <a:t>We also know that  if  whenever the </a:t>
            </a:r>
            <a:r>
              <a:rPr lang="en-US" i="1" dirty="0" err="1" smtClean="0"/>
              <a:t>k</a:t>
            </a:r>
            <a:r>
              <a:rPr lang="en-US" dirty="0" err="1" smtClean="0"/>
              <a:t>th</a:t>
            </a:r>
            <a:r>
              <a:rPr lang="en-US" dirty="0" smtClean="0"/>
              <a:t> domino is knocked over, it knocks over the (</a:t>
            </a:r>
            <a:r>
              <a:rPr lang="en-US" i="1" dirty="0" smtClean="0"/>
              <a:t>k</a:t>
            </a:r>
            <a:r>
              <a:rPr lang="en-US" dirty="0" smtClean="0"/>
              <a:t> + </a:t>
            </a:r>
            <a:r>
              <a:rPr lang="en-US" dirty="0" smtClean="0">
                <a:latin typeface="Cambria Math" pitchFamily="18" charset="0"/>
                <a:ea typeface="Cambria Math" pitchFamily="18" charset="0"/>
              </a:rPr>
              <a:t>1</a:t>
            </a:r>
            <a:r>
              <a:rPr lang="en-US" dirty="0" smtClean="0"/>
              <a:t>)</a:t>
            </a:r>
            <a:r>
              <a:rPr lang="en-US" dirty="0" err="1" smtClean="0"/>
              <a:t>st</a:t>
            </a:r>
            <a:r>
              <a:rPr lang="en-US" dirty="0" smtClean="0"/>
              <a:t> domino, </a:t>
            </a:r>
            <a:r>
              <a:rPr lang="en-US" dirty="0" err="1" smtClean="0"/>
              <a:t>i.e</a:t>
            </a:r>
            <a:r>
              <a:rPr lang="en-US" dirty="0" smtClean="0"/>
              <a:t>, </a:t>
            </a:r>
            <a:r>
              <a:rPr lang="en-US" i="1" dirty="0" smtClean="0"/>
              <a:t>P</a:t>
            </a:r>
            <a:r>
              <a:rPr lang="en-US" dirty="0" smtClean="0"/>
              <a:t>(</a:t>
            </a:r>
            <a:r>
              <a:rPr lang="en-US" i="1" dirty="0" smtClean="0"/>
              <a:t>k</a:t>
            </a:r>
            <a:r>
              <a:rPr lang="en-US" dirty="0" smtClean="0"/>
              <a:t>)</a:t>
            </a:r>
            <a:r>
              <a:rPr lang="en-US" i="1" dirty="0" smtClean="0"/>
              <a:t> </a:t>
            </a:r>
            <a:r>
              <a:rPr lang="en-US" i="1" dirty="0" smtClean="0">
                <a:latin typeface="Cambria Math"/>
                <a:ea typeface="Cambria Math"/>
                <a:sym typeface="Wingdings" pitchFamily="2" charset="2"/>
              </a:rPr>
              <a:t>→</a:t>
            </a:r>
            <a:r>
              <a:rPr lang="en-US" i="1" dirty="0" smtClean="0">
                <a:sym typeface="Wingdings" pitchFamily="2" charset="2"/>
              </a:rPr>
              <a:t> P</a:t>
            </a:r>
            <a:r>
              <a:rPr lang="en-US" dirty="0" smtClean="0">
                <a:sym typeface="Wingdings" pitchFamily="2" charset="2"/>
              </a:rPr>
              <a:t>(</a:t>
            </a:r>
            <a:r>
              <a:rPr lang="en-US" i="1" dirty="0" smtClean="0">
                <a:sym typeface="Wingdings" pitchFamily="2" charset="2"/>
              </a:rPr>
              <a:t>k + </a:t>
            </a:r>
            <a:r>
              <a:rPr lang="en-US" dirty="0" smtClean="0">
                <a:latin typeface="Cambria Math" pitchFamily="18" charset="0"/>
                <a:ea typeface="Cambria Math" pitchFamily="18" charset="0"/>
                <a:sym typeface="Wingdings" pitchFamily="2" charset="2"/>
              </a:rPr>
              <a:t>1</a:t>
            </a:r>
            <a:r>
              <a:rPr lang="en-US" dirty="0" smtClean="0">
                <a:sym typeface="Wingdings" pitchFamily="2" charset="2"/>
              </a:rPr>
              <a:t>) is true for all positive integers </a:t>
            </a:r>
            <a:r>
              <a:rPr lang="en-US" i="1" dirty="0" smtClean="0">
                <a:sym typeface="Wingdings" pitchFamily="2" charset="2"/>
              </a:rPr>
              <a:t>k</a:t>
            </a:r>
            <a:r>
              <a:rPr lang="en-US" dirty="0" smtClean="0">
                <a:sym typeface="Wingdings" pitchFamily="2" charset="2"/>
              </a:rPr>
              <a:t>. </a:t>
            </a:r>
            <a:endParaRPr lang="en-US" dirty="0"/>
          </a:p>
        </p:txBody>
      </p:sp>
      <p:sp>
        <p:nvSpPr>
          <p:cNvPr id="8" name="TextBox 7"/>
          <p:cNvSpPr txBox="1"/>
          <p:nvPr/>
        </p:nvSpPr>
        <p:spPr>
          <a:xfrm>
            <a:off x="304800" y="3962400"/>
            <a:ext cx="2286000" cy="1477328"/>
          </a:xfrm>
          <a:prstGeom prst="rect">
            <a:avLst/>
          </a:prstGeom>
          <a:noFill/>
        </p:spPr>
        <p:txBody>
          <a:bodyPr wrap="square" rtlCol="0">
            <a:spAutoFit/>
          </a:bodyPr>
          <a:lstStyle/>
          <a:p>
            <a:r>
              <a:rPr lang="en-US" dirty="0" smtClean="0"/>
              <a:t>Let </a:t>
            </a:r>
            <a:r>
              <a:rPr lang="en-US" i="1" dirty="0" smtClean="0"/>
              <a:t>P</a:t>
            </a:r>
            <a:r>
              <a:rPr lang="en-US" dirty="0" smtClean="0"/>
              <a:t>(</a:t>
            </a:r>
            <a:r>
              <a:rPr lang="en-US" i="1" dirty="0" smtClean="0"/>
              <a:t>n</a:t>
            </a:r>
            <a:r>
              <a:rPr lang="en-US" dirty="0" smtClean="0"/>
              <a:t>) be the proposition that the </a:t>
            </a:r>
            <a:r>
              <a:rPr lang="en-US" i="1" dirty="0" smtClean="0"/>
              <a:t>n</a:t>
            </a:r>
            <a:r>
              <a:rPr lang="en-US" dirty="0" smtClean="0"/>
              <a:t>th domino is knocked over. </a:t>
            </a:r>
          </a:p>
          <a:p>
            <a:endParaRPr lang="en-US" dirty="0" smtClean="0"/>
          </a:p>
        </p:txBody>
      </p:sp>
      <p:sp>
        <p:nvSpPr>
          <p:cNvPr id="9" name="TextBox 8"/>
          <p:cNvSpPr txBox="1"/>
          <p:nvPr/>
        </p:nvSpPr>
        <p:spPr>
          <a:xfrm>
            <a:off x="4648200" y="5334000"/>
            <a:ext cx="4038600" cy="1200329"/>
          </a:xfrm>
          <a:prstGeom prst="rect">
            <a:avLst/>
          </a:prstGeom>
          <a:noFill/>
        </p:spPr>
        <p:txBody>
          <a:bodyPr wrap="square" rtlCol="0">
            <a:spAutoFit/>
          </a:bodyPr>
          <a:lstStyle/>
          <a:p>
            <a:r>
              <a:rPr lang="en-US" dirty="0" smtClean="0"/>
              <a:t>Hence, all dominos are knocked over.</a:t>
            </a:r>
          </a:p>
          <a:p>
            <a:endParaRPr lang="en-US" dirty="0" smtClean="0"/>
          </a:p>
          <a:p>
            <a:r>
              <a:rPr lang="en-US" i="1" dirty="0" smtClean="0"/>
              <a:t>P</a:t>
            </a:r>
            <a:r>
              <a:rPr lang="en-US" dirty="0" smtClean="0"/>
              <a:t>(</a:t>
            </a:r>
            <a:r>
              <a:rPr lang="en-US" i="1" dirty="0" smtClean="0"/>
              <a:t>n</a:t>
            </a:r>
            <a:r>
              <a:rPr lang="en-US" dirty="0" smtClean="0"/>
              <a:t>) is true for all positive integers </a:t>
            </a:r>
            <a:r>
              <a:rPr lang="en-US" i="1" dirty="0" smtClean="0"/>
              <a:t>n</a:t>
            </a:r>
            <a:r>
              <a:rPr lang="en-US" dirty="0" smtClean="0"/>
              <a:t>.</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sum_{i = 1}^{n} = \frac{n(n + 1)}{2}$$&#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sum_{i = 1}^{k} = \frac{k(k + 1)}{2}$$&#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 =  \frac{k(k + 1) + 2(k + 1)}{2}$$&#10;&#10;\end{document}"/>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 =  \frac{(k + 1) (k + 2)}{2}$$&#10;&#10;\end{document}"/>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 1 + 2 + \ldots + k + (k + 1)  =  \frac{k(k + 1)}{2} + (k + 1)$$&#10;&#10;\end{document}"/>
  <p:tag name="IGUANATEXSIZE" val="20"/>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sum_{k = 0}^{n} a_k.$$&#10;&#10;\end{document}"/>
  <p:tag name="IGUANATEXSIZE" val="20"/>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sum_{k = 0}^{0} a_k = a_0.$$&#10;&#10;\end{document}"/>
  <p:tag name="IGUANATEXSIZE" val="20"/>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sum_{k = 0}^{n + 1} a_k = \left( \sum_{k = 0}^{n}a_k \right) + a_{n + 1}.$$&#10;&#10;\end{document}"/>
  <p:tag name="IGUANATEXSIZE" val="2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15416</TotalTime>
  <Words>5366</Words>
  <Application>Microsoft Macintosh PowerPoint</Application>
  <PresentationFormat>On-screen Show (4:3)</PresentationFormat>
  <Paragraphs>345</Paragraphs>
  <Slides>45</Slides>
  <Notes>2</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Flow</vt:lpstr>
      <vt:lpstr>Induction and recursion</vt:lpstr>
      <vt:lpstr>Chapter Summary</vt:lpstr>
      <vt:lpstr>Mathematical Induction</vt:lpstr>
      <vt:lpstr>Section Summary</vt:lpstr>
      <vt:lpstr>Climbing an  Infinite Ladder</vt:lpstr>
      <vt:lpstr>Principle of Mathematical Induction</vt:lpstr>
      <vt:lpstr>Important Points About Using Mathematical  Induction</vt:lpstr>
      <vt:lpstr>Validity of Mathematical Induction</vt:lpstr>
      <vt:lpstr>Remembering How Mathematical Induction Works</vt:lpstr>
      <vt:lpstr>Proving a Summation Formula by Mathematical Induction</vt:lpstr>
      <vt:lpstr>Conjecturing and Proving Correct a Summation Formula</vt:lpstr>
      <vt:lpstr>PowerPoint Presentation</vt:lpstr>
      <vt:lpstr>Proving Inequalities</vt:lpstr>
      <vt:lpstr>Proving Inequalities</vt:lpstr>
      <vt:lpstr>Proving Divisibility Results</vt:lpstr>
      <vt:lpstr>                      Guidelines:      Mathematical Induction Proofs</vt:lpstr>
      <vt:lpstr>Strong Induction </vt:lpstr>
      <vt:lpstr>Section Summary</vt:lpstr>
      <vt:lpstr>Strong Induction</vt:lpstr>
      <vt:lpstr>Strong Induction and   the Infinite Ladder</vt:lpstr>
      <vt:lpstr>Proof using Strong Induction</vt:lpstr>
      <vt:lpstr>Which Form of Induction Should Be Used?</vt:lpstr>
      <vt:lpstr>Completion of the proof of the Fundamental Theorem of Arithmetic</vt:lpstr>
      <vt:lpstr>Proof using Strong Induction</vt:lpstr>
      <vt:lpstr>Proof of Same Example using Mathematical Induction</vt:lpstr>
      <vt:lpstr>Recursive Definitions and Structural Induction</vt:lpstr>
      <vt:lpstr>Section Summary</vt:lpstr>
      <vt:lpstr>Recursively Defined Functions</vt:lpstr>
      <vt:lpstr>Recursively Defined Functions</vt:lpstr>
      <vt:lpstr>Recursively Defined Functions</vt:lpstr>
      <vt:lpstr>Fibonacci Numbers</vt:lpstr>
      <vt:lpstr>Fibonacci Numbers  </vt:lpstr>
      <vt:lpstr>Recursively Defined Sets and Structures</vt:lpstr>
      <vt:lpstr>Recursively Defined Sets and Structures</vt:lpstr>
      <vt:lpstr>Strings</vt:lpstr>
      <vt:lpstr>String Concatenation</vt:lpstr>
      <vt:lpstr>Length of a String</vt:lpstr>
      <vt:lpstr>Rooted Trees</vt:lpstr>
      <vt:lpstr>Building Up Rooted Trees</vt:lpstr>
      <vt:lpstr>Full Binary Trees</vt:lpstr>
      <vt:lpstr>Building Up Full Binary Trees</vt:lpstr>
      <vt:lpstr>Induction and Recursively Defined Sets</vt:lpstr>
      <vt:lpstr>Structural Induction</vt:lpstr>
      <vt:lpstr>Full Binary Trees</vt:lpstr>
      <vt:lpstr>Structural Induction and Binary Trees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and recursion</dc:title>
  <dc:creator>Richard Scherl</dc:creator>
  <cp:lastModifiedBy>Artemis Hatzigeorgiou</cp:lastModifiedBy>
  <cp:revision>886</cp:revision>
  <cp:lastPrinted>2015-04-28T15:07:35Z</cp:lastPrinted>
  <dcterms:created xsi:type="dcterms:W3CDTF">2011-03-27T19:21:35Z</dcterms:created>
  <dcterms:modified xsi:type="dcterms:W3CDTF">2015-05-13T07:24:43Z</dcterms:modified>
</cp:coreProperties>
</file>