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2" r:id="rId5"/>
    <p:sldId id="261" r:id="rId6"/>
    <p:sldId id="277" r:id="rId7"/>
    <p:sldId id="258" r:id="rId8"/>
    <p:sldId id="259" r:id="rId9"/>
    <p:sldId id="282" r:id="rId10"/>
    <p:sldId id="264" r:id="rId11"/>
    <p:sldId id="268" r:id="rId12"/>
    <p:sldId id="270" r:id="rId13"/>
    <p:sldId id="275" r:id="rId14"/>
    <p:sldId id="271" r:id="rId15"/>
    <p:sldId id="263" r:id="rId16"/>
    <p:sldId id="272" r:id="rId17"/>
    <p:sldId id="273" r:id="rId18"/>
    <p:sldId id="276" r:id="rId19"/>
    <p:sldId id="269" r:id="rId20"/>
    <p:sldId id="265" r:id="rId21"/>
    <p:sldId id="266" r:id="rId22"/>
    <p:sldId id="274" r:id="rId23"/>
    <p:sldId id="281" r:id="rId24"/>
    <p:sldId id="278" r:id="rId25"/>
    <p:sldId id="279" r:id="rId26"/>
    <p:sldId id="286" r:id="rId27"/>
    <p:sldId id="280" r:id="rId28"/>
    <p:sldId id="283" r:id="rId29"/>
    <p:sldId id="284" r:id="rId30"/>
    <p:sldId id="285" r:id="rId31"/>
    <p:sldId id="287" r:id="rId32"/>
    <p:sldId id="288" r:id="rId33"/>
    <p:sldId id="267"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D80872-08C9-4FDD-8069-F2C01AC8E77D}" type="datetimeFigureOut">
              <a:rPr lang="el-GR" smtClean="0"/>
              <a:t>3/3/2015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284D7A-90F9-4A76-8559-60FA2F89EF7C}"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D80872-08C9-4FDD-8069-F2C01AC8E77D}" type="datetimeFigureOut">
              <a:rPr lang="el-GR" smtClean="0"/>
              <a:t>3/3/2015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284D7A-90F9-4A76-8559-60FA2F89EF7C}"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D80872-08C9-4FDD-8069-F2C01AC8E77D}" type="datetimeFigureOut">
              <a:rPr lang="el-GR" smtClean="0"/>
              <a:t>3/3/2015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284D7A-90F9-4A76-8559-60FA2F89EF7C}"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D80872-08C9-4FDD-8069-F2C01AC8E77D}" type="datetimeFigureOut">
              <a:rPr lang="el-GR" smtClean="0"/>
              <a:t>3/3/2015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284D7A-90F9-4A76-8559-60FA2F89EF7C}"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D80872-08C9-4FDD-8069-F2C01AC8E77D}" type="datetimeFigureOut">
              <a:rPr lang="el-GR" smtClean="0"/>
              <a:t>3/3/2015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284D7A-90F9-4A76-8559-60FA2F89EF7C}"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D80872-08C9-4FDD-8069-F2C01AC8E77D}" type="datetimeFigureOut">
              <a:rPr lang="el-GR" smtClean="0"/>
              <a:t>3/3/2015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284D7A-90F9-4A76-8559-60FA2F89EF7C}"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D80872-08C9-4FDD-8069-F2C01AC8E77D}" type="datetimeFigureOut">
              <a:rPr lang="el-GR" smtClean="0"/>
              <a:t>3/3/2015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5284D7A-90F9-4A76-8559-60FA2F89EF7C}"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D80872-08C9-4FDD-8069-F2C01AC8E77D}" type="datetimeFigureOut">
              <a:rPr lang="el-GR" smtClean="0"/>
              <a:t>3/3/2015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5284D7A-90F9-4A76-8559-60FA2F89EF7C}"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80872-08C9-4FDD-8069-F2C01AC8E77D}" type="datetimeFigureOut">
              <a:rPr lang="el-GR" smtClean="0"/>
              <a:t>3/3/2015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5284D7A-90F9-4A76-8559-60FA2F89EF7C}"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D80872-08C9-4FDD-8069-F2C01AC8E77D}" type="datetimeFigureOut">
              <a:rPr lang="el-GR" smtClean="0"/>
              <a:t>3/3/2015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284D7A-90F9-4A76-8559-60FA2F89EF7C}" type="slidenum">
              <a:rPr lang="el-GR" smtClean="0"/>
              <a:t>‹#›</a:t>
            </a:fld>
            <a:endParaRPr lang="el-G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DD80872-08C9-4FDD-8069-F2C01AC8E77D}" type="datetimeFigureOut">
              <a:rPr lang="el-GR" smtClean="0"/>
              <a:t>3/3/2015</a:t>
            </a:fld>
            <a:endParaRPr lang="el-GR"/>
          </a:p>
        </p:txBody>
      </p:sp>
      <p:sp>
        <p:nvSpPr>
          <p:cNvPr id="9" name="Slide Number Placeholder 8"/>
          <p:cNvSpPr>
            <a:spLocks noGrp="1"/>
          </p:cNvSpPr>
          <p:nvPr>
            <p:ph type="sldNum" sz="quarter" idx="11"/>
          </p:nvPr>
        </p:nvSpPr>
        <p:spPr/>
        <p:txBody>
          <a:bodyPr/>
          <a:lstStyle/>
          <a:p>
            <a:fld id="{85284D7A-90F9-4A76-8559-60FA2F89EF7C}"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5284D7A-90F9-4A76-8559-60FA2F89EF7C}" type="slidenum">
              <a:rPr lang="el-GR" smtClean="0"/>
              <a:t>‹#›</a:t>
            </a:fld>
            <a:endParaRPr lang="el-G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l-G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DD80872-08C9-4FDD-8069-F2C01AC8E77D}" type="datetimeFigureOut">
              <a:rPr lang="el-GR" smtClean="0"/>
              <a:t>3/3/2015</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iatronet.gr/ygeia/nevrologia/article/27167/10-arxika-symptwmata-anoias.html" TargetMode="External"/><Relationship Id="rId7" Type="http://schemas.openxmlformats.org/officeDocument/2006/relationships/hyperlink" Target="http://www.experimentalphysiology.gr/UserFiles/Research/psyYgeia/Alzheimers.pdf" TargetMode="External"/><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hyperlink" Target="http://www.neurocenter.gr/alzheimer.html" TargetMode="External"/><Relationship Id="rId5" Type="http://schemas.openxmlformats.org/officeDocument/2006/relationships/hyperlink" Target="http://www.onmed.gr/ygeia/item/322085-anoia-somation-lewy-ti-einai-i-pathisi-apo-tin-opoia-epasxe-o-robin-williams#ixzz3QpSxcO5f" TargetMode="External"/><Relationship Id="rId4" Type="http://schemas.openxmlformats.org/officeDocument/2006/relationships/hyperlink" Target="http://www.iatropedia.gr/articles/read/209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803" y="1878375"/>
            <a:ext cx="7543800" cy="2593975"/>
          </a:xfrm>
        </p:spPr>
        <p:txBody>
          <a:bodyPr/>
          <a:lstStyle/>
          <a:p>
            <a:r>
              <a:rPr lang="el-GR" dirty="0" smtClean="0"/>
              <a:t>ΆΝΟΙΑ</a:t>
            </a:r>
            <a:br>
              <a:rPr lang="el-GR" dirty="0" smtClean="0"/>
            </a:br>
            <a:endParaRPr lang="el-GR" dirty="0"/>
          </a:p>
        </p:txBody>
      </p:sp>
      <p:sp>
        <p:nvSpPr>
          <p:cNvPr id="3" name="Subtitle 2"/>
          <p:cNvSpPr>
            <a:spLocks noGrp="1"/>
          </p:cNvSpPr>
          <p:nvPr>
            <p:ph type="subTitle" idx="1"/>
          </p:nvPr>
        </p:nvSpPr>
        <p:spPr/>
        <p:txBody>
          <a:bodyPr/>
          <a:lstStyle/>
          <a:p>
            <a:r>
              <a:rPr lang="el-GR" dirty="0" smtClean="0">
                <a:solidFill>
                  <a:schemeClr val="tx1"/>
                </a:solidFill>
              </a:rPr>
              <a:t>Ντόλκερας Γιώργος 4</a:t>
            </a:r>
            <a:r>
              <a:rPr lang="el-GR" baseline="30000" dirty="0" smtClean="0">
                <a:solidFill>
                  <a:schemeClr val="tx1"/>
                </a:solidFill>
              </a:rPr>
              <a:t>ο</a:t>
            </a:r>
            <a:r>
              <a:rPr lang="el-GR" dirty="0" smtClean="0">
                <a:solidFill>
                  <a:schemeClr val="tx1"/>
                </a:solidFill>
              </a:rPr>
              <a:t> έτος Ιατρική Λαρισας Πανεπιστήμιο Θεσσαλίας</a:t>
            </a:r>
          </a:p>
          <a:p>
            <a:r>
              <a:rPr lang="el-GR" dirty="0" smtClean="0">
                <a:solidFill>
                  <a:schemeClr val="tx1"/>
                </a:solidFill>
              </a:rPr>
              <a:t>Φυσιολογία της Συμπεριφοράς</a:t>
            </a:r>
            <a:endParaRPr lang="el-GR"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2132856"/>
            <a:ext cx="3528392" cy="2351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4664"/>
            <a:ext cx="6524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038" y="361227"/>
            <a:ext cx="6826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9907" y="1132012"/>
            <a:ext cx="2376264" cy="646331"/>
          </a:xfrm>
          <a:prstGeom prst="rect">
            <a:avLst/>
          </a:prstGeom>
          <a:noFill/>
        </p:spPr>
        <p:txBody>
          <a:bodyPr wrap="square" rtlCol="0">
            <a:spAutoFit/>
          </a:bodyPr>
          <a:lstStyle/>
          <a:p>
            <a:r>
              <a:rPr lang="el-GR" dirty="0">
                <a:solidFill>
                  <a:srgbClr val="C00000"/>
                </a:solidFill>
              </a:rPr>
              <a:t>Π</a:t>
            </a:r>
            <a:r>
              <a:rPr lang="el-GR" dirty="0" smtClean="0">
                <a:solidFill>
                  <a:srgbClr val="C00000"/>
                </a:solidFill>
              </a:rPr>
              <a:t>ανεπιστήμιο Θεσσαλίας</a:t>
            </a:r>
            <a:endParaRPr lang="el-GR" dirty="0">
              <a:solidFill>
                <a:srgbClr val="C00000"/>
              </a:solidFill>
            </a:endParaRPr>
          </a:p>
        </p:txBody>
      </p:sp>
      <p:sp>
        <p:nvSpPr>
          <p:cNvPr id="6" name="TextBox 5"/>
          <p:cNvSpPr txBox="1"/>
          <p:nvPr/>
        </p:nvSpPr>
        <p:spPr>
          <a:xfrm>
            <a:off x="6655469" y="1020040"/>
            <a:ext cx="1872208" cy="369332"/>
          </a:xfrm>
          <a:prstGeom prst="rect">
            <a:avLst/>
          </a:prstGeom>
          <a:noFill/>
        </p:spPr>
        <p:txBody>
          <a:bodyPr wrap="square" rtlCol="0">
            <a:spAutoFit/>
          </a:bodyPr>
          <a:lstStyle/>
          <a:p>
            <a:r>
              <a:rPr lang="el-GR" dirty="0" smtClean="0">
                <a:solidFill>
                  <a:srgbClr val="0070C0"/>
                </a:solidFill>
              </a:rPr>
              <a:t>Τμήμα Ιατρικής</a:t>
            </a:r>
            <a:endParaRPr lang="el-GR" dirty="0">
              <a:solidFill>
                <a:srgbClr val="0070C0"/>
              </a:solidFill>
            </a:endParaRPr>
          </a:p>
        </p:txBody>
      </p:sp>
    </p:spTree>
    <p:extLst>
      <p:ext uri="{BB962C8B-B14F-4D97-AF65-F5344CB8AC3E}">
        <p14:creationId xmlns:p14="http://schemas.microsoft.com/office/powerpoint/2010/main" val="124497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Νόσος</a:t>
            </a:r>
            <a:r>
              <a:rPr lang="en-US" dirty="0" smtClean="0"/>
              <a:t> </a:t>
            </a:r>
            <a:r>
              <a:rPr lang="el-GR" dirty="0"/>
              <a:t>Α</a:t>
            </a:r>
            <a:r>
              <a:rPr lang="en-US" dirty="0" err="1"/>
              <a:t>lzheimer</a:t>
            </a:r>
            <a:endParaRPr lang="el-GR" dirty="0"/>
          </a:p>
        </p:txBody>
      </p:sp>
      <p:sp>
        <p:nvSpPr>
          <p:cNvPr id="3" name="Content Placeholder 2"/>
          <p:cNvSpPr>
            <a:spLocks noGrp="1"/>
          </p:cNvSpPr>
          <p:nvPr>
            <p:ph idx="1"/>
          </p:nvPr>
        </p:nvSpPr>
        <p:spPr/>
        <p:txBody>
          <a:bodyPr>
            <a:normAutofit/>
          </a:bodyPr>
          <a:lstStyle/>
          <a:p>
            <a:r>
              <a:rPr lang="el-GR" dirty="0" smtClean="0"/>
              <a:t>Ονομάστηκε </a:t>
            </a:r>
            <a:r>
              <a:rPr lang="el-GR" dirty="0"/>
              <a:t>έτσι προς τιμή του γερμανού νευρολόγου </a:t>
            </a:r>
            <a:r>
              <a:rPr lang="en-US" b="1" dirty="0" err="1" smtClean="0"/>
              <a:t>Alois</a:t>
            </a:r>
            <a:r>
              <a:rPr lang="en-US" b="1" dirty="0"/>
              <a:t> </a:t>
            </a:r>
            <a:r>
              <a:rPr lang="en-US" b="1" dirty="0" smtClean="0"/>
              <a:t>Alzheimer</a:t>
            </a:r>
            <a:r>
              <a:rPr lang="el-GR" dirty="0"/>
              <a:t>, που πριν από εκατό περίπου χρόνια </a:t>
            </a:r>
            <a:r>
              <a:rPr lang="el-GR" dirty="0" smtClean="0"/>
              <a:t>παρατήρησε </a:t>
            </a:r>
            <a:r>
              <a:rPr lang="el-GR" dirty="0"/>
              <a:t>χαρακτηριστικές αλλοιώσεις στον εγκέφαλο </a:t>
            </a:r>
            <a:r>
              <a:rPr lang="el-GR" dirty="0" smtClean="0"/>
              <a:t>μιάς</a:t>
            </a:r>
            <a:r>
              <a:rPr lang="en-US" dirty="0" smtClean="0"/>
              <a:t> </a:t>
            </a:r>
            <a:r>
              <a:rPr lang="el-GR" dirty="0" smtClean="0"/>
              <a:t>ασθενούς</a:t>
            </a:r>
            <a:endParaRPr lang="en-US" dirty="0" smtClean="0"/>
          </a:p>
          <a:p>
            <a:r>
              <a:rPr lang="el-GR" dirty="0" smtClean="0"/>
              <a:t>προοδευτική νευροεκφυλιστική νόσος</a:t>
            </a: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284984"/>
            <a:ext cx="3571875" cy="3333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95971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Νόσος</a:t>
            </a:r>
            <a:r>
              <a:rPr lang="en-US" dirty="0"/>
              <a:t> </a:t>
            </a:r>
            <a:r>
              <a:rPr lang="el-GR" dirty="0"/>
              <a:t>Α</a:t>
            </a:r>
            <a:r>
              <a:rPr lang="en-US" dirty="0" err="1"/>
              <a:t>lzheimer</a:t>
            </a:r>
            <a:endParaRPr lang="el-GR" dirty="0"/>
          </a:p>
        </p:txBody>
      </p:sp>
      <p:sp>
        <p:nvSpPr>
          <p:cNvPr id="3" name="Content Placeholder 2"/>
          <p:cNvSpPr>
            <a:spLocks noGrp="1"/>
          </p:cNvSpPr>
          <p:nvPr>
            <p:ph idx="1"/>
          </p:nvPr>
        </p:nvSpPr>
        <p:spPr/>
        <p:txBody>
          <a:bodyPr>
            <a:normAutofit/>
          </a:bodyPr>
          <a:lstStyle/>
          <a:p>
            <a:pPr marL="0" indent="0">
              <a:buNone/>
            </a:pPr>
            <a:r>
              <a:rPr lang="el-GR" dirty="0" smtClean="0"/>
              <a:t>Η </a:t>
            </a:r>
            <a:r>
              <a:rPr lang="el-GR" dirty="0"/>
              <a:t>πιο συχνή μορφή </a:t>
            </a:r>
            <a:r>
              <a:rPr lang="el-GR" dirty="0" smtClean="0"/>
              <a:t>άνοιας</a:t>
            </a:r>
          </a:p>
          <a:p>
            <a:pPr marL="0" indent="0" algn="ctr">
              <a:buNone/>
            </a:pPr>
            <a:r>
              <a:rPr lang="el-GR" i="1" u="sng" dirty="0" smtClean="0"/>
              <a:t>Παράγοντες Κινδύνου</a:t>
            </a:r>
            <a:endParaRPr lang="en-US" i="1" u="sng" dirty="0" smtClean="0"/>
          </a:p>
          <a:p>
            <a:r>
              <a:rPr lang="el-GR" dirty="0"/>
              <a:t>Ηλικία</a:t>
            </a:r>
          </a:p>
          <a:p>
            <a:pPr marL="0" indent="0">
              <a:buNone/>
            </a:pPr>
            <a:r>
              <a:rPr lang="el-GR" dirty="0" smtClean="0"/>
              <a:t>Μετά </a:t>
            </a:r>
            <a:r>
              <a:rPr lang="el-GR" dirty="0"/>
              <a:t>την ηλικία των 65 </a:t>
            </a:r>
            <a:r>
              <a:rPr lang="el-GR" dirty="0" smtClean="0"/>
              <a:t>ετών</a:t>
            </a:r>
            <a:r>
              <a:rPr lang="en-US" dirty="0" smtClean="0"/>
              <a:t> 5%</a:t>
            </a:r>
          </a:p>
          <a:p>
            <a:pPr marL="0" indent="0">
              <a:buNone/>
            </a:pPr>
            <a:r>
              <a:rPr lang="el-GR" dirty="0" smtClean="0"/>
              <a:t>Μετά την ηλικία των 80 ετών 40%</a:t>
            </a:r>
          </a:p>
          <a:p>
            <a:pPr marL="0" indent="0">
              <a:buNone/>
            </a:pPr>
            <a:r>
              <a:rPr lang="el-GR" dirty="0" smtClean="0"/>
              <a:t>Σπάνια </a:t>
            </a:r>
            <a:r>
              <a:rPr lang="el-GR" dirty="0"/>
              <a:t>σε άτομα ηλικίας κάτω των </a:t>
            </a:r>
            <a:r>
              <a:rPr lang="el-GR" dirty="0" smtClean="0"/>
              <a:t>50 ετών</a:t>
            </a:r>
          </a:p>
          <a:p>
            <a:r>
              <a:rPr lang="el-GR" dirty="0" smtClean="0"/>
              <a:t>Φύλλο</a:t>
            </a:r>
            <a:endParaRPr lang="el-GR" dirty="0"/>
          </a:p>
          <a:p>
            <a:pPr marL="0" indent="0">
              <a:buNone/>
            </a:pPr>
            <a:r>
              <a:rPr lang="el-GR" dirty="0" smtClean="0"/>
              <a:t>Αυξημένη συχνότητα στις γυναίκες (συσχέτιση οιστρογόνων με την προστασία του ΚΝΣ)</a:t>
            </a:r>
            <a:endParaRPr lang="el-GR" dirty="0"/>
          </a:p>
        </p:txBody>
      </p:sp>
    </p:spTree>
    <p:extLst>
      <p:ext uri="{BB962C8B-B14F-4D97-AF65-F5344CB8AC3E}">
        <p14:creationId xmlns:p14="http://schemas.microsoft.com/office/powerpoint/2010/main" val="342565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Νόσος</a:t>
            </a:r>
            <a:r>
              <a:rPr lang="en-US" dirty="0"/>
              <a:t> </a:t>
            </a:r>
            <a:r>
              <a:rPr lang="el-GR" dirty="0"/>
              <a:t>Α</a:t>
            </a:r>
            <a:r>
              <a:rPr lang="en-US" dirty="0" err="1"/>
              <a:t>lzheimer</a:t>
            </a:r>
            <a:endParaRPr lang="el-GR" dirty="0"/>
          </a:p>
        </p:txBody>
      </p:sp>
      <p:sp>
        <p:nvSpPr>
          <p:cNvPr id="3" name="Content Placeholder 2"/>
          <p:cNvSpPr>
            <a:spLocks noGrp="1"/>
          </p:cNvSpPr>
          <p:nvPr>
            <p:ph idx="1"/>
          </p:nvPr>
        </p:nvSpPr>
        <p:spPr/>
        <p:txBody>
          <a:bodyPr/>
          <a:lstStyle/>
          <a:p>
            <a:r>
              <a:rPr lang="el-GR" dirty="0"/>
              <a:t>Παράγοντες καρδιαγγειακού κινδύνου</a:t>
            </a:r>
          </a:p>
          <a:p>
            <a:pPr marL="0" indent="0">
              <a:buNone/>
            </a:pPr>
            <a:r>
              <a:rPr lang="el-GR" dirty="0"/>
              <a:t>Η υπέρταση, η αυξημένη χοληστερίνη, η </a:t>
            </a:r>
            <a:r>
              <a:rPr lang="el-GR" dirty="0" smtClean="0"/>
              <a:t>παχυσαρκία και </a:t>
            </a:r>
            <a:r>
              <a:rPr lang="el-GR" dirty="0"/>
              <a:t>το </a:t>
            </a:r>
            <a:r>
              <a:rPr lang="el-GR" dirty="0" smtClean="0"/>
              <a:t>κάπνισμα</a:t>
            </a:r>
          </a:p>
          <a:p>
            <a:r>
              <a:rPr lang="el-GR" dirty="0"/>
              <a:t>Σακχαρώδης διαβήτης</a:t>
            </a:r>
          </a:p>
          <a:p>
            <a:pPr marL="0" indent="0">
              <a:buNone/>
            </a:pPr>
            <a:r>
              <a:rPr lang="el-GR" dirty="0" smtClean="0"/>
              <a:t>Δεν έχει εξακριβωθεί,</a:t>
            </a:r>
          </a:p>
          <a:p>
            <a:pPr marL="0" indent="0">
              <a:buNone/>
            </a:pPr>
            <a:r>
              <a:rPr lang="el-GR" dirty="0"/>
              <a:t>βλάβες στα </a:t>
            </a:r>
            <a:r>
              <a:rPr lang="el-GR" dirty="0" smtClean="0"/>
              <a:t>αγγεία</a:t>
            </a:r>
          </a:p>
          <a:p>
            <a:pPr marL="0" indent="0">
              <a:buNone/>
            </a:pPr>
            <a:r>
              <a:rPr lang="el-GR" dirty="0" smtClean="0"/>
              <a:t>Μηχανισμός σχετιζόμενος με την ίδια την ινσουλίνη</a:t>
            </a:r>
            <a:endParaRPr lang="el-GR" dirty="0"/>
          </a:p>
        </p:txBody>
      </p:sp>
    </p:spTree>
    <p:extLst>
      <p:ext uri="{BB962C8B-B14F-4D97-AF65-F5344CB8AC3E}">
        <p14:creationId xmlns:p14="http://schemas.microsoft.com/office/powerpoint/2010/main" val="3967104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Νόσος</a:t>
            </a:r>
            <a:r>
              <a:rPr lang="en-US" dirty="0"/>
              <a:t> </a:t>
            </a:r>
            <a:r>
              <a:rPr lang="el-GR" dirty="0"/>
              <a:t>Α</a:t>
            </a:r>
            <a:r>
              <a:rPr lang="en-US" dirty="0" err="1"/>
              <a:t>lzheimer</a:t>
            </a:r>
            <a:endParaRPr lang="el-GR" dirty="0"/>
          </a:p>
        </p:txBody>
      </p:sp>
      <p:sp>
        <p:nvSpPr>
          <p:cNvPr id="3" name="Content Placeholder 2"/>
          <p:cNvSpPr>
            <a:spLocks noGrp="1"/>
          </p:cNvSpPr>
          <p:nvPr>
            <p:ph idx="1"/>
          </p:nvPr>
        </p:nvSpPr>
        <p:spPr/>
        <p:txBody>
          <a:bodyPr>
            <a:normAutofit/>
          </a:bodyPr>
          <a:lstStyle/>
          <a:p>
            <a:r>
              <a:rPr lang="el-GR" altLang="el-GR" dirty="0">
                <a:cs typeface="Arial" charset="0"/>
              </a:rPr>
              <a:t>Τα τελευταία χρόνια έχουν γίνει αρκετές έρευνες που συσχετίζουν στοιχεία της</a:t>
            </a:r>
            <a:r>
              <a:rPr lang="el-GR" altLang="el-GR" b="1" dirty="0">
                <a:cs typeface="Arial" charset="0"/>
              </a:rPr>
              <a:t> διατροφής </a:t>
            </a:r>
            <a:r>
              <a:rPr lang="el-GR" altLang="el-GR" dirty="0">
                <a:cs typeface="Arial" charset="0"/>
              </a:rPr>
              <a:t>με την </a:t>
            </a:r>
            <a:r>
              <a:rPr lang="en-US" altLang="el-GR" dirty="0">
                <a:cs typeface="Arial" charset="0"/>
              </a:rPr>
              <a:t>AD. </a:t>
            </a:r>
            <a:endParaRPr lang="el-GR" altLang="el-GR" dirty="0" smtClean="0">
              <a:cs typeface="Arial" charset="0"/>
            </a:endParaRPr>
          </a:p>
          <a:p>
            <a:r>
              <a:rPr lang="el-GR" altLang="el-GR" dirty="0" smtClean="0">
                <a:cs typeface="Arial" charset="0"/>
              </a:rPr>
              <a:t>Σε </a:t>
            </a:r>
            <a:r>
              <a:rPr lang="el-GR" altLang="el-GR" dirty="0">
                <a:cs typeface="Arial" charset="0"/>
              </a:rPr>
              <a:t>μερικές από αυτές βρέθηκε χαμηλότερος κίνδυνος για την νόσο με τη λήψη βιταμινών, όπως η βιτ. Β12, το φυλλικό οξύ, τη λήψη αντιοξειδωτικών, βιτ. </a:t>
            </a:r>
            <a:r>
              <a:rPr lang="en-US" altLang="el-GR" dirty="0">
                <a:cs typeface="Arial" charset="0"/>
              </a:rPr>
              <a:t>C </a:t>
            </a:r>
            <a:r>
              <a:rPr lang="el-GR" altLang="el-GR" dirty="0">
                <a:cs typeface="Arial" charset="0"/>
              </a:rPr>
              <a:t>και Ε, τη λήψη ακόρεστων λιπαρών οξέων και τη μέτρια κατανάλωση </a:t>
            </a:r>
            <a:r>
              <a:rPr lang="el-GR" altLang="el-GR" dirty="0" smtClean="0">
                <a:cs typeface="Arial" charset="0"/>
              </a:rPr>
              <a:t>αλκοόλ</a:t>
            </a:r>
            <a:r>
              <a:rPr lang="el-GR" altLang="el-GR" dirty="0" smtClean="0">
                <a:solidFill>
                  <a:srgbClr val="4F81BD"/>
                </a:solidFill>
                <a:cs typeface="Arial" charset="0"/>
              </a:rPr>
              <a:t>. </a:t>
            </a:r>
            <a:endParaRPr lang="el-GR" altLang="el-GR" dirty="0">
              <a:solidFill>
                <a:srgbClr val="4F81BD"/>
              </a:solidFill>
              <a:cs typeface="Arial" charset="0"/>
            </a:endParaRPr>
          </a:p>
          <a:p>
            <a:endParaRPr lang="el-GR" dirty="0"/>
          </a:p>
        </p:txBody>
      </p:sp>
    </p:spTree>
    <p:extLst>
      <p:ext uri="{BB962C8B-B14F-4D97-AF65-F5344CB8AC3E}">
        <p14:creationId xmlns:p14="http://schemas.microsoft.com/office/powerpoint/2010/main" val="411865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Νόσος</a:t>
            </a:r>
            <a:r>
              <a:rPr lang="en-US" dirty="0"/>
              <a:t> </a:t>
            </a:r>
            <a:r>
              <a:rPr lang="el-GR" dirty="0"/>
              <a:t>Α</a:t>
            </a:r>
            <a:r>
              <a:rPr lang="en-US" dirty="0" err="1"/>
              <a:t>lzheimer</a:t>
            </a:r>
            <a:endParaRPr lang="el-GR" dirty="0"/>
          </a:p>
        </p:txBody>
      </p:sp>
      <p:sp>
        <p:nvSpPr>
          <p:cNvPr id="3" name="Content Placeholder 2"/>
          <p:cNvSpPr>
            <a:spLocks noGrp="1"/>
          </p:cNvSpPr>
          <p:nvPr>
            <p:ph idx="1"/>
          </p:nvPr>
        </p:nvSpPr>
        <p:spPr/>
        <p:txBody>
          <a:bodyPr/>
          <a:lstStyle/>
          <a:p>
            <a:r>
              <a:rPr lang="el-GR" dirty="0" smtClean="0"/>
              <a:t>Εκπαίδευση</a:t>
            </a:r>
          </a:p>
          <a:p>
            <a:pPr marL="0" indent="0">
              <a:buNone/>
            </a:pPr>
            <a:r>
              <a:rPr lang="el-GR" dirty="0"/>
              <a:t>δεν έχουν τελειώσει το </a:t>
            </a:r>
            <a:r>
              <a:rPr lang="el-GR" dirty="0" smtClean="0"/>
              <a:t>δημοτικό</a:t>
            </a:r>
            <a:r>
              <a:rPr lang="el-GR" dirty="0"/>
              <a:t>, έχουν μέχρι και 4 φορές μεγαλύτερη </a:t>
            </a:r>
            <a:r>
              <a:rPr lang="el-GR" dirty="0" smtClean="0"/>
              <a:t>πιθανότητα να </a:t>
            </a:r>
            <a:r>
              <a:rPr lang="el-GR" dirty="0"/>
              <a:t>αναπτύξουν τη νόσο</a:t>
            </a:r>
            <a:r>
              <a:rPr lang="el-GR" dirty="0" smtClean="0"/>
              <a:t>.</a:t>
            </a:r>
          </a:p>
          <a:p>
            <a:r>
              <a:rPr lang="el-GR" dirty="0" smtClean="0"/>
              <a:t>Άλλοι παράγοντες</a:t>
            </a:r>
          </a:p>
          <a:p>
            <a:pPr marL="0" indent="0">
              <a:buNone/>
            </a:pPr>
            <a:r>
              <a:rPr lang="el-GR" dirty="0" smtClean="0"/>
              <a:t>Τραυματισμός κεφαλής, εγχείρηση </a:t>
            </a:r>
            <a:r>
              <a:rPr lang="en-US" dirty="0" smtClean="0"/>
              <a:t>by pass</a:t>
            </a:r>
            <a:r>
              <a:rPr lang="el-GR" dirty="0"/>
              <a:t> </a:t>
            </a:r>
            <a:r>
              <a:rPr lang="el-GR" dirty="0" smtClean="0"/>
              <a:t>στο παρελθόν.</a:t>
            </a:r>
            <a:endParaRPr lang="el-GR" dirty="0"/>
          </a:p>
        </p:txBody>
      </p:sp>
    </p:spTree>
    <p:extLst>
      <p:ext uri="{BB962C8B-B14F-4D97-AF65-F5344CB8AC3E}">
        <p14:creationId xmlns:p14="http://schemas.microsoft.com/office/powerpoint/2010/main" val="2942962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a:bodyPr>
          <a:lstStyle/>
          <a:p>
            <a:pPr fontAlgn="base"/>
            <a:r>
              <a:rPr lang="el-GR" sz="2800" b="1" dirty="0" smtClean="0"/>
              <a:t>Παράγοντες οι οποίοι δρουν αποτρεπτικά στην εμφάνιση της νόσου Αλτσχάιμερ</a:t>
            </a:r>
            <a:endParaRPr lang="el-GR" dirty="0"/>
          </a:p>
        </p:txBody>
      </p:sp>
      <p:sp>
        <p:nvSpPr>
          <p:cNvPr id="3" name="Content Placeholder 2"/>
          <p:cNvSpPr>
            <a:spLocks noGrp="1"/>
          </p:cNvSpPr>
          <p:nvPr>
            <p:ph idx="1"/>
          </p:nvPr>
        </p:nvSpPr>
        <p:spPr/>
        <p:txBody>
          <a:bodyPr>
            <a:normAutofit/>
          </a:bodyPr>
          <a:lstStyle/>
          <a:p>
            <a:pPr fontAlgn="base"/>
            <a:r>
              <a:rPr lang="el-GR" dirty="0" smtClean="0"/>
              <a:t>-</a:t>
            </a:r>
            <a:r>
              <a:rPr lang="el-GR" dirty="0"/>
              <a:t>Μόρφωση (αυξάνεται ο αριθμός των συνδέσεων των νευρικών κυττάρων και η νόσος χρειάζεται περισσότερο χρόνο για να εκδηλωθεί)</a:t>
            </a:r>
          </a:p>
          <a:p>
            <a:pPr fontAlgn="base"/>
            <a:r>
              <a:rPr lang="el-GR" dirty="0"/>
              <a:t>-Σωματική άσκηση</a:t>
            </a:r>
          </a:p>
          <a:p>
            <a:pPr fontAlgn="base"/>
            <a:r>
              <a:rPr lang="el-GR" dirty="0"/>
              <a:t>-Μεσογειακή δίαιτα</a:t>
            </a:r>
          </a:p>
          <a:p>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170" y="2492896"/>
            <a:ext cx="3320710" cy="19941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905" y="4797152"/>
            <a:ext cx="2466975" cy="1847850"/>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3933056"/>
            <a:ext cx="3656437" cy="2372097"/>
          </a:xfrm>
          <a:prstGeom prst="rect">
            <a:avLst/>
          </a:prstGeom>
          <a:ln>
            <a:noFill/>
          </a:ln>
          <a:effectLst>
            <a:softEdge rad="112500"/>
          </a:effectLst>
        </p:spPr>
      </p:pic>
    </p:spTree>
    <p:extLst>
      <p:ext uri="{BB962C8B-B14F-4D97-AF65-F5344CB8AC3E}">
        <p14:creationId xmlns:p14="http://schemas.microsoft.com/office/powerpoint/2010/main" val="3741252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4106"/>
            <a:ext cx="8229600" cy="1143000"/>
          </a:xfrm>
        </p:spPr>
        <p:txBody>
          <a:bodyPr/>
          <a:lstStyle/>
          <a:p>
            <a:r>
              <a:rPr lang="el-GR" dirty="0"/>
              <a:t>Νόσος</a:t>
            </a:r>
            <a:r>
              <a:rPr lang="en-US" dirty="0"/>
              <a:t> </a:t>
            </a:r>
            <a:r>
              <a:rPr lang="el-GR" dirty="0"/>
              <a:t>Α</a:t>
            </a:r>
            <a:r>
              <a:rPr lang="en-US" dirty="0" err="1"/>
              <a:t>lzheimer</a:t>
            </a:r>
            <a:endParaRPr lang="el-GR" dirty="0"/>
          </a:p>
        </p:txBody>
      </p:sp>
      <p:sp>
        <p:nvSpPr>
          <p:cNvPr id="3" name="Content Placeholder 2"/>
          <p:cNvSpPr>
            <a:spLocks noGrp="1"/>
          </p:cNvSpPr>
          <p:nvPr>
            <p:ph idx="1"/>
          </p:nvPr>
        </p:nvSpPr>
        <p:spPr>
          <a:xfrm>
            <a:off x="467544" y="1124744"/>
            <a:ext cx="6131024" cy="5256584"/>
          </a:xfrm>
        </p:spPr>
        <p:txBody>
          <a:bodyPr>
            <a:normAutofit/>
          </a:bodyPr>
          <a:lstStyle/>
          <a:p>
            <a:pPr marL="0" indent="0">
              <a:buNone/>
            </a:pPr>
            <a:r>
              <a:rPr lang="el-GR" dirty="0" smtClean="0"/>
              <a:t>Στάδια της νόσου:</a:t>
            </a:r>
          </a:p>
          <a:p>
            <a:pPr marL="0" indent="0">
              <a:buNone/>
            </a:pPr>
            <a:r>
              <a:rPr lang="el-GR" dirty="0"/>
              <a:t>(α) Ήπια μορφή-πρώιμα στάδια</a:t>
            </a:r>
          </a:p>
          <a:p>
            <a:r>
              <a:rPr lang="el-GR" sz="1800" dirty="0"/>
              <a:t> </a:t>
            </a:r>
            <a:r>
              <a:rPr lang="el-GR" sz="1800" dirty="0" smtClean="0"/>
              <a:t>απώλεια της πρόσφατηςμνήμης </a:t>
            </a:r>
            <a:r>
              <a:rPr lang="el-GR" sz="1800" dirty="0"/>
              <a:t>και </a:t>
            </a:r>
            <a:r>
              <a:rPr lang="el-GR" sz="1800" dirty="0" smtClean="0"/>
              <a:t>γλωσσικά προβλήματα</a:t>
            </a:r>
          </a:p>
          <a:p>
            <a:r>
              <a:rPr lang="el-GR" sz="1800" dirty="0" smtClean="0"/>
              <a:t>Απώλεια ενδιαφέροντος</a:t>
            </a:r>
          </a:p>
          <a:p>
            <a:pPr marL="0" indent="0">
              <a:buNone/>
            </a:pPr>
            <a:r>
              <a:rPr lang="el-GR" dirty="0"/>
              <a:t>(β) Μέτρια μορφή-μεταγενέστερα στάδια</a:t>
            </a:r>
          </a:p>
          <a:p>
            <a:r>
              <a:rPr lang="el-GR" sz="1800" dirty="0" smtClean="0"/>
              <a:t>Ανικανότητα μάθησης και ανάκλησης πληροφοριών</a:t>
            </a:r>
          </a:p>
          <a:p>
            <a:r>
              <a:rPr lang="el-GR" sz="1800" dirty="0" smtClean="0"/>
              <a:t>Δυσκολία αναγνώρισης γνώριμων προσώπων</a:t>
            </a:r>
          </a:p>
          <a:p>
            <a:r>
              <a:rPr lang="el-GR" sz="1800" dirty="0" smtClean="0"/>
              <a:t>Παράδοξες συμπεριφορές</a:t>
            </a:r>
          </a:p>
          <a:p>
            <a:pPr marL="0" indent="0">
              <a:buNone/>
            </a:pPr>
            <a:r>
              <a:rPr lang="el-GR" dirty="0" smtClean="0"/>
              <a:t>(</a:t>
            </a:r>
            <a:r>
              <a:rPr lang="el-GR" dirty="0"/>
              <a:t>γ) Σοβαρή μορφή-τελικά στάδια</a:t>
            </a:r>
          </a:p>
          <a:p>
            <a:r>
              <a:rPr lang="el-GR" dirty="0"/>
              <a:t> </a:t>
            </a:r>
            <a:r>
              <a:rPr lang="el-GR" sz="1800" dirty="0"/>
              <a:t>παντελής </a:t>
            </a:r>
            <a:r>
              <a:rPr lang="el-GR" sz="1800" dirty="0" smtClean="0"/>
              <a:t>απώλεια πρόσφατης </a:t>
            </a:r>
            <a:r>
              <a:rPr lang="el-GR" sz="1800" dirty="0"/>
              <a:t>και απώτερης </a:t>
            </a:r>
            <a:r>
              <a:rPr lang="el-GR" sz="1800" dirty="0" smtClean="0"/>
              <a:t>μνήμης</a:t>
            </a:r>
          </a:p>
          <a:p>
            <a:r>
              <a:rPr lang="el-GR" sz="1800" dirty="0" smtClean="0"/>
              <a:t>Δυσνόητος λόγος δυσκολία στην άρθρωση</a:t>
            </a:r>
          </a:p>
          <a:p>
            <a:r>
              <a:rPr lang="el-GR" sz="1800" dirty="0" smtClean="0"/>
              <a:t>ακράτεια </a:t>
            </a:r>
            <a:r>
              <a:rPr lang="el-GR" sz="1800" dirty="0"/>
              <a:t>ούρων και </a:t>
            </a:r>
            <a:r>
              <a:rPr lang="el-GR" sz="1800" dirty="0" smtClean="0"/>
              <a:t>κοπράνων</a:t>
            </a:r>
          </a:p>
          <a:p>
            <a:r>
              <a:rPr lang="el-GR" sz="1800" dirty="0" smtClean="0"/>
              <a:t>Υποσιτισμός</a:t>
            </a:r>
          </a:p>
          <a:p>
            <a:r>
              <a:rPr lang="el-GR" sz="1800" dirty="0"/>
              <a:t>κώμα και τέλος σε </a:t>
            </a:r>
            <a:r>
              <a:rPr lang="el-GR" sz="1800" dirty="0" smtClean="0"/>
              <a:t>θάνατο(κυρίως </a:t>
            </a:r>
            <a:r>
              <a:rPr lang="el-GR" sz="1800" dirty="0"/>
              <a:t>από </a:t>
            </a:r>
            <a:r>
              <a:rPr lang="el-GR" sz="1800" dirty="0" smtClean="0"/>
              <a:t>λοίμωξη)</a:t>
            </a:r>
          </a:p>
          <a:p>
            <a:pPr marL="0" indent="0">
              <a:buNone/>
            </a:pPr>
            <a:endParaRPr lang="el-GR" sz="1800" dirty="0"/>
          </a:p>
        </p:txBody>
      </p:sp>
      <p:sp>
        <p:nvSpPr>
          <p:cNvPr id="5" name="TextBox 4"/>
          <p:cNvSpPr txBox="1"/>
          <p:nvPr/>
        </p:nvSpPr>
        <p:spPr>
          <a:xfrm>
            <a:off x="6642165" y="2420888"/>
            <a:ext cx="2376264" cy="2677656"/>
          </a:xfrm>
          <a:prstGeom prst="rect">
            <a:avLst/>
          </a:prstGeom>
          <a:noFill/>
        </p:spPr>
        <p:txBody>
          <a:bodyPr wrap="square" rtlCol="0">
            <a:spAutoFit/>
          </a:bodyPr>
          <a:lstStyle/>
          <a:p>
            <a:pPr>
              <a:lnSpc>
                <a:spcPct val="150000"/>
              </a:lnSpc>
              <a:buFont typeface="Wingdings" pitchFamily="2" charset="2"/>
              <a:buChar char=""/>
            </a:pPr>
            <a:r>
              <a:rPr lang="el-GR" altLang="el-GR" sz="2500" dirty="0">
                <a:latin typeface="Calibri" pitchFamily="34" charset="0"/>
              </a:rPr>
              <a:t>Ύπουλη έναρξη </a:t>
            </a:r>
          </a:p>
          <a:p>
            <a:pPr>
              <a:lnSpc>
                <a:spcPct val="150000"/>
              </a:lnSpc>
              <a:buFont typeface="Wingdings" pitchFamily="2" charset="2"/>
              <a:buChar char=""/>
            </a:pPr>
            <a:r>
              <a:rPr lang="el-GR" altLang="el-GR" sz="2500" dirty="0">
                <a:latin typeface="Calibri" pitchFamily="34" charset="0"/>
              </a:rPr>
              <a:t> Βραδεία εξέλιξη</a:t>
            </a:r>
          </a:p>
          <a:p>
            <a:endParaRPr lang="el-GR" dirty="0"/>
          </a:p>
        </p:txBody>
      </p:sp>
    </p:spTree>
    <p:extLst>
      <p:ext uri="{BB962C8B-B14F-4D97-AF65-F5344CB8AC3E}">
        <p14:creationId xmlns:p14="http://schemas.microsoft.com/office/powerpoint/2010/main" val="154364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468" y="3068960"/>
            <a:ext cx="6667500" cy="3789040"/>
          </a:xfrm>
          <a:prstGeom prst="rect">
            <a:avLst/>
          </a:prstGeom>
          <a:ln>
            <a:noFill/>
          </a:ln>
          <a:effectLst>
            <a:softEdge rad="112500"/>
          </a:effectLst>
        </p:spPr>
      </p:pic>
      <p:sp>
        <p:nvSpPr>
          <p:cNvPr id="2" name="Title 1"/>
          <p:cNvSpPr>
            <a:spLocks noGrp="1"/>
          </p:cNvSpPr>
          <p:nvPr>
            <p:ph type="title"/>
          </p:nvPr>
        </p:nvSpPr>
        <p:spPr/>
        <p:txBody>
          <a:bodyPr/>
          <a:lstStyle/>
          <a:p>
            <a:r>
              <a:rPr lang="el-GR" dirty="0"/>
              <a:t>Νόσος</a:t>
            </a:r>
            <a:r>
              <a:rPr lang="en-US" dirty="0"/>
              <a:t> </a:t>
            </a:r>
            <a:r>
              <a:rPr lang="el-GR" dirty="0"/>
              <a:t>Α</a:t>
            </a:r>
            <a:r>
              <a:rPr lang="en-US" dirty="0" err="1"/>
              <a:t>lzheimer</a:t>
            </a:r>
            <a:endParaRPr lang="el-GR" dirty="0"/>
          </a:p>
        </p:txBody>
      </p:sp>
      <p:sp>
        <p:nvSpPr>
          <p:cNvPr id="3" name="Content Placeholder 2"/>
          <p:cNvSpPr>
            <a:spLocks noGrp="1"/>
          </p:cNvSpPr>
          <p:nvPr>
            <p:ph idx="1"/>
          </p:nvPr>
        </p:nvSpPr>
        <p:spPr/>
        <p:txBody>
          <a:bodyPr/>
          <a:lstStyle/>
          <a:p>
            <a:pPr marL="0" indent="0">
              <a:buNone/>
            </a:pPr>
            <a:r>
              <a:rPr lang="el-GR" dirty="0" smtClean="0"/>
              <a:t>Νευροψυχιατρικά συμτώματα</a:t>
            </a:r>
          </a:p>
          <a:p>
            <a:pPr marL="0" indent="0">
              <a:buNone/>
            </a:pPr>
            <a:r>
              <a:rPr lang="el-GR" dirty="0"/>
              <a:t>(α) </a:t>
            </a:r>
            <a:r>
              <a:rPr lang="el-GR" dirty="0" smtClean="0"/>
              <a:t>Κατάθλιψη 20-40%</a:t>
            </a:r>
          </a:p>
          <a:p>
            <a:pPr marL="0" indent="0">
              <a:buNone/>
            </a:pPr>
            <a:r>
              <a:rPr lang="el-GR" dirty="0"/>
              <a:t>(β) Ψυχωτικές </a:t>
            </a:r>
            <a:r>
              <a:rPr lang="el-GR" dirty="0" smtClean="0"/>
              <a:t>διαταραχές 70%</a:t>
            </a:r>
          </a:p>
          <a:p>
            <a:pPr marL="0" indent="0">
              <a:buNone/>
            </a:pPr>
            <a:r>
              <a:rPr lang="el-GR" dirty="0"/>
              <a:t>(γ) Άγχος</a:t>
            </a:r>
          </a:p>
          <a:p>
            <a:pPr marL="0" indent="0">
              <a:buNone/>
            </a:pPr>
            <a:r>
              <a:rPr lang="el-GR" dirty="0"/>
              <a:t>(δ) Διαταραχές ύπνου</a:t>
            </a:r>
          </a:p>
          <a:p>
            <a:pPr marL="0" indent="0">
              <a:buNone/>
            </a:pPr>
            <a:r>
              <a:rPr lang="el-GR" dirty="0"/>
              <a:t>(ε) Επιθετικότητα</a:t>
            </a:r>
          </a:p>
          <a:p>
            <a:pPr marL="0" indent="0">
              <a:buNone/>
            </a:pPr>
            <a:endParaRPr lang="el-GR" dirty="0"/>
          </a:p>
          <a:p>
            <a:pPr marL="0" indent="0">
              <a:buNone/>
            </a:pPr>
            <a:endParaRPr lang="el-GR" dirty="0"/>
          </a:p>
          <a:p>
            <a:endParaRPr lang="el-GR" dirty="0"/>
          </a:p>
        </p:txBody>
      </p:sp>
    </p:spTree>
    <p:extLst>
      <p:ext uri="{BB962C8B-B14F-4D97-AF65-F5344CB8AC3E}">
        <p14:creationId xmlns:p14="http://schemas.microsoft.com/office/powerpoint/2010/main" val="425870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normAutofit fontScale="90000"/>
          </a:bodyPr>
          <a:lstStyle/>
          <a:p>
            <a:r>
              <a:rPr lang="el-GR" dirty="0"/>
              <a:t>Νόσος</a:t>
            </a:r>
            <a:r>
              <a:rPr lang="en-US" dirty="0"/>
              <a:t> </a:t>
            </a:r>
            <a:r>
              <a:rPr lang="el-GR" dirty="0"/>
              <a:t>Α</a:t>
            </a:r>
            <a:r>
              <a:rPr lang="en-US" dirty="0" err="1"/>
              <a:t>lzheimer</a:t>
            </a:r>
            <a:r>
              <a:rPr lang="en-US" dirty="0"/>
              <a:t> </a:t>
            </a:r>
            <a:r>
              <a:rPr lang="el-GR" dirty="0" smtClean="0"/>
              <a:t/>
            </a:r>
            <a:br>
              <a:rPr lang="el-GR" dirty="0" smtClean="0"/>
            </a:br>
            <a:r>
              <a:rPr lang="el-GR" altLang="el-GR" dirty="0" smtClean="0">
                <a:latin typeface="Calibri" pitchFamily="34" charset="0"/>
              </a:rPr>
              <a:t>Διάγνωση </a:t>
            </a:r>
            <a:r>
              <a:rPr lang="el-GR" altLang="el-GR" dirty="0">
                <a:latin typeface="Calibri" pitchFamily="34" charset="0"/>
              </a:rPr>
              <a:t>της νόσου</a:t>
            </a:r>
            <a:r>
              <a:rPr lang="el-GR" altLang="el-GR" dirty="0">
                <a:solidFill>
                  <a:srgbClr val="000090"/>
                </a:solidFill>
                <a:latin typeface="Calibri" pitchFamily="34" charset="0"/>
              </a:rPr>
              <a:t/>
            </a:r>
            <a:br>
              <a:rPr lang="el-GR" altLang="el-GR" dirty="0">
                <a:solidFill>
                  <a:srgbClr val="000090"/>
                </a:solidFill>
                <a:latin typeface="Calibri" pitchFamily="34" charset="0"/>
              </a:rPr>
            </a:br>
            <a:endParaRPr lang="el-GR" dirty="0"/>
          </a:p>
        </p:txBody>
      </p:sp>
      <p:sp>
        <p:nvSpPr>
          <p:cNvPr id="3" name="Content Placeholder 2"/>
          <p:cNvSpPr>
            <a:spLocks noGrp="1"/>
          </p:cNvSpPr>
          <p:nvPr>
            <p:ph idx="1"/>
          </p:nvPr>
        </p:nvSpPr>
        <p:spPr>
          <a:xfrm>
            <a:off x="457200" y="2492896"/>
            <a:ext cx="8229600" cy="3633267"/>
          </a:xfrm>
        </p:spPr>
        <p:txBody>
          <a:bodyPr/>
          <a:lstStyle/>
          <a:p>
            <a:pPr>
              <a:buFont typeface="Wingdings" pitchFamily="2" charset="2"/>
              <a:buChar char=""/>
            </a:pPr>
            <a:r>
              <a:rPr lang="el-GR" altLang="el-GR" dirty="0"/>
              <a:t>Ιστορικό (συμπτωματολογία, πορεία)</a:t>
            </a:r>
          </a:p>
          <a:p>
            <a:pPr>
              <a:buFont typeface="Wingdings" pitchFamily="2" charset="2"/>
              <a:buChar char=""/>
            </a:pPr>
            <a:r>
              <a:rPr lang="el-GR" altLang="el-GR" dirty="0"/>
              <a:t>Κλινική εξέταση (γενική και νευρολογική)</a:t>
            </a:r>
          </a:p>
          <a:p>
            <a:pPr>
              <a:buFont typeface="Wingdings" pitchFamily="2" charset="2"/>
              <a:buChar char=""/>
            </a:pPr>
            <a:r>
              <a:rPr lang="el-GR" altLang="el-GR" dirty="0"/>
              <a:t>Νευροψυχολογική εκτίμηση</a:t>
            </a:r>
          </a:p>
          <a:p>
            <a:pPr>
              <a:buFont typeface="Wingdings" pitchFamily="2" charset="2"/>
              <a:buChar char=""/>
            </a:pPr>
            <a:r>
              <a:rPr lang="el-GR" altLang="el-GR" dirty="0"/>
              <a:t>Εξετάσεις αίματος </a:t>
            </a:r>
          </a:p>
          <a:p>
            <a:pPr>
              <a:buFont typeface="Wingdings" pitchFamily="2" charset="2"/>
              <a:buChar char=""/>
            </a:pPr>
            <a:r>
              <a:rPr lang="el-GR" altLang="el-GR" dirty="0"/>
              <a:t>Απεικονιστικές εξετάσεις </a:t>
            </a:r>
          </a:p>
          <a:p>
            <a:pPr marL="0" indent="0">
              <a:buNone/>
            </a:pP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459591"/>
            <a:ext cx="3528392" cy="3277028"/>
          </a:xfrm>
          <a:prstGeom prst="rect">
            <a:avLst/>
          </a:prstGeom>
          <a:ln>
            <a:noFill/>
          </a:ln>
          <a:effectLst>
            <a:softEdge rad="112500"/>
          </a:effectLst>
        </p:spPr>
      </p:pic>
    </p:spTree>
    <p:extLst>
      <p:ext uri="{BB962C8B-B14F-4D97-AF65-F5344CB8AC3E}">
        <p14:creationId xmlns:p14="http://schemas.microsoft.com/office/powerpoint/2010/main" val="1734314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Νόσος</a:t>
            </a:r>
            <a:r>
              <a:rPr lang="en-US" dirty="0"/>
              <a:t> </a:t>
            </a:r>
            <a:r>
              <a:rPr lang="el-GR" dirty="0"/>
              <a:t>Α</a:t>
            </a:r>
            <a:r>
              <a:rPr lang="en-US" dirty="0" err="1" smtClean="0"/>
              <a:t>lzheimer</a:t>
            </a:r>
            <a:r>
              <a:rPr lang="el-GR" dirty="0" smtClean="0"/>
              <a:t>-αιτιολογία</a:t>
            </a:r>
            <a:endParaRPr lang="el-GR" dirty="0"/>
          </a:p>
        </p:txBody>
      </p:sp>
      <p:sp>
        <p:nvSpPr>
          <p:cNvPr id="3" name="Content Placeholder 2"/>
          <p:cNvSpPr>
            <a:spLocks noGrp="1"/>
          </p:cNvSpPr>
          <p:nvPr>
            <p:ph idx="1"/>
          </p:nvPr>
        </p:nvSpPr>
        <p:spPr/>
        <p:txBody>
          <a:bodyPr/>
          <a:lstStyle/>
          <a:p>
            <a:r>
              <a:rPr lang="el-GR" dirty="0"/>
              <a:t>δεν υπάρχει </a:t>
            </a:r>
            <a:r>
              <a:rPr lang="el-GR" dirty="0" smtClean="0"/>
              <a:t>κληρονομική προδιάθεση </a:t>
            </a:r>
          </a:p>
          <a:p>
            <a:r>
              <a:rPr lang="el-GR" dirty="0" smtClean="0"/>
              <a:t>Αν και έχουν συσχετιστει περισσότερα από 200 γονίδια </a:t>
            </a:r>
          </a:p>
          <a:p>
            <a:r>
              <a:rPr lang="el-GR" dirty="0" smtClean="0"/>
              <a:t>Χρωμοσώματα 1,14,19,21.</a:t>
            </a:r>
          </a:p>
          <a:p>
            <a:r>
              <a:rPr lang="el-GR" dirty="0"/>
              <a:t>αυξημένη εναπόθεση του β-αμυλοειδούς στον </a:t>
            </a:r>
            <a:r>
              <a:rPr lang="el-GR" dirty="0" smtClean="0"/>
              <a:t>εγκέφαλο(ενεργοποιεί την απόπτωση του νευρικού κυττάρου)</a:t>
            </a:r>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573016"/>
            <a:ext cx="4104456" cy="2924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56889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είναι;</a:t>
            </a:r>
            <a:endParaRPr lang="el-GR" dirty="0"/>
          </a:p>
        </p:txBody>
      </p:sp>
      <p:sp>
        <p:nvSpPr>
          <p:cNvPr id="3" name="Content Placeholder 2"/>
          <p:cNvSpPr>
            <a:spLocks noGrp="1"/>
          </p:cNvSpPr>
          <p:nvPr>
            <p:ph idx="1"/>
          </p:nvPr>
        </p:nvSpPr>
        <p:spPr/>
        <p:txBody>
          <a:bodyPr/>
          <a:lstStyle/>
          <a:p>
            <a:r>
              <a:rPr lang="el-GR" dirty="0"/>
              <a:t>η άνοια είναι η διαταραχή (έκπτωση) των </a:t>
            </a:r>
            <a:br>
              <a:rPr lang="el-GR" dirty="0"/>
            </a:br>
            <a:r>
              <a:rPr lang="el-GR" dirty="0"/>
              <a:t>ανώτερων λειτουργιών του </a:t>
            </a:r>
            <a:r>
              <a:rPr lang="el-GR" dirty="0" smtClean="0"/>
              <a:t>εγκεφάλου.</a:t>
            </a:r>
            <a:endParaRPr lang="en-US" dirty="0" smtClean="0"/>
          </a:p>
          <a:p>
            <a:r>
              <a:rPr lang="el-GR" dirty="0" smtClean="0"/>
              <a:t>δεν </a:t>
            </a:r>
            <a:r>
              <a:rPr lang="el-GR" dirty="0"/>
              <a:t>είναι πράγματι </a:t>
            </a:r>
            <a:r>
              <a:rPr lang="el-GR" dirty="0" smtClean="0"/>
              <a:t>νόσος</a:t>
            </a:r>
          </a:p>
          <a:p>
            <a:r>
              <a:rPr lang="el-GR" dirty="0" smtClean="0"/>
              <a:t>Είναι </a:t>
            </a:r>
            <a:r>
              <a:rPr lang="el-GR" dirty="0"/>
              <a:t>ομάδα συμπτωμάτων </a:t>
            </a:r>
            <a:endParaRPr lang="el-GR" dirty="0" smtClean="0"/>
          </a:p>
          <a:p>
            <a:pPr marL="0" indent="0">
              <a:buNone/>
            </a:pPr>
            <a:r>
              <a:rPr lang="el-GR" dirty="0" smtClean="0"/>
              <a:t>βλάβη </a:t>
            </a:r>
            <a:r>
              <a:rPr lang="el-GR" dirty="0"/>
              <a:t>στη σκέψη, την </a:t>
            </a:r>
            <a:r>
              <a:rPr lang="el-GR" dirty="0" smtClean="0"/>
              <a:t>επικοινωνία τη μνήμη κ.α.</a:t>
            </a:r>
            <a:endParaRPr lang="en-US" dirty="0" smtClean="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933056"/>
            <a:ext cx="3571875" cy="2667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54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Κατάληξη-πρόγνωση</a:t>
            </a:r>
            <a:endParaRPr lang="el-GR" dirty="0"/>
          </a:p>
        </p:txBody>
      </p:sp>
      <p:sp>
        <p:nvSpPr>
          <p:cNvPr id="3" name="Content Placeholder 2"/>
          <p:cNvSpPr>
            <a:spLocks noGrp="1"/>
          </p:cNvSpPr>
          <p:nvPr>
            <p:ph idx="1"/>
          </p:nvPr>
        </p:nvSpPr>
        <p:spPr/>
        <p:txBody>
          <a:bodyPr>
            <a:normAutofit/>
          </a:bodyPr>
          <a:lstStyle/>
          <a:p>
            <a:r>
              <a:rPr lang="el-GR" dirty="0"/>
              <a:t>Σε πλέον προχωρημένα στάδια, εμφανίζονται τα </a:t>
            </a:r>
            <a:r>
              <a:rPr lang="el-GR" b="1" dirty="0"/>
              <a:t>προβλήματα κίνησης</a:t>
            </a:r>
            <a:r>
              <a:rPr lang="el-GR" dirty="0"/>
              <a:t> τα οποία και καθηλώνουν εν τέλει τον ασθενή στο κρεβάτι, με τους ασθενείς στα τελικά στάδια να αντιμετωπίζουν τους </a:t>
            </a:r>
            <a:r>
              <a:rPr lang="el-GR" b="1" dirty="0"/>
              <a:t>κινδύνους της καθήλωσης</a:t>
            </a:r>
            <a:r>
              <a:rPr lang="el-GR" dirty="0"/>
              <a:t> (πνευμονίες από εισρρόφηση, ουρολοιμώξεις κά).</a:t>
            </a:r>
          </a:p>
          <a:p>
            <a:r>
              <a:rPr lang="el-GR" dirty="0"/>
              <a:t>Το προσδόκιμο επιβίωσης ανάλογα με τις διάφορες παθήσεις είναι 5-10 χρόνια.</a:t>
            </a:r>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3861048"/>
            <a:ext cx="3167989" cy="2847180"/>
          </a:xfrm>
          <a:prstGeom prst="rect">
            <a:avLst/>
          </a:prstGeom>
          <a:ln>
            <a:noFill/>
          </a:ln>
          <a:effectLst>
            <a:softEdge rad="112500"/>
          </a:effectLst>
        </p:spPr>
      </p:pic>
    </p:spTree>
    <p:extLst>
      <p:ext uri="{BB962C8B-B14F-4D97-AF65-F5344CB8AC3E}">
        <p14:creationId xmlns:p14="http://schemas.microsoft.com/office/powerpoint/2010/main" val="595183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θεραπεία</a:t>
            </a:r>
            <a:endParaRPr lang="el-GR" dirty="0"/>
          </a:p>
        </p:txBody>
      </p:sp>
      <p:sp>
        <p:nvSpPr>
          <p:cNvPr id="3" name="Content Placeholder 2"/>
          <p:cNvSpPr>
            <a:spLocks noGrp="1"/>
          </p:cNvSpPr>
          <p:nvPr>
            <p:ph idx="1"/>
          </p:nvPr>
        </p:nvSpPr>
        <p:spPr/>
        <p:txBody>
          <a:bodyPr/>
          <a:lstStyle/>
          <a:p>
            <a:pPr marL="0" indent="0">
              <a:buNone/>
            </a:pPr>
            <a:r>
              <a:rPr lang="el-GR" dirty="0" smtClean="0"/>
              <a:t>Στόχοι:</a:t>
            </a:r>
          </a:p>
          <a:p>
            <a:r>
              <a:rPr lang="el-GR" dirty="0"/>
              <a:t>σταθεροποίηση των διαταραχών </a:t>
            </a:r>
            <a:r>
              <a:rPr lang="el-GR" dirty="0" smtClean="0"/>
              <a:t>της νόησης</a:t>
            </a:r>
          </a:p>
          <a:p>
            <a:r>
              <a:rPr lang="el-GR" dirty="0"/>
              <a:t>βελτίωση των διαταραχών της </a:t>
            </a:r>
            <a:r>
              <a:rPr lang="el-GR" dirty="0" smtClean="0"/>
              <a:t>συμπεριφοράς</a:t>
            </a:r>
          </a:p>
          <a:p>
            <a:r>
              <a:rPr lang="el-GR" dirty="0"/>
              <a:t>αντιμετώπιση της </a:t>
            </a:r>
            <a:r>
              <a:rPr lang="el-GR" dirty="0" smtClean="0"/>
              <a:t>κατάθλιψης που </a:t>
            </a:r>
            <a:r>
              <a:rPr lang="el-GR" dirty="0"/>
              <a:t>συχνότατα συνοδεύει την </a:t>
            </a:r>
            <a:r>
              <a:rPr lang="el-GR" dirty="0" smtClean="0"/>
              <a:t>άνοια </a:t>
            </a:r>
            <a:r>
              <a:rPr lang="en-US" dirty="0" smtClean="0"/>
              <a:t>(</a:t>
            </a:r>
            <a:r>
              <a:rPr lang="el-GR" dirty="0" smtClean="0"/>
              <a:t>αν και νωρίτερα σημειώνεται ότι για να μπει διάγνωση για άνοια δεν πρέπει να είναι στα πλαίσια σοβαρής κατάθλιψης)</a:t>
            </a:r>
          </a:p>
          <a:p>
            <a:pPr marL="0" indent="0">
              <a:buNone/>
            </a:pPr>
            <a:r>
              <a:rPr lang="el-GR" dirty="0" smtClean="0"/>
              <a:t>Προσοχή: πλήρης έλεγχος </a:t>
            </a:r>
            <a:r>
              <a:rPr lang="el-GR" dirty="0"/>
              <a:t>για την ύπαρξη δευτεροπαθών, δυνητικά θεραπεύσιμων </a:t>
            </a:r>
            <a:r>
              <a:rPr lang="el-GR" dirty="0" smtClean="0"/>
              <a:t>αιτίων. </a:t>
            </a:r>
            <a:endParaRPr lang="el-GR" dirty="0"/>
          </a:p>
          <a:p>
            <a:pPr marL="0" indent="0">
              <a:buNone/>
            </a:pPr>
            <a:endParaRPr lang="el-G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5084724"/>
            <a:ext cx="1712814" cy="1406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5061869"/>
            <a:ext cx="4320000" cy="1414286"/>
          </a:xfrm>
          <a:prstGeom prst="rect">
            <a:avLst/>
          </a:prstGeom>
          <a:ln>
            <a:noFill/>
          </a:ln>
          <a:effectLst>
            <a:softEdge rad="112500"/>
          </a:effectLst>
        </p:spPr>
      </p:pic>
      <p:sp>
        <p:nvSpPr>
          <p:cNvPr id="5" name="TextBox 4"/>
          <p:cNvSpPr txBox="1"/>
          <p:nvPr/>
        </p:nvSpPr>
        <p:spPr>
          <a:xfrm>
            <a:off x="5075576" y="5537181"/>
            <a:ext cx="1656664" cy="769441"/>
          </a:xfrm>
          <a:prstGeom prst="rect">
            <a:avLst/>
          </a:prstGeom>
          <a:noFill/>
        </p:spPr>
        <p:txBody>
          <a:bodyPr wrap="square" rtlCol="0">
            <a:spAutoFit/>
          </a:bodyPr>
          <a:lstStyle/>
          <a:p>
            <a:r>
              <a:rPr lang="el-GR" sz="1200" dirty="0" smtClean="0"/>
              <a:t>Μόριο ριβαστιγμίνης</a:t>
            </a:r>
          </a:p>
          <a:p>
            <a:r>
              <a:rPr lang="el-GR" sz="1000" dirty="0" smtClean="0"/>
              <a:t>(αναστολέας ακετυλχολινεστεράσης)</a:t>
            </a:r>
          </a:p>
          <a:p>
            <a:endParaRPr lang="el-GR" sz="1200" dirty="0"/>
          </a:p>
        </p:txBody>
      </p:sp>
    </p:spTree>
    <p:extLst>
      <p:ext uri="{BB962C8B-B14F-4D97-AF65-F5344CB8AC3E}">
        <p14:creationId xmlns:p14="http://schemas.microsoft.com/office/powerpoint/2010/main" val="2275391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mn-lt"/>
              </a:rPr>
              <a:t>Άνοια Σωματίων </a:t>
            </a:r>
            <a:r>
              <a:rPr lang="en-US" dirty="0" err="1">
                <a:latin typeface="+mn-lt"/>
              </a:rPr>
              <a:t>Lewy</a:t>
            </a:r>
            <a:endParaRPr lang="el-GR" dirty="0">
              <a:latin typeface="+mn-lt"/>
            </a:endParaRPr>
          </a:p>
        </p:txBody>
      </p:sp>
      <p:sp>
        <p:nvSpPr>
          <p:cNvPr id="3" name="Content Placeholder 2"/>
          <p:cNvSpPr>
            <a:spLocks noGrp="1"/>
          </p:cNvSpPr>
          <p:nvPr>
            <p:ph idx="1"/>
          </p:nvPr>
        </p:nvSpPr>
        <p:spPr>
          <a:xfrm>
            <a:off x="457200" y="1600200"/>
            <a:ext cx="8229600" cy="4997152"/>
          </a:xfrm>
        </p:spPr>
        <p:txBody>
          <a:bodyPr>
            <a:normAutofit/>
          </a:bodyPr>
          <a:lstStyle/>
          <a:p>
            <a:r>
              <a:rPr lang="el-GR" dirty="0"/>
              <a:t>η δεύτερη συνηθέστερη μορφή </a:t>
            </a:r>
            <a:r>
              <a:rPr lang="el-GR" dirty="0" smtClean="0"/>
              <a:t>άνοιας, </a:t>
            </a:r>
            <a:r>
              <a:rPr lang="el-GR" dirty="0"/>
              <a:t>όμως συχνά δεν εντοπίζεται ή η διάγνωση είναι λανθασμένη, επειδή τα συμπτώματα είναι όμοια ή συνυπάρχουν </a:t>
            </a:r>
            <a:r>
              <a:rPr lang="el-GR" dirty="0" smtClean="0"/>
              <a:t>με </a:t>
            </a:r>
            <a:r>
              <a:rPr lang="el-GR" dirty="0"/>
              <a:t>αυτά του Πάρκινσον ή του Αλτσχάιμερ</a:t>
            </a:r>
            <a:br>
              <a:rPr lang="el-GR" dirty="0"/>
            </a:br>
            <a:r>
              <a:rPr lang="el-GR" dirty="0"/>
              <a:t>Οι ασθενείς συχνά αντιμετωπίζουν </a:t>
            </a:r>
            <a:r>
              <a:rPr lang="el-GR" b="1" dirty="0"/>
              <a:t>παραισθήσεις</a:t>
            </a:r>
            <a:r>
              <a:rPr lang="el-GR" dirty="0"/>
              <a:t> που τους καταπονούν συναισθηματικά. Μπορεί να πιστεύουν ότι κάποιος τους κυνηγά, με αποτέλεσμα να κατακλύζονται από φόβο, άγχος και θυμό.</a:t>
            </a:r>
          </a:p>
          <a:p>
            <a:pPr marL="0" indent="0">
              <a:buNone/>
            </a:pPr>
            <a:r>
              <a:rPr lang="el-GR" dirty="0" smtClean="0"/>
              <a:t>.</a:t>
            </a:r>
            <a:endParaRPr lang="el-GR" dirty="0"/>
          </a:p>
          <a:p>
            <a:r>
              <a:rPr lang="el-GR" dirty="0" smtClean="0"/>
              <a:t>Η νεκροψία του </a:t>
            </a:r>
            <a:r>
              <a:rPr lang="en-US" dirty="0" smtClean="0"/>
              <a:t>Robin Williams</a:t>
            </a:r>
            <a:r>
              <a:rPr lang="el-GR" dirty="0" smtClean="0"/>
              <a:t> αποκάλυψε ότι έπασχε από τη νόσο</a:t>
            </a:r>
            <a:endParaRPr lang="el-GR" dirty="0"/>
          </a:p>
        </p:txBody>
      </p:sp>
    </p:spTree>
    <p:extLst>
      <p:ext uri="{BB962C8B-B14F-4D97-AF65-F5344CB8AC3E}">
        <p14:creationId xmlns:p14="http://schemas.microsoft.com/office/powerpoint/2010/main" val="1052343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Άνοια Σωματίων </a:t>
            </a:r>
            <a:r>
              <a:rPr lang="en-US" dirty="0" err="1"/>
              <a:t>Lewy</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2204864"/>
            <a:ext cx="2253630" cy="24482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Content Placeholder 2"/>
          <p:cNvSpPr>
            <a:spLocks noGrp="1"/>
          </p:cNvSpPr>
          <p:nvPr>
            <p:ph idx="1"/>
          </p:nvPr>
        </p:nvSpPr>
        <p:spPr>
          <a:xfrm>
            <a:off x="467544" y="1412776"/>
            <a:ext cx="5616624" cy="5257800"/>
          </a:xfrm>
        </p:spPr>
        <p:txBody>
          <a:bodyPr>
            <a:normAutofit fontScale="92500"/>
          </a:bodyPr>
          <a:lstStyle/>
          <a:p>
            <a:r>
              <a:rPr lang="el-GR" dirty="0"/>
              <a:t>δυσκολία συγκέντρωσης</a:t>
            </a:r>
          </a:p>
          <a:p>
            <a:r>
              <a:rPr lang="el-GR" dirty="0"/>
              <a:t>Αδυναμία πραγματοποίησης σύνθετων σκέψεων</a:t>
            </a:r>
          </a:p>
          <a:p>
            <a:r>
              <a:rPr lang="el-GR" dirty="0"/>
              <a:t>μυϊκή ακαμψία και επακόλουθη δυσκολία στην κίνηση, </a:t>
            </a:r>
          </a:p>
          <a:p>
            <a:pPr marL="0" indent="0">
              <a:buNone/>
            </a:pPr>
            <a:r>
              <a:rPr lang="el-GR" dirty="0"/>
              <a:t>( δυσκολία δ.δ. από Νόσο Πάρκινσον</a:t>
            </a:r>
            <a:r>
              <a:rPr lang="el-GR" dirty="0" smtClean="0"/>
              <a:t>)</a:t>
            </a:r>
          </a:p>
          <a:p>
            <a:r>
              <a:rPr lang="el-GR" dirty="0"/>
              <a:t>Διαταραχές ύπνου</a:t>
            </a:r>
            <a:r>
              <a:rPr lang="en-GB" dirty="0"/>
              <a:t> REM</a:t>
            </a:r>
            <a:r>
              <a:rPr lang="el-GR" dirty="0"/>
              <a:t> (85%)- ζωηρά όνειρα χωρίς συνοδό μυϊκή </a:t>
            </a:r>
            <a:r>
              <a:rPr lang="el-GR" dirty="0" smtClean="0"/>
              <a:t>ατονία</a:t>
            </a:r>
            <a:endParaRPr lang="el-GR" dirty="0"/>
          </a:p>
          <a:p>
            <a:r>
              <a:rPr lang="el-GR" dirty="0"/>
              <a:t> Διαφέρει από το Αλτσχάιμερ ως προς την επίδραση στη μνήμη, καθώς στην περίπτωση αυτή δεν παρατηρείται απώλεια</a:t>
            </a:r>
            <a:r>
              <a:rPr lang="el-GR" dirty="0" smtClean="0"/>
              <a:t>.</a:t>
            </a:r>
            <a:endParaRPr lang="en-US" dirty="0" smtClean="0"/>
          </a:p>
          <a:p>
            <a:r>
              <a:rPr lang="el-GR" dirty="0" smtClean="0"/>
              <a:t>Βρέθηκε στο πτωματικό παρασκεύασμα του </a:t>
            </a:r>
            <a:r>
              <a:rPr lang="en-US" dirty="0" smtClean="0"/>
              <a:t>Robin Williams</a:t>
            </a:r>
            <a:endParaRPr lang="el-GR" dirty="0" smtClean="0"/>
          </a:p>
          <a:p>
            <a:pPr marL="274320" indent="-274320" fontAlgn="auto">
              <a:spcAft>
                <a:spcPts val="0"/>
              </a:spcAft>
              <a:buFont typeface="Wingdings 2"/>
              <a:buChar char=""/>
              <a:defRPr/>
            </a:pPr>
            <a:r>
              <a:rPr lang="el-GR" dirty="0"/>
              <a:t>«</a:t>
            </a:r>
            <a:r>
              <a:rPr lang="el-GR" u="sng" dirty="0"/>
              <a:t>Πυρηνικοί</a:t>
            </a:r>
            <a:r>
              <a:rPr lang="el-GR" dirty="0"/>
              <a:t>» κλινικοί χαρακτήρες της νόσου: 1. αυξομειώσεις της νοητικής λειτουργίας, 2. οπτικές παραισθήσεις και 3. παρκινσονισμός</a:t>
            </a:r>
            <a:endParaRPr lang="en-GB" dirty="0"/>
          </a:p>
          <a:p>
            <a:pPr marL="274320" indent="-274320" fontAlgn="auto">
              <a:spcAft>
                <a:spcPts val="0"/>
              </a:spcAft>
              <a:buFont typeface="Wingdings 2"/>
              <a:buNone/>
              <a:defRPr/>
            </a:pPr>
            <a:endParaRPr lang="en-GB" dirty="0">
              <a:solidFill>
                <a:srgbClr val="002060"/>
              </a:solidFill>
            </a:endParaRPr>
          </a:p>
          <a:p>
            <a:endParaRPr lang="el-GR" dirty="0"/>
          </a:p>
          <a:p>
            <a:endParaRPr lang="el-GR" dirty="0"/>
          </a:p>
        </p:txBody>
      </p:sp>
    </p:spTree>
    <p:extLst>
      <p:ext uri="{BB962C8B-B14F-4D97-AF65-F5344CB8AC3E}">
        <p14:creationId xmlns:p14="http://schemas.microsoft.com/office/powerpoint/2010/main" val="142834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mn-lt"/>
              </a:rPr>
              <a:t>ΑΓΓΕΙΑΚΗ </a:t>
            </a:r>
            <a:r>
              <a:rPr lang="el-GR" dirty="0" smtClean="0">
                <a:latin typeface="+mn-lt"/>
              </a:rPr>
              <a:t>ΑΝΟΙΑ(</a:t>
            </a:r>
            <a:r>
              <a:rPr lang="en-GB" dirty="0" err="1" smtClean="0"/>
              <a:t>VaD</a:t>
            </a:r>
            <a:r>
              <a:rPr lang="el-GR" dirty="0" smtClean="0"/>
              <a:t>)</a:t>
            </a:r>
            <a:endParaRPr lang="el-GR" dirty="0">
              <a:latin typeface="+mn-lt"/>
            </a:endParaRPr>
          </a:p>
        </p:txBody>
      </p:sp>
      <p:sp>
        <p:nvSpPr>
          <p:cNvPr id="3" name="Content Placeholder 2"/>
          <p:cNvSpPr>
            <a:spLocks noGrp="1"/>
          </p:cNvSpPr>
          <p:nvPr>
            <p:ph idx="1"/>
          </p:nvPr>
        </p:nvSpPr>
        <p:spPr/>
        <p:txBody>
          <a:bodyPr>
            <a:normAutofit/>
          </a:bodyPr>
          <a:lstStyle/>
          <a:p>
            <a:r>
              <a:rPr lang="el-GR" sz="1800" dirty="0"/>
              <a:t>Πρόκειται για ένα μάλλον ετερογενές σύνδρομο παρά για μια διακριτή οντότητα, στο οποίο υποκείμενη αιτία είναι η </a:t>
            </a:r>
            <a:r>
              <a:rPr lang="el-GR" sz="1800" b="1" dirty="0"/>
              <a:t>αγγειοεγκεφαλική νόσος </a:t>
            </a:r>
            <a:r>
              <a:rPr lang="el-GR" sz="1800" dirty="0"/>
              <a:t>και τελική του εκδήλωση η άνοια</a:t>
            </a:r>
          </a:p>
          <a:p>
            <a:r>
              <a:rPr lang="el-GR" sz="1800" dirty="0"/>
              <a:t>Δεν </a:t>
            </a:r>
            <a:r>
              <a:rPr lang="el-GR" sz="1800" dirty="0" smtClean="0"/>
              <a:t>υπάρχει </a:t>
            </a:r>
            <a:r>
              <a:rPr lang="el-GR" sz="1800" dirty="0"/>
              <a:t>κανένα παθολογοανατομικό κριτήριο για τη διάγνωση της </a:t>
            </a:r>
            <a:r>
              <a:rPr lang="en-GB" sz="1800" dirty="0" err="1"/>
              <a:t>VaD</a:t>
            </a:r>
            <a:r>
              <a:rPr lang="el-GR" sz="1800" dirty="0"/>
              <a:t>, όπως υπάρχουν για την </a:t>
            </a:r>
            <a:r>
              <a:rPr lang="en-GB" sz="1800" dirty="0"/>
              <a:t>AD. </a:t>
            </a:r>
            <a:r>
              <a:rPr lang="el-GR" sz="1800" dirty="0"/>
              <a:t>Υπάρχει ένας αριθμός κλινικών κριτηρίων  φτωχής αξίας τα οποία δεν εφαρμόζονται με </a:t>
            </a:r>
            <a:r>
              <a:rPr lang="el-GR" sz="1800" dirty="0" smtClean="0"/>
              <a:t>συνέπεια</a:t>
            </a:r>
            <a:endParaRPr lang="en-US" sz="1800" dirty="0" smtClean="0"/>
          </a:p>
          <a:p>
            <a:r>
              <a:rPr lang="el-GR" sz="1800" dirty="0"/>
              <a:t>ποικιλία μηχανισμών που περιελάμβαναν τα πολλαπλά έμφρακτα και τη χρόνια ισχαιμία</a:t>
            </a:r>
            <a:endParaRPr lang="el-GR" sz="1800" dirty="0" smtClean="0"/>
          </a:p>
          <a:p>
            <a:r>
              <a:rPr lang="el-GR" sz="1800" dirty="0"/>
              <a:t>Ένας αριθμός μελετών έχει καταδείξει υψηλή επίπτωση άνοιας μετά ΑΕΕ σε ποσοστό 6-32% των ασθενών σε παρακολούθηση από 3 μήνες μέχρι 20 χρόνια</a:t>
            </a:r>
          </a:p>
          <a:p>
            <a:pPr marL="0" indent="0">
              <a:buNone/>
            </a:pPr>
            <a:endParaRPr lang="el-GR"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653136"/>
            <a:ext cx="4170040" cy="165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9465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ΜΕΤΩΠΟΚΡΟΤΑΦΙΚΗ ΑΝΟΙΑ</a:t>
            </a:r>
          </a:p>
        </p:txBody>
      </p:sp>
      <p:sp>
        <p:nvSpPr>
          <p:cNvPr id="3" name="Content Placeholder 2"/>
          <p:cNvSpPr>
            <a:spLocks noGrp="1"/>
          </p:cNvSpPr>
          <p:nvPr>
            <p:ph idx="1"/>
          </p:nvPr>
        </p:nvSpPr>
        <p:spPr/>
        <p:txBody>
          <a:bodyPr>
            <a:normAutofit/>
          </a:bodyPr>
          <a:lstStyle/>
          <a:p>
            <a:pPr>
              <a:defRPr/>
            </a:pPr>
            <a:r>
              <a:rPr lang="el-GR" dirty="0"/>
              <a:t>Πρόκειται για μια ετερογενή οντότητα η οποία χαρακτηρίζεται από </a:t>
            </a:r>
            <a:r>
              <a:rPr lang="el-GR" b="1" dirty="0"/>
              <a:t>εστιακή ατροφία </a:t>
            </a:r>
            <a:r>
              <a:rPr lang="el-GR" dirty="0"/>
              <a:t>στους μετωπιαίους και κροταφικούς λοβούς και απουσία παθολογίας νόσου </a:t>
            </a:r>
            <a:r>
              <a:rPr lang="en-GB" dirty="0" smtClean="0"/>
              <a:t>Alzheimer</a:t>
            </a:r>
            <a:endParaRPr lang="el-GR" dirty="0" smtClean="0"/>
          </a:p>
          <a:p>
            <a:pPr>
              <a:defRPr/>
            </a:pPr>
            <a:r>
              <a:rPr lang="el-GR" dirty="0"/>
              <a:t>Η νόσος του </a:t>
            </a:r>
            <a:r>
              <a:rPr lang="en-GB" dirty="0"/>
              <a:t>Pick </a:t>
            </a:r>
            <a:r>
              <a:rPr lang="el-GR" dirty="0"/>
              <a:t>ήταν ο πρώτος υποτύπος που αναγνωρίστηκε και χαρακτηρίζεται παθολογοανατομικά από την παρουσία σωματίων </a:t>
            </a:r>
            <a:r>
              <a:rPr lang="en-GB" dirty="0"/>
              <a:t>Pick </a:t>
            </a:r>
            <a:r>
              <a:rPr lang="el-GR" dirty="0"/>
              <a:t>στο νεοφλοιό και τους </a:t>
            </a:r>
            <a:r>
              <a:rPr lang="el-GR" dirty="0" smtClean="0"/>
              <a:t>ιπποκάμπους </a:t>
            </a:r>
            <a:endParaRPr lang="en-US" dirty="0" smtClean="0"/>
          </a:p>
          <a:p>
            <a:pPr>
              <a:defRPr/>
            </a:pPr>
            <a:r>
              <a:rPr lang="el-GR" dirty="0" smtClean="0"/>
              <a:t> </a:t>
            </a:r>
            <a:r>
              <a:rPr lang="el-GR" dirty="0"/>
              <a:t>κλινικά παρουσιάζεται με διαταραχές λόγου και συμπεριφοράς</a:t>
            </a:r>
          </a:p>
          <a:p>
            <a:pPr algn="ctr">
              <a:defRPr/>
            </a:pPr>
            <a:endParaRPr lang="el-GR" dirty="0"/>
          </a:p>
          <a:p>
            <a:pPr algn="ctr" fontAlgn="auto">
              <a:spcAft>
                <a:spcPts val="0"/>
              </a:spcAft>
              <a:buFont typeface="Wingdings 2"/>
              <a:buNone/>
              <a:defRPr/>
            </a:pPr>
            <a:endParaRPr lang="en-GB" dirty="0"/>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4869160"/>
            <a:ext cx="2157683" cy="18448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4580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Κλινική εικόνα</a:t>
            </a:r>
            <a:endParaRPr lang="el-GR" dirty="0"/>
          </a:p>
        </p:txBody>
      </p:sp>
      <p:sp>
        <p:nvSpPr>
          <p:cNvPr id="3" name="Content Placeholder 2"/>
          <p:cNvSpPr>
            <a:spLocks noGrp="1"/>
          </p:cNvSpPr>
          <p:nvPr>
            <p:ph idx="1"/>
          </p:nvPr>
        </p:nvSpPr>
        <p:spPr/>
        <p:txBody>
          <a:bodyPr/>
          <a:lstStyle/>
          <a:p>
            <a:pPr lvl="0"/>
            <a:r>
              <a:rPr lang="el-GR" dirty="0"/>
              <a:t>Αλλαγές στη </a:t>
            </a:r>
            <a:r>
              <a:rPr lang="el-GR" u="sng" dirty="0"/>
              <a:t>συμπεριφορά</a:t>
            </a:r>
            <a:r>
              <a:rPr lang="el-GR" dirty="0"/>
              <a:t> και την </a:t>
            </a:r>
            <a:r>
              <a:rPr lang="el-GR" u="sng" dirty="0"/>
              <a:t>προσωπικότητα</a:t>
            </a:r>
            <a:r>
              <a:rPr lang="el-GR" dirty="0"/>
              <a:t> (90%)</a:t>
            </a:r>
          </a:p>
          <a:p>
            <a:pPr lvl="0"/>
            <a:r>
              <a:rPr lang="el-GR" dirty="0"/>
              <a:t>Διαταραχή μνήμης &lt;10%</a:t>
            </a:r>
          </a:p>
          <a:p>
            <a:pPr lvl="0"/>
            <a:r>
              <a:rPr lang="el-GR" u="sng" dirty="0"/>
              <a:t>κινητικές </a:t>
            </a:r>
            <a:r>
              <a:rPr lang="el-GR" u="sng" dirty="0" smtClean="0"/>
              <a:t>διαταραχές</a:t>
            </a:r>
            <a:r>
              <a:rPr lang="el-GR" dirty="0" smtClean="0"/>
              <a:t>:εξωπυραμιδικές </a:t>
            </a:r>
            <a:r>
              <a:rPr lang="el-GR" dirty="0"/>
              <a:t>(</a:t>
            </a:r>
            <a:r>
              <a:rPr lang="en-GB" dirty="0"/>
              <a:t>~30%)</a:t>
            </a:r>
            <a:endParaRPr lang="el-GR" dirty="0"/>
          </a:p>
          <a:p>
            <a:r>
              <a:rPr lang="el-GR" dirty="0" smtClean="0"/>
              <a:t>Πρώιμη και προοδευτική διαταραχή λόγου</a:t>
            </a:r>
          </a:p>
          <a:p>
            <a:pPr marL="0" indent="0">
              <a:buNone/>
            </a:pPr>
            <a:r>
              <a:rPr lang="el-GR" dirty="0" smtClean="0"/>
              <a:t>(αφασία)</a:t>
            </a:r>
          </a:p>
          <a:p>
            <a:pPr marL="0" indent="0">
              <a:buNone/>
            </a:pP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036" y="3429000"/>
            <a:ext cx="5715000" cy="3238500"/>
          </a:xfrm>
          <a:prstGeom prst="rect">
            <a:avLst/>
          </a:prstGeom>
          <a:ln>
            <a:noFill/>
          </a:ln>
          <a:effectLst>
            <a:softEdge rad="112500"/>
          </a:effectLst>
        </p:spPr>
      </p:pic>
    </p:spTree>
    <p:extLst>
      <p:ext uri="{BB962C8B-B14F-4D97-AF65-F5344CB8AC3E}">
        <p14:creationId xmlns:p14="http://schemas.microsoft.com/office/powerpoint/2010/main" val="2506837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a:t>
            </a:r>
            <a:r>
              <a:rPr lang="el-GR" dirty="0" smtClean="0"/>
              <a:t> κλινικές οντότητες ανάλογα με την εντόπιση της βλάβης</a:t>
            </a:r>
            <a:endParaRPr lang="el-GR" dirty="0"/>
          </a:p>
        </p:txBody>
      </p:sp>
      <p:sp>
        <p:nvSpPr>
          <p:cNvPr id="3" name="Content Placeholder 2"/>
          <p:cNvSpPr>
            <a:spLocks noGrp="1"/>
          </p:cNvSpPr>
          <p:nvPr>
            <p:ph idx="1"/>
          </p:nvPr>
        </p:nvSpPr>
        <p:spPr/>
        <p:txBody>
          <a:bodyPr>
            <a:normAutofit/>
          </a:bodyPr>
          <a:lstStyle/>
          <a:p>
            <a:pPr marL="274320" indent="-274320" fontAlgn="auto">
              <a:spcAft>
                <a:spcPts val="0"/>
              </a:spcAft>
              <a:buFont typeface="Wingdings 2"/>
              <a:buChar char=""/>
              <a:defRPr/>
            </a:pPr>
            <a:r>
              <a:rPr lang="el-GR" b="1" dirty="0"/>
              <a:t>Φλοιώδες σύνδρομο: </a:t>
            </a:r>
            <a:r>
              <a:rPr lang="el-GR" dirty="0"/>
              <a:t>οι εκδηλώσεις</a:t>
            </a:r>
            <a:r>
              <a:rPr lang="el-GR" b="1" dirty="0"/>
              <a:t> </a:t>
            </a:r>
            <a:r>
              <a:rPr lang="el-GR" dirty="0"/>
              <a:t>είναι ανάλογες της προσβεβλημένης </a:t>
            </a:r>
            <a:r>
              <a:rPr lang="el-GR" dirty="0" smtClean="0"/>
              <a:t>περιοχής</a:t>
            </a:r>
            <a:endParaRPr lang="en-US" dirty="0" smtClean="0"/>
          </a:p>
          <a:p>
            <a:pPr marL="274320" indent="-274320" fontAlgn="auto">
              <a:spcAft>
                <a:spcPts val="0"/>
              </a:spcAft>
              <a:buFont typeface="Wingdings 2"/>
              <a:buChar char=""/>
              <a:defRPr/>
            </a:pPr>
            <a:r>
              <a:rPr lang="el-GR" dirty="0" smtClean="0"/>
              <a:t> </a:t>
            </a:r>
            <a:r>
              <a:rPr lang="el-GR" u="sng" dirty="0"/>
              <a:t>μετωπιαίος λοβός</a:t>
            </a:r>
            <a:r>
              <a:rPr lang="el-GR" dirty="0"/>
              <a:t>-&gt; εκτελεστική δυσλειτουργία, αβουλία ή απάθεια, αμφοτερόπλευρα έμφρακτα μπορεί να προκαλέσουν ακινητική </a:t>
            </a:r>
            <a:r>
              <a:rPr lang="el-GR" dirty="0" smtClean="0"/>
              <a:t>αλαλία </a:t>
            </a:r>
            <a:endParaRPr lang="en-US" dirty="0" smtClean="0"/>
          </a:p>
          <a:p>
            <a:pPr marL="274320" indent="-274320" fontAlgn="auto">
              <a:spcAft>
                <a:spcPts val="0"/>
              </a:spcAft>
              <a:buFont typeface="Wingdings 2"/>
              <a:buChar char=""/>
              <a:defRPr/>
            </a:pPr>
            <a:r>
              <a:rPr lang="el-GR" u="sng" dirty="0" smtClean="0"/>
              <a:t>ΑΡ </a:t>
            </a:r>
            <a:r>
              <a:rPr lang="el-GR" u="sng" dirty="0"/>
              <a:t>βραγματικός</a:t>
            </a:r>
            <a:r>
              <a:rPr lang="el-GR" dirty="0"/>
              <a:t>-&gt; αφασία, απραξία ή </a:t>
            </a:r>
            <a:r>
              <a:rPr lang="el-GR" dirty="0" smtClean="0"/>
              <a:t>αγνωσία </a:t>
            </a:r>
            <a:endParaRPr lang="en-US" dirty="0" smtClean="0"/>
          </a:p>
          <a:p>
            <a:pPr marL="274320" indent="-274320" fontAlgn="auto">
              <a:spcAft>
                <a:spcPts val="0"/>
              </a:spcAft>
              <a:buFont typeface="Wingdings 2"/>
              <a:buChar char=""/>
              <a:defRPr/>
            </a:pPr>
            <a:r>
              <a:rPr lang="el-GR" u="sng" dirty="0" smtClean="0"/>
              <a:t>ΔΕ </a:t>
            </a:r>
            <a:r>
              <a:rPr lang="el-GR" u="sng" dirty="0"/>
              <a:t>βραγματικός</a:t>
            </a:r>
            <a:r>
              <a:rPr lang="el-GR" dirty="0"/>
              <a:t>-&gt; ημιαμέλεια (νοσο- σωματοαγνωσία), σύγχυση, αναστάτωση, οπτικοχωρική και κατασκευαστική δυσχέρεια- </a:t>
            </a:r>
            <a:endParaRPr lang="en-US" dirty="0" smtClean="0"/>
          </a:p>
          <a:p>
            <a:pPr marL="274320" indent="-274320" fontAlgn="auto">
              <a:spcAft>
                <a:spcPts val="0"/>
              </a:spcAft>
              <a:buFont typeface="Wingdings 2"/>
              <a:buChar char=""/>
              <a:defRPr/>
            </a:pPr>
            <a:r>
              <a:rPr lang="el-GR" u="sng" dirty="0" smtClean="0"/>
              <a:t>κροταφικός</a:t>
            </a:r>
            <a:r>
              <a:rPr lang="el-GR" dirty="0" smtClean="0"/>
              <a:t>-</a:t>
            </a:r>
            <a:r>
              <a:rPr lang="el-GR" dirty="0"/>
              <a:t>&gt; πρώιμη αμνησία</a:t>
            </a:r>
            <a:endParaRPr lang="en-GB" dirty="0"/>
          </a:p>
          <a:p>
            <a:pPr marL="274320" indent="-274320" fontAlgn="auto">
              <a:spcAft>
                <a:spcPts val="0"/>
              </a:spcAft>
              <a:buFont typeface="Wingdings 2"/>
              <a:buChar char=""/>
              <a:defRPr/>
            </a:pPr>
            <a:endParaRPr lang="en-GB" dirty="0"/>
          </a:p>
          <a:p>
            <a:endParaRPr lang="el-GR" dirty="0"/>
          </a:p>
        </p:txBody>
      </p:sp>
    </p:spTree>
    <p:extLst>
      <p:ext uri="{BB962C8B-B14F-4D97-AF65-F5344CB8AC3E}">
        <p14:creationId xmlns:p14="http://schemas.microsoft.com/office/powerpoint/2010/main" val="4227384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a:t>
            </a:r>
            <a:r>
              <a:rPr lang="el-GR" dirty="0"/>
              <a:t> κλινικές οντότητες ανάλογα με την εντόπιση της βλάβης</a:t>
            </a:r>
          </a:p>
        </p:txBody>
      </p:sp>
      <p:sp>
        <p:nvSpPr>
          <p:cNvPr id="3" name="Content Placeholder 2"/>
          <p:cNvSpPr>
            <a:spLocks noGrp="1"/>
          </p:cNvSpPr>
          <p:nvPr>
            <p:ph idx="1"/>
          </p:nvPr>
        </p:nvSpPr>
        <p:spPr/>
        <p:txBody>
          <a:bodyPr>
            <a:normAutofit/>
          </a:bodyPr>
          <a:lstStyle/>
          <a:p>
            <a:r>
              <a:rPr lang="el-GR" b="1" dirty="0"/>
              <a:t>Υποφλοιώδες σύνδρομο: </a:t>
            </a:r>
            <a:r>
              <a:rPr lang="el-GR" dirty="0"/>
              <a:t>εστιακά κινητικά σημεία, πρώιμη εμφάνιση διαταραχών βάδισης (μικρά βήματα, «κολλώδης», παρκινσονική), αστάθεια και αναίτιες πτώσεις, διαταραχές ούρησης, ψευδοπρομηκική παράλυση, διαταραχές προσωπικότητας και διάθεσης (αβουλία, απάθεια, κατάθλιψη, συναισθηματική αστάθεια), γνωσιακές διαταραχές (ήπια έκπτωση μνήμης, ψυχοκινητική καθυστέρηση, ανώμαλη εκτελεστική λειτουργία)     </a:t>
            </a:r>
            <a:r>
              <a:rPr lang="el-GR" b="1" dirty="0"/>
              <a:t> </a:t>
            </a:r>
            <a:r>
              <a:rPr lang="el-GR" dirty="0"/>
              <a:t>  </a:t>
            </a:r>
          </a:p>
          <a:p>
            <a:endParaRPr lang="el-GR" dirty="0"/>
          </a:p>
        </p:txBody>
      </p:sp>
    </p:spTree>
    <p:extLst>
      <p:ext uri="{BB962C8B-B14F-4D97-AF65-F5344CB8AC3E}">
        <p14:creationId xmlns:p14="http://schemas.microsoft.com/office/powerpoint/2010/main" val="2554417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Μικτή άνοια</a:t>
            </a:r>
            <a:endParaRPr lang="el-GR" dirty="0"/>
          </a:p>
        </p:txBody>
      </p:sp>
      <p:sp>
        <p:nvSpPr>
          <p:cNvPr id="3" name="Content Placeholder 2"/>
          <p:cNvSpPr>
            <a:spLocks noGrp="1"/>
          </p:cNvSpPr>
          <p:nvPr>
            <p:ph idx="1"/>
          </p:nvPr>
        </p:nvSpPr>
        <p:spPr/>
        <p:txBody>
          <a:bodyPr/>
          <a:lstStyle/>
          <a:p>
            <a:pPr>
              <a:defRPr/>
            </a:pPr>
            <a:r>
              <a:rPr lang="el-GR" dirty="0"/>
              <a:t>Σε παθολογοανατομικό υλικό ασθενών με ευρήματα </a:t>
            </a:r>
            <a:r>
              <a:rPr lang="en-GB" dirty="0"/>
              <a:t>AD </a:t>
            </a:r>
            <a:r>
              <a:rPr lang="el-GR" dirty="0"/>
              <a:t>έχει βρεθεί συνύπαρξη αγγειακής παθολογίας στο 34-50%</a:t>
            </a:r>
          </a:p>
          <a:p>
            <a:pPr>
              <a:defRPr/>
            </a:pPr>
            <a:r>
              <a:rPr lang="el-GR" dirty="0"/>
              <a:t>Περίπου το 1/3 όσων έχουν διαγνωστεί με </a:t>
            </a:r>
            <a:r>
              <a:rPr lang="en-GB" dirty="0" err="1"/>
              <a:t>VaD</a:t>
            </a:r>
            <a:r>
              <a:rPr lang="el-GR" dirty="0"/>
              <a:t> έχουν και ευρήματα </a:t>
            </a:r>
            <a:r>
              <a:rPr lang="en-GB" dirty="0"/>
              <a:t>AD</a:t>
            </a:r>
            <a:r>
              <a:rPr lang="el-GR" dirty="0"/>
              <a:t> σε </a:t>
            </a:r>
            <a:r>
              <a:rPr lang="el-GR" dirty="0" smtClean="0"/>
              <a:t>βιοψία</a:t>
            </a:r>
          </a:p>
          <a:p>
            <a:pPr marL="0" indent="0">
              <a:buNone/>
              <a:defRPr/>
            </a:pPr>
            <a:r>
              <a:rPr lang="el-GR" dirty="0" smtClean="0"/>
              <a:t>(υπάρχουν ενδείξεις ότι μοιράζονται κοινούς αιτιολογικούς παράγοντες) </a:t>
            </a:r>
            <a:endParaRPr lang="el-GR" dirty="0"/>
          </a:p>
          <a:p>
            <a:endParaRPr lang="el-GR" dirty="0"/>
          </a:p>
        </p:txBody>
      </p:sp>
    </p:spTree>
    <p:extLst>
      <p:ext uri="{BB962C8B-B14F-4D97-AF65-F5344CB8AC3E}">
        <p14:creationId xmlns:p14="http://schemas.microsoft.com/office/powerpoint/2010/main" val="2761837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Προδιαθεσικοί παράγοντες</a:t>
            </a:r>
            <a:endParaRPr lang="el-GR" dirty="0"/>
          </a:p>
        </p:txBody>
      </p:sp>
      <p:sp>
        <p:nvSpPr>
          <p:cNvPr id="3" name="Content Placeholder 2"/>
          <p:cNvSpPr>
            <a:spLocks noGrp="1"/>
          </p:cNvSpPr>
          <p:nvPr>
            <p:ph idx="1"/>
          </p:nvPr>
        </p:nvSpPr>
        <p:spPr/>
        <p:txBody>
          <a:bodyPr/>
          <a:lstStyle/>
          <a:p>
            <a:pPr marL="0" indent="0">
              <a:buNone/>
            </a:pPr>
            <a:r>
              <a:rPr lang="el-GR" dirty="0" smtClean="0"/>
              <a:t>Ηλικία: </a:t>
            </a:r>
          </a:p>
          <a:p>
            <a:r>
              <a:rPr lang="el-GR" dirty="0" smtClean="0"/>
              <a:t>κάτω </a:t>
            </a:r>
            <a:r>
              <a:rPr lang="el-GR" dirty="0"/>
              <a:t>των 65 ετών αφορά 1-2% του </a:t>
            </a:r>
            <a:r>
              <a:rPr lang="el-GR" dirty="0" smtClean="0"/>
              <a:t>πληθυσμού</a:t>
            </a:r>
          </a:p>
          <a:p>
            <a:pPr marL="0" indent="0">
              <a:buNone/>
            </a:pPr>
            <a:r>
              <a:rPr lang="el-GR" dirty="0"/>
              <a:t>σ</a:t>
            </a:r>
            <a:r>
              <a:rPr lang="el-GR" dirty="0" smtClean="0"/>
              <a:t>τις </a:t>
            </a:r>
            <a:r>
              <a:rPr lang="el-GR" dirty="0"/>
              <a:t>μεγαλύτερες ηλικίες η συχνότητα διπλασιάζεται για κάθε 5ετία</a:t>
            </a:r>
            <a:endParaRPr lang="el-GR" dirty="0" smtClean="0"/>
          </a:p>
          <a:p>
            <a:r>
              <a:rPr lang="el-GR" dirty="0"/>
              <a:t>Έτσι στις ηλικίες των 85-90 ετών το 32% εμφανίζει άνοια (το 1/3).</a:t>
            </a:r>
          </a:p>
          <a:p>
            <a:pPr marL="0" indent="0">
              <a:buNone/>
            </a:pPr>
            <a:endParaRPr lang="el-GR" dirty="0"/>
          </a:p>
        </p:txBody>
      </p:sp>
    </p:spTree>
    <p:extLst>
      <p:ext uri="{BB962C8B-B14F-4D97-AF65-F5344CB8AC3E}">
        <p14:creationId xmlns:p14="http://schemas.microsoft.com/office/powerpoint/2010/main" val="186386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Άνοια νόσου πάρκινσον</a:t>
            </a:r>
            <a:endParaRPr lang="el-GR" dirty="0"/>
          </a:p>
        </p:txBody>
      </p:sp>
      <p:sp>
        <p:nvSpPr>
          <p:cNvPr id="3" name="Content Placeholder 2"/>
          <p:cNvSpPr>
            <a:spLocks noGrp="1"/>
          </p:cNvSpPr>
          <p:nvPr>
            <p:ph idx="1"/>
          </p:nvPr>
        </p:nvSpPr>
        <p:spPr/>
        <p:txBody>
          <a:bodyPr>
            <a:normAutofit/>
          </a:bodyPr>
          <a:lstStyle/>
          <a:p>
            <a:r>
              <a:rPr lang="el-GR" dirty="0" smtClean="0"/>
              <a:t>Διάφοροι τύποι άνοιας συνδυάζονται με παρκινσονικά συμπτώματα ενώ επίσοις πολλοί ασθενείς με νόσο πάρκινσον εμφανίζουν και άνοια</a:t>
            </a:r>
          </a:p>
          <a:p>
            <a:pPr marL="0" indent="0">
              <a:buNone/>
            </a:pPr>
            <a:r>
              <a:rPr lang="el-GR" dirty="0" smtClean="0"/>
              <a:t>Τέτοιες έιναι:</a:t>
            </a:r>
          </a:p>
          <a:p>
            <a:r>
              <a:rPr lang="el-GR" dirty="0"/>
              <a:t>άνοια με σωμάτια </a:t>
            </a:r>
            <a:r>
              <a:rPr lang="en-GB" dirty="0" err="1" smtClean="0"/>
              <a:t>Lewy</a:t>
            </a:r>
            <a:endParaRPr lang="el-GR" dirty="0" smtClean="0"/>
          </a:p>
          <a:p>
            <a:r>
              <a:rPr lang="el-GR" dirty="0"/>
              <a:t>άτυπα παρκινσονικά </a:t>
            </a:r>
            <a:r>
              <a:rPr lang="el-GR" dirty="0" smtClean="0"/>
              <a:t>σύνδρομα:</a:t>
            </a:r>
          </a:p>
          <a:p>
            <a:pPr marL="0" indent="0">
              <a:buNone/>
            </a:pPr>
            <a:r>
              <a:rPr lang="el-GR" dirty="0" smtClean="0"/>
              <a:t>ατροφία </a:t>
            </a:r>
            <a:r>
              <a:rPr lang="el-GR" dirty="0"/>
              <a:t>πολλαπλών συστημάτων (</a:t>
            </a:r>
            <a:r>
              <a:rPr lang="en-GB" dirty="0"/>
              <a:t>MSA</a:t>
            </a:r>
            <a:r>
              <a:rPr lang="en-GB" dirty="0" smtClean="0"/>
              <a:t>)</a:t>
            </a:r>
            <a:endParaRPr lang="el-GR" dirty="0" smtClean="0"/>
          </a:p>
          <a:p>
            <a:pPr marL="0" indent="0">
              <a:buNone/>
            </a:pPr>
            <a:r>
              <a:rPr lang="el-GR" dirty="0" smtClean="0"/>
              <a:t>προϊούσα </a:t>
            </a:r>
            <a:r>
              <a:rPr lang="el-GR" dirty="0"/>
              <a:t>υπερπυρηνική παράλυση</a:t>
            </a:r>
            <a:r>
              <a:rPr lang="en-GB" dirty="0"/>
              <a:t> (</a:t>
            </a:r>
            <a:r>
              <a:rPr lang="en-GB" dirty="0" smtClean="0"/>
              <a:t>PSP)</a:t>
            </a:r>
            <a:endParaRPr lang="el-GR" dirty="0"/>
          </a:p>
          <a:p>
            <a:pPr marL="0" indent="0">
              <a:buNone/>
            </a:pPr>
            <a:r>
              <a:rPr lang="el-GR" dirty="0" smtClean="0"/>
              <a:t>φλοιοβασική </a:t>
            </a:r>
            <a:r>
              <a:rPr lang="el-GR" dirty="0"/>
              <a:t>γαγγλιακή εκφύλιση</a:t>
            </a:r>
            <a:r>
              <a:rPr lang="en-GB" dirty="0"/>
              <a:t> (C</a:t>
            </a:r>
            <a:r>
              <a:rPr lang="el-GR" dirty="0"/>
              <a:t>Β</a:t>
            </a:r>
            <a:r>
              <a:rPr lang="en-GB" dirty="0"/>
              <a:t>D)</a:t>
            </a:r>
            <a:r>
              <a:rPr lang="el-GR" dirty="0"/>
              <a:t>    </a:t>
            </a:r>
          </a:p>
          <a:p>
            <a:endParaRPr lang="el-GR"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4077072"/>
            <a:ext cx="2800350" cy="2324100"/>
          </a:xfrm>
          <a:prstGeom prst="rect">
            <a:avLst/>
          </a:prstGeom>
        </p:spPr>
      </p:pic>
    </p:spTree>
    <p:extLst>
      <p:ext uri="{BB962C8B-B14F-4D97-AF65-F5344CB8AC3E}">
        <p14:creationId xmlns:p14="http://schemas.microsoft.com/office/powerpoint/2010/main" val="543880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Προϊούσα υπερπυρηνική παράλυση</a:t>
            </a:r>
          </a:p>
        </p:txBody>
      </p:sp>
      <p:sp>
        <p:nvSpPr>
          <p:cNvPr id="3" name="Content Placeholder 2"/>
          <p:cNvSpPr>
            <a:spLocks noGrp="1"/>
          </p:cNvSpPr>
          <p:nvPr>
            <p:ph idx="1"/>
          </p:nvPr>
        </p:nvSpPr>
        <p:spPr/>
        <p:txBody>
          <a:bodyPr>
            <a:normAutofit/>
          </a:bodyPr>
          <a:lstStyle/>
          <a:p>
            <a:pPr>
              <a:defRPr/>
            </a:pPr>
            <a:r>
              <a:rPr lang="el-GR" dirty="0"/>
              <a:t>κάθετη υπερπυρηνική παράλυση με ανωμαλίες κυρίως </a:t>
            </a:r>
            <a:endParaRPr lang="el-GR" dirty="0" smtClean="0"/>
          </a:p>
          <a:p>
            <a:pPr marL="514350" indent="-514350">
              <a:buFont typeface="+mj-lt"/>
              <a:buAutoNum type="arabicPeriod"/>
              <a:defRPr/>
            </a:pPr>
            <a:r>
              <a:rPr lang="el-GR" dirty="0" smtClean="0"/>
              <a:t>της </a:t>
            </a:r>
            <a:r>
              <a:rPr lang="el-GR" dirty="0"/>
              <a:t>προς τα κάτω στροφής του βλέμματος, </a:t>
            </a:r>
            <a:endParaRPr lang="el-GR" dirty="0" smtClean="0"/>
          </a:p>
          <a:p>
            <a:pPr marL="514350" indent="-514350">
              <a:buFont typeface="+mj-lt"/>
              <a:buAutoNum type="arabicPeriod"/>
              <a:defRPr/>
            </a:pPr>
            <a:r>
              <a:rPr lang="el-GR" dirty="0" smtClean="0"/>
              <a:t>αστάθεια </a:t>
            </a:r>
            <a:r>
              <a:rPr lang="el-GR" dirty="0"/>
              <a:t>με ανεξήγητες πτώσεις, </a:t>
            </a:r>
            <a:endParaRPr lang="el-GR" dirty="0" smtClean="0"/>
          </a:p>
          <a:p>
            <a:pPr marL="514350" indent="-514350">
              <a:buFont typeface="+mj-lt"/>
              <a:buAutoNum type="arabicPeriod"/>
              <a:defRPr/>
            </a:pPr>
            <a:r>
              <a:rPr lang="el-GR" dirty="0" smtClean="0"/>
              <a:t>συμμετρική </a:t>
            </a:r>
            <a:r>
              <a:rPr lang="el-GR" dirty="0"/>
              <a:t>βραδυκινησία και δυσκαμψία, </a:t>
            </a:r>
            <a:endParaRPr lang="el-GR" dirty="0" smtClean="0"/>
          </a:p>
          <a:p>
            <a:pPr marL="514350" indent="-514350">
              <a:buFont typeface="+mj-lt"/>
              <a:buAutoNum type="arabicPeriod"/>
              <a:defRPr/>
            </a:pPr>
            <a:r>
              <a:rPr lang="el-GR" dirty="0" smtClean="0"/>
              <a:t>απάθεια</a:t>
            </a:r>
            <a:r>
              <a:rPr lang="el-GR" dirty="0"/>
              <a:t>, άρση αναστολών, ανησυχία, νευρικότητα  </a:t>
            </a:r>
          </a:p>
          <a:p>
            <a:pPr>
              <a:defRPr/>
            </a:pPr>
            <a:endParaRPr lang="el-GR" dirty="0"/>
          </a:p>
          <a:p>
            <a:pPr>
              <a:defRPr/>
            </a:pPr>
            <a:r>
              <a:rPr lang="el-GR" dirty="0"/>
              <a:t>&gt;80% αναπτύσσουν ψευδοπρομηκική παράλυση με δυσαρθρία και δυσφαγία</a:t>
            </a:r>
          </a:p>
        </p:txBody>
      </p:sp>
    </p:spTree>
    <p:extLst>
      <p:ext uri="{BB962C8B-B14F-4D97-AF65-F5344CB8AC3E}">
        <p14:creationId xmlns:p14="http://schemas.microsoft.com/office/powerpoint/2010/main" val="1818737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3573016"/>
            <a:ext cx="5158738" cy="3164450"/>
          </a:xfrm>
          <a:prstGeom prst="rect">
            <a:avLst/>
          </a:prstGeom>
          <a:ln>
            <a:noFill/>
          </a:ln>
          <a:effectLst>
            <a:softEdge rad="112500"/>
          </a:effectLst>
        </p:spPr>
      </p:pic>
      <p:sp>
        <p:nvSpPr>
          <p:cNvPr id="2" name="Title 1"/>
          <p:cNvSpPr>
            <a:spLocks noGrp="1"/>
          </p:cNvSpPr>
          <p:nvPr>
            <p:ph type="title"/>
          </p:nvPr>
        </p:nvSpPr>
        <p:spPr/>
        <p:txBody>
          <a:bodyPr/>
          <a:lstStyle/>
          <a:p>
            <a:r>
              <a:rPr lang="el-GR" dirty="0"/>
              <a:t>ΑΝΑΣΤΡΕΨΙΜΕΣ ΑΝΟΙΕΣ</a:t>
            </a:r>
          </a:p>
        </p:txBody>
      </p:sp>
      <p:sp>
        <p:nvSpPr>
          <p:cNvPr id="3" name="Content Placeholder 2"/>
          <p:cNvSpPr>
            <a:spLocks noGrp="1"/>
          </p:cNvSpPr>
          <p:nvPr>
            <p:ph idx="1"/>
          </p:nvPr>
        </p:nvSpPr>
        <p:spPr/>
        <p:txBody>
          <a:bodyPr>
            <a:normAutofit/>
          </a:bodyPr>
          <a:lstStyle/>
          <a:p>
            <a:pPr>
              <a:defRPr/>
            </a:pPr>
            <a:r>
              <a:rPr lang="el-GR" dirty="0"/>
              <a:t>Φάρμακα (αναλγητικά, αντιχολινεργικά, ψυχοτρόπα, ηρεμιστικά- υπνωτικά, στεροειδή</a:t>
            </a:r>
            <a:r>
              <a:rPr lang="el-GR" dirty="0" smtClean="0"/>
              <a:t>)</a:t>
            </a:r>
            <a:endParaRPr lang="el-GR" dirty="0"/>
          </a:p>
          <a:p>
            <a:pPr>
              <a:defRPr/>
            </a:pPr>
            <a:r>
              <a:rPr lang="el-GR" dirty="0"/>
              <a:t>Σχετιζόμενες με αλκοόλ (τοξική δράση, απόσυρση</a:t>
            </a:r>
            <a:r>
              <a:rPr lang="el-GR" dirty="0" smtClean="0"/>
              <a:t>)</a:t>
            </a:r>
            <a:endParaRPr lang="el-GR" dirty="0"/>
          </a:p>
          <a:p>
            <a:pPr>
              <a:defRPr/>
            </a:pPr>
            <a:r>
              <a:rPr lang="el-GR" dirty="0"/>
              <a:t>Μεταβολικές διαταραχές (νοσήματα θυρεοειδούς, ανεπάρκεια Β12, υπονατριαιμία, υπερκαλιαιμία, ηπατική και νεφρική δυσλειτουργία</a:t>
            </a:r>
            <a:r>
              <a:rPr lang="el-GR" dirty="0" smtClean="0"/>
              <a:t>)</a:t>
            </a:r>
            <a:endParaRPr lang="el-GR" dirty="0"/>
          </a:p>
          <a:p>
            <a:pPr>
              <a:defRPr/>
            </a:pPr>
            <a:r>
              <a:rPr lang="el-GR" dirty="0"/>
              <a:t>Κατάθλιψη (ψευδοάνοια</a:t>
            </a:r>
            <a:r>
              <a:rPr lang="el-GR" dirty="0" smtClean="0"/>
              <a:t>)</a:t>
            </a:r>
            <a:endParaRPr lang="el-GR" dirty="0"/>
          </a:p>
          <a:p>
            <a:pPr>
              <a:defRPr/>
            </a:pPr>
            <a:r>
              <a:rPr lang="el-GR" dirty="0"/>
              <a:t>Νεοπλάσματα ΚΝΣ, χρόνια υποσκληρίδια αιματώματα, χρόνιες </a:t>
            </a:r>
            <a:r>
              <a:rPr lang="el-GR" dirty="0" smtClean="0"/>
              <a:t>μηνιγγίτιδες</a:t>
            </a:r>
            <a:endParaRPr lang="el-GR" dirty="0"/>
          </a:p>
          <a:p>
            <a:pPr>
              <a:defRPr/>
            </a:pPr>
            <a:r>
              <a:rPr lang="el-GR" dirty="0"/>
              <a:t>Υδροκέφαλος φυσιολογικής πίεσης  </a:t>
            </a:r>
          </a:p>
          <a:p>
            <a:endParaRPr lang="el-GR" dirty="0"/>
          </a:p>
        </p:txBody>
      </p:sp>
    </p:spTree>
    <p:extLst>
      <p:ext uri="{BB962C8B-B14F-4D97-AF65-F5344CB8AC3E}">
        <p14:creationId xmlns:p14="http://schemas.microsoft.com/office/powerpoint/2010/main" val="1198341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00808"/>
            <a:ext cx="4002145" cy="387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l-GR" dirty="0" smtClean="0"/>
              <a:t>ΒΙΒΛΙΟΓΡΑΦΙΑ</a:t>
            </a:r>
            <a:endParaRPr lang="el-GR" dirty="0"/>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www.iatronet.gr/ygeia/nevrologia/article/27167/10-arxika-symptwmata-anoias.html</a:t>
            </a:r>
            <a:endParaRPr lang="en-US" dirty="0" smtClean="0"/>
          </a:p>
          <a:p>
            <a:r>
              <a:rPr lang="el-GR" u="sng" dirty="0">
                <a:hlinkClick r:id="rId4"/>
              </a:rPr>
              <a:t>http://www.iatropedia.gr/articles/read/2095</a:t>
            </a:r>
            <a:endParaRPr lang="el-GR" dirty="0"/>
          </a:p>
          <a:p>
            <a:r>
              <a:rPr lang="en-US" dirty="0">
                <a:hlinkClick r:id="rId5"/>
              </a:rPr>
              <a:t>http://</a:t>
            </a:r>
            <a:r>
              <a:rPr lang="en-US" dirty="0" smtClean="0">
                <a:hlinkClick r:id="rId5"/>
              </a:rPr>
              <a:t>www.onmed.gr/ygeia/item/322085-anoia-somation-lewy-ti-einai-i-pathisi-apo-tin-opoia-epasxe-o-robin-williams#ixzz3QpSxcO5f</a:t>
            </a:r>
            <a:endParaRPr lang="en-US" dirty="0" smtClean="0"/>
          </a:p>
          <a:p>
            <a:r>
              <a:rPr lang="en-US" u="sng" dirty="0">
                <a:hlinkClick r:id="rId6"/>
              </a:rPr>
              <a:t>http</a:t>
            </a:r>
            <a:r>
              <a:rPr lang="el-GR" u="sng" dirty="0">
                <a:hlinkClick r:id="rId6"/>
              </a:rPr>
              <a:t>://</a:t>
            </a:r>
            <a:r>
              <a:rPr lang="en-US" u="sng" dirty="0">
                <a:hlinkClick r:id="rId6"/>
              </a:rPr>
              <a:t>www</a:t>
            </a:r>
            <a:r>
              <a:rPr lang="el-GR" u="sng" dirty="0">
                <a:hlinkClick r:id="rId6"/>
              </a:rPr>
              <a:t>.</a:t>
            </a:r>
            <a:r>
              <a:rPr lang="en-US" u="sng" dirty="0" err="1">
                <a:hlinkClick r:id="rId6"/>
              </a:rPr>
              <a:t>neurocenter</a:t>
            </a:r>
            <a:r>
              <a:rPr lang="el-GR" u="sng" dirty="0">
                <a:hlinkClick r:id="rId6"/>
              </a:rPr>
              <a:t>.</a:t>
            </a:r>
            <a:r>
              <a:rPr lang="en-US" u="sng" dirty="0">
                <a:hlinkClick r:id="rId6"/>
              </a:rPr>
              <a:t>gr</a:t>
            </a:r>
            <a:r>
              <a:rPr lang="el-GR" u="sng" dirty="0">
                <a:hlinkClick r:id="rId6"/>
              </a:rPr>
              <a:t>/</a:t>
            </a:r>
            <a:r>
              <a:rPr lang="en-US" u="sng" dirty="0" err="1">
                <a:hlinkClick r:id="rId6"/>
              </a:rPr>
              <a:t>alzheimer</a:t>
            </a:r>
            <a:r>
              <a:rPr lang="el-GR" u="sng" dirty="0">
                <a:hlinkClick r:id="rId6"/>
              </a:rPr>
              <a:t>.</a:t>
            </a:r>
            <a:r>
              <a:rPr lang="en-US" u="sng" dirty="0">
                <a:hlinkClick r:id="rId6"/>
              </a:rPr>
              <a:t>html</a:t>
            </a:r>
            <a:endParaRPr lang="el-GR" dirty="0"/>
          </a:p>
          <a:p>
            <a:r>
              <a:rPr lang="en-US" u="sng" dirty="0">
                <a:hlinkClick r:id="rId7"/>
              </a:rPr>
              <a:t>http://www.experimentalphysiology.gr/UserFiles/Research/psyYgeia/Alzheimers.pdf</a:t>
            </a:r>
            <a:endParaRPr lang="el-GR" dirty="0"/>
          </a:p>
          <a:p>
            <a:endParaRPr lang="en-US" dirty="0"/>
          </a:p>
        </p:txBody>
      </p:sp>
    </p:spTree>
    <p:extLst>
      <p:ext uri="{BB962C8B-B14F-4D97-AF65-F5344CB8AC3E}">
        <p14:creationId xmlns:p14="http://schemas.microsoft.com/office/powerpoint/2010/main" val="1481459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Προδιαθεσικοί παράγοντες</a:t>
            </a:r>
            <a:endParaRPr lang="el-GR" dirty="0"/>
          </a:p>
        </p:txBody>
      </p:sp>
      <p:sp>
        <p:nvSpPr>
          <p:cNvPr id="3" name="Content Placeholder 2"/>
          <p:cNvSpPr>
            <a:spLocks noGrp="1"/>
          </p:cNvSpPr>
          <p:nvPr>
            <p:ph idx="1"/>
          </p:nvPr>
        </p:nvSpPr>
        <p:spPr/>
        <p:txBody>
          <a:bodyPr>
            <a:normAutofit/>
          </a:bodyPr>
          <a:lstStyle/>
          <a:p>
            <a:r>
              <a:rPr lang="el-GR" dirty="0"/>
              <a:t>Φύλο : οι γυναίκες εμφανίζουν σε μεγαλύτερη συχνότητα τη </a:t>
            </a:r>
            <a:r>
              <a:rPr lang="el-GR" dirty="0" smtClean="0"/>
              <a:t>νόσο</a:t>
            </a:r>
          </a:p>
          <a:p>
            <a:r>
              <a:rPr lang="el-GR" dirty="0"/>
              <a:t>Κληρονομικότητα: Η ύπαρξη του γονιδίου APOE4 αυξάνει κατά 2.2 φορές την πιθανότητα  εμφάνισης της νόσου</a:t>
            </a:r>
            <a:r>
              <a:rPr lang="el-GR" dirty="0" smtClean="0"/>
              <a:t>.</a:t>
            </a:r>
          </a:p>
          <a:p>
            <a:r>
              <a:rPr lang="el-GR" dirty="0"/>
              <a:t>Αγγειακοί παράγοντες κινδύνου : υψηλή χοληστερίνη, υπέρταση, διαβήτης, υψηλή ομοκυστεϊνη, κάπνισμα, </a:t>
            </a:r>
            <a:r>
              <a:rPr lang="el-GR" dirty="0" smtClean="0"/>
              <a:t>παχυσαρκία</a:t>
            </a:r>
          </a:p>
          <a:p>
            <a:pPr marL="0" indent="0">
              <a:buNone/>
            </a:pPr>
            <a:r>
              <a:rPr lang="el-GR" dirty="0"/>
              <a:t>συχνότερη στους άνδρες (ιδιαίτερα μετά την ηλικία των 75 ετών)</a:t>
            </a:r>
            <a:r>
              <a:rPr lang="el-GR" dirty="0" smtClean="0"/>
              <a:t> </a:t>
            </a:r>
            <a:r>
              <a:rPr lang="el-GR" dirty="0"/>
              <a:t> </a:t>
            </a:r>
          </a:p>
          <a:p>
            <a:r>
              <a:rPr lang="el-GR" dirty="0"/>
              <a:t>Το σύνδρομο Down</a:t>
            </a:r>
          </a:p>
        </p:txBody>
      </p:sp>
    </p:spTree>
    <p:extLst>
      <p:ext uri="{BB962C8B-B14F-4D97-AF65-F5344CB8AC3E}">
        <p14:creationId xmlns:p14="http://schemas.microsoft.com/office/powerpoint/2010/main" val="3338151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Τι μπορεί να δημιουργήσει την άνοια;</a:t>
            </a:r>
            <a:endParaRPr lang="el-GR" dirty="0"/>
          </a:p>
        </p:txBody>
      </p:sp>
      <p:sp>
        <p:nvSpPr>
          <p:cNvPr id="3" name="Content Placeholder 2"/>
          <p:cNvSpPr>
            <a:spLocks noGrp="1"/>
          </p:cNvSpPr>
          <p:nvPr>
            <p:ph idx="1"/>
          </p:nvPr>
        </p:nvSpPr>
        <p:spPr/>
        <p:txBody>
          <a:bodyPr>
            <a:normAutofit/>
          </a:bodyPr>
          <a:lstStyle/>
          <a:p>
            <a:r>
              <a:rPr lang="el-GR" b="1" dirty="0"/>
              <a:t>Νόσος Αλτσχάιμερ</a:t>
            </a:r>
            <a:r>
              <a:rPr lang="el-GR" dirty="0"/>
              <a:t>: Πρόκειται για τη συνηθέστερη πάθηση που προκαλεί άνοια (50-60</a:t>
            </a:r>
            <a:r>
              <a:rPr lang="el-GR" dirty="0" smtClean="0"/>
              <a:t>%) </a:t>
            </a:r>
          </a:p>
          <a:p>
            <a:pPr marL="0" indent="0">
              <a:buNone/>
            </a:pPr>
            <a:r>
              <a:rPr lang="el-GR" dirty="0" smtClean="0"/>
              <a:t>(</a:t>
            </a:r>
            <a:r>
              <a:rPr lang="el-GR" dirty="0" smtClean="0">
                <a:sym typeface="Wingdings" panose="05000000000000000000" pitchFamily="2" charset="2"/>
              </a:rPr>
              <a:t> καθίζηση στον εκέφαλο β-αμυλοειδούς και τ-</a:t>
            </a:r>
            <a:r>
              <a:rPr lang="el-GR" dirty="0" smtClean="0"/>
              <a:t>πρωτεΐνης.)</a:t>
            </a:r>
          </a:p>
          <a:p>
            <a:r>
              <a:rPr lang="el-GR" dirty="0"/>
              <a:t>-Άνοια με σωμάτια του Λούι (Lewy body disease): αφορά το 10-15% των ανοιών.</a:t>
            </a:r>
          </a:p>
          <a:p>
            <a:r>
              <a:rPr lang="el-GR" dirty="0"/>
              <a:t>-Αγγειακή άνοια: αφορά μέχρι και 10% των </a:t>
            </a:r>
            <a:r>
              <a:rPr lang="el-GR" dirty="0" smtClean="0"/>
              <a:t>ανοιών</a:t>
            </a:r>
          </a:p>
          <a:p>
            <a:r>
              <a:rPr lang="el-GR" dirty="0"/>
              <a:t>-Μετωποκροταφική εκφύλιση: αφορά περίπου το 7% των ανοιών</a:t>
            </a:r>
            <a:r>
              <a:rPr lang="el-GR" dirty="0" smtClean="0"/>
              <a:t>.</a:t>
            </a:r>
            <a:endParaRPr lang="el-GR" dirty="0"/>
          </a:p>
        </p:txBody>
      </p:sp>
    </p:spTree>
    <p:extLst>
      <p:ext uri="{BB962C8B-B14F-4D97-AF65-F5344CB8AC3E}">
        <p14:creationId xmlns:p14="http://schemas.microsoft.com/office/powerpoint/2010/main" val="6638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Τι μπορεί να δημιουργήσει την άνοια;</a:t>
            </a:r>
          </a:p>
        </p:txBody>
      </p:sp>
      <p:sp>
        <p:nvSpPr>
          <p:cNvPr id="3" name="Content Placeholder 2"/>
          <p:cNvSpPr>
            <a:spLocks noGrp="1"/>
          </p:cNvSpPr>
          <p:nvPr>
            <p:ph idx="1"/>
          </p:nvPr>
        </p:nvSpPr>
        <p:spPr/>
        <p:txBody>
          <a:bodyPr>
            <a:normAutofit/>
          </a:bodyPr>
          <a:lstStyle/>
          <a:p>
            <a:r>
              <a:rPr lang="el-GR" dirty="0"/>
              <a:t>-Άνοια από νόσο Πάρκινσον: αφορά περίπου το 4-5% του συνόλου των ανοιών.</a:t>
            </a:r>
          </a:p>
          <a:p>
            <a:r>
              <a:rPr lang="el-GR" dirty="0"/>
              <a:t>-Περίπου 10% οφείλεται σε πολλές άλλες παθήσεις (πχ. όγκοι, τραυματισμοί,  κά)</a:t>
            </a:r>
          </a:p>
          <a:p>
            <a:r>
              <a:rPr lang="el-GR" dirty="0"/>
              <a:t>Περίπου 4% των ανοιών αφορά αναστρέψιμες καταστάσεις (πχ. Θυρεοειδική δυσλειτουργία</a:t>
            </a:r>
            <a:r>
              <a:rPr lang="el-GR" dirty="0" smtClean="0"/>
              <a:t>)</a:t>
            </a:r>
          </a:p>
          <a:p>
            <a:r>
              <a:rPr lang="el-GR" dirty="0" smtClean="0"/>
              <a:t>Προϊούσα υπερπυρηνική παράλυση </a:t>
            </a:r>
            <a:endParaRPr lang="el-GR" dirty="0"/>
          </a:p>
          <a:p>
            <a:pPr marL="342900" lvl="1" indent="-342900">
              <a:buFont typeface="Arial" panose="020B0604020202020204" pitchFamily="34" charset="0"/>
              <a:buChar char="•"/>
            </a:pPr>
            <a:r>
              <a:rPr lang="el-GR" altLang="el-GR" sz="2200" dirty="0"/>
              <a:t>Φλοιοβασική εκφύλιση</a:t>
            </a:r>
          </a:p>
          <a:p>
            <a:pPr>
              <a:lnSpc>
                <a:spcPct val="120000"/>
              </a:lnSpc>
            </a:pPr>
            <a:r>
              <a:rPr lang="el-GR" altLang="el-GR" dirty="0" smtClean="0">
                <a:latin typeface="Calibri" pitchFamily="34" charset="0"/>
              </a:rPr>
              <a:t>Νόσος </a:t>
            </a:r>
            <a:r>
              <a:rPr lang="en-US" altLang="el-GR" dirty="0"/>
              <a:t>Huntington</a:t>
            </a:r>
            <a:endParaRPr lang="el-GR" altLang="el-GR" dirty="0"/>
          </a:p>
          <a:p>
            <a:pPr>
              <a:lnSpc>
                <a:spcPct val="120000"/>
              </a:lnSpc>
            </a:pPr>
            <a:r>
              <a:rPr lang="el-GR" altLang="el-GR" dirty="0"/>
              <a:t>Υδροκέφαλος</a:t>
            </a:r>
            <a:endParaRPr lang="en-US" altLang="el-GR" dirty="0"/>
          </a:p>
          <a:p>
            <a:endParaRPr lang="el-GR" dirty="0"/>
          </a:p>
          <a:p>
            <a:endParaRPr lang="el-GR" dirty="0"/>
          </a:p>
        </p:txBody>
      </p:sp>
    </p:spTree>
    <p:extLst>
      <p:ext uri="{BB962C8B-B14F-4D97-AF65-F5344CB8AC3E}">
        <p14:creationId xmlns:p14="http://schemas.microsoft.com/office/powerpoint/2010/main" val="4054974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συμπτώματα</a:t>
            </a:r>
            <a:endParaRPr lang="el-GR" dirty="0"/>
          </a:p>
        </p:txBody>
      </p:sp>
      <p:sp>
        <p:nvSpPr>
          <p:cNvPr id="3" name="Content Placeholder 2"/>
          <p:cNvSpPr>
            <a:spLocks noGrp="1"/>
          </p:cNvSpPr>
          <p:nvPr>
            <p:ph idx="1"/>
          </p:nvPr>
        </p:nvSpPr>
        <p:spPr/>
        <p:txBody>
          <a:bodyPr/>
          <a:lstStyle/>
          <a:p>
            <a:pPr marL="0" indent="0">
              <a:buNone/>
            </a:pPr>
            <a:r>
              <a:rPr lang="el-GR" dirty="0"/>
              <a:t>πρέπει να </a:t>
            </a:r>
            <a:r>
              <a:rPr lang="el-GR" dirty="0" smtClean="0"/>
              <a:t>συνδυάζει: </a:t>
            </a:r>
            <a:endParaRPr lang="el-GR" dirty="0"/>
          </a:p>
          <a:p>
            <a:r>
              <a:rPr lang="el-GR" dirty="0" smtClean="0"/>
              <a:t>Διαταραχή της </a:t>
            </a:r>
            <a:r>
              <a:rPr lang="el-GR" dirty="0"/>
              <a:t>μνήμης και μιάς τουλάχιστον από τις άλλες νοητικές </a:t>
            </a:r>
            <a:r>
              <a:rPr lang="el-GR" dirty="0" smtClean="0"/>
              <a:t>λειτουργίες </a:t>
            </a:r>
          </a:p>
          <a:p>
            <a:r>
              <a:rPr lang="el-GR" dirty="0" smtClean="0"/>
              <a:t>Να μην είναι στα πλαίσια όξειας κατάστασης (οξεία συγχυτική κατάσταση</a:t>
            </a:r>
            <a:r>
              <a:rPr lang="el-GR" dirty="0"/>
              <a:t>) </a:t>
            </a:r>
            <a:endParaRPr lang="el-GR" dirty="0" smtClean="0"/>
          </a:p>
          <a:p>
            <a:pPr marL="0" indent="0">
              <a:buNone/>
            </a:pPr>
            <a:r>
              <a:rPr lang="el-GR" dirty="0" smtClean="0"/>
              <a:t>ή </a:t>
            </a:r>
            <a:r>
              <a:rPr lang="el-GR" dirty="0"/>
              <a:t>σε σοβαρή κατάθλιψη</a:t>
            </a:r>
            <a:r>
              <a:rPr lang="el-GR" dirty="0" smtClean="0"/>
              <a:t>. (Π.Ο.Υ.) </a:t>
            </a:r>
            <a:endParaRPr lang="el-GR" dirty="0"/>
          </a:p>
          <a:p>
            <a:pPr marL="0" indent="0">
              <a:buNone/>
            </a:pPr>
            <a:endParaRPr lang="el-GR" dirty="0"/>
          </a:p>
        </p:txBody>
      </p:sp>
    </p:spTree>
    <p:extLst>
      <p:ext uri="{BB962C8B-B14F-4D97-AF65-F5344CB8AC3E}">
        <p14:creationId xmlns:p14="http://schemas.microsoft.com/office/powerpoint/2010/main" val="4142201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συμτώματα</a:t>
            </a:r>
            <a:endParaRPr lang="el-GR" dirty="0"/>
          </a:p>
        </p:txBody>
      </p:sp>
      <p:sp>
        <p:nvSpPr>
          <p:cNvPr id="3" name="Content Placeholder 2"/>
          <p:cNvSpPr>
            <a:spLocks noGrp="1"/>
          </p:cNvSpPr>
          <p:nvPr>
            <p:ph idx="1"/>
          </p:nvPr>
        </p:nvSpPr>
        <p:spPr>
          <a:xfrm>
            <a:off x="467544" y="1268760"/>
            <a:ext cx="8229600" cy="5257800"/>
          </a:xfrm>
        </p:spPr>
        <p:txBody>
          <a:bodyPr>
            <a:normAutofit/>
          </a:bodyPr>
          <a:lstStyle/>
          <a:p>
            <a:pPr marL="0" indent="0">
              <a:buNone/>
            </a:pPr>
            <a:r>
              <a:rPr lang="el-GR" b="1" dirty="0" smtClean="0"/>
              <a:t>Ενδεικτικά αναφέρονται:</a:t>
            </a:r>
          </a:p>
          <a:p>
            <a:r>
              <a:rPr lang="el-GR" b="1" dirty="0" smtClean="0"/>
              <a:t>απώλεια μνήμης</a:t>
            </a:r>
          </a:p>
          <a:p>
            <a:r>
              <a:rPr lang="el-GR" b="1" dirty="0" smtClean="0"/>
              <a:t>Μικρές βραχυπρόθεσμες αλλαγές στη μνήμη</a:t>
            </a:r>
            <a:endParaRPr lang="el-GR" b="1" dirty="0"/>
          </a:p>
          <a:p>
            <a:r>
              <a:rPr lang="el-GR" b="1" dirty="0"/>
              <a:t>Δυσκολία εύρεσης των κατάλληλων λέξεων</a:t>
            </a:r>
          </a:p>
          <a:p>
            <a:r>
              <a:rPr lang="el-GR" b="1" dirty="0"/>
              <a:t>Αλλαγές στη διάθεση</a:t>
            </a:r>
          </a:p>
          <a:p>
            <a:r>
              <a:rPr lang="el-GR" b="1" dirty="0"/>
              <a:t>Απάθεια</a:t>
            </a:r>
          </a:p>
          <a:p>
            <a:r>
              <a:rPr lang="el-GR" b="1" dirty="0" smtClean="0"/>
              <a:t>Δυσκολία </a:t>
            </a:r>
            <a:r>
              <a:rPr lang="el-GR" b="1" dirty="0"/>
              <a:t>στην εκτέλεση καθημερινών εργασιών</a:t>
            </a:r>
          </a:p>
          <a:p>
            <a:r>
              <a:rPr lang="el-GR" b="1" dirty="0"/>
              <a:t>Σύγχυση</a:t>
            </a:r>
          </a:p>
          <a:p>
            <a:r>
              <a:rPr lang="el-GR" b="1" dirty="0"/>
              <a:t>Δυσκολία παρακολούθησης ιστοριών</a:t>
            </a:r>
          </a:p>
          <a:p>
            <a:r>
              <a:rPr lang="el-GR" b="1" dirty="0"/>
              <a:t>Πρόβλημα στην αίσθηση προσανατολισμού</a:t>
            </a:r>
          </a:p>
          <a:p>
            <a:r>
              <a:rPr lang="el-GR" b="1" dirty="0" smtClean="0"/>
              <a:t>Επανάληψη</a:t>
            </a:r>
            <a:endParaRPr lang="el-GR" b="1" dirty="0"/>
          </a:p>
          <a:p>
            <a:r>
              <a:rPr lang="el-GR" b="1" dirty="0"/>
              <a:t>Δυσκολία προσαρμογής </a:t>
            </a:r>
            <a:r>
              <a:rPr lang="el-GR" b="1" dirty="0" smtClean="0"/>
              <a:t>σε αλλαγές</a:t>
            </a:r>
            <a:endParaRPr lang="el-GR" b="1" dirty="0"/>
          </a:p>
          <a:p>
            <a:endParaRPr lang="el-GR" dirty="0"/>
          </a:p>
        </p:txBody>
      </p:sp>
    </p:spTree>
    <p:extLst>
      <p:ext uri="{BB962C8B-B14F-4D97-AF65-F5344CB8AC3E}">
        <p14:creationId xmlns:p14="http://schemas.microsoft.com/office/powerpoint/2010/main" val="4161738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Διάγνωση</a:t>
            </a:r>
            <a:br>
              <a:rPr lang="el-GR" dirty="0" smtClean="0"/>
            </a:br>
            <a:r>
              <a:rPr lang="el-GR" dirty="0" smtClean="0"/>
              <a:t>ορισμός του </a:t>
            </a:r>
            <a:r>
              <a:rPr lang="en-US" dirty="0" smtClean="0"/>
              <a:t>DSM-V</a:t>
            </a:r>
            <a:endParaRPr lang="el-GR" dirty="0"/>
          </a:p>
        </p:txBody>
      </p:sp>
      <p:sp>
        <p:nvSpPr>
          <p:cNvPr id="3" name="Content Placeholder 2"/>
          <p:cNvSpPr>
            <a:spLocks noGrp="1"/>
          </p:cNvSpPr>
          <p:nvPr>
            <p:ph idx="1"/>
          </p:nvPr>
        </p:nvSpPr>
        <p:spPr/>
        <p:txBody>
          <a:bodyPr>
            <a:normAutofit fontScale="92500" lnSpcReduction="10000"/>
          </a:bodyPr>
          <a:lstStyle/>
          <a:p>
            <a:pPr marL="274320" indent="-274320" fontAlgn="auto">
              <a:spcAft>
                <a:spcPts val="0"/>
              </a:spcAft>
              <a:buFont typeface="Wingdings 2"/>
              <a:buChar char=""/>
              <a:defRPr/>
            </a:pPr>
            <a:r>
              <a:rPr lang="el-GR" sz="2200" dirty="0"/>
              <a:t>Ενδείξεις από το </a:t>
            </a:r>
            <a:r>
              <a:rPr lang="el-GR" sz="2200" b="1" dirty="0"/>
              <a:t>ιστορικό</a:t>
            </a:r>
            <a:r>
              <a:rPr lang="el-GR" sz="2200" dirty="0"/>
              <a:t> και την </a:t>
            </a:r>
            <a:r>
              <a:rPr lang="el-GR" sz="2200" b="1" dirty="0"/>
              <a:t>εξέταση της νοητικής κατάστασης </a:t>
            </a:r>
            <a:r>
              <a:rPr lang="el-GR" sz="2200" dirty="0"/>
              <a:t>που παραπέμπουν σε σοβαρή έκπτωση στη μάθηση και τη μνήμη όπως και σε τουλάχιστον ένα από τα παρακάτω:</a:t>
            </a:r>
          </a:p>
          <a:p>
            <a:pPr marL="365760" lvl="1" indent="0" fontAlgn="auto">
              <a:spcAft>
                <a:spcPts val="0"/>
              </a:spcAft>
              <a:buClr>
                <a:schemeClr val="accent2">
                  <a:shade val="75000"/>
                </a:schemeClr>
              </a:buClr>
              <a:buNone/>
              <a:defRPr/>
            </a:pPr>
            <a:r>
              <a:rPr lang="el-GR" sz="1900" dirty="0"/>
              <a:t>Έκπτωση στην εκτέλεση σύνθετων καθηκόντων</a:t>
            </a:r>
          </a:p>
          <a:p>
            <a:pPr marL="365760" lvl="1" indent="0" fontAlgn="auto">
              <a:spcAft>
                <a:spcPts val="0"/>
              </a:spcAft>
              <a:buClr>
                <a:schemeClr val="accent2">
                  <a:shade val="75000"/>
                </a:schemeClr>
              </a:buClr>
              <a:buNone/>
              <a:defRPr/>
            </a:pPr>
            <a:r>
              <a:rPr lang="el-GR" sz="1900" dirty="0"/>
              <a:t>Έκπτωση στη λογική ικανότητα</a:t>
            </a:r>
          </a:p>
          <a:p>
            <a:pPr marL="365760" lvl="1" indent="0" fontAlgn="auto">
              <a:spcAft>
                <a:spcPts val="0"/>
              </a:spcAft>
              <a:buClr>
                <a:schemeClr val="accent2">
                  <a:shade val="75000"/>
                </a:schemeClr>
              </a:buClr>
              <a:buNone/>
              <a:defRPr/>
            </a:pPr>
            <a:r>
              <a:rPr lang="el-GR" sz="1900" dirty="0"/>
              <a:t>Έκπτωση στην αντίληψη του χώρου και στον προσανατολισμό</a:t>
            </a:r>
          </a:p>
          <a:p>
            <a:pPr marL="365760" lvl="1" indent="0" fontAlgn="auto">
              <a:spcAft>
                <a:spcPts val="0"/>
              </a:spcAft>
              <a:buClr>
                <a:schemeClr val="accent2">
                  <a:shade val="75000"/>
                </a:schemeClr>
              </a:buClr>
              <a:buNone/>
              <a:defRPr/>
            </a:pPr>
            <a:r>
              <a:rPr lang="el-GR" sz="1900" dirty="0"/>
              <a:t>Γλωσσική έκπτωση</a:t>
            </a:r>
          </a:p>
          <a:p>
            <a:pPr marL="708660" lvl="1" indent="-342900" fontAlgn="auto">
              <a:spcAft>
                <a:spcPts val="0"/>
              </a:spcAft>
              <a:buClr>
                <a:schemeClr val="accent2">
                  <a:shade val="75000"/>
                </a:schemeClr>
              </a:buClr>
              <a:buFont typeface="Wingdings 2"/>
              <a:buNone/>
              <a:defRPr/>
            </a:pPr>
            <a:endParaRPr lang="el-GR" sz="1600" dirty="0"/>
          </a:p>
          <a:p>
            <a:pPr>
              <a:buFont typeface="Wingdings 2"/>
              <a:buChar char=""/>
              <a:defRPr/>
            </a:pPr>
            <a:r>
              <a:rPr lang="el-GR" sz="2200" dirty="0"/>
              <a:t>Τα γνωσιακά συμπτώματα πρέπει να έχουν σοβαρές επιπτώσεις στην ικανότητα του ατόμου για </a:t>
            </a:r>
            <a:r>
              <a:rPr lang="el-GR" sz="2200" b="1" dirty="0"/>
              <a:t>εργασία</a:t>
            </a:r>
            <a:r>
              <a:rPr lang="el-GR" sz="2200" dirty="0"/>
              <a:t>, στις συνήθεις </a:t>
            </a:r>
            <a:r>
              <a:rPr lang="el-GR" sz="2200" b="1" dirty="0"/>
              <a:t>κοινωνικές του δραστηριότητες</a:t>
            </a:r>
            <a:r>
              <a:rPr lang="el-GR" sz="2200" dirty="0"/>
              <a:t> όπως και </a:t>
            </a:r>
            <a:r>
              <a:rPr lang="el-GR" sz="2200" b="1" dirty="0"/>
              <a:t>στις σχέσεις</a:t>
            </a:r>
            <a:r>
              <a:rPr lang="el-GR" sz="2200" dirty="0"/>
              <a:t> του με άλλους ανθρώπους</a:t>
            </a:r>
          </a:p>
          <a:p>
            <a:pPr>
              <a:buNone/>
              <a:defRPr/>
            </a:pPr>
            <a:endParaRPr lang="el-GR" sz="1900" dirty="0"/>
          </a:p>
          <a:p>
            <a:pPr>
              <a:buFont typeface="Wingdings 2"/>
              <a:buChar char=""/>
              <a:defRPr/>
            </a:pPr>
            <a:r>
              <a:rPr lang="el-GR" sz="2200" dirty="0"/>
              <a:t>Τα ανωτέρω πρέπει να αντιπροσωπεύουν μια σημαντική πτώση από ένα προηγούμενο επίπεδο λειτουργικότητας </a:t>
            </a:r>
          </a:p>
          <a:p>
            <a:endParaRPr lang="el-GR" dirty="0"/>
          </a:p>
        </p:txBody>
      </p:sp>
    </p:spTree>
    <p:extLst>
      <p:ext uri="{BB962C8B-B14F-4D97-AF65-F5344CB8AC3E}">
        <p14:creationId xmlns:p14="http://schemas.microsoft.com/office/powerpoint/2010/main" val="1648883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4086</TotalTime>
  <Words>1508</Words>
  <Application>Microsoft Office PowerPoint</Application>
  <PresentationFormat>Προβολή στην οθόνη (4:3)</PresentationFormat>
  <Paragraphs>212</Paragraphs>
  <Slides>33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Adjacency</vt:lpstr>
      <vt:lpstr>ΆΝΟΙΑ </vt:lpstr>
      <vt:lpstr>Τι είναι;</vt:lpstr>
      <vt:lpstr>Προδιαθεσικοί παράγοντες</vt:lpstr>
      <vt:lpstr>Προδιαθεσικοί παράγοντες</vt:lpstr>
      <vt:lpstr>Τι μπορεί να δημιουργήσει την άνοια;</vt:lpstr>
      <vt:lpstr>Τι μπορεί να δημιουργήσει την άνοια;</vt:lpstr>
      <vt:lpstr>συμπτώματα</vt:lpstr>
      <vt:lpstr>συμτώματα</vt:lpstr>
      <vt:lpstr>Διάγνωση ορισμός του DSM-V</vt:lpstr>
      <vt:lpstr>Νόσος Αlzheimer</vt:lpstr>
      <vt:lpstr>Νόσος Αlzheimer</vt:lpstr>
      <vt:lpstr>Νόσος Αlzheimer</vt:lpstr>
      <vt:lpstr>Νόσος Αlzheimer</vt:lpstr>
      <vt:lpstr>Νόσος Αlzheimer</vt:lpstr>
      <vt:lpstr>Παράγοντες οι οποίοι δρουν αποτρεπτικά στην εμφάνιση της νόσου Αλτσχάιμερ</vt:lpstr>
      <vt:lpstr>Νόσος Αlzheimer</vt:lpstr>
      <vt:lpstr>Νόσος Αlzheimer</vt:lpstr>
      <vt:lpstr>Νόσος Αlzheimer  Διάγνωση της νόσου </vt:lpstr>
      <vt:lpstr>Νόσος Αlzheimer-αιτιολογία</vt:lpstr>
      <vt:lpstr>Κατάληξη-πρόγνωση</vt:lpstr>
      <vt:lpstr>θεραπεία</vt:lpstr>
      <vt:lpstr>Άνοια Σωματίων Lewy</vt:lpstr>
      <vt:lpstr>Άνοια Σωματίων Lewy</vt:lpstr>
      <vt:lpstr>ΑΓΓΕΙΑΚΗ ΑΝΟΙΑ(VaD)</vt:lpstr>
      <vt:lpstr>ΜΕΤΩΠΟΚΡΟΤΑΦΙΚΗ ΑΝΟΙΑ</vt:lpstr>
      <vt:lpstr>Κλινική εικόνα</vt:lpstr>
      <vt:lpstr>2 κλινικές οντότητες ανάλογα με την εντόπιση της βλάβης</vt:lpstr>
      <vt:lpstr>2 κλινικές οντότητες ανάλογα με την εντόπιση της βλάβης</vt:lpstr>
      <vt:lpstr>Μικτή άνοια</vt:lpstr>
      <vt:lpstr>Άνοια νόσου πάρκινσον</vt:lpstr>
      <vt:lpstr>Προϊούσα υπερπυρηνική παράλυση</vt:lpstr>
      <vt:lpstr>ΑΝΑΣΤΡΕΨΙΜΕΣ ΑΝΟΙΕΣ</vt:lpstr>
      <vt:lpstr>ΒΙΒΛΙΟΓΡΑΦΙΑ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ΆΝΟΙΑ</dc:title>
  <dc:creator>ntolkera</dc:creator>
  <cp:lastModifiedBy>PHYSIOLOGY LAB</cp:lastModifiedBy>
  <cp:revision>64</cp:revision>
  <dcterms:created xsi:type="dcterms:W3CDTF">2014-12-24T23:54:20Z</dcterms:created>
  <dcterms:modified xsi:type="dcterms:W3CDTF">2015-03-03T14:18:56Z</dcterms:modified>
</cp:coreProperties>
</file>