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40"/>
  </p:notesMasterIdLst>
  <p:sldIdLst>
    <p:sldId id="289" r:id="rId3"/>
    <p:sldId id="257" r:id="rId4"/>
    <p:sldId id="259" r:id="rId5"/>
    <p:sldId id="261" r:id="rId6"/>
    <p:sldId id="262" r:id="rId7"/>
    <p:sldId id="264" r:id="rId8"/>
    <p:sldId id="266" r:id="rId9"/>
    <p:sldId id="374" r:id="rId10"/>
    <p:sldId id="376" r:id="rId11"/>
    <p:sldId id="381" r:id="rId12"/>
    <p:sldId id="397" r:id="rId13"/>
    <p:sldId id="422" r:id="rId14"/>
    <p:sldId id="423" r:id="rId15"/>
    <p:sldId id="425" r:id="rId16"/>
    <p:sldId id="426" r:id="rId17"/>
    <p:sldId id="424" r:id="rId18"/>
    <p:sldId id="427" r:id="rId19"/>
    <p:sldId id="428" r:id="rId20"/>
    <p:sldId id="429" r:id="rId21"/>
    <p:sldId id="430" r:id="rId22"/>
    <p:sldId id="431" r:id="rId23"/>
    <p:sldId id="437" r:id="rId24"/>
    <p:sldId id="438" r:id="rId25"/>
    <p:sldId id="432" r:id="rId26"/>
    <p:sldId id="435" r:id="rId27"/>
    <p:sldId id="436" r:id="rId28"/>
    <p:sldId id="439" r:id="rId29"/>
    <p:sldId id="441" r:id="rId30"/>
    <p:sldId id="440" r:id="rId31"/>
    <p:sldId id="442" r:id="rId32"/>
    <p:sldId id="443" r:id="rId33"/>
    <p:sldId id="444" r:id="rId34"/>
    <p:sldId id="445" r:id="rId35"/>
    <p:sldId id="446" r:id="rId36"/>
    <p:sldId id="447" r:id="rId37"/>
    <p:sldId id="448"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66"/>
    <a:srgbClr val="FFFFCC"/>
    <a:srgbClr val="FF7C8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6" autoAdjust="0"/>
    <p:restoredTop sz="88172" autoAdjust="0"/>
  </p:normalViewPr>
  <p:slideViewPr>
    <p:cSldViewPr>
      <p:cViewPr>
        <p:scale>
          <a:sx n="66" d="100"/>
          <a:sy n="66" d="100"/>
        </p:scale>
        <p:origin x="-1518" y="-174"/>
      </p:cViewPr>
      <p:guideLst>
        <p:guide orient="horz" pos="2341"/>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xmlns=""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35015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6"/>
            <a:ext cx="7772400" cy="1470025"/>
          </a:xfrm>
        </p:spPr>
        <p:txBody>
          <a:bodyPr>
            <a:normAutofit/>
          </a:bodyPr>
          <a:lstStyle/>
          <a:p>
            <a:r>
              <a:rPr lang="el-GR" dirty="0" smtClean="0"/>
              <a:t>ΑΣΚΗΣΗ ΣΤΗΝ ΤΡΙΤΗ ΗΛΙΚΙΑ</a:t>
            </a:r>
            <a:endParaRPr lang="el-GR" dirty="0"/>
          </a:p>
        </p:txBody>
      </p:sp>
      <p:sp>
        <p:nvSpPr>
          <p:cNvPr id="3" name="Υπότιτλος 2"/>
          <p:cNvSpPr>
            <a:spLocks noGrp="1"/>
          </p:cNvSpPr>
          <p:nvPr>
            <p:ph type="subTitle" idx="1"/>
          </p:nvPr>
        </p:nvSpPr>
        <p:spPr>
          <a:xfrm>
            <a:off x="323528" y="3044552"/>
            <a:ext cx="8424936" cy="1752600"/>
          </a:xfrm>
        </p:spPr>
        <p:txBody>
          <a:bodyPr>
            <a:noAutofit/>
          </a:bodyPr>
          <a:lstStyle/>
          <a:p>
            <a:r>
              <a:rPr lang="el-GR" sz="2600" b="1" dirty="0" smtClean="0"/>
              <a:t>Ενότητα 5:</a:t>
            </a:r>
            <a:r>
              <a:rPr lang="en-US" sz="2600" dirty="0" smtClean="0"/>
              <a:t> </a:t>
            </a:r>
            <a:r>
              <a:rPr lang="el-GR" sz="2600" dirty="0" smtClean="0"/>
              <a:t>Προγράμματα άσκησης 1. Βασικές αρχές</a:t>
            </a:r>
          </a:p>
          <a:p>
            <a:endParaRPr lang="en-US" sz="2800" dirty="0" smtClean="0"/>
          </a:p>
          <a:p>
            <a:r>
              <a:rPr lang="el-GR" sz="2800" dirty="0" smtClean="0"/>
              <a:t>Βασιλική Ζήση, </a:t>
            </a:r>
            <a:r>
              <a:rPr lang="de-DE" sz="2800" dirty="0" smtClean="0"/>
              <a:t>Ph D</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4"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6"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rgbClr val="7F2F2D"/>
                    </a:solidFill>
                    <a:effectLst>
                      <a:outerShdw blurRad="38100" dist="38100" dir="2700000" algn="tl">
                        <a:srgbClr val="000000">
                          <a:alpha val="43137"/>
                        </a:srgbClr>
                      </a:outerShdw>
                    </a:effectLst>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Ταξινόμηση ηλικιωμένων σε ομάδες</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b="1" u="sng" dirty="0" smtClean="0"/>
              <a:t>Ομάδα 3</a:t>
            </a:r>
            <a:r>
              <a:rPr lang="el-GR" sz="2800" b="1" dirty="0" smtClean="0"/>
              <a:t>: Υγιείς – καλή φυσική κατάσταση</a:t>
            </a:r>
          </a:p>
          <a:p>
            <a:pPr marL="0" indent="0">
              <a:buNone/>
            </a:pPr>
            <a:r>
              <a:rPr lang="el-GR" sz="2800" dirty="0" smtClean="0"/>
              <a:t>Συμμετέχουν συστηματικά σε ΦΔ και έχουν πολύ λίγους περιορισμούς στην πραγματοποίηση καθημερινών δραστηριοτήτων. Μπορούν να συμμετέχουν σε όλα σχεδόν τα προγράμματα άσκησης </a:t>
            </a:r>
          </a:p>
          <a:p>
            <a:pPr marL="0" indent="0">
              <a:buNone/>
            </a:pPr>
            <a:endParaRPr lang="el-GR" sz="2800" dirty="0" smtClean="0"/>
          </a:p>
          <a:p>
            <a:pPr marL="0" indent="0">
              <a:buNone/>
            </a:pPr>
            <a:r>
              <a:rPr lang="el-GR" sz="2800" b="1" u="sng" dirty="0" smtClean="0"/>
              <a:t>Ομάδα 2</a:t>
            </a:r>
            <a:r>
              <a:rPr lang="el-GR" sz="2800" dirty="0" smtClean="0"/>
              <a:t>: </a:t>
            </a:r>
            <a:r>
              <a:rPr lang="el-GR" sz="2800" b="1" dirty="0" smtClean="0"/>
              <a:t>Υγιείς – κακή φυσική κατάσταση</a:t>
            </a:r>
          </a:p>
          <a:p>
            <a:pPr marL="0" indent="0">
              <a:buNone/>
            </a:pPr>
            <a:r>
              <a:rPr lang="el-GR" sz="2800" dirty="0" smtClean="0"/>
              <a:t>Δεν ασκούνται αρκετά, αλλά ζουν ανεξάρτητοι. Πρέπει να γυμνάζονται για να αποφύγουν τον κίνδυνο χρόνιων ασθενειών. Τα προγράμματα άσκησης καλό είναι να είναι εξατομικευμένα και να προσαρμόζονται στους κινητικούς περιορισμούς των ατόμων.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Ταξινόμηση ηλικιωμένων σε ομάδες</a:t>
            </a:r>
            <a:endParaRPr lang="el-GR" dirty="0"/>
          </a:p>
        </p:txBody>
      </p:sp>
      <p:sp>
        <p:nvSpPr>
          <p:cNvPr id="3" name="Θέση περιεχομένου 2"/>
          <p:cNvSpPr>
            <a:spLocks noGrp="1"/>
          </p:cNvSpPr>
          <p:nvPr>
            <p:ph idx="1"/>
          </p:nvPr>
        </p:nvSpPr>
        <p:spPr>
          <a:xfrm>
            <a:off x="457200" y="2009850"/>
            <a:ext cx="8229600" cy="3412975"/>
          </a:xfrm>
        </p:spPr>
        <p:txBody>
          <a:bodyPr>
            <a:normAutofit lnSpcReduction="10000"/>
          </a:bodyPr>
          <a:lstStyle/>
          <a:p>
            <a:pPr marL="0" indent="0">
              <a:buNone/>
            </a:pPr>
            <a:r>
              <a:rPr lang="el-GR" sz="2800" b="1" u="sng" dirty="0" smtClean="0"/>
              <a:t>Ομάδα 1: Μη υγιείς – κακή φυσική κατάσταση</a:t>
            </a:r>
          </a:p>
          <a:p>
            <a:pPr marL="0" indent="0">
              <a:buNone/>
            </a:pPr>
            <a:r>
              <a:rPr lang="el-GR" sz="2800" dirty="0" smtClean="0"/>
              <a:t>Δεν ζουν ανεξάρτητα, λόγω φυσικών και ψυχολογικών περιορισμών.  Η ΦΔ μπορεί να βελτιώσει σε πολύ μεγάλο βαθμό την ποιότητα ζωής τους και να επαναφέρει εν μέρει την ανεξαρτησία τους. Έχουν αναπτυχθεί προγράμματα άσκησης ειδικά για γηροκομεία. Μπορούν να γίνουν ασκήσεις με καρέκλες ή στο κρεβάτι εξατομικευμένα.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a:solidFill>
            <a:srgbClr val="A50021"/>
          </a:solidFill>
        </p:spPr>
        <p:txBody>
          <a:bodyPr>
            <a:normAutofit fontScale="90000"/>
          </a:bodyPr>
          <a:lstStyle/>
          <a:p>
            <a:r>
              <a:rPr lang="el-GR" dirty="0" smtClean="0">
                <a:solidFill>
                  <a:schemeClr val="bg1"/>
                </a:solidFill>
              </a:rPr>
              <a:t>Αρχές </a:t>
            </a:r>
            <a:r>
              <a:rPr lang="el-GR" dirty="0" smtClean="0">
                <a:solidFill>
                  <a:schemeClr val="bg1"/>
                </a:solidFill>
              </a:rPr>
              <a:t>προγραμμάτων </a:t>
            </a:r>
            <a:r>
              <a:rPr lang="el-GR" dirty="0" smtClean="0">
                <a:solidFill>
                  <a:schemeClr val="bg1"/>
                </a:solidFill>
              </a:rPr>
              <a:t>άσκησης  για </a:t>
            </a:r>
            <a:r>
              <a:rPr lang="el-GR" dirty="0" smtClean="0">
                <a:solidFill>
                  <a:schemeClr val="bg1"/>
                </a:solidFill>
              </a:rPr>
              <a:t>ηλικιωμένους  </a:t>
            </a:r>
            <a:endParaRPr lang="el-GR" dirty="0" smtClean="0">
              <a:solidFill>
                <a:schemeClr val="bg1"/>
              </a:solidFill>
            </a:endParaRPr>
          </a:p>
        </p:txBody>
      </p:sp>
      <p:sp>
        <p:nvSpPr>
          <p:cNvPr id="3" name="Θέση περιεχομένου 2"/>
          <p:cNvSpPr>
            <a:spLocks noGrp="1"/>
          </p:cNvSpPr>
          <p:nvPr>
            <p:ph idx="1"/>
          </p:nvPr>
        </p:nvSpPr>
        <p:spPr>
          <a:xfrm>
            <a:off x="457200" y="1556792"/>
            <a:ext cx="8229600" cy="4824536"/>
          </a:xfrm>
        </p:spPr>
        <p:txBody>
          <a:bodyPr>
            <a:normAutofit fontScale="92500" lnSpcReduction="20000"/>
          </a:bodyPr>
          <a:lstStyle/>
          <a:p>
            <a:pPr marL="0" indent="273050">
              <a:buNone/>
              <a:defRPr/>
            </a:pPr>
            <a:r>
              <a:rPr lang="el-GR" sz="2800" dirty="0" smtClean="0"/>
              <a:t>Τα προγράμματα άσκησης θα πρέπει να σχεδιάζονται με βάση το επίπεδο της υγείας, την φυσική κατάσταση και την προηγούμενη εμπειρία των ηλικιωμένων. </a:t>
            </a:r>
          </a:p>
          <a:p>
            <a:pPr marL="0" indent="273050">
              <a:buNone/>
              <a:defRPr/>
            </a:pPr>
            <a:r>
              <a:rPr lang="el-GR" sz="2800" dirty="0" smtClean="0"/>
              <a:t>Πριν </a:t>
            </a:r>
            <a:r>
              <a:rPr lang="el-GR" sz="2800" dirty="0" smtClean="0"/>
              <a:t>από τη συμμετοχή σε κάθε μορφής άσκηση απαιτείται ιατρικός έλεγχος – έλεγχος υγείας με ειδικά ερωτηματολόγια.</a:t>
            </a:r>
          </a:p>
          <a:p>
            <a:pPr marL="0" indent="273050">
              <a:buNone/>
              <a:defRPr/>
            </a:pPr>
            <a:r>
              <a:rPr lang="el-GR" sz="2800" dirty="0" smtClean="0"/>
              <a:t>Σχεδόν </a:t>
            </a:r>
            <a:r>
              <a:rPr lang="el-GR" sz="2800" dirty="0" smtClean="0"/>
              <a:t>όλοι οι ηλικιωμένοι μπορούν να ωφεληθούν από τη συμμετοχή σε άσκηση.</a:t>
            </a:r>
          </a:p>
          <a:p>
            <a:pPr marL="0" indent="273050">
              <a:buNone/>
              <a:defRPr/>
            </a:pPr>
            <a:r>
              <a:rPr lang="el-GR" sz="2800" dirty="0" smtClean="0"/>
              <a:t>Για </a:t>
            </a:r>
            <a:r>
              <a:rPr lang="el-GR" sz="2800" dirty="0" smtClean="0"/>
              <a:t>τους περισσότερους ηλικιωμένους ένα τυπικό πρόγραμμα άσκησης θα πρέπει να περιλαμβάνει το </a:t>
            </a:r>
            <a:r>
              <a:rPr lang="el-GR" sz="2800" dirty="0" err="1" smtClean="0"/>
              <a:t>καρδιοαναπνευστικό</a:t>
            </a:r>
            <a:r>
              <a:rPr lang="el-GR" sz="2800" dirty="0" smtClean="0"/>
              <a:t> μέρος, προπόνηση με αντιστάσεις και ασκήσεις ευκαμψίας</a:t>
            </a:r>
            <a:r>
              <a:rPr lang="el-GR" sz="2800" dirty="0" smtClean="0"/>
              <a:t>.</a:t>
            </a:r>
            <a:endParaRPr lang="de-DE" sz="2800" dirty="0" smtClean="0"/>
          </a:p>
          <a:p>
            <a:pPr marL="0" indent="273050">
              <a:buNone/>
              <a:defRPr/>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600" dirty="0" smtClean="0"/>
              <a:t>Δραστηριότητες</a:t>
            </a:r>
            <a:endParaRPr lang="el-GR" sz="3600" dirty="0"/>
          </a:p>
        </p:txBody>
      </p:sp>
      <p:sp>
        <p:nvSpPr>
          <p:cNvPr id="3" name="Content Placeholder 2"/>
          <p:cNvSpPr>
            <a:spLocks noGrp="1"/>
          </p:cNvSpPr>
          <p:nvPr>
            <p:ph idx="1"/>
          </p:nvPr>
        </p:nvSpPr>
        <p:spPr>
          <a:xfrm>
            <a:off x="457200" y="1196752"/>
            <a:ext cx="8229600" cy="5040560"/>
          </a:xfrm>
        </p:spPr>
        <p:txBody>
          <a:bodyPr>
            <a:normAutofit fontScale="85000" lnSpcReduction="20000"/>
          </a:bodyPr>
          <a:lstStyle/>
          <a:p>
            <a:r>
              <a:rPr lang="el-GR" dirty="0" smtClean="0"/>
              <a:t>Οι ρυθμικές δραστηριότητες χαμηλής έντασης στις οποίες συμμετέχουν μεγάλες μυϊκές ομάδες, όπως το βάδισμα, το τρέξιμο, το ποδήλατο και το κολύμπι είναι ιδανικές για τη βελτίωση της αερόβιας ικανότητας. Η επιλογή των δραστηριοτήτων γίνεται με βάση την κατάσταση της υγείας και τους πιθανούς κινητικούς περιορισμούς</a:t>
            </a:r>
            <a:r>
              <a:rPr lang="el-GR" dirty="0" smtClean="0"/>
              <a:t>.</a:t>
            </a:r>
          </a:p>
          <a:p>
            <a:endParaRPr lang="el-GR" dirty="0" smtClean="0"/>
          </a:p>
          <a:p>
            <a:pPr>
              <a:buNone/>
            </a:pPr>
            <a:r>
              <a:rPr lang="el-GR" sz="4200" b="1" dirty="0" smtClean="0"/>
              <a:t>Συχνότητα άσκησης</a:t>
            </a:r>
          </a:p>
          <a:p>
            <a:r>
              <a:rPr lang="el-GR" dirty="0" smtClean="0"/>
              <a:t>Δύο </a:t>
            </a:r>
            <a:r>
              <a:rPr lang="el-GR" dirty="0" smtClean="0"/>
              <a:t>με τρεις φορές της εβδομάδα είναι απαραίτητες για φανούν οι ευεργετικές επιδράσεις της άσκησης. Αυτό που είναι σημαντικό είναι η συστηματική συμμετοχή. </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600" dirty="0" smtClean="0"/>
              <a:t>Διάρκεια άσκησης</a:t>
            </a:r>
          </a:p>
        </p:txBody>
      </p:sp>
      <p:sp>
        <p:nvSpPr>
          <p:cNvPr id="3" name="Content Placeholder 2"/>
          <p:cNvSpPr>
            <a:spLocks noGrp="1"/>
          </p:cNvSpPr>
          <p:nvPr>
            <p:ph idx="1"/>
          </p:nvPr>
        </p:nvSpPr>
        <p:spPr>
          <a:xfrm>
            <a:off x="457200" y="1196752"/>
            <a:ext cx="8229600" cy="5040560"/>
          </a:xfrm>
        </p:spPr>
        <p:txBody>
          <a:bodyPr>
            <a:normAutofit fontScale="85000" lnSpcReduction="20000"/>
          </a:bodyPr>
          <a:lstStyle/>
          <a:p>
            <a:r>
              <a:rPr lang="el-GR" dirty="0" smtClean="0"/>
              <a:t>Η διάρκεια ενός τυπικού ημερήσιου πλάνου γύμνασης είναι 45-60’: 15-20’ προθέρμανση, 20 – 30’ αερόβιο μέρος, 10’ αποθεραπεία. Για τα άτομα των ομάδων Ι και ΙΙ μπορεί να είναι δύσκολο να πετύχουν 45’ συνεχούς άσκησης, τουλάχιστον στην αρχή. </a:t>
            </a:r>
          </a:p>
          <a:p>
            <a:endParaRPr lang="el-GR" dirty="0" smtClean="0"/>
          </a:p>
          <a:p>
            <a:pPr>
              <a:buNone/>
            </a:pPr>
            <a:r>
              <a:rPr lang="el-GR" sz="4200" b="1" dirty="0" smtClean="0"/>
              <a:t>Ένταση άσκησης</a:t>
            </a:r>
          </a:p>
          <a:p>
            <a:r>
              <a:rPr lang="el-GR" dirty="0" smtClean="0"/>
              <a:t>Η ένταση της άσκησης δεν είναι απαραίτητο να είναι υψηλή. Η χαμηλή ένταση είναι πιο προσιτή στους ηλικιωμένους. Η βασική αρχή είναι συστηματική δραστηριότητα με την χαμηλότερη δυνατή ένταση για να φανούν οι προσαρμογές και να είναι ευχάριστη στους συμμετέχοντες.</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a:solidFill>
            <a:srgbClr val="A50021"/>
          </a:solidFill>
        </p:spPr>
        <p:txBody>
          <a:bodyPr>
            <a:normAutofit/>
          </a:bodyPr>
          <a:lstStyle/>
          <a:p>
            <a:r>
              <a:rPr lang="el-GR" dirty="0" smtClean="0">
                <a:solidFill>
                  <a:schemeClr val="bg1"/>
                </a:solidFill>
              </a:rPr>
              <a:t>Η επιλογή του τύπου άσκησης  </a:t>
            </a:r>
          </a:p>
        </p:txBody>
      </p:sp>
      <p:sp>
        <p:nvSpPr>
          <p:cNvPr id="3" name="Θέση περιεχομένου 2"/>
          <p:cNvSpPr>
            <a:spLocks noGrp="1"/>
          </p:cNvSpPr>
          <p:nvPr>
            <p:ph idx="1"/>
          </p:nvPr>
        </p:nvSpPr>
        <p:spPr>
          <a:xfrm>
            <a:off x="457200" y="1556792"/>
            <a:ext cx="8229600" cy="4824536"/>
          </a:xfrm>
        </p:spPr>
        <p:txBody>
          <a:bodyPr>
            <a:normAutofit fontScale="85000" lnSpcReduction="20000"/>
          </a:bodyPr>
          <a:lstStyle/>
          <a:p>
            <a:pPr marL="0" indent="0">
              <a:buNone/>
              <a:defRPr/>
            </a:pPr>
            <a:r>
              <a:rPr lang="el-GR" sz="2800" dirty="0" smtClean="0"/>
              <a:t>Πριν συστήσετε τον κατάλληλο τύπο άσκησης για έναν ηλικιωμένο θα πρέπει να λάβετε </a:t>
            </a:r>
            <a:r>
              <a:rPr lang="el-GR" sz="2800" dirty="0" err="1" smtClean="0"/>
              <a:t>υπόψιν</a:t>
            </a:r>
            <a:r>
              <a:rPr lang="el-GR" sz="2800" dirty="0" smtClean="0"/>
              <a:t> σας ορισμένους ατομικούς παράγοντες, όπως:</a:t>
            </a:r>
          </a:p>
          <a:p>
            <a:pPr marL="885825" indent="273050">
              <a:defRPr/>
            </a:pPr>
            <a:r>
              <a:rPr lang="el-GR" sz="2800" dirty="0" smtClean="0"/>
              <a:t> Το επίπεδο φυσικής κατάστασης</a:t>
            </a:r>
          </a:p>
          <a:p>
            <a:pPr marL="885825" indent="273050">
              <a:defRPr/>
            </a:pPr>
            <a:r>
              <a:rPr lang="el-GR" sz="2800" dirty="0" smtClean="0"/>
              <a:t> Την κατάσταση της υγείας</a:t>
            </a:r>
          </a:p>
          <a:p>
            <a:pPr marL="885825" indent="273050">
              <a:defRPr/>
            </a:pPr>
            <a:r>
              <a:rPr lang="el-GR" sz="2800" dirty="0" smtClean="0"/>
              <a:t> Το επίπεδο </a:t>
            </a:r>
            <a:r>
              <a:rPr lang="el-GR" sz="2800" dirty="0" smtClean="0"/>
              <a:t>κινητικότητας- </a:t>
            </a:r>
            <a:r>
              <a:rPr lang="el-GR" sz="2800" dirty="0" smtClean="0"/>
              <a:t>φυσικούς περιορισμούς</a:t>
            </a:r>
          </a:p>
          <a:p>
            <a:pPr marL="885825" indent="273050">
              <a:defRPr/>
            </a:pPr>
            <a:r>
              <a:rPr lang="el-GR" sz="2800" dirty="0" smtClean="0"/>
              <a:t> Επίπεδο και πηγή παρακίνησης</a:t>
            </a:r>
          </a:p>
          <a:p>
            <a:pPr marL="885825" indent="273050">
              <a:defRPr/>
            </a:pPr>
            <a:r>
              <a:rPr lang="el-GR" sz="2800" dirty="0" smtClean="0"/>
              <a:t> </a:t>
            </a:r>
            <a:r>
              <a:rPr lang="el-GR" sz="2800" dirty="0" err="1" smtClean="0"/>
              <a:t>Αυτοαποτελεσματικότητα</a:t>
            </a:r>
            <a:endParaRPr lang="el-GR" sz="2800" dirty="0" smtClean="0"/>
          </a:p>
          <a:p>
            <a:pPr marL="885825" indent="273050">
              <a:defRPr/>
            </a:pPr>
            <a:r>
              <a:rPr lang="el-GR" sz="2800" dirty="0" smtClean="0"/>
              <a:t> Χρόνος</a:t>
            </a:r>
          </a:p>
          <a:p>
            <a:pPr marL="885825" indent="273050">
              <a:defRPr/>
            </a:pPr>
            <a:r>
              <a:rPr lang="el-GR" sz="2800" dirty="0" smtClean="0"/>
              <a:t> Ανάγκες-Στόχοι</a:t>
            </a:r>
          </a:p>
          <a:p>
            <a:pPr marL="885825" indent="273050">
              <a:defRPr/>
            </a:pPr>
            <a:r>
              <a:rPr lang="el-GR" sz="2800" dirty="0" smtClean="0"/>
              <a:t> Ενδιαφέροντα</a:t>
            </a:r>
          </a:p>
          <a:p>
            <a:pPr marL="0" indent="273050">
              <a:defRPr/>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Η επιλογή του τύπου άσκησης  </a:t>
            </a:r>
            <a:endParaRPr lang="el-GR" dirty="0"/>
          </a:p>
        </p:txBody>
      </p:sp>
      <p:sp>
        <p:nvSpPr>
          <p:cNvPr id="3" name="Content Placeholder 2"/>
          <p:cNvSpPr>
            <a:spLocks noGrp="1"/>
          </p:cNvSpPr>
          <p:nvPr>
            <p:ph idx="1"/>
          </p:nvPr>
        </p:nvSpPr>
        <p:spPr/>
        <p:txBody>
          <a:bodyPr/>
          <a:lstStyle/>
          <a:p>
            <a:pPr marL="0" indent="0">
              <a:buNone/>
            </a:pPr>
            <a:r>
              <a:rPr lang="el-GR" dirty="0" smtClean="0"/>
              <a:t>Η αξιολόγηση πριν από την άσκηση και η καταγραφή της κατάστασης της υγείας δίνουν σημαντικές πληροφορίες για τους περισσότερους από τους παραπάνω παράγοντες. Μία ατομική συνέντευξη μπορεί να δώσει πληροφορίες, για τις ανάγκες, τα ενδιαφέροντα, αλλά και το χρόνο που διαθέτει ένας ηλικιωμένος.</a:t>
            </a:r>
          </a:p>
          <a:p>
            <a:pPr>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επιλογή του τύπου </a:t>
            </a:r>
            <a:r>
              <a:rPr lang="el-GR" dirty="0" smtClean="0"/>
              <a:t>άσκησης Παράδειγμα 1  </a:t>
            </a:r>
            <a:endParaRPr lang="el-GR" dirty="0"/>
          </a:p>
        </p:txBody>
      </p:sp>
      <p:sp>
        <p:nvSpPr>
          <p:cNvPr id="3" name="Content Placeholder 2"/>
          <p:cNvSpPr>
            <a:spLocks noGrp="1"/>
          </p:cNvSpPr>
          <p:nvPr>
            <p:ph idx="1"/>
          </p:nvPr>
        </p:nvSpPr>
        <p:spPr>
          <a:xfrm>
            <a:off x="457200" y="1628800"/>
            <a:ext cx="8229600" cy="4277072"/>
          </a:xfrm>
        </p:spPr>
        <p:txBody>
          <a:bodyPr>
            <a:noAutofit/>
          </a:bodyPr>
          <a:lstStyle/>
          <a:p>
            <a:pPr marL="0" indent="0">
              <a:buNone/>
            </a:pPr>
            <a:r>
              <a:rPr lang="el-GR" sz="2400" b="1" i="1" dirty="0" smtClean="0"/>
              <a:t>Βλέπουμε από τη συνέντευξη ότι ένας ηλικιωμένος</a:t>
            </a:r>
            <a:r>
              <a:rPr lang="el-GR" sz="2400" u="sng" dirty="0" smtClean="0"/>
              <a:t>: </a:t>
            </a:r>
          </a:p>
          <a:p>
            <a:pPr marL="0" indent="0">
              <a:spcBef>
                <a:spcPts val="600"/>
              </a:spcBef>
            </a:pPr>
            <a:r>
              <a:rPr lang="el-GR" sz="2400" dirty="0" smtClean="0"/>
              <a:t> Ενδιαφέρεται να γνωρίσει άλλα άτομα.</a:t>
            </a:r>
          </a:p>
          <a:p>
            <a:pPr marL="0" indent="0">
              <a:spcBef>
                <a:spcPts val="600"/>
              </a:spcBef>
            </a:pPr>
            <a:r>
              <a:rPr lang="el-GR" sz="2400" dirty="0" smtClean="0"/>
              <a:t> Του αρέσει η άσκηση με μουσική.</a:t>
            </a:r>
          </a:p>
          <a:p>
            <a:pPr marL="0" indent="0">
              <a:spcBef>
                <a:spcPts val="600"/>
              </a:spcBef>
            </a:pPr>
            <a:r>
              <a:rPr lang="el-GR" sz="2400" dirty="0" smtClean="0"/>
              <a:t> Έχει αυτοπεποίθηση στις ικανότητες του για ομαδική άσκηση.</a:t>
            </a:r>
          </a:p>
          <a:p>
            <a:pPr marL="0" indent="0">
              <a:spcBef>
                <a:spcPts val="600"/>
              </a:spcBef>
            </a:pPr>
            <a:r>
              <a:rPr lang="el-GR" sz="2400" dirty="0" smtClean="0"/>
              <a:t> Από αντικειμενική παρατήρηση, έχει τις φυσικές ικανότητες να συμμετέχει σε ένα οργανωμένο πρόγραμμα αεροβικής γυμναστικής.</a:t>
            </a:r>
          </a:p>
          <a:p>
            <a:pPr marL="0" indent="0">
              <a:spcBef>
                <a:spcPts val="600"/>
              </a:spcBef>
            </a:pPr>
            <a:r>
              <a:rPr lang="el-GR" sz="2400" dirty="0" smtClean="0"/>
              <a:t>Το επίπεδο του προγράμματος ταιριάζει με τους στόχους του?.</a:t>
            </a:r>
          </a:p>
          <a:p>
            <a:pPr marL="0" indent="0">
              <a:spcBef>
                <a:spcPts val="600"/>
              </a:spcBef>
            </a:pPr>
            <a:r>
              <a:rPr lang="el-GR" sz="2400" dirty="0" smtClean="0"/>
              <a:t> Το ωράριο είναι βολικό γι’ αυτόν</a:t>
            </a:r>
            <a:r>
              <a:rPr lang="el-GR" sz="2400" dirty="0" smtClean="0"/>
              <a:t>. </a:t>
            </a:r>
            <a:endParaRPr lang="el-GR" sz="2400" dirty="0" smtClean="0"/>
          </a:p>
          <a:p>
            <a:pPr marL="0" indent="0">
              <a:buNone/>
            </a:pPr>
            <a:r>
              <a:rPr lang="el-GR" sz="2400" b="1" dirty="0" smtClean="0"/>
              <a:t>ΤΟΤΕ </a:t>
            </a:r>
            <a:r>
              <a:rPr lang="el-GR" sz="2400" b="1" dirty="0" smtClean="0">
                <a:sym typeface="Wingdings" pitchFamily="2" charset="2"/>
              </a:rPr>
              <a:t></a:t>
            </a:r>
            <a:r>
              <a:rPr lang="el-GR" sz="2400" b="1" dirty="0" smtClean="0"/>
              <a:t> </a:t>
            </a:r>
            <a:r>
              <a:rPr lang="el-GR" sz="2400" b="1" dirty="0" smtClean="0"/>
              <a:t>πρόγραμμα αεροβικής γυμναστικής, χαμηλής </a:t>
            </a:r>
            <a:r>
              <a:rPr lang="el-GR" sz="2400" b="1" dirty="0" smtClean="0"/>
              <a:t>έντασης</a:t>
            </a:r>
            <a:endParaRPr lang="el-GR" sz="2400" b="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επιλογή του τύπου </a:t>
            </a:r>
            <a:r>
              <a:rPr lang="el-GR" dirty="0" smtClean="0"/>
              <a:t>άσκησης Παράδειγμα 3  </a:t>
            </a:r>
            <a:endParaRPr lang="el-GR" dirty="0"/>
          </a:p>
        </p:txBody>
      </p:sp>
      <p:sp>
        <p:nvSpPr>
          <p:cNvPr id="3" name="Content Placeholder 2"/>
          <p:cNvSpPr>
            <a:spLocks noGrp="1"/>
          </p:cNvSpPr>
          <p:nvPr>
            <p:ph idx="1"/>
          </p:nvPr>
        </p:nvSpPr>
        <p:spPr>
          <a:xfrm>
            <a:off x="457200" y="1744216"/>
            <a:ext cx="8229600" cy="4277072"/>
          </a:xfrm>
        </p:spPr>
        <p:txBody>
          <a:bodyPr>
            <a:normAutofit fontScale="77500" lnSpcReduction="20000"/>
          </a:bodyPr>
          <a:lstStyle/>
          <a:p>
            <a:pPr marL="0" indent="0">
              <a:buNone/>
            </a:pPr>
            <a:r>
              <a:rPr lang="el-GR" b="1" i="1" dirty="0" smtClean="0"/>
              <a:t>Βλέπουμε από τη συνέντευξη ότι ένας ηλικιωμένος</a:t>
            </a:r>
            <a:r>
              <a:rPr lang="el-GR" u="sng" dirty="0" smtClean="0"/>
              <a:t>: </a:t>
            </a:r>
          </a:p>
          <a:p>
            <a:pPr marL="0" indent="0"/>
            <a:r>
              <a:rPr lang="el-GR" dirty="0" smtClean="0"/>
              <a:t> Έχει συγκεκριμένους κινητικούς περιορισμούς (π.χ. μπαστούνι) </a:t>
            </a:r>
          </a:p>
          <a:p>
            <a:pPr marL="0" indent="0"/>
            <a:r>
              <a:rPr lang="el-GR" dirty="0" smtClean="0"/>
              <a:t> Ανησυχεί για τους κινητικούς του περιορισμούς (φοβάται να μην πέσει ή μήπως δεν μπορεί να σηκωθεί από το </a:t>
            </a:r>
            <a:r>
              <a:rPr lang="el-GR" dirty="0" err="1" smtClean="0"/>
              <a:t>στρωματάκι</a:t>
            </a:r>
            <a:r>
              <a:rPr lang="el-GR" dirty="0" smtClean="0"/>
              <a:t> στο πάτωμα). </a:t>
            </a:r>
          </a:p>
          <a:p>
            <a:pPr marL="0" indent="0"/>
            <a:r>
              <a:rPr lang="el-GR" dirty="0" smtClean="0"/>
              <a:t> Είναι εμφανές ότι έχει πολύ χαμηλή φυσική κατάσταση</a:t>
            </a:r>
          </a:p>
          <a:p>
            <a:pPr marL="0" indent="0"/>
            <a:r>
              <a:rPr lang="el-GR" dirty="0" smtClean="0"/>
              <a:t> Του αρέσει η ομαδική άσκηση και η άσκηση με μουσική. </a:t>
            </a:r>
          </a:p>
          <a:p>
            <a:pPr marL="0" indent="0"/>
            <a:endParaRPr lang="el-GR" dirty="0" smtClean="0"/>
          </a:p>
          <a:p>
            <a:pPr marL="0" indent="0">
              <a:buNone/>
            </a:pPr>
            <a:r>
              <a:rPr lang="el-GR" b="1" dirty="0" smtClean="0"/>
              <a:t>ΤΟΤΕ </a:t>
            </a:r>
            <a:r>
              <a:rPr lang="el-GR" b="1" dirty="0" smtClean="0">
                <a:sym typeface="Wingdings" pitchFamily="2" charset="2"/>
              </a:rPr>
              <a:t> οργανωμένο πρόγραμμα άσκησης με καρέκλες</a:t>
            </a:r>
          </a:p>
          <a:p>
            <a:pPr marL="0" indent="0">
              <a:buNone/>
            </a:pPr>
            <a:endParaRPr lang="el-GR" b="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επιλογή του τύπου </a:t>
            </a:r>
            <a:r>
              <a:rPr lang="el-GR" dirty="0" smtClean="0"/>
              <a:t>άσκησης Παράδειγμα 4  </a:t>
            </a:r>
            <a:endParaRPr lang="el-GR" dirty="0"/>
          </a:p>
        </p:txBody>
      </p:sp>
      <p:sp>
        <p:nvSpPr>
          <p:cNvPr id="3" name="Content Placeholder 2"/>
          <p:cNvSpPr>
            <a:spLocks noGrp="1"/>
          </p:cNvSpPr>
          <p:nvPr>
            <p:ph idx="1"/>
          </p:nvPr>
        </p:nvSpPr>
        <p:spPr>
          <a:xfrm>
            <a:off x="457200" y="1744216"/>
            <a:ext cx="8229600" cy="4277072"/>
          </a:xfrm>
        </p:spPr>
        <p:txBody>
          <a:bodyPr>
            <a:normAutofit fontScale="77500" lnSpcReduction="20000"/>
          </a:bodyPr>
          <a:lstStyle/>
          <a:p>
            <a:pPr marL="0" indent="0">
              <a:buNone/>
            </a:pPr>
            <a:r>
              <a:rPr lang="el-GR" b="1" i="1" dirty="0" smtClean="0"/>
              <a:t>Βλέπουμε από τη συνέντευξη ότι ένας ηλικιωμένος θέλει να συμμετέχει σε συγκεκριμένες δραστηριότητες. </a:t>
            </a:r>
            <a:r>
              <a:rPr lang="el-GR" b="1" i="1" dirty="0" smtClean="0"/>
              <a:t>Π.χ. </a:t>
            </a:r>
            <a:r>
              <a:rPr lang="el-GR" u="sng" dirty="0" smtClean="0"/>
              <a:t>: </a:t>
            </a:r>
            <a:endParaRPr lang="el-GR" u="sng" dirty="0" smtClean="0"/>
          </a:p>
          <a:p>
            <a:pPr marL="0" indent="0"/>
            <a:r>
              <a:rPr lang="el-GR" dirty="0" smtClean="0"/>
              <a:t>του αρέσει η άσκηση σε νερό γιατί έχει θετικές εμπειρίες</a:t>
            </a:r>
          </a:p>
          <a:p>
            <a:pPr marL="0" indent="0"/>
            <a:r>
              <a:rPr lang="el-GR" dirty="0" smtClean="0"/>
              <a:t> προτιμά το βάδισμα γιατί δεν χρειάζεται να μάθει καινούριες δεξιότητες  </a:t>
            </a:r>
          </a:p>
          <a:p>
            <a:pPr marL="0" indent="0"/>
            <a:r>
              <a:rPr lang="el-GR" dirty="0" smtClean="0"/>
              <a:t> του αρέσουν οι ασκήσεις χαλάρωσης, όπως η γιόγκα </a:t>
            </a:r>
            <a:r>
              <a:rPr lang="el-GR" dirty="0" smtClean="0"/>
              <a:t>. </a:t>
            </a:r>
            <a:endParaRPr lang="el-GR" dirty="0" smtClean="0"/>
          </a:p>
          <a:p>
            <a:pPr marL="0" indent="0"/>
            <a:endParaRPr lang="el-GR" dirty="0" smtClean="0"/>
          </a:p>
          <a:p>
            <a:pPr marL="0" indent="0">
              <a:buNone/>
            </a:pPr>
            <a:r>
              <a:rPr lang="el-GR" b="1" dirty="0" smtClean="0"/>
              <a:t>ΤΟΤΕ </a:t>
            </a:r>
            <a:r>
              <a:rPr lang="el-GR" b="1" dirty="0" smtClean="0">
                <a:sym typeface="Wingdings" pitchFamily="2" charset="2"/>
              </a:rPr>
              <a:t> προσπαθούμε να ικανοποιήσουμε τις επιθυμίες του με ένα ισορροπημένο πρόγραμμα άσκησης, στο οποίο θα συνδυάζονται και άλλες </a:t>
            </a:r>
            <a:r>
              <a:rPr lang="el-GR" b="1" dirty="0" smtClean="0">
                <a:sym typeface="Wingdings" pitchFamily="2" charset="2"/>
              </a:rPr>
              <a:t>δραστηριότητες</a:t>
            </a:r>
            <a:endParaRPr lang="el-GR" b="1"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Συνδυασμός </a:t>
            </a:r>
            <a:r>
              <a:rPr lang="el-GR" dirty="0" smtClean="0"/>
              <a:t>δραστηριοτήτων Ι</a:t>
            </a:r>
            <a:endParaRPr lang="el-GR" dirty="0"/>
          </a:p>
        </p:txBody>
      </p:sp>
      <p:sp>
        <p:nvSpPr>
          <p:cNvPr id="3" name="Content Placeholder 2"/>
          <p:cNvSpPr>
            <a:spLocks noGrp="1"/>
          </p:cNvSpPr>
          <p:nvPr>
            <p:ph idx="1"/>
          </p:nvPr>
        </p:nvSpPr>
        <p:spPr>
          <a:xfrm>
            <a:off x="457200" y="1600200"/>
            <a:ext cx="8363272" cy="4525963"/>
          </a:xfrm>
        </p:spPr>
        <p:txBody>
          <a:bodyPr>
            <a:normAutofit fontScale="77500" lnSpcReduction="20000"/>
          </a:bodyPr>
          <a:lstStyle/>
          <a:p>
            <a:pPr>
              <a:buNone/>
            </a:pPr>
            <a:r>
              <a:rPr lang="el-GR" dirty="0" smtClean="0"/>
              <a:t>Πολύ συχνά είναι ιδανικό να συνδυάζονται οι </a:t>
            </a:r>
            <a:r>
              <a:rPr lang="el-GR" dirty="0" smtClean="0"/>
              <a:t>δραστηριότητες</a:t>
            </a:r>
            <a:r>
              <a:rPr lang="el-GR" dirty="0" smtClean="0"/>
              <a:t>. </a:t>
            </a:r>
            <a:r>
              <a:rPr lang="el-GR" i="1" u="sng" dirty="0" smtClean="0"/>
              <a:t>Για παράδειγμα:</a:t>
            </a:r>
          </a:p>
          <a:p>
            <a:r>
              <a:rPr lang="el-GR" dirty="0" smtClean="0"/>
              <a:t>Τα </a:t>
            </a:r>
            <a:r>
              <a:rPr lang="el-GR" dirty="0" smtClean="0"/>
              <a:t>άτομα που συμμετέχουν σε οργανωμένο πρόγραμμα αεροβικής γυμναστικής μπορεί να ωφεληθούν πολύ από εξατομικευμένη άσκηση σε μηχανήματα.</a:t>
            </a:r>
          </a:p>
          <a:p>
            <a:r>
              <a:rPr lang="el-GR" dirty="0" smtClean="0"/>
              <a:t>Τα </a:t>
            </a:r>
            <a:r>
              <a:rPr lang="el-GR" dirty="0" smtClean="0"/>
              <a:t>οργανωμένα προγράμματα αεροβικής γυμναστικής μπορεί να περιλαμβάνουν ασκήσεις σε όρθια ή καθιστή θέση.</a:t>
            </a:r>
          </a:p>
          <a:p>
            <a:r>
              <a:rPr lang="el-GR" dirty="0" smtClean="0"/>
              <a:t>Τα </a:t>
            </a:r>
            <a:r>
              <a:rPr lang="el-GR" dirty="0" smtClean="0"/>
              <a:t>προγράμματα άσκησης με καρέκλες μπορεί να περιλαμβάνουν ασκήσεις σε όρθια θέση χρησιμοποιώντας την πλάτη της καρέκλας σαν στήριγμα</a:t>
            </a:r>
            <a:r>
              <a:rPr lang="el-GR" dirty="0" smtClean="0"/>
              <a:t>.</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Συνδυασμός </a:t>
            </a:r>
            <a:r>
              <a:rPr lang="el-GR" dirty="0" smtClean="0"/>
              <a:t>δραστηριοτήτων ΙΙ</a:t>
            </a:r>
            <a:endParaRPr lang="el-GR" dirty="0"/>
          </a:p>
        </p:txBody>
      </p:sp>
      <p:sp>
        <p:nvSpPr>
          <p:cNvPr id="3" name="Content Placeholder 2"/>
          <p:cNvSpPr>
            <a:spLocks noGrp="1"/>
          </p:cNvSpPr>
          <p:nvPr>
            <p:ph idx="1"/>
          </p:nvPr>
        </p:nvSpPr>
        <p:spPr/>
        <p:txBody>
          <a:bodyPr>
            <a:normAutofit fontScale="85000" lnSpcReduction="20000"/>
          </a:bodyPr>
          <a:lstStyle/>
          <a:p>
            <a:r>
              <a:rPr lang="el-GR" dirty="0" smtClean="0"/>
              <a:t>Ένας έμπειρος καθηγητής ΦΑ </a:t>
            </a:r>
            <a:r>
              <a:rPr lang="el-GR" b="1" dirty="0" smtClean="0"/>
              <a:t>μπορεί να επιβλέπει ταυτόχρονα </a:t>
            </a:r>
            <a:r>
              <a:rPr lang="el-GR" dirty="0" smtClean="0"/>
              <a:t>ασκούμενους που γυμνάζονται σε όρθια στάση και ασκούμενους που εκτελούν ασκήσεις σε καρέκλα. Αυτό μπορεί να γίνει αν δείχνει ασκήσεις σε όρθια στάση ή σε στρώμα που μπορεί να γίνουν εναλλακτικά σε καρέκλα.</a:t>
            </a:r>
          </a:p>
          <a:p>
            <a:r>
              <a:rPr lang="el-GR" dirty="0" smtClean="0"/>
              <a:t>Οι </a:t>
            </a:r>
            <a:r>
              <a:rPr lang="el-GR" b="1" dirty="0" smtClean="0"/>
              <a:t>ασκήσεις χαλάρωσης της γιόγκα </a:t>
            </a:r>
            <a:r>
              <a:rPr lang="el-GR" dirty="0" smtClean="0"/>
              <a:t>μπορεί να χρησιμοποιηθούν για αποθεραπεία σε άλλα προγράμματα άσκησης. </a:t>
            </a:r>
          </a:p>
          <a:p>
            <a:r>
              <a:rPr lang="el-GR" dirty="0" smtClean="0"/>
              <a:t>Οι </a:t>
            </a:r>
            <a:r>
              <a:rPr lang="el-GR" b="1" dirty="0" smtClean="0"/>
              <a:t>ασκήσεις ισορροπίας </a:t>
            </a:r>
            <a:r>
              <a:rPr lang="el-GR" dirty="0" smtClean="0"/>
              <a:t>μπορεί να χρησιμοποιηθούν τόσο σε εξατομικευμένα προγράμματα όσο και σε ομαδικά προγράμματα άσκησης.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Συνδυασμός </a:t>
            </a:r>
            <a:r>
              <a:rPr lang="el-GR" dirty="0" smtClean="0"/>
              <a:t>δραστηριοτήτων ΙΙΙ</a:t>
            </a:r>
            <a:endParaRPr lang="el-GR" dirty="0"/>
          </a:p>
        </p:txBody>
      </p:sp>
      <p:sp>
        <p:nvSpPr>
          <p:cNvPr id="3" name="Content Placeholder 2"/>
          <p:cNvSpPr>
            <a:spLocks noGrp="1"/>
          </p:cNvSpPr>
          <p:nvPr>
            <p:ph idx="1"/>
          </p:nvPr>
        </p:nvSpPr>
        <p:spPr>
          <a:xfrm>
            <a:off x="457200" y="1600200"/>
            <a:ext cx="8363272" cy="4525963"/>
          </a:xfrm>
        </p:spPr>
        <p:txBody>
          <a:bodyPr>
            <a:normAutofit fontScale="85000" lnSpcReduction="10000"/>
          </a:bodyPr>
          <a:lstStyle/>
          <a:p>
            <a:pPr marL="0" indent="0">
              <a:buNone/>
            </a:pPr>
            <a:r>
              <a:rPr lang="el-GR" dirty="0" smtClean="0"/>
              <a:t>Στην πράξη, τα προγράμματα άσκησης για ηλικιωμένους μπορεί να περιλαμβάνουν αρκετούς διαφορετικούς τύπους δραστηριοτήτων.  Αυτή η εναλλαγή μπορεί να γίνει ως εξής: </a:t>
            </a:r>
          </a:p>
          <a:p>
            <a:r>
              <a:rPr lang="el-GR" dirty="0" smtClean="0"/>
              <a:t>Εναλλάσσοντας τις προπονητικές μονάδες με διαφορετικούς τύπους προπόνησης</a:t>
            </a:r>
          </a:p>
          <a:p>
            <a:r>
              <a:rPr lang="el-GR" dirty="0" smtClean="0"/>
              <a:t> </a:t>
            </a:r>
            <a:r>
              <a:rPr lang="el-GR" dirty="0" err="1" smtClean="0"/>
              <a:t>Διαλειματική</a:t>
            </a:r>
            <a:r>
              <a:rPr lang="el-GR" dirty="0" smtClean="0"/>
              <a:t> προπόνηση (εναλλάσσοντας τύπους άσκησης με χαμηλή και υψηλή ένταση)</a:t>
            </a:r>
          </a:p>
          <a:p>
            <a:r>
              <a:rPr lang="el-GR" dirty="0" smtClean="0"/>
              <a:t> Κυκλική προπόνηση (εναλλάσσοντας ασκήσεις </a:t>
            </a:r>
            <a:r>
              <a:rPr lang="el-GR" dirty="0" err="1" smtClean="0"/>
              <a:t>ασεροβικής</a:t>
            </a:r>
            <a:r>
              <a:rPr lang="el-GR" dirty="0" smtClean="0"/>
              <a:t> γυμναστικής με ασκήσεις ενδυνάμωσης)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Συνδυασμός </a:t>
            </a:r>
            <a:r>
              <a:rPr lang="el-GR" dirty="0" smtClean="0"/>
              <a:t>δραστηριοτήτων Ι</a:t>
            </a:r>
            <a:r>
              <a:rPr lang="en-US" dirty="0" smtClean="0"/>
              <a:t>V</a:t>
            </a:r>
            <a:endParaRPr lang="el-GR" dirty="0"/>
          </a:p>
        </p:txBody>
      </p:sp>
      <p:sp>
        <p:nvSpPr>
          <p:cNvPr id="3" name="Content Placeholder 2"/>
          <p:cNvSpPr>
            <a:spLocks noGrp="1"/>
          </p:cNvSpPr>
          <p:nvPr>
            <p:ph idx="1"/>
          </p:nvPr>
        </p:nvSpPr>
        <p:spPr>
          <a:xfrm>
            <a:off x="457200" y="1600200"/>
            <a:ext cx="8363272" cy="4525963"/>
          </a:xfrm>
        </p:spPr>
        <p:txBody>
          <a:bodyPr>
            <a:normAutofit fontScale="85000" lnSpcReduction="20000"/>
          </a:bodyPr>
          <a:lstStyle/>
          <a:p>
            <a:pPr marL="0" indent="0">
              <a:buNone/>
            </a:pPr>
            <a:r>
              <a:rPr lang="el-GR" dirty="0" smtClean="0"/>
              <a:t>Κατά την επιλογή του τύπου άσκησης σε ένα πρόγραμμα για ηλικιωμένους θα πρέπει να έχουμε </a:t>
            </a:r>
            <a:r>
              <a:rPr lang="el-GR" dirty="0" err="1" smtClean="0"/>
              <a:t>υπόψιν</a:t>
            </a:r>
            <a:r>
              <a:rPr lang="el-GR" dirty="0" smtClean="0"/>
              <a:t> μας ότι: </a:t>
            </a:r>
          </a:p>
          <a:p>
            <a:r>
              <a:rPr lang="el-GR" dirty="0" smtClean="0"/>
              <a:t>Η εναλλαγή των δραστηριοτήτων γίνεται για να υπάρχει πρόοδος στη φυσική κατάσταση. </a:t>
            </a:r>
          </a:p>
          <a:p>
            <a:r>
              <a:rPr lang="el-GR" dirty="0" smtClean="0"/>
              <a:t>Οι συμμετέχοντες μπορεί να αλλάζουν ομάδα άσκησης, ανάλογα με την πρόοδο τους.</a:t>
            </a:r>
          </a:p>
          <a:p>
            <a:r>
              <a:rPr lang="el-GR" dirty="0" smtClean="0"/>
              <a:t> Η εναλλαγή των δεξιοτήτων γίνεται για να υπάρχει ποικιλία και αυξημένο ενδιαφέρον από τους συμμετέχοντες.</a:t>
            </a:r>
          </a:p>
          <a:p>
            <a:r>
              <a:rPr lang="el-GR" dirty="0" smtClean="0"/>
              <a:t> </a:t>
            </a:r>
            <a:r>
              <a:rPr lang="el-GR" b="1" dirty="0" smtClean="0"/>
              <a:t>Ο στόχος είναι να φτιάξουμε προγράμματα που προάγουν τη δια βίου άσκηση.</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a:solidFill>
            <a:srgbClr val="A50021"/>
          </a:solidFill>
        </p:spPr>
        <p:txBody>
          <a:bodyPr>
            <a:normAutofit fontScale="90000"/>
          </a:bodyPr>
          <a:lstStyle/>
          <a:p>
            <a:pPr fontAlgn="base">
              <a:spcAft>
                <a:spcPct val="0"/>
              </a:spcAft>
              <a:defRPr/>
            </a:pPr>
            <a:r>
              <a:rPr lang="el-GR" dirty="0" smtClean="0">
                <a:solidFill>
                  <a:srgbClr val="FFFFFF"/>
                </a:solidFill>
                <a:effectLst>
                  <a:outerShdw blurRad="38100" dist="38100" dir="2700000" algn="tl">
                    <a:srgbClr val="000000"/>
                  </a:outerShdw>
                </a:effectLst>
                <a:latin typeface="Arial" charset="0"/>
              </a:rPr>
              <a:t>Αρχές προπόνησης / </a:t>
            </a:r>
            <a:r>
              <a:rPr lang="el-GR" dirty="0" smtClean="0">
                <a:solidFill>
                  <a:srgbClr val="FFFFFF"/>
                </a:solidFill>
                <a:effectLst>
                  <a:outerShdw blurRad="38100" dist="38100" dir="2700000" algn="tl">
                    <a:srgbClr val="000000"/>
                  </a:outerShdw>
                </a:effectLst>
                <a:latin typeface="Arial" charset="0"/>
              </a:rPr>
              <a:t>άσκησης</a:t>
            </a:r>
            <a:endParaRPr lang="el-GR" dirty="0">
              <a:solidFill>
                <a:srgbClr val="FFFFFF"/>
              </a:solidFill>
              <a:effectLst>
                <a:outerShdw blurRad="38100" dist="38100" dir="2700000" algn="tl">
                  <a:srgbClr val="000000"/>
                </a:outerShdw>
              </a:effectLst>
              <a:latin typeface="Arial" charset="0"/>
            </a:endParaRPr>
          </a:p>
        </p:txBody>
      </p:sp>
      <p:sp>
        <p:nvSpPr>
          <p:cNvPr id="3" name="Θέση περιεχομένου 2"/>
          <p:cNvSpPr>
            <a:spLocks noGrp="1"/>
          </p:cNvSpPr>
          <p:nvPr>
            <p:ph idx="1"/>
          </p:nvPr>
        </p:nvSpPr>
        <p:spPr>
          <a:xfrm>
            <a:off x="457200" y="1556792"/>
            <a:ext cx="8229600" cy="4824536"/>
          </a:xfrm>
        </p:spPr>
        <p:txBody>
          <a:bodyPr>
            <a:normAutofit lnSpcReduction="10000"/>
          </a:bodyPr>
          <a:lstStyle/>
          <a:p>
            <a:pPr marL="0" indent="0">
              <a:buNone/>
              <a:defRPr/>
            </a:pPr>
            <a:r>
              <a:rPr lang="el-GR" sz="2800" dirty="0" smtClean="0"/>
              <a:t>Για να εμφανιστούν και να διατηρηθούν οι ευεργετικές επιδράσεις της άσκησης θα πρέπει να ακολουθούνται ορισμένες αρχές για τη διάρκεια, τη συχνότητα και την ένταση της άσκησης.</a:t>
            </a:r>
          </a:p>
          <a:p>
            <a:pPr marL="0" indent="0">
              <a:buNone/>
              <a:defRPr/>
            </a:pPr>
            <a:r>
              <a:rPr lang="el-GR" sz="2800" dirty="0" smtClean="0"/>
              <a:t>Στους πίνακες που ακολουθούν παρουσιάζονται συνοπτικά οι γενικές αρχές ασφάλειας και ο έλεγχος σκοπιμότητας των ασκήσεων σε ένα πρόγραμμα άσκησης.</a:t>
            </a:r>
          </a:p>
          <a:p>
            <a:pPr marL="0" indent="0">
              <a:buNone/>
              <a:defRPr/>
            </a:pPr>
            <a:r>
              <a:rPr lang="el-GR" sz="2800" dirty="0" smtClean="0"/>
              <a:t>Οι </a:t>
            </a:r>
            <a:r>
              <a:rPr lang="el-GR" sz="2800" dirty="0" smtClean="0"/>
              <a:t>γενικές αρχές για την αερόβια άσκηση, την μυϊκή ενδυνάμωση και τις ασκήσεις ευκαμψίας αναλύονται διεξοδικά παρακάτω.</a:t>
            </a:r>
          </a:p>
          <a:p>
            <a:pPr marL="0" indent="0">
              <a:buNone/>
              <a:defRPr/>
            </a:pPr>
            <a:endParaRPr lang="el-GR" sz="28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274638"/>
            <a:ext cx="8229600" cy="562074"/>
          </a:xfrm>
        </p:spPr>
        <p:txBody>
          <a:bodyPr>
            <a:noAutofit/>
          </a:bodyPr>
          <a:lstStyle/>
          <a:p>
            <a:r>
              <a:rPr lang="el-GR" sz="3200" dirty="0" smtClean="0"/>
              <a:t>Γενικές οδηγίες ασφάλειας κατά την άσκηση </a:t>
            </a:r>
            <a:r>
              <a:rPr lang="el-GR" sz="3200" dirty="0" smtClean="0"/>
              <a:t>ηλικιωμένων Ι</a:t>
            </a:r>
            <a:endParaRPr lang="el-GR" sz="3200" dirty="0" smtClean="0"/>
          </a:p>
        </p:txBody>
      </p:sp>
      <p:pic>
        <p:nvPicPr>
          <p:cNvPr id="2" name="Picture 2"/>
          <p:cNvPicPr>
            <a:picLocks noGrp="1" noChangeAspect="1" noChangeArrowheads="1"/>
          </p:cNvPicPr>
          <p:nvPr>
            <p:ph idx="1"/>
          </p:nvPr>
        </p:nvPicPr>
        <p:blipFill>
          <a:blip r:embed="rId3" cstate="print"/>
          <a:stretch>
            <a:fillRect/>
          </a:stretch>
        </p:blipFill>
        <p:spPr bwMode="auto">
          <a:xfrm>
            <a:off x="1139811" y="1600200"/>
            <a:ext cx="6864377" cy="4525963"/>
          </a:xfrm>
          <a:prstGeom prst="rect">
            <a:avLst/>
          </a:prstGeom>
          <a:noFill/>
          <a:ln w="9525">
            <a:solidFill>
              <a:srgbClr val="C00000"/>
            </a:solidFill>
            <a:miter lim="800000"/>
            <a:headEnd/>
            <a:tailEnd/>
          </a:ln>
          <a:effectLst/>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a:p>
        </p:txBody>
      </p:sp>
      <p:pic>
        <p:nvPicPr>
          <p:cNvPr id="5" name="Picture 2"/>
          <p:cNvPicPr>
            <a:picLocks noChangeAspect="1" noChangeArrowheads="1"/>
          </p:cNvPicPr>
          <p:nvPr/>
        </p:nvPicPr>
        <p:blipFill>
          <a:blip r:embed="rId4" cstate="print"/>
          <a:srcRect t="9427" b="4765"/>
          <a:stretch>
            <a:fillRect/>
          </a:stretch>
        </p:blipFill>
        <p:spPr bwMode="auto">
          <a:xfrm>
            <a:off x="334963" y="1196752"/>
            <a:ext cx="8474075" cy="5184576"/>
          </a:xfrm>
          <a:prstGeom prst="rect">
            <a:avLst/>
          </a:prstGeom>
          <a:noFill/>
          <a:ln w="9525">
            <a:solidFill>
              <a:srgbClr val="C00000"/>
            </a:solidFill>
            <a:miter lim="800000"/>
            <a:headEnd/>
            <a:tailEnd/>
          </a:ln>
          <a:effectLst/>
        </p:spPr>
      </p:pic>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274638"/>
            <a:ext cx="8229600" cy="562074"/>
          </a:xfrm>
        </p:spPr>
        <p:txBody>
          <a:bodyPr>
            <a:noAutofit/>
          </a:bodyPr>
          <a:lstStyle/>
          <a:p>
            <a:r>
              <a:rPr lang="el-GR" sz="3200" dirty="0" smtClean="0"/>
              <a:t>Γενικές οδηγίες ασφάλειας κατά την άσκηση </a:t>
            </a:r>
            <a:r>
              <a:rPr lang="el-GR" sz="3200" dirty="0" smtClean="0"/>
              <a:t>ηλικιωμένων ΙΙ</a:t>
            </a:r>
            <a:endParaRPr lang="el-GR" sz="3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26</a:t>
            </a:fld>
            <a:endParaRPr lang="el-GR"/>
          </a:p>
        </p:txBody>
      </p:sp>
      <p:pic>
        <p:nvPicPr>
          <p:cNvPr id="2050" name="Picture 2"/>
          <p:cNvPicPr>
            <a:picLocks noGrp="1" noChangeAspect="1" noChangeArrowheads="1"/>
          </p:cNvPicPr>
          <p:nvPr>
            <p:ph idx="1"/>
          </p:nvPr>
        </p:nvPicPr>
        <p:blipFill>
          <a:blip r:embed="rId3" cstate="print"/>
          <a:stretch>
            <a:fillRect/>
          </a:stretch>
        </p:blipFill>
        <p:spPr bwMode="auto">
          <a:xfrm>
            <a:off x="335280" y="1483196"/>
            <a:ext cx="8473440" cy="4610100"/>
          </a:xfrm>
          <a:prstGeom prst="rect">
            <a:avLst/>
          </a:prstGeom>
          <a:noFill/>
          <a:ln w="9525">
            <a:solidFill>
              <a:srgbClr val="C00000"/>
            </a:solidFill>
            <a:miter lim="800000"/>
            <a:headEnd/>
            <a:tailEnd/>
          </a:ln>
          <a:effectLst/>
        </p:spPr>
      </p:pic>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274638"/>
            <a:ext cx="8229600" cy="562074"/>
          </a:xfrm>
        </p:spPr>
        <p:txBody>
          <a:bodyPr>
            <a:noAutofit/>
          </a:bodyPr>
          <a:lstStyle/>
          <a:p>
            <a:r>
              <a:rPr lang="el-GR" sz="3200" dirty="0" smtClean="0"/>
              <a:t>Έλεγχος σκοπιμότητας κατά την επιλογή των ασκήσεων</a:t>
            </a:r>
            <a:endParaRPr lang="el-GR" sz="3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27</a:t>
            </a:fld>
            <a:endParaRPr lang="el-GR"/>
          </a:p>
        </p:txBody>
      </p:sp>
      <p:sp>
        <p:nvSpPr>
          <p:cNvPr id="5" name="Content Placeholder 4"/>
          <p:cNvSpPr>
            <a:spLocks noGrp="1"/>
          </p:cNvSpPr>
          <p:nvPr>
            <p:ph idx="1"/>
          </p:nvPr>
        </p:nvSpPr>
        <p:spPr/>
        <p:txBody>
          <a:bodyPr/>
          <a:lstStyle/>
          <a:p>
            <a:endParaRPr lang="el-GR"/>
          </a:p>
        </p:txBody>
      </p:sp>
      <p:graphicFrame>
        <p:nvGraphicFramePr>
          <p:cNvPr id="7" name="Group 204"/>
          <p:cNvGraphicFramePr>
            <a:graphicFrameLocks noGrp="1"/>
          </p:cNvGraphicFramePr>
          <p:nvPr/>
        </p:nvGraphicFramePr>
        <p:xfrm>
          <a:off x="539552" y="1376078"/>
          <a:ext cx="8287109" cy="4680519"/>
        </p:xfrm>
        <a:graphic>
          <a:graphicData uri="http://schemas.openxmlformats.org/drawingml/2006/table">
            <a:tbl>
              <a:tblPr/>
              <a:tblGrid>
                <a:gridCol w="8287109"/>
              </a:tblGrid>
              <a:tr h="7424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sz="2000" b="0" i="1" u="none" strike="noStrike" cap="none" normalizeH="0" baseline="0" dirty="0" smtClean="0">
                          <a:ln>
                            <a:noFill/>
                          </a:ln>
                          <a:solidFill>
                            <a:schemeClr val="bg1"/>
                          </a:solidFill>
                          <a:effectLst/>
                          <a:latin typeface="Arial" charset="0"/>
                          <a:cs typeface="Arial" charset="0"/>
                        </a:rPr>
                        <a:t>Ερωτήσεις  για να αποφασισθεί η εφαρμογή μιας συγκεκριμένης άσκησης:</a:t>
                      </a:r>
                      <a:endParaRPr kumimoji="0" lang="el-GR" sz="3200" b="0" i="0" u="none" strike="noStrike" cap="none" normalizeH="0" baseline="0" dirty="0" smtClean="0">
                        <a:ln>
                          <a:noFill/>
                        </a:ln>
                        <a:solidFill>
                          <a:schemeClr val="bg1"/>
                        </a:solidFill>
                        <a:effectLst/>
                        <a:latin typeface="Times New Roman" pitchFamily="18" charset="0"/>
                      </a:endParaRPr>
                    </a:p>
                  </a:txBody>
                  <a:tcPr anchor="ctr" horzOverflow="overflow">
                    <a:lnL cap="flat">
                      <a:noFill/>
                    </a:lnL>
                    <a:lnR cap="flat">
                      <a:noFill/>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C00000"/>
                    </a:solidFill>
                  </a:tcPr>
                </a:tc>
              </a:tr>
              <a:tr h="7424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C00000"/>
                          </a:solidFill>
                          <a:effectLst/>
                          <a:latin typeface="Tahoma" pitchFamily="34" charset="0"/>
                          <a:cs typeface="Tahoma" pitchFamily="34" charset="0"/>
                        </a:rPr>
                        <a:t>√ </a:t>
                      </a:r>
                      <a:r>
                        <a:rPr kumimoji="0" lang="el-GR" sz="2000" b="0" i="0" u="none" strike="noStrike" cap="none" normalizeH="0" baseline="0" dirty="0" smtClean="0">
                          <a:ln>
                            <a:noFill/>
                          </a:ln>
                          <a:solidFill>
                            <a:srgbClr val="C00000"/>
                          </a:solidFill>
                          <a:effectLst/>
                          <a:latin typeface="Tahoma" pitchFamily="34" charset="0"/>
                          <a:cs typeface="Tahoma" pitchFamily="34" charset="0"/>
                        </a:rPr>
                        <a:t>Αν μια ακατάλληλη άσκηση δεν μπορεί να τροποποιηθεί με ποια άσκηση μπορεί να </a:t>
                      </a:r>
                      <a:r>
                        <a:rPr kumimoji="0" lang="el-GR" sz="2000" b="0" i="0" u="sng" strike="noStrike" cap="none" normalizeH="0" baseline="0" dirty="0" smtClean="0">
                          <a:ln>
                            <a:noFill/>
                          </a:ln>
                          <a:solidFill>
                            <a:srgbClr val="C00000"/>
                          </a:solidFill>
                          <a:effectLst/>
                          <a:latin typeface="Tahoma" pitchFamily="34" charset="0"/>
                          <a:cs typeface="Tahoma" pitchFamily="34" charset="0"/>
                        </a:rPr>
                        <a:t>αντικατασταθεί</a:t>
                      </a:r>
                      <a:r>
                        <a:rPr kumimoji="0" lang="el-GR" sz="2000" b="0" i="0" u="none" strike="noStrike" cap="none" normalizeH="0" baseline="0" dirty="0" smtClean="0">
                          <a:ln>
                            <a:noFill/>
                          </a:ln>
                          <a:solidFill>
                            <a:srgbClr val="C00000"/>
                          </a:solidFill>
                          <a:effectLst/>
                          <a:latin typeface="Tahoma" pitchFamily="34" charset="0"/>
                          <a:cs typeface="Tahoma" pitchFamily="34" charset="0"/>
                        </a:rPr>
                        <a:t>?</a:t>
                      </a:r>
                      <a:endParaRPr kumimoji="0" lang="el-GR" sz="3200" b="0" i="0" u="none" strike="noStrike" cap="none" normalizeH="0" baseline="0" dirty="0" smtClean="0">
                        <a:ln>
                          <a:noFill/>
                        </a:ln>
                        <a:solidFill>
                          <a:srgbClr val="C00000"/>
                        </a:solidFill>
                        <a:effectLst/>
                        <a:latin typeface="Times New Roman" pitchFamily="18"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lnTlToBr>
                      <a:noFill/>
                    </a:lnTlToBr>
                    <a:lnBlToTr>
                      <a:noFill/>
                    </a:lnBlToTr>
                    <a:solidFill>
                      <a:srgbClr val="FFFFCC"/>
                    </a:solidFill>
                  </a:tcPr>
                </a:tc>
              </a:tr>
              <a:tr h="106522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sz="2000" b="1" i="0" u="none" strike="noStrike" cap="none" normalizeH="0" baseline="0" smtClean="0">
                          <a:ln>
                            <a:noFill/>
                          </a:ln>
                          <a:solidFill>
                            <a:srgbClr val="C00000"/>
                          </a:solidFill>
                          <a:effectLst/>
                          <a:latin typeface="Tahoma" pitchFamily="34" charset="0"/>
                          <a:cs typeface="Tahoma" pitchFamily="34" charset="0"/>
                        </a:rPr>
                        <a:t>√ </a:t>
                      </a:r>
                      <a:r>
                        <a:rPr kumimoji="0" lang="el-GR" sz="2000" b="0" i="0" u="none" strike="noStrike" cap="none" normalizeH="0" baseline="0" smtClean="0">
                          <a:ln>
                            <a:noFill/>
                          </a:ln>
                          <a:solidFill>
                            <a:srgbClr val="C00000"/>
                          </a:solidFill>
                          <a:effectLst/>
                          <a:latin typeface="Tahoma" pitchFamily="34" charset="0"/>
                          <a:cs typeface="Tahoma" pitchFamily="34" charset="0"/>
                        </a:rPr>
                        <a:t>Η </a:t>
                      </a:r>
                      <a:r>
                        <a:rPr kumimoji="0" lang="el-GR" sz="2000" b="0" i="0" u="sng" strike="noStrike" cap="none" normalizeH="0" baseline="0" smtClean="0">
                          <a:ln>
                            <a:noFill/>
                          </a:ln>
                          <a:solidFill>
                            <a:srgbClr val="C00000"/>
                          </a:solidFill>
                          <a:effectLst/>
                          <a:latin typeface="Tahoma" pitchFamily="34" charset="0"/>
                          <a:cs typeface="Tahoma" pitchFamily="34" charset="0"/>
                        </a:rPr>
                        <a:t>άσκηση είναι ασφαλής για όλα τα άτομα</a:t>
                      </a:r>
                      <a:r>
                        <a:rPr kumimoji="0" lang="el-GR" sz="2000" b="0" i="0" u="none" strike="noStrike" cap="none" normalizeH="0" baseline="0" smtClean="0">
                          <a:ln>
                            <a:noFill/>
                          </a:ln>
                          <a:solidFill>
                            <a:srgbClr val="C00000"/>
                          </a:solidFill>
                          <a:effectLst/>
                          <a:latin typeface="Tahoma" pitchFamily="34" charset="0"/>
                          <a:cs typeface="Tahoma" pitchFamily="34" charset="0"/>
                        </a:rPr>
                        <a:t> που θα την εκτελέσουν? (Π.χ., μήπως κάποιος άτομο δεν πρέπει να εκτελεί συγκεκριμένες ασκήσεις που όμως είναι κατάλληλες για τα άλλα μέλη της ομάδας?)</a:t>
                      </a:r>
                      <a:endParaRPr kumimoji="0" lang="el-GR" sz="3200" b="0" i="0" u="none" strike="noStrike" cap="none" normalizeH="0" baseline="0" smtClean="0">
                        <a:ln>
                          <a:noFill/>
                        </a:ln>
                        <a:solidFill>
                          <a:srgbClr val="C00000"/>
                        </a:solidFill>
                        <a:effectLst/>
                        <a:latin typeface="Times New Roman" pitchFamily="18"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lnTlToBr>
                      <a:noFill/>
                    </a:lnTlToBr>
                    <a:lnBlToTr>
                      <a:noFill/>
                    </a:lnBlToTr>
                    <a:solidFill>
                      <a:srgbClr val="FFFFCC"/>
                    </a:solidFill>
                  </a:tcPr>
                </a:tc>
              </a:tr>
              <a:tr h="7424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C00000"/>
                          </a:solidFill>
                          <a:effectLst/>
                          <a:latin typeface="Tahoma" pitchFamily="34" charset="0"/>
                          <a:cs typeface="Tahoma" pitchFamily="34" charset="0"/>
                        </a:rPr>
                        <a:t>√ </a:t>
                      </a:r>
                      <a:r>
                        <a:rPr kumimoji="0" lang="el-GR" sz="2000" b="0" i="0" u="none" strike="noStrike" cap="none" normalizeH="0" baseline="0" dirty="0" smtClean="0">
                          <a:ln>
                            <a:noFill/>
                          </a:ln>
                          <a:solidFill>
                            <a:srgbClr val="C00000"/>
                          </a:solidFill>
                          <a:effectLst/>
                          <a:latin typeface="Tahoma" pitchFamily="34" charset="0"/>
                          <a:cs typeface="Tahoma" pitchFamily="34" charset="0"/>
                        </a:rPr>
                        <a:t>Αν όχι, η άσκηση μπορεί να </a:t>
                      </a:r>
                      <a:r>
                        <a:rPr kumimoji="0" lang="el-GR" sz="2000" b="0" i="0" u="sng" strike="noStrike" cap="none" normalizeH="0" baseline="0" dirty="0" smtClean="0">
                          <a:ln>
                            <a:noFill/>
                          </a:ln>
                          <a:solidFill>
                            <a:srgbClr val="C00000"/>
                          </a:solidFill>
                          <a:effectLst/>
                          <a:latin typeface="Tahoma" pitchFamily="34" charset="0"/>
                          <a:cs typeface="Tahoma" pitchFamily="34" charset="0"/>
                        </a:rPr>
                        <a:t>τροποποιηθεί</a:t>
                      </a:r>
                      <a:r>
                        <a:rPr kumimoji="0" lang="el-GR" sz="2000" b="0" i="0" u="none" strike="noStrike" cap="none" normalizeH="0" baseline="0" dirty="0" smtClean="0">
                          <a:ln>
                            <a:noFill/>
                          </a:ln>
                          <a:solidFill>
                            <a:srgbClr val="C00000"/>
                          </a:solidFill>
                          <a:effectLst/>
                          <a:latin typeface="Tahoma" pitchFamily="34" charset="0"/>
                          <a:cs typeface="Tahoma" pitchFamily="34" charset="0"/>
                        </a:rPr>
                        <a:t> για το συγκεκριμένο άτομο? (Π.χ., μήπως πρέπει να περιοριστεί το εύρος της κίνησης?)</a:t>
                      </a:r>
                      <a:endParaRPr kumimoji="0" lang="el-GR" sz="3200" b="0" i="0" u="none" strike="noStrike" cap="none" normalizeH="0" baseline="0" dirty="0" smtClean="0">
                        <a:ln>
                          <a:noFill/>
                        </a:ln>
                        <a:solidFill>
                          <a:srgbClr val="C00000"/>
                        </a:solidFill>
                        <a:effectLst/>
                        <a:latin typeface="Times New Roman" pitchFamily="18"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lnTlToBr>
                      <a:noFill/>
                    </a:lnTlToBr>
                    <a:lnBlToTr>
                      <a:noFill/>
                    </a:lnBlToTr>
                    <a:solidFill>
                      <a:srgbClr val="FFFFCC"/>
                    </a:solidFill>
                  </a:tcPr>
                </a:tc>
              </a:tr>
              <a:tr h="138801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C00000"/>
                          </a:solidFill>
                          <a:effectLst/>
                          <a:latin typeface="Tahoma" pitchFamily="34" charset="0"/>
                          <a:cs typeface="Tahoma" pitchFamily="34" charset="0"/>
                        </a:rPr>
                        <a:t>√ </a:t>
                      </a:r>
                      <a:r>
                        <a:rPr kumimoji="0" lang="el-GR" sz="2000" b="0" i="0" u="none" strike="noStrike" cap="none" normalizeH="0" baseline="0" dirty="0" smtClean="0">
                          <a:ln>
                            <a:noFill/>
                          </a:ln>
                          <a:solidFill>
                            <a:srgbClr val="C00000"/>
                          </a:solidFill>
                          <a:effectLst/>
                          <a:latin typeface="Tahoma" pitchFamily="34" charset="0"/>
                          <a:cs typeface="Tahoma" pitchFamily="34" charset="0"/>
                        </a:rPr>
                        <a:t>Αν μια ακατάλληλη άσκηση δεν μπορεί να τροποποιηθεί για το συγκεκριμένο άτομο με ποια άσκηση μπορεί να </a:t>
                      </a:r>
                      <a:r>
                        <a:rPr kumimoji="0" lang="el-GR" sz="2000" b="0" i="0" u="sng" strike="noStrike" cap="none" normalizeH="0" baseline="0" dirty="0" smtClean="0">
                          <a:ln>
                            <a:noFill/>
                          </a:ln>
                          <a:solidFill>
                            <a:srgbClr val="C00000"/>
                          </a:solidFill>
                          <a:effectLst/>
                          <a:latin typeface="Tahoma" pitchFamily="34" charset="0"/>
                          <a:cs typeface="Tahoma" pitchFamily="34" charset="0"/>
                        </a:rPr>
                        <a:t>αντικατασταθεί</a:t>
                      </a:r>
                      <a:r>
                        <a:rPr kumimoji="0" lang="el-GR" sz="2000" b="0" i="0" u="none" strike="noStrike" cap="none" normalizeH="0" baseline="0" dirty="0" smtClean="0">
                          <a:ln>
                            <a:noFill/>
                          </a:ln>
                          <a:solidFill>
                            <a:srgbClr val="C00000"/>
                          </a:solidFill>
                          <a:effectLst/>
                          <a:latin typeface="Tahoma" pitchFamily="34" charset="0"/>
                          <a:cs typeface="Tahoma" pitchFamily="34" charset="0"/>
                        </a:rPr>
                        <a:t>? (Π.χ., αν οι κάμψεις στο πάτωμα καταπονούν τους καρπούς ενός ατόμου, τότε μπορεί να αντικατασταθούν με κάμψεις στον τοίχο.)</a:t>
                      </a:r>
                      <a:endParaRPr kumimoji="0" lang="el-GR" sz="3200" b="0" i="0" u="none" strike="noStrike" cap="none" normalizeH="0" baseline="0" dirty="0" smtClean="0">
                        <a:ln>
                          <a:noFill/>
                        </a:ln>
                        <a:solidFill>
                          <a:srgbClr val="C00000"/>
                        </a:solidFill>
                        <a:effectLst/>
                        <a:latin typeface="Times New Roman" pitchFamily="18" charset="0"/>
                      </a:endParaRPr>
                    </a:p>
                  </a:txBody>
                  <a:tcPr anchor="ctr"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l-GR" sz="4000" dirty="0" smtClean="0"/>
              <a:t>Έλεγχος σκοπιμότητας κατά την επιλογή των </a:t>
            </a:r>
            <a:r>
              <a:rPr lang="el-GR" sz="4000" dirty="0" smtClean="0"/>
              <a:t>ασκήσεων Ι</a:t>
            </a:r>
            <a:endParaRPr lang="el-GR" sz="4000"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28</a:t>
            </a:fld>
            <a:endParaRPr lang="el-GR" dirty="0">
              <a:solidFill>
                <a:prstClr val="black"/>
              </a:solidFill>
            </a:endParaRPr>
          </a:p>
        </p:txBody>
      </p:sp>
      <p:sp>
        <p:nvSpPr>
          <p:cNvPr id="6" name="Content Placeholder 5"/>
          <p:cNvSpPr>
            <a:spLocks noGrp="1"/>
          </p:cNvSpPr>
          <p:nvPr>
            <p:ph idx="1"/>
          </p:nvPr>
        </p:nvSpPr>
        <p:spPr/>
        <p:txBody>
          <a:bodyPr/>
          <a:lstStyle/>
          <a:p>
            <a:endParaRPr lang="el-GR"/>
          </a:p>
        </p:txBody>
      </p:sp>
      <p:pic>
        <p:nvPicPr>
          <p:cNvPr id="4099" name="Picture 3"/>
          <p:cNvPicPr>
            <a:picLocks noChangeAspect="1" noChangeArrowheads="1"/>
          </p:cNvPicPr>
          <p:nvPr/>
        </p:nvPicPr>
        <p:blipFill>
          <a:blip r:embed="rId2" cstate="print"/>
          <a:srcRect/>
          <a:stretch>
            <a:fillRect/>
          </a:stretch>
        </p:blipFill>
        <p:spPr bwMode="auto">
          <a:xfrm>
            <a:off x="223838" y="1484784"/>
            <a:ext cx="8694737" cy="4906962"/>
          </a:xfrm>
          <a:prstGeom prst="rect">
            <a:avLst/>
          </a:prstGeom>
          <a:noFill/>
          <a:ln w="9525">
            <a:solidFill>
              <a:srgbClr val="C00000"/>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274638"/>
            <a:ext cx="8229600" cy="994122"/>
          </a:xfrm>
        </p:spPr>
        <p:txBody>
          <a:bodyPr>
            <a:noAutofit/>
          </a:bodyPr>
          <a:lstStyle/>
          <a:p>
            <a:r>
              <a:rPr lang="el-GR" sz="4000" dirty="0" smtClean="0"/>
              <a:t>Έλεγχος σκοπιμότητας κατά την επιλογή των ασκήσεων ΙΙ</a:t>
            </a:r>
            <a:endParaRPr lang="el-GR" sz="4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29</a:t>
            </a:fld>
            <a:endParaRPr lang="el-GR"/>
          </a:p>
        </p:txBody>
      </p:sp>
      <p:sp>
        <p:nvSpPr>
          <p:cNvPr id="5" name="Content Placeholder 4"/>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3" cstate="print"/>
          <a:srcRect/>
          <a:stretch>
            <a:fillRect/>
          </a:stretch>
        </p:blipFill>
        <p:spPr bwMode="auto">
          <a:xfrm>
            <a:off x="319088" y="1376387"/>
            <a:ext cx="8504237" cy="4860925"/>
          </a:xfrm>
          <a:prstGeom prst="rect">
            <a:avLst/>
          </a:prstGeom>
          <a:noFill/>
          <a:ln w="9525">
            <a:noFill/>
            <a:miter lim="800000"/>
            <a:headEnd/>
            <a:tailEnd/>
          </a:ln>
          <a:effectLst/>
        </p:spPr>
      </p:pic>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προπόνησης </a:t>
            </a:r>
            <a:r>
              <a:rPr lang="el-GR" dirty="0" smtClean="0"/>
              <a:t>για </a:t>
            </a:r>
            <a:br>
              <a:rPr lang="el-GR" dirty="0" smtClean="0"/>
            </a:br>
            <a:r>
              <a:rPr lang="el-GR" dirty="0" smtClean="0"/>
              <a:t>αερόβια άσκηση Ι</a:t>
            </a:r>
            <a:endParaRPr lang="el-GR" dirty="0"/>
          </a:p>
        </p:txBody>
      </p:sp>
      <p:sp>
        <p:nvSpPr>
          <p:cNvPr id="3" name="Content Placeholder 2"/>
          <p:cNvSpPr>
            <a:spLocks noGrp="1"/>
          </p:cNvSpPr>
          <p:nvPr>
            <p:ph idx="1"/>
          </p:nvPr>
        </p:nvSpPr>
        <p:spPr>
          <a:xfrm>
            <a:off x="457200" y="1639341"/>
            <a:ext cx="8229600" cy="4525963"/>
          </a:xfrm>
        </p:spPr>
        <p:txBody>
          <a:bodyPr>
            <a:normAutofit fontScale="77500" lnSpcReduction="20000"/>
          </a:bodyPr>
          <a:lstStyle/>
          <a:p>
            <a:pPr marL="0" indent="0">
              <a:buNone/>
            </a:pPr>
            <a:r>
              <a:rPr lang="el-GR" dirty="0" smtClean="0"/>
              <a:t>Αερόβια άσκηση είναι κάθε είδος ρυθμικής δραστηριότητας στην οποία χρησιμοποιούνται μεγάλες μυϊκές ομάδες και έχει τέτοια ένταση ώστε να χρησιμοποιείται ο αερόβιος μεταβολισμός.</a:t>
            </a:r>
          </a:p>
          <a:p>
            <a:r>
              <a:rPr lang="el-GR" dirty="0" smtClean="0"/>
              <a:t>Για </a:t>
            </a:r>
            <a:r>
              <a:rPr lang="el-GR" dirty="0" smtClean="0"/>
              <a:t>τους ηλικιωμένους συστήνεται αερόβια άσκηση χαμηλής έντασης.</a:t>
            </a:r>
          </a:p>
          <a:p>
            <a:r>
              <a:rPr lang="el-GR" dirty="0" smtClean="0"/>
              <a:t>Οι </a:t>
            </a:r>
            <a:r>
              <a:rPr lang="el-GR" dirty="0" smtClean="0"/>
              <a:t>καθημερινές φυσικές δραστηριότητες (αερόβιες) βελτιώνουν όχι μόνο τη φυσική κατάσταση, αλλά και την ποιότητα ζωής και περιορίζουν τον κίνδυνο εμφάνισης ασθενειών.</a:t>
            </a:r>
          </a:p>
          <a:p>
            <a:r>
              <a:rPr lang="el-GR" dirty="0" smtClean="0"/>
              <a:t>Στον </a:t>
            </a:r>
            <a:r>
              <a:rPr lang="el-GR" dirty="0" smtClean="0"/>
              <a:t>πίνακα που ακολουθεί περιγράφονται οι βασικές αρχές αερόβιας άσκησης που συστήνονται από ορισμένους οργανισμούς.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30</a:t>
            </a:fld>
            <a:endParaRPr lang="el-GR" dirty="0">
              <a:solidFill>
                <a:prstClr val="blac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31</a:t>
            </a:fld>
            <a:endParaRPr lang="el-GR" dirty="0">
              <a:solidFill>
                <a:prstClr val="black"/>
              </a:solidFill>
            </a:endParaRPr>
          </a:p>
        </p:txBody>
      </p:sp>
      <p:pic>
        <p:nvPicPr>
          <p:cNvPr id="5122" name="Picture 2"/>
          <p:cNvPicPr>
            <a:picLocks noChangeAspect="1" noChangeArrowheads="1"/>
          </p:cNvPicPr>
          <p:nvPr/>
        </p:nvPicPr>
        <p:blipFill>
          <a:blip r:embed="rId2" cstate="print"/>
          <a:srcRect/>
          <a:stretch>
            <a:fillRect/>
          </a:stretch>
        </p:blipFill>
        <p:spPr bwMode="auto">
          <a:xfrm>
            <a:off x="611560" y="260648"/>
            <a:ext cx="7948422" cy="621334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75050" y="1700808"/>
            <a:ext cx="5111750" cy="4608512"/>
          </a:xfrm>
        </p:spPr>
        <p:txBody>
          <a:bodyPr>
            <a:normAutofit fontScale="85000" lnSpcReduction="20000"/>
          </a:bodyPr>
          <a:lstStyle/>
          <a:p>
            <a:pPr marL="0" indent="449263">
              <a:buNone/>
            </a:pPr>
            <a:r>
              <a:rPr lang="el-GR" dirty="0" smtClean="0"/>
              <a:t>Για να διασφαλιστεί ότι οι ασκούμενοι γυμνάζονται με ένταση που είναι ασφαλής αλλά και επαρκής για να επέλθουν προσαρμογές θα πρέπει να γίνεται τακτικός έλεγχος του επιπέδου της. </a:t>
            </a:r>
            <a:endParaRPr lang="el-GR" dirty="0" smtClean="0"/>
          </a:p>
          <a:p>
            <a:pPr marL="0" indent="449263">
              <a:buNone/>
            </a:pPr>
            <a:endParaRPr lang="el-GR" dirty="0" smtClean="0"/>
          </a:p>
          <a:p>
            <a:pPr marL="0" indent="449263">
              <a:buNone/>
            </a:pPr>
            <a:r>
              <a:rPr lang="el-GR" dirty="0" smtClean="0"/>
              <a:t>Ο </a:t>
            </a:r>
            <a:r>
              <a:rPr lang="el-GR" dirty="0" smtClean="0"/>
              <a:t>έλεγχος αυτός γίνεται είτε με την καταμέτρηση των καρδιακών σφυγμών (τύπος </a:t>
            </a:r>
            <a:r>
              <a:rPr lang="el-GR" dirty="0" err="1" smtClean="0"/>
              <a:t>Karvonen</a:t>
            </a:r>
            <a:r>
              <a:rPr lang="el-GR" dirty="0" smtClean="0"/>
              <a:t>) είτε με την Κλίμακα Αντιλαμβανόμενης Κόπωσης (ΚΑΚ). </a:t>
            </a:r>
          </a:p>
        </p:txBody>
      </p:sp>
      <p:sp>
        <p:nvSpPr>
          <p:cNvPr id="5" name="Text Placeholder 4"/>
          <p:cNvSpPr>
            <a:spLocks noGrp="1"/>
          </p:cNvSpPr>
          <p:nvPr>
            <p:ph type="body" sz="half" idx="2"/>
          </p:nvPr>
        </p:nvSpPr>
        <p:spPr/>
        <p:txBody>
          <a:bodyPr/>
          <a:lstStyle/>
          <a:p>
            <a:endParaRPr lang="el-GR" dirty="0"/>
          </a:p>
        </p:txBody>
      </p:sp>
      <p:sp>
        <p:nvSpPr>
          <p:cNvPr id="2" name="Slide Number Placeholder 1"/>
          <p:cNvSpPr>
            <a:spLocks noGrp="1"/>
          </p:cNvSpPr>
          <p:nvPr>
            <p:ph type="sldNum" sz="quarter" idx="12"/>
          </p:nvPr>
        </p:nvSpPr>
        <p:spPr/>
        <p:txBody>
          <a:bodyPr/>
          <a:lstStyle/>
          <a:p>
            <a:fld id="{53C4726A-630D-4CB4-B088-BAB00F4188E9}" type="slidenum">
              <a:rPr lang="el-GR" smtClean="0">
                <a:solidFill>
                  <a:prstClr val="black"/>
                </a:solidFill>
              </a:rPr>
              <a:pPr/>
              <a:t>32</a:t>
            </a:fld>
            <a:endParaRPr lang="el-GR">
              <a:solidFill>
                <a:prstClr val="black"/>
              </a:solidFill>
            </a:endParaRPr>
          </a:p>
        </p:txBody>
      </p:sp>
      <p:sp>
        <p:nvSpPr>
          <p:cNvPr id="3" name="Title 2"/>
          <p:cNvSpPr>
            <a:spLocks noGrp="1"/>
          </p:cNvSpPr>
          <p:nvPr>
            <p:ph type="title"/>
          </p:nvPr>
        </p:nvSpPr>
        <p:spPr>
          <a:xfrm>
            <a:off x="2915816" y="260648"/>
            <a:ext cx="5987008" cy="1144800"/>
          </a:xfrm>
        </p:spPr>
        <p:txBody>
          <a:bodyPr>
            <a:normAutofit fontScale="90000"/>
          </a:bodyPr>
          <a:lstStyle/>
          <a:p>
            <a:r>
              <a:rPr lang="el-GR" dirty="0" smtClean="0"/>
              <a:t>Αρχές προπόνησης για </a:t>
            </a:r>
            <a:br>
              <a:rPr lang="el-GR" dirty="0" smtClean="0"/>
            </a:br>
            <a:r>
              <a:rPr lang="el-GR" dirty="0" smtClean="0"/>
              <a:t>αερόβια άσκηση </a:t>
            </a:r>
            <a:r>
              <a:rPr lang="el-GR" dirty="0" smtClean="0"/>
              <a:t>ΙΙ</a:t>
            </a:r>
            <a:endParaRPr lang="el-GR" dirty="0"/>
          </a:p>
        </p:txBody>
      </p:sp>
      <p:pic>
        <p:nvPicPr>
          <p:cNvPr id="7" name="Picture 2"/>
          <p:cNvPicPr>
            <a:picLocks noChangeAspect="1" noChangeArrowheads="1"/>
          </p:cNvPicPr>
          <p:nvPr/>
        </p:nvPicPr>
        <p:blipFill>
          <a:blip r:embed="rId2" cstate="print"/>
          <a:srcRect/>
          <a:stretch>
            <a:fillRect/>
          </a:stretch>
        </p:blipFill>
        <p:spPr bwMode="auto">
          <a:xfrm>
            <a:off x="575880" y="980577"/>
            <a:ext cx="2916000" cy="525673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a:p>
        </p:txBody>
      </p:sp>
      <p:pic>
        <p:nvPicPr>
          <p:cNvPr id="7170" name="Picture 2"/>
          <p:cNvPicPr>
            <a:picLocks noChangeAspect="1" noChangeArrowheads="1"/>
          </p:cNvPicPr>
          <p:nvPr/>
        </p:nvPicPr>
        <p:blipFill>
          <a:blip r:embed="rId2" cstate="print"/>
          <a:srcRect/>
          <a:stretch>
            <a:fillRect/>
          </a:stretch>
        </p:blipFill>
        <p:spPr bwMode="auto">
          <a:xfrm>
            <a:off x="274638" y="255588"/>
            <a:ext cx="8594725" cy="635476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προπόνησης </a:t>
            </a:r>
            <a:r>
              <a:rPr lang="el-GR" dirty="0" smtClean="0"/>
              <a:t>για </a:t>
            </a:r>
            <a:br>
              <a:rPr lang="el-GR" dirty="0" smtClean="0"/>
            </a:br>
            <a:r>
              <a:rPr lang="el-GR" dirty="0" smtClean="0"/>
              <a:t>αερόβια άσκηση ΙΙΙ</a:t>
            </a:r>
            <a:endParaRPr lang="el-GR" dirty="0"/>
          </a:p>
        </p:txBody>
      </p:sp>
      <p:sp>
        <p:nvSpPr>
          <p:cNvPr id="3" name="Content Placeholder 2"/>
          <p:cNvSpPr>
            <a:spLocks noGrp="1"/>
          </p:cNvSpPr>
          <p:nvPr>
            <p:ph idx="1"/>
          </p:nvPr>
        </p:nvSpPr>
        <p:spPr>
          <a:xfrm>
            <a:off x="457200" y="1639341"/>
            <a:ext cx="8229600" cy="4525963"/>
          </a:xfrm>
        </p:spPr>
        <p:txBody>
          <a:bodyPr>
            <a:normAutofit fontScale="85000" lnSpcReduction="10000"/>
          </a:bodyPr>
          <a:lstStyle/>
          <a:p>
            <a:pPr marL="0" indent="0">
              <a:buNone/>
            </a:pPr>
            <a:r>
              <a:rPr lang="el-GR" dirty="0" smtClean="0"/>
              <a:t>Για τα άτομα μεγαλύτερης ηλικίας οι αρχές της αερόβιας άσκησης θα πρέπει να εφαρμοσθούν με τέτοιο τρόπο ώστε να αποτραπεί ο κίνδυνος εμφάνισης ορθοπεδικών και καρδιαγγειακών </a:t>
            </a:r>
            <a:r>
              <a:rPr lang="el-GR" dirty="0" err="1" smtClean="0"/>
              <a:t>προβλημά</a:t>
            </a:r>
            <a:r>
              <a:rPr lang="el-GR" dirty="0" smtClean="0"/>
              <a:t>-των. Συστήνεται επίπεδο έντασης 30 – 75% (ΚΑΚ: 12 – 14). </a:t>
            </a:r>
          </a:p>
          <a:p>
            <a:pPr marL="0" indent="0">
              <a:buNone/>
            </a:pPr>
            <a:r>
              <a:rPr lang="el-GR" dirty="0" smtClean="0"/>
              <a:t>Η </a:t>
            </a:r>
            <a:r>
              <a:rPr lang="el-GR" dirty="0" smtClean="0"/>
              <a:t>ποσότητα της άσκησης (διάρκεια) είναι αντιστρόφως ανάλογη με την ένταση.</a:t>
            </a:r>
          </a:p>
          <a:p>
            <a:pPr marL="0" indent="0">
              <a:buNone/>
            </a:pPr>
            <a:r>
              <a:rPr lang="el-GR" dirty="0" smtClean="0"/>
              <a:t>Η </a:t>
            </a:r>
            <a:r>
              <a:rPr lang="el-GR" dirty="0" smtClean="0"/>
              <a:t>προοδευτικότητα θα πρέπει να είναι αργή. Συστήνεται 2 – 6 εβδομάδες χαμηλής έντασης στην αρχή. Η διάρκεια μπορεί να αυξάνεται κατά 5’ κάθε 2 εβδομάδες.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34</a:t>
            </a:fld>
            <a:endParaRPr lang="el-GR" dirty="0">
              <a:solidFill>
                <a:prstClr val="black"/>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Αρχές </a:t>
            </a:r>
            <a:r>
              <a:rPr lang="el-GR" dirty="0" smtClean="0"/>
              <a:t>προπόνησης/άσκησης για </a:t>
            </a:r>
            <a:br>
              <a:rPr lang="el-GR" dirty="0" smtClean="0"/>
            </a:br>
            <a:r>
              <a:rPr lang="el-GR" dirty="0" smtClean="0"/>
              <a:t>δύναμη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35</a:t>
            </a:fld>
            <a:endParaRPr lang="el-GR" dirty="0">
              <a:solidFill>
                <a:prstClr val="black"/>
              </a:solidFill>
            </a:endParaRPr>
          </a:p>
        </p:txBody>
      </p:sp>
      <p:pic>
        <p:nvPicPr>
          <p:cNvPr id="8195" name="Picture 3"/>
          <p:cNvPicPr>
            <a:picLocks noGrp="1" noChangeAspect="1" noChangeArrowheads="1"/>
          </p:cNvPicPr>
          <p:nvPr>
            <p:ph idx="1"/>
          </p:nvPr>
        </p:nvPicPr>
        <p:blipFill>
          <a:blip r:embed="rId2" cstate="print"/>
          <a:stretch>
            <a:fillRect/>
          </a:stretch>
        </p:blipFill>
        <p:spPr bwMode="auto">
          <a:xfrm>
            <a:off x="411480" y="1600200"/>
            <a:ext cx="8321040" cy="479298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99592" y="5373216"/>
            <a:ext cx="7344816" cy="1015008"/>
          </a:xfrm>
        </p:spPr>
        <p:txBody>
          <a:bodyPr>
            <a:noAutofit/>
          </a:bodyPr>
          <a:lstStyle/>
          <a:p>
            <a:pPr algn="ctr"/>
            <a:r>
              <a:rPr lang="el-GR" sz="2400" dirty="0" smtClean="0"/>
              <a:t>Οι </a:t>
            </a:r>
            <a:r>
              <a:rPr lang="el-GR" sz="2400" dirty="0" smtClean="0"/>
              <a:t>παραπάνω </a:t>
            </a:r>
            <a:r>
              <a:rPr lang="el-GR" sz="2400" dirty="0" smtClean="0"/>
              <a:t>βασικές αρχές για την προπόνηση της ευκαμψίας θα πρέπει να εφαρμοσθούν εξατομικευμένα και προοδευτικά. </a:t>
            </a:r>
          </a:p>
          <a:p>
            <a:pPr algn="ctr"/>
            <a:endParaRPr lang="el-GR" sz="2400"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36</a:t>
            </a:fld>
            <a:endParaRPr lang="el-GR" dirty="0">
              <a:solidFill>
                <a:prstClr val="black"/>
              </a:solidFill>
            </a:endParaRPr>
          </a:p>
        </p:txBody>
      </p:sp>
      <p:sp>
        <p:nvSpPr>
          <p:cNvPr id="2" name="Title 1"/>
          <p:cNvSpPr>
            <a:spLocks noGrp="1"/>
          </p:cNvSpPr>
          <p:nvPr>
            <p:ph type="title"/>
          </p:nvPr>
        </p:nvSpPr>
        <p:spPr/>
        <p:txBody>
          <a:bodyPr>
            <a:normAutofit fontScale="90000"/>
          </a:bodyPr>
          <a:lstStyle/>
          <a:p>
            <a:r>
              <a:rPr lang="el-GR" dirty="0" smtClean="0"/>
              <a:t>Αρχές </a:t>
            </a:r>
            <a:r>
              <a:rPr lang="el-GR" dirty="0" smtClean="0"/>
              <a:t>προπόνησης/άσκησης για </a:t>
            </a:r>
            <a:r>
              <a:rPr lang="el-GR" dirty="0" smtClean="0"/>
              <a:t/>
            </a:r>
            <a:br>
              <a:rPr lang="el-GR" dirty="0" smtClean="0"/>
            </a:br>
            <a:r>
              <a:rPr lang="el-GR" dirty="0" smtClean="0"/>
              <a:t>ευκαμψία</a:t>
            </a:r>
            <a:endParaRPr lang="el-GR" dirty="0"/>
          </a:p>
        </p:txBody>
      </p:sp>
      <p:pic>
        <p:nvPicPr>
          <p:cNvPr id="9219" name="Picture 3"/>
          <p:cNvPicPr>
            <a:picLocks noGrp="1" noChangeAspect="1" noChangeArrowheads="1"/>
          </p:cNvPicPr>
          <p:nvPr>
            <p:ph type="pic" idx="1"/>
          </p:nvPr>
        </p:nvPicPr>
        <p:blipFill>
          <a:blip r:embed="rId2" cstate="print"/>
          <a:stretch>
            <a:fillRect/>
          </a:stretch>
        </p:blipFill>
        <p:spPr bwMode="auto">
          <a:xfrm>
            <a:off x="807720" y="1556792"/>
            <a:ext cx="7528560" cy="371094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smtClean="0"/>
              <a:t>Να παρουσιαστούν οι βασικές αρχές για τη δημιουργία προγραμμάτων άσκησης που απευθύνονται σε ηλικιωμένους, όπως είναι η επιλογή του κατάλληλου τύπου άσκησης, αλλά και η ένταση και διάρκεια του προγράμματος.</a:t>
            </a:r>
          </a:p>
          <a:p>
            <a:pPr marL="0"/>
            <a:r>
              <a:rPr lang="el-GR" dirty="0" smtClean="0"/>
              <a:t>Παρουσιάζονται ακόμη βασικές αρχές για την ασφάλεια, αλλά και την σκοπιμότητα των ασκήσεων, ενώ παρουσιάζονται οι οδηγίες για άσκηση σε ηλικιωμένα άτομα από τον Παγκόσμιο Οργανισμό Υγείας, αλλά και άλλους οργανισμούς.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484784"/>
            <a:ext cx="8229600" cy="4641379"/>
          </a:xfrm>
        </p:spPr>
        <p:txBody>
          <a:bodyPr>
            <a:normAutofit fontScale="77500" lnSpcReduction="20000"/>
          </a:bodyPr>
          <a:lstStyle/>
          <a:p>
            <a:r>
              <a:rPr lang="el-GR" dirty="0" smtClean="0"/>
              <a:t>Ταξινόμηση ηλικιωμένων σε ομάδες</a:t>
            </a:r>
            <a:endParaRPr lang="en-US" dirty="0" smtClean="0"/>
          </a:p>
          <a:p>
            <a:r>
              <a:rPr lang="el-GR" dirty="0" smtClean="0"/>
              <a:t>Αρχές προγραμμάτων άσκησης για ηλικιωμένους (Δραστηριότητες, συχνότητα, διάρκεια, ένταση άσκησης).</a:t>
            </a:r>
            <a:endParaRPr lang="el-GR" dirty="0" smtClean="0"/>
          </a:p>
          <a:p>
            <a:r>
              <a:rPr lang="el-GR" dirty="0" smtClean="0"/>
              <a:t>Η επιλογή του τύπου άσκησης: </a:t>
            </a:r>
          </a:p>
          <a:p>
            <a:pPr lvl="1"/>
            <a:r>
              <a:rPr lang="el-GR" dirty="0" smtClean="0"/>
              <a:t>παραδείγματα περιπτώσεων, </a:t>
            </a:r>
          </a:p>
          <a:p>
            <a:pPr lvl="1"/>
            <a:r>
              <a:rPr lang="el-GR" dirty="0" smtClean="0"/>
              <a:t>συνδυασμός δραστηριοτήτων</a:t>
            </a:r>
          </a:p>
          <a:p>
            <a:r>
              <a:rPr lang="el-GR" dirty="0" smtClean="0"/>
              <a:t>Αρχές προγραμμάτων άσκησης:</a:t>
            </a:r>
          </a:p>
          <a:p>
            <a:pPr lvl="1"/>
            <a:r>
              <a:rPr lang="el-GR" dirty="0" smtClean="0"/>
              <a:t>Έλεγχος ασφάλειας &amp; σκοπιμότητας</a:t>
            </a:r>
          </a:p>
          <a:p>
            <a:pPr lvl="1"/>
            <a:r>
              <a:rPr lang="el-GR" dirty="0" smtClean="0"/>
              <a:t>Αρχές προπόνησης αερόβιας άσκησης</a:t>
            </a:r>
          </a:p>
          <a:p>
            <a:pPr lvl="1"/>
            <a:r>
              <a:rPr lang="el-GR" dirty="0" smtClean="0"/>
              <a:t>Αρχές προπόνησης δύναμης</a:t>
            </a:r>
          </a:p>
          <a:p>
            <a:pPr lvl="1"/>
            <a:r>
              <a:rPr lang="el-GR" dirty="0" smtClean="0"/>
              <a:t>Αρχές προπόνησης ευκαμψίας</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620688"/>
            <a:ext cx="7772400" cy="1470025"/>
          </a:xfrm>
        </p:spPr>
        <p:txBody>
          <a:bodyPr>
            <a:normAutofit/>
          </a:bodyPr>
          <a:lstStyle/>
          <a:p>
            <a:r>
              <a:rPr lang="el-GR" dirty="0" smtClean="0"/>
              <a:t>Προγράμματα άσκησης 1: Βασικές αρχές</a:t>
            </a:r>
          </a:p>
        </p:txBody>
      </p:sp>
      <p:sp>
        <p:nvSpPr>
          <p:cNvPr id="5" name="Υπότιτλος 4"/>
          <p:cNvSpPr>
            <a:spLocks noGrp="1"/>
          </p:cNvSpPr>
          <p:nvPr>
            <p:ph type="subTitle" idx="1"/>
          </p:nvPr>
        </p:nvSpPr>
        <p:spPr>
          <a:xfrm>
            <a:off x="3239852" y="2348880"/>
            <a:ext cx="2664296" cy="622920"/>
          </a:xfrm>
        </p:spPr>
        <p:txBody>
          <a:bodyPr/>
          <a:lstStyle/>
          <a:p>
            <a:r>
              <a:rPr lang="el-GR" dirty="0" smtClean="0"/>
              <a:t>5</a:t>
            </a:r>
            <a:r>
              <a:rPr lang="el-GR" baseline="30000" dirty="0" smtClean="0"/>
              <a:t>η</a:t>
            </a:r>
            <a:r>
              <a:rPr lang="el-GR" dirty="0" smtClean="0"/>
              <a:t> ενότητα</a:t>
            </a:r>
            <a:endParaRPr lang="el-GR" dirty="0"/>
          </a:p>
        </p:txBody>
      </p:sp>
      <p:pic>
        <p:nvPicPr>
          <p:cNvPr id="7" name="Picture 147" descr="jog"/>
          <p:cNvPicPr>
            <a:picLocks noChangeAspect="1" noChangeArrowheads="1"/>
          </p:cNvPicPr>
          <p:nvPr/>
        </p:nvPicPr>
        <p:blipFill>
          <a:blip r:embed="rId3" cstate="print"/>
          <a:srcRect/>
          <a:stretch>
            <a:fillRect/>
          </a:stretch>
        </p:blipFill>
        <p:spPr bwMode="auto">
          <a:xfrm>
            <a:off x="2699792" y="3284984"/>
            <a:ext cx="3778537" cy="2736304"/>
          </a:xfrm>
          <a:prstGeom prst="rect">
            <a:avLst/>
          </a:prstGeom>
          <a:noFill/>
          <a:ln w="9525">
            <a:noFill/>
            <a:miter lim="800000"/>
            <a:headEnd/>
            <a:tailEnd/>
          </a:ln>
        </p:spPr>
      </p:pic>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Δημιουργία προγραμμάτων άσκησης  για τους ηλικιωμένους </a:t>
            </a:r>
          </a:p>
        </p:txBody>
      </p:sp>
      <p:sp>
        <p:nvSpPr>
          <p:cNvPr id="3" name="Θέση περιεχομένου 2"/>
          <p:cNvSpPr>
            <a:spLocks noGrp="1"/>
          </p:cNvSpPr>
          <p:nvPr>
            <p:ph idx="1"/>
          </p:nvPr>
        </p:nvSpPr>
        <p:spPr>
          <a:xfrm>
            <a:off x="611560" y="1772816"/>
            <a:ext cx="8075240" cy="4392488"/>
          </a:xfrm>
        </p:spPr>
        <p:txBody>
          <a:bodyPr>
            <a:normAutofit fontScale="85000" lnSpcReduction="20000"/>
          </a:bodyPr>
          <a:lstStyle/>
          <a:p>
            <a:pPr marL="0" indent="0">
              <a:lnSpc>
                <a:spcPct val="150000"/>
              </a:lnSpc>
              <a:buNone/>
            </a:pPr>
            <a:r>
              <a:rPr lang="el-GR" sz="2800" dirty="0" smtClean="0"/>
              <a:t>Τα προγράμματα άσκησης θα πρέπει να απευθύνονται σε όλους τους ηλικιωμένους και όχι μόνο σε αυτούς που χαρακτηρίζονται υγιείς. </a:t>
            </a:r>
          </a:p>
          <a:p>
            <a:pPr marL="0" indent="0">
              <a:lnSpc>
                <a:spcPct val="150000"/>
              </a:lnSpc>
              <a:buNone/>
            </a:pPr>
            <a:r>
              <a:rPr lang="el-GR" sz="2800" dirty="0" smtClean="0"/>
              <a:t>Θα πρέπει όμως να υπάρχει μία ομοιογένεια στις ομάδες άσκησης.</a:t>
            </a:r>
          </a:p>
          <a:p>
            <a:pPr marL="0" indent="0">
              <a:lnSpc>
                <a:spcPct val="150000"/>
              </a:lnSpc>
              <a:buNone/>
            </a:pPr>
            <a:r>
              <a:rPr lang="el-GR" sz="2800" dirty="0" smtClean="0"/>
              <a:t>Ο Παγκόσμιος Οργανισμός Υγείας προτείνει ότι σχεδόν όλοι οι ηλικιωμένοι μπορούν να ταξινομηθούν σε μία από τις τρεις κατηγορίες του παρακάτω πίνακα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smtClean="0"/>
              <a:t>Ταξινόμηση ηλικιωμένων σε ομάδες</a:t>
            </a:r>
          </a:p>
        </p:txBody>
      </p:sp>
      <p:pic>
        <p:nvPicPr>
          <p:cNvPr id="2" name="Picture 2"/>
          <p:cNvPicPr>
            <a:picLocks noGrp="1" noChangeAspect="1" noChangeArrowheads="1"/>
          </p:cNvPicPr>
          <p:nvPr>
            <p:ph idx="1"/>
          </p:nvPr>
        </p:nvPicPr>
        <p:blipFill>
          <a:blip r:embed="rId3" cstate="print"/>
          <a:stretch>
            <a:fillRect/>
          </a:stretch>
        </p:blipFill>
        <p:spPr bwMode="auto">
          <a:xfrm>
            <a:off x="1139811" y="1600200"/>
            <a:ext cx="6864377" cy="4525963"/>
          </a:xfrm>
          <a:prstGeom prst="rect">
            <a:avLst/>
          </a:prstGeom>
          <a:noFill/>
          <a:ln w="9525">
            <a:solidFill>
              <a:srgbClr val="C00000"/>
            </a:solidFill>
            <a:miter lim="800000"/>
            <a:headEnd/>
            <a:tailEnd/>
          </a:ln>
          <a:effectLst/>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a:p>
        </p:txBody>
      </p:sp>
    </p:spTree>
    <p:extLst>
      <p:ext uri="{BB962C8B-B14F-4D97-AF65-F5344CB8AC3E}">
        <p14:creationId xmlns:p14="http://schemas.microsoft.com/office/powerpoint/2010/main" xmlns="" val="3888775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3921</TotalTime>
  <Words>1908</Words>
  <Application>Microsoft Office PowerPoint</Application>
  <PresentationFormat>On-screen Show (4:3)</PresentationFormat>
  <Paragraphs>209</Paragraphs>
  <Slides>37</Slides>
  <Notes>19</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Θέμα του Office</vt:lpstr>
      <vt:lpstr>1_Θέμα του Office</vt:lpstr>
      <vt:lpstr>ΑΣΚΗΣΗ ΣΤΗΝ ΤΡΙΤΗ ΗΛΙΚΙΑ</vt:lpstr>
      <vt:lpstr>Άδειες Χρήσης</vt:lpstr>
      <vt:lpstr>Χρηματοδότηση</vt:lpstr>
      <vt:lpstr>Σκοποί  ενότητας</vt:lpstr>
      <vt:lpstr>Περιεχόμενα ενότητας</vt:lpstr>
      <vt:lpstr>Χρήση Διατάξεων</vt:lpstr>
      <vt:lpstr>Προγράμματα άσκησης 1: Βασικές αρχές</vt:lpstr>
      <vt:lpstr>Δημιουργία προγραμμάτων άσκησης  για τους ηλικιωμένους </vt:lpstr>
      <vt:lpstr>Ταξινόμηση ηλικιωμένων σε ομάδες</vt:lpstr>
      <vt:lpstr>Ταξινόμηση ηλικιωμένων σε ομάδες</vt:lpstr>
      <vt:lpstr>Ταξινόμηση ηλικιωμένων σε ομάδες</vt:lpstr>
      <vt:lpstr>Αρχές προγραμμάτων άσκησης  για ηλικιωμένους  </vt:lpstr>
      <vt:lpstr>Δραστηριότητες</vt:lpstr>
      <vt:lpstr>Διάρκεια άσκησης</vt:lpstr>
      <vt:lpstr>Η επιλογή του τύπου άσκησης  </vt:lpstr>
      <vt:lpstr>Η επιλογή του τύπου άσκησης  </vt:lpstr>
      <vt:lpstr>Η επιλογή του τύπου άσκησης Παράδειγμα 1  </vt:lpstr>
      <vt:lpstr>Η επιλογή του τύπου άσκησης Παράδειγμα 3  </vt:lpstr>
      <vt:lpstr>Η επιλογή του τύπου άσκησης Παράδειγμα 4  </vt:lpstr>
      <vt:lpstr>Συνδυασμός δραστηριοτήτων Ι</vt:lpstr>
      <vt:lpstr>Συνδυασμός δραστηριοτήτων ΙΙ</vt:lpstr>
      <vt:lpstr>Συνδυασμός δραστηριοτήτων ΙΙΙ</vt:lpstr>
      <vt:lpstr>Συνδυασμός δραστηριοτήτων ΙV</vt:lpstr>
      <vt:lpstr>Αρχές προπόνησης / άσκησης</vt:lpstr>
      <vt:lpstr>Γενικές οδηγίες ασφάλειας κατά την άσκηση ηλικιωμένων Ι</vt:lpstr>
      <vt:lpstr>Γενικές οδηγίες ασφάλειας κατά την άσκηση ηλικιωμένων ΙΙ</vt:lpstr>
      <vt:lpstr>Έλεγχος σκοπιμότητας κατά την επιλογή των ασκήσεων</vt:lpstr>
      <vt:lpstr>Έλεγχος σκοπιμότητας κατά την επιλογή των ασκήσεων Ι</vt:lpstr>
      <vt:lpstr>Έλεγχος σκοπιμότητας κατά την επιλογή των ασκήσεων ΙΙ</vt:lpstr>
      <vt:lpstr>Αρχές προπόνησης για  αερόβια άσκηση Ι</vt:lpstr>
      <vt:lpstr>Slide 31</vt:lpstr>
      <vt:lpstr>Αρχές προπόνησης για  αερόβια άσκηση ΙΙ</vt:lpstr>
      <vt:lpstr>Slide 33</vt:lpstr>
      <vt:lpstr>Αρχές προπόνησης για  αερόβια άσκηση ΙΙΙ</vt:lpstr>
      <vt:lpstr>Αρχές προπόνησης/άσκησης για  δύναμη</vt:lpstr>
      <vt:lpstr>Αρχές προπόνησης/άσκησης για  ευκαμψία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Vasiliki Zisi</cp:lastModifiedBy>
  <cp:revision>262</cp:revision>
  <dcterms:created xsi:type="dcterms:W3CDTF">2012-09-06T09:03:05Z</dcterms:created>
  <dcterms:modified xsi:type="dcterms:W3CDTF">2015-08-19T12:14:41Z</dcterms:modified>
</cp:coreProperties>
</file>