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1"/>
  </p:notesMasterIdLst>
  <p:sldIdLst>
    <p:sldId id="271" r:id="rId2"/>
    <p:sldId id="270" r:id="rId3"/>
    <p:sldId id="268" r:id="rId4"/>
    <p:sldId id="269" r:id="rId5"/>
    <p:sldId id="272" r:id="rId6"/>
    <p:sldId id="273" r:id="rId7"/>
    <p:sldId id="276" r:id="rId8"/>
    <p:sldId id="274" r:id="rId9"/>
    <p:sldId id="275" r:id="rId1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09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551BF3-E8C6-4106-B531-F111DDD3898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1271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0611B-58EF-4023-92EE-ACF09E4FBB8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57B14-8474-45CA-9BAD-E93C3FBBA24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CD9F7-9137-4252-B8D9-050099BFFF2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E65B633-2D79-4417-A85E-6E20C6F948C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EE43B-1BE1-49EC-B22E-5C436690734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78C8A-6A93-448D-83EC-7670469FD22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D6FF9-3079-4105-A8DC-AABD4274E0F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B131-FB98-4568-A27A-BC2056DB337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E2EC8-5AE2-4C23-9B6B-B13FA210FBF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3668E-05EF-4277-BF50-BFE22A519A2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4A795-DD43-43E9-B1CD-7AF4D83C1CE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402E0-2066-434B-8DC3-C6A7395FD88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l-GR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1A55137D-5B3E-40B1-B40B-3FBB2FB5BEFB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61C-95D1-456D-A80E-F5EE7D794F56}" type="slidenum">
              <a:rPr lang="el-GR"/>
              <a:pPr/>
              <a:t>1</a:t>
            </a:fld>
            <a:endParaRPr lang="el-GR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115888"/>
            <a:ext cx="1366838" cy="7921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0"/>
            <a:ext cx="8856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Πανεπιστήμιο Θεσσαλίας – Πολυτεχνική Σχολή – ΤΜΧΠΠΑ </a:t>
            </a: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Καθηγητής </a:t>
            </a:r>
            <a:r>
              <a:rPr lang="el-GR" sz="1200" b="1" dirty="0" err="1">
                <a:solidFill>
                  <a:srgbClr val="002060"/>
                </a:solidFill>
                <a:latin typeface="Tahoma" pitchFamily="34" charset="0"/>
              </a:rPr>
              <a:t>Παντ</a:t>
            </a:r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. Δ. Σκάγιαννης</a:t>
            </a:r>
            <a:br>
              <a:rPr lang="el-GR" sz="1200" b="1" dirty="0">
                <a:solidFill>
                  <a:srgbClr val="002060"/>
                </a:solidFill>
                <a:latin typeface="Tahoma" pitchFamily="34" charset="0"/>
              </a:rPr>
            </a:br>
            <a:endParaRPr lang="el-GR" sz="1200" b="1" dirty="0">
              <a:solidFill>
                <a:srgbClr val="002060"/>
              </a:solidFill>
              <a:latin typeface="Tahoma" pitchFamily="34" charset="0"/>
            </a:endParaRP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ΕΡΕΥΝΗΤΙΚΕΣ ΕΡΓΑΣΙΕΣ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944813" y="3032125"/>
            <a:ext cx="3254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C00000"/>
                </a:solidFill>
              </a:rPr>
              <a:t>ΕΡΕΥΝΗΤΙΚΕΣ ΕΡΓΑΣΙΕΣ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287338" y="5157788"/>
            <a:ext cx="8569325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Βασική βιβλιογραφία:</a:t>
            </a:r>
          </a:p>
          <a:p>
            <a:pPr>
              <a:spcBef>
                <a:spcPct val="50000"/>
              </a:spcBef>
            </a:pPr>
            <a:r>
              <a:rPr lang="en-GB"/>
              <a:t>Booth, W., Colomb, G., and Williams, G. (2008) </a:t>
            </a:r>
            <a:r>
              <a:rPr lang="en-GB" i="1"/>
              <a:t>The Craft of Research. </a:t>
            </a:r>
            <a:r>
              <a:rPr lang="en-GB"/>
              <a:t>Chicago &amp; London: The University of Chicago Press.</a:t>
            </a:r>
            <a:endParaRPr lang="el-GR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62B9-C842-4E1F-BDC1-7A59090115E4}" type="slidenum">
              <a:rPr lang="el-GR"/>
              <a:pPr/>
              <a:t>2</a:t>
            </a:fld>
            <a:endParaRPr lang="el-GR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115888"/>
            <a:ext cx="1366838" cy="7921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8856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Πανεπιστήμιο Θεσσαλίας – Πολυτεχνική Σχολή – ΤΜΧΠΠΑ </a:t>
            </a: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Καθηγητής </a:t>
            </a:r>
            <a:r>
              <a:rPr lang="el-GR" sz="1200" b="1" dirty="0" err="1">
                <a:solidFill>
                  <a:srgbClr val="002060"/>
                </a:solidFill>
                <a:latin typeface="Tahoma" pitchFamily="34" charset="0"/>
              </a:rPr>
              <a:t>Παντ</a:t>
            </a:r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. Δ. Σκάγιαννης</a:t>
            </a:r>
            <a:br>
              <a:rPr lang="el-GR" sz="1200" b="1" dirty="0">
                <a:solidFill>
                  <a:srgbClr val="002060"/>
                </a:solidFill>
                <a:latin typeface="Tahoma" pitchFamily="34" charset="0"/>
              </a:rPr>
            </a:br>
            <a:endParaRPr lang="el-GR" sz="1200" b="1" dirty="0">
              <a:solidFill>
                <a:srgbClr val="002060"/>
              </a:solidFill>
              <a:latin typeface="Tahoma" pitchFamily="34" charset="0"/>
            </a:endParaRP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ΕΡΕΥΝΗΤΙΚΕΣ ΕΡΓΑΣΙΕΣ</a:t>
            </a: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74675" y="1658938"/>
            <a:ext cx="7993063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800" dirty="0">
                <a:solidFill>
                  <a:srgbClr val="C00000"/>
                </a:solidFill>
              </a:rPr>
              <a:t>Συνειδητοποίηση για το ρόλο μας ως συγγραφείς: </a:t>
            </a:r>
          </a:p>
          <a:p>
            <a:endParaRPr lang="el-GR" sz="1800" dirty="0"/>
          </a:p>
          <a:p>
            <a:pPr>
              <a:buFontTx/>
              <a:buChar char="•"/>
            </a:pPr>
            <a:r>
              <a:rPr lang="el-GR" sz="1800" dirty="0"/>
              <a:t> Ποιος θα διαβάσει την εργασία μας;</a:t>
            </a:r>
          </a:p>
          <a:p>
            <a:pPr>
              <a:buFontTx/>
              <a:buChar char="•"/>
            </a:pPr>
            <a:endParaRPr lang="el-GR" sz="1800" dirty="0"/>
          </a:p>
          <a:p>
            <a:pPr>
              <a:buFontTx/>
              <a:buChar char="•"/>
            </a:pPr>
            <a:r>
              <a:rPr lang="el-GR" sz="1800" dirty="0"/>
              <a:t> Τι περιμένουν από μας;</a:t>
            </a:r>
          </a:p>
          <a:p>
            <a:pPr>
              <a:buFontTx/>
              <a:buChar char="•"/>
            </a:pPr>
            <a:endParaRPr lang="el-GR" sz="1800" dirty="0"/>
          </a:p>
          <a:p>
            <a:pPr>
              <a:buFontTx/>
              <a:buChar char="•"/>
            </a:pPr>
            <a:r>
              <a:rPr lang="el-GR" sz="1800" dirty="0"/>
              <a:t> Τι περιμένω αυτοί να ξέρουν ήδη;</a:t>
            </a:r>
          </a:p>
          <a:p>
            <a:pPr>
              <a:buFontTx/>
              <a:buChar char="•"/>
            </a:pPr>
            <a:endParaRPr lang="el-GR" sz="1800" dirty="0"/>
          </a:p>
          <a:p>
            <a:pPr>
              <a:buFontTx/>
              <a:buChar char="•"/>
            </a:pPr>
            <a:r>
              <a:rPr lang="el-GR" sz="1800" dirty="0"/>
              <a:t> Πως θα αντιδράσουν στις απαντήσεις που θα δώσω στα ερευνητικά ερωτήματα ή στις λύσεις που θα προτείνω;</a:t>
            </a:r>
          </a:p>
          <a:p>
            <a:endParaRPr lang="el-GR" sz="1800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7197D-EFB8-4DF9-9169-F54E310DA387}" type="slidenum">
              <a:rPr lang="el-GR"/>
              <a:pPr/>
              <a:t>3</a:t>
            </a:fld>
            <a:endParaRPr lang="el-GR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115888"/>
            <a:ext cx="1366838" cy="7921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0"/>
            <a:ext cx="8856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Πανεπιστήμιο Θεσσαλίας – Πολυτεχνική Σχολή – ΤΜΧΠΠΑ </a:t>
            </a: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Καθηγητής </a:t>
            </a:r>
            <a:r>
              <a:rPr lang="el-GR" sz="1200" b="1" dirty="0" err="1">
                <a:solidFill>
                  <a:srgbClr val="002060"/>
                </a:solidFill>
                <a:latin typeface="Tahoma" pitchFamily="34" charset="0"/>
              </a:rPr>
              <a:t>Παντ</a:t>
            </a:r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. Δ. Σκάγιαννης</a:t>
            </a:r>
            <a:br>
              <a:rPr lang="el-GR" sz="1200" b="1" dirty="0">
                <a:solidFill>
                  <a:srgbClr val="002060"/>
                </a:solidFill>
                <a:latin typeface="Tahoma" pitchFamily="34" charset="0"/>
              </a:rPr>
            </a:br>
            <a:endParaRPr lang="el-GR" sz="1200" b="1" dirty="0">
              <a:solidFill>
                <a:srgbClr val="002060"/>
              </a:solidFill>
              <a:latin typeface="Tahoma" pitchFamily="34" charset="0"/>
            </a:endParaRP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ΕΡΕΥΝΗΤΙΚΕΣ ΕΡΓΑΣΙΕΣ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23850" y="1844675"/>
            <a:ext cx="8569325" cy="384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rgbClr val="C00000"/>
                </a:solidFill>
              </a:rPr>
              <a:t>Βήμα 1</a:t>
            </a:r>
            <a:r>
              <a:rPr lang="el-GR" sz="1800" baseline="30000" dirty="0">
                <a:solidFill>
                  <a:srgbClr val="C00000"/>
                </a:solidFill>
              </a:rPr>
              <a:t>ο</a:t>
            </a:r>
            <a:r>
              <a:rPr lang="el-GR" sz="1800" dirty="0">
                <a:solidFill>
                  <a:srgbClr val="C00000"/>
                </a:solidFill>
              </a:rPr>
              <a:t> </a:t>
            </a:r>
            <a:r>
              <a:rPr lang="el-GR" sz="1800" dirty="0">
                <a:solidFill>
                  <a:srgbClr val="002060"/>
                </a:solidFill>
              </a:rPr>
              <a:t>Βρείτε το γενικό θέμα σας:</a:t>
            </a:r>
            <a:r>
              <a:rPr lang="el-GR" sz="1800" dirty="0"/>
              <a:t> Προσπαθώ να μάθω, να μελετήσω ΤΙ;</a:t>
            </a:r>
          </a:p>
          <a:p>
            <a:pPr>
              <a:spcBef>
                <a:spcPct val="50000"/>
              </a:spcBef>
            </a:pPr>
            <a:endParaRPr lang="el-GR" sz="1800" dirty="0"/>
          </a:p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rgbClr val="C00000"/>
                </a:solidFill>
              </a:rPr>
              <a:t>Βήμα </a:t>
            </a:r>
            <a:r>
              <a:rPr lang="el-GR" sz="1800" dirty="0">
                <a:solidFill>
                  <a:srgbClr val="C00000"/>
                </a:solidFill>
              </a:rPr>
              <a:t>2</a:t>
            </a:r>
            <a:r>
              <a:rPr lang="el-GR" sz="1800" baseline="30000" dirty="0">
                <a:solidFill>
                  <a:srgbClr val="C00000"/>
                </a:solidFill>
              </a:rPr>
              <a:t>ο</a:t>
            </a:r>
            <a:r>
              <a:rPr lang="el-GR" sz="1800" dirty="0">
                <a:solidFill>
                  <a:srgbClr val="C00000"/>
                </a:solidFill>
              </a:rPr>
              <a:t> </a:t>
            </a:r>
            <a:r>
              <a:rPr lang="el-GR" sz="1800" dirty="0">
                <a:solidFill>
                  <a:srgbClr val="002060"/>
                </a:solidFill>
              </a:rPr>
              <a:t>Προσθέστε μια έμμεση ερώτηση: </a:t>
            </a:r>
            <a:r>
              <a:rPr lang="el-GR" sz="1800" dirty="0"/>
              <a:t>Διότι θέλω να βρω ΤΙ;</a:t>
            </a:r>
          </a:p>
          <a:p>
            <a:pPr>
              <a:spcBef>
                <a:spcPct val="50000"/>
              </a:spcBef>
            </a:pPr>
            <a:r>
              <a:rPr lang="el-GR" sz="1800" dirty="0"/>
              <a:t>Εδώ ξεφεύγει κανείς από τη συλλογή στοιχείων και προχωρά στην κατανόηση</a:t>
            </a:r>
          </a:p>
          <a:p>
            <a:pPr>
              <a:spcBef>
                <a:spcPct val="50000"/>
              </a:spcBef>
            </a:pPr>
            <a:endParaRPr lang="el-GR" sz="1800" dirty="0"/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rgbClr val="C00000"/>
                </a:solidFill>
              </a:rPr>
              <a:t>Βήμα 3</a:t>
            </a:r>
            <a:r>
              <a:rPr lang="el-GR" sz="1800" baseline="30000" dirty="0">
                <a:solidFill>
                  <a:srgbClr val="C00000"/>
                </a:solidFill>
              </a:rPr>
              <a:t>ο</a:t>
            </a:r>
            <a:r>
              <a:rPr lang="el-GR" sz="1800" dirty="0">
                <a:solidFill>
                  <a:srgbClr val="C00000"/>
                </a:solidFill>
              </a:rPr>
              <a:t> </a:t>
            </a:r>
            <a:r>
              <a:rPr lang="el-GR" sz="1800" dirty="0">
                <a:solidFill>
                  <a:srgbClr val="002060"/>
                </a:solidFill>
              </a:rPr>
              <a:t>Ορίστε τον σκοπό: </a:t>
            </a:r>
            <a:r>
              <a:rPr lang="el-GR" sz="1800" dirty="0"/>
              <a:t>Ώστε να;</a:t>
            </a:r>
          </a:p>
          <a:p>
            <a:pPr>
              <a:spcBef>
                <a:spcPct val="50000"/>
              </a:spcBef>
            </a:pPr>
            <a:r>
              <a:rPr lang="el-GR" sz="1800" dirty="0"/>
              <a:t>Διατύπωση της εστίασης, αποκάλυψη της σημασίας (</a:t>
            </a:r>
            <a:r>
              <a:rPr lang="en-GB" sz="1800" dirty="0"/>
              <a:t>significance, relevance)</a:t>
            </a:r>
            <a:r>
              <a:rPr lang="el-GR" sz="1800" dirty="0"/>
              <a:t> για τον ίδιο τον αναγνώστη (επιστημονικό κοινό που απευθυνόμαστε</a:t>
            </a:r>
            <a:r>
              <a:rPr lang="el-GR" sz="1800" dirty="0" smtClean="0"/>
              <a:t>)</a:t>
            </a:r>
            <a:r>
              <a:rPr lang="en-US" sz="1800" dirty="0" smtClean="0"/>
              <a:t>, </a:t>
            </a:r>
            <a:r>
              <a:rPr lang="el-GR" sz="1800" dirty="0" smtClean="0"/>
              <a:t>δηλαδή:</a:t>
            </a:r>
            <a:endParaRPr lang="el-GR" sz="1800" dirty="0"/>
          </a:p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rgbClr val="C00000"/>
                </a:solidFill>
              </a:rPr>
              <a:t>ΑΠ</a:t>
            </a:r>
            <a:r>
              <a:rPr lang="en-GB" sz="1800" dirty="0">
                <a:solidFill>
                  <a:srgbClr val="C00000"/>
                </a:solidFill>
              </a:rPr>
              <a:t>A</a:t>
            </a:r>
            <a:r>
              <a:rPr lang="el-GR" sz="1800" dirty="0">
                <a:solidFill>
                  <a:srgbClr val="C00000"/>
                </a:solidFill>
              </a:rPr>
              <a:t>ΝΤΗΣΗ ΣΤΗΝ ΠΕΡ</a:t>
            </a:r>
            <a:r>
              <a:rPr lang="en-GB" sz="1800" dirty="0">
                <a:solidFill>
                  <a:srgbClr val="C00000"/>
                </a:solidFill>
              </a:rPr>
              <a:t>I</a:t>
            </a:r>
            <a:r>
              <a:rPr lang="el-GR" sz="1800" dirty="0">
                <a:solidFill>
                  <a:srgbClr val="C00000"/>
                </a:solidFill>
              </a:rPr>
              <a:t>ΦΗΜΗ </a:t>
            </a:r>
            <a:r>
              <a:rPr lang="el-GR" sz="1800" dirty="0" smtClean="0">
                <a:solidFill>
                  <a:srgbClr val="C00000"/>
                </a:solidFill>
              </a:rPr>
              <a:t>ΕΡΩΤΗΣΗ: </a:t>
            </a:r>
            <a:r>
              <a:rPr lang="el-GR" sz="1800" dirty="0">
                <a:solidFill>
                  <a:srgbClr val="C00000"/>
                </a:solidFill>
              </a:rPr>
              <a:t>ΚΑΙ ΛΟΙΠ</a:t>
            </a:r>
            <a:r>
              <a:rPr lang="en-GB" sz="1800" dirty="0">
                <a:solidFill>
                  <a:srgbClr val="C00000"/>
                </a:solidFill>
              </a:rPr>
              <a:t>O</a:t>
            </a:r>
            <a:r>
              <a:rPr lang="el-GR" sz="1800" dirty="0">
                <a:solidFill>
                  <a:srgbClr val="C00000"/>
                </a:solidFill>
              </a:rPr>
              <a:t>Ν ΤΙ; </a:t>
            </a:r>
            <a:r>
              <a:rPr lang="en-GB" sz="1800" dirty="0">
                <a:solidFill>
                  <a:srgbClr val="C00000"/>
                </a:solidFill>
              </a:rPr>
              <a:t> (SO WHAT?)</a:t>
            </a:r>
            <a:endParaRPr lang="el-GR" sz="1800" dirty="0">
              <a:solidFill>
                <a:srgbClr val="C00000"/>
              </a:solidFill>
            </a:endParaRPr>
          </a:p>
          <a:p>
            <a:pPr>
              <a:spcBef>
                <a:spcPct val="50000"/>
              </a:spcBef>
            </a:pPr>
            <a:endParaRPr lang="el-G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660C-8ACB-481E-9CE8-C2B5E6B5B528}" type="slidenum">
              <a:rPr lang="el-GR"/>
              <a:pPr/>
              <a:t>4</a:t>
            </a:fld>
            <a:endParaRPr lang="el-GR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115888"/>
            <a:ext cx="1366838" cy="7921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0"/>
            <a:ext cx="8856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Πανεπιστήμιο Θεσσαλίας – Πολυτεχνική Σχολή – ΤΜΧΠΠΑ </a:t>
            </a: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Καθηγητής </a:t>
            </a:r>
            <a:r>
              <a:rPr lang="el-GR" sz="1200" b="1" dirty="0" err="1">
                <a:solidFill>
                  <a:srgbClr val="002060"/>
                </a:solidFill>
                <a:latin typeface="Tahoma" pitchFamily="34" charset="0"/>
              </a:rPr>
              <a:t>Παντ</a:t>
            </a:r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. Δ. Σκάγιαννης</a:t>
            </a:r>
            <a:br>
              <a:rPr lang="el-GR" sz="1200" b="1" dirty="0">
                <a:solidFill>
                  <a:srgbClr val="002060"/>
                </a:solidFill>
                <a:latin typeface="Tahoma" pitchFamily="34" charset="0"/>
              </a:rPr>
            </a:br>
            <a:endParaRPr lang="el-GR" sz="1200" b="1" dirty="0">
              <a:solidFill>
                <a:srgbClr val="002060"/>
              </a:solidFill>
              <a:latin typeface="Tahoma" pitchFamily="34" charset="0"/>
            </a:endParaRP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ΕΡΕΥΝΗΤΙΚΕΣ ΕΡΓΑΣΙΕΣ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06809" y="1149351"/>
            <a:ext cx="864235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14313" y="1463397"/>
            <a:ext cx="864235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/>
              <a:t>Στο ερευνητικό πεδίο, εγείρονται ερευνητικά </a:t>
            </a:r>
            <a:r>
              <a:rPr lang="el-GR" sz="1800" dirty="0"/>
              <a:t>ερωτήματα </a:t>
            </a:r>
            <a:r>
              <a:rPr lang="el-GR" sz="1800" dirty="0" smtClean="0"/>
              <a:t>που συχνά σχετίζονται με  </a:t>
            </a:r>
            <a:r>
              <a:rPr lang="el-GR" sz="1800" dirty="0"/>
              <a:t>πρακτικά </a:t>
            </a:r>
            <a:r>
              <a:rPr lang="el-GR" sz="1800" dirty="0" smtClean="0"/>
              <a:t>προβλήματα. Στην περίπτωση αυτή, η </a:t>
            </a:r>
            <a:r>
              <a:rPr lang="el-GR" sz="1800" dirty="0"/>
              <a:t>σειρά που </a:t>
            </a:r>
            <a:r>
              <a:rPr lang="el-GR" sz="1800" dirty="0" smtClean="0"/>
              <a:t>ακολουθούν είναι:</a:t>
            </a:r>
            <a:endParaRPr lang="el-GR" sz="1800" dirty="0"/>
          </a:p>
          <a:p>
            <a:pPr>
              <a:spcBef>
                <a:spcPct val="50000"/>
              </a:spcBef>
            </a:pPr>
            <a:endParaRPr lang="el-GR" sz="1800" dirty="0"/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rgbClr val="C00000"/>
                </a:solidFill>
              </a:rPr>
              <a:t>Πρακτικό πρόβλημα </a:t>
            </a:r>
            <a:r>
              <a:rPr lang="el-GR" sz="1800" dirty="0">
                <a:sym typeface="Wingdings" pitchFamily="2" charset="2"/>
              </a:rPr>
              <a:t> προκαλεί  </a:t>
            </a:r>
            <a:r>
              <a:rPr lang="el-GR" sz="1800" dirty="0">
                <a:solidFill>
                  <a:srgbClr val="0070C0"/>
                </a:solidFill>
                <a:sym typeface="Wingdings" pitchFamily="2" charset="2"/>
              </a:rPr>
              <a:t>Ερευνητικό ερώτημα </a:t>
            </a:r>
            <a:r>
              <a:rPr lang="el-GR" sz="1800" dirty="0">
                <a:sym typeface="Wingdings" pitchFamily="2" charset="2"/>
              </a:rPr>
              <a:t> </a:t>
            </a:r>
            <a:r>
              <a:rPr lang="el-GR" sz="1800" dirty="0" smtClean="0">
                <a:sym typeface="Wingdings" pitchFamily="2" charset="2"/>
              </a:rPr>
              <a:t>που </a:t>
            </a:r>
            <a:r>
              <a:rPr lang="el-GR" sz="1800" dirty="0">
                <a:sym typeface="Wingdings" pitchFamily="2" charset="2"/>
              </a:rPr>
              <a:t>οδηγεί σε   </a:t>
            </a:r>
            <a:r>
              <a:rPr lang="el-GR" sz="1800" dirty="0">
                <a:solidFill>
                  <a:srgbClr val="0070C0"/>
                </a:solidFill>
                <a:sym typeface="Wingdings" pitchFamily="2" charset="2"/>
              </a:rPr>
              <a:t>Ερευνητική απάντηση </a:t>
            </a:r>
            <a:r>
              <a:rPr lang="el-GR" sz="1800" dirty="0">
                <a:sym typeface="Wingdings" pitchFamily="2" charset="2"/>
              </a:rPr>
              <a:t> και βοηθά στη λύση του  </a:t>
            </a:r>
            <a:r>
              <a:rPr lang="el-GR" sz="1800" dirty="0">
                <a:solidFill>
                  <a:srgbClr val="C00000"/>
                </a:solidFill>
                <a:sym typeface="Wingdings" pitchFamily="2" charset="2"/>
              </a:rPr>
              <a:t>Πρακτικού </a:t>
            </a:r>
            <a:r>
              <a:rPr lang="el-GR" sz="1800" dirty="0" smtClean="0">
                <a:solidFill>
                  <a:srgbClr val="C00000"/>
                </a:solidFill>
                <a:sym typeface="Wingdings" pitchFamily="2" charset="2"/>
              </a:rPr>
              <a:t>προβλήματος</a:t>
            </a:r>
          </a:p>
          <a:p>
            <a:pPr>
              <a:spcBef>
                <a:spcPct val="50000"/>
              </a:spcBef>
            </a:pPr>
            <a:endParaRPr lang="el-GR" sz="1800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endParaRPr lang="el-GR" sz="1800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rgbClr val="C00000"/>
                </a:solidFill>
                <a:sym typeface="Wingdings" pitchFamily="2" charset="2"/>
              </a:rPr>
              <a:t>Από το </a:t>
            </a:r>
            <a:r>
              <a:rPr lang="el-GR" sz="1800" dirty="0" smtClean="0">
                <a:solidFill>
                  <a:srgbClr val="0070C0"/>
                </a:solidFill>
                <a:sym typeface="Wingdings" pitchFamily="2" charset="2"/>
              </a:rPr>
              <a:t>ερώτημα</a:t>
            </a:r>
            <a:r>
              <a:rPr lang="el-GR" sz="1800" dirty="0" smtClean="0">
                <a:solidFill>
                  <a:srgbClr val="C00000"/>
                </a:solidFill>
                <a:sym typeface="Wingdings" pitchFamily="2" charset="2"/>
              </a:rPr>
              <a:t> στην </a:t>
            </a:r>
            <a:r>
              <a:rPr lang="el-GR" sz="1800" dirty="0" smtClean="0">
                <a:solidFill>
                  <a:srgbClr val="0070C0"/>
                </a:solidFill>
                <a:sym typeface="Wingdings" pitchFamily="2" charset="2"/>
              </a:rPr>
              <a:t>απάντηση</a:t>
            </a:r>
            <a:r>
              <a:rPr lang="el-GR" sz="1800" dirty="0" smtClean="0">
                <a:solidFill>
                  <a:srgbClr val="C00000"/>
                </a:solidFill>
                <a:sym typeface="Wingdings" pitchFamily="2" charset="2"/>
              </a:rPr>
              <a:t> παρεμβάλλεται η έρευνα</a:t>
            </a:r>
            <a:endParaRPr lang="el-GR" sz="1800" dirty="0">
              <a:solidFill>
                <a:srgbClr val="C00000"/>
              </a:solidFill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r>
              <a:rPr lang="el-GR" sz="1800" dirty="0" smtClean="0">
                <a:sym typeface="Wingdings" pitchFamily="2" charset="2"/>
              </a:rPr>
              <a:t>Έρευνα  ποιοτική, ποσοτική, και συνδυασμοί</a:t>
            </a:r>
          </a:p>
          <a:p>
            <a:pPr>
              <a:spcBef>
                <a:spcPct val="50000"/>
              </a:spcBef>
            </a:pPr>
            <a:r>
              <a:rPr lang="el-GR" sz="1800" dirty="0" smtClean="0">
                <a:sym typeface="Wingdings" pitchFamily="2" charset="2"/>
              </a:rPr>
              <a:t>Διάφορες ερευνητικές μεθοδολογίες</a:t>
            </a:r>
          </a:p>
          <a:p>
            <a:pPr>
              <a:spcBef>
                <a:spcPct val="50000"/>
              </a:spcBef>
            </a:pPr>
            <a:endParaRPr lang="el-GR" sz="1800" dirty="0"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r>
              <a:rPr lang="el-GR" sz="1800" dirty="0" smtClean="0">
                <a:sym typeface="Wingdings" pitchFamily="2" charset="2"/>
              </a:rPr>
              <a:t>Η έρευνα βασίζεται σε μια </a:t>
            </a:r>
            <a:r>
              <a:rPr lang="el-GR" sz="1800" dirty="0" smtClean="0">
                <a:solidFill>
                  <a:srgbClr val="C00000"/>
                </a:solidFill>
                <a:sym typeface="Wingdings" pitchFamily="2" charset="2"/>
              </a:rPr>
              <a:t>επιχειρηματολογία</a:t>
            </a:r>
            <a:r>
              <a:rPr lang="el-GR" sz="1800" dirty="0" smtClean="0">
                <a:sym typeface="Wingdings" pitchFamily="2" charset="2"/>
              </a:rPr>
              <a:t> (δομή ενός συνόλου επιχειρημάτων)</a:t>
            </a:r>
            <a:endParaRPr lang="el-GR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355976" y="3356992"/>
            <a:ext cx="0" cy="6480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3242-009C-4380-9DB0-7D6BD7B72B32}" type="slidenum">
              <a:rPr lang="el-GR"/>
              <a:pPr/>
              <a:t>5</a:t>
            </a:fld>
            <a:endParaRPr lang="el-GR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115888"/>
            <a:ext cx="1366838" cy="7921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0"/>
            <a:ext cx="8856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Πανεπιστήμιο Θεσσαλίας – Πολυτεχνική Σχολή – ΤΜΧΠΠΑ </a:t>
            </a: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Καθηγητής </a:t>
            </a:r>
            <a:r>
              <a:rPr lang="el-GR" sz="1200" b="1" dirty="0" err="1">
                <a:solidFill>
                  <a:srgbClr val="002060"/>
                </a:solidFill>
                <a:latin typeface="Tahoma" pitchFamily="34" charset="0"/>
              </a:rPr>
              <a:t>Παντ</a:t>
            </a:r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. Δ. Σκάγιαννης</a:t>
            </a:r>
            <a:br>
              <a:rPr lang="el-GR" sz="1200" b="1" dirty="0">
                <a:solidFill>
                  <a:srgbClr val="002060"/>
                </a:solidFill>
                <a:latin typeface="Tahoma" pitchFamily="34" charset="0"/>
              </a:rPr>
            </a:br>
            <a:endParaRPr lang="el-GR" sz="1200" b="1" dirty="0">
              <a:solidFill>
                <a:srgbClr val="002060"/>
              </a:solidFill>
              <a:latin typeface="Tahoma" pitchFamily="34" charset="0"/>
            </a:endParaRP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ΕΡΕΥΝΗΤΙΚΕΣ ΕΡΓΑΣΙΕΣ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253337" y="1129566"/>
            <a:ext cx="8711151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l-GR" sz="1800" dirty="0"/>
              <a:t>Ο πυρήνας ενός ερευνητικού επιχειρήματος </a:t>
            </a:r>
            <a:r>
              <a:rPr lang="el-GR" sz="1800" dirty="0" smtClean="0"/>
              <a:t>[διάλογος με τον αναγνώστη] βασίζεται</a:t>
            </a:r>
            <a:r>
              <a:rPr lang="el-GR" sz="1800" dirty="0"/>
              <a:t>: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l-GR" sz="1800" dirty="0" smtClean="0"/>
              <a:t>Σε έναν αρχικό ισχυρισμό </a:t>
            </a:r>
            <a:r>
              <a:rPr lang="el-GR" sz="1800" dirty="0">
                <a:solidFill>
                  <a:srgbClr val="002060"/>
                </a:solidFill>
              </a:rPr>
              <a:t>[</a:t>
            </a:r>
            <a:r>
              <a:rPr lang="en-GB" sz="1800" dirty="0">
                <a:solidFill>
                  <a:srgbClr val="002060"/>
                </a:solidFill>
              </a:rPr>
              <a:t>claim] </a:t>
            </a:r>
            <a:r>
              <a:rPr lang="el-GR" sz="1800" dirty="0"/>
              <a:t>(συγκεκριμένος και σημαντικός &amp; προϋπόθεση ύπαρξης κοινών ορισμών</a:t>
            </a:r>
            <a:r>
              <a:rPr lang="el-GR" sz="1800" dirty="0" smtClean="0"/>
              <a:t>) </a:t>
            </a:r>
            <a:br>
              <a:rPr lang="el-GR" sz="1800" dirty="0" smtClean="0"/>
            </a:br>
            <a:r>
              <a:rPr lang="el-GR" sz="1800" dirty="0" smtClean="0">
                <a:solidFill>
                  <a:srgbClr val="C00000"/>
                </a:solidFill>
              </a:rPr>
              <a:t>(ισχυρίζομαι κάτι)</a:t>
            </a:r>
            <a:endParaRPr lang="el-GR" sz="1800" dirty="0">
              <a:solidFill>
                <a:srgbClr val="C00000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l-GR" sz="1800" dirty="0" smtClean="0"/>
              <a:t>2α.  </a:t>
            </a:r>
            <a:r>
              <a:rPr lang="el-GR" sz="1800" dirty="0"/>
              <a:t>Σε  μια αιτιολογία (</a:t>
            </a:r>
            <a:r>
              <a:rPr lang="el-GR" sz="1800" dirty="0" smtClean="0"/>
              <a:t>λόγος - σκεπτικό)</a:t>
            </a:r>
            <a:r>
              <a:rPr lang="en-GB" sz="1800" dirty="0" smtClean="0"/>
              <a:t> </a:t>
            </a:r>
            <a:r>
              <a:rPr lang="en-GB" sz="1800" dirty="0">
                <a:solidFill>
                  <a:srgbClr val="002060"/>
                </a:solidFill>
              </a:rPr>
              <a:t>[reason</a:t>
            </a:r>
            <a:r>
              <a:rPr lang="en-GB" sz="1800" dirty="0" smtClean="0">
                <a:solidFill>
                  <a:srgbClr val="002060"/>
                </a:solidFill>
              </a:rPr>
              <a:t>]</a:t>
            </a:r>
            <a:r>
              <a:rPr lang="el-GR" sz="1800" dirty="0" smtClean="0">
                <a:solidFill>
                  <a:srgbClr val="002060"/>
                </a:solidFill>
              </a:rPr>
              <a:t> </a:t>
            </a:r>
            <a:br>
              <a:rPr lang="el-GR" sz="1800" dirty="0" smtClean="0">
                <a:solidFill>
                  <a:srgbClr val="002060"/>
                </a:solidFill>
              </a:rPr>
            </a:br>
            <a:r>
              <a:rPr lang="el-GR" sz="1800" dirty="0" smtClean="0">
                <a:solidFill>
                  <a:srgbClr val="C00000"/>
                </a:solidFill>
              </a:rPr>
              <a:t>(διότι)</a:t>
            </a:r>
            <a:endParaRPr lang="el-GR" sz="1800" dirty="0">
              <a:solidFill>
                <a:srgbClr val="C00000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l-GR" sz="1800" dirty="0" smtClean="0"/>
              <a:t>2β.  </a:t>
            </a:r>
            <a:r>
              <a:rPr lang="el-GR" sz="1800" dirty="0"/>
              <a:t>Σε </a:t>
            </a:r>
            <a:r>
              <a:rPr lang="el-GR" sz="1800" dirty="0" smtClean="0"/>
              <a:t>ενδείξεις – τεκμήρια </a:t>
            </a:r>
            <a:r>
              <a:rPr lang="en-GB" sz="1800" dirty="0" smtClean="0"/>
              <a:t> </a:t>
            </a:r>
            <a:r>
              <a:rPr lang="en-GB" sz="1800" dirty="0">
                <a:solidFill>
                  <a:srgbClr val="002060"/>
                </a:solidFill>
              </a:rPr>
              <a:t>[evidence</a:t>
            </a:r>
            <a:r>
              <a:rPr lang="en-GB" sz="1800" dirty="0" smtClean="0">
                <a:solidFill>
                  <a:srgbClr val="002060"/>
                </a:solidFill>
              </a:rPr>
              <a:t>]</a:t>
            </a:r>
            <a:r>
              <a:rPr lang="el-GR" sz="1800" dirty="0" smtClean="0">
                <a:solidFill>
                  <a:srgbClr val="002060"/>
                </a:solidFill>
              </a:rPr>
              <a:t> </a:t>
            </a:r>
            <a:br>
              <a:rPr lang="el-GR" sz="1800" dirty="0" smtClean="0">
                <a:solidFill>
                  <a:srgbClr val="002060"/>
                </a:solidFill>
              </a:rPr>
            </a:br>
            <a:r>
              <a:rPr lang="el-GR" sz="1800" dirty="0" smtClean="0">
                <a:solidFill>
                  <a:srgbClr val="C00000"/>
                </a:solidFill>
              </a:rPr>
              <a:t>(το οποίο προκύπτει από … // έχω παρατηρήσει ότι ….)</a:t>
            </a:r>
            <a:endParaRPr lang="el-GR" sz="1800" dirty="0">
              <a:solidFill>
                <a:srgbClr val="C00000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l-GR" sz="1800" dirty="0"/>
              <a:t>3</a:t>
            </a:r>
            <a:r>
              <a:rPr lang="el-GR" sz="1800" dirty="0" smtClean="0"/>
              <a:t>.  Περαιτέρω δόμηση επιχειρήματος και πρόβλεψη αντιλόγου (αυτό-αμφισβήτηση) [</a:t>
            </a:r>
            <a:r>
              <a:rPr lang="en-US" sz="1800" dirty="0" smtClean="0"/>
              <a:t>acknowledgements and responses]</a:t>
            </a:r>
            <a:endParaRPr lang="el-GR" sz="1800" dirty="0" smtClean="0"/>
          </a:p>
          <a:p>
            <a:pPr marL="342900" indent="-342900">
              <a:spcBef>
                <a:spcPct val="50000"/>
              </a:spcBef>
            </a:pPr>
            <a:r>
              <a:rPr lang="el-GR" sz="1800" dirty="0" smtClean="0"/>
              <a:t>4. Ενισχύσεις – εγγυήσεις ισχυρισμού (π.χ. άλλα παραδείγματα, ισχυρές απόψεις) [</a:t>
            </a:r>
            <a:r>
              <a:rPr lang="en-US" sz="1800" dirty="0" smtClean="0"/>
              <a:t>warrant]</a:t>
            </a:r>
            <a:br>
              <a:rPr lang="en-US" sz="1800" dirty="0" smtClean="0"/>
            </a:br>
            <a:r>
              <a:rPr lang="en-US" sz="1800" dirty="0" smtClean="0">
                <a:solidFill>
                  <a:srgbClr val="C00000"/>
                </a:solidFill>
              </a:rPr>
              <a:t>(</a:t>
            </a:r>
            <a:r>
              <a:rPr lang="el-GR" sz="1800" dirty="0" smtClean="0">
                <a:solidFill>
                  <a:srgbClr val="C00000"/>
                </a:solidFill>
              </a:rPr>
              <a:t>ο ισχυρισμός μου μπορεί να είναι σημαντικός, διότι …, άλλα παραδείγματα)</a:t>
            </a:r>
            <a:br>
              <a:rPr lang="el-GR" sz="1800" dirty="0" smtClean="0">
                <a:solidFill>
                  <a:srgbClr val="C00000"/>
                </a:solidFill>
              </a:rPr>
            </a:br>
            <a:endParaRPr lang="el-GR" sz="1800" dirty="0"/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l-GR" sz="1800" dirty="0" smtClean="0"/>
              <a:t>Οι </a:t>
            </a:r>
            <a:r>
              <a:rPr lang="el-GR" sz="1800" dirty="0">
                <a:solidFill>
                  <a:srgbClr val="C00000"/>
                </a:solidFill>
              </a:rPr>
              <a:t>ενδείξεις</a:t>
            </a:r>
            <a:r>
              <a:rPr lang="el-GR" sz="1800" dirty="0"/>
              <a:t> συγκροτούν τον </a:t>
            </a:r>
            <a:r>
              <a:rPr lang="el-GR" sz="1800" dirty="0">
                <a:solidFill>
                  <a:srgbClr val="C00000"/>
                </a:solidFill>
              </a:rPr>
              <a:t>λόγο</a:t>
            </a:r>
            <a:r>
              <a:rPr lang="el-GR" sz="1800" dirty="0"/>
              <a:t> </a:t>
            </a:r>
            <a:r>
              <a:rPr lang="el-GR" sz="1800" dirty="0" smtClean="0"/>
              <a:t>για τον </a:t>
            </a:r>
            <a:r>
              <a:rPr lang="el-GR" sz="1800" dirty="0"/>
              <a:t>οποίο γίνεται ένας </a:t>
            </a:r>
            <a:r>
              <a:rPr lang="el-GR" sz="1800" dirty="0" smtClean="0">
                <a:solidFill>
                  <a:srgbClr val="C00000"/>
                </a:solidFill>
              </a:rPr>
              <a:t>ισχυρισμός</a:t>
            </a:r>
            <a:r>
              <a:rPr lang="el-GR" sz="1800" dirty="0" smtClean="0">
                <a:solidFill>
                  <a:srgbClr val="FF0000"/>
                </a:solidFill>
              </a:rPr>
              <a:t> </a:t>
            </a:r>
            <a:r>
              <a:rPr lang="el-GR" sz="1800" dirty="0" smtClean="0"/>
              <a:t>που πρέπει να</a:t>
            </a:r>
            <a:r>
              <a:rPr lang="el-GR" sz="1800" dirty="0" smtClean="0">
                <a:solidFill>
                  <a:srgbClr val="FF0000"/>
                </a:solidFill>
              </a:rPr>
              <a:t> </a:t>
            </a:r>
            <a:r>
              <a:rPr lang="el-GR" sz="1800" dirty="0" smtClean="0">
                <a:solidFill>
                  <a:srgbClr val="C00000"/>
                </a:solidFill>
              </a:rPr>
              <a:t>αποδειχθεί, </a:t>
            </a:r>
            <a:r>
              <a:rPr lang="el-GR" sz="1800" dirty="0" smtClean="0"/>
              <a:t>προκειμένου το επιχείρημα να καταστεί </a:t>
            </a:r>
            <a:r>
              <a:rPr lang="el-GR" sz="1800" dirty="0" smtClean="0">
                <a:solidFill>
                  <a:srgbClr val="C00000"/>
                </a:solidFill>
              </a:rPr>
              <a:t>αξιόπιστο.</a:t>
            </a:r>
            <a:endParaRPr lang="el-GR" sz="18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4798" y="3151251"/>
            <a:ext cx="6621458" cy="792088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508104" y="2575187"/>
            <a:ext cx="0" cy="57606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0C88-768A-48FA-8C85-F8961D79E5AC}" type="slidenum">
              <a:rPr lang="el-GR"/>
              <a:pPr/>
              <a:t>6</a:t>
            </a:fld>
            <a:endParaRPr lang="el-GR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115888"/>
            <a:ext cx="1366838" cy="7921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0"/>
            <a:ext cx="8856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Πανεπιστήμιο Θεσσαλίας – Πολυτεχνική Σχολή – ΤΜΧΠΠΑ </a:t>
            </a: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Καθηγητής </a:t>
            </a:r>
            <a:r>
              <a:rPr lang="el-GR" sz="1200" b="1" dirty="0" err="1">
                <a:solidFill>
                  <a:srgbClr val="002060"/>
                </a:solidFill>
                <a:latin typeface="Tahoma" pitchFamily="34" charset="0"/>
              </a:rPr>
              <a:t>Παντ</a:t>
            </a:r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. Δ. Σκάγιαννης</a:t>
            </a:r>
            <a:br>
              <a:rPr lang="el-GR" sz="1200" b="1" dirty="0">
                <a:solidFill>
                  <a:srgbClr val="002060"/>
                </a:solidFill>
                <a:latin typeface="Tahoma" pitchFamily="34" charset="0"/>
              </a:rPr>
            </a:br>
            <a:endParaRPr lang="el-GR" sz="1200" b="1" dirty="0">
              <a:solidFill>
                <a:srgbClr val="002060"/>
              </a:solidFill>
              <a:latin typeface="Tahoma" pitchFamily="34" charset="0"/>
            </a:endParaRP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ΕΡΕΥΝΗΤΙΚΕΣ ΕΡΓΑΣΙΕΣ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569325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/>
              <a:t>Τα επιχειρήματα συντίθενται σε σύνολα που διαπερνούν την εργασία από την αρχή μέχρι το τέλος</a:t>
            </a:r>
          </a:p>
          <a:p>
            <a:pPr>
              <a:spcBef>
                <a:spcPct val="50000"/>
              </a:spcBef>
            </a:pPr>
            <a:r>
              <a:rPr lang="el-GR" sz="1800" dirty="0"/>
              <a:t>Το </a:t>
            </a:r>
            <a:r>
              <a:rPr lang="el-GR" sz="1800" b="1" dirty="0">
                <a:solidFill>
                  <a:srgbClr val="C00000"/>
                </a:solidFill>
              </a:rPr>
              <a:t>κεντρικό επιχείρημα</a:t>
            </a:r>
            <a:r>
              <a:rPr lang="el-GR" sz="1800" dirty="0">
                <a:solidFill>
                  <a:srgbClr val="C00000"/>
                </a:solidFill>
              </a:rPr>
              <a:t> </a:t>
            </a:r>
            <a:r>
              <a:rPr lang="el-GR" sz="1800" dirty="0"/>
              <a:t>ενισχύεται από τα </a:t>
            </a:r>
            <a:r>
              <a:rPr lang="el-GR" sz="1800" dirty="0">
                <a:solidFill>
                  <a:srgbClr val="C00000"/>
                </a:solidFill>
              </a:rPr>
              <a:t>επί μέρους επιχειρήματα </a:t>
            </a:r>
            <a:r>
              <a:rPr lang="el-GR" sz="1800" dirty="0"/>
              <a:t>που αναπτύσσονται σε κάθε </a:t>
            </a:r>
            <a:r>
              <a:rPr lang="el-GR" sz="1800" dirty="0" smtClean="0"/>
              <a:t>κεφάλαιο</a:t>
            </a:r>
            <a:endParaRPr lang="el-GR" sz="1800" dirty="0"/>
          </a:p>
        </p:txBody>
      </p:sp>
      <p:grpSp>
        <p:nvGrpSpPr>
          <p:cNvPr id="6" name="Group 5"/>
          <p:cNvGrpSpPr/>
          <p:nvPr/>
        </p:nvGrpSpPr>
        <p:grpSpPr>
          <a:xfrm>
            <a:off x="983967" y="3656633"/>
            <a:ext cx="7283351" cy="2652092"/>
            <a:chOff x="983967" y="3656633"/>
            <a:chExt cx="7283351" cy="2652092"/>
          </a:xfrm>
        </p:grpSpPr>
        <p:sp>
          <p:nvSpPr>
            <p:cNvPr id="45064" name="Line 8"/>
            <p:cNvSpPr>
              <a:spLocks noChangeShapeType="1"/>
            </p:cNvSpPr>
            <p:nvPr/>
          </p:nvSpPr>
          <p:spPr bwMode="auto">
            <a:xfrm flipV="1">
              <a:off x="1692275" y="4149724"/>
              <a:ext cx="0" cy="215900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5065" name="Line 9"/>
            <p:cNvSpPr>
              <a:spLocks noChangeShapeType="1"/>
            </p:cNvSpPr>
            <p:nvPr/>
          </p:nvSpPr>
          <p:spPr bwMode="auto">
            <a:xfrm flipV="1">
              <a:off x="3132138" y="4149724"/>
              <a:ext cx="0" cy="2158999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5066" name="Line 10"/>
            <p:cNvSpPr>
              <a:spLocks noChangeShapeType="1"/>
            </p:cNvSpPr>
            <p:nvPr/>
          </p:nvSpPr>
          <p:spPr bwMode="auto">
            <a:xfrm flipV="1">
              <a:off x="4572000" y="4149725"/>
              <a:ext cx="0" cy="215900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5067" name="Line 11"/>
            <p:cNvSpPr>
              <a:spLocks noChangeShapeType="1"/>
            </p:cNvSpPr>
            <p:nvPr/>
          </p:nvSpPr>
          <p:spPr bwMode="auto">
            <a:xfrm flipV="1">
              <a:off x="6011863" y="4149725"/>
              <a:ext cx="0" cy="215900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5068" name="Line 12"/>
            <p:cNvSpPr>
              <a:spLocks noChangeShapeType="1"/>
            </p:cNvSpPr>
            <p:nvPr/>
          </p:nvSpPr>
          <p:spPr bwMode="auto">
            <a:xfrm flipV="1">
              <a:off x="7451725" y="4149725"/>
              <a:ext cx="0" cy="215900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" name="Right Triangle 3"/>
            <p:cNvSpPr/>
            <p:nvPr/>
          </p:nvSpPr>
          <p:spPr>
            <a:xfrm flipH="1">
              <a:off x="983967" y="3748558"/>
              <a:ext cx="6912818" cy="370533"/>
            </a:xfrm>
            <a:prstGeom prst="rtTriangl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Isosceles Triangle 4"/>
            <p:cNvSpPr/>
            <p:nvPr/>
          </p:nvSpPr>
          <p:spPr>
            <a:xfrm rot="5400000">
              <a:off x="7800228" y="3753190"/>
              <a:ext cx="563647" cy="370533"/>
            </a:xfrm>
            <a:prstGeom prst="triangl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0C88-768A-48FA-8C85-F8961D79E5AC}" type="slidenum">
              <a:rPr lang="el-GR"/>
              <a:pPr/>
              <a:t>7</a:t>
            </a:fld>
            <a:endParaRPr lang="el-GR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115888"/>
            <a:ext cx="1366838" cy="7921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0"/>
            <a:ext cx="8856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Πανεπιστήμιο Θεσσαλίας – Πολυτεχνική Σχολή – ΤΜΧΠΠΑ </a:t>
            </a: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Καθηγητής </a:t>
            </a:r>
            <a:r>
              <a:rPr lang="el-GR" sz="1200" b="1" dirty="0" err="1">
                <a:solidFill>
                  <a:srgbClr val="002060"/>
                </a:solidFill>
                <a:latin typeface="Tahoma" pitchFamily="34" charset="0"/>
              </a:rPr>
              <a:t>Παντ</a:t>
            </a:r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. Δ. Σκάγιαννης</a:t>
            </a:r>
            <a:br>
              <a:rPr lang="el-GR" sz="1200" b="1" dirty="0">
                <a:solidFill>
                  <a:srgbClr val="002060"/>
                </a:solidFill>
                <a:latin typeface="Tahoma" pitchFamily="34" charset="0"/>
              </a:rPr>
            </a:br>
            <a:endParaRPr lang="el-GR" sz="1200" b="1" dirty="0">
              <a:solidFill>
                <a:srgbClr val="002060"/>
              </a:solidFill>
              <a:latin typeface="Tahoma" pitchFamily="34" charset="0"/>
            </a:endParaRP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ΕΡΕΥΝΗΤΙΚΕΣ ΕΡΓΑΣΙΕΣ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 rot="16200000">
            <a:off x="6613033" y="5169276"/>
            <a:ext cx="11648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 smtClean="0"/>
              <a:t>Επιχείρημα</a:t>
            </a:r>
            <a:endParaRPr lang="el-GR" dirty="0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50825" y="1778205"/>
            <a:ext cx="8569325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 dirty="0"/>
          </a:p>
          <a:p>
            <a:pPr>
              <a:spcBef>
                <a:spcPct val="50000"/>
              </a:spcBef>
            </a:pPr>
            <a:endParaRPr lang="el-GR" sz="1800" dirty="0"/>
          </a:p>
          <a:p>
            <a:pPr>
              <a:spcBef>
                <a:spcPct val="50000"/>
              </a:spcBef>
            </a:pPr>
            <a:endParaRPr lang="el-GR" sz="1800" dirty="0"/>
          </a:p>
          <a:p>
            <a:pPr>
              <a:spcBef>
                <a:spcPct val="50000"/>
              </a:spcBef>
            </a:pPr>
            <a:endParaRPr lang="el-GR" sz="1800" dirty="0"/>
          </a:p>
          <a:p>
            <a:pPr>
              <a:spcBef>
                <a:spcPct val="50000"/>
              </a:spcBef>
            </a:pPr>
            <a:endParaRPr lang="el-GR" sz="18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l-GR" sz="1800" dirty="0">
              <a:solidFill>
                <a:srgbClr val="FF0000"/>
              </a:solidFill>
            </a:endParaRP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971550" y="4149725"/>
            <a:ext cx="7129463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1691630" y="4149723"/>
            <a:ext cx="645" cy="2159001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>
              <a:solidFill>
                <a:srgbClr val="C00000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 flipV="1">
            <a:off x="3137914" y="4128009"/>
            <a:ext cx="23893" cy="218384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>
              <a:solidFill>
                <a:srgbClr val="C00000"/>
              </a:solidFill>
            </a:endParaRPr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V="1">
            <a:off x="4572000" y="4149725"/>
            <a:ext cx="0" cy="21590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>
              <a:solidFill>
                <a:srgbClr val="C00000"/>
              </a:solidFill>
            </a:endParaRP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V="1">
            <a:off x="6011863" y="4149725"/>
            <a:ext cx="0" cy="21590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>
              <a:solidFill>
                <a:srgbClr val="C00000"/>
              </a:solidFill>
            </a:endParaRPr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V="1">
            <a:off x="7451725" y="4149725"/>
            <a:ext cx="0" cy="21590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grpSp>
        <p:nvGrpSpPr>
          <p:cNvPr id="7" name="Group 6"/>
          <p:cNvGrpSpPr/>
          <p:nvPr/>
        </p:nvGrpSpPr>
        <p:grpSpPr>
          <a:xfrm>
            <a:off x="972195" y="1797291"/>
            <a:ext cx="1579376" cy="2015529"/>
            <a:chOff x="972195" y="1797291"/>
            <a:chExt cx="1579376" cy="2015529"/>
          </a:xfrm>
        </p:grpSpPr>
        <p:sp>
          <p:nvSpPr>
            <p:cNvPr id="15" name="Oval 14"/>
            <p:cNvSpPr/>
            <p:nvPr/>
          </p:nvSpPr>
          <p:spPr>
            <a:xfrm>
              <a:off x="972195" y="3126102"/>
              <a:ext cx="1440160" cy="64807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91630" y="3126102"/>
              <a:ext cx="0" cy="648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 rot="18144658">
              <a:off x="911293" y="3039806"/>
              <a:ext cx="10087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Εισαγωγή</a:t>
              </a:r>
              <a:endParaRPr lang="el-GR" dirty="0"/>
            </a:p>
          </p:txBody>
        </p:sp>
        <p:sp>
          <p:nvSpPr>
            <p:cNvPr id="6" name="TextBox 5"/>
            <p:cNvSpPr txBox="1"/>
            <p:nvPr/>
          </p:nvSpPr>
          <p:spPr>
            <a:xfrm rot="18160604">
              <a:off x="1388609" y="2649858"/>
              <a:ext cx="2015529" cy="310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Συμπέρασμα</a:t>
              </a:r>
              <a:endParaRPr lang="el-GR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412355" y="1778205"/>
            <a:ext cx="1579376" cy="2015529"/>
            <a:chOff x="972195" y="1797291"/>
            <a:chExt cx="1579376" cy="2015529"/>
          </a:xfrm>
        </p:grpSpPr>
        <p:sp>
          <p:nvSpPr>
            <p:cNvPr id="22" name="Oval 21"/>
            <p:cNvSpPr/>
            <p:nvPr/>
          </p:nvSpPr>
          <p:spPr>
            <a:xfrm>
              <a:off x="972195" y="3126102"/>
              <a:ext cx="1440160" cy="64807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691630" y="3126102"/>
              <a:ext cx="0" cy="648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 rot="18144658">
              <a:off x="911293" y="3039806"/>
              <a:ext cx="10087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Εισαγωγή</a:t>
              </a:r>
              <a:endParaRPr lang="el-GR" dirty="0"/>
            </a:p>
          </p:txBody>
        </p:sp>
        <p:sp>
          <p:nvSpPr>
            <p:cNvPr id="25" name="TextBox 24"/>
            <p:cNvSpPr txBox="1"/>
            <p:nvPr/>
          </p:nvSpPr>
          <p:spPr>
            <a:xfrm rot="18160604">
              <a:off x="1388609" y="2649858"/>
              <a:ext cx="2015529" cy="310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Συμπέρασμα</a:t>
              </a:r>
              <a:endParaRPr lang="el-GR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852515" y="1778205"/>
            <a:ext cx="1579376" cy="2015529"/>
            <a:chOff x="972195" y="1797291"/>
            <a:chExt cx="1579376" cy="2015529"/>
          </a:xfrm>
        </p:grpSpPr>
        <p:sp>
          <p:nvSpPr>
            <p:cNvPr id="27" name="Oval 26"/>
            <p:cNvSpPr/>
            <p:nvPr/>
          </p:nvSpPr>
          <p:spPr>
            <a:xfrm>
              <a:off x="972195" y="3126102"/>
              <a:ext cx="1440160" cy="64807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691630" y="3126102"/>
              <a:ext cx="0" cy="648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 rot="18144658">
              <a:off x="911293" y="3039806"/>
              <a:ext cx="10087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Εισαγωγή</a:t>
              </a:r>
              <a:endParaRPr lang="el-GR" dirty="0"/>
            </a:p>
          </p:txBody>
        </p:sp>
        <p:sp>
          <p:nvSpPr>
            <p:cNvPr id="30" name="TextBox 29"/>
            <p:cNvSpPr txBox="1"/>
            <p:nvPr/>
          </p:nvSpPr>
          <p:spPr>
            <a:xfrm rot="18160604">
              <a:off x="1388609" y="2649858"/>
              <a:ext cx="2015529" cy="310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Συμπέρασμα</a:t>
              </a:r>
              <a:endParaRPr lang="el-GR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294050" y="1778205"/>
            <a:ext cx="1579376" cy="2015529"/>
            <a:chOff x="972195" y="1797291"/>
            <a:chExt cx="1579376" cy="2015529"/>
          </a:xfrm>
        </p:grpSpPr>
        <p:sp>
          <p:nvSpPr>
            <p:cNvPr id="32" name="Oval 31"/>
            <p:cNvSpPr/>
            <p:nvPr/>
          </p:nvSpPr>
          <p:spPr>
            <a:xfrm>
              <a:off x="972195" y="3126102"/>
              <a:ext cx="1440160" cy="64807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1691630" y="3126102"/>
              <a:ext cx="0" cy="648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 rot="18144658">
              <a:off x="911293" y="3039806"/>
              <a:ext cx="10087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Εισαγωγή</a:t>
              </a:r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 rot="18160604">
              <a:off x="1388609" y="2649858"/>
              <a:ext cx="2015529" cy="310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Συμπέρασμα</a:t>
              </a:r>
              <a:endParaRPr lang="el-GR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752638" y="1797290"/>
            <a:ext cx="1579376" cy="2015529"/>
            <a:chOff x="972195" y="1797291"/>
            <a:chExt cx="1579376" cy="2015529"/>
          </a:xfrm>
        </p:grpSpPr>
        <p:sp>
          <p:nvSpPr>
            <p:cNvPr id="37" name="Oval 36"/>
            <p:cNvSpPr/>
            <p:nvPr/>
          </p:nvSpPr>
          <p:spPr>
            <a:xfrm>
              <a:off x="972195" y="3126102"/>
              <a:ext cx="1440160" cy="64807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1691630" y="3126102"/>
              <a:ext cx="0" cy="648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 rot="18144658">
              <a:off x="911293" y="3039806"/>
              <a:ext cx="10087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Εισαγωγή</a:t>
              </a:r>
              <a:endParaRPr lang="el-GR" dirty="0"/>
            </a:p>
          </p:txBody>
        </p:sp>
        <p:sp>
          <p:nvSpPr>
            <p:cNvPr id="40" name="TextBox 39"/>
            <p:cNvSpPr txBox="1"/>
            <p:nvPr/>
          </p:nvSpPr>
          <p:spPr>
            <a:xfrm rot="18160604">
              <a:off x="1388609" y="2649858"/>
              <a:ext cx="2015529" cy="310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Συμπέρασμα</a:t>
              </a:r>
              <a:endParaRPr lang="el-GR" dirty="0"/>
            </a:p>
          </p:txBody>
        </p:sp>
      </p:grpSp>
      <p:sp>
        <p:nvSpPr>
          <p:cNvPr id="8" name="Isosceles Triangle 7"/>
          <p:cNvSpPr/>
          <p:nvPr/>
        </p:nvSpPr>
        <p:spPr>
          <a:xfrm>
            <a:off x="1871997" y="3656292"/>
            <a:ext cx="1080715" cy="4668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Isosceles Triangle 41"/>
          <p:cNvSpPr/>
          <p:nvPr/>
        </p:nvSpPr>
        <p:spPr>
          <a:xfrm>
            <a:off x="3312157" y="3656292"/>
            <a:ext cx="1080715" cy="4668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3" name="Isosceles Triangle 42"/>
          <p:cNvSpPr/>
          <p:nvPr/>
        </p:nvSpPr>
        <p:spPr>
          <a:xfrm>
            <a:off x="4753692" y="3625160"/>
            <a:ext cx="1080715" cy="4668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" name="Isosceles Triangle 43"/>
          <p:cNvSpPr/>
          <p:nvPr/>
        </p:nvSpPr>
        <p:spPr>
          <a:xfrm>
            <a:off x="6193852" y="3661185"/>
            <a:ext cx="1080715" cy="4668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 rot="16200000">
            <a:off x="2273408" y="5136595"/>
            <a:ext cx="11648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 smtClean="0"/>
              <a:t>Επιχείρημα</a:t>
            </a:r>
            <a:endParaRPr lang="el-GR" dirty="0"/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 rot="16200000">
            <a:off x="3698638" y="5145545"/>
            <a:ext cx="11648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 smtClean="0"/>
              <a:t>Επιχείρημα</a:t>
            </a:r>
            <a:endParaRPr lang="el-GR" dirty="0"/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 rot="16200000">
            <a:off x="833249" y="5154495"/>
            <a:ext cx="11648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 smtClean="0"/>
              <a:t>Επιχείρημα</a:t>
            </a:r>
            <a:endParaRPr lang="el-GR" dirty="0"/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 rot="16200000">
            <a:off x="5127650" y="5154495"/>
            <a:ext cx="11648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 smtClean="0"/>
              <a:t>Επιχείρημα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5232324" y="5102233"/>
            <a:ext cx="1962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Ανάπτυξη-τεκμηρίωση</a:t>
            </a:r>
            <a:endParaRPr lang="el-GR" dirty="0"/>
          </a:p>
        </p:txBody>
      </p:sp>
      <p:sp>
        <p:nvSpPr>
          <p:cNvPr id="51" name="TextBox 50"/>
          <p:cNvSpPr txBox="1"/>
          <p:nvPr/>
        </p:nvSpPr>
        <p:spPr>
          <a:xfrm rot="16200000">
            <a:off x="919266" y="5173670"/>
            <a:ext cx="1962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Ανάπτυξη-τεκμηρίωση</a:t>
            </a:r>
            <a:endParaRPr lang="el-GR" dirty="0"/>
          </a:p>
        </p:txBody>
      </p:sp>
      <p:sp>
        <p:nvSpPr>
          <p:cNvPr id="52" name="TextBox 51"/>
          <p:cNvSpPr txBox="1"/>
          <p:nvPr/>
        </p:nvSpPr>
        <p:spPr>
          <a:xfrm rot="16200000">
            <a:off x="2334532" y="5176794"/>
            <a:ext cx="1962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Ανάπτυξη-τεκμηρίωση</a:t>
            </a:r>
            <a:endParaRPr lang="el-GR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3787138" y="5111055"/>
            <a:ext cx="1962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Ανάπτυξη-τεκμηρίωση</a:t>
            </a:r>
            <a:endParaRPr lang="el-GR" dirty="0"/>
          </a:p>
        </p:txBody>
      </p:sp>
      <p:sp>
        <p:nvSpPr>
          <p:cNvPr id="11" name="Flowchart: Preparation 10"/>
          <p:cNvSpPr/>
          <p:nvPr/>
        </p:nvSpPr>
        <p:spPr>
          <a:xfrm>
            <a:off x="114238" y="1839546"/>
            <a:ext cx="1802350" cy="965508"/>
          </a:xfrm>
          <a:prstGeom prst="flowChartPrepara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Flowchart: Merge 11"/>
          <p:cNvSpPr/>
          <p:nvPr/>
        </p:nvSpPr>
        <p:spPr>
          <a:xfrm>
            <a:off x="8008859" y="1793999"/>
            <a:ext cx="1095958" cy="1056602"/>
          </a:xfrm>
          <a:prstGeom prst="flowChartMerg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52223" y="2161658"/>
            <a:ext cx="16482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Γενική Εισαγωγή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58374" y="2161656"/>
            <a:ext cx="2940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Γενικό Συμπέρασμα-Προτάσεις</a:t>
            </a:r>
            <a:endParaRPr lang="el-GR" b="1" dirty="0">
              <a:solidFill>
                <a:srgbClr val="C0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67544" y="2805055"/>
            <a:ext cx="504006" cy="1318061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57" name="Straight Arrow Connector 45056"/>
          <p:cNvCxnSpPr>
            <a:endCxn id="12" idx="2"/>
          </p:cNvCxnSpPr>
          <p:nvPr/>
        </p:nvCxnSpPr>
        <p:spPr>
          <a:xfrm flipV="1">
            <a:off x="8101013" y="2850601"/>
            <a:ext cx="455825" cy="1299124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84" name="Curved Connector 45083"/>
          <p:cNvCxnSpPr/>
          <p:nvPr/>
        </p:nvCxnSpPr>
        <p:spPr>
          <a:xfrm>
            <a:off x="1775034" y="1875636"/>
            <a:ext cx="6092271" cy="12700"/>
          </a:xfrm>
          <a:prstGeom prst="curvedConnector3">
            <a:avLst>
              <a:gd name="adj1" fmla="val 50000"/>
            </a:avLst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635" y="4346392"/>
            <a:ext cx="371475" cy="2031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419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0C88-768A-48FA-8C85-F8961D79E5AC}" type="slidenum">
              <a:rPr lang="el-GR"/>
              <a:pPr/>
              <a:t>8</a:t>
            </a:fld>
            <a:endParaRPr lang="el-GR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115888"/>
            <a:ext cx="1366838" cy="7921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0"/>
            <a:ext cx="8856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Πανεπιστήμιο Θεσσαλίας – Πολυτεχνική Σχολή – ΤΜΧΠΠΑ </a:t>
            </a: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Καθηγητής </a:t>
            </a:r>
            <a:r>
              <a:rPr lang="el-GR" sz="1200" b="1" dirty="0" err="1">
                <a:solidFill>
                  <a:srgbClr val="002060"/>
                </a:solidFill>
                <a:latin typeface="Tahoma" pitchFamily="34" charset="0"/>
              </a:rPr>
              <a:t>Παντ</a:t>
            </a:r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. Δ. Σκάγιαννης</a:t>
            </a:r>
            <a:br>
              <a:rPr lang="el-GR" sz="1200" b="1" dirty="0">
                <a:solidFill>
                  <a:srgbClr val="002060"/>
                </a:solidFill>
                <a:latin typeface="Tahoma" pitchFamily="34" charset="0"/>
              </a:rPr>
            </a:br>
            <a:endParaRPr lang="el-GR" sz="1200" b="1" dirty="0">
              <a:solidFill>
                <a:srgbClr val="002060"/>
              </a:solidFill>
              <a:latin typeface="Tahoma" pitchFamily="34" charset="0"/>
            </a:endParaRP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ΕΡΕΥΝΗΤΙΚΕΣ ΕΡΓΑΣΙΕΣ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-108520" y="1150017"/>
            <a:ext cx="864235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478944" y="2095717"/>
            <a:ext cx="86409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dirty="0" smtClean="0"/>
              <a:t> Δομή - Διάρθρωση</a:t>
            </a:r>
          </a:p>
          <a:p>
            <a:pPr>
              <a:buFont typeface="Wingdings" pitchFamily="2" charset="2"/>
              <a:buChar char="Ø"/>
            </a:pPr>
            <a:endParaRPr lang="el-GR" sz="2000" dirty="0"/>
          </a:p>
          <a:p>
            <a:pPr>
              <a:buFont typeface="Wingdings" pitchFamily="2" charset="2"/>
              <a:buChar char="Ø"/>
            </a:pPr>
            <a:r>
              <a:rPr lang="el-GR" sz="2000" dirty="0"/>
              <a:t> Επιχειρηματολογία</a:t>
            </a:r>
          </a:p>
          <a:p>
            <a:pPr>
              <a:buFont typeface="Wingdings" pitchFamily="2" charset="2"/>
              <a:buChar char="Ø"/>
            </a:pPr>
            <a:endParaRPr lang="el-GR" sz="2000" dirty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Κριτική στάση – σχολιασμός (+ ή -)</a:t>
            </a:r>
          </a:p>
          <a:p>
            <a:pPr>
              <a:buFont typeface="Wingdings" pitchFamily="2" charset="2"/>
              <a:buChar char="Ø"/>
            </a:pP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Σύνθεση απόψεων και προσωπική άποψη</a:t>
            </a:r>
          </a:p>
          <a:p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Ανάλυση και αποδεικτικότητα – όχι περιγραφικότητα</a:t>
            </a:r>
          </a:p>
          <a:p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Ακαδημαϊκή γραφή και δεοντολογία</a:t>
            </a:r>
            <a:r>
              <a:rPr lang="en-US" sz="2000" dirty="0" smtClean="0"/>
              <a:t> </a:t>
            </a:r>
            <a:r>
              <a:rPr lang="el-GR" sz="2000" dirty="0" smtClean="0"/>
              <a:t>(</a:t>
            </a:r>
            <a:r>
              <a:rPr lang="el-GR" sz="2000" dirty="0"/>
              <a:t>ιδιαίτερη προσοχή στο </a:t>
            </a:r>
            <a:r>
              <a:rPr lang="en-US" sz="2000" dirty="0"/>
              <a:t>plagiarism)</a:t>
            </a:r>
            <a:endParaRPr lang="el-GR" sz="2000" dirty="0"/>
          </a:p>
          <a:p>
            <a:pPr>
              <a:buFont typeface="Wingdings" pitchFamily="2" charset="2"/>
              <a:buChar char="Ø"/>
            </a:pP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Τήρηση τυπικών κανόνων</a:t>
            </a:r>
            <a:endParaRPr lang="el-GR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478943" y="1409742"/>
            <a:ext cx="7691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Σημεία ειδικής προσοχής (παντού στην εργασία)</a:t>
            </a:r>
            <a:endParaRPr lang="el-GR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61C-95D1-456D-A80E-F5EE7D794F56}" type="slidenum">
              <a:rPr lang="el-GR"/>
              <a:pPr/>
              <a:t>9</a:t>
            </a:fld>
            <a:endParaRPr lang="el-GR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115888"/>
            <a:ext cx="1366838" cy="7921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0"/>
            <a:ext cx="8856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Πανεπιστήμιο Θεσσαλίας – Πολυτεχνική Σχολή – ΤΜΧΠΠΑ </a:t>
            </a: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Καθηγητής </a:t>
            </a:r>
            <a:r>
              <a:rPr lang="el-GR" sz="1200" b="1" dirty="0" err="1">
                <a:solidFill>
                  <a:srgbClr val="002060"/>
                </a:solidFill>
                <a:latin typeface="Tahoma" pitchFamily="34" charset="0"/>
              </a:rPr>
              <a:t>Παντ</a:t>
            </a:r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. Δ. Σκάγιαννης</a:t>
            </a:r>
            <a:br>
              <a:rPr lang="el-GR" sz="1200" b="1" dirty="0">
                <a:solidFill>
                  <a:srgbClr val="002060"/>
                </a:solidFill>
                <a:latin typeface="Tahoma" pitchFamily="34" charset="0"/>
              </a:rPr>
            </a:br>
            <a:endParaRPr lang="el-GR" sz="1200" b="1" dirty="0">
              <a:solidFill>
                <a:srgbClr val="002060"/>
              </a:solidFill>
              <a:latin typeface="Tahoma" pitchFamily="34" charset="0"/>
            </a:endParaRPr>
          </a:p>
          <a:p>
            <a:r>
              <a:rPr lang="el-GR" sz="1200" b="1" dirty="0">
                <a:solidFill>
                  <a:srgbClr val="002060"/>
                </a:solidFill>
                <a:latin typeface="Tahoma" pitchFamily="34" charset="0"/>
              </a:rPr>
              <a:t>ΕΡΕΥΝΗΤΙΚΕΣ ΕΡΓΑΣΙΕΣ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267744" y="3284984"/>
            <a:ext cx="49888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</a:rPr>
              <a:t>Σας ευχαριστώ για την προσοχή σας !!!</a:t>
            </a:r>
            <a:endParaRPr lang="el-G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522</Words>
  <Application>Microsoft Office PowerPoint</Application>
  <PresentationFormat>On-screen Show (4:3)</PresentationFormat>
  <Paragraphs>116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</dc:creator>
  <cp:lastModifiedBy>referee</cp:lastModifiedBy>
  <cp:revision>41</cp:revision>
  <dcterms:created xsi:type="dcterms:W3CDTF">2008-08-07T13:59:44Z</dcterms:created>
  <dcterms:modified xsi:type="dcterms:W3CDTF">2017-11-19T18:29:41Z</dcterms:modified>
</cp:coreProperties>
</file>