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2" r:id="rId6"/>
    <p:sldId id="261" r:id="rId7"/>
    <p:sldId id="260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2" d="100"/>
          <a:sy n="112" d="100"/>
        </p:scale>
        <p:origin x="-158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73730-ED16-4201-B72D-E1954E55A4E9}" type="datetimeFigureOut">
              <a:rPr lang="el-GR" smtClean="0"/>
              <a:pPr/>
              <a:t>13/12/2018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955C-CB99-4825-B6CA-AB98F2AFF8F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73730-ED16-4201-B72D-E1954E55A4E9}" type="datetimeFigureOut">
              <a:rPr lang="el-GR" smtClean="0"/>
              <a:pPr/>
              <a:t>13/12/2018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955C-CB99-4825-B6CA-AB98F2AFF8F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73730-ED16-4201-B72D-E1954E55A4E9}" type="datetimeFigureOut">
              <a:rPr lang="el-GR" smtClean="0"/>
              <a:pPr/>
              <a:t>13/12/2018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955C-CB99-4825-B6CA-AB98F2AFF8F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73730-ED16-4201-B72D-E1954E55A4E9}" type="datetimeFigureOut">
              <a:rPr lang="el-GR" smtClean="0"/>
              <a:pPr/>
              <a:t>13/12/2018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955C-CB99-4825-B6CA-AB98F2AFF8F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73730-ED16-4201-B72D-E1954E55A4E9}" type="datetimeFigureOut">
              <a:rPr lang="el-GR" smtClean="0"/>
              <a:pPr/>
              <a:t>13/12/2018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955C-CB99-4825-B6CA-AB98F2AFF8F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73730-ED16-4201-B72D-E1954E55A4E9}" type="datetimeFigureOut">
              <a:rPr lang="el-GR" smtClean="0"/>
              <a:pPr/>
              <a:t>13/12/2018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955C-CB99-4825-B6CA-AB98F2AFF8F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73730-ED16-4201-B72D-E1954E55A4E9}" type="datetimeFigureOut">
              <a:rPr lang="el-GR" smtClean="0"/>
              <a:pPr/>
              <a:t>13/12/2018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955C-CB99-4825-B6CA-AB98F2AFF8F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73730-ED16-4201-B72D-E1954E55A4E9}" type="datetimeFigureOut">
              <a:rPr lang="el-GR" smtClean="0"/>
              <a:pPr/>
              <a:t>13/12/2018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955C-CB99-4825-B6CA-AB98F2AFF8F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73730-ED16-4201-B72D-E1954E55A4E9}" type="datetimeFigureOut">
              <a:rPr lang="el-GR" smtClean="0"/>
              <a:pPr/>
              <a:t>13/12/2018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955C-CB99-4825-B6CA-AB98F2AFF8F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73730-ED16-4201-B72D-E1954E55A4E9}" type="datetimeFigureOut">
              <a:rPr lang="el-GR" smtClean="0"/>
              <a:pPr/>
              <a:t>13/12/2018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955C-CB99-4825-B6CA-AB98F2AFF8F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73730-ED16-4201-B72D-E1954E55A4E9}" type="datetimeFigureOut">
              <a:rPr lang="el-GR" smtClean="0"/>
              <a:pPr/>
              <a:t>13/12/2018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955C-CB99-4825-B6CA-AB98F2AFF8F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73730-ED16-4201-B72D-E1954E55A4E9}" type="datetimeFigureOut">
              <a:rPr lang="el-GR" smtClean="0"/>
              <a:pPr/>
              <a:t>13/12/2018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E955C-CB99-4825-B6CA-AB98F2AFF8F3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Marialena\Desktop\&#947;&#953;&#945;&#954;&#959;&#965;&#956;&#945;&#954;&#951;\14410546_1160455824001098_1063535121_n.mp4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507sffc3us?t=91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uvernement.fr/sites/default/files/contenu/piece-jointe/2017/02/libertes_et_interdits_eng.pdf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224135"/>
          </a:xfrm>
        </p:spPr>
        <p:txBody>
          <a:bodyPr>
            <a:normAutofit/>
          </a:bodyPr>
          <a:lstStyle/>
          <a:p>
            <a:r>
              <a:rPr lang="el-GR" sz="3600" dirty="0" smtClean="0"/>
              <a:t>«Θρησκευτική εκπαίδευση στη Γαλλία»</a:t>
            </a:r>
            <a:endParaRPr lang="el-GR" sz="3600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3 - Εικόνα" descr="26220575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899592" y="1484784"/>
            <a:ext cx="7272808" cy="4824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1043608" y="1"/>
            <a:ext cx="712879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i="1" dirty="0" smtClean="0"/>
              <a:t>Απόψεις Παναγιώτη </a:t>
            </a:r>
            <a:r>
              <a:rPr lang="el-GR" i="1" dirty="0" err="1" smtClean="0"/>
              <a:t>Μαντζούφα</a:t>
            </a:r>
            <a:r>
              <a:rPr lang="el-GR" i="1" dirty="0" smtClean="0"/>
              <a:t>, Αν. Καθηγητής Νομικής, ΑΠΘ</a:t>
            </a:r>
            <a:br>
              <a:rPr lang="el-GR" i="1" dirty="0" smtClean="0"/>
            </a:br>
            <a:r>
              <a:rPr lang="el-GR" i="1" dirty="0" smtClean="0"/>
              <a:t/>
            </a:r>
            <a:br>
              <a:rPr lang="el-GR" i="1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</p:txBody>
      </p:sp>
      <p:sp>
        <p:nvSpPr>
          <p:cNvPr id="3" name="2 - TextBox"/>
          <p:cNvSpPr txBox="1"/>
          <p:nvPr/>
        </p:nvSpPr>
        <p:spPr>
          <a:xfrm>
            <a:off x="611560" y="908721"/>
            <a:ext cx="79208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l-GR" dirty="0" smtClean="0"/>
              <a:t>«Η επιστροφή της θρησκείας </a:t>
            </a:r>
            <a:r>
              <a:rPr lang="el-GR" b="1" u="sng" dirty="0" smtClean="0">
                <a:solidFill>
                  <a:srgbClr val="C00000"/>
                </a:solidFill>
              </a:rPr>
              <a:t>ΔΕΝ</a:t>
            </a:r>
            <a:r>
              <a:rPr lang="el-GR" dirty="0" smtClean="0"/>
              <a:t> είναι αντίθετη με την </a:t>
            </a:r>
            <a:r>
              <a:rPr lang="el-GR" dirty="0" err="1" smtClean="0"/>
              <a:t>εκκοσμίκευση</a:t>
            </a:r>
            <a:r>
              <a:rPr lang="el-GR" smtClean="0"/>
              <a:t>».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  <a:p>
            <a:pPr>
              <a:buFont typeface="Wingdings" pitchFamily="2" charset="2"/>
              <a:buChar char="§"/>
            </a:pPr>
            <a:r>
              <a:rPr lang="el-GR" dirty="0" smtClean="0"/>
              <a:t>Οι θρησκευτικές πρακτικές είναι συμβατές με ένα </a:t>
            </a:r>
            <a:r>
              <a:rPr lang="el-GR" b="1" dirty="0" smtClean="0"/>
              <a:t>φιλελεύθερο κράτος</a:t>
            </a:r>
            <a:r>
              <a:rPr lang="el-GR" dirty="0" smtClean="0"/>
              <a:t>, αρκεί η θρησκεία να </a:t>
            </a:r>
            <a:r>
              <a:rPr lang="el-GR" b="1" dirty="0" smtClean="0">
                <a:solidFill>
                  <a:srgbClr val="C00000"/>
                </a:solidFill>
              </a:rPr>
              <a:t>μην</a:t>
            </a:r>
            <a:r>
              <a:rPr lang="el-GR" dirty="0" smtClean="0"/>
              <a:t> καθορίζει τις αρχές του πολιτεύματος και τις δημόσιες πολιτικές.</a:t>
            </a:r>
            <a:br>
              <a:rPr lang="el-GR" dirty="0" smtClean="0"/>
            </a:br>
            <a:endParaRPr lang="el-GR" dirty="0" smtClean="0"/>
          </a:p>
          <a:p>
            <a:pPr>
              <a:buFont typeface="Wingdings" pitchFamily="2" charset="2"/>
              <a:buChar char="§"/>
            </a:pPr>
            <a:r>
              <a:rPr lang="el-GR" b="1" dirty="0" smtClean="0">
                <a:sym typeface="Wingdings" pitchFamily="2" charset="2"/>
              </a:rPr>
              <a:t>Η κατηχητική εκπαίδευση </a:t>
            </a:r>
            <a:r>
              <a:rPr lang="el-GR" dirty="0" smtClean="0">
                <a:sym typeface="Wingdings" pitchFamily="2" charset="2"/>
              </a:rPr>
              <a:t> </a:t>
            </a:r>
            <a:r>
              <a:rPr lang="el-GR" dirty="0" smtClean="0"/>
              <a:t> αναίρεση διάκρισης επιστημονικής γνώσης και πίστης</a:t>
            </a:r>
            <a:endParaRPr lang="el-GR" dirty="0"/>
          </a:p>
        </p:txBody>
      </p:sp>
      <p:pic>
        <p:nvPicPr>
          <p:cNvPr id="4" name="3 - Εικόνα" descr="churchvsstate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1547664" y="2852936"/>
            <a:ext cx="6120680" cy="3744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4410546_1160455824001098_1063535121_n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87624" y="980728"/>
            <a:ext cx="6840760" cy="5184576"/>
          </a:xfrm>
          <a:prstGeom prst="rect">
            <a:avLst/>
          </a:prstGeom>
        </p:spPr>
      </p:pic>
      <p:sp>
        <p:nvSpPr>
          <p:cNvPr id="3" name="2 - TextBox"/>
          <p:cNvSpPr txBox="1"/>
          <p:nvPr/>
        </p:nvSpPr>
        <p:spPr>
          <a:xfrm>
            <a:off x="539552" y="332656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cs typeface="Aparajita" pitchFamily="34" charset="0"/>
              </a:rPr>
              <a:t>Επιστήμη </a:t>
            </a:r>
            <a:r>
              <a:rPr lang="en-US" dirty="0" smtClean="0">
                <a:cs typeface="Aparajita" pitchFamily="34" charset="0"/>
              </a:rPr>
              <a:t>VS </a:t>
            </a:r>
            <a:r>
              <a:rPr lang="el-GR" dirty="0" smtClean="0">
                <a:cs typeface="Aparajita" pitchFamily="34" charset="0"/>
              </a:rPr>
              <a:t>πίστη</a:t>
            </a:r>
            <a:endParaRPr lang="el-GR" dirty="0">
              <a:cs typeface="Aparajit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pinak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980728"/>
            <a:ext cx="7416824" cy="3672408"/>
          </a:xfrm>
          <a:prstGeom prst="rect">
            <a:avLst/>
          </a:prstGeom>
        </p:spPr>
      </p:pic>
      <p:sp>
        <p:nvSpPr>
          <p:cNvPr id="4" name="3 - TextBox"/>
          <p:cNvSpPr txBox="1"/>
          <p:nvPr/>
        </p:nvSpPr>
        <p:spPr>
          <a:xfrm>
            <a:off x="3059832" y="4941168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i="1" dirty="0" smtClean="0"/>
              <a:t>     </a:t>
            </a:r>
            <a:r>
              <a:rPr lang="en-US" b="1" i="1" dirty="0" err="1" smtClean="0"/>
              <a:t>Liberté</a:t>
            </a:r>
            <a:r>
              <a:rPr lang="en-US" b="1" i="1" dirty="0" smtClean="0"/>
              <a:t>, </a:t>
            </a:r>
            <a:r>
              <a:rPr lang="en-US" b="1" i="1" dirty="0" err="1" smtClean="0"/>
              <a:t>égalité</a:t>
            </a:r>
            <a:r>
              <a:rPr lang="en-US" b="1" i="1" dirty="0" smtClean="0"/>
              <a:t>, </a:t>
            </a:r>
            <a:r>
              <a:rPr lang="en-US" b="1" i="1" dirty="0" err="1" smtClean="0"/>
              <a:t>fraternité</a:t>
            </a:r>
            <a:endParaRPr lang="en-US" b="1" dirty="0" smtClean="0"/>
          </a:p>
          <a:p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1259632" y="476672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i="1" dirty="0" smtClean="0"/>
              <a:t>                                            </a:t>
            </a:r>
            <a:r>
              <a:rPr lang="en-US" i="1" dirty="0" err="1" smtClean="0"/>
              <a:t>Révolution</a:t>
            </a:r>
            <a:r>
              <a:rPr lang="en-US" i="1" dirty="0" smtClean="0"/>
              <a:t> </a:t>
            </a:r>
            <a:r>
              <a:rPr lang="en-US" i="1" dirty="0" err="1" smtClean="0"/>
              <a:t>française</a:t>
            </a:r>
            <a:endParaRPr lang="el-GR" dirty="0"/>
          </a:p>
        </p:txBody>
      </p:sp>
      <p:sp>
        <p:nvSpPr>
          <p:cNvPr id="6" name="5 - TextBox"/>
          <p:cNvSpPr txBox="1"/>
          <p:nvPr/>
        </p:nvSpPr>
        <p:spPr>
          <a:xfrm>
            <a:off x="0" y="5934670"/>
            <a:ext cx="7092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 </a:t>
            </a:r>
            <a:r>
              <a:rPr lang="el-GR" dirty="0" smtClean="0"/>
              <a:t>ιστορία μιας χώρας είναι η ιστορία των τυχών της. Ένα κράτος δρα σύμφωνα με τις ιστορικές συνθήκες και τις ιδιαιτερότητες του.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1043608" y="620688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 smtClean="0"/>
          </a:p>
          <a:p>
            <a:pPr>
              <a:buFont typeface="Wingdings" pitchFamily="2" charset="2"/>
              <a:buChar char="§"/>
            </a:pPr>
            <a:r>
              <a:rPr lang="el-GR" dirty="0"/>
              <a:t> </a:t>
            </a:r>
            <a:r>
              <a:rPr lang="el-GR" dirty="0" smtClean="0"/>
              <a:t>Ήδη από γαλλική επανάσταση υπήρχε η αντίληψη περί μη θρησκευτικού σχολείου και άρα προκύπτει: </a:t>
            </a:r>
          </a:p>
          <a:p>
            <a:endParaRPr lang="el-GR" dirty="0"/>
          </a:p>
        </p:txBody>
      </p:sp>
      <p:pic>
        <p:nvPicPr>
          <p:cNvPr id="3" name="2 - Εικόνα" descr="Χωρίς τίτλο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060848"/>
            <a:ext cx="7920880" cy="4551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iStock_000001211229Medium-e14070859564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3573016"/>
            <a:ext cx="5437112" cy="2907704"/>
          </a:xfrm>
          <a:prstGeom prst="rect">
            <a:avLst/>
          </a:prstGeom>
        </p:spPr>
      </p:pic>
      <p:sp>
        <p:nvSpPr>
          <p:cNvPr id="4" name="3 - TextBox"/>
          <p:cNvSpPr txBox="1"/>
          <p:nvPr/>
        </p:nvSpPr>
        <p:spPr>
          <a:xfrm>
            <a:off x="1259632" y="548680"/>
            <a:ext cx="64807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l-GR" dirty="0" smtClean="0"/>
              <a:t>1905: </a:t>
            </a:r>
            <a:r>
              <a:rPr lang="fr-FR" dirty="0"/>
              <a:t>Loi du 9 décembre 1905 concernant la séparation des Églises et de l'État </a:t>
            </a:r>
            <a:r>
              <a:rPr lang="fr-FR" dirty="0" smtClean="0">
                <a:hlinkClick r:id="rId3"/>
              </a:rPr>
              <a:t>https://youtu.be/i507sffc3us?t=91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 smtClean="0"/>
          </a:p>
          <a:p>
            <a:r>
              <a:rPr lang="el-GR" dirty="0" smtClean="0"/>
              <a:t/>
            </a:r>
            <a:br>
              <a:rPr lang="el-GR" dirty="0" smtClean="0"/>
            </a:br>
            <a:endParaRPr lang="el-GR" dirty="0" smtClean="0"/>
          </a:p>
          <a:p>
            <a:pPr>
              <a:buFont typeface="Wingdings" pitchFamily="2" charset="2"/>
              <a:buChar char="§"/>
            </a:pPr>
            <a:endParaRPr lang="el-GR" dirty="0"/>
          </a:p>
        </p:txBody>
      </p:sp>
      <p:pic>
        <p:nvPicPr>
          <p:cNvPr id="5" name="4 - Εικόνα" descr="Χωρίς τίτλο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1484784"/>
            <a:ext cx="7234687" cy="1440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Εικόνα" descr="717106fd6305cdfa2e8a2a68f3a2b1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4536504" cy="6264696"/>
          </a:xfrm>
          <a:prstGeom prst="rect">
            <a:avLst/>
          </a:prstGeom>
        </p:spPr>
      </p:pic>
      <p:sp>
        <p:nvSpPr>
          <p:cNvPr id="5" name="4 - TextBox"/>
          <p:cNvSpPr txBox="1"/>
          <p:nvPr/>
        </p:nvSpPr>
        <p:spPr>
          <a:xfrm>
            <a:off x="5148064" y="2636912"/>
            <a:ext cx="3600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l-GR" dirty="0" smtClean="0"/>
              <a:t> Ελευθερία σκέψης και συνείδησης</a:t>
            </a:r>
            <a:br>
              <a:rPr lang="el-GR" dirty="0" smtClean="0"/>
            </a:br>
            <a:endParaRPr lang="el-GR" dirty="0" smtClean="0"/>
          </a:p>
          <a:p>
            <a:pPr>
              <a:buFont typeface="Wingdings" pitchFamily="2" charset="2"/>
              <a:buChar char="§"/>
            </a:pPr>
            <a:r>
              <a:rPr lang="el-GR" dirty="0"/>
              <a:t> </a:t>
            </a:r>
            <a:r>
              <a:rPr lang="el-GR" dirty="0" smtClean="0"/>
              <a:t>Ισότητα πολιτών ανεξαρτήτου πολιτισμικής, εθνικής, θρησκευτικής ταυτότητας. </a:t>
            </a:r>
            <a:br>
              <a:rPr lang="el-GR" dirty="0" smtClean="0"/>
            </a:br>
            <a:endParaRPr lang="el-GR" dirty="0" smtClean="0"/>
          </a:p>
          <a:p>
            <a:pPr>
              <a:buFont typeface="Wingdings" pitchFamily="2" charset="2"/>
              <a:buChar char="§"/>
            </a:pPr>
            <a:r>
              <a:rPr lang="el-GR" dirty="0" smtClean="0"/>
              <a:t>Κύρια μήτρα δομής της Γαλλίας</a:t>
            </a:r>
            <a:br>
              <a:rPr lang="el-GR" dirty="0" smtClean="0"/>
            </a:br>
            <a:endParaRPr lang="el-GR" dirty="0" smtClean="0"/>
          </a:p>
          <a:p>
            <a:pPr>
              <a:buFont typeface="Wingdings" pitchFamily="2" charset="2"/>
              <a:buChar char="§"/>
            </a:pPr>
            <a:r>
              <a:rPr lang="el-GR" dirty="0" smtClean="0"/>
              <a:t> Διαχέεται και στα εδάφη της εκπαίδευσης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5148064" y="692696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https://www.gouvernement.fr/sites/default/files/contenu/piece-jointe/2017/02/libertes_et_interdits_eng.pdf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611560" y="188640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 </a:t>
            </a:r>
            <a:r>
              <a:rPr lang="el-GR" dirty="0" smtClean="0"/>
              <a:t>περίπτωση των «θρησκευτικών» της Γαλλίας…</a:t>
            </a:r>
            <a:endParaRPr lang="el-GR" dirty="0"/>
          </a:p>
        </p:txBody>
      </p:sp>
      <p:sp>
        <p:nvSpPr>
          <p:cNvPr id="3" name="2 - TextBox"/>
          <p:cNvSpPr txBox="1"/>
          <p:nvPr/>
        </p:nvSpPr>
        <p:spPr>
          <a:xfrm>
            <a:off x="251520" y="2924944"/>
            <a:ext cx="84249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l-GR" dirty="0" smtClean="0"/>
              <a:t> </a:t>
            </a:r>
            <a:r>
              <a:rPr lang="el-GR" b="1" u="sng" dirty="0" smtClean="0">
                <a:solidFill>
                  <a:srgbClr val="C00000"/>
                </a:solidFill>
              </a:rPr>
              <a:t>ΠΡΟΣΟΧΗ! </a:t>
            </a: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Η Ευρώπη</a:t>
            </a: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ήδη από το 1997 με τη Συνθήκη του Άμστερνταμ και έως σήμερα κατέστησε σαφές ότι τα ζητήματα που αφορούν σχέσεις εκκλησίας- κράτους ακόμα και στη διδακτέα ύλη δεν την αφορούν. Για αυτό το μάθημα διαφέρει από χώρα σε χώρα.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l-G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l-GR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l-GR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ΓΑΛΛΙΑ: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“fait </a:t>
            </a:r>
            <a:r>
              <a:rPr lang="en-US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religieux</a:t>
            </a:r>
            <a: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” </a:t>
            </a:r>
            <a:r>
              <a:rPr lang="el-GR" dirty="0" smtClean="0">
                <a:solidFill>
                  <a:srgbClr val="C00000"/>
                </a:solidFill>
                <a:sym typeface="Wingdings" pitchFamily="2" charset="2"/>
              </a:rPr>
              <a:t></a:t>
            </a:r>
            <a:r>
              <a:rPr lang="el-GR" dirty="0" smtClean="0">
                <a:solidFill>
                  <a:srgbClr val="C00000"/>
                </a:solidFill>
              </a:rPr>
              <a:t> </a:t>
            </a:r>
            <a:r>
              <a:rPr lang="el-GR" b="1" i="1" u="sng" dirty="0" smtClean="0">
                <a:solidFill>
                  <a:srgbClr val="C00000"/>
                </a:solidFill>
              </a:rPr>
              <a:t>εξαίρεση Αλσατία και </a:t>
            </a:r>
            <a:r>
              <a:rPr lang="el-GR" b="1" i="1" u="sng" dirty="0" err="1" smtClean="0">
                <a:solidFill>
                  <a:srgbClr val="C00000"/>
                </a:solidFill>
              </a:rPr>
              <a:t>Μοσέζ</a:t>
            </a:r>
            <a:r>
              <a:rPr lang="el-GR" dirty="0" smtClean="0">
                <a:solidFill>
                  <a:srgbClr val="C00000"/>
                </a:solidFill>
              </a:rPr>
              <a:t>. </a:t>
            </a:r>
            <a:endParaRPr lang="el-GR" b="1" u="sng" dirty="0" smtClean="0">
              <a:solidFill>
                <a:srgbClr val="C00000"/>
              </a:solidFill>
            </a:endParaRPr>
          </a:p>
        </p:txBody>
      </p:sp>
      <p:pic>
        <p:nvPicPr>
          <p:cNvPr id="4" name="3 - Εικόνα" descr="educartoon-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692696"/>
            <a:ext cx="7128792" cy="2088232"/>
          </a:xfrm>
          <a:prstGeom prst="rect">
            <a:avLst/>
          </a:prstGeom>
        </p:spPr>
      </p:pic>
      <p:pic>
        <p:nvPicPr>
          <p:cNvPr id="5" name="4 - Εικόνα" descr="Χωρίς τίτλο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4797152"/>
            <a:ext cx="7685788" cy="172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secularism-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1" y="260648"/>
            <a:ext cx="4824536" cy="5904656"/>
          </a:xfrm>
          <a:prstGeom prst="rect">
            <a:avLst/>
          </a:prstGeom>
        </p:spPr>
      </p:pic>
      <p:sp>
        <p:nvSpPr>
          <p:cNvPr id="3" name="2 - TextBox"/>
          <p:cNvSpPr txBox="1"/>
          <p:nvPr/>
        </p:nvSpPr>
        <p:spPr>
          <a:xfrm>
            <a:off x="5436096" y="836712"/>
            <a:ext cx="34563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Μετά την αναφορά του </a:t>
            </a:r>
            <a:r>
              <a:rPr lang="en-US" dirty="0" err="1" smtClean="0"/>
              <a:t>Debray</a:t>
            </a:r>
            <a:r>
              <a:rPr lang="en-US" dirty="0" smtClean="0"/>
              <a:t> </a:t>
            </a:r>
            <a:r>
              <a:rPr lang="el-GR" dirty="0"/>
              <a:t> </a:t>
            </a:r>
            <a:r>
              <a:rPr lang="el-GR" b="1" dirty="0" smtClean="0"/>
              <a:t>ΔΕΝ ΕΧΕΙ ΞΕΧΩΡΙΣΤΟ ΜΑΘΗΜΑ ΘΡΗΣΚΕΥΤΙΚΩΝ </a:t>
            </a:r>
            <a:br>
              <a:rPr lang="el-GR" b="1" dirty="0" smtClean="0"/>
            </a:b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dirty="0" smtClean="0"/>
              <a:t>αλλά:</a:t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έχουμε διδασκαλία </a:t>
            </a:r>
            <a:r>
              <a:rPr lang="el-G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δεδομένων περί θρησκείας </a:t>
            </a: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μέσα από μαθήματα ιστορίας, λογοτεχνίας, φιλοσοφίας, γεωγραφίας κλπ </a:t>
            </a: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itchFamily="2" charset="2"/>
              </a:rPr>
              <a:t/>
            </a:r>
            <a:b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itchFamily="2" charset="2"/>
              </a:rPr>
            </a:b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 pitchFamily="2" charset="2"/>
              </a:rPr>
              <a:t/>
            </a:r>
            <a:b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 pitchFamily="2" charset="2"/>
              </a:rPr>
            </a:br>
            <a:r>
              <a:rPr lang="el-GR" b="1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 pitchFamily="2" charset="2"/>
              </a:rPr>
              <a:t>και προκύπτει</a:t>
            </a: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 pitchFamily="2" charset="2"/>
              </a:rPr>
              <a:t>: </a:t>
            </a:r>
            <a:b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 pitchFamily="2" charset="2"/>
              </a:rPr>
            </a:b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 pitchFamily="2" charset="2"/>
              </a:rPr>
              <a:t/>
            </a:r>
            <a:b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 pitchFamily="2" charset="2"/>
              </a:rPr>
            </a:br>
            <a:r>
              <a:rPr lang="el-GR" b="1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 pitchFamily="2" charset="2"/>
              </a:rPr>
              <a:t>αντικειμενική γνώση </a:t>
            </a: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 pitchFamily="2" charset="2"/>
              </a:rPr>
              <a:t>που ακουμπά πάνω στην ουδετερότητα και στη </a:t>
            </a:r>
            <a:r>
              <a:rPr lang="en-US" dirty="0" err="1" smtClean="0"/>
              <a:t>laïcité</a:t>
            </a:r>
            <a:r>
              <a:rPr lang="el-GR" dirty="0" smtClean="0"/>
              <a:t>.</a:t>
            </a:r>
            <a:endParaRPr lang="el-G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niqab-ban350__350x2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5400600" cy="3672408"/>
          </a:xfrm>
          <a:prstGeom prst="rect">
            <a:avLst/>
          </a:prstGeom>
        </p:spPr>
      </p:pic>
      <p:pic>
        <p:nvPicPr>
          <p:cNvPr id="4" name="3 - Εικόνα" descr="Χωρίς τίτλο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4005064"/>
            <a:ext cx="6820852" cy="26197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251520" y="260648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u="sng" dirty="0" smtClean="0"/>
              <a:t>ΣΥΜΠΕΡΑΣΜΑΤΑ</a:t>
            </a:r>
            <a:endParaRPr lang="el-GR" b="1" u="sng" dirty="0"/>
          </a:p>
        </p:txBody>
      </p:sp>
      <p:sp>
        <p:nvSpPr>
          <p:cNvPr id="3" name="2 - TextBox"/>
          <p:cNvSpPr txBox="1"/>
          <p:nvPr/>
        </p:nvSpPr>
        <p:spPr>
          <a:xfrm>
            <a:off x="539552" y="692696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l-GR" dirty="0" smtClean="0"/>
              <a:t> Η διδασκαλία ή μη θρησκευτικών και οι πρακτικές της </a:t>
            </a:r>
            <a:r>
              <a:rPr lang="el-GR" b="1" dirty="0" smtClean="0"/>
              <a:t>ορίζονται από το κράτος</a:t>
            </a:r>
            <a:r>
              <a:rPr lang="el-GR" dirty="0" smtClean="0"/>
              <a:t> </a:t>
            </a:r>
            <a:r>
              <a:rPr lang="el-GR" dirty="0" smtClean="0">
                <a:sym typeface="Wingdings" pitchFamily="2" charset="2"/>
              </a:rPr>
              <a:t> ποικιλία στη διδασκαλία (ομολογιακό ή μη χαρακτήρα κλπ </a:t>
            </a:r>
            <a:r>
              <a:rPr lang="el-GR" dirty="0" err="1" smtClean="0">
                <a:sym typeface="Wingdings" pitchFamily="2" charset="2"/>
              </a:rPr>
              <a:t>κλπ</a:t>
            </a:r>
            <a:r>
              <a:rPr lang="el-GR" dirty="0" smtClean="0">
                <a:sym typeface="Wingdings" pitchFamily="2" charset="2"/>
              </a:rPr>
              <a:t>)</a:t>
            </a:r>
          </a:p>
          <a:p>
            <a:pPr>
              <a:buFont typeface="Wingdings" pitchFamily="2" charset="2"/>
              <a:buChar char="§"/>
            </a:pPr>
            <a:r>
              <a:rPr lang="el-GR" dirty="0" smtClean="0">
                <a:sym typeface="Wingdings" pitchFamily="2" charset="2"/>
              </a:rPr>
              <a:t>Γαλλία:  στα πλαίσια της </a:t>
            </a:r>
            <a:r>
              <a:rPr lang="en-US" dirty="0" err="1" smtClean="0"/>
              <a:t>laïcité</a:t>
            </a:r>
            <a:r>
              <a:rPr lang="el-GR" dirty="0"/>
              <a:t> </a:t>
            </a:r>
            <a:r>
              <a:rPr lang="el-GR" dirty="0" smtClean="0">
                <a:sym typeface="Wingdings" pitchFamily="2" charset="2"/>
              </a:rPr>
              <a:t></a:t>
            </a:r>
            <a:r>
              <a:rPr lang="el-GR" dirty="0" smtClean="0"/>
              <a:t> το </a:t>
            </a:r>
            <a:r>
              <a:rPr lang="en-US" dirty="0" smtClean="0"/>
              <a:t>fait </a:t>
            </a:r>
            <a:r>
              <a:rPr lang="en-US" dirty="0" err="1" smtClean="0"/>
              <a:t>religieux</a:t>
            </a:r>
            <a:r>
              <a:rPr lang="en-US" dirty="0"/>
              <a:t> </a:t>
            </a:r>
            <a:r>
              <a:rPr lang="el-GR" dirty="0" smtClean="0"/>
              <a:t> </a:t>
            </a:r>
            <a:r>
              <a:rPr lang="el-GR" b="1" dirty="0" smtClean="0">
                <a:solidFill>
                  <a:srgbClr val="C00000"/>
                </a:solidFill>
              </a:rPr>
              <a:t>≠ ΑΛΣΑΤΙΑ, ΜΟΣΕΖ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 smtClean="0"/>
          </a:p>
        </p:txBody>
      </p:sp>
      <p:pic>
        <p:nvPicPr>
          <p:cNvPr id="5" name="4 - Εικόνα" descr="2016-09-29-1475189797-2795321-GrafimaReligiousEducationthriskefti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628800"/>
            <a:ext cx="6408712" cy="52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212</Words>
  <Application>Microsoft Office PowerPoint</Application>
  <PresentationFormat>Προβολή στην οθόνη (4:3)</PresentationFormat>
  <Paragraphs>25</Paragraphs>
  <Slides>11</Slides>
  <Notes>0</Notes>
  <HiddenSlides>0</HiddenSlides>
  <MMClips>1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2" baseType="lpstr">
      <vt:lpstr>Θέμα του Office</vt:lpstr>
      <vt:lpstr>«Θρησκευτική εκπαίδευση στη Γαλλία»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«Θρησκευτική εκπαίδευση στη Γαλλία»</dc:title>
  <dc:creator>Marialena</dc:creator>
  <cp:lastModifiedBy>user</cp:lastModifiedBy>
  <cp:revision>33</cp:revision>
  <dcterms:created xsi:type="dcterms:W3CDTF">2018-11-28T11:12:49Z</dcterms:created>
  <dcterms:modified xsi:type="dcterms:W3CDTF">2018-12-13T14:06:31Z</dcterms:modified>
</cp:coreProperties>
</file>