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ags/tag4.xml" ContentType="application/vnd.openxmlformats-officedocument.presentationml.tags+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Override PartName="/ppt/tags/tag2.xml" ContentType="application/vnd.openxmlformats-officedocument.presentationml.tags+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bin" ContentType="application/vnd.openxmlformats-officedocument.oleObject"/>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Default Extension="jpeg" ContentType="image/jpeg"/>
  <Override PartName="/ppt/slideLayouts/slideLayout3.xml" ContentType="application/vnd.openxmlformats-officedocument.presentationml.slideLayout+xml"/>
  <Override PartName="/ppt/tags/tag3.xml" ContentType="application/vnd.openxmlformats-officedocument.presentationml.tags+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tags/tag1.xml" ContentType="application/vnd.openxmlformats-officedocument.presentationml.tags+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vml" ContentType="application/vnd.openxmlformats-officedocument.vmlDrawing"/>
  <Override PartName="/ppt/slides/slide8.xml" ContentType="application/vnd.openxmlformats-officedocument.presentationml.slide+xml"/>
  <Override PartName="/ppt/slides/slide49.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tags/tag6.xml" ContentType="application/vnd.openxmlformats-officedocument.presentationml.tag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8"/>
  </p:notesMasterIdLst>
  <p:sldIdLst>
    <p:sldId id="256" r:id="rId2"/>
    <p:sldId id="315" r:id="rId3"/>
    <p:sldId id="294" r:id="rId4"/>
    <p:sldId id="317" r:id="rId5"/>
    <p:sldId id="295" r:id="rId6"/>
    <p:sldId id="297" r:id="rId7"/>
    <p:sldId id="362" r:id="rId8"/>
    <p:sldId id="343" r:id="rId9"/>
    <p:sldId id="367" r:id="rId10"/>
    <p:sldId id="298" r:id="rId11"/>
    <p:sldId id="368" r:id="rId12"/>
    <p:sldId id="299" r:id="rId13"/>
    <p:sldId id="369" r:id="rId14"/>
    <p:sldId id="370" r:id="rId15"/>
    <p:sldId id="300" r:id="rId16"/>
    <p:sldId id="371" r:id="rId17"/>
    <p:sldId id="301" r:id="rId18"/>
    <p:sldId id="372" r:id="rId19"/>
    <p:sldId id="306" r:id="rId20"/>
    <p:sldId id="373" r:id="rId21"/>
    <p:sldId id="307" r:id="rId22"/>
    <p:sldId id="346" r:id="rId23"/>
    <p:sldId id="374" r:id="rId24"/>
    <p:sldId id="309" r:id="rId25"/>
    <p:sldId id="376" r:id="rId26"/>
    <p:sldId id="375" r:id="rId27"/>
    <p:sldId id="377" r:id="rId28"/>
    <p:sldId id="318" r:id="rId29"/>
    <p:sldId id="319" r:id="rId30"/>
    <p:sldId id="324" r:id="rId31"/>
    <p:sldId id="325" r:id="rId32"/>
    <p:sldId id="326" r:id="rId33"/>
    <p:sldId id="378" r:id="rId34"/>
    <p:sldId id="329" r:id="rId35"/>
    <p:sldId id="328" r:id="rId36"/>
    <p:sldId id="330" r:id="rId37"/>
    <p:sldId id="331" r:id="rId38"/>
    <p:sldId id="341" r:id="rId39"/>
    <p:sldId id="332" r:id="rId40"/>
    <p:sldId id="333" r:id="rId41"/>
    <p:sldId id="334" r:id="rId42"/>
    <p:sldId id="335" r:id="rId43"/>
    <p:sldId id="336" r:id="rId44"/>
    <p:sldId id="379" r:id="rId45"/>
    <p:sldId id="380" r:id="rId46"/>
    <p:sldId id="320" r:id="rId47"/>
    <p:sldId id="321" r:id="rId48"/>
    <p:sldId id="348" r:id="rId49"/>
    <p:sldId id="366" r:id="rId50"/>
    <p:sldId id="347" r:id="rId51"/>
    <p:sldId id="349" r:id="rId52"/>
    <p:sldId id="350" r:id="rId53"/>
    <p:sldId id="351" r:id="rId54"/>
    <p:sldId id="355" r:id="rId55"/>
    <p:sldId id="352" r:id="rId56"/>
    <p:sldId id="354" r:id="rId57"/>
    <p:sldId id="322" r:id="rId58"/>
    <p:sldId id="323" r:id="rId59"/>
    <p:sldId id="356" r:id="rId60"/>
    <p:sldId id="357" r:id="rId61"/>
    <p:sldId id="358" r:id="rId62"/>
    <p:sldId id="359" r:id="rId63"/>
    <p:sldId id="360" r:id="rId64"/>
    <p:sldId id="361" r:id="rId65"/>
    <p:sldId id="364" r:id="rId66"/>
    <p:sldId id="365" r:id="rId6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3" d="100"/>
          <a:sy n="73" d="100"/>
        </p:scale>
        <p:origin x="-1284"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62EE97F-2327-4FE9-8874-2C0F3581839A}" type="datetimeFigureOut">
              <a:rPr lang="en-US" smtClean="0"/>
              <a:pPr/>
              <a:t>5/7/2017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A6B134D-0EB3-42CB-9322-AA369738187D}"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A6B134D-0EB3-42CB-9322-AA369738187D}" type="slidenum">
              <a:rPr lang="en-US" smtClean="0"/>
              <a:pPr/>
              <a:t>35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74223539-C274-414E-836E-21403C9CE2AE}" type="datetimeFigureOut">
              <a:rPr lang="en-US" smtClean="0"/>
              <a:pPr/>
              <a:t>5/7/2017</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8CD41AC4-40F7-4FE0-8905-74C6698904F3}"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4223539-C274-414E-836E-21403C9CE2AE}" type="datetimeFigureOut">
              <a:rPr lang="en-US" smtClean="0"/>
              <a:pPr/>
              <a:t>5/7/2017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D41AC4-40F7-4FE0-8905-74C6698904F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74223539-C274-414E-836E-21403C9CE2AE}" type="datetimeFigureOut">
              <a:rPr lang="en-US" smtClean="0"/>
              <a:pPr/>
              <a:t>5/7/2017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D41AC4-40F7-4FE0-8905-74C6698904F3}"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74223539-C274-414E-836E-21403C9CE2AE}" type="datetimeFigureOut">
              <a:rPr lang="en-US" smtClean="0"/>
              <a:pPr/>
              <a:t>5/7/2017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D41AC4-40F7-4FE0-8905-74C6698904F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74223539-C274-414E-836E-21403C9CE2AE}" type="datetimeFigureOut">
              <a:rPr lang="en-US" smtClean="0"/>
              <a:pPr/>
              <a:t>5/7/2017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CD41AC4-40F7-4FE0-8905-74C6698904F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74223539-C274-414E-836E-21403C9CE2AE}" type="datetimeFigureOut">
              <a:rPr lang="en-US" smtClean="0"/>
              <a:pPr/>
              <a:t>5/7/2017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CD41AC4-40F7-4FE0-8905-74C6698904F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4223539-C274-414E-836E-21403C9CE2AE}" type="datetimeFigureOut">
              <a:rPr lang="en-US" smtClean="0"/>
              <a:pPr/>
              <a:t>5/7/2017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CD41AC4-40F7-4FE0-8905-74C6698904F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74223539-C274-414E-836E-21403C9CE2AE}" type="datetimeFigureOut">
              <a:rPr lang="en-US" smtClean="0"/>
              <a:pPr/>
              <a:t>5/7/2017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D41AC4-40F7-4FE0-8905-74C6698904F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74223539-C274-414E-836E-21403C9CE2AE}" type="datetimeFigureOut">
              <a:rPr lang="en-US" smtClean="0"/>
              <a:pPr/>
              <a:t>5/7/2017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8CD41AC4-40F7-4FE0-8905-74C6698904F3}"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4223539-C274-414E-836E-21403C9CE2AE}" type="datetimeFigureOut">
              <a:rPr lang="en-US" smtClean="0"/>
              <a:pPr/>
              <a:t>5/7/2017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D41AC4-40F7-4FE0-8905-74C6698904F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4223539-C274-414E-836E-21403C9CE2AE}" type="datetimeFigureOut">
              <a:rPr lang="en-US" smtClean="0"/>
              <a:pPr/>
              <a:t>5/7/2017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D41AC4-40F7-4FE0-8905-74C6698904F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74223539-C274-414E-836E-21403C9CE2AE}" type="datetimeFigureOut">
              <a:rPr lang="en-US" smtClean="0"/>
              <a:pPr/>
              <a:t>5/7/2017</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8CD41AC4-40F7-4FE0-8905-74C6698904F3}"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oleObject" Target="../embeddings/oleObject2.bin"/></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ags" Target="../tags/tag4.xml"/><Relationship Id="rId4" Type="http://schemas.openxmlformats.org/officeDocument/2006/relationships/image" Target="../media/image9.png"/></Relationships>
</file>

<file path=ppt/slides/_rels/slide3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Layout" Target="../slideLayouts/slideLayout2.xml"/><Relationship Id="rId1" Type="http://schemas.openxmlformats.org/officeDocument/2006/relationships/tags" Target="../tags/tag5.xml"/><Relationship Id="rId4" Type="http://schemas.openxmlformats.org/officeDocument/2006/relationships/image" Target="../media/image13.jpeg"/></Relationships>
</file>

<file path=ppt/slides/_rels/slide5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Relations</a:t>
            </a:r>
            <a:endParaRPr lang="en-US" dirty="0"/>
          </a:p>
        </p:txBody>
      </p:sp>
      <p:sp>
        <p:nvSpPr>
          <p:cNvPr id="3" name="Subtitle 2"/>
          <p:cNvSpPr>
            <a:spLocks noGrp="1"/>
          </p:cNvSpPr>
          <p:nvPr>
            <p:ph type="subTitle" idx="1"/>
          </p:nvPr>
        </p:nvSpPr>
        <p:spPr/>
        <p:txBody>
          <a:bodyPr/>
          <a:lstStyle/>
          <a:p>
            <a:r>
              <a:rPr lang="en-US" dirty="0" smtClean="0"/>
              <a:t>Chapter 9</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Chapter Summary</a:t>
            </a:r>
            <a:endParaRPr lang="en-US" dirty="0"/>
          </a:p>
        </p:txBody>
      </p:sp>
      <p:sp>
        <p:nvSpPr>
          <p:cNvPr id="3" name="Content Placeholder 2"/>
          <p:cNvSpPr>
            <a:spLocks noGrp="1"/>
          </p:cNvSpPr>
          <p:nvPr>
            <p:ph idx="1"/>
          </p:nvPr>
        </p:nvSpPr>
        <p:spPr/>
        <p:txBody>
          <a:bodyPr>
            <a:normAutofit/>
          </a:bodyPr>
          <a:lstStyle/>
          <a:p>
            <a:r>
              <a:rPr lang="en-US" dirty="0" smtClean="0"/>
              <a:t>Relations and Their Properties</a:t>
            </a:r>
          </a:p>
          <a:p>
            <a:r>
              <a:rPr lang="en-US" i="1" dirty="0" smtClean="0"/>
              <a:t>n</a:t>
            </a:r>
            <a:r>
              <a:rPr lang="en-US" dirty="0" smtClean="0"/>
              <a:t>-</a:t>
            </a:r>
            <a:r>
              <a:rPr lang="en-US" dirty="0" err="1" smtClean="0"/>
              <a:t>ary</a:t>
            </a:r>
            <a:r>
              <a:rPr lang="en-US" dirty="0" smtClean="0"/>
              <a:t> Relations and Their Applications (</a:t>
            </a:r>
            <a:r>
              <a:rPr lang="en-US" i="1" dirty="0" smtClean="0"/>
              <a:t>not currently included in overheads</a:t>
            </a:r>
            <a:r>
              <a:rPr lang="en-US" dirty="0" smtClean="0"/>
              <a:t>)</a:t>
            </a:r>
          </a:p>
          <a:p>
            <a:r>
              <a:rPr lang="en-US" dirty="0" smtClean="0"/>
              <a:t>Representing Relations</a:t>
            </a:r>
          </a:p>
          <a:p>
            <a:r>
              <a:rPr lang="en-US" dirty="0" smtClean="0"/>
              <a:t>Closures of Relations (</a:t>
            </a:r>
            <a:r>
              <a:rPr lang="en-US" i="1" dirty="0" smtClean="0"/>
              <a:t>not currently included in  overheads</a:t>
            </a:r>
            <a:r>
              <a:rPr lang="en-US" dirty="0" smtClean="0"/>
              <a:t>)</a:t>
            </a:r>
          </a:p>
          <a:p>
            <a:r>
              <a:rPr lang="en-US" dirty="0" smtClean="0"/>
              <a:t>Equivalence Relations</a:t>
            </a:r>
          </a:p>
          <a:p>
            <a:r>
              <a:rPr lang="en-US" dirty="0" smtClean="0"/>
              <a:t>Partial Orderings</a:t>
            </a:r>
          </a:p>
          <a:p>
            <a:pPr lvl="1">
              <a:buNone/>
            </a:pPr>
            <a:endParaRPr lang="en-US" dirty="0" smtClean="0"/>
          </a:p>
          <a:p>
            <a:endParaRPr lang="en-US" dirty="0" smtClean="0"/>
          </a:p>
          <a:p>
            <a:pPr lvl="1">
              <a:buNone/>
            </a:pPr>
            <a:endParaRPr lang="en-US" dirty="0" smtClean="0"/>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Relations and Their Properties</a:t>
            </a:r>
            <a:endParaRPr lang="en-US" dirty="0"/>
          </a:p>
        </p:txBody>
      </p:sp>
      <p:sp>
        <p:nvSpPr>
          <p:cNvPr id="3" name="Subtitle 2"/>
          <p:cNvSpPr>
            <a:spLocks noGrp="1"/>
          </p:cNvSpPr>
          <p:nvPr>
            <p:ph type="subTitle" idx="1"/>
          </p:nvPr>
        </p:nvSpPr>
        <p:spPr/>
        <p:txBody>
          <a:bodyPr/>
          <a:lstStyle/>
          <a:p>
            <a:r>
              <a:rPr lang="en-US" dirty="0" smtClean="0"/>
              <a:t>Section 9.1</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Section Summary</a:t>
            </a:r>
            <a:endParaRPr lang="en-US" dirty="0"/>
          </a:p>
        </p:txBody>
      </p:sp>
      <p:sp>
        <p:nvSpPr>
          <p:cNvPr id="3" name="Content Placeholder 2"/>
          <p:cNvSpPr>
            <a:spLocks noGrp="1"/>
          </p:cNvSpPr>
          <p:nvPr>
            <p:ph idx="1"/>
          </p:nvPr>
        </p:nvSpPr>
        <p:spPr/>
        <p:txBody>
          <a:bodyPr>
            <a:normAutofit/>
          </a:bodyPr>
          <a:lstStyle/>
          <a:p>
            <a:r>
              <a:rPr lang="en-US" dirty="0" smtClean="0"/>
              <a:t>Relations and Functions</a:t>
            </a:r>
          </a:p>
          <a:p>
            <a:r>
              <a:rPr lang="en-US" dirty="0" smtClean="0"/>
              <a:t>Properties of Relations</a:t>
            </a:r>
          </a:p>
          <a:p>
            <a:pPr lvl="1"/>
            <a:r>
              <a:rPr lang="en-US" dirty="0" smtClean="0"/>
              <a:t>Reflexive Relations – </a:t>
            </a:r>
            <a:r>
              <a:rPr lang="el-GR" dirty="0" smtClean="0"/>
              <a:t>ανακλαστικές σχέσεις</a:t>
            </a:r>
            <a:endParaRPr lang="en-US" dirty="0" smtClean="0"/>
          </a:p>
          <a:p>
            <a:pPr lvl="1"/>
            <a:r>
              <a:rPr lang="en-US" dirty="0" smtClean="0"/>
              <a:t>Symmetric and </a:t>
            </a:r>
            <a:r>
              <a:rPr lang="en-US" dirty="0" err="1" smtClean="0"/>
              <a:t>Antisymmetric</a:t>
            </a:r>
            <a:r>
              <a:rPr lang="en-US" dirty="0" smtClean="0"/>
              <a:t> Relations</a:t>
            </a:r>
            <a:r>
              <a:rPr lang="el-GR" dirty="0" smtClean="0"/>
              <a:t> – συμμετρικές και </a:t>
            </a:r>
            <a:r>
              <a:rPr lang="el-GR" dirty="0" err="1" smtClean="0"/>
              <a:t>αντισυμμετρικές</a:t>
            </a:r>
            <a:endParaRPr lang="en-US" dirty="0" smtClean="0"/>
          </a:p>
          <a:p>
            <a:pPr lvl="1"/>
            <a:r>
              <a:rPr lang="en-US" dirty="0" smtClean="0"/>
              <a:t>Transitive Relations</a:t>
            </a:r>
          </a:p>
          <a:p>
            <a:r>
              <a:rPr lang="en-US" dirty="0" smtClean="0"/>
              <a:t>Combining Relations</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smtClean="0"/>
              <a:t>Δυαδικές σχέσεις</a:t>
            </a:r>
            <a:br>
              <a:rPr lang="el-GR" dirty="0" smtClean="0"/>
            </a:br>
            <a:r>
              <a:rPr lang="en-US" dirty="0" smtClean="0"/>
              <a:t>Binary Relations</a:t>
            </a:r>
            <a:endParaRPr lang="en-US" dirty="0"/>
          </a:p>
        </p:txBody>
      </p:sp>
      <p:sp>
        <p:nvSpPr>
          <p:cNvPr id="3" name="Content Placeholder 2"/>
          <p:cNvSpPr>
            <a:spLocks noGrp="1"/>
          </p:cNvSpPr>
          <p:nvPr>
            <p:ph idx="1"/>
          </p:nvPr>
        </p:nvSpPr>
        <p:spPr>
          <a:xfrm>
            <a:off x="457200" y="1752600"/>
            <a:ext cx="8229600" cy="5105400"/>
          </a:xfrm>
        </p:spPr>
        <p:txBody>
          <a:bodyPr/>
          <a:lstStyle/>
          <a:p>
            <a:pPr>
              <a:buNone/>
            </a:pPr>
            <a:r>
              <a:rPr lang="en-US" b="1" dirty="0" smtClean="0"/>
              <a:t>   Definition:</a:t>
            </a:r>
            <a:r>
              <a:rPr lang="en-US" dirty="0" smtClean="0"/>
              <a:t> A </a:t>
            </a:r>
            <a:r>
              <a:rPr lang="en-US" i="1" dirty="0" smtClean="0"/>
              <a:t>binary relation R</a:t>
            </a:r>
            <a:r>
              <a:rPr lang="en-US" dirty="0" smtClean="0"/>
              <a:t> from a set </a:t>
            </a:r>
            <a:r>
              <a:rPr lang="en-US" i="1" dirty="0" smtClean="0"/>
              <a:t>A</a:t>
            </a:r>
            <a:r>
              <a:rPr lang="en-US" dirty="0" smtClean="0"/>
              <a:t> to a set </a:t>
            </a:r>
            <a:r>
              <a:rPr lang="en-US" i="1" dirty="0" smtClean="0"/>
              <a:t>B</a:t>
            </a:r>
            <a:r>
              <a:rPr lang="en-US" dirty="0" smtClean="0"/>
              <a:t> is a subset </a:t>
            </a:r>
            <a:r>
              <a:rPr lang="en-US" i="1" dirty="0" smtClean="0"/>
              <a:t>R </a:t>
            </a:r>
            <a:r>
              <a:rPr lang="en-US" dirty="0" smtClean="0">
                <a:latin typeface="Cambria Math"/>
                <a:ea typeface="Cambria Math"/>
              </a:rPr>
              <a:t>⊆</a:t>
            </a:r>
            <a:r>
              <a:rPr lang="en-US" i="1" dirty="0" smtClean="0">
                <a:latin typeface="Cambria Math"/>
                <a:ea typeface="Cambria Math"/>
              </a:rPr>
              <a:t> A </a:t>
            </a:r>
            <a:r>
              <a:rPr lang="en-US" dirty="0" smtClean="0">
                <a:latin typeface="Cambria Math"/>
                <a:ea typeface="Cambria Math"/>
              </a:rPr>
              <a:t>×</a:t>
            </a:r>
            <a:r>
              <a:rPr lang="en-US" i="1" dirty="0" smtClean="0">
                <a:latin typeface="Cambria Math"/>
                <a:ea typeface="Cambria Math"/>
              </a:rPr>
              <a:t> B.</a:t>
            </a:r>
          </a:p>
          <a:p>
            <a:pPr>
              <a:buNone/>
            </a:pPr>
            <a:r>
              <a:rPr lang="en-US" b="1" dirty="0" smtClean="0">
                <a:ea typeface="Cambria Math"/>
              </a:rPr>
              <a:t>    Example</a:t>
            </a:r>
            <a:r>
              <a:rPr lang="en-US" dirty="0" smtClean="0">
                <a:ea typeface="Cambria Math"/>
              </a:rPr>
              <a:t>:</a:t>
            </a:r>
          </a:p>
          <a:p>
            <a:pPr lvl="1"/>
            <a:r>
              <a:rPr lang="en-US" dirty="0" smtClean="0">
                <a:ea typeface="Cambria Math"/>
              </a:rPr>
              <a:t>Let </a:t>
            </a:r>
            <a:r>
              <a:rPr lang="en-US" i="1" dirty="0" smtClean="0">
                <a:ea typeface="Cambria Math"/>
              </a:rPr>
              <a:t>A = </a:t>
            </a:r>
            <a:r>
              <a:rPr lang="en-US" dirty="0" smtClean="0">
                <a:ea typeface="Cambria Math"/>
              </a:rPr>
              <a:t>{</a:t>
            </a:r>
            <a:r>
              <a:rPr lang="en-US" dirty="0" smtClean="0">
                <a:latin typeface="Cambria Math" pitchFamily="18" charset="0"/>
                <a:ea typeface="Cambria Math" pitchFamily="18" charset="0"/>
              </a:rPr>
              <a:t>0</a:t>
            </a:r>
            <a:r>
              <a:rPr lang="en-US" dirty="0" smtClean="0">
                <a:ea typeface="Cambria Math"/>
              </a:rPr>
              <a:t>,</a:t>
            </a:r>
            <a:r>
              <a:rPr lang="en-US" dirty="0" smtClean="0">
                <a:latin typeface="Cambria Math" pitchFamily="18" charset="0"/>
                <a:ea typeface="Cambria Math" pitchFamily="18" charset="0"/>
              </a:rPr>
              <a:t>1,2</a:t>
            </a:r>
            <a:r>
              <a:rPr lang="en-US" dirty="0" smtClean="0">
                <a:ea typeface="Cambria Math"/>
              </a:rPr>
              <a:t>}</a:t>
            </a:r>
            <a:r>
              <a:rPr lang="en-US" i="1" dirty="0" smtClean="0">
                <a:ea typeface="Cambria Math"/>
              </a:rPr>
              <a:t> </a:t>
            </a:r>
            <a:r>
              <a:rPr lang="en-US" dirty="0" smtClean="0">
                <a:ea typeface="Cambria Math"/>
              </a:rPr>
              <a:t>and</a:t>
            </a:r>
            <a:r>
              <a:rPr lang="en-US" i="1" dirty="0" smtClean="0">
                <a:ea typeface="Cambria Math"/>
              </a:rPr>
              <a:t> B = </a:t>
            </a:r>
            <a:r>
              <a:rPr lang="en-US" dirty="0" smtClean="0">
                <a:ea typeface="Cambria Math"/>
              </a:rPr>
              <a:t>{</a:t>
            </a:r>
            <a:r>
              <a:rPr lang="en-US" i="1" dirty="0" err="1" smtClean="0">
                <a:ea typeface="Cambria Math"/>
              </a:rPr>
              <a:t>a,b</a:t>
            </a:r>
            <a:r>
              <a:rPr lang="en-US" dirty="0" smtClean="0">
                <a:ea typeface="Cambria Math"/>
              </a:rPr>
              <a:t>} </a:t>
            </a:r>
          </a:p>
          <a:p>
            <a:pPr lvl="1"/>
            <a:r>
              <a:rPr lang="en-US" dirty="0" smtClean="0">
                <a:ea typeface="Cambria Math"/>
              </a:rPr>
              <a:t>{(</a:t>
            </a:r>
            <a:r>
              <a:rPr lang="en-US" dirty="0" smtClean="0">
                <a:latin typeface="Cambria Math" pitchFamily="18" charset="0"/>
                <a:ea typeface="Cambria Math" pitchFamily="18" charset="0"/>
              </a:rPr>
              <a:t>0, </a:t>
            </a:r>
            <a:r>
              <a:rPr lang="en-US" i="1" dirty="0" smtClean="0">
                <a:ea typeface="Cambria Math"/>
              </a:rPr>
              <a:t>a</a:t>
            </a:r>
            <a:r>
              <a:rPr lang="en-US" dirty="0" smtClean="0">
                <a:ea typeface="Cambria Math"/>
              </a:rPr>
              <a:t>)</a:t>
            </a:r>
            <a:r>
              <a:rPr lang="en-US" i="1" dirty="0" smtClean="0">
                <a:ea typeface="Cambria Math"/>
              </a:rPr>
              <a:t>, </a:t>
            </a:r>
            <a:r>
              <a:rPr lang="en-US" dirty="0" smtClean="0">
                <a:ea typeface="Cambria Math"/>
              </a:rPr>
              <a:t>(</a:t>
            </a:r>
            <a:r>
              <a:rPr lang="en-US" dirty="0" smtClean="0">
                <a:latin typeface="Cambria Math" pitchFamily="18" charset="0"/>
                <a:ea typeface="Cambria Math" pitchFamily="18" charset="0"/>
              </a:rPr>
              <a:t>0, </a:t>
            </a:r>
            <a:r>
              <a:rPr lang="en-US" i="1" dirty="0" smtClean="0">
                <a:ea typeface="Cambria Math"/>
              </a:rPr>
              <a:t>b</a:t>
            </a:r>
            <a:r>
              <a:rPr lang="en-US" dirty="0" smtClean="0">
                <a:ea typeface="Cambria Math"/>
              </a:rPr>
              <a:t>)</a:t>
            </a:r>
            <a:r>
              <a:rPr lang="en-US" i="1" dirty="0" smtClean="0">
                <a:ea typeface="Cambria Math"/>
              </a:rPr>
              <a:t>, </a:t>
            </a:r>
            <a:r>
              <a:rPr lang="en-US" dirty="0" smtClean="0">
                <a:ea typeface="Cambria Math"/>
              </a:rPr>
              <a:t>(</a:t>
            </a:r>
            <a:r>
              <a:rPr lang="en-US" dirty="0" smtClean="0">
                <a:latin typeface="Cambria Math" pitchFamily="18" charset="0"/>
                <a:ea typeface="Cambria Math" pitchFamily="18" charset="0"/>
              </a:rPr>
              <a:t>1,</a:t>
            </a:r>
            <a:r>
              <a:rPr lang="en-US" i="1" dirty="0" smtClean="0">
                <a:ea typeface="Cambria Math"/>
              </a:rPr>
              <a:t>a</a:t>
            </a:r>
            <a:r>
              <a:rPr lang="en-US" dirty="0" smtClean="0">
                <a:ea typeface="Cambria Math"/>
              </a:rPr>
              <a:t>) </a:t>
            </a:r>
            <a:r>
              <a:rPr lang="en-US" i="1" dirty="0" smtClean="0">
                <a:ea typeface="Cambria Math"/>
              </a:rPr>
              <a:t>, </a:t>
            </a:r>
            <a:r>
              <a:rPr lang="en-US" dirty="0" smtClean="0">
                <a:ea typeface="Cambria Math"/>
              </a:rPr>
              <a:t>(</a:t>
            </a:r>
            <a:r>
              <a:rPr lang="en-US" dirty="0" smtClean="0">
                <a:latin typeface="Cambria Math" pitchFamily="18" charset="0"/>
                <a:ea typeface="Cambria Math" pitchFamily="18" charset="0"/>
              </a:rPr>
              <a:t>2, </a:t>
            </a:r>
            <a:r>
              <a:rPr lang="en-US" i="1" dirty="0" smtClean="0">
                <a:ea typeface="Cambria Math"/>
              </a:rPr>
              <a:t>b</a:t>
            </a:r>
            <a:r>
              <a:rPr lang="en-US" dirty="0" smtClean="0">
                <a:ea typeface="Cambria Math"/>
              </a:rPr>
              <a:t>)} is a relation from </a:t>
            </a:r>
            <a:r>
              <a:rPr lang="en-US" i="1" dirty="0" smtClean="0">
                <a:ea typeface="Cambria Math"/>
              </a:rPr>
              <a:t>A</a:t>
            </a:r>
            <a:r>
              <a:rPr lang="en-US" dirty="0" smtClean="0">
                <a:ea typeface="Cambria Math"/>
              </a:rPr>
              <a:t> to </a:t>
            </a:r>
            <a:r>
              <a:rPr lang="en-US" i="1" dirty="0" smtClean="0">
                <a:ea typeface="Cambria Math"/>
              </a:rPr>
              <a:t>B</a:t>
            </a:r>
            <a:r>
              <a:rPr lang="en-US" dirty="0" smtClean="0">
                <a:ea typeface="Cambria Math"/>
              </a:rPr>
              <a:t>. </a:t>
            </a:r>
            <a:endParaRPr lang="el-GR" dirty="0" smtClean="0">
              <a:ea typeface="Cambria Math"/>
            </a:endParaRPr>
          </a:p>
          <a:p>
            <a:pPr lvl="1"/>
            <a:r>
              <a:rPr lang="en-US" dirty="0" smtClean="0">
                <a:solidFill>
                  <a:srgbClr val="0070C0"/>
                </a:solidFill>
                <a:ea typeface="Cambria Math"/>
              </a:rPr>
              <a:t>0 R a, 0 R b, </a:t>
            </a:r>
            <a:r>
              <a:rPr lang="el-GR" dirty="0" smtClean="0">
                <a:solidFill>
                  <a:srgbClr val="0070C0"/>
                </a:solidFill>
                <a:ea typeface="Cambria Math"/>
              </a:rPr>
              <a:t>δεν ισχύει το </a:t>
            </a:r>
            <a:r>
              <a:rPr lang="en-US" dirty="0" smtClean="0">
                <a:solidFill>
                  <a:srgbClr val="0070C0"/>
                </a:solidFill>
                <a:ea typeface="Cambria Math"/>
              </a:rPr>
              <a:t>1 R b</a:t>
            </a:r>
          </a:p>
          <a:p>
            <a:pPr lvl="1"/>
            <a:r>
              <a:rPr lang="en-US" dirty="0" smtClean="0">
                <a:ea typeface="Cambria Math"/>
              </a:rPr>
              <a:t>We can represent relations from a set </a:t>
            </a:r>
            <a:r>
              <a:rPr lang="en-US" i="1" dirty="0" smtClean="0">
                <a:ea typeface="Cambria Math"/>
              </a:rPr>
              <a:t>A</a:t>
            </a:r>
            <a:r>
              <a:rPr lang="en-US" dirty="0" smtClean="0">
                <a:ea typeface="Cambria Math"/>
              </a:rPr>
              <a:t> to a set </a:t>
            </a:r>
            <a:r>
              <a:rPr lang="en-US" i="1" dirty="0" smtClean="0">
                <a:ea typeface="Cambria Math"/>
              </a:rPr>
              <a:t>B</a:t>
            </a:r>
            <a:r>
              <a:rPr lang="en-US" dirty="0" smtClean="0">
                <a:ea typeface="Cambria Math"/>
              </a:rPr>
              <a:t> graphically or using a table:</a:t>
            </a:r>
          </a:p>
          <a:p>
            <a:endParaRPr lang="en-US" dirty="0">
              <a:latin typeface="+mj-lt"/>
            </a:endParaRPr>
          </a:p>
        </p:txBody>
      </p:sp>
      <p:pic>
        <p:nvPicPr>
          <p:cNvPr id="4" name="Picture 3" descr="0801.jpg"/>
          <p:cNvPicPr>
            <a:picLocks noChangeAspect="1"/>
          </p:cNvPicPr>
          <p:nvPr/>
        </p:nvPicPr>
        <p:blipFill>
          <a:blip r:embed="rId2" cstate="print"/>
          <a:stretch>
            <a:fillRect/>
          </a:stretch>
        </p:blipFill>
        <p:spPr>
          <a:xfrm>
            <a:off x="1676400" y="5257800"/>
            <a:ext cx="2394204" cy="1338834"/>
          </a:xfrm>
          <a:prstGeom prst="rect">
            <a:avLst/>
          </a:prstGeom>
        </p:spPr>
      </p:pic>
      <p:sp>
        <p:nvSpPr>
          <p:cNvPr id="5" name="TextBox 4"/>
          <p:cNvSpPr txBox="1"/>
          <p:nvPr/>
        </p:nvSpPr>
        <p:spPr>
          <a:xfrm>
            <a:off x="4800600" y="5257800"/>
            <a:ext cx="3886200" cy="1200329"/>
          </a:xfrm>
          <a:prstGeom prst="rect">
            <a:avLst/>
          </a:prstGeom>
          <a:noFill/>
          <a:ln>
            <a:solidFill>
              <a:schemeClr val="accent1"/>
            </a:solidFill>
          </a:ln>
        </p:spPr>
        <p:txBody>
          <a:bodyPr wrap="square" rtlCol="0">
            <a:spAutoFit/>
          </a:bodyPr>
          <a:lstStyle/>
          <a:p>
            <a:r>
              <a:rPr lang="en-US" dirty="0" smtClean="0">
                <a:solidFill>
                  <a:srgbClr val="0070C0"/>
                </a:solidFill>
              </a:rPr>
              <a:t>Relations are more general than functions</a:t>
            </a:r>
            <a:r>
              <a:rPr lang="en-US" dirty="0" smtClean="0"/>
              <a:t>. A function is a relation where exactly one element of </a:t>
            </a:r>
            <a:r>
              <a:rPr lang="en-US" i="1" dirty="0" smtClean="0"/>
              <a:t>B</a:t>
            </a:r>
            <a:r>
              <a:rPr lang="en-US" dirty="0" smtClean="0"/>
              <a:t> is related to each element of </a:t>
            </a:r>
            <a:r>
              <a:rPr lang="en-US" i="1" dirty="0" smtClean="0"/>
              <a:t>A.</a:t>
            </a:r>
            <a:r>
              <a:rPr lang="en-US" dirty="0" smtClean="0"/>
              <a:t> </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smtClean="0"/>
              <a:t>Δυαδική σχέση σε ένα σύνολο Α</a:t>
            </a:r>
            <a:r>
              <a:rPr lang="en-US" dirty="0" smtClean="0"/>
              <a:t/>
            </a:r>
            <a:br>
              <a:rPr lang="en-US" dirty="0" smtClean="0"/>
            </a:br>
            <a:r>
              <a:rPr lang="en-US" dirty="0" smtClean="0"/>
              <a:t>Binary Relation on a Set</a:t>
            </a:r>
            <a:endParaRPr lang="en-US" dirty="0"/>
          </a:p>
        </p:txBody>
      </p:sp>
      <p:sp>
        <p:nvSpPr>
          <p:cNvPr id="3" name="Content Placeholder 2"/>
          <p:cNvSpPr>
            <a:spLocks noGrp="1"/>
          </p:cNvSpPr>
          <p:nvPr>
            <p:ph idx="1"/>
          </p:nvPr>
        </p:nvSpPr>
        <p:spPr>
          <a:xfrm>
            <a:off x="609600" y="2133600"/>
            <a:ext cx="8229600" cy="4389120"/>
          </a:xfrm>
        </p:spPr>
        <p:txBody>
          <a:bodyPr>
            <a:normAutofit/>
          </a:bodyPr>
          <a:lstStyle/>
          <a:p>
            <a:pPr>
              <a:buNone/>
            </a:pPr>
            <a:r>
              <a:rPr lang="en-US" b="1" dirty="0" smtClean="0"/>
              <a:t>   Definition:</a:t>
            </a:r>
            <a:r>
              <a:rPr lang="en-US" dirty="0" smtClean="0"/>
              <a:t> A binary relation </a:t>
            </a:r>
            <a:r>
              <a:rPr lang="en-US" i="1" dirty="0" smtClean="0"/>
              <a:t>R</a:t>
            </a:r>
            <a:r>
              <a:rPr lang="en-US" dirty="0" smtClean="0"/>
              <a:t> </a:t>
            </a:r>
            <a:r>
              <a:rPr lang="en-US" i="1" dirty="0" smtClean="0"/>
              <a:t>on a set A</a:t>
            </a:r>
            <a:r>
              <a:rPr lang="en-US" dirty="0" smtClean="0"/>
              <a:t> is a subset of </a:t>
            </a:r>
            <a:r>
              <a:rPr lang="en-US" i="1" dirty="0" smtClean="0"/>
              <a:t>A </a:t>
            </a:r>
            <a:r>
              <a:rPr lang="en-US" dirty="0" smtClean="0">
                <a:latin typeface="Cambria Math"/>
                <a:ea typeface="Cambria Math"/>
              </a:rPr>
              <a:t>×</a:t>
            </a:r>
            <a:r>
              <a:rPr lang="en-US" i="1" dirty="0" smtClean="0"/>
              <a:t> A </a:t>
            </a:r>
            <a:r>
              <a:rPr lang="en-US" dirty="0" smtClean="0"/>
              <a:t>or a relation from </a:t>
            </a:r>
            <a:r>
              <a:rPr lang="en-US" i="1" dirty="0" smtClean="0"/>
              <a:t>A</a:t>
            </a:r>
            <a:r>
              <a:rPr lang="en-US" dirty="0" smtClean="0"/>
              <a:t> to </a:t>
            </a:r>
            <a:r>
              <a:rPr lang="en-US" i="1" dirty="0" smtClean="0"/>
              <a:t>A</a:t>
            </a:r>
            <a:r>
              <a:rPr lang="en-US" dirty="0" smtClean="0"/>
              <a:t>.</a:t>
            </a:r>
          </a:p>
          <a:p>
            <a:pPr>
              <a:buNone/>
            </a:pPr>
            <a:r>
              <a:rPr lang="en-US" b="1" dirty="0" smtClean="0"/>
              <a:t>   Example</a:t>
            </a:r>
            <a:r>
              <a:rPr lang="en-US" dirty="0" smtClean="0"/>
              <a:t>:</a:t>
            </a:r>
          </a:p>
          <a:p>
            <a:pPr lvl="1"/>
            <a:r>
              <a:rPr lang="en-US" dirty="0" smtClean="0"/>
              <a:t>Suppose that </a:t>
            </a:r>
            <a:r>
              <a:rPr lang="en-US" i="1" dirty="0" smtClean="0"/>
              <a:t>   A = </a:t>
            </a:r>
            <a:r>
              <a:rPr lang="en-US" dirty="0" smtClean="0"/>
              <a:t>{</a:t>
            </a:r>
            <a:r>
              <a:rPr lang="en-US" i="1" dirty="0" err="1" smtClean="0"/>
              <a:t>a,b,c</a:t>
            </a:r>
            <a:r>
              <a:rPr lang="en-US" dirty="0" smtClean="0"/>
              <a:t>}. Then</a:t>
            </a:r>
            <a:r>
              <a:rPr lang="en-US" i="1" dirty="0" smtClean="0"/>
              <a:t> R = </a:t>
            </a:r>
            <a:r>
              <a:rPr lang="en-US" dirty="0" smtClean="0"/>
              <a:t>{(</a:t>
            </a:r>
            <a:r>
              <a:rPr lang="en-US" i="1" dirty="0" err="1" smtClean="0"/>
              <a:t>a,a</a:t>
            </a:r>
            <a:r>
              <a:rPr lang="en-US" dirty="0" smtClean="0"/>
              <a:t>)</a:t>
            </a:r>
            <a:r>
              <a:rPr lang="en-US" i="1" dirty="0" smtClean="0"/>
              <a:t>,</a:t>
            </a:r>
            <a:r>
              <a:rPr lang="en-US" dirty="0" smtClean="0"/>
              <a:t>(</a:t>
            </a:r>
            <a:r>
              <a:rPr lang="en-US" i="1" dirty="0" err="1" smtClean="0"/>
              <a:t>a,b</a:t>
            </a:r>
            <a:r>
              <a:rPr lang="en-US" dirty="0" smtClean="0"/>
              <a:t>)</a:t>
            </a:r>
            <a:r>
              <a:rPr lang="en-US" i="1" dirty="0" smtClean="0"/>
              <a:t>, </a:t>
            </a:r>
            <a:r>
              <a:rPr lang="en-US" dirty="0" smtClean="0"/>
              <a:t>(</a:t>
            </a:r>
            <a:r>
              <a:rPr lang="en-US" i="1" dirty="0" err="1" smtClean="0"/>
              <a:t>a,c</a:t>
            </a:r>
            <a:r>
              <a:rPr lang="en-US" dirty="0" smtClean="0"/>
              <a:t>)} is a relation on </a:t>
            </a:r>
            <a:r>
              <a:rPr lang="en-US" i="1" dirty="0" smtClean="0"/>
              <a:t>A</a:t>
            </a:r>
            <a:r>
              <a:rPr lang="en-US" dirty="0" smtClean="0"/>
              <a:t>. </a:t>
            </a:r>
          </a:p>
          <a:p>
            <a:pPr lvl="1"/>
            <a:r>
              <a:rPr lang="en-US" dirty="0" smtClean="0"/>
              <a:t>Let  </a:t>
            </a:r>
            <a:r>
              <a:rPr lang="en-US" i="1" dirty="0" smtClean="0"/>
              <a:t>A = </a:t>
            </a:r>
            <a:r>
              <a:rPr lang="en-US" dirty="0" smtClean="0"/>
              <a:t>{</a:t>
            </a:r>
            <a:r>
              <a:rPr lang="en-US" dirty="0" smtClean="0">
                <a:latin typeface="Cambria Math" pitchFamily="18" charset="0"/>
                <a:ea typeface="Cambria Math" pitchFamily="18" charset="0"/>
              </a:rPr>
              <a:t>1, 2, 3, 4</a:t>
            </a:r>
            <a:r>
              <a:rPr lang="en-US" dirty="0" smtClean="0"/>
              <a:t>}. The ordered pairs </a:t>
            </a:r>
            <a:r>
              <a:rPr lang="el-GR" dirty="0" smtClean="0"/>
              <a:t>– διατεταγμένα ζεύγη </a:t>
            </a:r>
            <a:r>
              <a:rPr lang="en-US" dirty="0" smtClean="0"/>
              <a:t>in the relation                  </a:t>
            </a:r>
            <a:endParaRPr lang="el-GR" dirty="0" smtClean="0"/>
          </a:p>
          <a:p>
            <a:pPr lvl="1"/>
            <a:r>
              <a:rPr lang="en-US" dirty="0" smtClean="0"/>
              <a:t>R </a:t>
            </a:r>
            <a:r>
              <a:rPr lang="en-US" baseline="-25000" dirty="0" smtClean="0">
                <a:latin typeface="Cambria Math" pitchFamily="18" charset="0"/>
                <a:ea typeface="Cambria Math" pitchFamily="18" charset="0"/>
              </a:rPr>
              <a:t> </a:t>
            </a:r>
            <a:r>
              <a:rPr lang="en-US" dirty="0" smtClean="0"/>
              <a:t>= {(</a:t>
            </a:r>
            <a:r>
              <a:rPr lang="en-US" i="1" dirty="0" err="1" smtClean="0"/>
              <a:t>a</a:t>
            </a:r>
            <a:r>
              <a:rPr lang="en-US" dirty="0" err="1" smtClean="0"/>
              <a:t>,</a:t>
            </a:r>
            <a:r>
              <a:rPr lang="en-US" i="1" dirty="0" err="1" smtClean="0"/>
              <a:t>b</a:t>
            </a:r>
            <a:r>
              <a:rPr lang="en-US" dirty="0" smtClean="0"/>
              <a:t>) | </a:t>
            </a:r>
            <a:r>
              <a:rPr lang="en-US" i="1" dirty="0" smtClean="0"/>
              <a:t>a</a:t>
            </a:r>
            <a:r>
              <a:rPr lang="en-US" dirty="0" smtClean="0"/>
              <a:t> </a:t>
            </a:r>
            <a:r>
              <a:rPr lang="en-US" dirty="0" smtClean="0">
                <a:latin typeface="Cambria Math"/>
                <a:ea typeface="Cambria Math"/>
              </a:rPr>
              <a:t>divides </a:t>
            </a:r>
            <a:r>
              <a:rPr lang="en-US" i="1" dirty="0" smtClean="0">
                <a:latin typeface="Cambria Math"/>
                <a:ea typeface="Cambria Math"/>
              </a:rPr>
              <a:t>b</a:t>
            </a:r>
            <a:r>
              <a:rPr lang="en-US" dirty="0" smtClean="0">
                <a:latin typeface="Cambria Math"/>
                <a:ea typeface="Cambria Math"/>
              </a:rPr>
              <a:t>} are</a:t>
            </a:r>
          </a:p>
          <a:p>
            <a:pPr lvl="1">
              <a:buNone/>
            </a:pPr>
            <a:r>
              <a:rPr lang="en-US" dirty="0" smtClean="0">
                <a:latin typeface="Cambria Math"/>
                <a:ea typeface="Cambria Math"/>
              </a:rPr>
              <a:t>     (1,1), (1, 2), (1,3), (1, 4), (2, 2), (2, 4), (3, 3), and  (4, 4).</a:t>
            </a:r>
            <a:endParaRPr lang="en-US" i="1" dirty="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Binary Relation on a Set (</a:t>
            </a:r>
            <a:r>
              <a:rPr lang="en-US" i="1" dirty="0" smtClean="0"/>
              <a:t>cont.</a:t>
            </a:r>
            <a:r>
              <a:rPr lang="en-US" dirty="0" smtClean="0"/>
              <a:t>)</a:t>
            </a:r>
            <a:endParaRPr lang="en-US" dirty="0"/>
          </a:p>
        </p:txBody>
      </p:sp>
      <p:sp>
        <p:nvSpPr>
          <p:cNvPr id="3" name="Content Placeholder 2"/>
          <p:cNvSpPr>
            <a:spLocks noGrp="1"/>
          </p:cNvSpPr>
          <p:nvPr>
            <p:ph idx="1"/>
          </p:nvPr>
        </p:nvSpPr>
        <p:spPr/>
        <p:txBody>
          <a:bodyPr/>
          <a:lstStyle/>
          <a:p>
            <a:pPr marL="274320" lvl="2" indent="-274320">
              <a:buClr>
                <a:schemeClr val="accent3"/>
              </a:buClr>
              <a:buSzPct val="95000"/>
              <a:buNone/>
            </a:pPr>
            <a:r>
              <a:rPr lang="en-US" b="1" dirty="0" smtClean="0"/>
              <a:t>    </a:t>
            </a:r>
            <a:r>
              <a:rPr lang="en-US" sz="2400" b="1" dirty="0" smtClean="0"/>
              <a:t>Question</a:t>
            </a:r>
            <a:r>
              <a:rPr lang="en-US" sz="2400" dirty="0" smtClean="0"/>
              <a:t>: How many relations are there on a set </a:t>
            </a:r>
            <a:r>
              <a:rPr lang="en-US" sz="2400" i="1" dirty="0" smtClean="0"/>
              <a:t>A</a:t>
            </a:r>
            <a:r>
              <a:rPr lang="en-US" sz="2400" dirty="0" smtClean="0"/>
              <a:t>?</a:t>
            </a:r>
            <a:r>
              <a:rPr lang="en-US" sz="2400" b="1" dirty="0" smtClean="0"/>
              <a:t> </a:t>
            </a:r>
          </a:p>
          <a:p>
            <a:pPr marL="274320" lvl="2" indent="-274320">
              <a:buClr>
                <a:schemeClr val="accent3"/>
              </a:buClr>
              <a:buSzPct val="95000"/>
              <a:buNone/>
            </a:pPr>
            <a:endParaRPr lang="en-US" sz="2400" b="1" dirty="0" smtClean="0"/>
          </a:p>
          <a:p>
            <a:pPr marL="274320" lvl="2" indent="0">
              <a:spcBef>
                <a:spcPts val="0"/>
              </a:spcBef>
              <a:buNone/>
            </a:pPr>
            <a:r>
              <a:rPr lang="en-US" sz="2400" b="1" dirty="0" smtClean="0"/>
              <a:t>Solution</a:t>
            </a:r>
            <a:r>
              <a:rPr lang="en-US" sz="2400" dirty="0" smtClean="0"/>
              <a:t>:  Because a relation on </a:t>
            </a:r>
            <a:r>
              <a:rPr lang="en-US" sz="2400" i="1" dirty="0" smtClean="0"/>
              <a:t>A</a:t>
            </a:r>
            <a:r>
              <a:rPr lang="en-US" sz="2400" dirty="0" smtClean="0"/>
              <a:t> is the same thing as a subset of </a:t>
            </a:r>
            <a:r>
              <a:rPr lang="en-US" sz="2400" i="1" dirty="0" smtClean="0"/>
              <a:t>A</a:t>
            </a:r>
            <a:r>
              <a:rPr lang="en-US" sz="2400" dirty="0" smtClean="0"/>
              <a:t> </a:t>
            </a:r>
            <a:r>
              <a:rPr lang="en-US" sz="2400" dirty="0" smtClean="0">
                <a:latin typeface="Cambria Math"/>
                <a:ea typeface="Cambria Math"/>
              </a:rPr>
              <a:t>⨉</a:t>
            </a:r>
            <a:r>
              <a:rPr lang="en-US" sz="2400" dirty="0" smtClean="0"/>
              <a:t> </a:t>
            </a:r>
            <a:r>
              <a:rPr lang="en-US" sz="2400" i="1" dirty="0" smtClean="0"/>
              <a:t>A</a:t>
            </a:r>
            <a:r>
              <a:rPr lang="en-US" sz="2400" dirty="0" smtClean="0"/>
              <a:t>, we count the subsets of </a:t>
            </a:r>
            <a:r>
              <a:rPr lang="en-US" sz="2400" i="1" dirty="0" smtClean="0"/>
              <a:t>A </a:t>
            </a:r>
            <a:r>
              <a:rPr lang="en-US" sz="2400" dirty="0" smtClean="0">
                <a:latin typeface="Cambria Math"/>
                <a:ea typeface="Cambria Math"/>
              </a:rPr>
              <a:t>×</a:t>
            </a:r>
            <a:r>
              <a:rPr lang="en-US" sz="2400" dirty="0" smtClean="0"/>
              <a:t> </a:t>
            </a:r>
            <a:r>
              <a:rPr lang="en-US" sz="2400" i="1" dirty="0" smtClean="0"/>
              <a:t>A</a:t>
            </a:r>
            <a:r>
              <a:rPr lang="en-US" sz="2400" dirty="0" smtClean="0"/>
              <a:t>.</a:t>
            </a:r>
            <a:r>
              <a:rPr lang="en-US" sz="2400" dirty="0" smtClean="0">
                <a:latin typeface="Cambria Math" pitchFamily="18" charset="0"/>
                <a:ea typeface="Cambria Math" pitchFamily="18" charset="0"/>
              </a:rPr>
              <a:t> </a:t>
            </a:r>
            <a:r>
              <a:rPr lang="en-US" sz="2400" dirty="0" smtClean="0">
                <a:ea typeface="Cambria Math" pitchFamily="18" charset="0"/>
              </a:rPr>
              <a:t>Since            </a:t>
            </a:r>
            <a:r>
              <a:rPr lang="en-US" sz="2400" i="1" dirty="0" smtClean="0"/>
              <a:t>A </a:t>
            </a:r>
            <a:r>
              <a:rPr lang="en-US" sz="2400" dirty="0" smtClean="0">
                <a:latin typeface="Cambria Math"/>
                <a:ea typeface="Cambria Math"/>
              </a:rPr>
              <a:t>×</a:t>
            </a:r>
            <a:r>
              <a:rPr lang="en-US" sz="2400" dirty="0" smtClean="0"/>
              <a:t> </a:t>
            </a:r>
            <a:r>
              <a:rPr lang="en-US" sz="2400" i="1" dirty="0" smtClean="0"/>
              <a:t>A</a:t>
            </a:r>
            <a:r>
              <a:rPr lang="en-US" sz="2400" dirty="0" smtClean="0">
                <a:ea typeface="Cambria Math" pitchFamily="18" charset="0"/>
              </a:rPr>
              <a:t> has </a:t>
            </a:r>
            <a:r>
              <a:rPr lang="en-US" sz="2400" i="1" dirty="0" smtClean="0">
                <a:ea typeface="Cambria Math" pitchFamily="18" charset="0"/>
              </a:rPr>
              <a:t>n</a:t>
            </a:r>
            <a:r>
              <a:rPr lang="en-US" sz="2400" baseline="30000" dirty="0" smtClean="0">
                <a:latin typeface="Cambria Math" pitchFamily="18" charset="0"/>
                <a:ea typeface="Cambria Math" pitchFamily="18" charset="0"/>
              </a:rPr>
              <a:t>2</a:t>
            </a:r>
            <a:r>
              <a:rPr lang="en-US" sz="2400" dirty="0" smtClean="0">
                <a:ea typeface="Cambria Math" pitchFamily="18" charset="0"/>
              </a:rPr>
              <a:t> elements when </a:t>
            </a:r>
            <a:r>
              <a:rPr lang="en-US" sz="2400" i="1" dirty="0" smtClean="0">
                <a:ea typeface="Cambria Math" pitchFamily="18" charset="0"/>
              </a:rPr>
              <a:t>A</a:t>
            </a:r>
            <a:r>
              <a:rPr lang="en-US" sz="2400" dirty="0" smtClean="0">
                <a:ea typeface="Cambria Math" pitchFamily="18" charset="0"/>
              </a:rPr>
              <a:t> has </a:t>
            </a:r>
            <a:r>
              <a:rPr lang="en-US" sz="2400" i="1" dirty="0" smtClean="0">
                <a:ea typeface="Cambria Math" pitchFamily="18" charset="0"/>
              </a:rPr>
              <a:t>n</a:t>
            </a:r>
            <a:r>
              <a:rPr lang="en-US" sz="2400" dirty="0" smtClean="0">
                <a:ea typeface="Cambria Math" pitchFamily="18" charset="0"/>
              </a:rPr>
              <a:t> elements, and a set with </a:t>
            </a:r>
            <a:r>
              <a:rPr lang="en-US" sz="2400" i="1" dirty="0" smtClean="0">
                <a:ea typeface="Cambria Math" pitchFamily="18" charset="0"/>
              </a:rPr>
              <a:t>m</a:t>
            </a:r>
            <a:r>
              <a:rPr lang="en-US" sz="2400" dirty="0" smtClean="0">
                <a:ea typeface="Cambria Math" pitchFamily="18" charset="0"/>
              </a:rPr>
              <a:t> elements has </a:t>
            </a:r>
            <a:r>
              <a:rPr lang="en-US" sz="2400" dirty="0" smtClean="0">
                <a:latin typeface="Cambria Math" pitchFamily="18" charset="0"/>
                <a:ea typeface="Cambria Math" pitchFamily="18" charset="0"/>
              </a:rPr>
              <a:t>2</a:t>
            </a:r>
            <a:r>
              <a:rPr lang="en-US" sz="2400" i="1" baseline="30000" dirty="0" smtClean="0">
                <a:ea typeface="Cambria Math" pitchFamily="18" charset="0"/>
              </a:rPr>
              <a:t>m</a:t>
            </a:r>
            <a:r>
              <a:rPr lang="en-US" sz="2400" dirty="0" smtClean="0">
                <a:ea typeface="Cambria Math" pitchFamily="18" charset="0"/>
              </a:rPr>
              <a:t> subsets, there are         subsets of  </a:t>
            </a:r>
            <a:r>
              <a:rPr lang="en-US" sz="2400" i="1" dirty="0" smtClean="0"/>
              <a:t>A </a:t>
            </a:r>
            <a:r>
              <a:rPr lang="en-US" sz="2400" dirty="0" smtClean="0">
                <a:latin typeface="Cambria Math"/>
                <a:ea typeface="Cambria Math"/>
              </a:rPr>
              <a:t>×</a:t>
            </a:r>
            <a:r>
              <a:rPr lang="en-US" sz="2400" dirty="0" smtClean="0"/>
              <a:t> </a:t>
            </a:r>
            <a:r>
              <a:rPr lang="en-US" sz="2400" i="1" dirty="0" smtClean="0"/>
              <a:t>A</a:t>
            </a:r>
            <a:r>
              <a:rPr lang="en-US" sz="2400" dirty="0" smtClean="0">
                <a:ea typeface="Cambria Math" pitchFamily="18" charset="0"/>
              </a:rPr>
              <a:t>. Therefore,  there are        relations on a set </a:t>
            </a:r>
            <a:r>
              <a:rPr lang="en-US" sz="2400" i="1" dirty="0" smtClean="0">
                <a:ea typeface="Cambria Math" pitchFamily="18" charset="0"/>
              </a:rPr>
              <a:t>A</a:t>
            </a:r>
            <a:r>
              <a:rPr lang="en-US" sz="2400" dirty="0" smtClean="0">
                <a:ea typeface="Cambria Math" pitchFamily="18" charset="0"/>
              </a:rPr>
              <a:t>.</a:t>
            </a:r>
          </a:p>
          <a:p>
            <a:pPr>
              <a:buNone/>
            </a:pPr>
            <a:endParaRPr lang="en-US" sz="2400" dirty="0"/>
          </a:p>
        </p:txBody>
      </p:sp>
      <p:graphicFrame>
        <p:nvGraphicFramePr>
          <p:cNvPr id="40964" name="Object 4"/>
          <p:cNvGraphicFramePr>
            <a:graphicFrameLocks noChangeAspect="1"/>
          </p:cNvGraphicFramePr>
          <p:nvPr/>
        </p:nvGraphicFramePr>
        <p:xfrm>
          <a:off x="6324600" y="3733800"/>
          <a:ext cx="612775" cy="728663"/>
        </p:xfrm>
        <a:graphic>
          <a:graphicData uri="http://schemas.openxmlformats.org/presentationml/2006/ole">
            <p:oleObj spid="_x0000_s40964" name="Equation" r:id="rId3" imgW="203040" imgH="241200" progId="">
              <p:embed/>
            </p:oleObj>
          </a:graphicData>
        </a:graphic>
      </p:graphicFrame>
      <p:graphicFrame>
        <p:nvGraphicFramePr>
          <p:cNvPr id="40965" name="Object 5"/>
          <p:cNvGraphicFramePr>
            <a:graphicFrameLocks noChangeAspect="1"/>
          </p:cNvGraphicFramePr>
          <p:nvPr/>
        </p:nvGraphicFramePr>
        <p:xfrm>
          <a:off x="4419600" y="4114800"/>
          <a:ext cx="612775" cy="728663"/>
        </p:xfrm>
        <a:graphic>
          <a:graphicData uri="http://schemas.openxmlformats.org/presentationml/2006/ole">
            <p:oleObj spid="_x0000_s40965" name="Equation" r:id="rId4" imgW="203040" imgH="241200" progId="">
              <p:embed/>
            </p:oleObj>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Binary Relations on a Set (</a:t>
            </a:r>
            <a:r>
              <a:rPr lang="en-US" i="1" dirty="0" smtClean="0"/>
              <a:t>cont</a:t>
            </a:r>
            <a:r>
              <a:rPr lang="en-US" dirty="0" smtClean="0"/>
              <a:t>.)</a:t>
            </a:r>
            <a:endParaRPr lang="en-US" dirty="0"/>
          </a:p>
        </p:txBody>
      </p:sp>
      <p:sp>
        <p:nvSpPr>
          <p:cNvPr id="3" name="Content Placeholder 2"/>
          <p:cNvSpPr>
            <a:spLocks noGrp="1"/>
          </p:cNvSpPr>
          <p:nvPr>
            <p:ph idx="1"/>
          </p:nvPr>
        </p:nvSpPr>
        <p:spPr/>
        <p:txBody>
          <a:bodyPr>
            <a:normAutofit fontScale="77500" lnSpcReduction="20000"/>
          </a:bodyPr>
          <a:lstStyle/>
          <a:p>
            <a:pPr>
              <a:buNone/>
            </a:pPr>
            <a:r>
              <a:rPr lang="en-US" dirty="0" smtClean="0"/>
              <a:t>   </a:t>
            </a:r>
            <a:r>
              <a:rPr lang="en-US" b="1" dirty="0" smtClean="0"/>
              <a:t>Example</a:t>
            </a:r>
            <a:r>
              <a:rPr lang="el-GR" b="1" dirty="0" smtClean="0"/>
              <a:t> 9</a:t>
            </a:r>
            <a:r>
              <a:rPr lang="en-US" dirty="0" smtClean="0"/>
              <a:t>: Consider these relations on the set of integers:</a:t>
            </a:r>
          </a:p>
          <a:p>
            <a:pPr lvl="1">
              <a:buNone/>
            </a:pPr>
            <a:r>
              <a:rPr lang="en-US" i="1" dirty="0" smtClean="0"/>
              <a:t>R</a:t>
            </a:r>
            <a:r>
              <a:rPr lang="en-US" baseline="-25000" dirty="0" smtClean="0">
                <a:latin typeface="Cambria Math" pitchFamily="18" charset="0"/>
                <a:ea typeface="Cambria Math" pitchFamily="18" charset="0"/>
              </a:rPr>
              <a:t>1 </a:t>
            </a:r>
            <a:r>
              <a:rPr lang="en-US" dirty="0" smtClean="0"/>
              <a:t>= {(</a:t>
            </a:r>
            <a:r>
              <a:rPr lang="en-US" i="1" dirty="0" err="1" smtClean="0"/>
              <a:t>a</a:t>
            </a:r>
            <a:r>
              <a:rPr lang="en-US" dirty="0" err="1" smtClean="0"/>
              <a:t>,</a:t>
            </a:r>
            <a:r>
              <a:rPr lang="en-US" i="1" dirty="0" err="1" smtClean="0"/>
              <a:t>b</a:t>
            </a:r>
            <a:r>
              <a:rPr lang="en-US" dirty="0" smtClean="0"/>
              <a:t>) | </a:t>
            </a:r>
            <a:r>
              <a:rPr lang="en-US" i="1" dirty="0" smtClean="0"/>
              <a:t>a</a:t>
            </a:r>
            <a:r>
              <a:rPr lang="en-US" dirty="0" smtClean="0"/>
              <a:t> </a:t>
            </a:r>
            <a:r>
              <a:rPr lang="en-US" dirty="0" smtClean="0">
                <a:latin typeface="Cambria Math"/>
                <a:ea typeface="Cambria Math"/>
              </a:rPr>
              <a:t>≤ </a:t>
            </a:r>
            <a:r>
              <a:rPr lang="en-US" i="1" dirty="0" smtClean="0">
                <a:latin typeface="Cambria Math"/>
                <a:ea typeface="Cambria Math"/>
              </a:rPr>
              <a:t>b</a:t>
            </a:r>
            <a:r>
              <a:rPr lang="en-US" dirty="0" smtClean="0">
                <a:latin typeface="Cambria Math"/>
                <a:ea typeface="Cambria Math"/>
              </a:rPr>
              <a:t>},</a:t>
            </a:r>
            <a:r>
              <a:rPr lang="en-US" i="1" dirty="0" smtClean="0"/>
              <a:t>                            R</a:t>
            </a:r>
            <a:r>
              <a:rPr lang="en-US" baseline="-25000" dirty="0" smtClean="0">
                <a:latin typeface="Cambria Math" pitchFamily="18" charset="0"/>
                <a:ea typeface="Cambria Math" pitchFamily="18" charset="0"/>
              </a:rPr>
              <a:t>4 </a:t>
            </a:r>
            <a:r>
              <a:rPr lang="en-US" dirty="0" smtClean="0"/>
              <a:t>= {(</a:t>
            </a:r>
            <a:r>
              <a:rPr lang="en-US" i="1" dirty="0" err="1" smtClean="0"/>
              <a:t>a</a:t>
            </a:r>
            <a:r>
              <a:rPr lang="en-US" dirty="0" err="1" smtClean="0"/>
              <a:t>,</a:t>
            </a:r>
            <a:r>
              <a:rPr lang="en-US" i="1" dirty="0" err="1" smtClean="0"/>
              <a:t>b</a:t>
            </a:r>
            <a:r>
              <a:rPr lang="en-US" dirty="0" smtClean="0"/>
              <a:t>) | </a:t>
            </a:r>
            <a:r>
              <a:rPr lang="en-US" i="1" dirty="0" smtClean="0"/>
              <a:t>a</a:t>
            </a:r>
            <a:r>
              <a:rPr lang="en-US" dirty="0" smtClean="0"/>
              <a:t> </a:t>
            </a:r>
            <a:r>
              <a:rPr lang="en-US" dirty="0" smtClean="0">
                <a:latin typeface="Cambria Math"/>
                <a:ea typeface="Cambria Math"/>
              </a:rPr>
              <a:t>= </a:t>
            </a:r>
            <a:r>
              <a:rPr lang="en-US" i="1" dirty="0" smtClean="0">
                <a:latin typeface="Cambria Math"/>
                <a:ea typeface="Cambria Math"/>
              </a:rPr>
              <a:t>b</a:t>
            </a:r>
            <a:r>
              <a:rPr lang="en-US" dirty="0" smtClean="0">
                <a:latin typeface="Cambria Math"/>
                <a:ea typeface="Cambria Math"/>
              </a:rPr>
              <a:t>},</a:t>
            </a:r>
          </a:p>
          <a:p>
            <a:pPr lvl="1">
              <a:buNone/>
            </a:pPr>
            <a:r>
              <a:rPr lang="en-US" i="1" dirty="0" smtClean="0"/>
              <a:t>R</a:t>
            </a:r>
            <a:r>
              <a:rPr lang="en-US" baseline="-25000" dirty="0" smtClean="0">
                <a:latin typeface="Cambria Math" pitchFamily="18" charset="0"/>
                <a:ea typeface="Cambria Math" pitchFamily="18" charset="0"/>
              </a:rPr>
              <a:t>2 </a:t>
            </a:r>
            <a:r>
              <a:rPr lang="en-US" dirty="0" smtClean="0"/>
              <a:t>= {(</a:t>
            </a:r>
            <a:r>
              <a:rPr lang="en-US" i="1" dirty="0" err="1" smtClean="0"/>
              <a:t>a</a:t>
            </a:r>
            <a:r>
              <a:rPr lang="en-US" dirty="0" err="1" smtClean="0"/>
              <a:t>,</a:t>
            </a:r>
            <a:r>
              <a:rPr lang="en-US" i="1" dirty="0" err="1" smtClean="0"/>
              <a:t>b</a:t>
            </a:r>
            <a:r>
              <a:rPr lang="en-US" dirty="0" smtClean="0"/>
              <a:t>) | </a:t>
            </a:r>
            <a:r>
              <a:rPr lang="en-US" i="1" dirty="0" smtClean="0"/>
              <a:t>a</a:t>
            </a:r>
            <a:r>
              <a:rPr lang="en-US" dirty="0" smtClean="0"/>
              <a:t> </a:t>
            </a:r>
            <a:r>
              <a:rPr lang="en-US" dirty="0" smtClean="0">
                <a:latin typeface="Cambria Math"/>
                <a:ea typeface="Cambria Math"/>
              </a:rPr>
              <a:t>&gt; </a:t>
            </a:r>
            <a:r>
              <a:rPr lang="en-US" i="1" dirty="0" smtClean="0">
                <a:latin typeface="Cambria Math"/>
                <a:ea typeface="Cambria Math"/>
              </a:rPr>
              <a:t>b</a:t>
            </a:r>
            <a:r>
              <a:rPr lang="en-US" dirty="0" smtClean="0">
                <a:latin typeface="Cambria Math"/>
                <a:ea typeface="Cambria Math"/>
              </a:rPr>
              <a:t>},</a:t>
            </a:r>
            <a:r>
              <a:rPr lang="en-US" i="1" dirty="0" smtClean="0"/>
              <a:t>                            R</a:t>
            </a:r>
            <a:r>
              <a:rPr lang="en-US" baseline="-25000" dirty="0" smtClean="0">
                <a:latin typeface="Cambria Math" pitchFamily="18" charset="0"/>
                <a:ea typeface="Cambria Math" pitchFamily="18" charset="0"/>
              </a:rPr>
              <a:t>5 </a:t>
            </a:r>
            <a:r>
              <a:rPr lang="en-US" dirty="0" smtClean="0"/>
              <a:t>= {(</a:t>
            </a:r>
            <a:r>
              <a:rPr lang="en-US" i="1" dirty="0" err="1" smtClean="0"/>
              <a:t>a</a:t>
            </a:r>
            <a:r>
              <a:rPr lang="en-US" dirty="0" err="1" smtClean="0"/>
              <a:t>,</a:t>
            </a:r>
            <a:r>
              <a:rPr lang="en-US" i="1" dirty="0" err="1" smtClean="0"/>
              <a:t>b</a:t>
            </a:r>
            <a:r>
              <a:rPr lang="en-US" dirty="0" smtClean="0"/>
              <a:t>) | </a:t>
            </a:r>
            <a:r>
              <a:rPr lang="en-US" i="1" dirty="0" smtClean="0"/>
              <a:t>a</a:t>
            </a:r>
            <a:r>
              <a:rPr lang="en-US" dirty="0" smtClean="0"/>
              <a:t> </a:t>
            </a:r>
            <a:r>
              <a:rPr lang="en-US" dirty="0" smtClean="0">
                <a:latin typeface="Cambria Math"/>
                <a:ea typeface="Cambria Math"/>
              </a:rPr>
              <a:t>= </a:t>
            </a:r>
            <a:r>
              <a:rPr lang="en-US" i="1" dirty="0" smtClean="0">
                <a:latin typeface="Cambria Math"/>
                <a:ea typeface="Cambria Math"/>
              </a:rPr>
              <a:t>b </a:t>
            </a:r>
            <a:r>
              <a:rPr lang="en-US" dirty="0" smtClean="0">
                <a:latin typeface="Cambria Math"/>
                <a:ea typeface="Cambria Math"/>
              </a:rPr>
              <a:t>+ 1},</a:t>
            </a:r>
            <a:endParaRPr lang="en-US" dirty="0" smtClean="0"/>
          </a:p>
          <a:p>
            <a:pPr lvl="1">
              <a:buNone/>
            </a:pPr>
            <a:r>
              <a:rPr lang="en-US" i="1" dirty="0" smtClean="0"/>
              <a:t>R</a:t>
            </a:r>
            <a:r>
              <a:rPr lang="en-US" baseline="-25000" dirty="0" smtClean="0">
                <a:latin typeface="Cambria Math" pitchFamily="18" charset="0"/>
                <a:ea typeface="Cambria Math" pitchFamily="18" charset="0"/>
              </a:rPr>
              <a:t>3 </a:t>
            </a:r>
            <a:r>
              <a:rPr lang="en-US" dirty="0" smtClean="0"/>
              <a:t>= {(</a:t>
            </a:r>
            <a:r>
              <a:rPr lang="en-US" i="1" dirty="0" err="1" smtClean="0"/>
              <a:t>a</a:t>
            </a:r>
            <a:r>
              <a:rPr lang="en-US" dirty="0" err="1" smtClean="0"/>
              <a:t>,</a:t>
            </a:r>
            <a:r>
              <a:rPr lang="en-US" i="1" dirty="0" err="1" smtClean="0"/>
              <a:t>b</a:t>
            </a:r>
            <a:r>
              <a:rPr lang="en-US" dirty="0" smtClean="0"/>
              <a:t>) | </a:t>
            </a:r>
            <a:r>
              <a:rPr lang="en-US" i="1" dirty="0" smtClean="0"/>
              <a:t>a</a:t>
            </a:r>
            <a:r>
              <a:rPr lang="en-US" dirty="0" smtClean="0"/>
              <a:t> </a:t>
            </a:r>
            <a:r>
              <a:rPr lang="en-US" dirty="0" smtClean="0">
                <a:latin typeface="Cambria Math"/>
                <a:ea typeface="Cambria Math"/>
              </a:rPr>
              <a:t>= </a:t>
            </a:r>
            <a:r>
              <a:rPr lang="en-US" i="1" dirty="0" smtClean="0">
                <a:latin typeface="Cambria Math"/>
                <a:ea typeface="Cambria Math"/>
              </a:rPr>
              <a:t>b  </a:t>
            </a:r>
            <a:r>
              <a:rPr lang="en-US" dirty="0" smtClean="0">
                <a:latin typeface="Cambria Math"/>
                <a:ea typeface="Cambria Math"/>
              </a:rPr>
              <a:t>or</a:t>
            </a:r>
            <a:r>
              <a:rPr lang="en-US" i="1" dirty="0" smtClean="0">
                <a:latin typeface="Cambria Math"/>
                <a:ea typeface="Cambria Math"/>
              </a:rPr>
              <a:t> a </a:t>
            </a:r>
            <a:r>
              <a:rPr lang="en-US" dirty="0" smtClean="0">
                <a:latin typeface="Cambria Math"/>
                <a:ea typeface="Cambria Math"/>
              </a:rPr>
              <a:t>=</a:t>
            </a:r>
            <a:r>
              <a:rPr lang="en-US" i="1" dirty="0" smtClean="0">
                <a:latin typeface="Cambria Math"/>
                <a:ea typeface="Cambria Math"/>
              </a:rPr>
              <a:t> −b</a:t>
            </a:r>
            <a:r>
              <a:rPr lang="en-US" dirty="0" smtClean="0">
                <a:latin typeface="Cambria Math"/>
                <a:ea typeface="Cambria Math"/>
              </a:rPr>
              <a:t>},        </a:t>
            </a:r>
            <a:r>
              <a:rPr lang="en-US" i="1" dirty="0" smtClean="0"/>
              <a:t> R</a:t>
            </a:r>
            <a:r>
              <a:rPr lang="en-US" baseline="-25000" dirty="0" smtClean="0">
                <a:latin typeface="Cambria Math" pitchFamily="18" charset="0"/>
                <a:ea typeface="Cambria Math" pitchFamily="18" charset="0"/>
              </a:rPr>
              <a:t>6 </a:t>
            </a:r>
            <a:r>
              <a:rPr lang="en-US" dirty="0" smtClean="0"/>
              <a:t>= {(</a:t>
            </a:r>
            <a:r>
              <a:rPr lang="en-US" i="1" dirty="0" err="1" smtClean="0"/>
              <a:t>a</a:t>
            </a:r>
            <a:r>
              <a:rPr lang="en-US" dirty="0" err="1" smtClean="0"/>
              <a:t>,</a:t>
            </a:r>
            <a:r>
              <a:rPr lang="en-US" i="1" dirty="0" err="1" smtClean="0"/>
              <a:t>b</a:t>
            </a:r>
            <a:r>
              <a:rPr lang="en-US" dirty="0" smtClean="0"/>
              <a:t>) | </a:t>
            </a:r>
            <a:r>
              <a:rPr lang="en-US" i="1" dirty="0" smtClean="0"/>
              <a:t>a</a:t>
            </a:r>
            <a:r>
              <a:rPr lang="en-US" dirty="0" smtClean="0"/>
              <a:t> + </a:t>
            </a:r>
            <a:r>
              <a:rPr lang="en-US" i="1" dirty="0" smtClean="0"/>
              <a:t>b</a:t>
            </a:r>
            <a:r>
              <a:rPr lang="en-US" dirty="0" smtClean="0"/>
              <a:t> </a:t>
            </a:r>
            <a:r>
              <a:rPr lang="en-US" dirty="0" smtClean="0">
                <a:latin typeface="Cambria Math"/>
                <a:ea typeface="Cambria Math"/>
              </a:rPr>
              <a:t>≤ 3}.</a:t>
            </a:r>
          </a:p>
          <a:p>
            <a:pPr lvl="1">
              <a:buNone/>
            </a:pPr>
            <a:endParaRPr lang="en-US" dirty="0" smtClean="0"/>
          </a:p>
          <a:p>
            <a:pPr lvl="1">
              <a:buNone/>
            </a:pPr>
            <a:endParaRPr lang="en-US" dirty="0" smtClean="0"/>
          </a:p>
          <a:p>
            <a:pPr lvl="1">
              <a:buNone/>
            </a:pPr>
            <a:endParaRPr lang="en-US" dirty="0" smtClean="0">
              <a:latin typeface="Cambria Math"/>
              <a:ea typeface="Cambria Math"/>
            </a:endParaRPr>
          </a:p>
          <a:p>
            <a:pPr lvl="1">
              <a:lnSpc>
                <a:spcPct val="120000"/>
              </a:lnSpc>
              <a:spcBef>
                <a:spcPts val="0"/>
              </a:spcBef>
              <a:buNone/>
            </a:pPr>
            <a:r>
              <a:rPr lang="en-US" dirty="0" smtClean="0">
                <a:latin typeface="Cambria Math"/>
                <a:ea typeface="Cambria Math"/>
              </a:rPr>
              <a:t>Which of these relations contain each of the pairs</a:t>
            </a:r>
          </a:p>
          <a:p>
            <a:pPr lvl="1">
              <a:lnSpc>
                <a:spcPct val="120000"/>
              </a:lnSpc>
              <a:spcBef>
                <a:spcPts val="0"/>
              </a:spcBef>
              <a:buNone/>
            </a:pPr>
            <a:r>
              <a:rPr lang="en-US" dirty="0" smtClean="0">
                <a:latin typeface="Cambria Math"/>
                <a:ea typeface="Cambria Math"/>
              </a:rPr>
              <a:t>                          </a:t>
            </a:r>
          </a:p>
          <a:p>
            <a:pPr lvl="1">
              <a:lnSpc>
                <a:spcPct val="120000"/>
              </a:lnSpc>
              <a:spcBef>
                <a:spcPts val="0"/>
              </a:spcBef>
              <a:buNone/>
            </a:pPr>
            <a:r>
              <a:rPr lang="en-US" dirty="0" smtClean="0">
                <a:latin typeface="Cambria Math"/>
                <a:ea typeface="Cambria Math"/>
              </a:rPr>
              <a:t>           (1,1), (1, 2), (2, 1), (1, −1), and (2, 2)?</a:t>
            </a:r>
          </a:p>
          <a:p>
            <a:pPr lvl="1">
              <a:lnSpc>
                <a:spcPct val="120000"/>
              </a:lnSpc>
              <a:spcBef>
                <a:spcPts val="0"/>
              </a:spcBef>
              <a:buNone/>
            </a:pPr>
            <a:endParaRPr lang="en-US" dirty="0" smtClean="0"/>
          </a:p>
          <a:p>
            <a:pPr>
              <a:buNone/>
            </a:pPr>
            <a:r>
              <a:rPr lang="en-US" b="1" dirty="0" smtClean="0"/>
              <a:t>    Solution</a:t>
            </a:r>
            <a:r>
              <a:rPr lang="en-US" dirty="0" smtClean="0"/>
              <a:t>: Checking the conditions that define each relation, we see that the pair </a:t>
            </a:r>
            <a:r>
              <a:rPr lang="en-US" dirty="0" smtClean="0">
                <a:latin typeface="Cambria Math"/>
                <a:ea typeface="Cambria Math"/>
              </a:rPr>
              <a:t>(1,1) is in</a:t>
            </a:r>
            <a:r>
              <a:rPr lang="en-US" i="1" dirty="0" smtClean="0"/>
              <a:t> R</a:t>
            </a:r>
            <a:r>
              <a:rPr lang="en-US" baseline="-25000" dirty="0" smtClean="0">
                <a:latin typeface="Cambria Math" pitchFamily="18" charset="0"/>
                <a:ea typeface="Cambria Math" pitchFamily="18" charset="0"/>
              </a:rPr>
              <a:t>1</a:t>
            </a:r>
            <a:r>
              <a:rPr lang="en-US" dirty="0" smtClean="0">
                <a:latin typeface="Cambria Math"/>
                <a:ea typeface="Cambria Math"/>
              </a:rPr>
              <a:t>,</a:t>
            </a:r>
            <a:r>
              <a:rPr lang="en-US" i="1" dirty="0" smtClean="0"/>
              <a:t> R</a:t>
            </a:r>
            <a:r>
              <a:rPr lang="en-US" baseline="-25000" dirty="0" smtClean="0">
                <a:latin typeface="Cambria Math" pitchFamily="18" charset="0"/>
                <a:ea typeface="Cambria Math" pitchFamily="18" charset="0"/>
              </a:rPr>
              <a:t>3</a:t>
            </a:r>
            <a:r>
              <a:rPr lang="en-US" dirty="0" smtClean="0">
                <a:latin typeface="Cambria Math"/>
                <a:ea typeface="Cambria Math"/>
              </a:rPr>
              <a:t>, </a:t>
            </a:r>
            <a:r>
              <a:rPr lang="en-US" i="1" dirty="0" smtClean="0"/>
              <a:t>R</a:t>
            </a:r>
            <a:r>
              <a:rPr lang="en-US" baseline="-25000" dirty="0" smtClean="0">
                <a:latin typeface="Cambria Math" pitchFamily="18" charset="0"/>
                <a:ea typeface="Cambria Math" pitchFamily="18" charset="0"/>
              </a:rPr>
              <a:t>4 </a:t>
            </a:r>
            <a:r>
              <a:rPr lang="en-US" dirty="0" smtClean="0">
                <a:latin typeface="Cambria Math"/>
                <a:ea typeface="Cambria Math"/>
              </a:rPr>
              <a:t>, and </a:t>
            </a:r>
            <a:r>
              <a:rPr lang="en-US" i="1" dirty="0" smtClean="0"/>
              <a:t>R</a:t>
            </a:r>
            <a:r>
              <a:rPr lang="en-US" baseline="-25000" dirty="0" smtClean="0">
                <a:latin typeface="Cambria Math" pitchFamily="18" charset="0"/>
                <a:ea typeface="Cambria Math" pitchFamily="18" charset="0"/>
              </a:rPr>
              <a:t>6</a:t>
            </a:r>
            <a:r>
              <a:rPr lang="en-US" dirty="0" smtClean="0">
                <a:latin typeface="Cambria Math"/>
                <a:ea typeface="Cambria Math"/>
              </a:rPr>
              <a:t>: (1,2) is in</a:t>
            </a:r>
            <a:r>
              <a:rPr lang="en-US" i="1" dirty="0" smtClean="0"/>
              <a:t> R</a:t>
            </a:r>
            <a:r>
              <a:rPr lang="en-US" baseline="-25000" dirty="0" smtClean="0">
                <a:latin typeface="Cambria Math" pitchFamily="18" charset="0"/>
                <a:ea typeface="Cambria Math" pitchFamily="18" charset="0"/>
              </a:rPr>
              <a:t>1</a:t>
            </a:r>
            <a:r>
              <a:rPr lang="en-US" i="1" dirty="0" smtClean="0"/>
              <a:t> </a:t>
            </a:r>
            <a:r>
              <a:rPr lang="en-US" dirty="0" smtClean="0">
                <a:latin typeface="Cambria Math"/>
                <a:ea typeface="Cambria Math"/>
              </a:rPr>
              <a:t>and </a:t>
            </a:r>
            <a:r>
              <a:rPr lang="en-US" i="1" dirty="0" smtClean="0"/>
              <a:t>R</a:t>
            </a:r>
            <a:r>
              <a:rPr lang="en-US" baseline="-25000" dirty="0" smtClean="0">
                <a:latin typeface="Cambria Math" pitchFamily="18" charset="0"/>
                <a:ea typeface="Cambria Math" pitchFamily="18" charset="0"/>
              </a:rPr>
              <a:t>6</a:t>
            </a:r>
            <a:r>
              <a:rPr lang="en-US" dirty="0" smtClean="0">
                <a:latin typeface="Cambria Math"/>
                <a:ea typeface="Cambria Math"/>
              </a:rPr>
              <a:t>: (2,1) is in</a:t>
            </a:r>
            <a:r>
              <a:rPr lang="en-US" i="1" dirty="0" smtClean="0"/>
              <a:t> R</a:t>
            </a:r>
            <a:r>
              <a:rPr lang="en-US" baseline="-25000" dirty="0" smtClean="0">
                <a:latin typeface="Cambria Math" pitchFamily="18" charset="0"/>
                <a:ea typeface="Cambria Math" pitchFamily="18" charset="0"/>
              </a:rPr>
              <a:t>2</a:t>
            </a:r>
            <a:r>
              <a:rPr lang="en-US" dirty="0" smtClean="0">
                <a:latin typeface="Cambria Math"/>
                <a:ea typeface="Cambria Math"/>
              </a:rPr>
              <a:t>, </a:t>
            </a:r>
            <a:r>
              <a:rPr lang="en-US" i="1" dirty="0" smtClean="0"/>
              <a:t>R</a:t>
            </a:r>
            <a:r>
              <a:rPr lang="en-US" baseline="-25000" dirty="0" smtClean="0">
                <a:latin typeface="Cambria Math" pitchFamily="18" charset="0"/>
                <a:ea typeface="Cambria Math" pitchFamily="18" charset="0"/>
              </a:rPr>
              <a:t>5</a:t>
            </a:r>
            <a:r>
              <a:rPr lang="en-US" dirty="0" smtClean="0">
                <a:latin typeface="Cambria Math"/>
                <a:ea typeface="Cambria Math"/>
              </a:rPr>
              <a:t>,</a:t>
            </a:r>
            <a:r>
              <a:rPr lang="en-US" i="1" dirty="0" smtClean="0"/>
              <a:t> </a:t>
            </a:r>
            <a:r>
              <a:rPr lang="en-US" dirty="0" smtClean="0">
                <a:latin typeface="Cambria Math"/>
                <a:ea typeface="Cambria Math"/>
              </a:rPr>
              <a:t>and </a:t>
            </a:r>
            <a:r>
              <a:rPr lang="en-US" i="1" dirty="0" smtClean="0"/>
              <a:t>R</a:t>
            </a:r>
            <a:r>
              <a:rPr lang="en-US" baseline="-25000" dirty="0" smtClean="0">
                <a:latin typeface="Cambria Math" pitchFamily="18" charset="0"/>
                <a:ea typeface="Cambria Math" pitchFamily="18" charset="0"/>
              </a:rPr>
              <a:t>6</a:t>
            </a:r>
            <a:r>
              <a:rPr lang="en-US" dirty="0" smtClean="0">
                <a:latin typeface="Cambria Math"/>
                <a:ea typeface="Cambria Math"/>
              </a:rPr>
              <a:t>: (1, −1) is in</a:t>
            </a:r>
            <a:r>
              <a:rPr lang="en-US" i="1" dirty="0" smtClean="0"/>
              <a:t> R</a:t>
            </a:r>
            <a:r>
              <a:rPr lang="en-US" baseline="-25000" dirty="0" smtClean="0">
                <a:latin typeface="Cambria Math" pitchFamily="18" charset="0"/>
                <a:ea typeface="Cambria Math" pitchFamily="18" charset="0"/>
              </a:rPr>
              <a:t>2</a:t>
            </a:r>
            <a:r>
              <a:rPr lang="en-US" dirty="0" smtClean="0">
                <a:latin typeface="Cambria Math"/>
                <a:ea typeface="Cambria Math"/>
              </a:rPr>
              <a:t>, </a:t>
            </a:r>
            <a:r>
              <a:rPr lang="en-US" i="1" dirty="0" smtClean="0"/>
              <a:t>R</a:t>
            </a:r>
            <a:r>
              <a:rPr lang="en-US" baseline="-25000" dirty="0" smtClean="0">
                <a:latin typeface="Cambria Math" pitchFamily="18" charset="0"/>
                <a:ea typeface="Cambria Math" pitchFamily="18" charset="0"/>
              </a:rPr>
              <a:t>3</a:t>
            </a:r>
            <a:r>
              <a:rPr lang="en-US" dirty="0" smtClean="0">
                <a:latin typeface="Cambria Math"/>
                <a:ea typeface="Cambria Math"/>
              </a:rPr>
              <a:t>,</a:t>
            </a:r>
            <a:r>
              <a:rPr lang="en-US" i="1" dirty="0" smtClean="0"/>
              <a:t> </a:t>
            </a:r>
            <a:r>
              <a:rPr lang="en-US" dirty="0" smtClean="0">
                <a:latin typeface="Cambria Math"/>
                <a:ea typeface="Cambria Math"/>
              </a:rPr>
              <a:t>and </a:t>
            </a:r>
            <a:r>
              <a:rPr lang="en-US" i="1" dirty="0" smtClean="0"/>
              <a:t>R</a:t>
            </a:r>
            <a:r>
              <a:rPr lang="en-US" baseline="-25000" dirty="0" smtClean="0">
                <a:latin typeface="Cambria Math" pitchFamily="18" charset="0"/>
                <a:ea typeface="Cambria Math" pitchFamily="18" charset="0"/>
              </a:rPr>
              <a:t>6</a:t>
            </a:r>
            <a:r>
              <a:rPr lang="en-US" dirty="0" smtClean="0">
                <a:latin typeface="Cambria Math"/>
                <a:ea typeface="Cambria Math"/>
              </a:rPr>
              <a:t> : (2,2) is in</a:t>
            </a:r>
            <a:r>
              <a:rPr lang="en-US" i="1" dirty="0" smtClean="0"/>
              <a:t> R</a:t>
            </a:r>
            <a:r>
              <a:rPr lang="en-US" baseline="-25000" dirty="0" smtClean="0">
                <a:latin typeface="Cambria Math" pitchFamily="18" charset="0"/>
                <a:ea typeface="Cambria Math" pitchFamily="18" charset="0"/>
              </a:rPr>
              <a:t>1</a:t>
            </a:r>
            <a:r>
              <a:rPr lang="en-US" dirty="0" smtClean="0">
                <a:latin typeface="Cambria Math"/>
                <a:ea typeface="Cambria Math"/>
              </a:rPr>
              <a:t>, </a:t>
            </a:r>
            <a:r>
              <a:rPr lang="en-US" i="1" dirty="0" smtClean="0"/>
              <a:t>R</a:t>
            </a:r>
            <a:r>
              <a:rPr lang="en-US" baseline="-25000" dirty="0" smtClean="0">
                <a:latin typeface="Cambria Math" pitchFamily="18" charset="0"/>
                <a:ea typeface="Cambria Math" pitchFamily="18" charset="0"/>
              </a:rPr>
              <a:t>3</a:t>
            </a:r>
            <a:r>
              <a:rPr lang="en-US" dirty="0" smtClean="0">
                <a:latin typeface="Cambria Math"/>
                <a:ea typeface="Cambria Math"/>
              </a:rPr>
              <a:t>,</a:t>
            </a:r>
            <a:r>
              <a:rPr lang="en-US" i="1" dirty="0" smtClean="0"/>
              <a:t> </a:t>
            </a:r>
            <a:r>
              <a:rPr lang="en-US" dirty="0" smtClean="0">
                <a:latin typeface="Cambria Math"/>
                <a:ea typeface="Cambria Math"/>
              </a:rPr>
              <a:t>and </a:t>
            </a:r>
            <a:r>
              <a:rPr lang="en-US" i="1" dirty="0" smtClean="0"/>
              <a:t>R</a:t>
            </a:r>
            <a:r>
              <a:rPr lang="en-US" baseline="-25000" dirty="0" smtClean="0">
                <a:latin typeface="Cambria Math" pitchFamily="18" charset="0"/>
                <a:ea typeface="Cambria Math" pitchFamily="18" charset="0"/>
              </a:rPr>
              <a:t>4</a:t>
            </a:r>
            <a:r>
              <a:rPr lang="en-US" dirty="0" smtClean="0">
                <a:latin typeface="Cambria Math"/>
                <a:ea typeface="Cambria Math"/>
              </a:rPr>
              <a:t>.</a:t>
            </a:r>
            <a:endParaRPr lang="en-US" dirty="0"/>
          </a:p>
        </p:txBody>
      </p:sp>
      <p:sp>
        <p:nvSpPr>
          <p:cNvPr id="4" name="TextBox 3"/>
          <p:cNvSpPr txBox="1"/>
          <p:nvPr/>
        </p:nvSpPr>
        <p:spPr>
          <a:xfrm>
            <a:off x="1066800" y="3276600"/>
            <a:ext cx="6629400" cy="523220"/>
          </a:xfrm>
          <a:prstGeom prst="rect">
            <a:avLst/>
          </a:prstGeom>
          <a:noFill/>
          <a:ln>
            <a:solidFill>
              <a:schemeClr val="accent1"/>
            </a:solidFill>
          </a:ln>
        </p:spPr>
        <p:txBody>
          <a:bodyPr wrap="square" rtlCol="0">
            <a:spAutoFit/>
          </a:bodyPr>
          <a:lstStyle/>
          <a:p>
            <a:r>
              <a:rPr lang="en-US" sz="1400" dirty="0" smtClean="0"/>
              <a:t>Note that these relations are on an infinite set and each of these relations is an infinite set.</a:t>
            </a:r>
            <a:endParaRPr lang="en-US" sz="14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l-GR" dirty="0" smtClean="0"/>
              <a:t>Ιδιότητες σχέσεων</a:t>
            </a:r>
            <a:endParaRPr lang="el-GR" dirty="0"/>
          </a:p>
        </p:txBody>
      </p:sp>
      <p:sp>
        <p:nvSpPr>
          <p:cNvPr id="5" name="Subtitle 4"/>
          <p:cNvSpPr>
            <a:spLocks noGrp="1"/>
          </p:cNvSpPr>
          <p:nvPr>
            <p:ph type="subTitle" idx="1"/>
          </p:nvPr>
        </p:nvSpPr>
        <p:spPr/>
        <p:txBody>
          <a:bodyPr/>
          <a:lstStyle/>
          <a:p>
            <a:endParaRPr lang="el-GR"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smtClean="0"/>
              <a:t>Ανακλαστικές σχέσεις</a:t>
            </a:r>
            <a:br>
              <a:rPr lang="el-GR" dirty="0" smtClean="0"/>
            </a:br>
            <a:r>
              <a:rPr lang="en-US" dirty="0" smtClean="0"/>
              <a:t>Reflexive Relations</a:t>
            </a:r>
            <a:endParaRPr lang="en-US" dirty="0"/>
          </a:p>
        </p:txBody>
      </p:sp>
      <p:sp>
        <p:nvSpPr>
          <p:cNvPr id="3" name="Content Placeholder 2"/>
          <p:cNvSpPr>
            <a:spLocks noGrp="1"/>
          </p:cNvSpPr>
          <p:nvPr>
            <p:ph idx="1"/>
          </p:nvPr>
        </p:nvSpPr>
        <p:spPr/>
        <p:txBody>
          <a:bodyPr>
            <a:normAutofit fontScale="92500" lnSpcReduction="20000"/>
          </a:bodyPr>
          <a:lstStyle/>
          <a:p>
            <a:pPr>
              <a:buNone/>
            </a:pPr>
            <a:r>
              <a:rPr lang="en-US" b="1" dirty="0" smtClean="0"/>
              <a:t>   Definition: </a:t>
            </a:r>
            <a:r>
              <a:rPr lang="en-US" i="1" dirty="0" smtClean="0"/>
              <a:t>R</a:t>
            </a:r>
            <a:r>
              <a:rPr lang="en-US" b="1" dirty="0" smtClean="0"/>
              <a:t> </a:t>
            </a:r>
            <a:r>
              <a:rPr lang="en-US" dirty="0" smtClean="0"/>
              <a:t>is </a:t>
            </a:r>
            <a:r>
              <a:rPr lang="en-US" i="1" dirty="0" smtClean="0"/>
              <a:t>reflexive</a:t>
            </a:r>
            <a:r>
              <a:rPr lang="en-US" dirty="0" smtClean="0"/>
              <a:t> </a:t>
            </a:r>
            <a:r>
              <a:rPr lang="en-US" dirty="0" err="1" smtClean="0"/>
              <a:t>iff</a:t>
            </a:r>
            <a:r>
              <a:rPr lang="en-US" dirty="0" smtClean="0"/>
              <a:t> </a:t>
            </a:r>
            <a:r>
              <a:rPr lang="en-US" dirty="0" smtClean="0">
                <a:solidFill>
                  <a:srgbClr val="0070C0"/>
                </a:solidFill>
              </a:rPr>
              <a:t>(</a:t>
            </a:r>
            <a:r>
              <a:rPr lang="en-US" i="1" dirty="0" err="1" smtClean="0">
                <a:solidFill>
                  <a:srgbClr val="0070C0"/>
                </a:solidFill>
              </a:rPr>
              <a:t>a,a</a:t>
            </a:r>
            <a:r>
              <a:rPr lang="en-US" dirty="0" smtClean="0">
                <a:solidFill>
                  <a:srgbClr val="0070C0"/>
                </a:solidFill>
              </a:rPr>
              <a:t>)</a:t>
            </a:r>
            <a:r>
              <a:rPr lang="en-US" i="1" dirty="0" smtClean="0">
                <a:solidFill>
                  <a:srgbClr val="0070C0"/>
                </a:solidFill>
              </a:rPr>
              <a:t> </a:t>
            </a:r>
            <a:r>
              <a:rPr lang="en-US" dirty="0" smtClean="0">
                <a:solidFill>
                  <a:srgbClr val="0070C0"/>
                </a:solidFill>
                <a:latin typeface="Cambria Math"/>
                <a:ea typeface="Cambria Math"/>
              </a:rPr>
              <a:t>∊</a:t>
            </a:r>
            <a:r>
              <a:rPr lang="en-US" i="1" dirty="0" smtClean="0">
                <a:solidFill>
                  <a:srgbClr val="0070C0"/>
                </a:solidFill>
                <a:latin typeface="Cambria Math"/>
                <a:ea typeface="Cambria Math"/>
              </a:rPr>
              <a:t> </a:t>
            </a:r>
            <a:r>
              <a:rPr lang="en-US" i="1" dirty="0" smtClean="0">
                <a:solidFill>
                  <a:srgbClr val="0070C0"/>
                </a:solidFill>
                <a:ea typeface="Cambria Math"/>
              </a:rPr>
              <a:t>R</a:t>
            </a:r>
            <a:r>
              <a:rPr lang="en-US" i="1" dirty="0" smtClean="0">
                <a:solidFill>
                  <a:srgbClr val="0070C0"/>
                </a:solidFill>
                <a:latin typeface="+mj-lt"/>
                <a:ea typeface="Cambria Math"/>
              </a:rPr>
              <a:t> </a:t>
            </a:r>
            <a:r>
              <a:rPr lang="en-US" dirty="0" smtClean="0">
                <a:ea typeface="Cambria Math"/>
              </a:rPr>
              <a:t>for every element       </a:t>
            </a:r>
            <a:r>
              <a:rPr lang="en-US" i="1" dirty="0" smtClean="0">
                <a:latin typeface="+mj-lt"/>
                <a:ea typeface="Cambria Math"/>
              </a:rPr>
              <a:t>a </a:t>
            </a:r>
            <a:r>
              <a:rPr lang="en-US" dirty="0" smtClean="0">
                <a:latin typeface="Cambria Math"/>
                <a:ea typeface="Cambria Math"/>
              </a:rPr>
              <a:t>∊ </a:t>
            </a:r>
            <a:r>
              <a:rPr lang="en-US" dirty="0" smtClean="0">
                <a:ea typeface="Cambria Math"/>
              </a:rPr>
              <a:t>A</a:t>
            </a:r>
            <a:r>
              <a:rPr lang="en-US" dirty="0" smtClean="0">
                <a:latin typeface="Cambria Math"/>
                <a:ea typeface="Cambria Math"/>
              </a:rPr>
              <a:t>. </a:t>
            </a:r>
            <a:r>
              <a:rPr lang="en-US" dirty="0" smtClean="0">
                <a:ea typeface="Cambria Math"/>
              </a:rPr>
              <a:t>Written symbolically, R is reflexive if and only if </a:t>
            </a:r>
          </a:p>
          <a:p>
            <a:pPr>
              <a:buNone/>
            </a:pPr>
            <a:r>
              <a:rPr lang="en-US" dirty="0" smtClean="0">
                <a:ea typeface="Cambria Math"/>
              </a:rPr>
              <a:t>           </a:t>
            </a:r>
            <a:r>
              <a:rPr lang="en-US" dirty="0" smtClean="0">
                <a:latin typeface="Cambria Math"/>
                <a:ea typeface="Cambria Math"/>
              </a:rPr>
              <a:t>∀</a:t>
            </a:r>
            <a:r>
              <a:rPr lang="en-US" i="1" dirty="0" smtClean="0">
                <a:ea typeface="Cambria Math"/>
              </a:rPr>
              <a:t>x</a:t>
            </a:r>
            <a:r>
              <a:rPr lang="en-US" dirty="0" smtClean="0">
                <a:latin typeface="Cambria Math"/>
                <a:ea typeface="Cambria Math"/>
              </a:rPr>
              <a:t>[</a:t>
            </a:r>
            <a:r>
              <a:rPr lang="en-US" dirty="0" err="1" smtClean="0">
                <a:ea typeface="Cambria Math"/>
              </a:rPr>
              <a:t>x</a:t>
            </a:r>
            <a:r>
              <a:rPr lang="en-US" dirty="0" err="1" smtClean="0">
                <a:latin typeface="Cambria Math"/>
                <a:ea typeface="Cambria Math"/>
              </a:rPr>
              <a:t>∊</a:t>
            </a:r>
            <a:r>
              <a:rPr lang="en-US" i="1" dirty="0" err="1" smtClean="0">
                <a:ea typeface="Cambria Math"/>
              </a:rPr>
              <a:t>U</a:t>
            </a:r>
            <a:r>
              <a:rPr lang="en-US" dirty="0" smtClean="0">
                <a:latin typeface="Cambria Math"/>
                <a:ea typeface="Cambria Math"/>
              </a:rPr>
              <a:t> ⟶ (</a:t>
            </a:r>
            <a:r>
              <a:rPr lang="en-US" i="1" dirty="0" err="1" smtClean="0">
                <a:ea typeface="Cambria Math"/>
              </a:rPr>
              <a:t>x</a:t>
            </a:r>
            <a:r>
              <a:rPr lang="en-US" dirty="0" err="1" smtClean="0">
                <a:latin typeface="Cambria Math"/>
                <a:ea typeface="Cambria Math"/>
              </a:rPr>
              <a:t>,</a:t>
            </a:r>
            <a:r>
              <a:rPr lang="en-US" i="1" dirty="0" err="1" smtClean="0">
                <a:ea typeface="Cambria Math"/>
              </a:rPr>
              <a:t>x</a:t>
            </a:r>
            <a:r>
              <a:rPr lang="en-US" dirty="0" smtClean="0">
                <a:latin typeface="Cambria Math"/>
                <a:ea typeface="Cambria Math"/>
              </a:rPr>
              <a:t>) ∊ </a:t>
            </a:r>
            <a:r>
              <a:rPr lang="en-US" i="1" dirty="0" smtClean="0">
                <a:ea typeface="Cambria Math"/>
              </a:rPr>
              <a:t>R</a:t>
            </a:r>
            <a:r>
              <a:rPr lang="en-US" dirty="0" smtClean="0">
                <a:latin typeface="Cambria Math"/>
                <a:ea typeface="Cambria Math"/>
              </a:rPr>
              <a:t>]</a:t>
            </a:r>
          </a:p>
          <a:p>
            <a:pPr>
              <a:buNone/>
            </a:pPr>
            <a:r>
              <a:rPr lang="en-US" b="1" dirty="0" smtClean="0">
                <a:ea typeface="Cambria Math"/>
              </a:rPr>
              <a:t>   Example</a:t>
            </a:r>
            <a:r>
              <a:rPr lang="en-US" dirty="0" smtClean="0">
                <a:ea typeface="Cambria Math"/>
              </a:rPr>
              <a:t>: The following relations  on the integers are reflexive:</a:t>
            </a:r>
          </a:p>
          <a:p>
            <a:pPr lvl="1">
              <a:buNone/>
            </a:pPr>
            <a:r>
              <a:rPr lang="en-US" i="1" dirty="0" smtClean="0"/>
              <a:t>R</a:t>
            </a:r>
            <a:r>
              <a:rPr lang="en-US" baseline="-25000" dirty="0" smtClean="0">
                <a:latin typeface="Cambria Math" pitchFamily="18" charset="0"/>
                <a:ea typeface="Cambria Math" pitchFamily="18" charset="0"/>
              </a:rPr>
              <a:t>1 </a:t>
            </a:r>
            <a:r>
              <a:rPr lang="en-US" dirty="0" smtClean="0"/>
              <a:t>= {(</a:t>
            </a:r>
            <a:r>
              <a:rPr lang="en-US" i="1" dirty="0" err="1" smtClean="0"/>
              <a:t>a</a:t>
            </a:r>
            <a:r>
              <a:rPr lang="en-US" dirty="0" err="1" smtClean="0"/>
              <a:t>,</a:t>
            </a:r>
            <a:r>
              <a:rPr lang="en-US" i="1" dirty="0" err="1" smtClean="0"/>
              <a:t>b</a:t>
            </a:r>
            <a:r>
              <a:rPr lang="en-US" dirty="0" smtClean="0"/>
              <a:t>) | </a:t>
            </a:r>
            <a:r>
              <a:rPr lang="en-US" i="1" dirty="0" smtClean="0"/>
              <a:t>a</a:t>
            </a:r>
            <a:r>
              <a:rPr lang="en-US" dirty="0" smtClean="0"/>
              <a:t> </a:t>
            </a:r>
            <a:r>
              <a:rPr lang="en-US" dirty="0" smtClean="0">
                <a:latin typeface="Cambria Math"/>
                <a:ea typeface="Cambria Math"/>
              </a:rPr>
              <a:t>≤ </a:t>
            </a:r>
            <a:r>
              <a:rPr lang="en-US" i="1" dirty="0" smtClean="0">
                <a:latin typeface="Cambria Math"/>
                <a:ea typeface="Cambria Math"/>
              </a:rPr>
              <a:t>b</a:t>
            </a:r>
            <a:r>
              <a:rPr lang="en-US" dirty="0" smtClean="0">
                <a:latin typeface="Cambria Math"/>
                <a:ea typeface="Cambria Math"/>
              </a:rPr>
              <a:t>},</a:t>
            </a:r>
          </a:p>
          <a:p>
            <a:pPr lvl="1">
              <a:buNone/>
            </a:pPr>
            <a:r>
              <a:rPr lang="en-US" i="1" dirty="0" smtClean="0"/>
              <a:t>R</a:t>
            </a:r>
            <a:r>
              <a:rPr lang="en-US" baseline="-25000" dirty="0" smtClean="0">
                <a:latin typeface="Cambria Math" pitchFamily="18" charset="0"/>
                <a:ea typeface="Cambria Math" pitchFamily="18" charset="0"/>
              </a:rPr>
              <a:t>3 </a:t>
            </a:r>
            <a:r>
              <a:rPr lang="en-US" dirty="0" smtClean="0"/>
              <a:t>= {(</a:t>
            </a:r>
            <a:r>
              <a:rPr lang="en-US" i="1" dirty="0" err="1" smtClean="0"/>
              <a:t>a</a:t>
            </a:r>
            <a:r>
              <a:rPr lang="en-US" dirty="0" err="1" smtClean="0"/>
              <a:t>,</a:t>
            </a:r>
            <a:r>
              <a:rPr lang="en-US" i="1" dirty="0" err="1" smtClean="0"/>
              <a:t>b</a:t>
            </a:r>
            <a:r>
              <a:rPr lang="en-US" dirty="0" smtClean="0"/>
              <a:t>) | </a:t>
            </a:r>
            <a:r>
              <a:rPr lang="en-US" i="1" dirty="0" smtClean="0"/>
              <a:t>a</a:t>
            </a:r>
            <a:r>
              <a:rPr lang="en-US" dirty="0" smtClean="0"/>
              <a:t> </a:t>
            </a:r>
            <a:r>
              <a:rPr lang="en-US" dirty="0" smtClean="0">
                <a:latin typeface="Cambria Math"/>
                <a:ea typeface="Cambria Math"/>
              </a:rPr>
              <a:t>= </a:t>
            </a:r>
            <a:r>
              <a:rPr lang="en-US" i="1" dirty="0" smtClean="0">
                <a:latin typeface="Cambria Math"/>
                <a:ea typeface="Cambria Math"/>
              </a:rPr>
              <a:t>b  </a:t>
            </a:r>
            <a:r>
              <a:rPr lang="en-US" dirty="0" smtClean="0">
                <a:latin typeface="Cambria Math"/>
                <a:ea typeface="Cambria Math"/>
              </a:rPr>
              <a:t>or</a:t>
            </a:r>
            <a:r>
              <a:rPr lang="en-US" i="1" dirty="0" smtClean="0">
                <a:latin typeface="Cambria Math"/>
                <a:ea typeface="Cambria Math"/>
              </a:rPr>
              <a:t> a </a:t>
            </a:r>
            <a:r>
              <a:rPr lang="en-US" dirty="0" smtClean="0">
                <a:latin typeface="Cambria Math"/>
                <a:ea typeface="Cambria Math"/>
              </a:rPr>
              <a:t>=</a:t>
            </a:r>
            <a:r>
              <a:rPr lang="en-US" i="1" dirty="0" smtClean="0">
                <a:latin typeface="Cambria Math"/>
                <a:ea typeface="Cambria Math"/>
              </a:rPr>
              <a:t> −b</a:t>
            </a:r>
            <a:r>
              <a:rPr lang="en-US" dirty="0" smtClean="0">
                <a:latin typeface="Cambria Math"/>
                <a:ea typeface="Cambria Math"/>
              </a:rPr>
              <a:t>},</a:t>
            </a:r>
            <a:endParaRPr lang="en-US" dirty="0" smtClean="0"/>
          </a:p>
          <a:p>
            <a:pPr lvl="1">
              <a:buNone/>
            </a:pPr>
            <a:r>
              <a:rPr lang="en-US" i="1" dirty="0" smtClean="0"/>
              <a:t>R</a:t>
            </a:r>
            <a:r>
              <a:rPr lang="en-US" baseline="-25000" dirty="0" smtClean="0">
                <a:latin typeface="Cambria Math" pitchFamily="18" charset="0"/>
                <a:ea typeface="Cambria Math" pitchFamily="18" charset="0"/>
              </a:rPr>
              <a:t>4 </a:t>
            </a:r>
            <a:r>
              <a:rPr lang="en-US" dirty="0" smtClean="0"/>
              <a:t>= {(</a:t>
            </a:r>
            <a:r>
              <a:rPr lang="en-US" i="1" dirty="0" err="1" smtClean="0"/>
              <a:t>a</a:t>
            </a:r>
            <a:r>
              <a:rPr lang="en-US" dirty="0" err="1" smtClean="0"/>
              <a:t>,</a:t>
            </a:r>
            <a:r>
              <a:rPr lang="en-US" i="1" dirty="0" err="1" smtClean="0"/>
              <a:t>b</a:t>
            </a:r>
            <a:r>
              <a:rPr lang="en-US" dirty="0" smtClean="0"/>
              <a:t>) | </a:t>
            </a:r>
            <a:r>
              <a:rPr lang="en-US" i="1" dirty="0" smtClean="0"/>
              <a:t>a</a:t>
            </a:r>
            <a:r>
              <a:rPr lang="en-US" dirty="0" smtClean="0"/>
              <a:t> </a:t>
            </a:r>
            <a:r>
              <a:rPr lang="en-US" dirty="0" smtClean="0">
                <a:latin typeface="Cambria Math"/>
                <a:ea typeface="Cambria Math"/>
              </a:rPr>
              <a:t>= </a:t>
            </a:r>
            <a:r>
              <a:rPr lang="en-US" i="1" dirty="0" smtClean="0">
                <a:latin typeface="Cambria Math"/>
                <a:ea typeface="Cambria Math"/>
              </a:rPr>
              <a:t>b</a:t>
            </a:r>
            <a:r>
              <a:rPr lang="en-US" dirty="0" smtClean="0">
                <a:latin typeface="Cambria Math"/>
                <a:ea typeface="Cambria Math"/>
              </a:rPr>
              <a:t>}.</a:t>
            </a:r>
          </a:p>
          <a:p>
            <a:pPr lvl="1">
              <a:buNone/>
            </a:pPr>
            <a:r>
              <a:rPr lang="en-US" dirty="0" smtClean="0">
                <a:latin typeface="Cambria Math"/>
                <a:ea typeface="Cambria Math"/>
              </a:rPr>
              <a:t>The following relations are not reflexive:</a:t>
            </a:r>
          </a:p>
          <a:p>
            <a:pPr lvl="1">
              <a:buNone/>
            </a:pPr>
            <a:r>
              <a:rPr lang="en-US" i="1" dirty="0" smtClean="0"/>
              <a:t>R</a:t>
            </a:r>
            <a:r>
              <a:rPr lang="en-US" baseline="-25000" dirty="0" smtClean="0">
                <a:latin typeface="Cambria Math" pitchFamily="18" charset="0"/>
                <a:ea typeface="Cambria Math" pitchFamily="18" charset="0"/>
              </a:rPr>
              <a:t>2 </a:t>
            </a:r>
            <a:r>
              <a:rPr lang="en-US" dirty="0" smtClean="0"/>
              <a:t>= {(</a:t>
            </a:r>
            <a:r>
              <a:rPr lang="en-US" i="1" dirty="0" err="1" smtClean="0"/>
              <a:t>a</a:t>
            </a:r>
            <a:r>
              <a:rPr lang="en-US" dirty="0" err="1" smtClean="0"/>
              <a:t>,</a:t>
            </a:r>
            <a:r>
              <a:rPr lang="en-US" i="1" dirty="0" err="1" smtClean="0"/>
              <a:t>b</a:t>
            </a:r>
            <a:r>
              <a:rPr lang="en-US" dirty="0" smtClean="0"/>
              <a:t>) | </a:t>
            </a:r>
            <a:r>
              <a:rPr lang="en-US" i="1" dirty="0" smtClean="0"/>
              <a:t>a</a:t>
            </a:r>
            <a:r>
              <a:rPr lang="en-US" dirty="0" smtClean="0"/>
              <a:t> </a:t>
            </a:r>
            <a:r>
              <a:rPr lang="en-US" dirty="0" smtClean="0">
                <a:latin typeface="Cambria Math"/>
                <a:ea typeface="Cambria Math"/>
              </a:rPr>
              <a:t>&gt; </a:t>
            </a:r>
            <a:r>
              <a:rPr lang="en-US" i="1" dirty="0" smtClean="0">
                <a:latin typeface="Cambria Math"/>
                <a:ea typeface="Cambria Math"/>
              </a:rPr>
              <a:t>b</a:t>
            </a:r>
            <a:r>
              <a:rPr lang="en-US" dirty="0" smtClean="0">
                <a:latin typeface="Cambria Math"/>
                <a:ea typeface="Cambria Math"/>
              </a:rPr>
              <a:t>}  (note that  3 ≯ 3),</a:t>
            </a:r>
          </a:p>
          <a:p>
            <a:pPr lvl="1">
              <a:buNone/>
            </a:pPr>
            <a:r>
              <a:rPr lang="en-US" i="1" dirty="0" smtClean="0"/>
              <a:t>R</a:t>
            </a:r>
            <a:r>
              <a:rPr lang="en-US" baseline="-25000" dirty="0" smtClean="0">
                <a:latin typeface="Cambria Math" pitchFamily="18" charset="0"/>
                <a:ea typeface="Cambria Math" pitchFamily="18" charset="0"/>
              </a:rPr>
              <a:t>5 </a:t>
            </a:r>
            <a:r>
              <a:rPr lang="en-US" dirty="0" smtClean="0"/>
              <a:t>= {(</a:t>
            </a:r>
            <a:r>
              <a:rPr lang="en-US" i="1" dirty="0" err="1" smtClean="0"/>
              <a:t>a</a:t>
            </a:r>
            <a:r>
              <a:rPr lang="en-US" dirty="0" err="1" smtClean="0"/>
              <a:t>,</a:t>
            </a:r>
            <a:r>
              <a:rPr lang="en-US" i="1" dirty="0" err="1" smtClean="0"/>
              <a:t>b</a:t>
            </a:r>
            <a:r>
              <a:rPr lang="en-US" dirty="0" smtClean="0"/>
              <a:t>) | </a:t>
            </a:r>
            <a:r>
              <a:rPr lang="en-US" i="1" dirty="0" smtClean="0"/>
              <a:t>a</a:t>
            </a:r>
            <a:r>
              <a:rPr lang="en-US" dirty="0" smtClean="0"/>
              <a:t> </a:t>
            </a:r>
            <a:r>
              <a:rPr lang="en-US" dirty="0" smtClean="0">
                <a:latin typeface="Cambria Math"/>
                <a:ea typeface="Cambria Math"/>
              </a:rPr>
              <a:t>= </a:t>
            </a:r>
            <a:r>
              <a:rPr lang="en-US" i="1" dirty="0" smtClean="0">
                <a:latin typeface="Cambria Math"/>
                <a:ea typeface="Cambria Math"/>
              </a:rPr>
              <a:t>b </a:t>
            </a:r>
            <a:r>
              <a:rPr lang="en-US" dirty="0" smtClean="0">
                <a:latin typeface="Cambria Math"/>
                <a:ea typeface="Cambria Math"/>
              </a:rPr>
              <a:t>+ 1} (note that  3 ≠3 + 1),</a:t>
            </a:r>
          </a:p>
          <a:p>
            <a:pPr lvl="1">
              <a:buNone/>
            </a:pPr>
            <a:r>
              <a:rPr lang="en-US" i="1" dirty="0" smtClean="0"/>
              <a:t>R</a:t>
            </a:r>
            <a:r>
              <a:rPr lang="en-US" baseline="-25000" dirty="0" smtClean="0">
                <a:latin typeface="Cambria Math" pitchFamily="18" charset="0"/>
                <a:ea typeface="Cambria Math" pitchFamily="18" charset="0"/>
              </a:rPr>
              <a:t>6 </a:t>
            </a:r>
            <a:r>
              <a:rPr lang="en-US" dirty="0" smtClean="0"/>
              <a:t>= {(</a:t>
            </a:r>
            <a:r>
              <a:rPr lang="en-US" i="1" dirty="0" err="1" smtClean="0"/>
              <a:t>a</a:t>
            </a:r>
            <a:r>
              <a:rPr lang="en-US" dirty="0" err="1" smtClean="0"/>
              <a:t>,</a:t>
            </a:r>
            <a:r>
              <a:rPr lang="en-US" i="1" dirty="0" err="1" smtClean="0"/>
              <a:t>b</a:t>
            </a:r>
            <a:r>
              <a:rPr lang="en-US" dirty="0" smtClean="0"/>
              <a:t>) | </a:t>
            </a:r>
            <a:r>
              <a:rPr lang="en-US" i="1" dirty="0" smtClean="0"/>
              <a:t>a</a:t>
            </a:r>
            <a:r>
              <a:rPr lang="en-US" dirty="0" smtClean="0"/>
              <a:t> + </a:t>
            </a:r>
            <a:r>
              <a:rPr lang="en-US" i="1" dirty="0" smtClean="0"/>
              <a:t>b</a:t>
            </a:r>
            <a:r>
              <a:rPr lang="en-US" dirty="0" smtClean="0"/>
              <a:t> </a:t>
            </a:r>
            <a:r>
              <a:rPr lang="en-US" dirty="0" smtClean="0">
                <a:latin typeface="Cambria Math"/>
                <a:ea typeface="Cambria Math"/>
              </a:rPr>
              <a:t>≤ 3}  (note that 4  + 4 ≰ 3).</a:t>
            </a:r>
          </a:p>
          <a:p>
            <a:pPr lvl="1">
              <a:buNone/>
            </a:pPr>
            <a:endParaRPr lang="en-US" dirty="0" smtClean="0">
              <a:latin typeface="Cambria Math"/>
              <a:ea typeface="Cambria Math"/>
            </a:endParaRPr>
          </a:p>
          <a:p>
            <a:pPr lvl="1">
              <a:buNone/>
            </a:pPr>
            <a:endParaRPr lang="en-US" dirty="0" smtClean="0"/>
          </a:p>
          <a:p>
            <a:pPr>
              <a:buNone/>
            </a:pPr>
            <a:endParaRPr lang="en-US" dirty="0" smtClean="0">
              <a:ea typeface="Cambria Math"/>
            </a:endParaRPr>
          </a:p>
        </p:txBody>
      </p:sp>
      <p:sp>
        <p:nvSpPr>
          <p:cNvPr id="5" name="TextBox 4"/>
          <p:cNvSpPr txBox="1"/>
          <p:nvPr/>
        </p:nvSpPr>
        <p:spPr>
          <a:xfrm>
            <a:off x="5029200" y="3429000"/>
            <a:ext cx="3352800" cy="738664"/>
          </a:xfrm>
          <a:prstGeom prst="rect">
            <a:avLst/>
          </a:prstGeom>
          <a:noFill/>
          <a:ln>
            <a:solidFill>
              <a:schemeClr val="accent1"/>
            </a:solidFill>
          </a:ln>
        </p:spPr>
        <p:txBody>
          <a:bodyPr wrap="square" rtlCol="0">
            <a:spAutoFit/>
          </a:bodyPr>
          <a:lstStyle/>
          <a:p>
            <a:r>
              <a:rPr lang="en-US" sz="1400" dirty="0" smtClean="0">
                <a:latin typeface="Cambria Math"/>
                <a:ea typeface="Cambria Math"/>
              </a:rPr>
              <a:t>If </a:t>
            </a:r>
            <a:r>
              <a:rPr lang="en-US" sz="1400" i="1" dirty="0" smtClean="0">
                <a:ea typeface="Cambria Math"/>
              </a:rPr>
              <a:t>A</a:t>
            </a:r>
            <a:r>
              <a:rPr lang="en-US" sz="1400" dirty="0" smtClean="0">
                <a:latin typeface="Cambria Math"/>
                <a:ea typeface="Cambria Math"/>
              </a:rPr>
              <a:t> = ∅ </a:t>
            </a:r>
            <a:r>
              <a:rPr lang="en-US" sz="1400" dirty="0" smtClean="0">
                <a:ea typeface="Cambria Math"/>
              </a:rPr>
              <a:t> then the empty relation is reflexive vacuously. That is the empty relation on an empty set is reflexive! </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Παράδειγμα 7</a:t>
            </a:r>
            <a:endParaRPr lang="el-GR" dirty="0"/>
          </a:p>
        </p:txBody>
      </p:sp>
      <p:sp>
        <p:nvSpPr>
          <p:cNvPr id="3" name="Content Placeholder 2"/>
          <p:cNvSpPr>
            <a:spLocks noGrp="1"/>
          </p:cNvSpPr>
          <p:nvPr>
            <p:ph idx="1"/>
          </p:nvPr>
        </p:nvSpPr>
        <p:spPr>
          <a:xfrm>
            <a:off x="0" y="1935480"/>
            <a:ext cx="9144000" cy="4389120"/>
          </a:xfrm>
        </p:spPr>
        <p:txBody>
          <a:bodyPr>
            <a:normAutofit fontScale="92500" lnSpcReduction="20000"/>
          </a:bodyPr>
          <a:lstStyle/>
          <a:p>
            <a:r>
              <a:rPr lang="el-GR" dirty="0" smtClean="0"/>
              <a:t>Ποιες από τις παρακάτω σχέσεις το {1,2,3,4} είναι ανακλαστικές</a:t>
            </a:r>
          </a:p>
          <a:p>
            <a:endParaRPr lang="el-GR" dirty="0" smtClean="0"/>
          </a:p>
          <a:p>
            <a:pPr>
              <a:buNone/>
            </a:pPr>
            <a:r>
              <a:rPr lang="en-US" dirty="0" smtClean="0"/>
              <a:t>R1 = {(1,1), (1,2), (2,1), (2,2), (3,4), (4,1), (4,4)}</a:t>
            </a:r>
          </a:p>
          <a:p>
            <a:pPr>
              <a:buNone/>
            </a:pPr>
            <a:r>
              <a:rPr lang="en-US" dirty="0" smtClean="0"/>
              <a:t>R2 = {(1,1), (1,2), (2,1)}</a:t>
            </a:r>
          </a:p>
          <a:p>
            <a:pPr>
              <a:buNone/>
            </a:pPr>
            <a:r>
              <a:rPr lang="en-US" dirty="0" smtClean="0"/>
              <a:t>R3 = {(1,1), </a:t>
            </a:r>
            <a:r>
              <a:rPr lang="el-GR" dirty="0" smtClean="0"/>
              <a:t>(</a:t>
            </a:r>
            <a:r>
              <a:rPr lang="en-US" dirty="0" smtClean="0"/>
              <a:t>1,2), (1,4), (2,1), (2,2), (3,3) (4,1), (4,4)}</a:t>
            </a:r>
          </a:p>
          <a:p>
            <a:pPr>
              <a:buNone/>
            </a:pPr>
            <a:r>
              <a:rPr lang="en-US" dirty="0" smtClean="0"/>
              <a:t>R4 = {(2,1), (3,1), (3,2), (4,1), (4,2), (4,3)}</a:t>
            </a:r>
          </a:p>
          <a:p>
            <a:pPr>
              <a:buNone/>
            </a:pPr>
            <a:r>
              <a:rPr lang="en-US" dirty="0" smtClean="0"/>
              <a:t>R5 = {(1,1), (1,2), (1,3), (1,4), (2,2), (2,3), (2,4), (3,3), (3,4), (4,4)}</a:t>
            </a:r>
          </a:p>
          <a:p>
            <a:pPr>
              <a:buNone/>
            </a:pPr>
            <a:r>
              <a:rPr lang="en-US" dirty="0" smtClean="0"/>
              <a:t>R6 = {(3,4)}</a:t>
            </a:r>
          </a:p>
          <a:p>
            <a:pPr>
              <a:buNone/>
            </a:pPr>
            <a:endParaRPr lang="en-US" dirty="0" smtClean="0"/>
          </a:p>
          <a:p>
            <a:pPr>
              <a:buNone/>
            </a:pPr>
            <a:endParaRPr lang="en-US" dirty="0" smtClean="0"/>
          </a:p>
          <a:p>
            <a:pPr>
              <a:buNone/>
            </a:pPr>
            <a:r>
              <a:rPr lang="el-GR" dirty="0" smtClean="0"/>
              <a:t>Είναι οι </a:t>
            </a:r>
            <a:r>
              <a:rPr lang="en-US" dirty="0" smtClean="0"/>
              <a:t>R3, R5</a:t>
            </a:r>
            <a:endParaRPr lang="el-GR"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smtClean="0"/>
              <a:t>Συμμετρικές σχέσεις</a:t>
            </a:r>
            <a:br>
              <a:rPr lang="el-GR" dirty="0" smtClean="0"/>
            </a:br>
            <a:r>
              <a:rPr lang="en-US" dirty="0" smtClean="0"/>
              <a:t>Symmetric Relations</a:t>
            </a:r>
            <a:endParaRPr lang="en-US" dirty="0"/>
          </a:p>
        </p:txBody>
      </p:sp>
      <p:sp>
        <p:nvSpPr>
          <p:cNvPr id="3" name="Content Placeholder 2"/>
          <p:cNvSpPr>
            <a:spLocks noGrp="1"/>
          </p:cNvSpPr>
          <p:nvPr>
            <p:ph idx="1"/>
          </p:nvPr>
        </p:nvSpPr>
        <p:spPr/>
        <p:txBody>
          <a:bodyPr>
            <a:normAutofit fontScale="92500" lnSpcReduction="20000"/>
          </a:bodyPr>
          <a:lstStyle/>
          <a:p>
            <a:pPr>
              <a:buNone/>
            </a:pPr>
            <a:r>
              <a:rPr lang="en-US" b="1" dirty="0" smtClean="0"/>
              <a:t>   Definition:</a:t>
            </a:r>
            <a:r>
              <a:rPr lang="en-US" dirty="0" smtClean="0"/>
              <a:t> </a:t>
            </a:r>
            <a:r>
              <a:rPr lang="en-US" i="1" dirty="0" smtClean="0"/>
              <a:t>R</a:t>
            </a:r>
            <a:r>
              <a:rPr lang="en-US" dirty="0" smtClean="0"/>
              <a:t> is </a:t>
            </a:r>
            <a:r>
              <a:rPr lang="en-US" i="1" dirty="0" smtClean="0"/>
              <a:t>symmetric</a:t>
            </a:r>
            <a:r>
              <a:rPr lang="en-US" dirty="0" smtClean="0"/>
              <a:t> </a:t>
            </a:r>
            <a:r>
              <a:rPr lang="en-US" dirty="0" err="1" smtClean="0"/>
              <a:t>iff</a:t>
            </a:r>
            <a:r>
              <a:rPr lang="en-US" dirty="0" smtClean="0"/>
              <a:t> (</a:t>
            </a:r>
            <a:r>
              <a:rPr lang="en-US" i="1" dirty="0" err="1" smtClean="0"/>
              <a:t>b,a</a:t>
            </a:r>
            <a:r>
              <a:rPr lang="en-US" dirty="0" smtClean="0"/>
              <a:t>)</a:t>
            </a:r>
            <a:r>
              <a:rPr lang="en-US" i="1" dirty="0" smtClean="0"/>
              <a:t> </a:t>
            </a:r>
            <a:r>
              <a:rPr lang="en-US" dirty="0" smtClean="0">
                <a:latin typeface="Cambria Math"/>
                <a:ea typeface="Cambria Math"/>
              </a:rPr>
              <a:t>∊</a:t>
            </a:r>
            <a:r>
              <a:rPr lang="en-US" i="1" dirty="0" smtClean="0">
                <a:latin typeface="Cambria Math"/>
                <a:ea typeface="Cambria Math"/>
              </a:rPr>
              <a:t> </a:t>
            </a:r>
            <a:r>
              <a:rPr lang="en-US" i="1" dirty="0" smtClean="0">
                <a:ea typeface="Cambria Math"/>
              </a:rPr>
              <a:t>R </a:t>
            </a:r>
            <a:r>
              <a:rPr lang="en-US" dirty="0" smtClean="0">
                <a:ea typeface="Cambria Math"/>
              </a:rPr>
              <a:t>whenever (</a:t>
            </a:r>
            <a:r>
              <a:rPr lang="en-US" i="1" dirty="0" err="1" smtClean="0">
                <a:ea typeface="Cambria Math"/>
              </a:rPr>
              <a:t>a,b</a:t>
            </a:r>
            <a:r>
              <a:rPr lang="en-US" dirty="0" smtClean="0">
                <a:ea typeface="Cambria Math"/>
              </a:rPr>
              <a:t>)</a:t>
            </a:r>
            <a:r>
              <a:rPr lang="en-US" i="1" dirty="0" smtClean="0">
                <a:ea typeface="Cambria Math"/>
              </a:rPr>
              <a:t> </a:t>
            </a:r>
            <a:r>
              <a:rPr lang="en-US" dirty="0" smtClean="0">
                <a:latin typeface="Cambria Math"/>
                <a:ea typeface="Cambria Math"/>
              </a:rPr>
              <a:t>∊</a:t>
            </a:r>
            <a:r>
              <a:rPr lang="en-US" i="1" dirty="0" smtClean="0">
                <a:latin typeface="Cambria Math"/>
                <a:ea typeface="Cambria Math"/>
              </a:rPr>
              <a:t> </a:t>
            </a:r>
            <a:r>
              <a:rPr lang="en-US" i="1" dirty="0" smtClean="0">
                <a:ea typeface="Cambria Math"/>
              </a:rPr>
              <a:t>R </a:t>
            </a:r>
            <a:r>
              <a:rPr lang="en-US" dirty="0" smtClean="0">
                <a:ea typeface="Cambria Math"/>
              </a:rPr>
              <a:t>for all </a:t>
            </a:r>
            <a:r>
              <a:rPr lang="en-US" i="1" dirty="0" err="1" smtClean="0">
                <a:ea typeface="Cambria Math"/>
              </a:rPr>
              <a:t>a,b</a:t>
            </a:r>
            <a:r>
              <a:rPr lang="en-US" dirty="0" smtClean="0">
                <a:ea typeface="Cambria Math"/>
              </a:rPr>
              <a:t> </a:t>
            </a:r>
            <a:r>
              <a:rPr lang="en-US" dirty="0" smtClean="0">
                <a:latin typeface="Cambria Math"/>
                <a:ea typeface="Cambria Math"/>
              </a:rPr>
              <a:t>∊</a:t>
            </a:r>
            <a:r>
              <a:rPr lang="en-US" i="1" dirty="0" smtClean="0">
                <a:latin typeface="Cambria Math"/>
                <a:ea typeface="Cambria Math"/>
              </a:rPr>
              <a:t> </a:t>
            </a:r>
            <a:r>
              <a:rPr lang="en-US" i="1" dirty="0" smtClean="0">
                <a:ea typeface="Cambria Math"/>
              </a:rPr>
              <a:t>A.</a:t>
            </a:r>
            <a:r>
              <a:rPr lang="en-US" dirty="0" smtClean="0">
                <a:ea typeface="Cambria Math"/>
              </a:rPr>
              <a:t> Written symbolically, </a:t>
            </a:r>
            <a:r>
              <a:rPr lang="en-US" i="1" dirty="0" smtClean="0">
                <a:ea typeface="Cambria Math"/>
              </a:rPr>
              <a:t>R</a:t>
            </a:r>
            <a:r>
              <a:rPr lang="en-US" dirty="0" smtClean="0">
                <a:ea typeface="Cambria Math"/>
              </a:rPr>
              <a:t> is symmetric if and only if </a:t>
            </a:r>
            <a:endParaRPr lang="en-US" i="1" dirty="0" smtClean="0">
              <a:ea typeface="Cambria Math"/>
            </a:endParaRPr>
          </a:p>
          <a:p>
            <a:pPr lvl="1">
              <a:buNone/>
            </a:pPr>
            <a:r>
              <a:rPr lang="en-US" dirty="0" smtClean="0">
                <a:latin typeface="Cambria Math"/>
                <a:ea typeface="Cambria Math"/>
              </a:rPr>
              <a:t>       ∀</a:t>
            </a:r>
            <a:r>
              <a:rPr lang="en-US" i="1" dirty="0" err="1" smtClean="0">
                <a:ea typeface="Cambria Math"/>
              </a:rPr>
              <a:t>x</a:t>
            </a:r>
            <a:r>
              <a:rPr lang="en-US" dirty="0" err="1" smtClean="0">
                <a:latin typeface="Cambria Math"/>
                <a:ea typeface="Cambria Math"/>
              </a:rPr>
              <a:t>∀</a:t>
            </a:r>
            <a:r>
              <a:rPr lang="en-US" i="1" dirty="0" err="1" smtClean="0">
                <a:ea typeface="Cambria Math"/>
              </a:rPr>
              <a:t>y</a:t>
            </a:r>
            <a:r>
              <a:rPr lang="en-US" dirty="0" smtClean="0">
                <a:latin typeface="Cambria Math"/>
                <a:ea typeface="Cambria Math"/>
              </a:rPr>
              <a:t> [(</a:t>
            </a:r>
            <a:r>
              <a:rPr lang="en-US" i="1" dirty="0" err="1" smtClean="0">
                <a:ea typeface="Cambria Math"/>
              </a:rPr>
              <a:t>x</a:t>
            </a:r>
            <a:r>
              <a:rPr lang="en-US" dirty="0" err="1" smtClean="0">
                <a:latin typeface="Cambria Math"/>
                <a:ea typeface="Cambria Math"/>
              </a:rPr>
              <a:t>,</a:t>
            </a:r>
            <a:r>
              <a:rPr lang="en-US" i="1" dirty="0" err="1" smtClean="0">
                <a:ea typeface="Cambria Math"/>
              </a:rPr>
              <a:t>y</a:t>
            </a:r>
            <a:r>
              <a:rPr lang="en-US" dirty="0" smtClean="0">
                <a:latin typeface="Cambria Math"/>
                <a:ea typeface="Cambria Math"/>
              </a:rPr>
              <a:t>) ∊</a:t>
            </a:r>
            <a:r>
              <a:rPr lang="en-US" i="1" dirty="0" smtClean="0">
                <a:ea typeface="Cambria Math"/>
              </a:rPr>
              <a:t>R</a:t>
            </a:r>
            <a:r>
              <a:rPr lang="en-US" dirty="0" smtClean="0">
                <a:latin typeface="Cambria Math"/>
                <a:ea typeface="Cambria Math"/>
              </a:rPr>
              <a:t> ⟶ (</a:t>
            </a:r>
            <a:r>
              <a:rPr lang="en-US" i="1" dirty="0" err="1" smtClean="0">
                <a:ea typeface="Cambria Math"/>
              </a:rPr>
              <a:t>y</a:t>
            </a:r>
            <a:r>
              <a:rPr lang="en-US" dirty="0" err="1" smtClean="0">
                <a:ea typeface="Cambria Math"/>
              </a:rPr>
              <a:t>,</a:t>
            </a:r>
            <a:r>
              <a:rPr lang="en-US" i="1" dirty="0" err="1" smtClean="0">
                <a:ea typeface="Cambria Math"/>
              </a:rPr>
              <a:t>x</a:t>
            </a:r>
            <a:r>
              <a:rPr lang="en-US" dirty="0" smtClean="0">
                <a:latin typeface="Cambria Math"/>
                <a:ea typeface="Cambria Math"/>
              </a:rPr>
              <a:t>) ∊ </a:t>
            </a:r>
            <a:r>
              <a:rPr lang="en-US" i="1" dirty="0" smtClean="0">
                <a:ea typeface="Cambria Math"/>
              </a:rPr>
              <a:t>R</a:t>
            </a:r>
            <a:r>
              <a:rPr lang="en-US" dirty="0" smtClean="0">
                <a:latin typeface="Cambria Math"/>
                <a:ea typeface="Cambria Math"/>
              </a:rPr>
              <a:t>]</a:t>
            </a:r>
          </a:p>
          <a:p>
            <a:pPr>
              <a:buNone/>
            </a:pPr>
            <a:r>
              <a:rPr lang="en-US" b="1" dirty="0" smtClean="0">
                <a:ea typeface="Cambria Math"/>
              </a:rPr>
              <a:t>   Example</a:t>
            </a:r>
            <a:r>
              <a:rPr lang="en-US" dirty="0" smtClean="0">
                <a:ea typeface="Cambria Math"/>
              </a:rPr>
              <a:t>: The following relations  on the integers are symmetric:</a:t>
            </a:r>
          </a:p>
          <a:p>
            <a:pPr lvl="1">
              <a:buNone/>
            </a:pPr>
            <a:r>
              <a:rPr lang="en-US" i="1" dirty="0" smtClean="0"/>
              <a:t>R</a:t>
            </a:r>
            <a:r>
              <a:rPr lang="en-US" baseline="-25000" dirty="0" smtClean="0">
                <a:latin typeface="Cambria Math" pitchFamily="18" charset="0"/>
                <a:ea typeface="Cambria Math" pitchFamily="18" charset="0"/>
              </a:rPr>
              <a:t>3 </a:t>
            </a:r>
            <a:r>
              <a:rPr lang="en-US" dirty="0" smtClean="0"/>
              <a:t>= {(</a:t>
            </a:r>
            <a:r>
              <a:rPr lang="en-US" i="1" dirty="0" err="1" smtClean="0"/>
              <a:t>a</a:t>
            </a:r>
            <a:r>
              <a:rPr lang="en-US" dirty="0" err="1" smtClean="0"/>
              <a:t>,</a:t>
            </a:r>
            <a:r>
              <a:rPr lang="en-US" i="1" dirty="0" err="1" smtClean="0"/>
              <a:t>b</a:t>
            </a:r>
            <a:r>
              <a:rPr lang="en-US" dirty="0" smtClean="0"/>
              <a:t>) | </a:t>
            </a:r>
            <a:r>
              <a:rPr lang="en-US" i="1" dirty="0" smtClean="0"/>
              <a:t>a</a:t>
            </a:r>
            <a:r>
              <a:rPr lang="en-US" dirty="0" smtClean="0"/>
              <a:t> </a:t>
            </a:r>
            <a:r>
              <a:rPr lang="en-US" dirty="0" smtClean="0">
                <a:latin typeface="Cambria Math"/>
                <a:ea typeface="Cambria Math"/>
              </a:rPr>
              <a:t>= </a:t>
            </a:r>
            <a:r>
              <a:rPr lang="en-US" i="1" dirty="0" smtClean="0">
                <a:latin typeface="Cambria Math"/>
                <a:ea typeface="Cambria Math"/>
              </a:rPr>
              <a:t>b  </a:t>
            </a:r>
            <a:r>
              <a:rPr lang="en-US" dirty="0" smtClean="0">
                <a:latin typeface="Cambria Math"/>
                <a:ea typeface="Cambria Math"/>
              </a:rPr>
              <a:t>or</a:t>
            </a:r>
            <a:r>
              <a:rPr lang="en-US" i="1" dirty="0" smtClean="0">
                <a:latin typeface="Cambria Math"/>
                <a:ea typeface="Cambria Math"/>
              </a:rPr>
              <a:t> a </a:t>
            </a:r>
            <a:r>
              <a:rPr lang="en-US" dirty="0" smtClean="0">
                <a:latin typeface="Cambria Math"/>
                <a:ea typeface="Cambria Math"/>
              </a:rPr>
              <a:t>=</a:t>
            </a:r>
            <a:r>
              <a:rPr lang="en-US" i="1" dirty="0" smtClean="0">
                <a:latin typeface="Cambria Math"/>
                <a:ea typeface="Cambria Math"/>
              </a:rPr>
              <a:t> −b</a:t>
            </a:r>
            <a:r>
              <a:rPr lang="en-US" dirty="0" smtClean="0">
                <a:latin typeface="Cambria Math"/>
                <a:ea typeface="Cambria Math"/>
              </a:rPr>
              <a:t>},</a:t>
            </a:r>
            <a:endParaRPr lang="en-US" dirty="0" smtClean="0"/>
          </a:p>
          <a:p>
            <a:pPr lvl="1">
              <a:buNone/>
            </a:pPr>
            <a:r>
              <a:rPr lang="en-US" i="1" dirty="0" smtClean="0"/>
              <a:t>R</a:t>
            </a:r>
            <a:r>
              <a:rPr lang="en-US" baseline="-25000" dirty="0" smtClean="0">
                <a:latin typeface="Cambria Math" pitchFamily="18" charset="0"/>
                <a:ea typeface="Cambria Math" pitchFamily="18" charset="0"/>
              </a:rPr>
              <a:t>4 </a:t>
            </a:r>
            <a:r>
              <a:rPr lang="en-US" dirty="0" smtClean="0"/>
              <a:t>= {(</a:t>
            </a:r>
            <a:r>
              <a:rPr lang="en-US" i="1" dirty="0" err="1" smtClean="0"/>
              <a:t>a</a:t>
            </a:r>
            <a:r>
              <a:rPr lang="en-US" dirty="0" err="1" smtClean="0"/>
              <a:t>,</a:t>
            </a:r>
            <a:r>
              <a:rPr lang="en-US" i="1" dirty="0" err="1" smtClean="0"/>
              <a:t>b</a:t>
            </a:r>
            <a:r>
              <a:rPr lang="en-US" dirty="0" smtClean="0"/>
              <a:t>) | </a:t>
            </a:r>
            <a:r>
              <a:rPr lang="en-US" i="1" dirty="0" smtClean="0"/>
              <a:t>a</a:t>
            </a:r>
            <a:r>
              <a:rPr lang="en-US" dirty="0" smtClean="0"/>
              <a:t> </a:t>
            </a:r>
            <a:r>
              <a:rPr lang="en-US" dirty="0" smtClean="0">
                <a:latin typeface="Cambria Math"/>
                <a:ea typeface="Cambria Math"/>
              </a:rPr>
              <a:t>= </a:t>
            </a:r>
            <a:r>
              <a:rPr lang="en-US" i="1" dirty="0" smtClean="0">
                <a:latin typeface="Cambria Math"/>
                <a:ea typeface="Cambria Math"/>
              </a:rPr>
              <a:t>b</a:t>
            </a:r>
            <a:r>
              <a:rPr lang="en-US" dirty="0" smtClean="0">
                <a:latin typeface="Cambria Math"/>
                <a:ea typeface="Cambria Math"/>
              </a:rPr>
              <a:t>},</a:t>
            </a:r>
            <a:endParaRPr lang="en-US" dirty="0" smtClean="0"/>
          </a:p>
          <a:p>
            <a:pPr lvl="1">
              <a:buNone/>
            </a:pPr>
            <a:r>
              <a:rPr lang="en-US" i="1" dirty="0" smtClean="0"/>
              <a:t>R</a:t>
            </a:r>
            <a:r>
              <a:rPr lang="en-US" baseline="-25000" dirty="0" smtClean="0">
                <a:latin typeface="Cambria Math" pitchFamily="18" charset="0"/>
                <a:ea typeface="Cambria Math" pitchFamily="18" charset="0"/>
              </a:rPr>
              <a:t>6 </a:t>
            </a:r>
            <a:r>
              <a:rPr lang="en-US" dirty="0" smtClean="0"/>
              <a:t>= {(</a:t>
            </a:r>
            <a:r>
              <a:rPr lang="en-US" i="1" dirty="0" err="1" smtClean="0"/>
              <a:t>a</a:t>
            </a:r>
            <a:r>
              <a:rPr lang="en-US" dirty="0" err="1" smtClean="0"/>
              <a:t>,</a:t>
            </a:r>
            <a:r>
              <a:rPr lang="en-US" i="1" dirty="0" err="1" smtClean="0"/>
              <a:t>b</a:t>
            </a:r>
            <a:r>
              <a:rPr lang="en-US" dirty="0" smtClean="0"/>
              <a:t>) | </a:t>
            </a:r>
            <a:r>
              <a:rPr lang="en-US" i="1" dirty="0" smtClean="0"/>
              <a:t>a</a:t>
            </a:r>
            <a:r>
              <a:rPr lang="en-US" dirty="0" smtClean="0"/>
              <a:t> + </a:t>
            </a:r>
            <a:r>
              <a:rPr lang="en-US" i="1" dirty="0" smtClean="0"/>
              <a:t>b</a:t>
            </a:r>
            <a:r>
              <a:rPr lang="en-US" dirty="0" smtClean="0"/>
              <a:t> </a:t>
            </a:r>
            <a:r>
              <a:rPr lang="en-US" dirty="0" smtClean="0">
                <a:latin typeface="Cambria Math"/>
                <a:ea typeface="Cambria Math"/>
              </a:rPr>
              <a:t>≤ 3}.</a:t>
            </a:r>
          </a:p>
          <a:p>
            <a:pPr lvl="1">
              <a:buNone/>
            </a:pPr>
            <a:r>
              <a:rPr lang="en-US" dirty="0" smtClean="0">
                <a:latin typeface="Cambria Math"/>
                <a:ea typeface="Cambria Math"/>
              </a:rPr>
              <a:t>The following are not symmetric:</a:t>
            </a:r>
          </a:p>
          <a:p>
            <a:pPr lvl="1">
              <a:buNone/>
            </a:pPr>
            <a:r>
              <a:rPr lang="en-US" i="1" dirty="0" smtClean="0"/>
              <a:t>R</a:t>
            </a:r>
            <a:r>
              <a:rPr lang="en-US" baseline="-25000" dirty="0" smtClean="0">
                <a:latin typeface="Cambria Math" pitchFamily="18" charset="0"/>
                <a:ea typeface="Cambria Math" pitchFamily="18" charset="0"/>
              </a:rPr>
              <a:t>1 </a:t>
            </a:r>
            <a:r>
              <a:rPr lang="en-US" dirty="0" smtClean="0"/>
              <a:t>= {(</a:t>
            </a:r>
            <a:r>
              <a:rPr lang="en-US" i="1" dirty="0" err="1" smtClean="0"/>
              <a:t>a</a:t>
            </a:r>
            <a:r>
              <a:rPr lang="en-US" dirty="0" err="1" smtClean="0"/>
              <a:t>,</a:t>
            </a:r>
            <a:r>
              <a:rPr lang="en-US" i="1" dirty="0" err="1" smtClean="0"/>
              <a:t>b</a:t>
            </a:r>
            <a:r>
              <a:rPr lang="en-US" dirty="0" smtClean="0"/>
              <a:t>) | </a:t>
            </a:r>
            <a:r>
              <a:rPr lang="en-US" i="1" dirty="0" smtClean="0"/>
              <a:t>a</a:t>
            </a:r>
            <a:r>
              <a:rPr lang="en-US" dirty="0" smtClean="0"/>
              <a:t> </a:t>
            </a:r>
            <a:r>
              <a:rPr lang="en-US" dirty="0" smtClean="0">
                <a:latin typeface="Cambria Math"/>
                <a:ea typeface="Cambria Math"/>
              </a:rPr>
              <a:t>≤ </a:t>
            </a:r>
            <a:r>
              <a:rPr lang="en-US" i="1" dirty="0" smtClean="0">
                <a:latin typeface="Cambria Math"/>
                <a:ea typeface="Cambria Math"/>
              </a:rPr>
              <a:t>b</a:t>
            </a:r>
            <a:r>
              <a:rPr lang="en-US" dirty="0" smtClean="0">
                <a:latin typeface="Cambria Math"/>
                <a:ea typeface="Cambria Math"/>
              </a:rPr>
              <a:t>} (note that 3 ≤ 4, but 4 ≰ 3),</a:t>
            </a:r>
          </a:p>
          <a:p>
            <a:pPr lvl="1">
              <a:buNone/>
            </a:pPr>
            <a:r>
              <a:rPr lang="en-US" i="1" dirty="0" smtClean="0"/>
              <a:t>R</a:t>
            </a:r>
            <a:r>
              <a:rPr lang="en-US" baseline="-25000" dirty="0" smtClean="0">
                <a:latin typeface="Cambria Math" pitchFamily="18" charset="0"/>
                <a:ea typeface="Cambria Math" pitchFamily="18" charset="0"/>
              </a:rPr>
              <a:t>2 </a:t>
            </a:r>
            <a:r>
              <a:rPr lang="en-US" dirty="0" smtClean="0"/>
              <a:t>= {(</a:t>
            </a:r>
            <a:r>
              <a:rPr lang="en-US" i="1" dirty="0" err="1" smtClean="0"/>
              <a:t>a</a:t>
            </a:r>
            <a:r>
              <a:rPr lang="en-US" dirty="0" err="1" smtClean="0"/>
              <a:t>,</a:t>
            </a:r>
            <a:r>
              <a:rPr lang="en-US" i="1" dirty="0" err="1" smtClean="0"/>
              <a:t>b</a:t>
            </a:r>
            <a:r>
              <a:rPr lang="en-US" dirty="0" smtClean="0"/>
              <a:t>) | </a:t>
            </a:r>
            <a:r>
              <a:rPr lang="en-US" i="1" dirty="0" smtClean="0"/>
              <a:t>a</a:t>
            </a:r>
            <a:r>
              <a:rPr lang="en-US" dirty="0" smtClean="0"/>
              <a:t> </a:t>
            </a:r>
            <a:r>
              <a:rPr lang="en-US" dirty="0" smtClean="0">
                <a:latin typeface="Cambria Math"/>
                <a:ea typeface="Cambria Math"/>
              </a:rPr>
              <a:t>&gt; </a:t>
            </a:r>
            <a:r>
              <a:rPr lang="en-US" i="1" dirty="0" smtClean="0">
                <a:latin typeface="Cambria Math"/>
                <a:ea typeface="Cambria Math"/>
              </a:rPr>
              <a:t>b</a:t>
            </a:r>
            <a:r>
              <a:rPr lang="en-US" dirty="0" smtClean="0">
                <a:latin typeface="Cambria Math"/>
                <a:ea typeface="Cambria Math"/>
              </a:rPr>
              <a:t>}  (note that 4 &gt; 3, but 3 ≯ 4),</a:t>
            </a:r>
          </a:p>
          <a:p>
            <a:pPr lvl="1">
              <a:buNone/>
            </a:pPr>
            <a:r>
              <a:rPr lang="en-US" i="1" dirty="0" smtClean="0"/>
              <a:t>R</a:t>
            </a:r>
            <a:r>
              <a:rPr lang="en-US" baseline="-25000" dirty="0" smtClean="0">
                <a:latin typeface="Cambria Math" pitchFamily="18" charset="0"/>
                <a:ea typeface="Cambria Math" pitchFamily="18" charset="0"/>
              </a:rPr>
              <a:t>5 </a:t>
            </a:r>
            <a:r>
              <a:rPr lang="en-US" dirty="0" smtClean="0"/>
              <a:t>= {(</a:t>
            </a:r>
            <a:r>
              <a:rPr lang="en-US" i="1" dirty="0" err="1" smtClean="0"/>
              <a:t>a</a:t>
            </a:r>
            <a:r>
              <a:rPr lang="en-US" dirty="0" err="1" smtClean="0"/>
              <a:t>,</a:t>
            </a:r>
            <a:r>
              <a:rPr lang="en-US" i="1" dirty="0" err="1" smtClean="0"/>
              <a:t>b</a:t>
            </a:r>
            <a:r>
              <a:rPr lang="en-US" dirty="0" smtClean="0"/>
              <a:t>) | </a:t>
            </a:r>
            <a:r>
              <a:rPr lang="en-US" i="1" dirty="0" smtClean="0"/>
              <a:t>a</a:t>
            </a:r>
            <a:r>
              <a:rPr lang="en-US" dirty="0" smtClean="0"/>
              <a:t> </a:t>
            </a:r>
            <a:r>
              <a:rPr lang="en-US" dirty="0" smtClean="0">
                <a:latin typeface="Cambria Math"/>
                <a:ea typeface="Cambria Math"/>
              </a:rPr>
              <a:t>= </a:t>
            </a:r>
            <a:r>
              <a:rPr lang="en-US" i="1" dirty="0" smtClean="0">
                <a:latin typeface="Cambria Math"/>
                <a:ea typeface="Cambria Math"/>
              </a:rPr>
              <a:t>b </a:t>
            </a:r>
            <a:r>
              <a:rPr lang="en-US" dirty="0" smtClean="0">
                <a:latin typeface="Cambria Math"/>
                <a:ea typeface="Cambria Math"/>
              </a:rPr>
              <a:t>+ 1} (note that 4 = 3 + 1, but 3 ≠4 + 1).</a:t>
            </a:r>
          </a:p>
          <a:p>
            <a:pPr lvl="1">
              <a:buNone/>
            </a:pPr>
            <a:endParaRPr lang="en-US" dirty="0" smtClean="0">
              <a:latin typeface="Cambria Math"/>
              <a:ea typeface="Cambria Math"/>
            </a:endParaRPr>
          </a:p>
          <a:p>
            <a:pPr lvl="1">
              <a:buNone/>
            </a:pPr>
            <a:endParaRPr lang="en-US" dirty="0" smtClean="0">
              <a:latin typeface="Cambria Math"/>
              <a:ea typeface="Cambria Math"/>
            </a:endParaRPr>
          </a:p>
          <a:p>
            <a:pPr lvl="1">
              <a:buNone/>
            </a:pPr>
            <a:endParaRPr lang="en-US" dirty="0" smtClean="0">
              <a:latin typeface="Cambria Math"/>
              <a:ea typeface="Cambria Math"/>
            </a:endParaRPr>
          </a:p>
          <a:p>
            <a:pPr lvl="1">
              <a:buNone/>
            </a:pPr>
            <a:endParaRPr lang="en-US" dirty="0" smtClean="0">
              <a:latin typeface="Cambria Math"/>
              <a:ea typeface="Cambria Math"/>
            </a:endParaRPr>
          </a:p>
          <a:p>
            <a:pPr lvl="1">
              <a:buNone/>
            </a:pPr>
            <a:endParaRPr lang="en-US" dirty="0" smtClean="0">
              <a:latin typeface="Cambria Math"/>
              <a:ea typeface="Cambria Math"/>
            </a:endParaRPr>
          </a:p>
          <a:p>
            <a:pPr lvl="1">
              <a:buNone/>
            </a:pPr>
            <a:endParaRPr lang="en-US" dirty="0" smtClean="0">
              <a:latin typeface="Cambria Math"/>
              <a:ea typeface="Cambria Math"/>
            </a:endParaRPr>
          </a:p>
          <a:p>
            <a:pPr>
              <a:buNone/>
            </a:pPr>
            <a:endParaRPr lang="en-US" dirty="0" smtClean="0">
              <a:ea typeface="Cambria Math"/>
            </a:endParaRPr>
          </a:p>
          <a:p>
            <a:pPr lvl="1">
              <a:buNone/>
            </a:pP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Παράδειγμα 10</a:t>
            </a:r>
            <a:endParaRPr lang="el-GR" dirty="0"/>
          </a:p>
        </p:txBody>
      </p:sp>
      <p:sp>
        <p:nvSpPr>
          <p:cNvPr id="3" name="Content Placeholder 2"/>
          <p:cNvSpPr>
            <a:spLocks noGrp="1"/>
          </p:cNvSpPr>
          <p:nvPr>
            <p:ph idx="1"/>
          </p:nvPr>
        </p:nvSpPr>
        <p:spPr>
          <a:xfrm>
            <a:off x="0" y="1935480"/>
            <a:ext cx="9144000" cy="4693920"/>
          </a:xfrm>
        </p:spPr>
        <p:txBody>
          <a:bodyPr>
            <a:normAutofit fontScale="70000" lnSpcReduction="20000"/>
          </a:bodyPr>
          <a:lstStyle/>
          <a:p>
            <a:r>
              <a:rPr lang="el-GR" dirty="0" smtClean="0"/>
              <a:t>Ποιες από τις παρακάτω σχέσεις το {1,2,3,4} είναι συμμετρικές (τα ζεύγη του  παραδείγματος 7)</a:t>
            </a:r>
          </a:p>
          <a:p>
            <a:endParaRPr lang="el-GR" dirty="0" smtClean="0"/>
          </a:p>
          <a:p>
            <a:pPr>
              <a:buNone/>
            </a:pPr>
            <a:r>
              <a:rPr lang="en-US" dirty="0" smtClean="0"/>
              <a:t>R1 = {(1,1), (1,2), (2,1), (2,2), (3,4), (4,1), (4,4)}</a:t>
            </a:r>
          </a:p>
          <a:p>
            <a:pPr>
              <a:buNone/>
            </a:pPr>
            <a:r>
              <a:rPr lang="en-US" dirty="0" smtClean="0"/>
              <a:t>R2 = {(1,1), (1,2), (2,1)}</a:t>
            </a:r>
          </a:p>
          <a:p>
            <a:pPr>
              <a:buNone/>
            </a:pPr>
            <a:r>
              <a:rPr lang="en-US" dirty="0" smtClean="0"/>
              <a:t>R3 = {(1,1), </a:t>
            </a:r>
            <a:r>
              <a:rPr lang="el-GR" dirty="0" smtClean="0"/>
              <a:t>(</a:t>
            </a:r>
            <a:r>
              <a:rPr lang="en-US" dirty="0" smtClean="0"/>
              <a:t>1,2), (1,4), (2,1), (2,2), (3,3) (4,1), (4,4)}</a:t>
            </a:r>
            <a:r>
              <a:rPr lang="el-GR" dirty="0" smtClean="0"/>
              <a:t>  </a:t>
            </a:r>
            <a:endParaRPr lang="en-US" dirty="0" smtClean="0"/>
          </a:p>
          <a:p>
            <a:pPr>
              <a:buNone/>
            </a:pPr>
            <a:r>
              <a:rPr lang="en-US" dirty="0" smtClean="0"/>
              <a:t>R4 = {(2,1), (3,1), (3,2), (4,1), (4,2), (4,3)}</a:t>
            </a:r>
          </a:p>
          <a:p>
            <a:pPr>
              <a:buNone/>
            </a:pPr>
            <a:r>
              <a:rPr lang="en-US" dirty="0" smtClean="0"/>
              <a:t>R5 = {(1,1), (1,2), (1,3), (1,4), (2,2), (2,3), (2,4), (3,3), (3,4), (4,4)}</a:t>
            </a:r>
          </a:p>
          <a:p>
            <a:pPr>
              <a:buNone/>
            </a:pPr>
            <a:r>
              <a:rPr lang="en-US" dirty="0" smtClean="0"/>
              <a:t>R6 = {(3,4)}</a:t>
            </a:r>
          </a:p>
          <a:p>
            <a:pPr>
              <a:buNone/>
            </a:pPr>
            <a:endParaRPr lang="en-US" dirty="0" smtClean="0"/>
          </a:p>
          <a:p>
            <a:pPr>
              <a:buNone/>
            </a:pPr>
            <a:endParaRPr lang="en-US" dirty="0" smtClean="0"/>
          </a:p>
          <a:p>
            <a:pPr>
              <a:buNone/>
            </a:pPr>
            <a:r>
              <a:rPr lang="el-GR" dirty="0" smtClean="0"/>
              <a:t>Είναι οι </a:t>
            </a:r>
            <a:r>
              <a:rPr lang="en-US" dirty="0" smtClean="0"/>
              <a:t>R</a:t>
            </a:r>
            <a:r>
              <a:rPr lang="el-GR" dirty="0" smtClean="0"/>
              <a:t>2</a:t>
            </a:r>
            <a:r>
              <a:rPr lang="en-US" dirty="0" smtClean="0"/>
              <a:t>, R</a:t>
            </a:r>
            <a:r>
              <a:rPr lang="el-GR" dirty="0" smtClean="0"/>
              <a:t>3</a:t>
            </a:r>
          </a:p>
          <a:p>
            <a:pPr>
              <a:buNone/>
            </a:pPr>
            <a:r>
              <a:rPr lang="el-GR" dirty="0" smtClean="0"/>
              <a:t>Για τις υπόλοιπες υπάρχει τουλάχιστον ένα ζεύγος (α, β) όπου (β, α) δεν ανήκει στη σχέση (δώστε παράδειγμα)</a:t>
            </a:r>
          </a:p>
          <a:p>
            <a:pPr>
              <a:buNone/>
            </a:pPr>
            <a:r>
              <a:rPr lang="el-GR" dirty="0" smtClean="0"/>
              <a:t>Για την </a:t>
            </a:r>
            <a:r>
              <a:rPr lang="en-US" dirty="0" smtClean="0"/>
              <a:t>R4 </a:t>
            </a:r>
            <a:r>
              <a:rPr lang="el-GR" dirty="0" smtClean="0"/>
              <a:t>είναι το (3,1)</a:t>
            </a:r>
          </a:p>
          <a:p>
            <a:pPr>
              <a:buNone/>
            </a:pPr>
            <a:r>
              <a:rPr lang="el-GR" dirty="0" smtClean="0"/>
              <a:t>Για την </a:t>
            </a:r>
            <a:r>
              <a:rPr lang="en-US" dirty="0" smtClean="0"/>
              <a:t>R5 </a:t>
            </a:r>
            <a:r>
              <a:rPr lang="el-GR" dirty="0" smtClean="0"/>
              <a:t>είναι το (1,3)</a:t>
            </a:r>
          </a:p>
          <a:p>
            <a:pPr>
              <a:buNone/>
            </a:pPr>
            <a:r>
              <a:rPr lang="el-GR" dirty="0" smtClean="0"/>
              <a:t>Για την </a:t>
            </a:r>
            <a:r>
              <a:rPr lang="en-US" dirty="0" smtClean="0"/>
              <a:t>R6 </a:t>
            </a:r>
            <a:r>
              <a:rPr lang="el-GR" dirty="0" smtClean="0"/>
              <a:t>είναι το (3,4)</a:t>
            </a:r>
            <a:endParaRPr lang="el-GR"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smtClean="0"/>
              <a:t/>
            </a:r>
            <a:br>
              <a:rPr lang="el-GR" dirty="0" smtClean="0"/>
            </a:br>
            <a:r>
              <a:rPr lang="el-GR" dirty="0" smtClean="0"/>
              <a:t>Παράδειγμα 11</a:t>
            </a:r>
            <a:endParaRPr lang="el-GR" dirty="0"/>
          </a:p>
        </p:txBody>
      </p:sp>
      <p:sp>
        <p:nvSpPr>
          <p:cNvPr id="3" name="Content Placeholder 2"/>
          <p:cNvSpPr>
            <a:spLocks noGrp="1"/>
          </p:cNvSpPr>
          <p:nvPr>
            <p:ph idx="1"/>
          </p:nvPr>
        </p:nvSpPr>
        <p:spPr/>
        <p:txBody>
          <a:bodyPr>
            <a:normAutofit fontScale="92500" lnSpcReduction="10000"/>
          </a:bodyPr>
          <a:lstStyle/>
          <a:p>
            <a:r>
              <a:rPr lang="el-GR" dirty="0" smtClean="0"/>
              <a:t>Ποιες από τις σχέσεις του παραδείγματος 5 είναι συμμετρικές και ποιες </a:t>
            </a:r>
            <a:r>
              <a:rPr lang="el-GR" dirty="0" err="1" smtClean="0"/>
              <a:t>αντισυμμετρικές</a:t>
            </a:r>
            <a:endParaRPr lang="el-GR" dirty="0" smtClean="0"/>
          </a:p>
          <a:p>
            <a:pPr>
              <a:buNone/>
            </a:pPr>
            <a:endParaRPr lang="el-GR" dirty="0" smtClean="0"/>
          </a:p>
          <a:p>
            <a:pPr>
              <a:buNone/>
            </a:pPr>
            <a:r>
              <a:rPr lang="el-GR" dirty="0" smtClean="0"/>
              <a:t>Συμμετρικές </a:t>
            </a:r>
          </a:p>
          <a:p>
            <a:pPr>
              <a:buNone/>
            </a:pPr>
            <a:endParaRPr lang="el-GR" dirty="0" smtClean="0"/>
          </a:p>
          <a:p>
            <a:r>
              <a:rPr lang="en-US" dirty="0" smtClean="0"/>
              <a:t>R1 = {(a, b) | a &lt;= b}</a:t>
            </a:r>
            <a:r>
              <a:rPr lang="el-GR" dirty="0" smtClean="0"/>
              <a:t> </a:t>
            </a:r>
            <a:r>
              <a:rPr lang="el-GR" dirty="0" smtClean="0">
                <a:solidFill>
                  <a:srgbClr val="0070C0"/>
                </a:solidFill>
              </a:rPr>
              <a:t>3 &lt;= 4 αλλά όχι 4 &lt;= 3</a:t>
            </a:r>
            <a:endParaRPr lang="en-US" dirty="0" smtClean="0">
              <a:solidFill>
                <a:srgbClr val="0070C0"/>
              </a:solidFill>
            </a:endParaRPr>
          </a:p>
          <a:p>
            <a:r>
              <a:rPr lang="en-US" dirty="0" smtClean="0"/>
              <a:t>R2 = {(a, b) | a &gt; b}</a:t>
            </a:r>
            <a:r>
              <a:rPr lang="el-GR" dirty="0" smtClean="0"/>
              <a:t> </a:t>
            </a:r>
            <a:r>
              <a:rPr lang="el-GR" dirty="0" smtClean="0">
                <a:solidFill>
                  <a:srgbClr val="0070C0"/>
                </a:solidFill>
              </a:rPr>
              <a:t>4 &gt; 3 αλλά όχι 3 &gt; 4</a:t>
            </a:r>
            <a:endParaRPr lang="en-US" dirty="0" smtClean="0">
              <a:solidFill>
                <a:srgbClr val="0070C0"/>
              </a:solidFill>
            </a:endParaRPr>
          </a:p>
          <a:p>
            <a:r>
              <a:rPr lang="en-US" dirty="0" smtClean="0"/>
              <a:t>R3 = {(a, b) | a = b or a = -b} </a:t>
            </a:r>
            <a:r>
              <a:rPr lang="el-GR" dirty="0" smtClean="0">
                <a:solidFill>
                  <a:srgbClr val="0070C0"/>
                </a:solidFill>
              </a:rPr>
              <a:t>ΝΑΙ</a:t>
            </a:r>
            <a:endParaRPr lang="en-US" dirty="0" smtClean="0">
              <a:solidFill>
                <a:srgbClr val="0070C0"/>
              </a:solidFill>
            </a:endParaRPr>
          </a:p>
          <a:p>
            <a:r>
              <a:rPr lang="en-US" dirty="0" smtClean="0"/>
              <a:t>R4 = {(a, b) | a = b}</a:t>
            </a:r>
            <a:r>
              <a:rPr lang="el-GR" dirty="0" smtClean="0"/>
              <a:t> </a:t>
            </a:r>
            <a:r>
              <a:rPr lang="el-GR" dirty="0" smtClean="0">
                <a:solidFill>
                  <a:srgbClr val="0070C0"/>
                </a:solidFill>
              </a:rPr>
              <a:t>ΝΑΙ</a:t>
            </a:r>
            <a:endParaRPr lang="en-US" dirty="0" smtClean="0">
              <a:solidFill>
                <a:srgbClr val="0070C0"/>
              </a:solidFill>
            </a:endParaRPr>
          </a:p>
          <a:p>
            <a:r>
              <a:rPr lang="en-US" dirty="0" smtClean="0"/>
              <a:t>R5 = {(a, b) | a = b + 1}</a:t>
            </a:r>
            <a:r>
              <a:rPr lang="el-GR" dirty="0" smtClean="0"/>
              <a:t> </a:t>
            </a:r>
            <a:r>
              <a:rPr lang="el-GR" dirty="0" smtClean="0">
                <a:solidFill>
                  <a:srgbClr val="0070C0"/>
                </a:solidFill>
              </a:rPr>
              <a:t>3 = 2 + 1 αλλά όχι 2 = 3+1</a:t>
            </a:r>
            <a:endParaRPr lang="en-US" dirty="0" smtClean="0">
              <a:solidFill>
                <a:srgbClr val="0070C0"/>
              </a:solidFill>
            </a:endParaRPr>
          </a:p>
          <a:p>
            <a:r>
              <a:rPr lang="en-US" dirty="0" smtClean="0"/>
              <a:t>R6 = {(a, b) | </a:t>
            </a:r>
            <a:r>
              <a:rPr lang="en-US" dirty="0" err="1" smtClean="0"/>
              <a:t>a+b</a:t>
            </a:r>
            <a:r>
              <a:rPr lang="en-US" dirty="0" smtClean="0"/>
              <a:t> &lt;=3}</a:t>
            </a:r>
            <a:r>
              <a:rPr lang="el-GR" dirty="0" smtClean="0"/>
              <a:t> </a:t>
            </a:r>
            <a:r>
              <a:rPr lang="el-GR" dirty="0" smtClean="0">
                <a:solidFill>
                  <a:srgbClr val="0070C0"/>
                </a:solidFill>
              </a:rPr>
              <a:t>ΝΑΙ</a:t>
            </a:r>
            <a:endParaRPr lang="el-GR" dirty="0">
              <a:solidFill>
                <a:srgbClr val="0070C0"/>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err="1" smtClean="0"/>
              <a:t>Αντι</a:t>
            </a:r>
            <a:r>
              <a:rPr lang="el-GR" dirty="0" smtClean="0"/>
              <a:t>-συμμετρικές σχέσεις</a:t>
            </a:r>
            <a:br>
              <a:rPr lang="el-GR" dirty="0" smtClean="0"/>
            </a:br>
            <a:r>
              <a:rPr lang="en-US" dirty="0" err="1" smtClean="0"/>
              <a:t>Antisymmetric</a:t>
            </a:r>
            <a:r>
              <a:rPr lang="en-US" dirty="0" smtClean="0"/>
              <a:t> Relations</a:t>
            </a:r>
            <a:endParaRPr lang="en-US" dirty="0"/>
          </a:p>
        </p:txBody>
      </p:sp>
      <p:sp>
        <p:nvSpPr>
          <p:cNvPr id="3" name="Content Placeholder 2"/>
          <p:cNvSpPr>
            <a:spLocks noGrp="1"/>
          </p:cNvSpPr>
          <p:nvPr>
            <p:ph idx="1"/>
          </p:nvPr>
        </p:nvSpPr>
        <p:spPr>
          <a:xfrm>
            <a:off x="457200" y="1935480"/>
            <a:ext cx="8229600" cy="4922520"/>
          </a:xfrm>
        </p:spPr>
        <p:txBody>
          <a:bodyPr>
            <a:normAutofit fontScale="77500" lnSpcReduction="20000"/>
          </a:bodyPr>
          <a:lstStyle/>
          <a:p>
            <a:pPr>
              <a:buNone/>
            </a:pPr>
            <a:r>
              <a:rPr lang="en-US" b="1" dirty="0" smtClean="0"/>
              <a:t>   </a:t>
            </a:r>
            <a:r>
              <a:rPr lang="en-US" b="1" dirty="0" err="1" smtClean="0"/>
              <a:t>Definition</a:t>
            </a:r>
            <a:r>
              <a:rPr lang="en-US" dirty="0" err="1" smtClean="0"/>
              <a:t>:A</a:t>
            </a:r>
            <a:r>
              <a:rPr lang="en-US" dirty="0" smtClean="0"/>
              <a:t> relation </a:t>
            </a:r>
            <a:r>
              <a:rPr lang="en-US" i="1" dirty="0" smtClean="0"/>
              <a:t>R</a:t>
            </a:r>
            <a:r>
              <a:rPr lang="en-US" dirty="0" smtClean="0"/>
              <a:t> on a set </a:t>
            </a:r>
            <a:r>
              <a:rPr lang="en-US" i="1" dirty="0" smtClean="0"/>
              <a:t>A</a:t>
            </a:r>
            <a:r>
              <a:rPr lang="en-US" dirty="0" smtClean="0"/>
              <a:t> such that for all</a:t>
            </a:r>
            <a:r>
              <a:rPr lang="en-US" i="1" dirty="0" smtClean="0">
                <a:ea typeface="Cambria Math"/>
              </a:rPr>
              <a:t>   </a:t>
            </a:r>
            <a:r>
              <a:rPr lang="en-US" i="1" dirty="0" err="1" smtClean="0">
                <a:ea typeface="Cambria Math"/>
              </a:rPr>
              <a:t>a,b</a:t>
            </a:r>
            <a:r>
              <a:rPr lang="en-US" i="1" dirty="0" smtClean="0">
                <a:ea typeface="Cambria Math"/>
              </a:rPr>
              <a:t> </a:t>
            </a:r>
            <a:r>
              <a:rPr lang="en-US" dirty="0" smtClean="0">
                <a:latin typeface="Cambria Math"/>
                <a:ea typeface="Cambria Math"/>
              </a:rPr>
              <a:t>∊</a:t>
            </a:r>
            <a:r>
              <a:rPr lang="en-US" i="1" dirty="0" smtClean="0">
                <a:latin typeface="Cambria Math"/>
                <a:ea typeface="Cambria Math"/>
              </a:rPr>
              <a:t> </a:t>
            </a:r>
            <a:r>
              <a:rPr lang="en-US" i="1" dirty="0" smtClean="0">
                <a:ea typeface="Cambria Math"/>
              </a:rPr>
              <a:t>A</a:t>
            </a:r>
            <a:r>
              <a:rPr lang="en-US" b="1" i="1" dirty="0" smtClean="0">
                <a:ea typeface="Cambria Math"/>
              </a:rPr>
              <a:t>  </a:t>
            </a:r>
            <a:r>
              <a:rPr lang="en-US" dirty="0" smtClean="0"/>
              <a:t>if (</a:t>
            </a:r>
            <a:r>
              <a:rPr lang="en-US" i="1" dirty="0" err="1" smtClean="0"/>
              <a:t>a</a:t>
            </a:r>
            <a:r>
              <a:rPr lang="en-US" dirty="0" err="1" smtClean="0"/>
              <a:t>,</a:t>
            </a:r>
            <a:r>
              <a:rPr lang="en-US" i="1" dirty="0" err="1" smtClean="0"/>
              <a:t>b</a:t>
            </a:r>
            <a:r>
              <a:rPr lang="en-US" dirty="0" smtClean="0"/>
              <a:t>) </a:t>
            </a:r>
            <a:r>
              <a:rPr lang="en-US" dirty="0" smtClean="0">
                <a:latin typeface="Cambria Math"/>
                <a:ea typeface="Cambria Math"/>
              </a:rPr>
              <a:t>∊</a:t>
            </a:r>
            <a:r>
              <a:rPr lang="en-US" i="1" dirty="0" smtClean="0">
                <a:latin typeface="Cambria Math"/>
                <a:ea typeface="Cambria Math"/>
              </a:rPr>
              <a:t> </a:t>
            </a:r>
            <a:r>
              <a:rPr lang="en-US" i="1" dirty="0" smtClean="0">
                <a:ea typeface="Cambria Math"/>
              </a:rPr>
              <a:t>R</a:t>
            </a:r>
            <a:r>
              <a:rPr lang="en-US" b="1" i="1" dirty="0" smtClean="0">
                <a:ea typeface="Cambria Math"/>
              </a:rPr>
              <a:t> </a:t>
            </a:r>
            <a:r>
              <a:rPr lang="en-US" dirty="0" smtClean="0">
                <a:ea typeface="Cambria Math"/>
              </a:rPr>
              <a:t>and </a:t>
            </a:r>
            <a:r>
              <a:rPr lang="en-US" dirty="0" smtClean="0"/>
              <a:t>(</a:t>
            </a:r>
            <a:r>
              <a:rPr lang="en-US" i="1" dirty="0" err="1" smtClean="0"/>
              <a:t>b</a:t>
            </a:r>
            <a:r>
              <a:rPr lang="en-US" dirty="0" err="1" smtClean="0"/>
              <a:t>,</a:t>
            </a:r>
            <a:r>
              <a:rPr lang="en-US" i="1" dirty="0" err="1" smtClean="0"/>
              <a:t>a</a:t>
            </a:r>
            <a:r>
              <a:rPr lang="en-US" dirty="0" smtClean="0"/>
              <a:t>) </a:t>
            </a:r>
            <a:r>
              <a:rPr lang="en-US" dirty="0" smtClean="0">
                <a:latin typeface="Cambria Math"/>
                <a:ea typeface="Cambria Math"/>
              </a:rPr>
              <a:t>∊ </a:t>
            </a:r>
            <a:r>
              <a:rPr lang="en-US" i="1" dirty="0" smtClean="0">
                <a:ea typeface="Cambria Math"/>
              </a:rPr>
              <a:t>R</a:t>
            </a:r>
            <a:r>
              <a:rPr lang="en-US" b="1" i="1" dirty="0" smtClean="0">
                <a:ea typeface="Cambria Math"/>
              </a:rPr>
              <a:t>, </a:t>
            </a:r>
            <a:r>
              <a:rPr lang="en-US" dirty="0" smtClean="0">
                <a:ea typeface="Cambria Math"/>
              </a:rPr>
              <a:t>then </a:t>
            </a:r>
            <a:r>
              <a:rPr lang="en-US" i="1" dirty="0" smtClean="0">
                <a:ea typeface="Cambria Math"/>
              </a:rPr>
              <a:t>a = b  </a:t>
            </a:r>
            <a:r>
              <a:rPr lang="en-US" dirty="0" smtClean="0">
                <a:ea typeface="Cambria Math"/>
              </a:rPr>
              <a:t>is called </a:t>
            </a:r>
            <a:r>
              <a:rPr lang="en-US" i="1" dirty="0" err="1" smtClean="0">
                <a:ea typeface="Cambria Math"/>
              </a:rPr>
              <a:t>antisymmetric</a:t>
            </a:r>
            <a:r>
              <a:rPr lang="en-US" dirty="0" smtClean="0">
                <a:ea typeface="Cambria Math"/>
              </a:rPr>
              <a:t>. Written symbolically, </a:t>
            </a:r>
            <a:r>
              <a:rPr lang="en-US" i="1" dirty="0" smtClean="0">
                <a:ea typeface="Cambria Math"/>
              </a:rPr>
              <a:t>R</a:t>
            </a:r>
            <a:r>
              <a:rPr lang="en-US" dirty="0" smtClean="0">
                <a:ea typeface="Cambria Math"/>
              </a:rPr>
              <a:t> is </a:t>
            </a:r>
            <a:r>
              <a:rPr lang="en-US" dirty="0" err="1" smtClean="0">
                <a:ea typeface="Cambria Math"/>
              </a:rPr>
              <a:t>antisymmetric</a:t>
            </a:r>
            <a:r>
              <a:rPr lang="en-US" dirty="0" smtClean="0">
                <a:ea typeface="Cambria Math"/>
              </a:rPr>
              <a:t> if and only if </a:t>
            </a:r>
          </a:p>
          <a:p>
            <a:pPr lvl="1">
              <a:buNone/>
            </a:pPr>
            <a:r>
              <a:rPr lang="en-US" dirty="0" smtClean="0">
                <a:latin typeface="Cambria Math"/>
                <a:ea typeface="Cambria Math"/>
              </a:rPr>
              <a:t>∀</a:t>
            </a:r>
            <a:r>
              <a:rPr lang="en-US" i="1" dirty="0" err="1" smtClean="0">
                <a:ea typeface="Cambria Math"/>
              </a:rPr>
              <a:t>x</a:t>
            </a:r>
            <a:r>
              <a:rPr lang="en-US" dirty="0" err="1" smtClean="0">
                <a:latin typeface="Cambria Math"/>
                <a:ea typeface="Cambria Math"/>
              </a:rPr>
              <a:t>∀</a:t>
            </a:r>
            <a:r>
              <a:rPr lang="en-US" i="1" dirty="0" err="1" smtClean="0">
                <a:ea typeface="Cambria Math"/>
              </a:rPr>
              <a:t>y</a:t>
            </a:r>
            <a:r>
              <a:rPr lang="en-US" dirty="0" smtClean="0">
                <a:latin typeface="Cambria Math"/>
                <a:ea typeface="Cambria Math"/>
              </a:rPr>
              <a:t> [(</a:t>
            </a:r>
            <a:r>
              <a:rPr lang="en-US" i="1" dirty="0" err="1" smtClean="0">
                <a:ea typeface="Cambria Math"/>
              </a:rPr>
              <a:t>x</a:t>
            </a:r>
            <a:r>
              <a:rPr lang="en-US" dirty="0" err="1" smtClean="0">
                <a:latin typeface="Cambria Math"/>
                <a:ea typeface="Cambria Math"/>
              </a:rPr>
              <a:t>,</a:t>
            </a:r>
            <a:r>
              <a:rPr lang="en-US" i="1" dirty="0" err="1" smtClean="0">
                <a:ea typeface="Cambria Math"/>
              </a:rPr>
              <a:t>y</a:t>
            </a:r>
            <a:r>
              <a:rPr lang="en-US" dirty="0" smtClean="0">
                <a:latin typeface="Cambria Math"/>
                <a:ea typeface="Cambria Math"/>
              </a:rPr>
              <a:t>) ∊</a:t>
            </a:r>
            <a:r>
              <a:rPr lang="en-US" i="1" dirty="0" smtClean="0">
                <a:ea typeface="Cambria Math"/>
              </a:rPr>
              <a:t>R</a:t>
            </a:r>
            <a:r>
              <a:rPr lang="en-US" dirty="0" smtClean="0">
                <a:latin typeface="Cambria Math"/>
                <a:ea typeface="Cambria Math"/>
              </a:rPr>
              <a:t> ∧ (</a:t>
            </a:r>
            <a:r>
              <a:rPr lang="en-US" i="1" dirty="0" err="1" smtClean="0">
                <a:ea typeface="Cambria Math"/>
              </a:rPr>
              <a:t>y</a:t>
            </a:r>
            <a:r>
              <a:rPr lang="en-US" dirty="0" err="1" smtClean="0">
                <a:latin typeface="Cambria Math"/>
                <a:ea typeface="Cambria Math"/>
              </a:rPr>
              <a:t>,</a:t>
            </a:r>
            <a:r>
              <a:rPr lang="en-US" i="1" dirty="0" err="1" smtClean="0">
                <a:ea typeface="Cambria Math"/>
              </a:rPr>
              <a:t>x</a:t>
            </a:r>
            <a:r>
              <a:rPr lang="en-US" dirty="0" smtClean="0">
                <a:latin typeface="Cambria Math"/>
                <a:ea typeface="Cambria Math"/>
              </a:rPr>
              <a:t>) ∊ </a:t>
            </a:r>
            <a:r>
              <a:rPr lang="en-US" i="1" dirty="0" smtClean="0">
                <a:ea typeface="Cambria Math"/>
              </a:rPr>
              <a:t>R </a:t>
            </a:r>
            <a:r>
              <a:rPr lang="en-US" dirty="0" smtClean="0">
                <a:latin typeface="Cambria Math"/>
                <a:ea typeface="Cambria Math"/>
              </a:rPr>
              <a:t>⟶ </a:t>
            </a:r>
            <a:r>
              <a:rPr lang="en-US" i="1" dirty="0" smtClean="0">
                <a:ea typeface="Cambria Math"/>
              </a:rPr>
              <a:t>x</a:t>
            </a:r>
            <a:r>
              <a:rPr lang="en-US" dirty="0" smtClean="0">
                <a:latin typeface="Cambria Math"/>
                <a:ea typeface="Cambria Math"/>
              </a:rPr>
              <a:t> = </a:t>
            </a:r>
            <a:r>
              <a:rPr lang="en-US" i="1" dirty="0" smtClean="0">
                <a:ea typeface="Cambria Math"/>
              </a:rPr>
              <a:t>y</a:t>
            </a:r>
            <a:r>
              <a:rPr lang="en-US" dirty="0" smtClean="0">
                <a:latin typeface="Cambria Math"/>
                <a:ea typeface="Cambria Math"/>
              </a:rPr>
              <a:t>]</a:t>
            </a:r>
            <a:r>
              <a:rPr lang="el-GR" dirty="0" smtClean="0">
                <a:latin typeface="Cambria Math"/>
                <a:ea typeface="Cambria Math"/>
              </a:rPr>
              <a:t> </a:t>
            </a:r>
            <a:r>
              <a:rPr lang="el-GR" b="1" dirty="0" smtClean="0">
                <a:solidFill>
                  <a:srgbClr val="0070C0"/>
                </a:solidFill>
                <a:latin typeface="Cambria Math"/>
                <a:ea typeface="Cambria Math"/>
              </a:rPr>
              <a:t>(αν το (</a:t>
            </a:r>
            <a:r>
              <a:rPr lang="en-US" b="1" dirty="0" smtClean="0">
                <a:solidFill>
                  <a:srgbClr val="0070C0"/>
                </a:solidFill>
                <a:latin typeface="Cambria Math"/>
                <a:ea typeface="Cambria Math"/>
              </a:rPr>
              <a:t>a, b</a:t>
            </a:r>
            <a:r>
              <a:rPr lang="el-GR" b="1" dirty="0" smtClean="0">
                <a:solidFill>
                  <a:srgbClr val="0070C0"/>
                </a:solidFill>
                <a:latin typeface="Cambria Math"/>
                <a:ea typeface="Cambria Math"/>
              </a:rPr>
              <a:t>) ανήκει τότε το (</a:t>
            </a:r>
            <a:r>
              <a:rPr lang="en-US" b="1" dirty="0" smtClean="0">
                <a:solidFill>
                  <a:srgbClr val="0070C0"/>
                </a:solidFill>
                <a:latin typeface="Cambria Math"/>
                <a:ea typeface="Cambria Math"/>
              </a:rPr>
              <a:t>b, a</a:t>
            </a:r>
            <a:r>
              <a:rPr lang="el-GR" b="1" dirty="0" smtClean="0">
                <a:solidFill>
                  <a:srgbClr val="0070C0"/>
                </a:solidFill>
                <a:latin typeface="Cambria Math"/>
                <a:ea typeface="Cambria Math"/>
              </a:rPr>
              <a:t>) δεν ανήκει ή </a:t>
            </a:r>
            <a:r>
              <a:rPr lang="en-US" b="1" dirty="0" smtClean="0">
                <a:solidFill>
                  <a:srgbClr val="0070C0"/>
                </a:solidFill>
                <a:latin typeface="Cambria Math"/>
                <a:ea typeface="Cambria Math"/>
              </a:rPr>
              <a:t>a = b   </a:t>
            </a:r>
            <a:r>
              <a:rPr lang="el-GR" b="1" dirty="0" smtClean="0">
                <a:solidFill>
                  <a:srgbClr val="0070C0"/>
                </a:solidFill>
                <a:latin typeface="Cambria Math"/>
                <a:ea typeface="Cambria Math"/>
              </a:rPr>
              <a:t>ΓΙΑ ΌΛΑ ΤΑ  </a:t>
            </a:r>
            <a:r>
              <a:rPr lang="en-US" b="1" dirty="0" smtClean="0">
                <a:solidFill>
                  <a:srgbClr val="0070C0"/>
                </a:solidFill>
                <a:latin typeface="Cambria Math"/>
                <a:ea typeface="Cambria Math"/>
              </a:rPr>
              <a:t>a, b</a:t>
            </a:r>
            <a:r>
              <a:rPr lang="el-GR" b="1" dirty="0" smtClean="0">
                <a:solidFill>
                  <a:srgbClr val="0070C0"/>
                </a:solidFill>
                <a:latin typeface="Cambria Math"/>
                <a:ea typeface="Cambria Math"/>
              </a:rPr>
              <a:t>)</a:t>
            </a:r>
            <a:endParaRPr lang="en-US" b="1" dirty="0" smtClean="0">
              <a:ea typeface="Cambria Math"/>
            </a:endParaRPr>
          </a:p>
          <a:p>
            <a:r>
              <a:rPr lang="en-US" b="1" dirty="0" smtClean="0">
                <a:ea typeface="Cambria Math"/>
              </a:rPr>
              <a:t>Example</a:t>
            </a:r>
            <a:r>
              <a:rPr lang="en-US" dirty="0" smtClean="0">
                <a:ea typeface="Cambria Math"/>
              </a:rPr>
              <a:t>: The following relations  on the integers are </a:t>
            </a:r>
            <a:r>
              <a:rPr lang="en-US" dirty="0" err="1" smtClean="0">
                <a:ea typeface="Cambria Math"/>
              </a:rPr>
              <a:t>antisymmetric</a:t>
            </a:r>
            <a:r>
              <a:rPr lang="en-US" dirty="0" smtClean="0">
                <a:ea typeface="Cambria Math"/>
              </a:rPr>
              <a:t>:</a:t>
            </a:r>
          </a:p>
          <a:p>
            <a:pPr lvl="1">
              <a:buNone/>
            </a:pPr>
            <a:r>
              <a:rPr lang="en-US" i="1" dirty="0" smtClean="0"/>
              <a:t>R</a:t>
            </a:r>
            <a:r>
              <a:rPr lang="en-US" baseline="-25000" dirty="0" smtClean="0">
                <a:latin typeface="Cambria Math" pitchFamily="18" charset="0"/>
                <a:ea typeface="Cambria Math" pitchFamily="18" charset="0"/>
              </a:rPr>
              <a:t>1 </a:t>
            </a:r>
            <a:r>
              <a:rPr lang="en-US" dirty="0" smtClean="0"/>
              <a:t>= {(</a:t>
            </a:r>
            <a:r>
              <a:rPr lang="en-US" i="1" dirty="0" err="1" smtClean="0"/>
              <a:t>a</a:t>
            </a:r>
            <a:r>
              <a:rPr lang="en-US" dirty="0" err="1" smtClean="0"/>
              <a:t>,</a:t>
            </a:r>
            <a:r>
              <a:rPr lang="en-US" i="1" dirty="0" err="1" smtClean="0"/>
              <a:t>b</a:t>
            </a:r>
            <a:r>
              <a:rPr lang="en-US" dirty="0" smtClean="0"/>
              <a:t>) | </a:t>
            </a:r>
            <a:r>
              <a:rPr lang="en-US" i="1" dirty="0" smtClean="0"/>
              <a:t>a</a:t>
            </a:r>
            <a:r>
              <a:rPr lang="en-US" dirty="0" smtClean="0"/>
              <a:t> </a:t>
            </a:r>
            <a:r>
              <a:rPr lang="en-US" dirty="0" smtClean="0">
                <a:latin typeface="Cambria Math"/>
                <a:ea typeface="Cambria Math"/>
              </a:rPr>
              <a:t>≤ </a:t>
            </a:r>
            <a:r>
              <a:rPr lang="en-US" i="1" dirty="0" smtClean="0">
                <a:latin typeface="Cambria Math"/>
                <a:ea typeface="Cambria Math"/>
              </a:rPr>
              <a:t>b</a:t>
            </a:r>
            <a:r>
              <a:rPr lang="en-US" dirty="0" smtClean="0">
                <a:latin typeface="Cambria Math"/>
                <a:ea typeface="Cambria Math"/>
              </a:rPr>
              <a:t>},</a:t>
            </a:r>
          </a:p>
          <a:p>
            <a:pPr lvl="1">
              <a:buNone/>
            </a:pPr>
            <a:r>
              <a:rPr lang="en-US" i="1" dirty="0" smtClean="0"/>
              <a:t>R</a:t>
            </a:r>
            <a:r>
              <a:rPr lang="en-US" baseline="-25000" dirty="0" smtClean="0">
                <a:latin typeface="Cambria Math" pitchFamily="18" charset="0"/>
                <a:ea typeface="Cambria Math" pitchFamily="18" charset="0"/>
              </a:rPr>
              <a:t>2 </a:t>
            </a:r>
            <a:r>
              <a:rPr lang="en-US" dirty="0" smtClean="0"/>
              <a:t>= {(</a:t>
            </a:r>
            <a:r>
              <a:rPr lang="en-US" i="1" dirty="0" err="1" smtClean="0"/>
              <a:t>a</a:t>
            </a:r>
            <a:r>
              <a:rPr lang="en-US" dirty="0" err="1" smtClean="0"/>
              <a:t>,</a:t>
            </a:r>
            <a:r>
              <a:rPr lang="en-US" i="1" dirty="0" err="1" smtClean="0"/>
              <a:t>b</a:t>
            </a:r>
            <a:r>
              <a:rPr lang="en-US" dirty="0" smtClean="0"/>
              <a:t>) | </a:t>
            </a:r>
            <a:r>
              <a:rPr lang="en-US" i="1" dirty="0" smtClean="0"/>
              <a:t>a</a:t>
            </a:r>
            <a:r>
              <a:rPr lang="en-US" dirty="0" smtClean="0"/>
              <a:t> </a:t>
            </a:r>
            <a:r>
              <a:rPr lang="en-US" dirty="0" smtClean="0">
                <a:latin typeface="Cambria Math"/>
                <a:ea typeface="Cambria Math"/>
              </a:rPr>
              <a:t>&gt; </a:t>
            </a:r>
            <a:r>
              <a:rPr lang="en-US" i="1" dirty="0" smtClean="0">
                <a:latin typeface="Cambria Math"/>
                <a:ea typeface="Cambria Math"/>
              </a:rPr>
              <a:t>b</a:t>
            </a:r>
            <a:r>
              <a:rPr lang="en-US" dirty="0" smtClean="0">
                <a:latin typeface="Cambria Math"/>
                <a:ea typeface="Cambria Math"/>
              </a:rPr>
              <a:t>},</a:t>
            </a:r>
            <a:endParaRPr lang="en-US" dirty="0" smtClean="0"/>
          </a:p>
          <a:p>
            <a:pPr lvl="1">
              <a:buNone/>
            </a:pPr>
            <a:r>
              <a:rPr lang="en-US" i="1" dirty="0" smtClean="0"/>
              <a:t>R</a:t>
            </a:r>
            <a:r>
              <a:rPr lang="en-US" baseline="-25000" dirty="0" smtClean="0">
                <a:latin typeface="Cambria Math" pitchFamily="18" charset="0"/>
                <a:ea typeface="Cambria Math" pitchFamily="18" charset="0"/>
              </a:rPr>
              <a:t>4 </a:t>
            </a:r>
            <a:r>
              <a:rPr lang="en-US" dirty="0" smtClean="0"/>
              <a:t>= {(</a:t>
            </a:r>
            <a:r>
              <a:rPr lang="en-US" i="1" dirty="0" err="1" smtClean="0"/>
              <a:t>a</a:t>
            </a:r>
            <a:r>
              <a:rPr lang="en-US" dirty="0" err="1" smtClean="0"/>
              <a:t>,</a:t>
            </a:r>
            <a:r>
              <a:rPr lang="en-US" i="1" dirty="0" err="1" smtClean="0"/>
              <a:t>b</a:t>
            </a:r>
            <a:r>
              <a:rPr lang="en-US" dirty="0" smtClean="0"/>
              <a:t>) | </a:t>
            </a:r>
            <a:r>
              <a:rPr lang="en-US" i="1" dirty="0" smtClean="0"/>
              <a:t>a</a:t>
            </a:r>
            <a:r>
              <a:rPr lang="en-US" dirty="0" smtClean="0"/>
              <a:t> </a:t>
            </a:r>
            <a:r>
              <a:rPr lang="en-US" dirty="0" smtClean="0">
                <a:latin typeface="Cambria Math"/>
                <a:ea typeface="Cambria Math"/>
              </a:rPr>
              <a:t>= </a:t>
            </a:r>
            <a:r>
              <a:rPr lang="en-US" i="1" dirty="0" smtClean="0">
                <a:latin typeface="Cambria Math"/>
                <a:ea typeface="Cambria Math"/>
              </a:rPr>
              <a:t>b</a:t>
            </a:r>
            <a:r>
              <a:rPr lang="en-US" dirty="0" smtClean="0">
                <a:latin typeface="Cambria Math"/>
                <a:ea typeface="Cambria Math"/>
              </a:rPr>
              <a:t>},</a:t>
            </a:r>
            <a:endParaRPr lang="en-US" dirty="0" smtClean="0"/>
          </a:p>
          <a:p>
            <a:pPr lvl="1">
              <a:buNone/>
            </a:pPr>
            <a:r>
              <a:rPr lang="en-US" i="1" dirty="0" smtClean="0"/>
              <a:t>R</a:t>
            </a:r>
            <a:r>
              <a:rPr lang="en-US" baseline="-25000" dirty="0" smtClean="0">
                <a:latin typeface="Cambria Math" pitchFamily="18" charset="0"/>
                <a:ea typeface="Cambria Math" pitchFamily="18" charset="0"/>
              </a:rPr>
              <a:t>5 </a:t>
            </a:r>
            <a:r>
              <a:rPr lang="en-US" dirty="0" smtClean="0"/>
              <a:t>= {(</a:t>
            </a:r>
            <a:r>
              <a:rPr lang="en-US" i="1" dirty="0" err="1" smtClean="0"/>
              <a:t>a</a:t>
            </a:r>
            <a:r>
              <a:rPr lang="en-US" dirty="0" err="1" smtClean="0"/>
              <a:t>,</a:t>
            </a:r>
            <a:r>
              <a:rPr lang="en-US" i="1" dirty="0" err="1" smtClean="0"/>
              <a:t>b</a:t>
            </a:r>
            <a:r>
              <a:rPr lang="en-US" dirty="0" smtClean="0"/>
              <a:t>) | </a:t>
            </a:r>
            <a:r>
              <a:rPr lang="en-US" i="1" dirty="0" smtClean="0"/>
              <a:t>a</a:t>
            </a:r>
            <a:r>
              <a:rPr lang="en-US" dirty="0" smtClean="0"/>
              <a:t> </a:t>
            </a:r>
            <a:r>
              <a:rPr lang="en-US" dirty="0" smtClean="0">
                <a:latin typeface="Cambria Math"/>
                <a:ea typeface="Cambria Math"/>
              </a:rPr>
              <a:t>= </a:t>
            </a:r>
            <a:r>
              <a:rPr lang="en-US" i="1" dirty="0" smtClean="0">
                <a:latin typeface="Cambria Math"/>
                <a:ea typeface="Cambria Math"/>
              </a:rPr>
              <a:t>b </a:t>
            </a:r>
            <a:r>
              <a:rPr lang="en-US" dirty="0" smtClean="0">
                <a:latin typeface="Cambria Math"/>
                <a:ea typeface="Cambria Math"/>
              </a:rPr>
              <a:t>+ 1}.</a:t>
            </a:r>
          </a:p>
          <a:p>
            <a:pPr lvl="1">
              <a:buNone/>
            </a:pPr>
            <a:r>
              <a:rPr lang="en-US" dirty="0" smtClean="0">
                <a:latin typeface="Cambria Math"/>
                <a:ea typeface="Cambria Math"/>
              </a:rPr>
              <a:t>The following relations are not </a:t>
            </a:r>
            <a:r>
              <a:rPr lang="en-US" dirty="0" err="1" smtClean="0">
                <a:latin typeface="Cambria Math"/>
                <a:ea typeface="Cambria Math"/>
              </a:rPr>
              <a:t>antisymmetric</a:t>
            </a:r>
            <a:r>
              <a:rPr lang="en-US" dirty="0" smtClean="0">
                <a:latin typeface="Cambria Math"/>
                <a:ea typeface="Cambria Math"/>
              </a:rPr>
              <a:t>:</a:t>
            </a:r>
          </a:p>
          <a:p>
            <a:pPr lvl="1">
              <a:buNone/>
            </a:pPr>
            <a:r>
              <a:rPr lang="en-US" i="1" dirty="0" smtClean="0"/>
              <a:t>R</a:t>
            </a:r>
            <a:r>
              <a:rPr lang="en-US" baseline="-25000" dirty="0" smtClean="0">
                <a:latin typeface="Cambria Math" pitchFamily="18" charset="0"/>
                <a:ea typeface="Cambria Math" pitchFamily="18" charset="0"/>
              </a:rPr>
              <a:t>3 </a:t>
            </a:r>
            <a:r>
              <a:rPr lang="en-US" dirty="0" smtClean="0"/>
              <a:t>= {(</a:t>
            </a:r>
            <a:r>
              <a:rPr lang="en-US" i="1" dirty="0" err="1" smtClean="0"/>
              <a:t>a</a:t>
            </a:r>
            <a:r>
              <a:rPr lang="en-US" dirty="0" err="1" smtClean="0"/>
              <a:t>,</a:t>
            </a:r>
            <a:r>
              <a:rPr lang="en-US" i="1" dirty="0" err="1" smtClean="0"/>
              <a:t>b</a:t>
            </a:r>
            <a:r>
              <a:rPr lang="en-US" dirty="0" smtClean="0"/>
              <a:t>) | </a:t>
            </a:r>
            <a:r>
              <a:rPr lang="en-US" i="1" dirty="0" smtClean="0"/>
              <a:t>a</a:t>
            </a:r>
            <a:r>
              <a:rPr lang="en-US" dirty="0" smtClean="0"/>
              <a:t> </a:t>
            </a:r>
            <a:r>
              <a:rPr lang="en-US" dirty="0" smtClean="0">
                <a:latin typeface="Cambria Math"/>
                <a:ea typeface="Cambria Math"/>
              </a:rPr>
              <a:t>= </a:t>
            </a:r>
            <a:r>
              <a:rPr lang="en-US" i="1" dirty="0" smtClean="0">
                <a:latin typeface="Cambria Math"/>
                <a:ea typeface="Cambria Math"/>
              </a:rPr>
              <a:t>b  </a:t>
            </a:r>
            <a:r>
              <a:rPr lang="en-US" dirty="0" smtClean="0">
                <a:latin typeface="Cambria Math"/>
                <a:ea typeface="Cambria Math"/>
              </a:rPr>
              <a:t>or</a:t>
            </a:r>
            <a:r>
              <a:rPr lang="en-US" i="1" dirty="0" smtClean="0">
                <a:latin typeface="Cambria Math"/>
                <a:ea typeface="Cambria Math"/>
              </a:rPr>
              <a:t> a </a:t>
            </a:r>
            <a:r>
              <a:rPr lang="en-US" dirty="0" smtClean="0">
                <a:latin typeface="Cambria Math"/>
                <a:ea typeface="Cambria Math"/>
              </a:rPr>
              <a:t>=</a:t>
            </a:r>
            <a:r>
              <a:rPr lang="en-US" i="1" dirty="0" smtClean="0">
                <a:latin typeface="Cambria Math"/>
                <a:ea typeface="Cambria Math"/>
              </a:rPr>
              <a:t> −b</a:t>
            </a:r>
            <a:r>
              <a:rPr lang="en-US" dirty="0" smtClean="0">
                <a:latin typeface="Cambria Math"/>
                <a:ea typeface="Cambria Math"/>
              </a:rPr>
              <a:t>} </a:t>
            </a:r>
          </a:p>
          <a:p>
            <a:pPr lvl="1">
              <a:buNone/>
            </a:pPr>
            <a:r>
              <a:rPr lang="en-US" dirty="0" smtClean="0">
                <a:latin typeface="Cambria Math"/>
                <a:ea typeface="Cambria Math"/>
              </a:rPr>
              <a:t>                    (note that both (1,−1) and (−1,1) belong to </a:t>
            </a:r>
            <a:r>
              <a:rPr lang="en-US" i="1" dirty="0" smtClean="0"/>
              <a:t>R</a:t>
            </a:r>
            <a:r>
              <a:rPr lang="en-US" baseline="-25000" dirty="0" smtClean="0">
                <a:latin typeface="Cambria Math" pitchFamily="18" charset="0"/>
                <a:ea typeface="Cambria Math" pitchFamily="18" charset="0"/>
              </a:rPr>
              <a:t>3</a:t>
            </a:r>
            <a:r>
              <a:rPr lang="en-US" dirty="0" smtClean="0">
                <a:latin typeface="Cambria Math"/>
                <a:ea typeface="Cambria Math"/>
              </a:rPr>
              <a:t>), </a:t>
            </a:r>
            <a:r>
              <a:rPr lang="el-GR" dirty="0" smtClean="0">
                <a:solidFill>
                  <a:srgbClr val="0070C0"/>
                </a:solidFill>
                <a:latin typeface="Cambria Math"/>
                <a:ea typeface="Cambria Math"/>
              </a:rPr>
              <a:t>υπάρχει ένα τουλάχιστον τέτοιο ζεύγος όπου </a:t>
            </a:r>
            <a:r>
              <a:rPr lang="en-US" dirty="0" smtClean="0">
                <a:solidFill>
                  <a:srgbClr val="0070C0"/>
                </a:solidFill>
                <a:latin typeface="Cambria Math"/>
                <a:ea typeface="Cambria Math"/>
              </a:rPr>
              <a:t>(a, b) </a:t>
            </a:r>
            <a:r>
              <a:rPr lang="el-GR" dirty="0" smtClean="0">
                <a:solidFill>
                  <a:srgbClr val="0070C0"/>
                </a:solidFill>
                <a:latin typeface="Cambria Math"/>
                <a:ea typeface="Cambria Math"/>
              </a:rPr>
              <a:t>και (</a:t>
            </a:r>
            <a:r>
              <a:rPr lang="en-US" dirty="0" smtClean="0">
                <a:solidFill>
                  <a:srgbClr val="0070C0"/>
                </a:solidFill>
                <a:latin typeface="Cambria Math"/>
                <a:ea typeface="Cambria Math"/>
              </a:rPr>
              <a:t>b, a) </a:t>
            </a:r>
            <a:r>
              <a:rPr lang="el-GR" dirty="0" smtClean="0">
                <a:solidFill>
                  <a:srgbClr val="0070C0"/>
                </a:solidFill>
                <a:latin typeface="Cambria Math"/>
                <a:ea typeface="Cambria Math"/>
              </a:rPr>
              <a:t>ανήκουν</a:t>
            </a:r>
            <a:endParaRPr lang="en-US" dirty="0" smtClean="0"/>
          </a:p>
          <a:p>
            <a:pPr lvl="1">
              <a:buNone/>
            </a:pPr>
            <a:r>
              <a:rPr lang="en-US" i="1" dirty="0" smtClean="0"/>
              <a:t>R</a:t>
            </a:r>
            <a:r>
              <a:rPr lang="en-US" baseline="-25000" dirty="0" smtClean="0">
                <a:latin typeface="Cambria Math" pitchFamily="18" charset="0"/>
                <a:ea typeface="Cambria Math" pitchFamily="18" charset="0"/>
              </a:rPr>
              <a:t>6 </a:t>
            </a:r>
            <a:r>
              <a:rPr lang="en-US" dirty="0" smtClean="0"/>
              <a:t>= {(</a:t>
            </a:r>
            <a:r>
              <a:rPr lang="en-US" i="1" dirty="0" err="1" smtClean="0"/>
              <a:t>a</a:t>
            </a:r>
            <a:r>
              <a:rPr lang="en-US" dirty="0" err="1" smtClean="0"/>
              <a:t>,</a:t>
            </a:r>
            <a:r>
              <a:rPr lang="en-US" i="1" dirty="0" err="1" smtClean="0"/>
              <a:t>b</a:t>
            </a:r>
            <a:r>
              <a:rPr lang="en-US" dirty="0" smtClean="0"/>
              <a:t>) | </a:t>
            </a:r>
            <a:r>
              <a:rPr lang="en-US" i="1" dirty="0" smtClean="0"/>
              <a:t>a</a:t>
            </a:r>
            <a:r>
              <a:rPr lang="en-US" dirty="0" smtClean="0"/>
              <a:t> + </a:t>
            </a:r>
            <a:r>
              <a:rPr lang="en-US" i="1" dirty="0" smtClean="0"/>
              <a:t>b</a:t>
            </a:r>
            <a:r>
              <a:rPr lang="en-US" dirty="0" smtClean="0"/>
              <a:t> </a:t>
            </a:r>
            <a:r>
              <a:rPr lang="en-US" dirty="0" smtClean="0">
                <a:latin typeface="Cambria Math"/>
                <a:ea typeface="Cambria Math"/>
              </a:rPr>
              <a:t>≤ 3} (note that both (1,2) and (2,1) belong to </a:t>
            </a:r>
            <a:r>
              <a:rPr lang="en-US" i="1" dirty="0" smtClean="0"/>
              <a:t>R</a:t>
            </a:r>
            <a:r>
              <a:rPr lang="en-US" baseline="-25000" dirty="0" smtClean="0">
                <a:latin typeface="Cambria Math" pitchFamily="18" charset="0"/>
                <a:ea typeface="Cambria Math" pitchFamily="18" charset="0"/>
              </a:rPr>
              <a:t>6</a:t>
            </a:r>
            <a:r>
              <a:rPr lang="en-US" dirty="0" smtClean="0">
                <a:latin typeface="Cambria Math"/>
                <a:ea typeface="Cambria Math"/>
              </a:rPr>
              <a:t>)</a:t>
            </a:r>
            <a:r>
              <a:rPr lang="el-GR" dirty="0" smtClean="0">
                <a:latin typeface="Cambria Math"/>
                <a:ea typeface="Cambria Math"/>
              </a:rPr>
              <a:t>  </a:t>
            </a:r>
            <a:r>
              <a:rPr lang="el-GR" dirty="0" smtClean="0">
                <a:solidFill>
                  <a:srgbClr val="0070C0"/>
                </a:solidFill>
                <a:latin typeface="Cambria Math"/>
                <a:ea typeface="Cambria Math"/>
              </a:rPr>
              <a:t>το ίδιο</a:t>
            </a:r>
            <a:r>
              <a:rPr lang="en-US" dirty="0" smtClean="0">
                <a:solidFill>
                  <a:srgbClr val="0070C0"/>
                </a:solidFill>
                <a:latin typeface="Cambria Math"/>
                <a:ea typeface="Cambria Math"/>
              </a:rPr>
              <a:t>.</a:t>
            </a:r>
          </a:p>
          <a:p>
            <a:pPr lvl="1">
              <a:buNone/>
            </a:pPr>
            <a:endParaRPr lang="en-US" dirty="0" smtClean="0"/>
          </a:p>
          <a:p>
            <a:pPr lvl="1">
              <a:buNone/>
            </a:pPr>
            <a:endParaRPr lang="en-US" dirty="0" smtClean="0">
              <a:latin typeface="Cambria Math"/>
              <a:ea typeface="Cambria Math"/>
            </a:endParaRPr>
          </a:p>
          <a:p>
            <a:endParaRPr lang="en-US" dirty="0"/>
          </a:p>
        </p:txBody>
      </p:sp>
      <p:sp>
        <p:nvSpPr>
          <p:cNvPr id="5" name="TextBox 4"/>
          <p:cNvSpPr txBox="1"/>
          <p:nvPr/>
        </p:nvSpPr>
        <p:spPr>
          <a:xfrm>
            <a:off x="4343400" y="3733800"/>
            <a:ext cx="3200400" cy="646331"/>
          </a:xfrm>
          <a:prstGeom prst="rect">
            <a:avLst/>
          </a:prstGeom>
          <a:noFill/>
          <a:ln>
            <a:solidFill>
              <a:schemeClr val="accent1"/>
            </a:solidFill>
          </a:ln>
        </p:spPr>
        <p:txBody>
          <a:bodyPr wrap="square" rtlCol="0">
            <a:spAutoFit/>
          </a:bodyPr>
          <a:lstStyle/>
          <a:p>
            <a:r>
              <a:rPr lang="en-US" dirty="0" smtClean="0"/>
              <a:t>For any integer, if a</a:t>
            </a:r>
            <a:r>
              <a:rPr lang="en-US" i="1" dirty="0" smtClean="0"/>
              <a:t> a</a:t>
            </a:r>
            <a:r>
              <a:rPr lang="en-US" dirty="0" smtClean="0"/>
              <a:t> </a:t>
            </a:r>
            <a:r>
              <a:rPr lang="en-US" dirty="0" smtClean="0">
                <a:latin typeface="Cambria Math"/>
                <a:ea typeface="Cambria Math"/>
              </a:rPr>
              <a:t>≤ </a:t>
            </a:r>
            <a:r>
              <a:rPr lang="en-US" i="1" dirty="0" smtClean="0">
                <a:latin typeface="Cambria Math"/>
                <a:ea typeface="Cambria Math"/>
              </a:rPr>
              <a:t>b </a:t>
            </a:r>
            <a:r>
              <a:rPr lang="en-US" dirty="0" smtClean="0">
                <a:latin typeface="Cambria Math"/>
                <a:ea typeface="Cambria Math"/>
              </a:rPr>
              <a:t>and </a:t>
            </a:r>
            <a:r>
              <a:rPr lang="en-US" i="1" dirty="0" smtClean="0"/>
              <a:t>a</a:t>
            </a:r>
            <a:r>
              <a:rPr lang="en-US" dirty="0" smtClean="0"/>
              <a:t> </a:t>
            </a:r>
            <a:r>
              <a:rPr lang="en-US" dirty="0" smtClean="0">
                <a:latin typeface="Cambria Math"/>
                <a:ea typeface="Cambria Math"/>
              </a:rPr>
              <a:t>≤ </a:t>
            </a:r>
            <a:r>
              <a:rPr lang="en-US" i="1" dirty="0" smtClean="0">
                <a:latin typeface="Cambria Math"/>
                <a:ea typeface="Cambria Math"/>
              </a:rPr>
              <a:t>b , </a:t>
            </a:r>
            <a:r>
              <a:rPr lang="en-US" dirty="0" smtClean="0">
                <a:latin typeface="Cambria Math"/>
                <a:ea typeface="Cambria Math"/>
              </a:rPr>
              <a:t>then</a:t>
            </a:r>
            <a:r>
              <a:rPr lang="en-US" i="1" dirty="0" smtClean="0">
                <a:latin typeface="Cambria Math"/>
                <a:ea typeface="Cambria Math"/>
              </a:rPr>
              <a:t> a = b. </a:t>
            </a:r>
            <a:endParaRPr lang="en-US" dirty="0"/>
          </a:p>
        </p:txBody>
      </p:sp>
      <p:cxnSp>
        <p:nvCxnSpPr>
          <p:cNvPr id="11" name="Straight Arrow Connector 10"/>
          <p:cNvCxnSpPr/>
          <p:nvPr/>
        </p:nvCxnSpPr>
        <p:spPr>
          <a:xfrm flipH="1">
            <a:off x="3048000" y="3886200"/>
            <a:ext cx="1219200"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smtClean="0"/>
              <a:t/>
            </a:r>
            <a:br>
              <a:rPr lang="el-GR" dirty="0" smtClean="0"/>
            </a:br>
            <a:r>
              <a:rPr lang="el-GR" dirty="0" smtClean="0"/>
              <a:t>Παράδειγμα 11</a:t>
            </a:r>
            <a:endParaRPr lang="el-GR" dirty="0"/>
          </a:p>
        </p:txBody>
      </p:sp>
      <p:sp>
        <p:nvSpPr>
          <p:cNvPr id="3" name="Content Placeholder 2"/>
          <p:cNvSpPr>
            <a:spLocks noGrp="1"/>
          </p:cNvSpPr>
          <p:nvPr>
            <p:ph idx="1"/>
          </p:nvPr>
        </p:nvSpPr>
        <p:spPr/>
        <p:txBody>
          <a:bodyPr>
            <a:normAutofit fontScale="92500" lnSpcReduction="20000"/>
          </a:bodyPr>
          <a:lstStyle/>
          <a:p>
            <a:r>
              <a:rPr lang="el-GR" dirty="0" smtClean="0"/>
              <a:t>Ποιες από τις σχέσεις του παραδείγματος 5 είναι συμμετρικές και ποιες </a:t>
            </a:r>
            <a:r>
              <a:rPr lang="el-GR" dirty="0" err="1" smtClean="0"/>
              <a:t>αντισυμμετρικές</a:t>
            </a:r>
            <a:endParaRPr lang="el-GR" dirty="0" smtClean="0"/>
          </a:p>
          <a:p>
            <a:pPr>
              <a:buNone/>
            </a:pPr>
            <a:endParaRPr lang="el-GR" dirty="0" smtClean="0"/>
          </a:p>
          <a:p>
            <a:pPr>
              <a:buNone/>
            </a:pPr>
            <a:r>
              <a:rPr lang="el-GR" dirty="0" err="1" smtClean="0"/>
              <a:t>Αντισυμμετρικές</a:t>
            </a:r>
            <a:endParaRPr lang="el-GR" dirty="0" smtClean="0"/>
          </a:p>
          <a:p>
            <a:pPr>
              <a:buNone/>
            </a:pPr>
            <a:endParaRPr lang="el-GR" dirty="0" smtClean="0"/>
          </a:p>
          <a:p>
            <a:r>
              <a:rPr lang="en-US" dirty="0" smtClean="0"/>
              <a:t>R1 = {(a, b) | a &lt;= b}</a:t>
            </a:r>
            <a:r>
              <a:rPr lang="el-GR" dirty="0" smtClean="0"/>
              <a:t> </a:t>
            </a:r>
            <a:r>
              <a:rPr lang="el-GR" dirty="0" smtClean="0">
                <a:solidFill>
                  <a:srgbClr val="0070C0"/>
                </a:solidFill>
              </a:rPr>
              <a:t>ΝΑΙ</a:t>
            </a:r>
            <a:endParaRPr lang="en-US" dirty="0" smtClean="0">
              <a:solidFill>
                <a:srgbClr val="0070C0"/>
              </a:solidFill>
            </a:endParaRPr>
          </a:p>
          <a:p>
            <a:r>
              <a:rPr lang="en-US" dirty="0" smtClean="0"/>
              <a:t>R2 = {(a, b) | a &gt; b}</a:t>
            </a:r>
            <a:r>
              <a:rPr lang="el-GR" dirty="0" smtClean="0"/>
              <a:t> </a:t>
            </a:r>
            <a:r>
              <a:rPr lang="el-GR" dirty="0" smtClean="0">
                <a:solidFill>
                  <a:srgbClr val="0070C0"/>
                </a:solidFill>
              </a:rPr>
              <a:t>ΝΑΙ </a:t>
            </a:r>
            <a:endParaRPr lang="en-US" dirty="0" smtClean="0">
              <a:solidFill>
                <a:srgbClr val="0070C0"/>
              </a:solidFill>
            </a:endParaRPr>
          </a:p>
          <a:p>
            <a:r>
              <a:rPr lang="en-US" dirty="0" smtClean="0"/>
              <a:t>R3 = {(a, b) | a = b or a = -b} </a:t>
            </a:r>
            <a:r>
              <a:rPr lang="el-GR" dirty="0" smtClean="0">
                <a:solidFill>
                  <a:srgbClr val="0070C0"/>
                </a:solidFill>
              </a:rPr>
              <a:t>όχι γιατί (1, -1) και (-1, 1) ανήκουν</a:t>
            </a:r>
            <a:endParaRPr lang="en-US" dirty="0" smtClean="0">
              <a:solidFill>
                <a:srgbClr val="0070C0"/>
              </a:solidFill>
            </a:endParaRPr>
          </a:p>
          <a:p>
            <a:r>
              <a:rPr lang="en-US" dirty="0" smtClean="0"/>
              <a:t>R4 = {(a, b) | a = b}</a:t>
            </a:r>
            <a:r>
              <a:rPr lang="el-GR" dirty="0" smtClean="0"/>
              <a:t> </a:t>
            </a:r>
            <a:r>
              <a:rPr lang="el-GR" dirty="0" smtClean="0">
                <a:solidFill>
                  <a:srgbClr val="0070C0"/>
                </a:solidFill>
              </a:rPr>
              <a:t>ΝΑΙ</a:t>
            </a:r>
            <a:endParaRPr lang="en-US" dirty="0" smtClean="0">
              <a:solidFill>
                <a:srgbClr val="0070C0"/>
              </a:solidFill>
            </a:endParaRPr>
          </a:p>
          <a:p>
            <a:r>
              <a:rPr lang="en-US" dirty="0" smtClean="0"/>
              <a:t>R5 = {(a, b) | a = b + 1}</a:t>
            </a:r>
            <a:r>
              <a:rPr lang="el-GR" dirty="0" smtClean="0"/>
              <a:t> </a:t>
            </a:r>
            <a:r>
              <a:rPr lang="el-GR" dirty="0" smtClean="0">
                <a:solidFill>
                  <a:srgbClr val="0070C0"/>
                </a:solidFill>
              </a:rPr>
              <a:t>ΝΑΙ</a:t>
            </a:r>
            <a:endParaRPr lang="en-US" dirty="0" smtClean="0">
              <a:solidFill>
                <a:srgbClr val="0070C0"/>
              </a:solidFill>
            </a:endParaRPr>
          </a:p>
          <a:p>
            <a:r>
              <a:rPr lang="en-US" dirty="0" smtClean="0"/>
              <a:t>R6 = {(a, b) | </a:t>
            </a:r>
            <a:r>
              <a:rPr lang="en-US" dirty="0" err="1" smtClean="0"/>
              <a:t>a+b</a:t>
            </a:r>
            <a:r>
              <a:rPr lang="en-US" dirty="0" smtClean="0"/>
              <a:t> &lt;=3}</a:t>
            </a:r>
            <a:r>
              <a:rPr lang="el-GR" dirty="0" smtClean="0"/>
              <a:t> </a:t>
            </a:r>
            <a:r>
              <a:rPr lang="el-GR" dirty="0" smtClean="0">
                <a:solidFill>
                  <a:srgbClr val="0070C0"/>
                </a:solidFill>
              </a:rPr>
              <a:t>όχι γιατί (1,2) και (2, 1) ανήκουν</a:t>
            </a:r>
            <a:endParaRPr lang="el-GR" dirty="0">
              <a:solidFill>
                <a:srgbClr val="0070C0"/>
              </a:solidFil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smtClean="0"/>
              <a:t>Μεταβατικές σχέσεις</a:t>
            </a:r>
            <a:br>
              <a:rPr lang="el-GR" dirty="0" smtClean="0"/>
            </a:br>
            <a:r>
              <a:rPr lang="en-US" dirty="0" smtClean="0"/>
              <a:t>Transitive Relations</a:t>
            </a:r>
            <a:endParaRPr lang="en-US" dirty="0"/>
          </a:p>
        </p:txBody>
      </p:sp>
      <p:sp>
        <p:nvSpPr>
          <p:cNvPr id="3" name="Content Placeholder 2"/>
          <p:cNvSpPr>
            <a:spLocks noGrp="1"/>
          </p:cNvSpPr>
          <p:nvPr>
            <p:ph idx="1"/>
          </p:nvPr>
        </p:nvSpPr>
        <p:spPr/>
        <p:txBody>
          <a:bodyPr>
            <a:normAutofit fontScale="85000" lnSpcReduction="20000"/>
          </a:bodyPr>
          <a:lstStyle/>
          <a:p>
            <a:pPr>
              <a:buNone/>
            </a:pPr>
            <a:r>
              <a:rPr lang="en-US" b="1" dirty="0" smtClean="0"/>
              <a:t>   Definition: </a:t>
            </a:r>
            <a:r>
              <a:rPr lang="en-US" dirty="0" smtClean="0"/>
              <a:t>A relation </a:t>
            </a:r>
            <a:r>
              <a:rPr lang="en-US" i="1" dirty="0" smtClean="0"/>
              <a:t>R</a:t>
            </a:r>
            <a:r>
              <a:rPr lang="en-US" dirty="0" smtClean="0"/>
              <a:t> on a set </a:t>
            </a:r>
            <a:r>
              <a:rPr lang="en-US" i="1" dirty="0" smtClean="0"/>
              <a:t>A</a:t>
            </a:r>
            <a:r>
              <a:rPr lang="en-US" dirty="0" smtClean="0"/>
              <a:t> is called transitive if whenever (</a:t>
            </a:r>
            <a:r>
              <a:rPr lang="en-US" i="1" dirty="0" err="1" smtClean="0"/>
              <a:t>a</a:t>
            </a:r>
            <a:r>
              <a:rPr lang="en-US" dirty="0" err="1" smtClean="0"/>
              <a:t>,</a:t>
            </a:r>
            <a:r>
              <a:rPr lang="en-US" i="1" dirty="0" err="1" smtClean="0"/>
              <a:t>b</a:t>
            </a:r>
            <a:r>
              <a:rPr lang="en-US" dirty="0" smtClean="0"/>
              <a:t>) </a:t>
            </a:r>
            <a:r>
              <a:rPr lang="en-US" dirty="0" smtClean="0">
                <a:latin typeface="Cambria Math"/>
                <a:ea typeface="Cambria Math"/>
              </a:rPr>
              <a:t>∊</a:t>
            </a:r>
            <a:r>
              <a:rPr lang="en-US" i="1" dirty="0" smtClean="0">
                <a:latin typeface="Cambria Math"/>
                <a:ea typeface="Cambria Math"/>
              </a:rPr>
              <a:t> </a:t>
            </a:r>
            <a:r>
              <a:rPr lang="en-US" i="1" dirty="0" smtClean="0">
                <a:ea typeface="Cambria Math"/>
              </a:rPr>
              <a:t>R</a:t>
            </a:r>
            <a:r>
              <a:rPr lang="en-US" b="1" i="1" dirty="0" smtClean="0">
                <a:ea typeface="Cambria Math"/>
              </a:rPr>
              <a:t> </a:t>
            </a:r>
            <a:r>
              <a:rPr lang="en-US" dirty="0" smtClean="0">
                <a:ea typeface="Cambria Math"/>
              </a:rPr>
              <a:t>and </a:t>
            </a:r>
            <a:r>
              <a:rPr lang="en-US" dirty="0" smtClean="0"/>
              <a:t>(</a:t>
            </a:r>
            <a:r>
              <a:rPr lang="en-US" i="1" dirty="0" err="1" smtClean="0"/>
              <a:t>b</a:t>
            </a:r>
            <a:r>
              <a:rPr lang="en-US" dirty="0" err="1" smtClean="0"/>
              <a:t>,</a:t>
            </a:r>
            <a:r>
              <a:rPr lang="en-US" i="1" dirty="0" err="1" smtClean="0"/>
              <a:t>c</a:t>
            </a:r>
            <a:r>
              <a:rPr lang="en-US" dirty="0" smtClean="0"/>
              <a:t>) </a:t>
            </a:r>
            <a:r>
              <a:rPr lang="en-US" dirty="0" smtClean="0">
                <a:latin typeface="Cambria Math"/>
                <a:ea typeface="Cambria Math"/>
              </a:rPr>
              <a:t>∊</a:t>
            </a:r>
            <a:r>
              <a:rPr lang="en-US" i="1" dirty="0" smtClean="0">
                <a:latin typeface="Cambria Math"/>
                <a:ea typeface="Cambria Math"/>
              </a:rPr>
              <a:t> </a:t>
            </a:r>
            <a:r>
              <a:rPr lang="en-US" i="1" dirty="0" smtClean="0">
                <a:ea typeface="Cambria Math"/>
              </a:rPr>
              <a:t>R</a:t>
            </a:r>
            <a:r>
              <a:rPr lang="en-US" dirty="0" smtClean="0">
                <a:ea typeface="Cambria Math"/>
              </a:rPr>
              <a:t>, then </a:t>
            </a:r>
            <a:r>
              <a:rPr lang="en-US" dirty="0" smtClean="0"/>
              <a:t>(</a:t>
            </a:r>
            <a:r>
              <a:rPr lang="en-US" i="1" dirty="0" err="1" smtClean="0"/>
              <a:t>a</a:t>
            </a:r>
            <a:r>
              <a:rPr lang="en-US" dirty="0" err="1" smtClean="0"/>
              <a:t>,</a:t>
            </a:r>
            <a:r>
              <a:rPr lang="en-US" i="1" dirty="0" err="1" smtClean="0"/>
              <a:t>c</a:t>
            </a:r>
            <a:r>
              <a:rPr lang="en-US" dirty="0" smtClean="0"/>
              <a:t>) </a:t>
            </a:r>
            <a:r>
              <a:rPr lang="en-US" dirty="0" smtClean="0">
                <a:latin typeface="Cambria Math"/>
                <a:ea typeface="Cambria Math"/>
              </a:rPr>
              <a:t>∊</a:t>
            </a:r>
            <a:r>
              <a:rPr lang="en-US" i="1" dirty="0" smtClean="0">
                <a:latin typeface="Cambria Math"/>
                <a:ea typeface="Cambria Math"/>
              </a:rPr>
              <a:t> </a:t>
            </a:r>
            <a:r>
              <a:rPr lang="en-US" i="1" dirty="0" smtClean="0">
                <a:ea typeface="Cambria Math"/>
              </a:rPr>
              <a:t>R</a:t>
            </a:r>
            <a:r>
              <a:rPr lang="en-US" dirty="0" smtClean="0">
                <a:ea typeface="Cambria Math"/>
              </a:rPr>
              <a:t>, for all </a:t>
            </a:r>
            <a:r>
              <a:rPr lang="en-US" i="1" dirty="0" err="1" smtClean="0">
                <a:ea typeface="Cambria Math"/>
              </a:rPr>
              <a:t>a</a:t>
            </a:r>
            <a:r>
              <a:rPr lang="en-US" dirty="0" err="1" smtClean="0">
                <a:ea typeface="Cambria Math"/>
              </a:rPr>
              <a:t>,</a:t>
            </a:r>
            <a:r>
              <a:rPr lang="en-US" i="1" dirty="0" err="1" smtClean="0">
                <a:ea typeface="Cambria Math"/>
              </a:rPr>
              <a:t>b</a:t>
            </a:r>
            <a:r>
              <a:rPr lang="en-US" dirty="0" err="1" smtClean="0">
                <a:ea typeface="Cambria Math"/>
              </a:rPr>
              <a:t>,</a:t>
            </a:r>
            <a:r>
              <a:rPr lang="en-US" i="1" dirty="0" err="1" smtClean="0">
                <a:ea typeface="Cambria Math"/>
              </a:rPr>
              <a:t>c</a:t>
            </a:r>
            <a:r>
              <a:rPr lang="en-US" dirty="0" smtClean="0">
                <a:ea typeface="Cambria Math"/>
              </a:rPr>
              <a:t> </a:t>
            </a:r>
            <a:r>
              <a:rPr lang="en-US" dirty="0" smtClean="0">
                <a:latin typeface="Cambria Math"/>
                <a:ea typeface="Cambria Math"/>
              </a:rPr>
              <a:t>∊</a:t>
            </a:r>
            <a:r>
              <a:rPr lang="en-US" i="1" dirty="0" smtClean="0">
                <a:latin typeface="Cambria Math"/>
                <a:ea typeface="Cambria Math"/>
              </a:rPr>
              <a:t> </a:t>
            </a:r>
            <a:r>
              <a:rPr lang="en-US" i="1" dirty="0" smtClean="0">
                <a:ea typeface="Cambria Math"/>
              </a:rPr>
              <a:t>A</a:t>
            </a:r>
            <a:r>
              <a:rPr lang="en-US" dirty="0" smtClean="0">
                <a:ea typeface="Cambria Math"/>
              </a:rPr>
              <a:t>. Written symbolically, </a:t>
            </a:r>
            <a:r>
              <a:rPr lang="en-US" i="1" dirty="0" smtClean="0">
                <a:ea typeface="Cambria Math"/>
              </a:rPr>
              <a:t>R</a:t>
            </a:r>
            <a:r>
              <a:rPr lang="en-US" dirty="0" smtClean="0">
                <a:ea typeface="Cambria Math"/>
              </a:rPr>
              <a:t> is transitive if and only if </a:t>
            </a:r>
          </a:p>
          <a:p>
            <a:pPr lvl="1">
              <a:buNone/>
            </a:pPr>
            <a:r>
              <a:rPr lang="en-US" dirty="0" smtClean="0">
                <a:latin typeface="Cambria Math"/>
                <a:ea typeface="Cambria Math"/>
              </a:rPr>
              <a:t>      ∀</a:t>
            </a:r>
            <a:r>
              <a:rPr lang="en-US" i="1" dirty="0" err="1" smtClean="0">
                <a:ea typeface="Cambria Math"/>
              </a:rPr>
              <a:t>x</a:t>
            </a:r>
            <a:r>
              <a:rPr lang="en-US" dirty="0" err="1" smtClean="0">
                <a:latin typeface="Cambria Math"/>
                <a:ea typeface="Cambria Math"/>
              </a:rPr>
              <a:t>∀</a:t>
            </a:r>
            <a:r>
              <a:rPr lang="en-US" i="1" dirty="0" err="1" smtClean="0">
                <a:ea typeface="Cambria Math"/>
              </a:rPr>
              <a:t>y</a:t>
            </a:r>
            <a:r>
              <a:rPr lang="en-US" dirty="0" smtClean="0">
                <a:latin typeface="Cambria Math"/>
                <a:ea typeface="Cambria Math"/>
              </a:rPr>
              <a:t> ∀</a:t>
            </a:r>
            <a:r>
              <a:rPr lang="en-US" i="1" dirty="0" smtClean="0">
                <a:ea typeface="Cambria Math"/>
              </a:rPr>
              <a:t>z</a:t>
            </a:r>
            <a:r>
              <a:rPr lang="en-US" dirty="0" smtClean="0">
                <a:latin typeface="Cambria Math"/>
                <a:ea typeface="Cambria Math"/>
              </a:rPr>
              <a:t>[(</a:t>
            </a:r>
            <a:r>
              <a:rPr lang="en-US" i="1" dirty="0" err="1" smtClean="0">
                <a:ea typeface="Cambria Math"/>
              </a:rPr>
              <a:t>x</a:t>
            </a:r>
            <a:r>
              <a:rPr lang="en-US" dirty="0" err="1" smtClean="0">
                <a:latin typeface="Cambria Math"/>
                <a:ea typeface="Cambria Math"/>
              </a:rPr>
              <a:t>,</a:t>
            </a:r>
            <a:r>
              <a:rPr lang="en-US" i="1" dirty="0" err="1" smtClean="0">
                <a:ea typeface="Cambria Math"/>
              </a:rPr>
              <a:t>y</a:t>
            </a:r>
            <a:r>
              <a:rPr lang="en-US" dirty="0" smtClean="0">
                <a:latin typeface="Cambria Math"/>
                <a:ea typeface="Cambria Math"/>
              </a:rPr>
              <a:t>) ∊</a:t>
            </a:r>
            <a:r>
              <a:rPr lang="en-US" i="1" dirty="0" smtClean="0">
                <a:ea typeface="Cambria Math"/>
              </a:rPr>
              <a:t>R</a:t>
            </a:r>
            <a:r>
              <a:rPr lang="en-US" dirty="0" smtClean="0">
                <a:latin typeface="Cambria Math"/>
                <a:ea typeface="Cambria Math"/>
              </a:rPr>
              <a:t> ∧ (</a:t>
            </a:r>
            <a:r>
              <a:rPr lang="en-US" i="1" dirty="0" err="1" smtClean="0">
                <a:ea typeface="Cambria Math"/>
              </a:rPr>
              <a:t>y</a:t>
            </a:r>
            <a:r>
              <a:rPr lang="en-US" dirty="0" err="1" smtClean="0">
                <a:latin typeface="Cambria Math"/>
                <a:ea typeface="Cambria Math"/>
              </a:rPr>
              <a:t>,</a:t>
            </a:r>
            <a:r>
              <a:rPr lang="en-US" i="1" dirty="0" err="1" smtClean="0">
                <a:ea typeface="Cambria Math"/>
              </a:rPr>
              <a:t>z</a:t>
            </a:r>
            <a:r>
              <a:rPr lang="en-US" dirty="0" smtClean="0">
                <a:latin typeface="Cambria Math"/>
                <a:ea typeface="Cambria Math"/>
              </a:rPr>
              <a:t>) ∊ R ⟶ (</a:t>
            </a:r>
            <a:r>
              <a:rPr lang="en-US" i="1" dirty="0" err="1" smtClean="0">
                <a:ea typeface="Cambria Math"/>
              </a:rPr>
              <a:t>x</a:t>
            </a:r>
            <a:r>
              <a:rPr lang="en-US" dirty="0" err="1" smtClean="0">
                <a:latin typeface="Cambria Math"/>
                <a:ea typeface="Cambria Math"/>
              </a:rPr>
              <a:t>,</a:t>
            </a:r>
            <a:r>
              <a:rPr lang="en-US" i="1" dirty="0" err="1" smtClean="0">
                <a:ea typeface="Cambria Math"/>
              </a:rPr>
              <a:t>z</a:t>
            </a:r>
            <a:r>
              <a:rPr lang="en-US" dirty="0" smtClean="0">
                <a:latin typeface="Cambria Math"/>
                <a:ea typeface="Cambria Math"/>
              </a:rPr>
              <a:t>) ∊ </a:t>
            </a:r>
            <a:r>
              <a:rPr lang="en-US" i="1" dirty="0" smtClean="0">
                <a:ea typeface="Cambria Math"/>
              </a:rPr>
              <a:t>R</a:t>
            </a:r>
            <a:r>
              <a:rPr lang="en-US" dirty="0" smtClean="0">
                <a:latin typeface="Cambria Math"/>
                <a:ea typeface="Cambria Math"/>
              </a:rPr>
              <a:t> ]</a:t>
            </a:r>
            <a:endParaRPr lang="en-US" dirty="0" smtClean="0">
              <a:ea typeface="Cambria Math"/>
            </a:endParaRPr>
          </a:p>
          <a:p>
            <a:r>
              <a:rPr lang="en-US" b="1" dirty="0" smtClean="0">
                <a:ea typeface="Cambria Math"/>
              </a:rPr>
              <a:t>Example</a:t>
            </a:r>
            <a:r>
              <a:rPr lang="en-US" dirty="0" smtClean="0">
                <a:ea typeface="Cambria Math"/>
              </a:rPr>
              <a:t>: The following relations  on the integers are transitive:</a:t>
            </a:r>
          </a:p>
          <a:p>
            <a:pPr lvl="1">
              <a:buNone/>
            </a:pPr>
            <a:r>
              <a:rPr lang="en-US" i="1" dirty="0" smtClean="0"/>
              <a:t>R</a:t>
            </a:r>
            <a:r>
              <a:rPr lang="en-US" baseline="-25000" dirty="0" smtClean="0">
                <a:latin typeface="Cambria Math" pitchFamily="18" charset="0"/>
                <a:ea typeface="Cambria Math" pitchFamily="18" charset="0"/>
              </a:rPr>
              <a:t>1 </a:t>
            </a:r>
            <a:r>
              <a:rPr lang="en-US" dirty="0" smtClean="0"/>
              <a:t>= {(</a:t>
            </a:r>
            <a:r>
              <a:rPr lang="en-US" i="1" dirty="0" err="1" smtClean="0"/>
              <a:t>a</a:t>
            </a:r>
            <a:r>
              <a:rPr lang="en-US" dirty="0" err="1" smtClean="0"/>
              <a:t>,</a:t>
            </a:r>
            <a:r>
              <a:rPr lang="en-US" i="1" dirty="0" err="1" smtClean="0"/>
              <a:t>b</a:t>
            </a:r>
            <a:r>
              <a:rPr lang="en-US" dirty="0" smtClean="0"/>
              <a:t>) | </a:t>
            </a:r>
            <a:r>
              <a:rPr lang="en-US" i="1" dirty="0" smtClean="0"/>
              <a:t>a</a:t>
            </a:r>
            <a:r>
              <a:rPr lang="en-US" dirty="0" smtClean="0"/>
              <a:t> </a:t>
            </a:r>
            <a:r>
              <a:rPr lang="en-US" dirty="0" smtClean="0">
                <a:latin typeface="Cambria Math"/>
                <a:ea typeface="Cambria Math"/>
              </a:rPr>
              <a:t>≤ </a:t>
            </a:r>
            <a:r>
              <a:rPr lang="en-US" i="1" dirty="0" smtClean="0">
                <a:latin typeface="Cambria Math"/>
                <a:ea typeface="Cambria Math"/>
              </a:rPr>
              <a:t>b</a:t>
            </a:r>
            <a:r>
              <a:rPr lang="en-US" dirty="0" smtClean="0">
                <a:latin typeface="Cambria Math"/>
                <a:ea typeface="Cambria Math"/>
              </a:rPr>
              <a:t>},</a:t>
            </a:r>
          </a:p>
          <a:p>
            <a:pPr lvl="1">
              <a:buNone/>
            </a:pPr>
            <a:r>
              <a:rPr lang="en-US" i="1" dirty="0" smtClean="0"/>
              <a:t>R</a:t>
            </a:r>
            <a:r>
              <a:rPr lang="en-US" baseline="-25000" dirty="0" smtClean="0">
                <a:latin typeface="Cambria Math" pitchFamily="18" charset="0"/>
                <a:ea typeface="Cambria Math" pitchFamily="18" charset="0"/>
              </a:rPr>
              <a:t>2 </a:t>
            </a:r>
            <a:r>
              <a:rPr lang="en-US" dirty="0" smtClean="0"/>
              <a:t>= {(</a:t>
            </a:r>
            <a:r>
              <a:rPr lang="en-US" i="1" dirty="0" err="1" smtClean="0"/>
              <a:t>a</a:t>
            </a:r>
            <a:r>
              <a:rPr lang="en-US" dirty="0" err="1" smtClean="0"/>
              <a:t>,</a:t>
            </a:r>
            <a:r>
              <a:rPr lang="en-US" i="1" dirty="0" err="1" smtClean="0"/>
              <a:t>b</a:t>
            </a:r>
            <a:r>
              <a:rPr lang="en-US" dirty="0" smtClean="0"/>
              <a:t>) | </a:t>
            </a:r>
            <a:r>
              <a:rPr lang="en-US" i="1" dirty="0" smtClean="0"/>
              <a:t>a</a:t>
            </a:r>
            <a:r>
              <a:rPr lang="en-US" dirty="0" smtClean="0"/>
              <a:t> </a:t>
            </a:r>
            <a:r>
              <a:rPr lang="en-US" dirty="0" smtClean="0">
                <a:latin typeface="Cambria Math"/>
                <a:ea typeface="Cambria Math"/>
              </a:rPr>
              <a:t>&gt; </a:t>
            </a:r>
            <a:r>
              <a:rPr lang="en-US" i="1" dirty="0" smtClean="0">
                <a:latin typeface="Cambria Math"/>
                <a:ea typeface="Cambria Math"/>
              </a:rPr>
              <a:t>b</a:t>
            </a:r>
            <a:r>
              <a:rPr lang="en-US" dirty="0" smtClean="0">
                <a:latin typeface="Cambria Math"/>
                <a:ea typeface="Cambria Math"/>
              </a:rPr>
              <a:t>},</a:t>
            </a:r>
            <a:endParaRPr lang="en-US" dirty="0" smtClean="0"/>
          </a:p>
          <a:p>
            <a:pPr lvl="1">
              <a:buNone/>
            </a:pPr>
            <a:r>
              <a:rPr lang="en-US" i="1" dirty="0" smtClean="0"/>
              <a:t>R</a:t>
            </a:r>
            <a:r>
              <a:rPr lang="en-US" baseline="-25000" dirty="0" smtClean="0">
                <a:latin typeface="Cambria Math" pitchFamily="18" charset="0"/>
                <a:ea typeface="Cambria Math" pitchFamily="18" charset="0"/>
              </a:rPr>
              <a:t>3 </a:t>
            </a:r>
            <a:r>
              <a:rPr lang="en-US" dirty="0" smtClean="0"/>
              <a:t>= {(</a:t>
            </a:r>
            <a:r>
              <a:rPr lang="en-US" i="1" dirty="0" err="1" smtClean="0"/>
              <a:t>a</a:t>
            </a:r>
            <a:r>
              <a:rPr lang="en-US" dirty="0" err="1" smtClean="0"/>
              <a:t>,</a:t>
            </a:r>
            <a:r>
              <a:rPr lang="en-US" i="1" dirty="0" err="1" smtClean="0"/>
              <a:t>b</a:t>
            </a:r>
            <a:r>
              <a:rPr lang="en-US" dirty="0" smtClean="0"/>
              <a:t>) | </a:t>
            </a:r>
            <a:r>
              <a:rPr lang="en-US" i="1" dirty="0" smtClean="0"/>
              <a:t>a</a:t>
            </a:r>
            <a:r>
              <a:rPr lang="en-US" dirty="0" smtClean="0"/>
              <a:t> </a:t>
            </a:r>
            <a:r>
              <a:rPr lang="en-US" dirty="0" smtClean="0">
                <a:latin typeface="Cambria Math"/>
                <a:ea typeface="Cambria Math"/>
              </a:rPr>
              <a:t>= </a:t>
            </a:r>
            <a:r>
              <a:rPr lang="en-US" i="1" dirty="0" smtClean="0">
                <a:latin typeface="Cambria Math"/>
                <a:ea typeface="Cambria Math"/>
              </a:rPr>
              <a:t>b  </a:t>
            </a:r>
            <a:r>
              <a:rPr lang="en-US" dirty="0" smtClean="0">
                <a:latin typeface="Cambria Math"/>
                <a:ea typeface="Cambria Math"/>
              </a:rPr>
              <a:t>or</a:t>
            </a:r>
            <a:r>
              <a:rPr lang="en-US" i="1" dirty="0" smtClean="0">
                <a:latin typeface="Cambria Math"/>
                <a:ea typeface="Cambria Math"/>
              </a:rPr>
              <a:t> a </a:t>
            </a:r>
            <a:r>
              <a:rPr lang="en-US" dirty="0" smtClean="0">
                <a:latin typeface="Cambria Math"/>
                <a:ea typeface="Cambria Math"/>
              </a:rPr>
              <a:t>=</a:t>
            </a:r>
            <a:r>
              <a:rPr lang="en-US" i="1" dirty="0" smtClean="0">
                <a:latin typeface="Cambria Math"/>
                <a:ea typeface="Cambria Math"/>
              </a:rPr>
              <a:t> −b</a:t>
            </a:r>
            <a:r>
              <a:rPr lang="en-US" dirty="0" smtClean="0">
                <a:latin typeface="Cambria Math"/>
                <a:ea typeface="Cambria Math"/>
              </a:rPr>
              <a:t>}, </a:t>
            </a:r>
            <a:r>
              <a:rPr lang="en-US" dirty="0" smtClean="0">
                <a:solidFill>
                  <a:srgbClr val="0070C0"/>
                </a:solidFill>
                <a:latin typeface="Cambria Math"/>
                <a:ea typeface="Cambria Math"/>
              </a:rPr>
              <a:t>a = +/- b </a:t>
            </a:r>
            <a:r>
              <a:rPr lang="el-GR" dirty="0" smtClean="0">
                <a:solidFill>
                  <a:srgbClr val="0070C0"/>
                </a:solidFill>
                <a:latin typeface="Cambria Math"/>
                <a:ea typeface="Cambria Math"/>
              </a:rPr>
              <a:t>και </a:t>
            </a:r>
            <a:r>
              <a:rPr lang="en-US" dirty="0" smtClean="0">
                <a:solidFill>
                  <a:srgbClr val="0070C0"/>
                </a:solidFill>
                <a:latin typeface="Cambria Math"/>
                <a:ea typeface="Cambria Math"/>
              </a:rPr>
              <a:t>b = +/- c =&gt; a = +/- c</a:t>
            </a:r>
            <a:endParaRPr lang="en-US" dirty="0" smtClean="0">
              <a:solidFill>
                <a:srgbClr val="0070C0"/>
              </a:solidFill>
            </a:endParaRPr>
          </a:p>
          <a:p>
            <a:pPr lvl="1">
              <a:buNone/>
            </a:pPr>
            <a:r>
              <a:rPr lang="en-US" i="1" dirty="0" smtClean="0"/>
              <a:t>R</a:t>
            </a:r>
            <a:r>
              <a:rPr lang="en-US" baseline="-25000" dirty="0" smtClean="0">
                <a:latin typeface="Cambria Math" pitchFamily="18" charset="0"/>
                <a:ea typeface="Cambria Math" pitchFamily="18" charset="0"/>
              </a:rPr>
              <a:t>4 </a:t>
            </a:r>
            <a:r>
              <a:rPr lang="en-US" dirty="0" smtClean="0"/>
              <a:t>= {(</a:t>
            </a:r>
            <a:r>
              <a:rPr lang="en-US" i="1" dirty="0" err="1" smtClean="0"/>
              <a:t>a</a:t>
            </a:r>
            <a:r>
              <a:rPr lang="en-US" dirty="0" err="1" smtClean="0"/>
              <a:t>,</a:t>
            </a:r>
            <a:r>
              <a:rPr lang="en-US" i="1" dirty="0" err="1" smtClean="0"/>
              <a:t>b</a:t>
            </a:r>
            <a:r>
              <a:rPr lang="en-US" dirty="0" smtClean="0"/>
              <a:t>) | </a:t>
            </a:r>
            <a:r>
              <a:rPr lang="en-US" i="1" dirty="0" smtClean="0"/>
              <a:t>a</a:t>
            </a:r>
            <a:r>
              <a:rPr lang="en-US" dirty="0" smtClean="0"/>
              <a:t> </a:t>
            </a:r>
            <a:r>
              <a:rPr lang="en-US" dirty="0" smtClean="0">
                <a:latin typeface="Cambria Math"/>
                <a:ea typeface="Cambria Math"/>
              </a:rPr>
              <a:t>= </a:t>
            </a:r>
            <a:r>
              <a:rPr lang="en-US" i="1" dirty="0" smtClean="0">
                <a:latin typeface="Cambria Math"/>
                <a:ea typeface="Cambria Math"/>
              </a:rPr>
              <a:t>b</a:t>
            </a:r>
            <a:r>
              <a:rPr lang="en-US" dirty="0" smtClean="0">
                <a:latin typeface="Cambria Math"/>
                <a:ea typeface="Cambria Math"/>
              </a:rPr>
              <a:t>}.</a:t>
            </a:r>
          </a:p>
          <a:p>
            <a:pPr lvl="1">
              <a:buNone/>
            </a:pPr>
            <a:r>
              <a:rPr lang="en-US" dirty="0" smtClean="0">
                <a:latin typeface="Cambria Math"/>
                <a:ea typeface="Cambria Math"/>
              </a:rPr>
              <a:t>The following are not transitive:</a:t>
            </a:r>
          </a:p>
          <a:p>
            <a:pPr lvl="1">
              <a:buNone/>
            </a:pPr>
            <a:r>
              <a:rPr lang="en-US" dirty="0" smtClean="0">
                <a:latin typeface="Cambria Math"/>
                <a:ea typeface="Cambria Math"/>
              </a:rPr>
              <a:t> </a:t>
            </a:r>
            <a:r>
              <a:rPr lang="en-US" i="1" dirty="0" smtClean="0"/>
              <a:t>R</a:t>
            </a:r>
            <a:r>
              <a:rPr lang="en-US" baseline="-25000" dirty="0" smtClean="0">
                <a:latin typeface="Cambria Math" pitchFamily="18" charset="0"/>
                <a:ea typeface="Cambria Math" pitchFamily="18" charset="0"/>
              </a:rPr>
              <a:t>5 </a:t>
            </a:r>
            <a:r>
              <a:rPr lang="en-US" dirty="0" smtClean="0"/>
              <a:t>= {(</a:t>
            </a:r>
            <a:r>
              <a:rPr lang="en-US" i="1" dirty="0" err="1" smtClean="0"/>
              <a:t>a</a:t>
            </a:r>
            <a:r>
              <a:rPr lang="en-US" dirty="0" err="1" smtClean="0"/>
              <a:t>,</a:t>
            </a:r>
            <a:r>
              <a:rPr lang="en-US" i="1" dirty="0" err="1" smtClean="0"/>
              <a:t>b</a:t>
            </a:r>
            <a:r>
              <a:rPr lang="en-US" dirty="0" smtClean="0"/>
              <a:t>) | </a:t>
            </a:r>
            <a:r>
              <a:rPr lang="en-US" i="1" dirty="0" smtClean="0"/>
              <a:t>a</a:t>
            </a:r>
            <a:r>
              <a:rPr lang="en-US" dirty="0" smtClean="0"/>
              <a:t> </a:t>
            </a:r>
            <a:r>
              <a:rPr lang="en-US" dirty="0" smtClean="0">
                <a:latin typeface="Cambria Math"/>
                <a:ea typeface="Cambria Math"/>
              </a:rPr>
              <a:t>= </a:t>
            </a:r>
            <a:r>
              <a:rPr lang="en-US" i="1" dirty="0" smtClean="0">
                <a:latin typeface="Cambria Math"/>
                <a:ea typeface="Cambria Math"/>
              </a:rPr>
              <a:t>b </a:t>
            </a:r>
            <a:r>
              <a:rPr lang="en-US" dirty="0" smtClean="0">
                <a:latin typeface="Cambria Math"/>
                <a:ea typeface="Cambria Math"/>
              </a:rPr>
              <a:t>+ 1} (note that both (3,2) and (4,3) belong to </a:t>
            </a:r>
            <a:r>
              <a:rPr lang="en-US" i="1" dirty="0" smtClean="0"/>
              <a:t>R</a:t>
            </a:r>
            <a:r>
              <a:rPr lang="en-US" baseline="-25000" dirty="0" smtClean="0">
                <a:latin typeface="Cambria Math" pitchFamily="18" charset="0"/>
                <a:ea typeface="Cambria Math" pitchFamily="18" charset="0"/>
              </a:rPr>
              <a:t>5</a:t>
            </a:r>
            <a:r>
              <a:rPr lang="en-US" dirty="0" smtClean="0">
                <a:latin typeface="Cambria Math"/>
                <a:ea typeface="Cambria Math"/>
              </a:rPr>
              <a:t>, but not (3,3)),</a:t>
            </a:r>
          </a:p>
          <a:p>
            <a:pPr lvl="1">
              <a:buNone/>
            </a:pPr>
            <a:r>
              <a:rPr lang="en-US" i="1" dirty="0" smtClean="0"/>
              <a:t> R</a:t>
            </a:r>
            <a:r>
              <a:rPr lang="en-US" baseline="-25000" dirty="0" smtClean="0">
                <a:latin typeface="Cambria Math" pitchFamily="18" charset="0"/>
                <a:ea typeface="Cambria Math" pitchFamily="18" charset="0"/>
              </a:rPr>
              <a:t>6 </a:t>
            </a:r>
            <a:r>
              <a:rPr lang="en-US" dirty="0" smtClean="0"/>
              <a:t>= {(</a:t>
            </a:r>
            <a:r>
              <a:rPr lang="en-US" i="1" dirty="0" err="1" smtClean="0"/>
              <a:t>a</a:t>
            </a:r>
            <a:r>
              <a:rPr lang="en-US" dirty="0" err="1" smtClean="0"/>
              <a:t>,</a:t>
            </a:r>
            <a:r>
              <a:rPr lang="en-US" i="1" dirty="0" err="1" smtClean="0"/>
              <a:t>b</a:t>
            </a:r>
            <a:r>
              <a:rPr lang="en-US" dirty="0" smtClean="0"/>
              <a:t>) | </a:t>
            </a:r>
            <a:r>
              <a:rPr lang="en-US" i="1" dirty="0" smtClean="0"/>
              <a:t>a</a:t>
            </a:r>
            <a:r>
              <a:rPr lang="en-US" dirty="0" smtClean="0"/>
              <a:t> + </a:t>
            </a:r>
            <a:r>
              <a:rPr lang="en-US" i="1" dirty="0" smtClean="0"/>
              <a:t>b</a:t>
            </a:r>
            <a:r>
              <a:rPr lang="en-US" dirty="0" smtClean="0"/>
              <a:t> </a:t>
            </a:r>
            <a:r>
              <a:rPr lang="en-US" dirty="0" smtClean="0">
                <a:latin typeface="Cambria Math"/>
                <a:ea typeface="Cambria Math"/>
              </a:rPr>
              <a:t>≤ 3} (note that both (2,1) and (1,2) belong to </a:t>
            </a:r>
            <a:r>
              <a:rPr lang="en-US" i="1" dirty="0" smtClean="0"/>
              <a:t>R</a:t>
            </a:r>
            <a:r>
              <a:rPr lang="en-US" baseline="-25000" dirty="0" smtClean="0">
                <a:latin typeface="Cambria Math" pitchFamily="18" charset="0"/>
                <a:ea typeface="Cambria Math" pitchFamily="18" charset="0"/>
              </a:rPr>
              <a:t>6</a:t>
            </a:r>
            <a:r>
              <a:rPr lang="en-US" dirty="0" smtClean="0">
                <a:latin typeface="Cambria Math"/>
                <a:ea typeface="Cambria Math"/>
              </a:rPr>
              <a:t>, but not (2,2)).</a:t>
            </a:r>
          </a:p>
          <a:p>
            <a:pPr lvl="1">
              <a:buNone/>
            </a:pPr>
            <a:endParaRPr lang="en-US" dirty="0" smtClean="0">
              <a:latin typeface="Cambria Math"/>
              <a:ea typeface="Cambria Math"/>
            </a:endParaRPr>
          </a:p>
          <a:p>
            <a:pPr lvl="1">
              <a:buNone/>
            </a:pPr>
            <a:endParaRPr lang="en-US" dirty="0" smtClean="0"/>
          </a:p>
          <a:p>
            <a:pPr>
              <a:buNone/>
            </a:pPr>
            <a:endParaRPr lang="en-US" b="1" dirty="0" smtClean="0">
              <a:ea typeface="Cambria Math"/>
            </a:endParaRPr>
          </a:p>
        </p:txBody>
      </p:sp>
      <p:cxnSp>
        <p:nvCxnSpPr>
          <p:cNvPr id="6" name="Straight Arrow Connector 5"/>
          <p:cNvCxnSpPr/>
          <p:nvPr/>
        </p:nvCxnSpPr>
        <p:spPr>
          <a:xfrm flipH="1">
            <a:off x="3124200" y="3581400"/>
            <a:ext cx="762000"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4191000" y="3352800"/>
            <a:ext cx="3429000" cy="646331"/>
          </a:xfrm>
          <a:prstGeom prst="rect">
            <a:avLst/>
          </a:prstGeom>
          <a:noFill/>
          <a:ln>
            <a:solidFill>
              <a:schemeClr val="accent1"/>
            </a:solidFill>
          </a:ln>
        </p:spPr>
        <p:txBody>
          <a:bodyPr wrap="square" rtlCol="0">
            <a:spAutoFit/>
          </a:bodyPr>
          <a:lstStyle/>
          <a:p>
            <a:r>
              <a:rPr lang="en-US" dirty="0" smtClean="0"/>
              <a:t>For every integer,</a:t>
            </a:r>
            <a:r>
              <a:rPr lang="en-US" i="1" dirty="0" smtClean="0"/>
              <a:t> a</a:t>
            </a:r>
            <a:r>
              <a:rPr lang="en-US" dirty="0" smtClean="0"/>
              <a:t> </a:t>
            </a:r>
            <a:r>
              <a:rPr lang="en-US" dirty="0" smtClean="0">
                <a:latin typeface="Cambria Math"/>
                <a:ea typeface="Cambria Math"/>
              </a:rPr>
              <a:t>≤ </a:t>
            </a:r>
            <a:r>
              <a:rPr lang="en-US" i="1" dirty="0" smtClean="0">
                <a:latin typeface="Cambria Math"/>
                <a:ea typeface="Cambria Math"/>
              </a:rPr>
              <a:t>b </a:t>
            </a:r>
          </a:p>
          <a:p>
            <a:r>
              <a:rPr lang="en-US" i="1" dirty="0" smtClean="0">
                <a:latin typeface="Cambria Math"/>
                <a:ea typeface="Cambria Math"/>
              </a:rPr>
              <a:t> </a:t>
            </a:r>
            <a:r>
              <a:rPr lang="en-US" dirty="0" smtClean="0">
                <a:latin typeface="Cambria Math"/>
                <a:ea typeface="Cambria Math"/>
              </a:rPr>
              <a:t>and</a:t>
            </a:r>
            <a:r>
              <a:rPr lang="en-US" dirty="0" smtClean="0"/>
              <a:t> </a:t>
            </a:r>
            <a:r>
              <a:rPr lang="en-US" i="1" dirty="0" smtClean="0"/>
              <a:t>b</a:t>
            </a:r>
            <a:r>
              <a:rPr lang="en-US" dirty="0" smtClean="0"/>
              <a:t> </a:t>
            </a:r>
            <a:r>
              <a:rPr lang="en-US" dirty="0" smtClean="0">
                <a:latin typeface="Cambria Math"/>
                <a:ea typeface="Cambria Math"/>
              </a:rPr>
              <a:t>≤ </a:t>
            </a:r>
            <a:r>
              <a:rPr lang="en-US" i="1" dirty="0" smtClean="0">
                <a:ea typeface="Cambria Math"/>
              </a:rPr>
              <a:t>c</a:t>
            </a:r>
            <a:r>
              <a:rPr lang="en-US" i="1" dirty="0" smtClean="0">
                <a:latin typeface="Cambria Math"/>
                <a:ea typeface="Cambria Math"/>
              </a:rPr>
              <a:t>, </a:t>
            </a:r>
            <a:r>
              <a:rPr lang="en-US" dirty="0" smtClean="0">
                <a:latin typeface="Cambria Math"/>
                <a:ea typeface="Cambria Math"/>
              </a:rPr>
              <a:t>then </a:t>
            </a:r>
            <a:r>
              <a:rPr lang="en-US" i="1" dirty="0" smtClean="0"/>
              <a:t>b</a:t>
            </a:r>
            <a:r>
              <a:rPr lang="en-US" dirty="0" smtClean="0"/>
              <a:t> </a:t>
            </a:r>
            <a:r>
              <a:rPr lang="en-US" dirty="0" smtClean="0">
                <a:latin typeface="Cambria Math"/>
                <a:ea typeface="Cambria Math"/>
              </a:rPr>
              <a:t>≤ </a:t>
            </a:r>
            <a:r>
              <a:rPr lang="en-US" i="1" dirty="0" smtClean="0">
                <a:ea typeface="Cambria Math"/>
              </a:rPr>
              <a:t>c. </a:t>
            </a:r>
            <a:r>
              <a:rPr lang="en-US" i="1" dirty="0" smtClean="0">
                <a:latin typeface="Cambria Math"/>
                <a:ea typeface="Cambria Math"/>
              </a:rPr>
              <a:t> </a:t>
            </a:r>
            <a:r>
              <a:rPr lang="en-US" dirty="0" smtClean="0"/>
              <a:t>  </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Παράδειγμα 15</a:t>
            </a:r>
            <a:endParaRPr lang="el-GR" dirty="0"/>
          </a:p>
        </p:txBody>
      </p:sp>
      <p:sp>
        <p:nvSpPr>
          <p:cNvPr id="3" name="Content Placeholder 2"/>
          <p:cNvSpPr>
            <a:spLocks noGrp="1"/>
          </p:cNvSpPr>
          <p:nvPr>
            <p:ph idx="1"/>
          </p:nvPr>
        </p:nvSpPr>
        <p:spPr/>
        <p:txBody>
          <a:bodyPr/>
          <a:lstStyle/>
          <a:p>
            <a:r>
              <a:rPr lang="el-GR" dirty="0" smtClean="0"/>
              <a:t>Είναι μεταβατική η σχέση «διαιρεί» επί των ακεραίων?</a:t>
            </a:r>
          </a:p>
          <a:p>
            <a:r>
              <a:rPr lang="el-GR" dirty="0" smtClean="0"/>
              <a:t>ΝΑΙ</a:t>
            </a:r>
          </a:p>
          <a:p>
            <a:r>
              <a:rPr lang="en-US" dirty="0" smtClean="0"/>
              <a:t>a | b =&gt; a * k = b</a:t>
            </a:r>
          </a:p>
          <a:p>
            <a:r>
              <a:rPr lang="en-US" dirty="0" smtClean="0"/>
              <a:t>b | c =&gt; b * l = c</a:t>
            </a:r>
          </a:p>
          <a:p>
            <a:r>
              <a:rPr lang="el-GR" dirty="0" smtClean="0"/>
              <a:t>Από τα παραπάνω</a:t>
            </a:r>
          </a:p>
          <a:p>
            <a:r>
              <a:rPr lang="en-US" dirty="0" smtClean="0"/>
              <a:t>b * l = c =&gt;</a:t>
            </a:r>
          </a:p>
          <a:p>
            <a:r>
              <a:rPr lang="en-US" dirty="0" smtClean="0"/>
              <a:t>a * k * l = c =&gt;</a:t>
            </a:r>
          </a:p>
          <a:p>
            <a:r>
              <a:rPr lang="en-US" dirty="0" smtClean="0"/>
              <a:t>a | c</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Combining Relations</a:t>
            </a:r>
            <a:br>
              <a:rPr lang="en-US" dirty="0" smtClean="0"/>
            </a:br>
            <a:r>
              <a:rPr lang="el-GR" sz="2200" dirty="0" smtClean="0"/>
              <a:t>Μπορούμε να συνδυάσουμε σχέσεις με οποιονδήποτε τρόπο μπορούμε να συνδυάσουμε σύνολα, επειδή οι σχέσεις είναι υποσύνολα του Α </a:t>
            </a:r>
            <a:r>
              <a:rPr lang="en-US" sz="2200" dirty="0" smtClean="0"/>
              <a:t>x B</a:t>
            </a:r>
            <a:endParaRPr lang="en-US" sz="2200" dirty="0"/>
          </a:p>
        </p:txBody>
      </p:sp>
      <p:sp>
        <p:nvSpPr>
          <p:cNvPr id="3" name="Content Placeholder 2"/>
          <p:cNvSpPr>
            <a:spLocks noGrp="1"/>
          </p:cNvSpPr>
          <p:nvPr>
            <p:ph idx="1"/>
          </p:nvPr>
        </p:nvSpPr>
        <p:spPr/>
        <p:txBody>
          <a:bodyPr/>
          <a:lstStyle/>
          <a:p>
            <a:r>
              <a:rPr lang="en-US" dirty="0" smtClean="0"/>
              <a:t>Given two relations </a:t>
            </a:r>
            <a:r>
              <a:rPr lang="en-US" i="1" dirty="0" smtClean="0"/>
              <a:t>R</a:t>
            </a:r>
            <a:r>
              <a:rPr lang="en-US" baseline="-25000" dirty="0" smtClean="0">
                <a:latin typeface="Cambria Math" pitchFamily="18" charset="0"/>
                <a:ea typeface="Cambria Math" pitchFamily="18" charset="0"/>
              </a:rPr>
              <a:t>1</a:t>
            </a:r>
            <a:r>
              <a:rPr lang="en-US" dirty="0" smtClean="0"/>
              <a:t> and </a:t>
            </a:r>
            <a:r>
              <a:rPr lang="en-US" i="1" dirty="0" smtClean="0"/>
              <a:t>R</a:t>
            </a:r>
            <a:r>
              <a:rPr lang="en-US" baseline="-25000" dirty="0" smtClean="0">
                <a:latin typeface="Cambria Math" pitchFamily="18" charset="0"/>
                <a:ea typeface="Cambria Math" pitchFamily="18" charset="0"/>
              </a:rPr>
              <a:t>2</a:t>
            </a:r>
            <a:r>
              <a:rPr lang="en-US" dirty="0" smtClean="0"/>
              <a:t>, we can combine them using basic set operations to form new relations such as </a:t>
            </a:r>
            <a:r>
              <a:rPr lang="en-US" i="1" dirty="0" smtClean="0"/>
              <a:t>R</a:t>
            </a:r>
            <a:r>
              <a:rPr lang="en-US" baseline="-25000" dirty="0" smtClean="0">
                <a:latin typeface="Cambria Math" pitchFamily="18" charset="0"/>
                <a:ea typeface="Cambria Math" pitchFamily="18" charset="0"/>
              </a:rPr>
              <a:t>1</a:t>
            </a:r>
            <a:r>
              <a:rPr lang="en-US" dirty="0" smtClean="0"/>
              <a:t> </a:t>
            </a:r>
            <a:r>
              <a:rPr lang="en-US" dirty="0" smtClean="0">
                <a:latin typeface="Cambria Math"/>
                <a:ea typeface="Cambria Math"/>
              </a:rPr>
              <a:t>∪</a:t>
            </a:r>
            <a:r>
              <a:rPr lang="en-US" dirty="0" smtClean="0"/>
              <a:t> </a:t>
            </a:r>
            <a:r>
              <a:rPr lang="en-US" i="1" dirty="0" smtClean="0"/>
              <a:t>R</a:t>
            </a:r>
            <a:r>
              <a:rPr lang="en-US" baseline="-25000" dirty="0" smtClean="0">
                <a:latin typeface="Cambria Math" pitchFamily="18" charset="0"/>
                <a:ea typeface="Cambria Math" pitchFamily="18" charset="0"/>
              </a:rPr>
              <a:t>2</a:t>
            </a:r>
            <a:r>
              <a:rPr lang="en-US" dirty="0" smtClean="0"/>
              <a:t>, </a:t>
            </a:r>
            <a:r>
              <a:rPr lang="en-US" i="1" dirty="0" smtClean="0"/>
              <a:t>R</a:t>
            </a:r>
            <a:r>
              <a:rPr lang="en-US" baseline="-25000" dirty="0" smtClean="0">
                <a:latin typeface="Cambria Math" pitchFamily="18" charset="0"/>
                <a:ea typeface="Cambria Math" pitchFamily="18" charset="0"/>
              </a:rPr>
              <a:t>1</a:t>
            </a:r>
            <a:r>
              <a:rPr lang="en-US" dirty="0" smtClean="0"/>
              <a:t> </a:t>
            </a:r>
            <a:r>
              <a:rPr lang="en-US" dirty="0" smtClean="0">
                <a:latin typeface="Cambria Math"/>
                <a:ea typeface="Cambria Math"/>
              </a:rPr>
              <a:t>∩</a:t>
            </a:r>
            <a:r>
              <a:rPr lang="en-US" dirty="0" smtClean="0"/>
              <a:t> </a:t>
            </a:r>
            <a:r>
              <a:rPr lang="en-US" i="1" dirty="0" smtClean="0"/>
              <a:t>R</a:t>
            </a:r>
            <a:r>
              <a:rPr lang="en-US" baseline="-25000" dirty="0" smtClean="0">
                <a:latin typeface="Cambria Math" pitchFamily="18" charset="0"/>
                <a:ea typeface="Cambria Math" pitchFamily="18" charset="0"/>
              </a:rPr>
              <a:t>2</a:t>
            </a:r>
            <a:r>
              <a:rPr lang="en-US" dirty="0" smtClean="0"/>
              <a:t>, </a:t>
            </a:r>
            <a:r>
              <a:rPr lang="en-US" i="1" dirty="0" smtClean="0"/>
              <a:t>R</a:t>
            </a:r>
            <a:r>
              <a:rPr lang="en-US" baseline="-25000" dirty="0" smtClean="0">
                <a:latin typeface="Cambria Math" pitchFamily="18" charset="0"/>
                <a:ea typeface="Cambria Math" pitchFamily="18" charset="0"/>
              </a:rPr>
              <a:t>1</a:t>
            </a:r>
            <a:r>
              <a:rPr lang="en-US" dirty="0" smtClean="0"/>
              <a:t> </a:t>
            </a:r>
            <a:r>
              <a:rPr lang="en-US" dirty="0" smtClean="0">
                <a:latin typeface="Cambria Math"/>
                <a:ea typeface="Cambria Math"/>
              </a:rPr>
              <a:t>− </a:t>
            </a:r>
            <a:r>
              <a:rPr lang="en-US" i="1" dirty="0" smtClean="0"/>
              <a:t>R</a:t>
            </a:r>
            <a:r>
              <a:rPr lang="en-US" baseline="-25000" dirty="0" smtClean="0">
                <a:latin typeface="Cambria Math" pitchFamily="18" charset="0"/>
                <a:ea typeface="Cambria Math" pitchFamily="18" charset="0"/>
              </a:rPr>
              <a:t>2</a:t>
            </a:r>
            <a:r>
              <a:rPr lang="en-US" dirty="0" smtClean="0"/>
              <a:t>, and</a:t>
            </a:r>
            <a:r>
              <a:rPr lang="en-US" i="1" dirty="0" smtClean="0"/>
              <a:t> R</a:t>
            </a:r>
            <a:r>
              <a:rPr lang="en-US" baseline="-25000" dirty="0" smtClean="0">
                <a:latin typeface="Cambria Math" pitchFamily="18" charset="0"/>
                <a:ea typeface="Cambria Math" pitchFamily="18" charset="0"/>
              </a:rPr>
              <a:t>2</a:t>
            </a:r>
            <a:r>
              <a:rPr lang="en-US" dirty="0" smtClean="0"/>
              <a:t> </a:t>
            </a:r>
            <a:r>
              <a:rPr lang="en-US" dirty="0" smtClean="0">
                <a:latin typeface="Cambria Math"/>
                <a:ea typeface="Cambria Math"/>
              </a:rPr>
              <a:t>−</a:t>
            </a:r>
            <a:r>
              <a:rPr lang="en-US" dirty="0" smtClean="0"/>
              <a:t> </a:t>
            </a:r>
            <a:r>
              <a:rPr lang="en-US" i="1" dirty="0" smtClean="0"/>
              <a:t>R</a:t>
            </a:r>
            <a:r>
              <a:rPr lang="en-US" baseline="-25000" dirty="0" smtClean="0">
                <a:latin typeface="Cambria Math" pitchFamily="18" charset="0"/>
                <a:ea typeface="Cambria Math" pitchFamily="18" charset="0"/>
              </a:rPr>
              <a:t>1</a:t>
            </a:r>
            <a:r>
              <a:rPr lang="en-US" dirty="0" smtClean="0"/>
              <a:t>.</a:t>
            </a:r>
          </a:p>
          <a:p>
            <a:r>
              <a:rPr lang="en-US" b="1" dirty="0" smtClean="0"/>
              <a:t>Example</a:t>
            </a:r>
            <a:r>
              <a:rPr lang="en-US" dirty="0" smtClean="0"/>
              <a:t>: Let </a:t>
            </a:r>
            <a:r>
              <a:rPr lang="en-US" i="1" dirty="0" smtClean="0"/>
              <a:t>A</a:t>
            </a:r>
            <a:r>
              <a:rPr lang="en-US" dirty="0" smtClean="0"/>
              <a:t> = {</a:t>
            </a:r>
            <a:r>
              <a:rPr lang="en-US" dirty="0" smtClean="0">
                <a:latin typeface="Cambria Math" pitchFamily="18" charset="0"/>
                <a:ea typeface="Cambria Math" pitchFamily="18" charset="0"/>
              </a:rPr>
              <a:t>1,2,3</a:t>
            </a:r>
            <a:r>
              <a:rPr lang="en-US" dirty="0" smtClean="0"/>
              <a:t>}</a:t>
            </a:r>
            <a:r>
              <a:rPr lang="en-US" i="1" dirty="0" smtClean="0"/>
              <a:t> </a:t>
            </a:r>
            <a:r>
              <a:rPr lang="en-US" dirty="0" smtClean="0"/>
              <a:t>and </a:t>
            </a:r>
            <a:r>
              <a:rPr lang="en-US" i="1" dirty="0" smtClean="0"/>
              <a:t>B</a:t>
            </a:r>
            <a:r>
              <a:rPr lang="en-US" dirty="0" smtClean="0"/>
              <a:t> </a:t>
            </a:r>
            <a:r>
              <a:rPr lang="en-US" i="1" dirty="0" smtClean="0"/>
              <a:t>= </a:t>
            </a:r>
            <a:r>
              <a:rPr lang="en-US" dirty="0" smtClean="0"/>
              <a:t>{</a:t>
            </a:r>
            <a:r>
              <a:rPr lang="en-US" dirty="0" smtClean="0">
                <a:latin typeface="Cambria Math" pitchFamily="18" charset="0"/>
                <a:ea typeface="Cambria Math" pitchFamily="18" charset="0"/>
              </a:rPr>
              <a:t>1,2,3,4</a:t>
            </a:r>
            <a:r>
              <a:rPr lang="en-US" dirty="0" smtClean="0"/>
              <a:t>}. The relations </a:t>
            </a:r>
            <a:r>
              <a:rPr lang="en-US" i="1" dirty="0" smtClean="0"/>
              <a:t>R</a:t>
            </a:r>
            <a:r>
              <a:rPr lang="en-US" baseline="-25000" dirty="0" smtClean="0">
                <a:latin typeface="Cambria Math" pitchFamily="18" charset="0"/>
                <a:ea typeface="Cambria Math" pitchFamily="18" charset="0"/>
              </a:rPr>
              <a:t>1</a:t>
            </a:r>
            <a:r>
              <a:rPr lang="en-US" dirty="0" smtClean="0"/>
              <a:t> = {(</a:t>
            </a:r>
            <a:r>
              <a:rPr lang="en-US" dirty="0" smtClean="0">
                <a:latin typeface="Cambria Math" pitchFamily="18" charset="0"/>
                <a:ea typeface="Cambria Math" pitchFamily="18" charset="0"/>
              </a:rPr>
              <a:t>1,1</a:t>
            </a:r>
            <a:r>
              <a:rPr lang="en-US" dirty="0" smtClean="0"/>
              <a:t>),(</a:t>
            </a:r>
            <a:r>
              <a:rPr lang="en-US" dirty="0" smtClean="0">
                <a:latin typeface="Cambria Math" pitchFamily="18" charset="0"/>
                <a:ea typeface="Cambria Math" pitchFamily="18" charset="0"/>
              </a:rPr>
              <a:t>2,2</a:t>
            </a:r>
            <a:r>
              <a:rPr lang="en-US" dirty="0" smtClean="0"/>
              <a:t>),(</a:t>
            </a:r>
            <a:r>
              <a:rPr lang="en-US" dirty="0" smtClean="0">
                <a:latin typeface="Cambria Math" pitchFamily="18" charset="0"/>
                <a:ea typeface="Cambria Math" pitchFamily="18" charset="0"/>
              </a:rPr>
              <a:t>3,3</a:t>
            </a:r>
            <a:r>
              <a:rPr lang="en-US" dirty="0" smtClean="0"/>
              <a:t>)} and                              </a:t>
            </a:r>
            <a:r>
              <a:rPr lang="en-US" i="1" dirty="0" smtClean="0"/>
              <a:t>R</a:t>
            </a:r>
            <a:r>
              <a:rPr lang="en-US" baseline="-25000" dirty="0" smtClean="0">
                <a:latin typeface="Cambria Math" pitchFamily="18" charset="0"/>
                <a:ea typeface="Cambria Math" pitchFamily="18" charset="0"/>
              </a:rPr>
              <a:t>2</a:t>
            </a:r>
            <a:r>
              <a:rPr lang="en-US" dirty="0" smtClean="0"/>
              <a:t> = {(</a:t>
            </a:r>
            <a:r>
              <a:rPr lang="en-US" dirty="0" smtClean="0">
                <a:latin typeface="Cambria Math" pitchFamily="18" charset="0"/>
                <a:ea typeface="Cambria Math" pitchFamily="18" charset="0"/>
              </a:rPr>
              <a:t>1,1</a:t>
            </a:r>
            <a:r>
              <a:rPr lang="en-US" dirty="0" smtClean="0"/>
              <a:t>),(</a:t>
            </a:r>
            <a:r>
              <a:rPr lang="en-US" dirty="0" smtClean="0">
                <a:latin typeface="Cambria Math" pitchFamily="18" charset="0"/>
                <a:ea typeface="Cambria Math" pitchFamily="18" charset="0"/>
              </a:rPr>
              <a:t>1,2</a:t>
            </a:r>
            <a:r>
              <a:rPr lang="en-US" dirty="0" smtClean="0"/>
              <a:t>),(</a:t>
            </a:r>
            <a:r>
              <a:rPr lang="en-US" dirty="0" smtClean="0">
                <a:latin typeface="Cambria Math" pitchFamily="18" charset="0"/>
                <a:ea typeface="Cambria Math" pitchFamily="18" charset="0"/>
              </a:rPr>
              <a:t>1,3</a:t>
            </a:r>
            <a:r>
              <a:rPr lang="en-US" dirty="0" smtClean="0"/>
              <a:t>),(</a:t>
            </a:r>
            <a:r>
              <a:rPr lang="en-US" dirty="0" smtClean="0">
                <a:latin typeface="Cambria Math" pitchFamily="18" charset="0"/>
                <a:ea typeface="Cambria Math" pitchFamily="18" charset="0"/>
              </a:rPr>
              <a:t>1,4</a:t>
            </a:r>
            <a:r>
              <a:rPr lang="en-US" dirty="0" smtClean="0"/>
              <a:t>)} can be combined using basic set operations to form new relations:</a:t>
            </a:r>
          </a:p>
          <a:p>
            <a:endParaRPr lang="en-US" dirty="0"/>
          </a:p>
        </p:txBody>
      </p:sp>
      <p:sp>
        <p:nvSpPr>
          <p:cNvPr id="8" name="TextBox 7"/>
          <p:cNvSpPr txBox="1"/>
          <p:nvPr/>
        </p:nvSpPr>
        <p:spPr>
          <a:xfrm>
            <a:off x="990600" y="4876800"/>
            <a:ext cx="7086600" cy="523220"/>
          </a:xfrm>
          <a:prstGeom prst="rect">
            <a:avLst/>
          </a:prstGeom>
          <a:noFill/>
        </p:spPr>
        <p:txBody>
          <a:bodyPr wrap="square" rtlCol="0">
            <a:spAutoFit/>
          </a:bodyPr>
          <a:lstStyle/>
          <a:p>
            <a:r>
              <a:rPr lang="en-US" sz="2800" i="1" dirty="0" smtClean="0"/>
              <a:t>R</a:t>
            </a:r>
            <a:r>
              <a:rPr lang="en-US" sz="2800" baseline="-25000" dirty="0" smtClean="0">
                <a:latin typeface="Cambria Math" pitchFamily="18" charset="0"/>
                <a:ea typeface="Cambria Math" pitchFamily="18" charset="0"/>
              </a:rPr>
              <a:t>1</a:t>
            </a:r>
            <a:r>
              <a:rPr lang="en-US" sz="2800" dirty="0" smtClean="0"/>
              <a:t> </a:t>
            </a:r>
            <a:r>
              <a:rPr lang="en-US" sz="2800" dirty="0" smtClean="0">
                <a:latin typeface="Cambria Math"/>
                <a:ea typeface="Cambria Math"/>
              </a:rPr>
              <a:t>∪</a:t>
            </a:r>
            <a:r>
              <a:rPr lang="en-US" sz="2800" dirty="0" smtClean="0"/>
              <a:t> </a:t>
            </a:r>
            <a:r>
              <a:rPr lang="en-US" sz="2800" i="1" dirty="0" smtClean="0"/>
              <a:t>R</a:t>
            </a:r>
            <a:r>
              <a:rPr lang="en-US" sz="2800" baseline="-25000" dirty="0" smtClean="0">
                <a:latin typeface="Cambria Math" pitchFamily="18" charset="0"/>
                <a:ea typeface="Cambria Math" pitchFamily="18" charset="0"/>
              </a:rPr>
              <a:t>2 </a:t>
            </a:r>
            <a:r>
              <a:rPr lang="en-US" sz="2800" dirty="0" smtClean="0"/>
              <a:t>={(</a:t>
            </a:r>
            <a:r>
              <a:rPr lang="en-US" sz="2800" dirty="0" smtClean="0">
                <a:latin typeface="Cambria Math" pitchFamily="18" charset="0"/>
                <a:ea typeface="Cambria Math" pitchFamily="18" charset="0"/>
              </a:rPr>
              <a:t>1,1</a:t>
            </a:r>
            <a:r>
              <a:rPr lang="en-US" sz="2800" dirty="0" smtClean="0"/>
              <a:t>),(</a:t>
            </a:r>
            <a:r>
              <a:rPr lang="en-US" sz="2800" dirty="0" smtClean="0">
                <a:latin typeface="Cambria Math" pitchFamily="18" charset="0"/>
                <a:ea typeface="Cambria Math" pitchFamily="18" charset="0"/>
              </a:rPr>
              <a:t>1,2</a:t>
            </a:r>
            <a:r>
              <a:rPr lang="en-US" sz="2800" dirty="0" smtClean="0"/>
              <a:t>),(</a:t>
            </a:r>
            <a:r>
              <a:rPr lang="en-US" sz="2800" dirty="0" smtClean="0">
                <a:latin typeface="Cambria Math" pitchFamily="18" charset="0"/>
                <a:ea typeface="Cambria Math" pitchFamily="18" charset="0"/>
              </a:rPr>
              <a:t>1,3</a:t>
            </a:r>
            <a:r>
              <a:rPr lang="en-US" sz="2800" dirty="0" smtClean="0"/>
              <a:t>),(</a:t>
            </a:r>
            <a:r>
              <a:rPr lang="en-US" sz="2800" dirty="0" smtClean="0">
                <a:latin typeface="Cambria Math" pitchFamily="18" charset="0"/>
                <a:ea typeface="Cambria Math" pitchFamily="18" charset="0"/>
              </a:rPr>
              <a:t>1,4</a:t>
            </a:r>
            <a:r>
              <a:rPr lang="en-US" sz="2800" dirty="0" smtClean="0"/>
              <a:t>),(</a:t>
            </a:r>
            <a:r>
              <a:rPr lang="en-US" sz="2800" dirty="0" smtClean="0">
                <a:latin typeface="Cambria Math" pitchFamily="18" charset="0"/>
                <a:ea typeface="Cambria Math" pitchFamily="18" charset="0"/>
              </a:rPr>
              <a:t>2,2</a:t>
            </a:r>
            <a:r>
              <a:rPr lang="en-US" sz="2800" dirty="0" smtClean="0"/>
              <a:t>),(</a:t>
            </a:r>
            <a:r>
              <a:rPr lang="en-US" sz="2800" dirty="0" smtClean="0">
                <a:latin typeface="Cambria Math" pitchFamily="18" charset="0"/>
                <a:ea typeface="Cambria Math" pitchFamily="18" charset="0"/>
              </a:rPr>
              <a:t>3,3</a:t>
            </a:r>
            <a:r>
              <a:rPr lang="en-US" sz="2800" dirty="0" smtClean="0"/>
              <a:t>)} </a:t>
            </a:r>
            <a:endParaRPr lang="en-US" sz="2800" dirty="0"/>
          </a:p>
        </p:txBody>
      </p:sp>
      <p:sp>
        <p:nvSpPr>
          <p:cNvPr id="9" name="TextBox 8"/>
          <p:cNvSpPr txBox="1"/>
          <p:nvPr/>
        </p:nvSpPr>
        <p:spPr>
          <a:xfrm>
            <a:off x="1066800" y="5486400"/>
            <a:ext cx="2590800" cy="523220"/>
          </a:xfrm>
          <a:prstGeom prst="rect">
            <a:avLst/>
          </a:prstGeom>
          <a:noFill/>
        </p:spPr>
        <p:txBody>
          <a:bodyPr wrap="square" rtlCol="0">
            <a:spAutoFit/>
          </a:bodyPr>
          <a:lstStyle/>
          <a:p>
            <a:r>
              <a:rPr lang="en-US" sz="2800" i="1" dirty="0" smtClean="0"/>
              <a:t>R</a:t>
            </a:r>
            <a:r>
              <a:rPr lang="en-US" sz="2800" baseline="-25000" dirty="0" smtClean="0">
                <a:latin typeface="Cambria Math" pitchFamily="18" charset="0"/>
                <a:ea typeface="Cambria Math" pitchFamily="18" charset="0"/>
              </a:rPr>
              <a:t>1</a:t>
            </a:r>
            <a:r>
              <a:rPr lang="en-US" sz="2800" dirty="0" smtClean="0"/>
              <a:t> </a:t>
            </a:r>
            <a:r>
              <a:rPr lang="en-US" sz="2800" dirty="0" smtClean="0">
                <a:latin typeface="Cambria Math"/>
                <a:ea typeface="Cambria Math"/>
              </a:rPr>
              <a:t>∩</a:t>
            </a:r>
            <a:r>
              <a:rPr lang="en-US" sz="2800" dirty="0" smtClean="0"/>
              <a:t> </a:t>
            </a:r>
            <a:r>
              <a:rPr lang="en-US" sz="2800" i="1" dirty="0" smtClean="0"/>
              <a:t>R</a:t>
            </a:r>
            <a:r>
              <a:rPr lang="en-US" sz="2800" baseline="-25000" dirty="0" smtClean="0">
                <a:latin typeface="Cambria Math" pitchFamily="18" charset="0"/>
                <a:ea typeface="Cambria Math" pitchFamily="18" charset="0"/>
              </a:rPr>
              <a:t>2 </a:t>
            </a:r>
            <a:r>
              <a:rPr lang="en-US" sz="2800" dirty="0" smtClean="0"/>
              <a:t>={(</a:t>
            </a:r>
            <a:r>
              <a:rPr lang="en-US" sz="2800" dirty="0" smtClean="0">
                <a:latin typeface="Cambria Math" pitchFamily="18" charset="0"/>
                <a:ea typeface="Cambria Math" pitchFamily="18" charset="0"/>
              </a:rPr>
              <a:t>1,1</a:t>
            </a:r>
            <a:r>
              <a:rPr lang="en-US" sz="2800" dirty="0" smtClean="0"/>
              <a:t>)} </a:t>
            </a:r>
            <a:endParaRPr lang="en-US" sz="2800" dirty="0"/>
          </a:p>
        </p:txBody>
      </p:sp>
      <p:sp>
        <p:nvSpPr>
          <p:cNvPr id="10" name="TextBox 9"/>
          <p:cNvSpPr txBox="1"/>
          <p:nvPr/>
        </p:nvSpPr>
        <p:spPr>
          <a:xfrm>
            <a:off x="4267200" y="5486400"/>
            <a:ext cx="3733800" cy="523220"/>
          </a:xfrm>
          <a:prstGeom prst="rect">
            <a:avLst/>
          </a:prstGeom>
          <a:noFill/>
        </p:spPr>
        <p:txBody>
          <a:bodyPr wrap="square" rtlCol="0">
            <a:spAutoFit/>
          </a:bodyPr>
          <a:lstStyle/>
          <a:p>
            <a:r>
              <a:rPr lang="en-US" sz="2800" i="1" dirty="0" smtClean="0"/>
              <a:t>R</a:t>
            </a:r>
            <a:r>
              <a:rPr lang="en-US" sz="2800" baseline="-25000" dirty="0" smtClean="0">
                <a:latin typeface="Cambria Math" pitchFamily="18" charset="0"/>
                <a:ea typeface="Cambria Math" pitchFamily="18" charset="0"/>
              </a:rPr>
              <a:t>1</a:t>
            </a:r>
            <a:r>
              <a:rPr lang="en-US" sz="2800" dirty="0" smtClean="0"/>
              <a:t> </a:t>
            </a:r>
            <a:r>
              <a:rPr lang="en-US" sz="2800" dirty="0" smtClean="0">
                <a:latin typeface="Cambria Math"/>
                <a:ea typeface="Cambria Math"/>
              </a:rPr>
              <a:t>− </a:t>
            </a:r>
            <a:r>
              <a:rPr lang="en-US" sz="2800" i="1" dirty="0" smtClean="0"/>
              <a:t>R</a:t>
            </a:r>
            <a:r>
              <a:rPr lang="en-US" sz="2800" baseline="-25000" dirty="0" smtClean="0">
                <a:latin typeface="Cambria Math" pitchFamily="18" charset="0"/>
                <a:ea typeface="Cambria Math" pitchFamily="18" charset="0"/>
              </a:rPr>
              <a:t>2 </a:t>
            </a:r>
            <a:r>
              <a:rPr lang="en-US" sz="2800" dirty="0" smtClean="0"/>
              <a:t>={(</a:t>
            </a:r>
            <a:r>
              <a:rPr lang="en-US" sz="2800" dirty="0" smtClean="0">
                <a:latin typeface="Cambria Math" pitchFamily="18" charset="0"/>
                <a:ea typeface="Cambria Math" pitchFamily="18" charset="0"/>
              </a:rPr>
              <a:t>2,2</a:t>
            </a:r>
            <a:r>
              <a:rPr lang="en-US" sz="2800" dirty="0" smtClean="0"/>
              <a:t>),(</a:t>
            </a:r>
            <a:r>
              <a:rPr lang="en-US" sz="2800" dirty="0" smtClean="0">
                <a:latin typeface="Cambria Math" pitchFamily="18" charset="0"/>
                <a:ea typeface="Cambria Math" pitchFamily="18" charset="0"/>
              </a:rPr>
              <a:t>3,3</a:t>
            </a:r>
            <a:r>
              <a:rPr lang="en-US" sz="2800" dirty="0" smtClean="0"/>
              <a:t>)} </a:t>
            </a:r>
            <a:endParaRPr lang="en-US" sz="2800" dirty="0"/>
          </a:p>
        </p:txBody>
      </p:sp>
      <p:sp>
        <p:nvSpPr>
          <p:cNvPr id="11" name="TextBox 10"/>
          <p:cNvSpPr txBox="1"/>
          <p:nvPr/>
        </p:nvSpPr>
        <p:spPr>
          <a:xfrm>
            <a:off x="990600" y="6172200"/>
            <a:ext cx="6019800" cy="523220"/>
          </a:xfrm>
          <a:prstGeom prst="rect">
            <a:avLst/>
          </a:prstGeom>
          <a:noFill/>
        </p:spPr>
        <p:txBody>
          <a:bodyPr wrap="square" rtlCol="0">
            <a:spAutoFit/>
          </a:bodyPr>
          <a:lstStyle/>
          <a:p>
            <a:r>
              <a:rPr lang="en-US" sz="2800" i="1" dirty="0" smtClean="0"/>
              <a:t>R</a:t>
            </a:r>
            <a:r>
              <a:rPr lang="en-US" sz="2800" baseline="-25000" dirty="0" smtClean="0">
                <a:latin typeface="Cambria Math" pitchFamily="18" charset="0"/>
                <a:ea typeface="Cambria Math" pitchFamily="18" charset="0"/>
              </a:rPr>
              <a:t>2</a:t>
            </a:r>
            <a:r>
              <a:rPr lang="en-US" sz="2800" dirty="0" smtClean="0"/>
              <a:t> </a:t>
            </a:r>
            <a:r>
              <a:rPr lang="en-US" sz="2800" dirty="0" smtClean="0">
                <a:latin typeface="Cambria Math"/>
                <a:ea typeface="Cambria Math"/>
              </a:rPr>
              <a:t>−</a:t>
            </a:r>
            <a:r>
              <a:rPr lang="en-US" sz="2800" dirty="0" smtClean="0"/>
              <a:t> </a:t>
            </a:r>
            <a:r>
              <a:rPr lang="en-US" sz="2800" i="1" dirty="0" smtClean="0"/>
              <a:t>R</a:t>
            </a:r>
            <a:r>
              <a:rPr lang="en-US" sz="2800" baseline="-25000" dirty="0" smtClean="0">
                <a:latin typeface="Cambria Math" pitchFamily="18" charset="0"/>
                <a:ea typeface="Cambria Math" pitchFamily="18" charset="0"/>
              </a:rPr>
              <a:t>1 </a:t>
            </a:r>
            <a:r>
              <a:rPr lang="en-US" sz="2800" dirty="0" smtClean="0"/>
              <a:t>={(</a:t>
            </a:r>
            <a:r>
              <a:rPr lang="en-US" sz="2800" dirty="0" smtClean="0">
                <a:latin typeface="Cambria Math" pitchFamily="18" charset="0"/>
                <a:ea typeface="Cambria Math" pitchFamily="18" charset="0"/>
              </a:rPr>
              <a:t>1,2</a:t>
            </a:r>
            <a:r>
              <a:rPr lang="en-US" sz="2800" dirty="0" smtClean="0"/>
              <a:t>),(</a:t>
            </a:r>
            <a:r>
              <a:rPr lang="en-US" sz="2800" dirty="0" smtClean="0">
                <a:latin typeface="Cambria Math" pitchFamily="18" charset="0"/>
                <a:ea typeface="Cambria Math" pitchFamily="18" charset="0"/>
              </a:rPr>
              <a:t>1,3</a:t>
            </a:r>
            <a:r>
              <a:rPr lang="en-US" sz="2800" dirty="0" smtClean="0"/>
              <a:t>),(</a:t>
            </a:r>
            <a:r>
              <a:rPr lang="en-US" sz="2800" dirty="0" smtClean="0">
                <a:latin typeface="Cambria Math" pitchFamily="18" charset="0"/>
                <a:ea typeface="Cambria Math" pitchFamily="18" charset="0"/>
              </a:rPr>
              <a:t>1,4</a:t>
            </a:r>
            <a:r>
              <a:rPr lang="en-US" sz="2800" dirty="0" smtClean="0"/>
              <a:t>)} </a:t>
            </a:r>
            <a:endParaRPr lang="en-US"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Παράδειγμα 19</a:t>
            </a:r>
            <a:endParaRPr lang="el-GR" dirty="0"/>
          </a:p>
        </p:txBody>
      </p:sp>
      <p:sp>
        <p:nvSpPr>
          <p:cNvPr id="3" name="Content Placeholder 2"/>
          <p:cNvSpPr>
            <a:spLocks noGrp="1"/>
          </p:cNvSpPr>
          <p:nvPr>
            <p:ph idx="1"/>
          </p:nvPr>
        </p:nvSpPr>
        <p:spPr/>
        <p:txBody>
          <a:bodyPr/>
          <a:lstStyle/>
          <a:p>
            <a:r>
              <a:rPr lang="el-GR" dirty="0" smtClean="0"/>
              <a:t>Έστω </a:t>
            </a:r>
          </a:p>
          <a:p>
            <a:pPr lvl="1"/>
            <a:r>
              <a:rPr lang="en-US" dirty="0" smtClean="0"/>
              <a:t>R1 </a:t>
            </a:r>
            <a:r>
              <a:rPr lang="el-GR" dirty="0" smtClean="0"/>
              <a:t>η σχέση «μικρότερος από» στους πραγματικούς</a:t>
            </a:r>
          </a:p>
          <a:p>
            <a:pPr lvl="1"/>
            <a:r>
              <a:rPr lang="en-US" dirty="0" smtClean="0"/>
              <a:t>R2 </a:t>
            </a:r>
            <a:r>
              <a:rPr lang="el-GR" dirty="0" smtClean="0"/>
              <a:t>η σχέση «μεγαλύτερος από» στους πραγματικούς</a:t>
            </a:r>
          </a:p>
          <a:p>
            <a:r>
              <a:rPr lang="el-GR" dirty="0" smtClean="0"/>
              <a:t>Ποια είναι η σχέση </a:t>
            </a:r>
          </a:p>
          <a:p>
            <a:pPr lvl="1"/>
            <a:r>
              <a:rPr lang="en-US" dirty="0" smtClean="0"/>
              <a:t>R1 </a:t>
            </a:r>
            <a:r>
              <a:rPr lang="el-GR" dirty="0" smtClean="0"/>
              <a:t>ένωση </a:t>
            </a:r>
            <a:r>
              <a:rPr lang="en-US" dirty="0" smtClean="0"/>
              <a:t>R2? </a:t>
            </a:r>
            <a:r>
              <a:rPr lang="el-GR" dirty="0" smtClean="0"/>
              <a:t>(όχι ίσος)</a:t>
            </a:r>
          </a:p>
          <a:p>
            <a:pPr lvl="1"/>
            <a:r>
              <a:rPr lang="en-US" dirty="0" smtClean="0"/>
              <a:t>R1 </a:t>
            </a:r>
            <a:r>
              <a:rPr lang="el-GR" dirty="0" smtClean="0"/>
              <a:t>τομή </a:t>
            </a:r>
            <a:r>
              <a:rPr lang="en-US" dirty="0" smtClean="0"/>
              <a:t>R2 (</a:t>
            </a:r>
            <a:r>
              <a:rPr lang="el-GR" dirty="0" smtClean="0"/>
              <a:t>το κενό σύν0λο)</a:t>
            </a:r>
          </a:p>
          <a:p>
            <a:pPr lvl="1"/>
            <a:r>
              <a:rPr lang="en-US" dirty="0" smtClean="0"/>
              <a:t>R1 – R2 (R1)</a:t>
            </a:r>
          </a:p>
          <a:p>
            <a:pPr lvl="1"/>
            <a:r>
              <a:rPr lang="en-US" dirty="0" smtClean="0"/>
              <a:t>R2 – R1 (R2)</a:t>
            </a:r>
          </a:p>
          <a:p>
            <a:pPr lvl="1"/>
            <a:r>
              <a:rPr lang="en-US" dirty="0" smtClean="0"/>
              <a:t>R1 XOR R2 = (R1 </a:t>
            </a:r>
            <a:r>
              <a:rPr lang="el-GR" dirty="0" smtClean="0"/>
              <a:t>ένωση </a:t>
            </a:r>
            <a:r>
              <a:rPr lang="en-US" dirty="0" smtClean="0"/>
              <a:t>R2) – (R1 </a:t>
            </a:r>
            <a:r>
              <a:rPr lang="el-GR" dirty="0" smtClean="0"/>
              <a:t>τομή </a:t>
            </a:r>
            <a:r>
              <a:rPr lang="en-US" dirty="0" smtClean="0"/>
              <a:t>R2) = </a:t>
            </a:r>
            <a:r>
              <a:rPr lang="el-GR" dirty="0" smtClean="0"/>
              <a:t>όχι ίσος</a:t>
            </a:r>
            <a:endParaRPr lang="el-GR"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smtClean="0"/>
              <a:t>Σύνθετη σχέση</a:t>
            </a:r>
            <a:br>
              <a:rPr lang="el-GR" dirty="0" smtClean="0"/>
            </a:br>
            <a:r>
              <a:rPr lang="en-US" dirty="0" smtClean="0"/>
              <a:t>Composition</a:t>
            </a:r>
            <a:endParaRPr lang="en-US" dirty="0"/>
          </a:p>
        </p:txBody>
      </p:sp>
      <p:sp>
        <p:nvSpPr>
          <p:cNvPr id="3" name="Content Placeholder 2"/>
          <p:cNvSpPr>
            <a:spLocks noGrp="1"/>
          </p:cNvSpPr>
          <p:nvPr>
            <p:ph idx="1"/>
          </p:nvPr>
        </p:nvSpPr>
        <p:spPr/>
        <p:txBody>
          <a:bodyPr/>
          <a:lstStyle/>
          <a:p>
            <a:pPr>
              <a:buNone/>
            </a:pPr>
            <a:r>
              <a:rPr lang="en-US" b="1" dirty="0" smtClean="0"/>
              <a:t>   Definition:</a:t>
            </a:r>
            <a:r>
              <a:rPr lang="en-US" dirty="0" smtClean="0"/>
              <a:t>  Suppose</a:t>
            </a:r>
          </a:p>
          <a:p>
            <a:pPr lvl="1"/>
            <a:r>
              <a:rPr lang="en-US" i="1" dirty="0" smtClean="0"/>
              <a:t>R</a:t>
            </a:r>
            <a:r>
              <a:rPr lang="en-US" baseline="-25000" dirty="0" smtClean="0">
                <a:latin typeface="Cambria Math" pitchFamily="18" charset="0"/>
                <a:ea typeface="Cambria Math" pitchFamily="18" charset="0"/>
              </a:rPr>
              <a:t>1</a:t>
            </a:r>
            <a:r>
              <a:rPr lang="en-US" dirty="0" smtClean="0"/>
              <a:t> is a relation from a set </a:t>
            </a:r>
            <a:r>
              <a:rPr lang="en-US" i="1" dirty="0" smtClean="0"/>
              <a:t>A</a:t>
            </a:r>
            <a:r>
              <a:rPr lang="en-US" dirty="0" smtClean="0"/>
              <a:t> to a set </a:t>
            </a:r>
            <a:r>
              <a:rPr lang="en-US" i="1" dirty="0" smtClean="0"/>
              <a:t>B</a:t>
            </a:r>
            <a:r>
              <a:rPr lang="en-US" dirty="0" smtClean="0"/>
              <a:t>.</a:t>
            </a:r>
          </a:p>
          <a:p>
            <a:pPr lvl="1"/>
            <a:r>
              <a:rPr lang="en-US" i="1" dirty="0" smtClean="0"/>
              <a:t>R</a:t>
            </a:r>
            <a:r>
              <a:rPr lang="en-US" baseline="-25000" dirty="0" smtClean="0">
                <a:latin typeface="Cambria Math" pitchFamily="18" charset="0"/>
                <a:ea typeface="Cambria Math" pitchFamily="18" charset="0"/>
              </a:rPr>
              <a:t>2</a:t>
            </a:r>
            <a:r>
              <a:rPr lang="en-US" dirty="0" smtClean="0"/>
              <a:t> is a relation from </a:t>
            </a:r>
            <a:r>
              <a:rPr lang="en-US" i="1" dirty="0" smtClean="0"/>
              <a:t>B</a:t>
            </a:r>
            <a:r>
              <a:rPr lang="en-US" dirty="0" smtClean="0"/>
              <a:t> to a set </a:t>
            </a:r>
            <a:r>
              <a:rPr lang="en-US" i="1" dirty="0" smtClean="0"/>
              <a:t>C</a:t>
            </a:r>
            <a:r>
              <a:rPr lang="en-US" dirty="0" smtClean="0"/>
              <a:t>.</a:t>
            </a:r>
          </a:p>
          <a:p>
            <a:pPr>
              <a:buNone/>
            </a:pPr>
            <a:r>
              <a:rPr lang="en-US" dirty="0" smtClean="0"/>
              <a:t>   Then the </a:t>
            </a:r>
            <a:r>
              <a:rPr lang="en-US" i="1" dirty="0" smtClean="0"/>
              <a:t>composition</a:t>
            </a:r>
            <a:r>
              <a:rPr lang="en-US" dirty="0" smtClean="0"/>
              <a:t> (or </a:t>
            </a:r>
            <a:r>
              <a:rPr lang="en-US" i="1" dirty="0" smtClean="0"/>
              <a:t>composite</a:t>
            </a:r>
            <a:r>
              <a:rPr lang="en-US" dirty="0" smtClean="0"/>
              <a:t>) of </a:t>
            </a:r>
            <a:r>
              <a:rPr lang="en-US" i="1" dirty="0" smtClean="0"/>
              <a:t>R</a:t>
            </a:r>
            <a:r>
              <a:rPr lang="en-US" baseline="-25000" dirty="0" smtClean="0">
                <a:latin typeface="Cambria Math" pitchFamily="18" charset="0"/>
                <a:ea typeface="Cambria Math" pitchFamily="18" charset="0"/>
              </a:rPr>
              <a:t>2</a:t>
            </a:r>
            <a:r>
              <a:rPr lang="en-US" b="1" baseline="-25000" dirty="0" smtClean="0"/>
              <a:t>  </a:t>
            </a:r>
            <a:r>
              <a:rPr lang="en-US" dirty="0" smtClean="0"/>
              <a:t>with</a:t>
            </a:r>
            <a:r>
              <a:rPr lang="en-US" b="1" baseline="-25000" dirty="0" smtClean="0"/>
              <a:t> </a:t>
            </a:r>
            <a:r>
              <a:rPr lang="en-US" i="1" dirty="0" smtClean="0"/>
              <a:t>R</a:t>
            </a:r>
            <a:r>
              <a:rPr lang="en-US" baseline="-25000" dirty="0" smtClean="0">
                <a:latin typeface="Cambria Math" pitchFamily="18" charset="0"/>
                <a:ea typeface="Cambria Math" pitchFamily="18" charset="0"/>
              </a:rPr>
              <a:t>1</a:t>
            </a:r>
            <a:r>
              <a:rPr lang="en-US" dirty="0" smtClean="0"/>
              <a:t>,</a:t>
            </a:r>
            <a:r>
              <a:rPr lang="en-US" b="1" dirty="0" smtClean="0"/>
              <a:t> </a:t>
            </a:r>
            <a:r>
              <a:rPr lang="en-US" dirty="0" smtClean="0"/>
              <a:t>is a relation from </a:t>
            </a:r>
            <a:r>
              <a:rPr lang="en-US" i="1" dirty="0" smtClean="0"/>
              <a:t>A</a:t>
            </a:r>
            <a:r>
              <a:rPr lang="en-US" dirty="0" smtClean="0"/>
              <a:t> to </a:t>
            </a:r>
            <a:r>
              <a:rPr lang="en-US" i="1" dirty="0" smtClean="0"/>
              <a:t>C</a:t>
            </a:r>
            <a:r>
              <a:rPr lang="en-US" dirty="0" smtClean="0"/>
              <a:t> where</a:t>
            </a:r>
          </a:p>
          <a:p>
            <a:pPr lvl="1"/>
            <a:r>
              <a:rPr lang="en-US" dirty="0" smtClean="0"/>
              <a:t>if (</a:t>
            </a:r>
            <a:r>
              <a:rPr lang="en-US" i="1" dirty="0" err="1" smtClean="0"/>
              <a:t>x,y</a:t>
            </a:r>
            <a:r>
              <a:rPr lang="en-US" dirty="0" smtClean="0"/>
              <a:t>)</a:t>
            </a:r>
            <a:r>
              <a:rPr lang="en-US" i="1" dirty="0" smtClean="0"/>
              <a:t> </a:t>
            </a:r>
            <a:r>
              <a:rPr lang="en-US" dirty="0" smtClean="0"/>
              <a:t>is a member of </a:t>
            </a:r>
            <a:r>
              <a:rPr lang="en-US" i="1" dirty="0" smtClean="0"/>
              <a:t>R</a:t>
            </a:r>
            <a:r>
              <a:rPr lang="en-US" baseline="-25000" dirty="0" smtClean="0">
                <a:latin typeface="Cambria Math" pitchFamily="18" charset="0"/>
                <a:ea typeface="Cambria Math" pitchFamily="18" charset="0"/>
              </a:rPr>
              <a:t>1</a:t>
            </a:r>
            <a:r>
              <a:rPr lang="en-US" b="1" dirty="0" smtClean="0"/>
              <a:t>  </a:t>
            </a:r>
            <a:r>
              <a:rPr lang="en-US" dirty="0" smtClean="0"/>
              <a:t>and</a:t>
            </a:r>
            <a:r>
              <a:rPr lang="en-US" b="1" dirty="0" smtClean="0"/>
              <a:t> </a:t>
            </a:r>
            <a:r>
              <a:rPr lang="en-US" dirty="0" smtClean="0"/>
              <a:t>(</a:t>
            </a:r>
            <a:r>
              <a:rPr lang="en-US" i="1" dirty="0" err="1" smtClean="0"/>
              <a:t>y,z</a:t>
            </a:r>
            <a:r>
              <a:rPr lang="en-US" dirty="0" smtClean="0"/>
              <a:t>)</a:t>
            </a:r>
            <a:r>
              <a:rPr lang="en-US" i="1" dirty="0" smtClean="0"/>
              <a:t>  </a:t>
            </a:r>
            <a:r>
              <a:rPr lang="en-US" dirty="0" smtClean="0"/>
              <a:t>is a member of </a:t>
            </a:r>
            <a:r>
              <a:rPr lang="en-US" i="1" dirty="0" smtClean="0"/>
              <a:t>R</a:t>
            </a:r>
            <a:r>
              <a:rPr lang="en-US" baseline="-25000" dirty="0" smtClean="0">
                <a:latin typeface="Cambria Math" pitchFamily="18" charset="0"/>
                <a:ea typeface="Cambria Math" pitchFamily="18" charset="0"/>
              </a:rPr>
              <a:t>2</a:t>
            </a:r>
            <a:r>
              <a:rPr lang="en-US" b="1" dirty="0" smtClean="0"/>
              <a:t>,</a:t>
            </a:r>
            <a:r>
              <a:rPr lang="en-US" dirty="0" smtClean="0"/>
              <a:t> then (</a:t>
            </a:r>
            <a:r>
              <a:rPr lang="en-US" i="1" dirty="0" err="1" smtClean="0"/>
              <a:t>x,z</a:t>
            </a:r>
            <a:r>
              <a:rPr lang="en-US" dirty="0" smtClean="0"/>
              <a:t>)</a:t>
            </a:r>
            <a:r>
              <a:rPr lang="en-US" i="1" dirty="0" smtClean="0"/>
              <a:t> </a:t>
            </a:r>
            <a:r>
              <a:rPr lang="en-US" dirty="0" smtClean="0"/>
              <a:t>is a member of </a:t>
            </a:r>
            <a:r>
              <a:rPr lang="en-US" i="1" dirty="0" smtClean="0"/>
              <a:t>R</a:t>
            </a:r>
            <a:r>
              <a:rPr lang="en-US" baseline="-25000" dirty="0" smtClean="0">
                <a:latin typeface="Cambria Math" pitchFamily="18" charset="0"/>
                <a:ea typeface="Cambria Math" pitchFamily="18" charset="0"/>
              </a:rPr>
              <a:t>2</a:t>
            </a:r>
            <a:r>
              <a:rPr lang="en-US" b="1" dirty="0" smtClean="0">
                <a:latin typeface="Cambria Math"/>
                <a:ea typeface="Cambria Math"/>
              </a:rPr>
              <a:t>∘</a:t>
            </a:r>
            <a:r>
              <a:rPr lang="en-US" dirty="0" smtClean="0"/>
              <a:t> </a:t>
            </a:r>
            <a:r>
              <a:rPr lang="en-US" i="1" dirty="0" smtClean="0"/>
              <a:t>R</a:t>
            </a:r>
            <a:r>
              <a:rPr lang="en-US" baseline="-25000" dirty="0" smtClean="0">
                <a:latin typeface="Cambria Math" pitchFamily="18" charset="0"/>
                <a:ea typeface="Cambria Math" pitchFamily="18" charset="0"/>
              </a:rPr>
              <a:t>1</a:t>
            </a:r>
            <a:r>
              <a:rPr lang="en-US" dirty="0" smtClean="0"/>
              <a:t>.</a:t>
            </a:r>
            <a:endParaRPr lang="en-US" i="1" dirty="0" smtClean="0"/>
          </a:p>
          <a:p>
            <a:pPr lvl="1"/>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81000"/>
            <a:ext cx="8229600" cy="1143000"/>
          </a:xfrm>
        </p:spPr>
        <p:txBody>
          <a:bodyPr>
            <a:normAutofit fontScale="90000"/>
          </a:bodyPr>
          <a:lstStyle/>
          <a:p>
            <a:r>
              <a:rPr lang="en-US" dirty="0" smtClean="0"/>
              <a:t>Representing the  Composition of a Relation</a:t>
            </a:r>
            <a:endParaRPr lang="en-US" dirty="0"/>
          </a:p>
        </p:txBody>
      </p:sp>
      <p:sp>
        <p:nvSpPr>
          <p:cNvPr id="4" name="Oval 3"/>
          <p:cNvSpPr/>
          <p:nvPr/>
        </p:nvSpPr>
        <p:spPr>
          <a:xfrm>
            <a:off x="2209800" y="2209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2209800" y="31242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2209800" y="41910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1371600" y="2133600"/>
            <a:ext cx="381000" cy="523220"/>
          </a:xfrm>
          <a:prstGeom prst="rect">
            <a:avLst/>
          </a:prstGeom>
          <a:noFill/>
        </p:spPr>
        <p:txBody>
          <a:bodyPr wrap="square" rtlCol="0">
            <a:spAutoFit/>
          </a:bodyPr>
          <a:lstStyle/>
          <a:p>
            <a:r>
              <a:rPr lang="en-US" sz="2800" i="1" dirty="0" smtClean="0"/>
              <a:t>a</a:t>
            </a:r>
            <a:endParaRPr lang="en-US" sz="2800" i="1" dirty="0"/>
          </a:p>
        </p:txBody>
      </p:sp>
      <p:sp>
        <p:nvSpPr>
          <p:cNvPr id="10" name="Oval 9"/>
          <p:cNvSpPr/>
          <p:nvPr/>
        </p:nvSpPr>
        <p:spPr>
          <a:xfrm>
            <a:off x="4495800" y="20574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4572000" y="289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4572000" y="38862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4648200" y="47244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6705600" y="16764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nvSpPr>
        <p:spPr>
          <a:xfrm>
            <a:off x="6705600" y="2514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a:off x="6705600" y="3352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a:off x="6705600" y="47244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p:cNvSpPr txBox="1"/>
          <p:nvPr/>
        </p:nvSpPr>
        <p:spPr>
          <a:xfrm>
            <a:off x="1447800" y="3048000"/>
            <a:ext cx="381000" cy="523220"/>
          </a:xfrm>
          <a:prstGeom prst="rect">
            <a:avLst/>
          </a:prstGeom>
          <a:noFill/>
        </p:spPr>
        <p:txBody>
          <a:bodyPr wrap="square" rtlCol="0">
            <a:spAutoFit/>
          </a:bodyPr>
          <a:lstStyle/>
          <a:p>
            <a:r>
              <a:rPr lang="en-US" sz="2800" i="1" dirty="0" smtClean="0"/>
              <a:t>b</a:t>
            </a:r>
            <a:endParaRPr lang="en-US" sz="2800" i="1" dirty="0"/>
          </a:p>
        </p:txBody>
      </p:sp>
      <p:sp>
        <p:nvSpPr>
          <p:cNvPr id="19" name="TextBox 18"/>
          <p:cNvSpPr txBox="1"/>
          <p:nvPr/>
        </p:nvSpPr>
        <p:spPr>
          <a:xfrm>
            <a:off x="1524000" y="4114800"/>
            <a:ext cx="381000" cy="523220"/>
          </a:xfrm>
          <a:prstGeom prst="rect">
            <a:avLst/>
          </a:prstGeom>
          <a:noFill/>
        </p:spPr>
        <p:txBody>
          <a:bodyPr wrap="square" rtlCol="0">
            <a:spAutoFit/>
          </a:bodyPr>
          <a:lstStyle/>
          <a:p>
            <a:r>
              <a:rPr lang="en-US" sz="2800" i="1" dirty="0" smtClean="0"/>
              <a:t>c</a:t>
            </a:r>
            <a:endParaRPr lang="en-US" sz="2800" i="1" dirty="0"/>
          </a:p>
        </p:txBody>
      </p:sp>
      <p:sp>
        <p:nvSpPr>
          <p:cNvPr id="20" name="TextBox 19"/>
          <p:cNvSpPr txBox="1"/>
          <p:nvPr/>
        </p:nvSpPr>
        <p:spPr>
          <a:xfrm>
            <a:off x="7467600" y="1676400"/>
            <a:ext cx="381000" cy="523220"/>
          </a:xfrm>
          <a:prstGeom prst="rect">
            <a:avLst/>
          </a:prstGeom>
          <a:noFill/>
        </p:spPr>
        <p:txBody>
          <a:bodyPr wrap="square" rtlCol="0">
            <a:spAutoFit/>
          </a:bodyPr>
          <a:lstStyle/>
          <a:p>
            <a:r>
              <a:rPr lang="en-US" sz="2800" i="1" dirty="0" smtClean="0"/>
              <a:t>w</a:t>
            </a:r>
            <a:endParaRPr lang="en-US" sz="2800" i="1" dirty="0"/>
          </a:p>
        </p:txBody>
      </p:sp>
      <p:sp>
        <p:nvSpPr>
          <p:cNvPr id="21" name="TextBox 20"/>
          <p:cNvSpPr txBox="1"/>
          <p:nvPr/>
        </p:nvSpPr>
        <p:spPr>
          <a:xfrm>
            <a:off x="7543800" y="2514600"/>
            <a:ext cx="381000" cy="523220"/>
          </a:xfrm>
          <a:prstGeom prst="rect">
            <a:avLst/>
          </a:prstGeom>
          <a:noFill/>
        </p:spPr>
        <p:txBody>
          <a:bodyPr wrap="square" rtlCol="0">
            <a:spAutoFit/>
          </a:bodyPr>
          <a:lstStyle/>
          <a:p>
            <a:r>
              <a:rPr lang="en-US" sz="2800" i="1" dirty="0" smtClean="0"/>
              <a:t>x</a:t>
            </a:r>
            <a:endParaRPr lang="en-US" sz="2800" i="1" dirty="0"/>
          </a:p>
        </p:txBody>
      </p:sp>
      <p:sp>
        <p:nvSpPr>
          <p:cNvPr id="22" name="TextBox 21"/>
          <p:cNvSpPr txBox="1"/>
          <p:nvPr/>
        </p:nvSpPr>
        <p:spPr>
          <a:xfrm>
            <a:off x="7543800" y="3276600"/>
            <a:ext cx="381000" cy="523220"/>
          </a:xfrm>
          <a:prstGeom prst="rect">
            <a:avLst/>
          </a:prstGeom>
          <a:noFill/>
        </p:spPr>
        <p:txBody>
          <a:bodyPr wrap="square" rtlCol="0">
            <a:spAutoFit/>
          </a:bodyPr>
          <a:lstStyle/>
          <a:p>
            <a:r>
              <a:rPr lang="en-US" sz="2800" i="1" dirty="0" smtClean="0"/>
              <a:t>y</a:t>
            </a:r>
            <a:endParaRPr lang="en-US" sz="2800" i="1" dirty="0"/>
          </a:p>
        </p:txBody>
      </p:sp>
      <p:sp>
        <p:nvSpPr>
          <p:cNvPr id="23" name="TextBox 22"/>
          <p:cNvSpPr txBox="1"/>
          <p:nvPr/>
        </p:nvSpPr>
        <p:spPr>
          <a:xfrm>
            <a:off x="7543800" y="4648200"/>
            <a:ext cx="381000" cy="523220"/>
          </a:xfrm>
          <a:prstGeom prst="rect">
            <a:avLst/>
          </a:prstGeom>
          <a:noFill/>
        </p:spPr>
        <p:txBody>
          <a:bodyPr wrap="square" rtlCol="0">
            <a:spAutoFit/>
          </a:bodyPr>
          <a:lstStyle/>
          <a:p>
            <a:r>
              <a:rPr lang="en-US" sz="2800" i="1" dirty="0" smtClean="0"/>
              <a:t>z</a:t>
            </a:r>
            <a:endParaRPr lang="en-US" sz="2800" i="1" dirty="0"/>
          </a:p>
        </p:txBody>
      </p:sp>
      <p:sp>
        <p:nvSpPr>
          <p:cNvPr id="24" name="TextBox 23"/>
          <p:cNvSpPr txBox="1"/>
          <p:nvPr/>
        </p:nvSpPr>
        <p:spPr>
          <a:xfrm>
            <a:off x="3048000" y="1600200"/>
            <a:ext cx="762000" cy="523220"/>
          </a:xfrm>
          <a:prstGeom prst="rect">
            <a:avLst/>
          </a:prstGeom>
          <a:noFill/>
          <a:ln>
            <a:solidFill>
              <a:srgbClr val="FF0000"/>
            </a:solidFill>
          </a:ln>
        </p:spPr>
        <p:txBody>
          <a:bodyPr wrap="square" rtlCol="0">
            <a:spAutoFit/>
          </a:bodyPr>
          <a:lstStyle/>
          <a:p>
            <a:r>
              <a:rPr lang="en-US" sz="2800" i="1" dirty="0" smtClean="0"/>
              <a:t>R</a:t>
            </a:r>
            <a:r>
              <a:rPr lang="en-US" sz="2800" baseline="-25000" dirty="0" smtClean="0">
                <a:latin typeface="Cambria Math" pitchFamily="18" charset="0"/>
                <a:ea typeface="Cambria Math" pitchFamily="18" charset="0"/>
              </a:rPr>
              <a:t>1</a:t>
            </a:r>
            <a:endParaRPr lang="en-US" sz="2800" baseline="-25000" dirty="0">
              <a:latin typeface="Cambria Math" pitchFamily="18" charset="0"/>
              <a:ea typeface="Cambria Math" pitchFamily="18" charset="0"/>
            </a:endParaRPr>
          </a:p>
        </p:txBody>
      </p:sp>
      <p:sp>
        <p:nvSpPr>
          <p:cNvPr id="25" name="TextBox 24"/>
          <p:cNvSpPr txBox="1"/>
          <p:nvPr/>
        </p:nvSpPr>
        <p:spPr>
          <a:xfrm>
            <a:off x="5486400" y="1600200"/>
            <a:ext cx="762000" cy="523220"/>
          </a:xfrm>
          <a:prstGeom prst="rect">
            <a:avLst/>
          </a:prstGeom>
          <a:noFill/>
          <a:ln>
            <a:solidFill>
              <a:srgbClr val="FFC000"/>
            </a:solidFill>
          </a:ln>
        </p:spPr>
        <p:txBody>
          <a:bodyPr wrap="square" rtlCol="0">
            <a:spAutoFit/>
          </a:bodyPr>
          <a:lstStyle/>
          <a:p>
            <a:r>
              <a:rPr lang="en-US" sz="2800" i="1" dirty="0" smtClean="0"/>
              <a:t>R</a:t>
            </a:r>
            <a:r>
              <a:rPr lang="en-US" sz="2800" baseline="-25000" dirty="0" smtClean="0">
                <a:latin typeface="Cambria Math" pitchFamily="18" charset="0"/>
                <a:ea typeface="Cambria Math" pitchFamily="18" charset="0"/>
              </a:rPr>
              <a:t>2</a:t>
            </a:r>
            <a:endParaRPr lang="en-US" sz="2800" baseline="-25000" dirty="0">
              <a:latin typeface="Cambria Math" pitchFamily="18" charset="0"/>
              <a:ea typeface="Cambria Math" pitchFamily="18" charset="0"/>
            </a:endParaRPr>
          </a:p>
        </p:txBody>
      </p:sp>
      <p:cxnSp>
        <p:nvCxnSpPr>
          <p:cNvPr id="27" name="Straight Arrow Connector 26"/>
          <p:cNvCxnSpPr/>
          <p:nvPr/>
        </p:nvCxnSpPr>
        <p:spPr>
          <a:xfrm flipV="1">
            <a:off x="2743200" y="2438400"/>
            <a:ext cx="1676400" cy="9144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rot="16200000" flipH="1">
            <a:off x="2628900" y="2705100"/>
            <a:ext cx="2057400" cy="19812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flipV="1">
            <a:off x="5105400" y="2057400"/>
            <a:ext cx="1371600" cy="9906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a:off x="5029200" y="2286000"/>
            <a:ext cx="1600200" cy="4572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rot="16200000" flipH="1">
            <a:off x="4724400" y="2819400"/>
            <a:ext cx="2209800" cy="16002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8" name="TextBox 37"/>
          <p:cNvSpPr txBox="1"/>
          <p:nvPr/>
        </p:nvSpPr>
        <p:spPr>
          <a:xfrm>
            <a:off x="1981200" y="5638800"/>
            <a:ext cx="4724400" cy="584775"/>
          </a:xfrm>
          <a:prstGeom prst="rect">
            <a:avLst/>
          </a:prstGeom>
          <a:noFill/>
        </p:spPr>
        <p:txBody>
          <a:bodyPr wrap="square" rtlCol="0">
            <a:spAutoFit/>
          </a:bodyPr>
          <a:lstStyle/>
          <a:p>
            <a:r>
              <a:rPr lang="en-US" b="1" dirty="0" smtClean="0"/>
              <a:t> </a:t>
            </a:r>
            <a:r>
              <a:rPr lang="en-US" sz="3200" i="1" dirty="0" smtClean="0"/>
              <a:t>R</a:t>
            </a:r>
            <a:r>
              <a:rPr lang="en-US" sz="3200" baseline="-25000" dirty="0" smtClean="0">
                <a:latin typeface="Cambria Math" pitchFamily="18" charset="0"/>
                <a:ea typeface="Cambria Math" pitchFamily="18" charset="0"/>
              </a:rPr>
              <a:t>1</a:t>
            </a:r>
            <a:r>
              <a:rPr lang="en-US" sz="3200" b="1" dirty="0" smtClean="0">
                <a:latin typeface="Cambria Math"/>
                <a:ea typeface="Cambria Math"/>
              </a:rPr>
              <a:t>∘</a:t>
            </a:r>
            <a:r>
              <a:rPr lang="en-US" sz="3200" dirty="0" smtClean="0"/>
              <a:t> </a:t>
            </a:r>
            <a:r>
              <a:rPr lang="en-US" sz="3200" i="1" dirty="0" smtClean="0"/>
              <a:t>R</a:t>
            </a:r>
            <a:r>
              <a:rPr lang="en-US" sz="3200" baseline="-25000" dirty="0" smtClean="0">
                <a:latin typeface="Cambria Math" pitchFamily="18" charset="0"/>
                <a:ea typeface="Cambria Math" pitchFamily="18" charset="0"/>
              </a:rPr>
              <a:t>2</a:t>
            </a:r>
            <a:r>
              <a:rPr lang="en-US" sz="3200" b="1" baseline="-25000" dirty="0" smtClean="0"/>
              <a:t>  </a:t>
            </a:r>
            <a:r>
              <a:rPr lang="en-US" sz="3200" b="1" dirty="0" smtClean="0"/>
              <a:t>= </a:t>
            </a:r>
            <a:r>
              <a:rPr lang="en-US" sz="3200" dirty="0" smtClean="0"/>
              <a:t>{(</a:t>
            </a:r>
            <a:r>
              <a:rPr lang="en-US" sz="3200" i="1" dirty="0" err="1" smtClean="0"/>
              <a:t>b</a:t>
            </a:r>
            <a:r>
              <a:rPr lang="en-US" sz="3200" dirty="0" err="1" smtClean="0"/>
              <a:t>,</a:t>
            </a:r>
            <a:r>
              <a:rPr lang="en-US" sz="3200" i="1" dirty="0" err="1" smtClean="0"/>
              <a:t>D</a:t>
            </a:r>
            <a:r>
              <a:rPr lang="en-US" sz="3200" dirty="0" smtClean="0"/>
              <a:t>),(</a:t>
            </a:r>
            <a:r>
              <a:rPr lang="en-US" sz="3200" i="1" dirty="0" err="1" smtClean="0"/>
              <a:t>b</a:t>
            </a:r>
            <a:r>
              <a:rPr lang="en-US" sz="3200" dirty="0" err="1" smtClean="0"/>
              <a:t>,</a:t>
            </a:r>
            <a:r>
              <a:rPr lang="en-US" sz="3200" i="1" dirty="0" err="1" smtClean="0"/>
              <a:t>B</a:t>
            </a:r>
            <a:r>
              <a:rPr lang="en-US" sz="3200" dirty="0" smtClean="0"/>
              <a:t>)}</a:t>
            </a:r>
            <a:endParaRPr lang="en-US" sz="3200" dirty="0"/>
          </a:p>
        </p:txBody>
      </p:sp>
      <p:sp>
        <p:nvSpPr>
          <p:cNvPr id="34" name="Right Brace 33"/>
          <p:cNvSpPr/>
          <p:nvPr/>
        </p:nvSpPr>
        <p:spPr>
          <a:xfrm>
            <a:off x="5105400" y="1676400"/>
            <a:ext cx="609600" cy="3733800"/>
          </a:xfrm>
          <a:prstGeom prst="rightBrace">
            <a:avLst/>
          </a:prstGeom>
          <a:ln>
            <a:solidFill>
              <a:srgbClr val="FF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6" name="Left Brace 35"/>
          <p:cNvSpPr/>
          <p:nvPr/>
        </p:nvSpPr>
        <p:spPr>
          <a:xfrm>
            <a:off x="914400" y="1600200"/>
            <a:ext cx="533400" cy="3810000"/>
          </a:xfrm>
          <a:prstGeom prst="leftBrace">
            <a:avLst/>
          </a:prstGeom>
          <a:ln>
            <a:solidFill>
              <a:srgbClr val="FF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7" name="Right Brace 36"/>
          <p:cNvSpPr/>
          <p:nvPr/>
        </p:nvSpPr>
        <p:spPr>
          <a:xfrm>
            <a:off x="8229600" y="1752600"/>
            <a:ext cx="609600" cy="3657600"/>
          </a:xfrm>
          <a:prstGeom prst="rightBrace">
            <a:avLst/>
          </a:prstGeom>
          <a:ln>
            <a:solidFill>
              <a:srgbClr val="FFC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9" name="Left Brace 38"/>
          <p:cNvSpPr/>
          <p:nvPr/>
        </p:nvSpPr>
        <p:spPr>
          <a:xfrm>
            <a:off x="3733800" y="1676400"/>
            <a:ext cx="609600" cy="3733800"/>
          </a:xfrm>
          <a:prstGeom prst="leftBrace">
            <a:avLst/>
          </a:prstGeom>
          <a:ln>
            <a:solidFill>
              <a:srgbClr val="FFC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0" name="TextBox 39"/>
          <p:cNvSpPr txBox="1"/>
          <p:nvPr/>
        </p:nvSpPr>
        <p:spPr>
          <a:xfrm>
            <a:off x="4114800" y="2819400"/>
            <a:ext cx="381000" cy="523220"/>
          </a:xfrm>
          <a:prstGeom prst="rect">
            <a:avLst/>
          </a:prstGeom>
          <a:noFill/>
        </p:spPr>
        <p:txBody>
          <a:bodyPr wrap="square" rtlCol="0">
            <a:spAutoFit/>
          </a:bodyPr>
          <a:lstStyle/>
          <a:p>
            <a:r>
              <a:rPr lang="en-US" sz="2800" i="1" dirty="0" smtClean="0"/>
              <a:t>n</a:t>
            </a:r>
            <a:endParaRPr lang="en-US" sz="2800" i="1" dirty="0"/>
          </a:p>
        </p:txBody>
      </p:sp>
      <p:sp>
        <p:nvSpPr>
          <p:cNvPr id="41" name="TextBox 40"/>
          <p:cNvSpPr txBox="1"/>
          <p:nvPr/>
        </p:nvSpPr>
        <p:spPr>
          <a:xfrm>
            <a:off x="4114800" y="1752600"/>
            <a:ext cx="381000" cy="523220"/>
          </a:xfrm>
          <a:prstGeom prst="rect">
            <a:avLst/>
          </a:prstGeom>
          <a:noFill/>
        </p:spPr>
        <p:txBody>
          <a:bodyPr wrap="square" rtlCol="0">
            <a:spAutoFit/>
          </a:bodyPr>
          <a:lstStyle/>
          <a:p>
            <a:r>
              <a:rPr lang="en-US" sz="2800" i="1" dirty="0" smtClean="0"/>
              <a:t>m</a:t>
            </a:r>
            <a:endParaRPr lang="en-US" sz="2800" i="1" dirty="0"/>
          </a:p>
        </p:txBody>
      </p:sp>
      <p:sp>
        <p:nvSpPr>
          <p:cNvPr id="42" name="TextBox 41"/>
          <p:cNvSpPr txBox="1"/>
          <p:nvPr/>
        </p:nvSpPr>
        <p:spPr>
          <a:xfrm>
            <a:off x="4114800" y="3581400"/>
            <a:ext cx="381000" cy="523220"/>
          </a:xfrm>
          <a:prstGeom prst="rect">
            <a:avLst/>
          </a:prstGeom>
          <a:noFill/>
        </p:spPr>
        <p:txBody>
          <a:bodyPr wrap="square" rtlCol="0">
            <a:spAutoFit/>
          </a:bodyPr>
          <a:lstStyle/>
          <a:p>
            <a:r>
              <a:rPr lang="en-US" sz="2800" i="1" dirty="0" smtClean="0"/>
              <a:t>o</a:t>
            </a:r>
            <a:endParaRPr lang="en-US" sz="2800" i="1" dirty="0"/>
          </a:p>
        </p:txBody>
      </p:sp>
      <p:sp>
        <p:nvSpPr>
          <p:cNvPr id="43" name="TextBox 42"/>
          <p:cNvSpPr txBox="1"/>
          <p:nvPr/>
        </p:nvSpPr>
        <p:spPr>
          <a:xfrm>
            <a:off x="4191000" y="4648200"/>
            <a:ext cx="381000" cy="523220"/>
          </a:xfrm>
          <a:prstGeom prst="rect">
            <a:avLst/>
          </a:prstGeom>
          <a:noFill/>
        </p:spPr>
        <p:txBody>
          <a:bodyPr wrap="square" rtlCol="0">
            <a:spAutoFit/>
          </a:bodyPr>
          <a:lstStyle/>
          <a:p>
            <a:r>
              <a:rPr lang="en-US" sz="2800" i="1" dirty="0" smtClean="0"/>
              <a:t>p</a:t>
            </a:r>
            <a:endParaRPr lang="en-US" sz="2800" i="1"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Παράδειγμα 20</a:t>
            </a:r>
            <a:endParaRPr lang="el-GR" dirty="0"/>
          </a:p>
        </p:txBody>
      </p:sp>
      <p:sp>
        <p:nvSpPr>
          <p:cNvPr id="3" name="Content Placeholder 2"/>
          <p:cNvSpPr>
            <a:spLocks noGrp="1"/>
          </p:cNvSpPr>
          <p:nvPr>
            <p:ph idx="1"/>
          </p:nvPr>
        </p:nvSpPr>
        <p:spPr/>
        <p:txBody>
          <a:bodyPr/>
          <a:lstStyle/>
          <a:p>
            <a:r>
              <a:rPr lang="el-GR" dirty="0" smtClean="0"/>
              <a:t>Ποια είναι η σύνθεση των σχέσεων </a:t>
            </a:r>
            <a:r>
              <a:rPr lang="en-US" dirty="0" smtClean="0"/>
              <a:t>R </a:t>
            </a:r>
            <a:r>
              <a:rPr lang="el-GR" dirty="0" smtClean="0"/>
              <a:t>και </a:t>
            </a:r>
            <a:r>
              <a:rPr lang="en-US" dirty="0" smtClean="0"/>
              <a:t>S </a:t>
            </a:r>
            <a:r>
              <a:rPr lang="el-GR" dirty="0" smtClean="0"/>
              <a:t>όπου</a:t>
            </a:r>
          </a:p>
          <a:p>
            <a:r>
              <a:rPr lang="en-US" dirty="0" smtClean="0"/>
              <a:t>R </a:t>
            </a:r>
            <a:r>
              <a:rPr lang="el-GR" dirty="0" smtClean="0"/>
              <a:t>σχέση από το {1,2,3) στο {1,2,3,4}, {(1,1), (1,4), (2,3), (3,1), (3,4)}</a:t>
            </a:r>
          </a:p>
          <a:p>
            <a:r>
              <a:rPr lang="en-US" dirty="0" smtClean="0"/>
              <a:t>S </a:t>
            </a:r>
            <a:r>
              <a:rPr lang="el-GR" dirty="0" smtClean="0"/>
              <a:t>σχέση από το {1,2,3,4} στο {0,1,2}</a:t>
            </a:r>
            <a:r>
              <a:rPr lang="en-US" dirty="0" smtClean="0"/>
              <a:t>,</a:t>
            </a:r>
            <a:r>
              <a:rPr lang="el-GR" dirty="0" smtClean="0"/>
              <a:t> {</a:t>
            </a:r>
            <a:r>
              <a:rPr lang="en-US" dirty="0" smtClean="0"/>
              <a:t>(1,0), (2,0), (3,1) (3,2) (4,1)}</a:t>
            </a:r>
          </a:p>
          <a:p>
            <a:r>
              <a:rPr lang="en-US" dirty="0" smtClean="0"/>
              <a:t>R </a:t>
            </a:r>
            <a:r>
              <a:rPr lang="el-GR" dirty="0" smtClean="0"/>
              <a:t>σύνθεση </a:t>
            </a:r>
            <a:r>
              <a:rPr lang="en-US" dirty="0" smtClean="0"/>
              <a:t>S: </a:t>
            </a:r>
            <a:r>
              <a:rPr lang="el-GR" dirty="0" smtClean="0"/>
              <a:t>{(1,0), (1,1), (2,1), (2,2), (3,0), (3, 1)}</a:t>
            </a:r>
          </a:p>
          <a:p>
            <a:endParaRPr lang="el-GR" dirty="0" smtClean="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Powers of a Relation</a:t>
            </a:r>
            <a:endParaRPr lang="en-US" dirty="0"/>
          </a:p>
        </p:txBody>
      </p:sp>
      <p:sp>
        <p:nvSpPr>
          <p:cNvPr id="3" name="Content Placeholder 2"/>
          <p:cNvSpPr>
            <a:spLocks noGrp="1"/>
          </p:cNvSpPr>
          <p:nvPr>
            <p:ph idx="1"/>
          </p:nvPr>
        </p:nvSpPr>
        <p:spPr/>
        <p:txBody>
          <a:bodyPr>
            <a:normAutofit fontScale="92500" lnSpcReduction="10000"/>
          </a:bodyPr>
          <a:lstStyle/>
          <a:p>
            <a:pPr>
              <a:buNone/>
            </a:pPr>
            <a:r>
              <a:rPr lang="en-US" b="1" dirty="0" smtClean="0"/>
              <a:t>   Definition:</a:t>
            </a:r>
            <a:r>
              <a:rPr lang="en-US" dirty="0" smtClean="0"/>
              <a:t>  Let </a:t>
            </a:r>
            <a:r>
              <a:rPr lang="en-US" i="1" dirty="0" smtClean="0"/>
              <a:t>R</a:t>
            </a:r>
            <a:r>
              <a:rPr lang="en-US" dirty="0" smtClean="0"/>
              <a:t> be a binary relation on </a:t>
            </a:r>
            <a:r>
              <a:rPr lang="en-US" i="1" dirty="0" smtClean="0"/>
              <a:t>A</a:t>
            </a:r>
            <a:r>
              <a:rPr lang="en-US" dirty="0" smtClean="0"/>
              <a:t>. Then the powers </a:t>
            </a:r>
            <a:r>
              <a:rPr lang="en-US" i="1" dirty="0" err="1" smtClean="0"/>
              <a:t>R</a:t>
            </a:r>
            <a:r>
              <a:rPr lang="en-US" i="1" baseline="30000" dirty="0" err="1" smtClean="0"/>
              <a:t>n</a:t>
            </a:r>
            <a:r>
              <a:rPr lang="en-US" dirty="0" smtClean="0"/>
              <a:t> of the relation </a:t>
            </a:r>
            <a:r>
              <a:rPr lang="en-US" i="1" dirty="0" smtClean="0"/>
              <a:t>R</a:t>
            </a:r>
            <a:r>
              <a:rPr lang="en-US" dirty="0" smtClean="0"/>
              <a:t> can be defined inductively</a:t>
            </a:r>
            <a:r>
              <a:rPr lang="el-GR" dirty="0" smtClean="0"/>
              <a:t> </a:t>
            </a:r>
            <a:r>
              <a:rPr lang="el-GR" dirty="0" smtClean="0">
                <a:solidFill>
                  <a:srgbClr val="0070C0"/>
                </a:solidFill>
              </a:rPr>
              <a:t>αναδρομικά</a:t>
            </a:r>
            <a:r>
              <a:rPr lang="en-US" dirty="0" smtClean="0"/>
              <a:t> by:</a:t>
            </a:r>
          </a:p>
          <a:p>
            <a:pPr lvl="1"/>
            <a:r>
              <a:rPr lang="en-US" dirty="0" smtClean="0"/>
              <a:t>Basis Step: </a:t>
            </a:r>
            <a:r>
              <a:rPr lang="en-US" i="1" dirty="0" smtClean="0"/>
              <a:t>R</a:t>
            </a:r>
            <a:r>
              <a:rPr lang="en-US" baseline="30000" dirty="0" smtClean="0">
                <a:latin typeface="Cambria Math" pitchFamily="18" charset="0"/>
                <a:ea typeface="Cambria Math" pitchFamily="18" charset="0"/>
              </a:rPr>
              <a:t>1</a:t>
            </a:r>
            <a:r>
              <a:rPr lang="en-US" dirty="0" smtClean="0"/>
              <a:t> = </a:t>
            </a:r>
            <a:r>
              <a:rPr lang="en-US" i="1" dirty="0" smtClean="0"/>
              <a:t>R</a:t>
            </a:r>
          </a:p>
          <a:p>
            <a:pPr lvl="1"/>
            <a:r>
              <a:rPr lang="en-US" dirty="0" smtClean="0"/>
              <a:t>Inductive Step:  </a:t>
            </a:r>
            <a:r>
              <a:rPr lang="en-US" i="1" dirty="0" smtClean="0"/>
              <a:t>R</a:t>
            </a:r>
            <a:r>
              <a:rPr lang="en-US" i="1" baseline="30000" dirty="0" smtClean="0"/>
              <a:t>n</a:t>
            </a:r>
            <a:r>
              <a:rPr lang="en-US" baseline="30000" dirty="0" smtClean="0"/>
              <a:t>+</a:t>
            </a:r>
            <a:r>
              <a:rPr lang="en-US" baseline="30000" dirty="0" smtClean="0">
                <a:latin typeface="Cambria Math" pitchFamily="18" charset="0"/>
                <a:ea typeface="Cambria Math" pitchFamily="18" charset="0"/>
              </a:rPr>
              <a:t>1</a:t>
            </a:r>
            <a:r>
              <a:rPr lang="en-US" dirty="0" smtClean="0"/>
              <a:t> = </a:t>
            </a:r>
            <a:r>
              <a:rPr lang="en-US" i="1" dirty="0" err="1" smtClean="0"/>
              <a:t>R</a:t>
            </a:r>
            <a:r>
              <a:rPr lang="en-US" i="1" baseline="30000" dirty="0" err="1" smtClean="0"/>
              <a:t>n</a:t>
            </a:r>
            <a:r>
              <a:rPr lang="en-US" b="1" baseline="30000" dirty="0" smtClean="0"/>
              <a:t> </a:t>
            </a:r>
            <a:r>
              <a:rPr lang="en-US" b="1" dirty="0" smtClean="0">
                <a:latin typeface="Cambria Math"/>
                <a:ea typeface="Cambria Math"/>
              </a:rPr>
              <a:t>∘</a:t>
            </a:r>
            <a:r>
              <a:rPr lang="en-US" dirty="0" smtClean="0"/>
              <a:t> </a:t>
            </a:r>
            <a:r>
              <a:rPr lang="en-US" i="1" dirty="0" smtClean="0"/>
              <a:t>R</a:t>
            </a:r>
          </a:p>
          <a:p>
            <a:pPr lvl="1">
              <a:buNone/>
            </a:pPr>
            <a:r>
              <a:rPr lang="en-US" dirty="0" smtClean="0"/>
              <a:t>(</a:t>
            </a:r>
            <a:r>
              <a:rPr lang="en-US" i="1" dirty="0" smtClean="0"/>
              <a:t>see the slides for Section </a:t>
            </a:r>
            <a:r>
              <a:rPr lang="en-US" dirty="0" smtClean="0">
                <a:latin typeface="Cambria Math" pitchFamily="18" charset="0"/>
                <a:ea typeface="Cambria Math" pitchFamily="18" charset="0"/>
              </a:rPr>
              <a:t>9.3</a:t>
            </a:r>
            <a:r>
              <a:rPr lang="en-US" i="1" dirty="0" smtClean="0"/>
              <a:t> for further insights</a:t>
            </a:r>
            <a:r>
              <a:rPr lang="en-US" dirty="0" smtClean="0"/>
              <a:t>)</a:t>
            </a:r>
            <a:endParaRPr lang="en-US" i="1" dirty="0" smtClean="0"/>
          </a:p>
          <a:p>
            <a:pPr>
              <a:buNone/>
            </a:pPr>
            <a:r>
              <a:rPr lang="en-US" dirty="0" smtClean="0"/>
              <a:t>   The powers of a transitive relation are subsets of the </a:t>
            </a:r>
          </a:p>
          <a:p>
            <a:pPr>
              <a:buNone/>
            </a:pPr>
            <a:r>
              <a:rPr lang="en-US" dirty="0" smtClean="0"/>
              <a:t>    relation. This is established by the following theorem:</a:t>
            </a:r>
          </a:p>
          <a:p>
            <a:pPr>
              <a:buNone/>
            </a:pPr>
            <a:r>
              <a:rPr lang="en-US" b="1" dirty="0" smtClean="0"/>
              <a:t>    Theorem </a:t>
            </a:r>
            <a:r>
              <a:rPr lang="en-US" b="1" dirty="0" smtClean="0">
                <a:latin typeface="Cambria Math" pitchFamily="18" charset="0"/>
                <a:ea typeface="Cambria Math" pitchFamily="18" charset="0"/>
              </a:rPr>
              <a:t>1</a:t>
            </a:r>
            <a:r>
              <a:rPr lang="en-US" b="1" dirty="0" smtClean="0"/>
              <a:t>: </a:t>
            </a:r>
            <a:r>
              <a:rPr lang="en-US" dirty="0" smtClean="0"/>
              <a:t>The relation </a:t>
            </a:r>
            <a:r>
              <a:rPr lang="en-US" i="1" dirty="0" smtClean="0"/>
              <a:t>R</a:t>
            </a:r>
            <a:r>
              <a:rPr lang="en-US" dirty="0" smtClean="0"/>
              <a:t> on a set </a:t>
            </a:r>
            <a:r>
              <a:rPr lang="en-US" i="1" dirty="0" smtClean="0"/>
              <a:t>A</a:t>
            </a:r>
            <a:r>
              <a:rPr lang="en-US" dirty="0" smtClean="0"/>
              <a:t> is transitive </a:t>
            </a:r>
            <a:r>
              <a:rPr lang="en-US" dirty="0" err="1" smtClean="0"/>
              <a:t>iff</a:t>
            </a:r>
            <a:r>
              <a:rPr lang="en-US" dirty="0" smtClean="0"/>
              <a:t>                 </a:t>
            </a:r>
            <a:r>
              <a:rPr lang="en-US" i="1" dirty="0" err="1" smtClean="0"/>
              <a:t>R</a:t>
            </a:r>
            <a:r>
              <a:rPr lang="en-US" i="1" baseline="30000" dirty="0" err="1" smtClean="0"/>
              <a:t>n</a:t>
            </a:r>
            <a:r>
              <a:rPr lang="en-US" dirty="0" smtClean="0"/>
              <a:t> </a:t>
            </a:r>
            <a:r>
              <a:rPr lang="en-US" dirty="0" smtClean="0">
                <a:latin typeface="Cambria Math"/>
                <a:ea typeface="Cambria Math"/>
              </a:rPr>
              <a:t>⊆</a:t>
            </a:r>
            <a:r>
              <a:rPr lang="en-US" dirty="0" smtClean="0"/>
              <a:t> </a:t>
            </a:r>
            <a:r>
              <a:rPr lang="en-US" i="1" dirty="0" smtClean="0"/>
              <a:t>R</a:t>
            </a:r>
            <a:r>
              <a:rPr lang="en-US" dirty="0" smtClean="0"/>
              <a:t> for </a:t>
            </a:r>
            <a:r>
              <a:rPr lang="en-US" i="1" dirty="0" smtClean="0"/>
              <a:t>n = </a:t>
            </a:r>
            <a:r>
              <a:rPr lang="en-US" dirty="0" smtClean="0">
                <a:latin typeface="Cambria Math" pitchFamily="18" charset="0"/>
                <a:ea typeface="Cambria Math" pitchFamily="18" charset="0"/>
              </a:rPr>
              <a:t>1,2,3 </a:t>
            </a:r>
            <a:r>
              <a:rPr lang="en-US" i="1" dirty="0" smtClean="0"/>
              <a:t>….</a:t>
            </a:r>
          </a:p>
          <a:p>
            <a:pPr>
              <a:buNone/>
            </a:pPr>
            <a:r>
              <a:rPr lang="en-US" i="1" dirty="0" smtClean="0"/>
              <a:t>   </a:t>
            </a:r>
            <a:r>
              <a:rPr lang="en-US" dirty="0" smtClean="0"/>
              <a:t>(</a:t>
            </a:r>
            <a:r>
              <a:rPr lang="en-US" i="1" dirty="0" smtClean="0"/>
              <a:t>see the text for a proof via mathematical induction</a:t>
            </a:r>
            <a:r>
              <a:rPr lang="en-US" dirty="0" smtClean="0"/>
              <a:t>)</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Θεώρημα 1	</a:t>
            </a:r>
            <a:endParaRPr lang="el-GR" dirty="0"/>
          </a:p>
        </p:txBody>
      </p:sp>
      <p:sp>
        <p:nvSpPr>
          <p:cNvPr id="3" name="Content Placeholder 2"/>
          <p:cNvSpPr>
            <a:spLocks noGrp="1"/>
          </p:cNvSpPr>
          <p:nvPr>
            <p:ph idx="1"/>
          </p:nvPr>
        </p:nvSpPr>
        <p:spPr/>
        <p:txBody>
          <a:bodyPr>
            <a:normAutofit fontScale="92500" lnSpcReduction="20000"/>
          </a:bodyPr>
          <a:lstStyle/>
          <a:p>
            <a:r>
              <a:rPr lang="el-GR" dirty="0" smtClean="0"/>
              <a:t>Μια σχέση </a:t>
            </a:r>
            <a:r>
              <a:rPr lang="en-US" dirty="0" smtClean="0"/>
              <a:t>R </a:t>
            </a:r>
            <a:r>
              <a:rPr lang="el-GR" dirty="0" smtClean="0"/>
              <a:t>επί συνόλου Α είναι μεταβατική </a:t>
            </a:r>
            <a:r>
              <a:rPr lang="el-GR" dirty="0" err="1" smtClean="0"/>
              <a:t>ανν</a:t>
            </a:r>
            <a:r>
              <a:rPr lang="el-GR" dirty="0" smtClean="0"/>
              <a:t> </a:t>
            </a:r>
            <a:r>
              <a:rPr lang="en-US" dirty="0" smtClean="0"/>
              <a:t>R </a:t>
            </a:r>
            <a:r>
              <a:rPr lang="el-GR" dirty="0" smtClean="0"/>
              <a:t>στην </a:t>
            </a:r>
            <a:r>
              <a:rPr lang="en-US" dirty="0" smtClean="0"/>
              <a:t>n </a:t>
            </a:r>
            <a:r>
              <a:rPr lang="el-GR" dirty="0" smtClean="0"/>
              <a:t>είναι υποσύνολο του </a:t>
            </a:r>
            <a:r>
              <a:rPr lang="en-US" dirty="0" smtClean="0"/>
              <a:t>R</a:t>
            </a:r>
            <a:endParaRPr lang="el-GR" dirty="0" smtClean="0"/>
          </a:p>
          <a:p>
            <a:pPr>
              <a:buNone/>
            </a:pPr>
            <a:r>
              <a:rPr lang="el-GR" dirty="0" smtClean="0"/>
              <a:t>Απόδειξη</a:t>
            </a:r>
            <a:endParaRPr lang="en-US" dirty="0" smtClean="0"/>
          </a:p>
          <a:p>
            <a:r>
              <a:rPr lang="el-GR" dirty="0" smtClean="0"/>
              <a:t>Αν </a:t>
            </a:r>
            <a:r>
              <a:rPr lang="en-US" dirty="0" smtClean="0"/>
              <a:t>R </a:t>
            </a:r>
            <a:r>
              <a:rPr lang="el-GR" dirty="0" smtClean="0"/>
              <a:t>στην </a:t>
            </a:r>
            <a:r>
              <a:rPr lang="en-US" dirty="0" smtClean="0"/>
              <a:t>n </a:t>
            </a:r>
            <a:r>
              <a:rPr lang="el-GR" dirty="0" smtClean="0"/>
              <a:t>είναι υποσύνολο του </a:t>
            </a:r>
            <a:r>
              <a:rPr lang="en-US" dirty="0" smtClean="0"/>
              <a:t>R,</a:t>
            </a:r>
            <a:r>
              <a:rPr lang="el-GR" dirty="0" smtClean="0"/>
              <a:t> για </a:t>
            </a:r>
            <a:r>
              <a:rPr lang="en-US" dirty="0" smtClean="0"/>
              <a:t>n &gt;=1 </a:t>
            </a:r>
            <a:r>
              <a:rPr lang="el-GR" dirty="0" smtClean="0"/>
              <a:t>και συγκεκριμένα αν </a:t>
            </a:r>
            <a:r>
              <a:rPr lang="en-US" dirty="0" smtClean="0"/>
              <a:t>R </a:t>
            </a:r>
            <a:r>
              <a:rPr lang="el-GR" dirty="0" smtClean="0"/>
              <a:t>τετράγωνο υποσύνολο του Ρ</a:t>
            </a:r>
          </a:p>
          <a:p>
            <a:pPr lvl="1"/>
            <a:r>
              <a:rPr lang="el-GR" dirty="0" smtClean="0"/>
              <a:t>Αν (</a:t>
            </a:r>
            <a:r>
              <a:rPr lang="en-US" dirty="0" smtClean="0"/>
              <a:t>a, b) </a:t>
            </a:r>
            <a:r>
              <a:rPr lang="el-GR" dirty="0" smtClean="0"/>
              <a:t>ανήκει στο </a:t>
            </a:r>
            <a:r>
              <a:rPr lang="en-US" dirty="0" smtClean="0"/>
              <a:t>R </a:t>
            </a:r>
            <a:r>
              <a:rPr lang="el-GR" dirty="0" smtClean="0"/>
              <a:t>και (</a:t>
            </a:r>
            <a:r>
              <a:rPr lang="en-US" dirty="0" err="1" smtClean="0"/>
              <a:t>b,c</a:t>
            </a:r>
            <a:r>
              <a:rPr lang="en-US" dirty="0" smtClean="0"/>
              <a:t>) </a:t>
            </a:r>
            <a:r>
              <a:rPr lang="el-GR" dirty="0" smtClean="0"/>
              <a:t>ανήκει στο </a:t>
            </a:r>
            <a:r>
              <a:rPr lang="en-US" dirty="0" smtClean="0"/>
              <a:t>R</a:t>
            </a:r>
            <a:r>
              <a:rPr lang="el-GR" dirty="0" smtClean="0"/>
              <a:t>, από τον ορισμό της σύνθετης σχέσης (</a:t>
            </a:r>
            <a:r>
              <a:rPr lang="en-US" dirty="0" err="1" smtClean="0"/>
              <a:t>a,c</a:t>
            </a:r>
            <a:r>
              <a:rPr lang="en-US" dirty="0" smtClean="0"/>
              <a:t>) </a:t>
            </a:r>
            <a:r>
              <a:rPr lang="el-GR" dirty="0" smtClean="0"/>
              <a:t>ανήκει στο </a:t>
            </a:r>
            <a:r>
              <a:rPr lang="en-US" dirty="0" smtClean="0"/>
              <a:t>R, </a:t>
            </a:r>
            <a:r>
              <a:rPr lang="el-GR" dirty="0" smtClean="0"/>
              <a:t>άρα η </a:t>
            </a:r>
            <a:r>
              <a:rPr lang="en-US" dirty="0" smtClean="0"/>
              <a:t>R </a:t>
            </a:r>
            <a:r>
              <a:rPr lang="el-GR" dirty="0" smtClean="0"/>
              <a:t>είναι μεταβατική</a:t>
            </a:r>
          </a:p>
          <a:p>
            <a:r>
              <a:rPr lang="el-GR" dirty="0" smtClean="0"/>
              <a:t>Αν </a:t>
            </a:r>
            <a:r>
              <a:rPr lang="en-US" dirty="0" smtClean="0"/>
              <a:t>R </a:t>
            </a:r>
            <a:r>
              <a:rPr lang="el-GR" dirty="0" smtClean="0"/>
              <a:t>είναι μεταβατική, χρησιμοποιούμε επαγωγή</a:t>
            </a:r>
          </a:p>
          <a:p>
            <a:pPr lvl="1"/>
            <a:r>
              <a:rPr lang="el-GR" dirty="0" smtClean="0"/>
              <a:t>Έστω ότι </a:t>
            </a:r>
            <a:r>
              <a:rPr lang="en-US" dirty="0" smtClean="0"/>
              <a:t>R </a:t>
            </a:r>
            <a:r>
              <a:rPr lang="el-GR" dirty="0" smtClean="0"/>
              <a:t>στην </a:t>
            </a:r>
            <a:r>
              <a:rPr lang="en-US" dirty="0" smtClean="0"/>
              <a:t>n </a:t>
            </a:r>
            <a:r>
              <a:rPr lang="el-GR" dirty="0" smtClean="0"/>
              <a:t>είναι υποσύνολο του </a:t>
            </a:r>
            <a:r>
              <a:rPr lang="en-US" dirty="0" smtClean="0"/>
              <a:t>R (</a:t>
            </a:r>
            <a:r>
              <a:rPr lang="el-GR" dirty="0" smtClean="0">
                <a:solidFill>
                  <a:srgbClr val="0070C0"/>
                </a:solidFill>
              </a:rPr>
              <a:t>επαγωγική υπόθεση</a:t>
            </a:r>
            <a:r>
              <a:rPr lang="el-GR" dirty="0" smtClean="0"/>
              <a:t>)</a:t>
            </a:r>
          </a:p>
          <a:p>
            <a:pPr lvl="1"/>
            <a:r>
              <a:rPr lang="el-GR" dirty="0" smtClean="0"/>
              <a:t>Πρέπει να δείξουμε ότι </a:t>
            </a:r>
            <a:r>
              <a:rPr lang="en-US" dirty="0" smtClean="0"/>
              <a:t>R </a:t>
            </a:r>
            <a:r>
              <a:rPr lang="el-GR" dirty="0" smtClean="0"/>
              <a:t>στην </a:t>
            </a:r>
            <a:r>
              <a:rPr lang="en-US" dirty="0" smtClean="0"/>
              <a:t>n+1 </a:t>
            </a:r>
            <a:r>
              <a:rPr lang="el-GR" dirty="0" smtClean="0"/>
              <a:t>είναι υποσύνολο του </a:t>
            </a:r>
            <a:r>
              <a:rPr lang="en-US" dirty="0" smtClean="0"/>
              <a:t>R (</a:t>
            </a:r>
            <a:r>
              <a:rPr lang="el-GR" dirty="0" smtClean="0">
                <a:solidFill>
                  <a:srgbClr val="0070C0"/>
                </a:solidFill>
              </a:rPr>
              <a:t>επαγωγικό βήμα</a:t>
            </a:r>
            <a:r>
              <a:rPr lang="el-GR" dirty="0" smtClean="0"/>
              <a:t>)</a:t>
            </a:r>
            <a:endParaRPr lang="el-GR"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Παράδειγμα 22</a:t>
            </a:r>
            <a:endParaRPr lang="el-GR" dirty="0"/>
          </a:p>
        </p:txBody>
      </p:sp>
      <p:sp>
        <p:nvSpPr>
          <p:cNvPr id="3" name="Content Placeholder 2"/>
          <p:cNvSpPr>
            <a:spLocks noGrp="1"/>
          </p:cNvSpPr>
          <p:nvPr>
            <p:ph idx="1"/>
          </p:nvPr>
        </p:nvSpPr>
        <p:spPr/>
        <p:txBody>
          <a:bodyPr/>
          <a:lstStyle/>
          <a:p>
            <a:r>
              <a:rPr lang="el-GR" dirty="0" smtClean="0"/>
              <a:t>Έστω </a:t>
            </a:r>
            <a:r>
              <a:rPr lang="en-US" dirty="0" smtClean="0"/>
              <a:t>R = {(1,1), (2,1), (3,2), (4,3)}</a:t>
            </a:r>
            <a:endParaRPr lang="el-GR" dirty="0" smtClean="0"/>
          </a:p>
          <a:p>
            <a:pPr lvl="5"/>
            <a:r>
              <a:rPr lang="el-GR" dirty="0" smtClean="0"/>
              <a:t>{(1,1), (2,1), (3,2) , (4,3)}</a:t>
            </a:r>
            <a:endParaRPr lang="en-US" dirty="0" smtClean="0"/>
          </a:p>
          <a:p>
            <a:r>
              <a:rPr lang="el-GR" dirty="0" smtClean="0"/>
              <a:t>Βρείτε τις σχέσεις</a:t>
            </a:r>
            <a:r>
              <a:rPr lang="en-US" dirty="0" smtClean="0"/>
              <a:t>:</a:t>
            </a:r>
          </a:p>
          <a:p>
            <a:r>
              <a:rPr lang="en-US" dirty="0" smtClean="0"/>
              <a:t>R </a:t>
            </a:r>
            <a:r>
              <a:rPr lang="el-GR" dirty="0" smtClean="0"/>
              <a:t>τετράγωνο = </a:t>
            </a:r>
            <a:r>
              <a:rPr lang="en-US" dirty="0" smtClean="0"/>
              <a:t>R </a:t>
            </a:r>
            <a:r>
              <a:rPr lang="el-GR" dirty="0" smtClean="0"/>
              <a:t>σύνθεση </a:t>
            </a:r>
            <a:r>
              <a:rPr lang="en-US" dirty="0" smtClean="0"/>
              <a:t>R </a:t>
            </a:r>
            <a:r>
              <a:rPr lang="el-GR" dirty="0" smtClean="0"/>
              <a:t>= {(1,1), (2,1), (3,1), (4,2)}</a:t>
            </a:r>
          </a:p>
          <a:p>
            <a:r>
              <a:rPr lang="en-US" dirty="0" smtClean="0"/>
              <a:t>R </a:t>
            </a:r>
            <a:r>
              <a:rPr lang="el-GR" dirty="0" smtClean="0"/>
              <a:t>στην τρίτη = </a:t>
            </a:r>
            <a:r>
              <a:rPr lang="en-US" dirty="0" smtClean="0"/>
              <a:t>R </a:t>
            </a:r>
            <a:r>
              <a:rPr lang="el-GR" dirty="0" smtClean="0"/>
              <a:t>τετράγωνο σύνθεση </a:t>
            </a:r>
            <a:r>
              <a:rPr lang="en-US" dirty="0" smtClean="0"/>
              <a:t>R = {(1,1), (2,1), (3,1), (4,1)}</a:t>
            </a:r>
          </a:p>
          <a:p>
            <a:r>
              <a:rPr lang="en-US" dirty="0" smtClean="0"/>
              <a:t>R </a:t>
            </a:r>
            <a:r>
              <a:rPr lang="el-GR" dirty="0" smtClean="0"/>
              <a:t>στην Τετάρτη </a:t>
            </a:r>
            <a:r>
              <a:rPr lang="en-US" dirty="0" smtClean="0"/>
              <a:t>= R </a:t>
            </a:r>
            <a:r>
              <a:rPr lang="el-GR" dirty="0" smtClean="0"/>
              <a:t>στην τρίτη σύνθεση </a:t>
            </a:r>
            <a:r>
              <a:rPr lang="en-US" dirty="0" smtClean="0"/>
              <a:t>R = {(1,1), (2,1), (3,1), (4,1) = R </a:t>
            </a:r>
            <a:r>
              <a:rPr lang="el-GR" dirty="0" smtClean="0"/>
              <a:t>στην τρίτη</a:t>
            </a:r>
          </a:p>
          <a:p>
            <a:r>
              <a:rPr lang="en-US" dirty="0" smtClean="0"/>
              <a:t>R </a:t>
            </a:r>
            <a:r>
              <a:rPr lang="el-GR" dirty="0" smtClean="0"/>
              <a:t>στην </a:t>
            </a:r>
            <a:r>
              <a:rPr lang="en-US" dirty="0" smtClean="0"/>
              <a:t>n = R </a:t>
            </a:r>
            <a:r>
              <a:rPr lang="el-GR" dirty="0" smtClean="0"/>
              <a:t>στην Τρίτη, για </a:t>
            </a:r>
            <a:r>
              <a:rPr lang="en-US" dirty="0" smtClean="0"/>
              <a:t>n &gt;=4</a:t>
            </a:r>
            <a:endParaRPr lang="el-GR"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Θεώρημα 1 συνέχεια</a:t>
            </a:r>
            <a:endParaRPr lang="el-GR" dirty="0"/>
          </a:p>
        </p:txBody>
      </p:sp>
      <p:sp>
        <p:nvSpPr>
          <p:cNvPr id="3" name="Content Placeholder 2"/>
          <p:cNvSpPr>
            <a:spLocks noGrp="1"/>
          </p:cNvSpPr>
          <p:nvPr>
            <p:ph idx="1"/>
          </p:nvPr>
        </p:nvSpPr>
        <p:spPr>
          <a:xfrm>
            <a:off x="0" y="1935480"/>
            <a:ext cx="9144000" cy="4389120"/>
          </a:xfrm>
        </p:spPr>
        <p:txBody>
          <a:bodyPr/>
          <a:lstStyle/>
          <a:p>
            <a:r>
              <a:rPr lang="el-GR" dirty="0" smtClean="0"/>
              <a:t>Έστω (</a:t>
            </a:r>
            <a:r>
              <a:rPr lang="en-US" dirty="0" err="1" smtClean="0"/>
              <a:t>a,b</a:t>
            </a:r>
            <a:r>
              <a:rPr lang="en-US" dirty="0" smtClean="0"/>
              <a:t>) </a:t>
            </a:r>
            <a:r>
              <a:rPr lang="el-GR" dirty="0" smtClean="0"/>
              <a:t>ανήκει στην </a:t>
            </a:r>
            <a:r>
              <a:rPr lang="en-US" dirty="0" smtClean="0"/>
              <a:t>(R </a:t>
            </a:r>
            <a:r>
              <a:rPr lang="el-GR" dirty="0" smtClean="0"/>
              <a:t>στην </a:t>
            </a:r>
            <a:r>
              <a:rPr lang="en-US" dirty="0" smtClean="0"/>
              <a:t>n+1)</a:t>
            </a:r>
          </a:p>
          <a:p>
            <a:r>
              <a:rPr lang="el-GR" dirty="0" smtClean="0"/>
              <a:t>Επειδή </a:t>
            </a:r>
            <a:r>
              <a:rPr lang="en-US" dirty="0" smtClean="0"/>
              <a:t>(R </a:t>
            </a:r>
            <a:r>
              <a:rPr lang="el-GR" dirty="0" smtClean="0"/>
              <a:t>στην </a:t>
            </a:r>
            <a:r>
              <a:rPr lang="en-US" dirty="0" smtClean="0"/>
              <a:t>n+1) = (R </a:t>
            </a:r>
            <a:r>
              <a:rPr lang="el-GR" dirty="0" smtClean="0"/>
              <a:t>στην </a:t>
            </a:r>
            <a:r>
              <a:rPr lang="en-US" dirty="0" smtClean="0"/>
              <a:t>n) </a:t>
            </a:r>
            <a:r>
              <a:rPr lang="el-GR" dirty="0" smtClean="0"/>
              <a:t>σύνθεση </a:t>
            </a:r>
            <a:r>
              <a:rPr lang="en-US" dirty="0" smtClean="0"/>
              <a:t>R </a:t>
            </a:r>
            <a:endParaRPr lang="el-GR" dirty="0" smtClean="0"/>
          </a:p>
          <a:p>
            <a:pPr lvl="1"/>
            <a:r>
              <a:rPr lang="el-GR" dirty="0" smtClean="0"/>
              <a:t>υπάρχει (</a:t>
            </a:r>
            <a:r>
              <a:rPr lang="en-US" dirty="0" smtClean="0"/>
              <a:t>a, b) </a:t>
            </a:r>
            <a:r>
              <a:rPr lang="el-GR" dirty="0" smtClean="0"/>
              <a:t>που ανήκει στην </a:t>
            </a:r>
            <a:r>
              <a:rPr lang="en-US" dirty="0" smtClean="0"/>
              <a:t>(R </a:t>
            </a:r>
            <a:r>
              <a:rPr lang="el-GR" dirty="0" smtClean="0"/>
              <a:t>στην </a:t>
            </a:r>
            <a:r>
              <a:rPr lang="en-US" dirty="0" smtClean="0"/>
              <a:t>n+1) </a:t>
            </a:r>
            <a:r>
              <a:rPr lang="el-GR" dirty="0" smtClean="0"/>
              <a:t>και </a:t>
            </a:r>
            <a:r>
              <a:rPr lang="en-US" dirty="0" smtClean="0"/>
              <a:t>x </a:t>
            </a:r>
            <a:endParaRPr lang="el-GR" dirty="0" smtClean="0"/>
          </a:p>
          <a:p>
            <a:pPr lvl="1"/>
            <a:r>
              <a:rPr lang="el-GR" dirty="0" smtClean="0"/>
              <a:t>Όπου (</a:t>
            </a:r>
            <a:r>
              <a:rPr lang="en-US" dirty="0" smtClean="0"/>
              <a:t>a, x) </a:t>
            </a:r>
            <a:r>
              <a:rPr lang="el-GR" dirty="0" smtClean="0"/>
              <a:t>ανήκει στην </a:t>
            </a:r>
            <a:r>
              <a:rPr lang="en-US" dirty="0" smtClean="0"/>
              <a:t>R </a:t>
            </a:r>
            <a:r>
              <a:rPr lang="el-GR" dirty="0" smtClean="0"/>
              <a:t>και (</a:t>
            </a:r>
            <a:r>
              <a:rPr lang="en-US" dirty="0" smtClean="0"/>
              <a:t>x, b) </a:t>
            </a:r>
            <a:r>
              <a:rPr lang="el-GR" dirty="0" smtClean="0"/>
              <a:t>ανήκει στην (</a:t>
            </a:r>
            <a:r>
              <a:rPr lang="en-US" dirty="0" smtClean="0"/>
              <a:t>R </a:t>
            </a:r>
            <a:r>
              <a:rPr lang="el-GR" dirty="0" smtClean="0"/>
              <a:t>στην </a:t>
            </a:r>
            <a:r>
              <a:rPr lang="en-US" dirty="0" smtClean="0"/>
              <a:t>n)</a:t>
            </a:r>
          </a:p>
          <a:p>
            <a:pPr lvl="1"/>
            <a:r>
              <a:rPr lang="el-GR" dirty="0" smtClean="0"/>
              <a:t>Από την επαγωγική υπόθεση </a:t>
            </a:r>
            <a:r>
              <a:rPr lang="en-US" dirty="0" smtClean="0"/>
              <a:t>(R </a:t>
            </a:r>
            <a:r>
              <a:rPr lang="el-GR" dirty="0" smtClean="0"/>
              <a:t>στην </a:t>
            </a:r>
            <a:r>
              <a:rPr lang="en-US" dirty="0" smtClean="0"/>
              <a:t>n) </a:t>
            </a:r>
            <a:r>
              <a:rPr lang="el-GR" dirty="0" smtClean="0"/>
              <a:t>είναι υποσύνολο του </a:t>
            </a:r>
            <a:r>
              <a:rPr lang="en-US" dirty="0" smtClean="0"/>
              <a:t>R</a:t>
            </a:r>
            <a:endParaRPr lang="el-GR" dirty="0" smtClean="0"/>
          </a:p>
          <a:p>
            <a:pPr lvl="1"/>
            <a:r>
              <a:rPr lang="el-GR" dirty="0" smtClean="0"/>
              <a:t>Άρα (</a:t>
            </a:r>
            <a:r>
              <a:rPr lang="en-US" dirty="0" err="1" smtClean="0"/>
              <a:t>x,b</a:t>
            </a:r>
            <a:r>
              <a:rPr lang="en-US" dirty="0" smtClean="0"/>
              <a:t>) </a:t>
            </a:r>
            <a:r>
              <a:rPr lang="el-GR" dirty="0" smtClean="0"/>
              <a:t>ανήκει στην </a:t>
            </a:r>
            <a:r>
              <a:rPr lang="en-US" dirty="0" smtClean="0"/>
              <a:t>R </a:t>
            </a:r>
          </a:p>
          <a:p>
            <a:pPr lvl="1"/>
            <a:r>
              <a:rPr lang="el-GR" dirty="0" smtClean="0"/>
              <a:t>Που συνεπάγεται ότι (</a:t>
            </a:r>
            <a:r>
              <a:rPr lang="en-US" dirty="0" smtClean="0"/>
              <a:t>a, b) </a:t>
            </a:r>
            <a:r>
              <a:rPr lang="el-GR" dirty="0" smtClean="0"/>
              <a:t>ανήκει στην </a:t>
            </a:r>
            <a:r>
              <a:rPr lang="en-US" dirty="0" smtClean="0"/>
              <a:t>R </a:t>
            </a:r>
            <a:r>
              <a:rPr lang="el-GR" dirty="0" smtClean="0"/>
              <a:t>(μεταβατική σχέση)</a:t>
            </a:r>
          </a:p>
          <a:p>
            <a:pPr lvl="1"/>
            <a:r>
              <a:rPr lang="el-GR" dirty="0" smtClean="0"/>
              <a:t>Που συνεπάγεται ότι </a:t>
            </a:r>
            <a:r>
              <a:rPr lang="en-US" dirty="0" smtClean="0"/>
              <a:t>(R </a:t>
            </a:r>
            <a:r>
              <a:rPr lang="el-GR" dirty="0" smtClean="0"/>
              <a:t>στην </a:t>
            </a:r>
            <a:r>
              <a:rPr lang="en-US" dirty="0" smtClean="0"/>
              <a:t>n+1) </a:t>
            </a:r>
            <a:r>
              <a:rPr lang="el-GR" dirty="0" smtClean="0"/>
              <a:t>είναι υποσύνολο της </a:t>
            </a:r>
            <a:r>
              <a:rPr lang="en-US" smtClean="0"/>
              <a:t>R</a:t>
            </a:r>
            <a:endParaRPr lang="en-US" dirty="0" smtClean="0"/>
          </a:p>
          <a:p>
            <a:pPr lvl="1"/>
            <a:endParaRPr lang="en-US" dirty="0" smtClean="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Representing Relations</a:t>
            </a:r>
            <a:endParaRPr lang="en-US" dirty="0"/>
          </a:p>
        </p:txBody>
      </p:sp>
      <p:sp>
        <p:nvSpPr>
          <p:cNvPr id="3" name="Subtitle 2"/>
          <p:cNvSpPr>
            <a:spLocks noGrp="1"/>
          </p:cNvSpPr>
          <p:nvPr>
            <p:ph type="subTitle" idx="1"/>
          </p:nvPr>
        </p:nvSpPr>
        <p:spPr/>
        <p:txBody>
          <a:bodyPr/>
          <a:lstStyle/>
          <a:p>
            <a:r>
              <a:rPr lang="en-US" dirty="0" smtClean="0"/>
              <a:t>Section 9.3</a:t>
            </a:r>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Section Summary</a:t>
            </a:r>
            <a:endParaRPr lang="en-US" dirty="0"/>
          </a:p>
        </p:txBody>
      </p:sp>
      <p:sp>
        <p:nvSpPr>
          <p:cNvPr id="3" name="Content Placeholder 2"/>
          <p:cNvSpPr>
            <a:spLocks noGrp="1"/>
          </p:cNvSpPr>
          <p:nvPr>
            <p:ph idx="1"/>
          </p:nvPr>
        </p:nvSpPr>
        <p:spPr/>
        <p:txBody>
          <a:bodyPr>
            <a:normAutofit/>
          </a:bodyPr>
          <a:lstStyle/>
          <a:p>
            <a:r>
              <a:rPr lang="en-US" dirty="0" smtClean="0"/>
              <a:t>Representing Relations using Matrices</a:t>
            </a:r>
          </a:p>
          <a:p>
            <a:r>
              <a:rPr lang="en-US" dirty="0" smtClean="0"/>
              <a:t>Representing Relations using Digraphs</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Representing Relations Using Matrices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A relation between finite sets can be represented using a zero-one matrix. </a:t>
            </a:r>
          </a:p>
          <a:p>
            <a:r>
              <a:rPr lang="en-US" dirty="0" smtClean="0"/>
              <a:t>Suppose </a:t>
            </a:r>
            <a:r>
              <a:rPr lang="en-US" i="1" dirty="0" smtClean="0"/>
              <a:t>R</a:t>
            </a:r>
            <a:r>
              <a:rPr lang="en-US" dirty="0" smtClean="0"/>
              <a:t> is a relation from </a:t>
            </a:r>
            <a:r>
              <a:rPr lang="en-US" i="1" dirty="0" smtClean="0"/>
              <a:t>A</a:t>
            </a:r>
            <a:r>
              <a:rPr lang="en-US" dirty="0" smtClean="0"/>
              <a:t> = {</a:t>
            </a:r>
            <a:r>
              <a:rPr lang="en-US" i="1" dirty="0" smtClean="0"/>
              <a:t>a</a:t>
            </a:r>
            <a:r>
              <a:rPr lang="en-US" baseline="-25000" dirty="0" smtClean="0">
                <a:latin typeface="Cambria Math" pitchFamily="18" charset="0"/>
                <a:ea typeface="Cambria Math" pitchFamily="18" charset="0"/>
              </a:rPr>
              <a:t>1</a:t>
            </a:r>
            <a:r>
              <a:rPr lang="en-US" dirty="0" smtClean="0"/>
              <a:t>, </a:t>
            </a:r>
            <a:r>
              <a:rPr lang="en-US" i="1" dirty="0" smtClean="0"/>
              <a:t>a</a:t>
            </a:r>
            <a:r>
              <a:rPr lang="en-US" baseline="-25000" dirty="0" smtClean="0">
                <a:latin typeface="Cambria Math" pitchFamily="18" charset="0"/>
                <a:ea typeface="Cambria Math" pitchFamily="18" charset="0"/>
              </a:rPr>
              <a:t>2</a:t>
            </a:r>
            <a:r>
              <a:rPr lang="en-US" dirty="0" smtClean="0"/>
              <a:t>, …, </a:t>
            </a:r>
            <a:r>
              <a:rPr lang="en-US" i="1" dirty="0" smtClean="0"/>
              <a:t>a</a:t>
            </a:r>
            <a:r>
              <a:rPr lang="en-US" i="1" baseline="-25000" dirty="0" smtClean="0"/>
              <a:t>m</a:t>
            </a:r>
            <a:r>
              <a:rPr lang="en-US" dirty="0" smtClean="0"/>
              <a:t>} to                         </a:t>
            </a:r>
            <a:r>
              <a:rPr lang="en-US" i="1" dirty="0" smtClean="0"/>
              <a:t>B</a:t>
            </a:r>
            <a:r>
              <a:rPr lang="en-US" dirty="0" smtClean="0"/>
              <a:t> = {</a:t>
            </a:r>
            <a:r>
              <a:rPr lang="en-US" i="1" dirty="0" smtClean="0"/>
              <a:t>b</a:t>
            </a:r>
            <a:r>
              <a:rPr lang="en-US" baseline="-25000" dirty="0" smtClean="0">
                <a:latin typeface="Cambria Math" pitchFamily="18" charset="0"/>
                <a:ea typeface="Cambria Math" pitchFamily="18" charset="0"/>
              </a:rPr>
              <a:t>1</a:t>
            </a:r>
            <a:r>
              <a:rPr lang="en-US" dirty="0" smtClean="0"/>
              <a:t>, </a:t>
            </a:r>
            <a:r>
              <a:rPr lang="en-US" i="1" dirty="0" smtClean="0"/>
              <a:t>b</a:t>
            </a:r>
            <a:r>
              <a:rPr lang="en-US" baseline="-25000" dirty="0" smtClean="0">
                <a:latin typeface="Cambria Math" pitchFamily="18" charset="0"/>
                <a:ea typeface="Cambria Math" pitchFamily="18" charset="0"/>
              </a:rPr>
              <a:t>2</a:t>
            </a:r>
            <a:r>
              <a:rPr lang="en-US" dirty="0" smtClean="0"/>
              <a:t>, …, </a:t>
            </a:r>
            <a:r>
              <a:rPr lang="en-US" i="1" dirty="0" err="1" smtClean="0"/>
              <a:t>b</a:t>
            </a:r>
            <a:r>
              <a:rPr lang="en-US" i="1" baseline="-25000" dirty="0" err="1" smtClean="0"/>
              <a:t>n</a:t>
            </a:r>
            <a:r>
              <a:rPr lang="en-US" dirty="0" smtClean="0"/>
              <a:t>}.</a:t>
            </a:r>
          </a:p>
          <a:p>
            <a:pPr lvl="1"/>
            <a:r>
              <a:rPr lang="en-US" dirty="0" smtClean="0"/>
              <a:t>The elements of the two sets can be listed in any particular arbitrary order. When </a:t>
            </a:r>
            <a:r>
              <a:rPr lang="en-US" i="1" dirty="0" smtClean="0"/>
              <a:t>A</a:t>
            </a:r>
            <a:r>
              <a:rPr lang="en-US" dirty="0" smtClean="0"/>
              <a:t> = </a:t>
            </a:r>
            <a:r>
              <a:rPr lang="en-US" i="1" dirty="0" smtClean="0"/>
              <a:t>B</a:t>
            </a:r>
            <a:r>
              <a:rPr lang="en-US" dirty="0" smtClean="0"/>
              <a:t>, we use the same ordering. </a:t>
            </a:r>
          </a:p>
          <a:p>
            <a:r>
              <a:rPr lang="en-US" dirty="0" smtClean="0"/>
              <a:t>The relation </a:t>
            </a:r>
            <a:r>
              <a:rPr lang="en-US" i="1" dirty="0" smtClean="0"/>
              <a:t>R</a:t>
            </a:r>
            <a:r>
              <a:rPr lang="en-US" dirty="0" smtClean="0"/>
              <a:t> is represented by the matrix                                         </a:t>
            </a:r>
            <a:r>
              <a:rPr lang="en-US" i="1" dirty="0" smtClean="0"/>
              <a:t>M</a:t>
            </a:r>
            <a:r>
              <a:rPr lang="en-US" i="1" baseline="-25000" dirty="0" smtClean="0"/>
              <a:t>R</a:t>
            </a:r>
            <a:r>
              <a:rPr lang="en-US" dirty="0" smtClean="0"/>
              <a:t> = [</a:t>
            </a:r>
            <a:r>
              <a:rPr lang="en-US" i="1" dirty="0" err="1" smtClean="0"/>
              <a:t>m</a:t>
            </a:r>
            <a:r>
              <a:rPr lang="en-US" i="1" baseline="-25000" dirty="0" err="1" smtClean="0"/>
              <a:t>ij</a:t>
            </a:r>
            <a:r>
              <a:rPr lang="en-US" dirty="0" smtClean="0"/>
              <a:t>], where</a:t>
            </a:r>
          </a:p>
          <a:p>
            <a:endParaRPr lang="en-US" dirty="0" smtClean="0"/>
          </a:p>
          <a:p>
            <a:endParaRPr lang="en-US" dirty="0" smtClean="0"/>
          </a:p>
          <a:p>
            <a:pPr>
              <a:buNone/>
            </a:pPr>
            <a:endParaRPr lang="en-US" dirty="0" smtClean="0"/>
          </a:p>
          <a:p>
            <a:r>
              <a:rPr lang="en-US" dirty="0" smtClean="0"/>
              <a:t>The matrix representing </a:t>
            </a:r>
            <a:r>
              <a:rPr lang="en-US" i="1" dirty="0" smtClean="0"/>
              <a:t>R</a:t>
            </a:r>
            <a:r>
              <a:rPr lang="en-US" dirty="0" smtClean="0"/>
              <a:t> has a </a:t>
            </a:r>
            <a:r>
              <a:rPr lang="en-US" dirty="0" smtClean="0">
                <a:latin typeface="Cambria Math" pitchFamily="18" charset="0"/>
                <a:ea typeface="Cambria Math" pitchFamily="18" charset="0"/>
              </a:rPr>
              <a:t>1</a:t>
            </a:r>
            <a:r>
              <a:rPr lang="en-US" dirty="0" smtClean="0"/>
              <a:t> as its (</a:t>
            </a:r>
            <a:r>
              <a:rPr lang="en-US" i="1" dirty="0" err="1" smtClean="0"/>
              <a:t>i</a:t>
            </a:r>
            <a:r>
              <a:rPr lang="en-US" dirty="0" err="1" smtClean="0"/>
              <a:t>,</a:t>
            </a:r>
            <a:r>
              <a:rPr lang="en-US" i="1" dirty="0" err="1" smtClean="0"/>
              <a:t>j</a:t>
            </a:r>
            <a:r>
              <a:rPr lang="en-US" dirty="0" smtClean="0"/>
              <a:t>) entry when </a:t>
            </a:r>
            <a:r>
              <a:rPr lang="en-US" i="1" dirty="0" err="1" smtClean="0"/>
              <a:t>a</a:t>
            </a:r>
            <a:r>
              <a:rPr lang="en-US" i="1" baseline="-25000" dirty="0" err="1" smtClean="0"/>
              <a:t>i</a:t>
            </a:r>
            <a:r>
              <a:rPr lang="en-US" dirty="0" smtClean="0"/>
              <a:t> is related to </a:t>
            </a:r>
            <a:r>
              <a:rPr lang="en-US" i="1" dirty="0" err="1" smtClean="0"/>
              <a:t>b</a:t>
            </a:r>
            <a:r>
              <a:rPr lang="en-US" i="1" baseline="-25000" dirty="0" err="1" smtClean="0"/>
              <a:t>j</a:t>
            </a:r>
            <a:r>
              <a:rPr lang="en-US" i="1" dirty="0" smtClean="0"/>
              <a:t> </a:t>
            </a:r>
            <a:r>
              <a:rPr lang="en-US" dirty="0" smtClean="0"/>
              <a:t>and a </a:t>
            </a:r>
            <a:r>
              <a:rPr lang="en-US" dirty="0" smtClean="0">
                <a:latin typeface="Cambria Math" pitchFamily="18" charset="0"/>
                <a:ea typeface="Cambria Math" pitchFamily="18" charset="0"/>
              </a:rPr>
              <a:t>0</a:t>
            </a:r>
            <a:r>
              <a:rPr lang="en-US" dirty="0" smtClean="0"/>
              <a:t> if  </a:t>
            </a:r>
            <a:r>
              <a:rPr lang="en-US" i="1" dirty="0" err="1" smtClean="0"/>
              <a:t>a</a:t>
            </a:r>
            <a:r>
              <a:rPr lang="en-US" i="1" baseline="-25000" dirty="0" err="1" smtClean="0"/>
              <a:t>i</a:t>
            </a:r>
            <a:r>
              <a:rPr lang="en-US" dirty="0" smtClean="0"/>
              <a:t> is not related to </a:t>
            </a:r>
            <a:r>
              <a:rPr lang="en-US" i="1" dirty="0" err="1" smtClean="0"/>
              <a:t>b</a:t>
            </a:r>
            <a:r>
              <a:rPr lang="en-US" i="1" baseline="-25000" dirty="0" err="1" smtClean="0"/>
              <a:t>j</a:t>
            </a:r>
            <a:r>
              <a:rPr lang="en-US" dirty="0" smtClean="0"/>
              <a:t>. </a:t>
            </a:r>
            <a:endParaRPr lang="en-US" dirty="0"/>
          </a:p>
        </p:txBody>
      </p:sp>
      <p:pic>
        <p:nvPicPr>
          <p:cNvPr id="5" name="Picture 4" descr="addin_tmp.png"/>
          <p:cNvPicPr>
            <a:picLocks noChangeAspect="1"/>
          </p:cNvPicPr>
          <p:nvPr>
            <p:custDataLst>
              <p:tags r:id="rId1"/>
            </p:custDataLst>
          </p:nvPr>
        </p:nvPicPr>
        <p:blipFill>
          <a:blip r:embed="rId3" cstate="print"/>
          <a:stretch>
            <a:fillRect/>
          </a:stretch>
        </p:blipFill>
        <p:spPr>
          <a:xfrm>
            <a:off x="2971800" y="4572000"/>
            <a:ext cx="2760345" cy="609600"/>
          </a:xfrm>
          <a:prstGeom prst="rect">
            <a:avLst/>
          </a:prstGeom>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Examples of Representing Relations Using Matrices</a:t>
            </a:r>
            <a:endParaRPr lang="en-US" dirty="0"/>
          </a:p>
        </p:txBody>
      </p:sp>
      <p:sp>
        <p:nvSpPr>
          <p:cNvPr id="3" name="Content Placeholder 2"/>
          <p:cNvSpPr>
            <a:spLocks noGrp="1"/>
          </p:cNvSpPr>
          <p:nvPr>
            <p:ph idx="1"/>
          </p:nvPr>
        </p:nvSpPr>
        <p:spPr/>
        <p:txBody>
          <a:bodyPr/>
          <a:lstStyle/>
          <a:p>
            <a:pPr>
              <a:buNone/>
            </a:pPr>
            <a:r>
              <a:rPr lang="en-US" b="1" dirty="0" smtClean="0"/>
              <a:t>   Example </a:t>
            </a:r>
            <a:r>
              <a:rPr lang="en-US" b="1" dirty="0" smtClean="0">
                <a:latin typeface="Cambria Math" pitchFamily="18" charset="0"/>
                <a:ea typeface="Cambria Math" pitchFamily="18" charset="0"/>
              </a:rPr>
              <a:t>1</a:t>
            </a:r>
            <a:r>
              <a:rPr lang="en-US" dirty="0" smtClean="0"/>
              <a:t>: Suppose that </a:t>
            </a:r>
            <a:r>
              <a:rPr lang="en-US" i="1" dirty="0" smtClean="0"/>
              <a:t>A</a:t>
            </a:r>
            <a:r>
              <a:rPr lang="en-US" dirty="0" smtClean="0"/>
              <a:t> = {</a:t>
            </a:r>
            <a:r>
              <a:rPr lang="en-US" dirty="0" smtClean="0">
                <a:latin typeface="Cambria Math" pitchFamily="18" charset="0"/>
                <a:ea typeface="Cambria Math" pitchFamily="18" charset="0"/>
              </a:rPr>
              <a:t>1,2,3</a:t>
            </a:r>
            <a:r>
              <a:rPr lang="en-US" dirty="0" smtClean="0"/>
              <a:t>} and </a:t>
            </a:r>
            <a:r>
              <a:rPr lang="en-US" i="1" dirty="0" smtClean="0"/>
              <a:t>B</a:t>
            </a:r>
            <a:r>
              <a:rPr lang="en-US" dirty="0" smtClean="0"/>
              <a:t> = {</a:t>
            </a:r>
            <a:r>
              <a:rPr lang="en-US" dirty="0" smtClean="0">
                <a:latin typeface="Cambria Math" pitchFamily="18" charset="0"/>
                <a:ea typeface="Cambria Math" pitchFamily="18" charset="0"/>
              </a:rPr>
              <a:t>1,2</a:t>
            </a:r>
            <a:r>
              <a:rPr lang="en-US" dirty="0" smtClean="0"/>
              <a:t>}. Let  </a:t>
            </a:r>
            <a:r>
              <a:rPr lang="en-US" i="1" dirty="0" smtClean="0"/>
              <a:t>R</a:t>
            </a:r>
            <a:r>
              <a:rPr lang="en-US" dirty="0" smtClean="0"/>
              <a:t> be  the relation from </a:t>
            </a:r>
            <a:r>
              <a:rPr lang="en-US" i="1" dirty="0" smtClean="0"/>
              <a:t>A</a:t>
            </a:r>
            <a:r>
              <a:rPr lang="en-US" dirty="0" smtClean="0"/>
              <a:t> to </a:t>
            </a:r>
            <a:r>
              <a:rPr lang="en-US" i="1" dirty="0" smtClean="0"/>
              <a:t>B</a:t>
            </a:r>
            <a:r>
              <a:rPr lang="en-US" dirty="0" smtClean="0"/>
              <a:t> containing (</a:t>
            </a:r>
            <a:r>
              <a:rPr lang="en-US" i="1" dirty="0" err="1" smtClean="0"/>
              <a:t>a</a:t>
            </a:r>
            <a:r>
              <a:rPr lang="en-US" dirty="0" err="1" smtClean="0"/>
              <a:t>,</a:t>
            </a:r>
            <a:r>
              <a:rPr lang="en-US" i="1" dirty="0" err="1" smtClean="0"/>
              <a:t>b</a:t>
            </a:r>
            <a:r>
              <a:rPr lang="en-US" dirty="0" smtClean="0"/>
              <a:t>) if </a:t>
            </a:r>
            <a:r>
              <a:rPr lang="en-US" i="1" dirty="0" smtClean="0"/>
              <a:t>a</a:t>
            </a:r>
            <a:r>
              <a:rPr lang="en-US" dirty="0" smtClean="0"/>
              <a:t> </a:t>
            </a:r>
            <a:r>
              <a:rPr lang="en-US" dirty="0" smtClean="0">
                <a:latin typeface="Cambria Math"/>
                <a:ea typeface="Cambria Math"/>
              </a:rPr>
              <a:t>∈</a:t>
            </a:r>
            <a:r>
              <a:rPr lang="en-US" dirty="0" smtClean="0"/>
              <a:t> </a:t>
            </a:r>
            <a:r>
              <a:rPr lang="en-US" i="1" dirty="0" smtClean="0"/>
              <a:t>A</a:t>
            </a:r>
            <a:r>
              <a:rPr lang="en-US" dirty="0" smtClean="0"/>
              <a:t>,    </a:t>
            </a:r>
            <a:r>
              <a:rPr lang="en-US" i="1" dirty="0" smtClean="0"/>
              <a:t>b</a:t>
            </a:r>
            <a:r>
              <a:rPr lang="en-US" dirty="0" smtClean="0"/>
              <a:t> </a:t>
            </a:r>
            <a:r>
              <a:rPr lang="en-US" dirty="0" smtClean="0">
                <a:latin typeface="Cambria Math"/>
                <a:ea typeface="Cambria Math"/>
              </a:rPr>
              <a:t>∈</a:t>
            </a:r>
            <a:r>
              <a:rPr lang="en-US" dirty="0" smtClean="0"/>
              <a:t>  </a:t>
            </a:r>
            <a:r>
              <a:rPr lang="en-US" i="1" dirty="0" smtClean="0"/>
              <a:t>B</a:t>
            </a:r>
            <a:r>
              <a:rPr lang="en-US" dirty="0" smtClean="0"/>
              <a:t>, and </a:t>
            </a:r>
            <a:r>
              <a:rPr lang="en-US" i="1" dirty="0" smtClean="0"/>
              <a:t>a</a:t>
            </a:r>
            <a:r>
              <a:rPr lang="en-US" dirty="0" smtClean="0"/>
              <a:t> &gt; </a:t>
            </a:r>
            <a:r>
              <a:rPr lang="en-US" i="1" dirty="0" smtClean="0"/>
              <a:t>b</a:t>
            </a:r>
            <a:r>
              <a:rPr lang="en-US" dirty="0" smtClean="0"/>
              <a:t>. What is the matrix representing </a:t>
            </a:r>
            <a:r>
              <a:rPr lang="en-US" i="1" dirty="0" smtClean="0"/>
              <a:t>R </a:t>
            </a:r>
            <a:r>
              <a:rPr lang="en-US" dirty="0" smtClean="0"/>
              <a:t> (assuming the ordering of elements is the same as the increasing numerical order)?</a:t>
            </a:r>
          </a:p>
          <a:p>
            <a:pPr>
              <a:buNone/>
            </a:pPr>
            <a:r>
              <a:rPr lang="en-US" b="1" dirty="0" smtClean="0"/>
              <a:t>   Solution: </a:t>
            </a:r>
            <a:r>
              <a:rPr lang="en-US" dirty="0" smtClean="0"/>
              <a:t>Because </a:t>
            </a:r>
            <a:r>
              <a:rPr lang="en-US" i="1" dirty="0" smtClean="0"/>
              <a:t>R</a:t>
            </a:r>
            <a:r>
              <a:rPr lang="en-US" dirty="0" smtClean="0"/>
              <a:t> = {(</a:t>
            </a:r>
            <a:r>
              <a:rPr lang="en-US" dirty="0" smtClean="0">
                <a:latin typeface="Cambria Math" pitchFamily="18" charset="0"/>
                <a:ea typeface="Cambria Math" pitchFamily="18" charset="0"/>
              </a:rPr>
              <a:t>2,1</a:t>
            </a:r>
            <a:r>
              <a:rPr lang="en-US" dirty="0" smtClean="0"/>
              <a:t>), (</a:t>
            </a:r>
            <a:r>
              <a:rPr lang="en-US" dirty="0" smtClean="0">
                <a:latin typeface="Cambria Math" pitchFamily="18" charset="0"/>
                <a:ea typeface="Cambria Math" pitchFamily="18" charset="0"/>
              </a:rPr>
              <a:t>3,1</a:t>
            </a:r>
            <a:r>
              <a:rPr lang="en-US" dirty="0" smtClean="0"/>
              <a:t>),(</a:t>
            </a:r>
            <a:r>
              <a:rPr lang="en-US" dirty="0" smtClean="0">
                <a:latin typeface="Cambria Math" pitchFamily="18" charset="0"/>
                <a:ea typeface="Cambria Math" pitchFamily="18" charset="0"/>
              </a:rPr>
              <a:t>3,2</a:t>
            </a:r>
            <a:r>
              <a:rPr lang="en-US" dirty="0" smtClean="0"/>
              <a:t>)}, the matrix is</a:t>
            </a:r>
            <a:endParaRPr lang="en-US" dirty="0"/>
          </a:p>
        </p:txBody>
      </p:sp>
      <p:pic>
        <p:nvPicPr>
          <p:cNvPr id="7" name="Picture 6" descr="addin_tmp.png"/>
          <p:cNvPicPr>
            <a:picLocks noChangeAspect="1"/>
          </p:cNvPicPr>
          <p:nvPr>
            <p:custDataLst>
              <p:tags r:id="rId1"/>
            </p:custDataLst>
          </p:nvPr>
        </p:nvPicPr>
        <p:blipFill>
          <a:blip r:embed="rId3" cstate="print"/>
          <a:stretch>
            <a:fillRect/>
          </a:stretch>
        </p:blipFill>
        <p:spPr>
          <a:xfrm>
            <a:off x="3505200" y="4648201"/>
            <a:ext cx="1927860" cy="912495"/>
          </a:xfrm>
          <a:prstGeom prst="rect">
            <a:avLst/>
          </a:prstGeom>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Examples of Representing Relations Using Matrices (</a:t>
            </a:r>
            <a:r>
              <a:rPr lang="en-US" i="1" dirty="0" smtClean="0"/>
              <a:t>cont.</a:t>
            </a:r>
            <a:r>
              <a:rPr lang="en-US" dirty="0" smtClean="0"/>
              <a:t>)</a:t>
            </a:r>
            <a:endParaRPr lang="en-US" dirty="0"/>
          </a:p>
        </p:txBody>
      </p:sp>
      <p:sp>
        <p:nvSpPr>
          <p:cNvPr id="3" name="Content Placeholder 2"/>
          <p:cNvSpPr>
            <a:spLocks noGrp="1"/>
          </p:cNvSpPr>
          <p:nvPr>
            <p:ph idx="1"/>
          </p:nvPr>
        </p:nvSpPr>
        <p:spPr/>
        <p:txBody>
          <a:bodyPr>
            <a:normAutofit lnSpcReduction="10000"/>
          </a:bodyPr>
          <a:lstStyle/>
          <a:p>
            <a:pPr>
              <a:buNone/>
            </a:pPr>
            <a:r>
              <a:rPr lang="en-US" b="1" dirty="0" smtClean="0"/>
              <a:t>   Example </a:t>
            </a:r>
            <a:r>
              <a:rPr lang="en-US" b="1" dirty="0" smtClean="0">
                <a:latin typeface="Cambria Math" pitchFamily="18" charset="0"/>
                <a:ea typeface="Cambria Math" pitchFamily="18" charset="0"/>
              </a:rPr>
              <a:t>2</a:t>
            </a:r>
            <a:r>
              <a:rPr lang="en-US" dirty="0" smtClean="0"/>
              <a:t>: Let </a:t>
            </a:r>
            <a:r>
              <a:rPr lang="en-US" i="1" dirty="0" smtClean="0"/>
              <a:t>A</a:t>
            </a:r>
            <a:r>
              <a:rPr lang="en-US" dirty="0" smtClean="0"/>
              <a:t> = {</a:t>
            </a:r>
            <a:r>
              <a:rPr lang="en-US" i="1" dirty="0" smtClean="0"/>
              <a:t>a</a:t>
            </a:r>
            <a:r>
              <a:rPr lang="en-US" baseline="-25000" dirty="0" smtClean="0">
                <a:latin typeface="Cambria Math" pitchFamily="18" charset="0"/>
                <a:ea typeface="Cambria Math" pitchFamily="18" charset="0"/>
              </a:rPr>
              <a:t>1</a:t>
            </a:r>
            <a:r>
              <a:rPr lang="en-US" dirty="0" smtClean="0">
                <a:latin typeface="Cambria Math" pitchFamily="18" charset="0"/>
                <a:ea typeface="Cambria Math" pitchFamily="18" charset="0"/>
              </a:rPr>
              <a:t>,</a:t>
            </a:r>
            <a:r>
              <a:rPr lang="en-US" i="1" dirty="0" smtClean="0">
                <a:ea typeface="Cambria Math" pitchFamily="18" charset="0"/>
              </a:rPr>
              <a:t>a</a:t>
            </a:r>
            <a:r>
              <a:rPr lang="en-US" baseline="-25000" dirty="0" smtClean="0">
                <a:latin typeface="Cambria Math" pitchFamily="18" charset="0"/>
                <a:ea typeface="Cambria Math" pitchFamily="18" charset="0"/>
              </a:rPr>
              <a:t>2</a:t>
            </a:r>
            <a:r>
              <a:rPr lang="en-US" dirty="0" smtClean="0">
                <a:latin typeface="Cambria Math" pitchFamily="18" charset="0"/>
                <a:ea typeface="Cambria Math" pitchFamily="18" charset="0"/>
              </a:rPr>
              <a:t>, </a:t>
            </a:r>
            <a:r>
              <a:rPr lang="en-US" i="1" dirty="0" smtClean="0">
                <a:ea typeface="Cambria Math" pitchFamily="18" charset="0"/>
              </a:rPr>
              <a:t>a</a:t>
            </a:r>
            <a:r>
              <a:rPr lang="en-US" baseline="-25000" dirty="0" smtClean="0">
                <a:latin typeface="Cambria Math" pitchFamily="18" charset="0"/>
                <a:ea typeface="Cambria Math" pitchFamily="18" charset="0"/>
              </a:rPr>
              <a:t>3</a:t>
            </a:r>
            <a:r>
              <a:rPr lang="en-US" dirty="0" smtClean="0"/>
              <a:t>} and </a:t>
            </a:r>
            <a:r>
              <a:rPr lang="en-US" i="1" dirty="0" smtClean="0"/>
              <a:t>B</a:t>
            </a:r>
            <a:r>
              <a:rPr lang="en-US" dirty="0" smtClean="0"/>
              <a:t> = {</a:t>
            </a:r>
            <a:r>
              <a:rPr lang="en-US" i="1" dirty="0" smtClean="0"/>
              <a:t>b</a:t>
            </a:r>
            <a:r>
              <a:rPr lang="en-US" baseline="-25000" dirty="0" smtClean="0">
                <a:latin typeface="Cambria Math" pitchFamily="18" charset="0"/>
                <a:ea typeface="Cambria Math" pitchFamily="18" charset="0"/>
              </a:rPr>
              <a:t>1</a:t>
            </a:r>
            <a:r>
              <a:rPr lang="en-US" dirty="0" smtClean="0">
                <a:latin typeface="Cambria Math" pitchFamily="18" charset="0"/>
                <a:ea typeface="Cambria Math" pitchFamily="18" charset="0"/>
              </a:rPr>
              <a:t>,</a:t>
            </a:r>
            <a:r>
              <a:rPr lang="en-US" i="1" dirty="0" smtClean="0">
                <a:ea typeface="Cambria Math" pitchFamily="18" charset="0"/>
              </a:rPr>
              <a:t>b</a:t>
            </a:r>
            <a:r>
              <a:rPr lang="en-US" baseline="-25000" dirty="0" smtClean="0">
                <a:latin typeface="Cambria Math" pitchFamily="18" charset="0"/>
                <a:ea typeface="Cambria Math" pitchFamily="18" charset="0"/>
              </a:rPr>
              <a:t>2</a:t>
            </a:r>
            <a:r>
              <a:rPr lang="en-US" dirty="0" smtClean="0">
                <a:latin typeface="Cambria Math" pitchFamily="18" charset="0"/>
                <a:ea typeface="Cambria Math" pitchFamily="18" charset="0"/>
              </a:rPr>
              <a:t>, </a:t>
            </a:r>
            <a:r>
              <a:rPr lang="en-US" i="1" dirty="0" smtClean="0">
                <a:ea typeface="Cambria Math" pitchFamily="18" charset="0"/>
              </a:rPr>
              <a:t>b</a:t>
            </a:r>
            <a:r>
              <a:rPr lang="en-US" baseline="-25000" dirty="0" smtClean="0">
                <a:latin typeface="Cambria Math" pitchFamily="18" charset="0"/>
                <a:ea typeface="Cambria Math" pitchFamily="18" charset="0"/>
              </a:rPr>
              <a:t>3</a:t>
            </a:r>
            <a:r>
              <a:rPr lang="en-US" dirty="0" smtClean="0">
                <a:latin typeface="Cambria Math" pitchFamily="18" charset="0"/>
                <a:ea typeface="Cambria Math" pitchFamily="18" charset="0"/>
              </a:rPr>
              <a:t>,</a:t>
            </a:r>
            <a:r>
              <a:rPr lang="en-US" i="1" dirty="0" smtClean="0">
                <a:ea typeface="Cambria Math" pitchFamily="18" charset="0"/>
              </a:rPr>
              <a:t>b</a:t>
            </a:r>
            <a:r>
              <a:rPr lang="en-US" baseline="-25000" dirty="0" smtClean="0">
                <a:latin typeface="Cambria Math" pitchFamily="18" charset="0"/>
                <a:ea typeface="Cambria Math" pitchFamily="18" charset="0"/>
              </a:rPr>
              <a:t>4</a:t>
            </a:r>
            <a:r>
              <a:rPr lang="en-US" dirty="0" smtClean="0">
                <a:latin typeface="Cambria Math" pitchFamily="18" charset="0"/>
                <a:ea typeface="Cambria Math" pitchFamily="18" charset="0"/>
              </a:rPr>
              <a:t>, </a:t>
            </a:r>
            <a:r>
              <a:rPr lang="en-US" i="1" dirty="0" smtClean="0">
                <a:ea typeface="Cambria Math" pitchFamily="18" charset="0"/>
              </a:rPr>
              <a:t>b</a:t>
            </a:r>
            <a:r>
              <a:rPr lang="en-US" baseline="-25000" dirty="0" smtClean="0">
                <a:latin typeface="Cambria Math" pitchFamily="18" charset="0"/>
                <a:ea typeface="Cambria Math" pitchFamily="18" charset="0"/>
              </a:rPr>
              <a:t>5</a:t>
            </a:r>
            <a:r>
              <a:rPr lang="en-US" dirty="0" smtClean="0"/>
              <a:t>}. Which ordered pairs are in the relation </a:t>
            </a:r>
            <a:r>
              <a:rPr lang="en-US" i="1" dirty="0" smtClean="0"/>
              <a:t>R</a:t>
            </a:r>
            <a:r>
              <a:rPr lang="en-US" dirty="0" smtClean="0"/>
              <a:t> represented by the matrix</a:t>
            </a:r>
          </a:p>
          <a:p>
            <a:pPr>
              <a:buNone/>
            </a:pPr>
            <a:endParaRPr lang="en-US" dirty="0" smtClean="0"/>
          </a:p>
          <a:p>
            <a:pPr>
              <a:buNone/>
            </a:pPr>
            <a:endParaRPr lang="en-US" dirty="0" smtClean="0"/>
          </a:p>
          <a:p>
            <a:pPr>
              <a:buNone/>
            </a:pPr>
            <a:endParaRPr lang="en-US" dirty="0" smtClean="0"/>
          </a:p>
          <a:p>
            <a:pPr>
              <a:buNone/>
            </a:pPr>
            <a:r>
              <a:rPr lang="en-US" b="1" dirty="0" smtClean="0"/>
              <a:t>    Solution: </a:t>
            </a:r>
            <a:r>
              <a:rPr lang="en-US" dirty="0" smtClean="0"/>
              <a:t>Because </a:t>
            </a:r>
            <a:r>
              <a:rPr lang="en-US" i="1" dirty="0" smtClean="0"/>
              <a:t>R</a:t>
            </a:r>
            <a:r>
              <a:rPr lang="en-US" dirty="0" smtClean="0"/>
              <a:t>  consists of those ordered pairs (</a:t>
            </a:r>
            <a:r>
              <a:rPr lang="en-US" i="1" dirty="0" err="1" smtClean="0"/>
              <a:t>a</a:t>
            </a:r>
            <a:r>
              <a:rPr lang="en-US" i="1" baseline="-25000" dirty="0" err="1" smtClean="0"/>
              <a:t>i</a:t>
            </a:r>
            <a:r>
              <a:rPr lang="en-US" dirty="0" err="1" smtClean="0"/>
              <a:t>,</a:t>
            </a:r>
            <a:r>
              <a:rPr lang="en-US" i="1" dirty="0" err="1" smtClean="0"/>
              <a:t>b</a:t>
            </a:r>
            <a:r>
              <a:rPr lang="en-US" i="1" baseline="-25000" dirty="0" err="1" smtClean="0"/>
              <a:t>j</a:t>
            </a:r>
            <a:r>
              <a:rPr lang="en-US" dirty="0" smtClean="0"/>
              <a:t>) with </a:t>
            </a:r>
            <a:r>
              <a:rPr lang="en-US" i="1" dirty="0" err="1" smtClean="0"/>
              <a:t>m</a:t>
            </a:r>
            <a:r>
              <a:rPr lang="en-US" i="1" baseline="-25000" dirty="0" err="1" smtClean="0"/>
              <a:t>ij</a:t>
            </a:r>
            <a:r>
              <a:rPr lang="en-US" dirty="0" smtClean="0"/>
              <a:t> = </a:t>
            </a:r>
            <a:r>
              <a:rPr lang="en-US" dirty="0" smtClean="0">
                <a:latin typeface="Cambria Math" pitchFamily="18" charset="0"/>
                <a:ea typeface="Cambria Math" pitchFamily="18" charset="0"/>
              </a:rPr>
              <a:t>1</a:t>
            </a:r>
            <a:r>
              <a:rPr lang="en-US" dirty="0" smtClean="0"/>
              <a:t>, it follows that:</a:t>
            </a:r>
          </a:p>
          <a:p>
            <a:pPr>
              <a:buNone/>
            </a:pPr>
            <a:endParaRPr lang="en-US" dirty="0" smtClean="0"/>
          </a:p>
          <a:p>
            <a:pPr>
              <a:buNone/>
            </a:pPr>
            <a:r>
              <a:rPr lang="en-US" sz="2000" i="1" dirty="0" smtClean="0"/>
              <a:t>          R </a:t>
            </a:r>
            <a:r>
              <a:rPr lang="en-US" sz="2000" dirty="0" smtClean="0"/>
              <a:t>= {(</a:t>
            </a:r>
            <a:r>
              <a:rPr lang="en-US" sz="2000" i="1" dirty="0" smtClean="0"/>
              <a:t>a</a:t>
            </a:r>
            <a:r>
              <a:rPr lang="en-US" sz="2000" baseline="-25000" dirty="0" smtClean="0">
                <a:latin typeface="Cambria Math" pitchFamily="18" charset="0"/>
                <a:ea typeface="Cambria Math" pitchFamily="18" charset="0"/>
              </a:rPr>
              <a:t>1</a:t>
            </a:r>
            <a:r>
              <a:rPr lang="en-US" sz="2000" dirty="0" smtClean="0">
                <a:latin typeface="Cambria Math" pitchFamily="18" charset="0"/>
                <a:ea typeface="Cambria Math" pitchFamily="18" charset="0"/>
              </a:rPr>
              <a:t>,</a:t>
            </a:r>
            <a:r>
              <a:rPr lang="en-US" sz="2000" i="1" dirty="0" smtClean="0">
                <a:ea typeface="Cambria Math" pitchFamily="18" charset="0"/>
              </a:rPr>
              <a:t> b</a:t>
            </a:r>
            <a:r>
              <a:rPr lang="en-US" sz="2000" baseline="-25000" dirty="0" smtClean="0">
                <a:latin typeface="Cambria Math" pitchFamily="18" charset="0"/>
                <a:ea typeface="Cambria Math" pitchFamily="18" charset="0"/>
              </a:rPr>
              <a:t>2</a:t>
            </a:r>
            <a:r>
              <a:rPr lang="en-US" sz="2000" dirty="0" smtClean="0"/>
              <a:t>), (</a:t>
            </a:r>
            <a:r>
              <a:rPr lang="en-US" sz="2000" i="1" dirty="0" smtClean="0">
                <a:ea typeface="Cambria Math" pitchFamily="18" charset="0"/>
              </a:rPr>
              <a:t>a</a:t>
            </a:r>
            <a:r>
              <a:rPr lang="en-US" sz="2000" baseline="-25000" dirty="0" smtClean="0">
                <a:latin typeface="Cambria Math" pitchFamily="18" charset="0"/>
                <a:ea typeface="Cambria Math" pitchFamily="18" charset="0"/>
              </a:rPr>
              <a:t>2</a:t>
            </a:r>
            <a:r>
              <a:rPr lang="en-US" sz="2000" dirty="0" smtClean="0">
                <a:latin typeface="Cambria Math" pitchFamily="18" charset="0"/>
                <a:ea typeface="Cambria Math" pitchFamily="18" charset="0"/>
              </a:rPr>
              <a:t>,</a:t>
            </a:r>
            <a:r>
              <a:rPr lang="en-US" sz="2000" i="1" dirty="0" smtClean="0"/>
              <a:t> b</a:t>
            </a:r>
            <a:r>
              <a:rPr lang="en-US" sz="2000" baseline="-25000" dirty="0" smtClean="0">
                <a:latin typeface="Cambria Math" pitchFamily="18" charset="0"/>
                <a:ea typeface="Cambria Math" pitchFamily="18" charset="0"/>
              </a:rPr>
              <a:t>1</a:t>
            </a:r>
            <a:r>
              <a:rPr lang="en-US" sz="2000" dirty="0" smtClean="0"/>
              <a:t>),(</a:t>
            </a:r>
            <a:r>
              <a:rPr lang="en-US" sz="2000" i="1" dirty="0" smtClean="0">
                <a:ea typeface="Cambria Math" pitchFamily="18" charset="0"/>
              </a:rPr>
              <a:t>a</a:t>
            </a:r>
            <a:r>
              <a:rPr lang="en-US" sz="2000" baseline="-25000" dirty="0" smtClean="0">
                <a:latin typeface="Cambria Math" pitchFamily="18" charset="0"/>
                <a:ea typeface="Cambria Math" pitchFamily="18" charset="0"/>
              </a:rPr>
              <a:t>2</a:t>
            </a:r>
            <a:r>
              <a:rPr lang="en-US" sz="2000" dirty="0" smtClean="0">
                <a:latin typeface="Cambria Math" pitchFamily="18" charset="0"/>
                <a:ea typeface="Cambria Math" pitchFamily="18" charset="0"/>
              </a:rPr>
              <a:t>,</a:t>
            </a:r>
            <a:r>
              <a:rPr lang="en-US" sz="2000" i="1" dirty="0" smtClean="0">
                <a:ea typeface="Cambria Math" pitchFamily="18" charset="0"/>
              </a:rPr>
              <a:t> b</a:t>
            </a:r>
            <a:r>
              <a:rPr lang="en-US" sz="2000" baseline="-25000" dirty="0" smtClean="0">
                <a:latin typeface="Cambria Math" pitchFamily="18" charset="0"/>
                <a:ea typeface="Cambria Math" pitchFamily="18" charset="0"/>
              </a:rPr>
              <a:t>3</a:t>
            </a:r>
            <a:r>
              <a:rPr lang="en-US" sz="2000" dirty="0" smtClean="0"/>
              <a:t>), (</a:t>
            </a:r>
            <a:r>
              <a:rPr lang="en-US" sz="2000" i="1" dirty="0" smtClean="0">
                <a:ea typeface="Cambria Math" pitchFamily="18" charset="0"/>
              </a:rPr>
              <a:t>a</a:t>
            </a:r>
            <a:r>
              <a:rPr lang="en-US" sz="2000" baseline="-25000" dirty="0" smtClean="0">
                <a:latin typeface="Cambria Math" pitchFamily="18" charset="0"/>
                <a:ea typeface="Cambria Math" pitchFamily="18" charset="0"/>
              </a:rPr>
              <a:t>2</a:t>
            </a:r>
            <a:r>
              <a:rPr lang="en-US" sz="2000" dirty="0" smtClean="0">
                <a:latin typeface="Cambria Math" pitchFamily="18" charset="0"/>
                <a:ea typeface="Cambria Math" pitchFamily="18" charset="0"/>
              </a:rPr>
              <a:t>,</a:t>
            </a:r>
            <a:r>
              <a:rPr lang="en-US" sz="2000" i="1" dirty="0" smtClean="0"/>
              <a:t> b</a:t>
            </a:r>
            <a:r>
              <a:rPr lang="en-US" sz="2000" baseline="-25000" dirty="0" smtClean="0">
                <a:latin typeface="Cambria Math" pitchFamily="18" charset="0"/>
                <a:ea typeface="Cambria Math" pitchFamily="18" charset="0"/>
              </a:rPr>
              <a:t>4</a:t>
            </a:r>
            <a:r>
              <a:rPr lang="en-US" sz="2000" dirty="0" smtClean="0"/>
              <a:t>),(</a:t>
            </a:r>
            <a:r>
              <a:rPr lang="en-US" sz="2000" i="1" dirty="0" smtClean="0">
                <a:ea typeface="Cambria Math" pitchFamily="18" charset="0"/>
              </a:rPr>
              <a:t>a</a:t>
            </a:r>
            <a:r>
              <a:rPr lang="en-US" sz="2000" baseline="-25000" dirty="0" smtClean="0">
                <a:latin typeface="Cambria Math" pitchFamily="18" charset="0"/>
                <a:ea typeface="Cambria Math" pitchFamily="18" charset="0"/>
              </a:rPr>
              <a:t>3</a:t>
            </a:r>
            <a:r>
              <a:rPr lang="en-US" sz="2000" dirty="0" smtClean="0">
                <a:latin typeface="Cambria Math" pitchFamily="18" charset="0"/>
                <a:ea typeface="Cambria Math" pitchFamily="18" charset="0"/>
              </a:rPr>
              <a:t>,</a:t>
            </a:r>
            <a:r>
              <a:rPr lang="en-US" sz="2000" i="1" dirty="0" smtClean="0">
                <a:ea typeface="Cambria Math" pitchFamily="18" charset="0"/>
              </a:rPr>
              <a:t> b</a:t>
            </a:r>
            <a:r>
              <a:rPr lang="en-US" sz="2000" baseline="-25000" dirty="0" smtClean="0">
                <a:latin typeface="Cambria Math" pitchFamily="18" charset="0"/>
                <a:ea typeface="Cambria Math" pitchFamily="18" charset="0"/>
              </a:rPr>
              <a:t>1</a:t>
            </a:r>
            <a:r>
              <a:rPr lang="en-US" sz="2000" dirty="0" smtClean="0"/>
              <a:t>), {(</a:t>
            </a:r>
            <a:r>
              <a:rPr lang="en-US" sz="2000" i="1" dirty="0" smtClean="0"/>
              <a:t>a</a:t>
            </a:r>
            <a:r>
              <a:rPr lang="en-US" sz="2000" baseline="-25000" dirty="0" smtClean="0">
                <a:latin typeface="Cambria Math" pitchFamily="18" charset="0"/>
                <a:ea typeface="Cambria Math" pitchFamily="18" charset="0"/>
              </a:rPr>
              <a:t>3</a:t>
            </a:r>
            <a:r>
              <a:rPr lang="en-US" sz="2000" dirty="0" smtClean="0">
                <a:latin typeface="Cambria Math" pitchFamily="18" charset="0"/>
                <a:ea typeface="Cambria Math" pitchFamily="18" charset="0"/>
              </a:rPr>
              <a:t>,</a:t>
            </a:r>
            <a:r>
              <a:rPr lang="en-US" sz="2000" i="1" dirty="0" smtClean="0">
                <a:ea typeface="Cambria Math" pitchFamily="18" charset="0"/>
              </a:rPr>
              <a:t> b</a:t>
            </a:r>
            <a:r>
              <a:rPr lang="en-US" sz="2000" baseline="-25000" dirty="0" smtClean="0">
                <a:latin typeface="Cambria Math" pitchFamily="18" charset="0"/>
                <a:ea typeface="Cambria Math" pitchFamily="18" charset="0"/>
              </a:rPr>
              <a:t>3</a:t>
            </a:r>
            <a:r>
              <a:rPr lang="en-US" sz="2000" dirty="0" smtClean="0"/>
              <a:t>), (</a:t>
            </a:r>
            <a:r>
              <a:rPr lang="en-US" sz="2000" i="1" dirty="0" smtClean="0">
                <a:ea typeface="Cambria Math" pitchFamily="18" charset="0"/>
              </a:rPr>
              <a:t>a</a:t>
            </a:r>
            <a:r>
              <a:rPr lang="en-US" sz="2000" baseline="-25000" dirty="0" smtClean="0">
                <a:latin typeface="Cambria Math" pitchFamily="18" charset="0"/>
                <a:ea typeface="Cambria Math" pitchFamily="18" charset="0"/>
              </a:rPr>
              <a:t>3</a:t>
            </a:r>
            <a:r>
              <a:rPr lang="en-US" sz="2000" dirty="0" smtClean="0">
                <a:latin typeface="Cambria Math" pitchFamily="18" charset="0"/>
                <a:ea typeface="Cambria Math" pitchFamily="18" charset="0"/>
              </a:rPr>
              <a:t>,</a:t>
            </a:r>
            <a:r>
              <a:rPr lang="en-US" sz="2000" i="1" dirty="0" smtClean="0"/>
              <a:t> b</a:t>
            </a:r>
            <a:r>
              <a:rPr lang="en-US" sz="2000" baseline="-25000" dirty="0" smtClean="0">
                <a:latin typeface="Cambria Math" pitchFamily="18" charset="0"/>
                <a:ea typeface="Cambria Math" pitchFamily="18" charset="0"/>
              </a:rPr>
              <a:t>5</a:t>
            </a:r>
            <a:r>
              <a:rPr lang="en-US" sz="2000" dirty="0" smtClean="0"/>
              <a:t>)}. </a:t>
            </a:r>
            <a:endParaRPr lang="en-US" sz="2000" dirty="0"/>
          </a:p>
        </p:txBody>
      </p:sp>
      <p:pic>
        <p:nvPicPr>
          <p:cNvPr id="6" name="Picture 5" descr="addin_tmp.png"/>
          <p:cNvPicPr>
            <a:picLocks noChangeAspect="1"/>
          </p:cNvPicPr>
          <p:nvPr>
            <p:custDataLst>
              <p:tags r:id="rId1"/>
            </p:custDataLst>
          </p:nvPr>
        </p:nvPicPr>
        <p:blipFill>
          <a:blip r:embed="rId3" cstate="print"/>
          <a:stretch>
            <a:fillRect/>
          </a:stretch>
        </p:blipFill>
        <p:spPr>
          <a:xfrm>
            <a:off x="3505200" y="3124200"/>
            <a:ext cx="3082290" cy="912495"/>
          </a:xfrm>
          <a:prstGeom prst="rect">
            <a:avLst/>
          </a:prstGeom>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Παράδειγμα 4</a:t>
            </a:r>
            <a:endParaRPr lang="el-GR"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Matrices of Relations on Sets</a:t>
            </a:r>
            <a:endParaRPr lang="en-US" dirty="0"/>
          </a:p>
        </p:txBody>
      </p:sp>
      <p:sp>
        <p:nvSpPr>
          <p:cNvPr id="3" name="Content Placeholder 2"/>
          <p:cNvSpPr>
            <a:spLocks noGrp="1"/>
          </p:cNvSpPr>
          <p:nvPr>
            <p:ph idx="1"/>
          </p:nvPr>
        </p:nvSpPr>
        <p:spPr/>
        <p:txBody>
          <a:bodyPr/>
          <a:lstStyle/>
          <a:p>
            <a:r>
              <a:rPr lang="en-US" dirty="0" smtClean="0"/>
              <a:t>If </a:t>
            </a:r>
            <a:r>
              <a:rPr lang="en-US" i="1" dirty="0" smtClean="0"/>
              <a:t>R</a:t>
            </a:r>
            <a:r>
              <a:rPr lang="en-US" dirty="0" smtClean="0"/>
              <a:t> is a reflexive relation, all the elements on the main diagonal of </a:t>
            </a:r>
            <a:r>
              <a:rPr lang="en-US" i="1" dirty="0" smtClean="0"/>
              <a:t>M</a:t>
            </a:r>
            <a:r>
              <a:rPr lang="en-US" i="1" baseline="-25000" dirty="0" smtClean="0"/>
              <a:t>R</a:t>
            </a:r>
            <a:r>
              <a:rPr lang="en-US" dirty="0" smtClean="0"/>
              <a:t> are equal to </a:t>
            </a:r>
            <a:r>
              <a:rPr lang="en-US" dirty="0" smtClean="0">
                <a:latin typeface="Cambria Math" pitchFamily="18" charset="0"/>
                <a:ea typeface="Cambria Math" pitchFamily="18" charset="0"/>
              </a:rPr>
              <a:t>1</a:t>
            </a:r>
            <a:r>
              <a:rPr lang="en-US" dirty="0" smtClean="0"/>
              <a:t>.</a:t>
            </a:r>
          </a:p>
          <a:p>
            <a:r>
              <a:rPr lang="en-US" dirty="0" smtClean="0"/>
              <a:t>To (</a:t>
            </a:r>
            <a:r>
              <a:rPr lang="en-US" dirty="0" err="1" smtClean="0"/>
              <a:t>a,a</a:t>
            </a:r>
            <a:r>
              <a:rPr lang="en-US" dirty="0" smtClean="0"/>
              <a:t>) E R </a:t>
            </a:r>
            <a:r>
              <a:rPr lang="el-GR" dirty="0" smtClean="0"/>
              <a:t>για κάθε </a:t>
            </a:r>
            <a:r>
              <a:rPr lang="en-US" dirty="0" smtClean="0"/>
              <a:t>a E A</a:t>
            </a:r>
          </a:p>
          <a:p>
            <a:pPr>
              <a:buNone/>
            </a:pPr>
            <a:endParaRPr lang="en-US" dirty="0" smtClean="0"/>
          </a:p>
          <a:p>
            <a:r>
              <a:rPr lang="en-US" dirty="0" smtClean="0"/>
              <a:t> </a:t>
            </a:r>
            <a:r>
              <a:rPr lang="en-US" i="1" dirty="0" smtClean="0"/>
              <a:t>R</a:t>
            </a:r>
            <a:r>
              <a:rPr lang="en-US" dirty="0" smtClean="0"/>
              <a:t> is a symmetric relation, if and only if </a:t>
            </a:r>
            <a:r>
              <a:rPr lang="en-US" i="1" dirty="0" err="1" smtClean="0"/>
              <a:t>m</a:t>
            </a:r>
            <a:r>
              <a:rPr lang="en-US" i="1" baseline="-25000" dirty="0" err="1" smtClean="0"/>
              <a:t>ij</a:t>
            </a:r>
            <a:r>
              <a:rPr lang="en-US" dirty="0" smtClean="0"/>
              <a:t> = </a:t>
            </a:r>
            <a:r>
              <a:rPr lang="en-US" dirty="0" smtClean="0">
                <a:latin typeface="Cambria Math" pitchFamily="18" charset="0"/>
                <a:ea typeface="Cambria Math" pitchFamily="18" charset="0"/>
              </a:rPr>
              <a:t>1 </a:t>
            </a:r>
            <a:r>
              <a:rPr lang="en-US" dirty="0" smtClean="0"/>
              <a:t>whenever </a:t>
            </a:r>
            <a:r>
              <a:rPr lang="en-US" i="1" dirty="0" err="1" smtClean="0"/>
              <a:t>m</a:t>
            </a:r>
            <a:r>
              <a:rPr lang="en-US" i="1" baseline="-25000" dirty="0" err="1" smtClean="0"/>
              <a:t>ji</a:t>
            </a:r>
            <a:r>
              <a:rPr lang="en-US" dirty="0" smtClean="0"/>
              <a:t> = </a:t>
            </a:r>
            <a:r>
              <a:rPr lang="en-US" dirty="0" smtClean="0">
                <a:latin typeface="Cambria Math" pitchFamily="18" charset="0"/>
                <a:ea typeface="Cambria Math" pitchFamily="18" charset="0"/>
              </a:rPr>
              <a:t>1</a:t>
            </a:r>
            <a:r>
              <a:rPr lang="en-US" dirty="0" smtClean="0"/>
              <a:t>. </a:t>
            </a:r>
            <a:r>
              <a:rPr lang="en-US" i="1" dirty="0" smtClean="0"/>
              <a:t>R</a:t>
            </a:r>
            <a:r>
              <a:rPr lang="en-US" dirty="0" smtClean="0"/>
              <a:t> is an </a:t>
            </a:r>
            <a:r>
              <a:rPr lang="en-US" dirty="0" err="1" smtClean="0"/>
              <a:t>antisymmetric</a:t>
            </a:r>
            <a:r>
              <a:rPr lang="en-US" dirty="0" smtClean="0"/>
              <a:t> relation, if and only if </a:t>
            </a:r>
            <a:r>
              <a:rPr lang="en-US" i="1" dirty="0" err="1" smtClean="0"/>
              <a:t>m</a:t>
            </a:r>
            <a:r>
              <a:rPr lang="en-US" i="1" baseline="-25000" dirty="0" err="1" smtClean="0"/>
              <a:t>ij</a:t>
            </a:r>
            <a:r>
              <a:rPr lang="en-US" dirty="0" smtClean="0"/>
              <a:t> = </a:t>
            </a:r>
            <a:r>
              <a:rPr lang="en-US" dirty="0" smtClean="0">
                <a:latin typeface="Cambria Math" pitchFamily="18" charset="0"/>
                <a:ea typeface="Cambria Math" pitchFamily="18" charset="0"/>
              </a:rPr>
              <a:t>0  or </a:t>
            </a:r>
            <a:r>
              <a:rPr lang="en-US" i="1" dirty="0" err="1" smtClean="0"/>
              <a:t>m</a:t>
            </a:r>
            <a:r>
              <a:rPr lang="en-US" i="1" baseline="-25000" dirty="0" err="1" smtClean="0"/>
              <a:t>ji</a:t>
            </a:r>
            <a:r>
              <a:rPr lang="en-US" dirty="0" smtClean="0"/>
              <a:t> = </a:t>
            </a:r>
            <a:r>
              <a:rPr lang="en-US" dirty="0" smtClean="0">
                <a:latin typeface="Cambria Math" pitchFamily="18" charset="0"/>
                <a:ea typeface="Cambria Math" pitchFamily="18" charset="0"/>
              </a:rPr>
              <a:t>0 when  </a:t>
            </a:r>
            <a:r>
              <a:rPr lang="en-US" i="1" dirty="0" err="1" smtClean="0">
                <a:ea typeface="Cambria Math" pitchFamily="18" charset="0"/>
              </a:rPr>
              <a:t>i</a:t>
            </a:r>
            <a:r>
              <a:rPr lang="en-US" dirty="0" smtClean="0">
                <a:latin typeface="Cambria Math"/>
                <a:ea typeface="Cambria Math"/>
              </a:rPr>
              <a:t>≠</a:t>
            </a:r>
            <a:r>
              <a:rPr lang="en-US" i="1" dirty="0" smtClean="0">
                <a:ea typeface="Cambria Math" pitchFamily="18" charset="0"/>
              </a:rPr>
              <a:t> j</a:t>
            </a:r>
            <a:r>
              <a:rPr lang="en-US" dirty="0" smtClean="0"/>
              <a:t>. </a:t>
            </a:r>
          </a:p>
          <a:p>
            <a:endParaRPr lang="en-US" dirty="0"/>
          </a:p>
        </p:txBody>
      </p:sp>
      <p:pic>
        <p:nvPicPr>
          <p:cNvPr id="4" name="Content Placeholder 3" descr="0803.jpg"/>
          <p:cNvPicPr>
            <a:picLocks noChangeAspect="1"/>
          </p:cNvPicPr>
          <p:nvPr/>
        </p:nvPicPr>
        <p:blipFill>
          <a:blip r:embed="rId2" cstate="print"/>
          <a:stretch>
            <a:fillRect/>
          </a:stretch>
        </p:blipFill>
        <p:spPr>
          <a:xfrm>
            <a:off x="6705600" y="2667000"/>
            <a:ext cx="819150" cy="832104"/>
          </a:xfrm>
          <a:prstGeom prst="rect">
            <a:avLst/>
          </a:prstGeom>
        </p:spPr>
      </p:pic>
      <p:pic>
        <p:nvPicPr>
          <p:cNvPr id="5" name="Content Placeholder 5" descr="0804.jpg"/>
          <p:cNvPicPr>
            <a:picLocks noChangeAspect="1"/>
          </p:cNvPicPr>
          <p:nvPr/>
        </p:nvPicPr>
        <p:blipFill>
          <a:blip r:embed="rId3" cstate="print"/>
          <a:stretch>
            <a:fillRect/>
          </a:stretch>
        </p:blipFill>
        <p:spPr>
          <a:xfrm>
            <a:off x="5715000" y="5334000"/>
            <a:ext cx="1937004" cy="976122"/>
          </a:xfrm>
          <a:prstGeom prst="rect">
            <a:avLst/>
          </a:prstGeom>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of a Relation on a Set</a:t>
            </a:r>
            <a:endParaRPr lang="en-US" dirty="0"/>
          </a:p>
        </p:txBody>
      </p:sp>
      <p:sp>
        <p:nvSpPr>
          <p:cNvPr id="7" name="Content Placeholder 6"/>
          <p:cNvSpPr>
            <a:spLocks noGrp="1"/>
          </p:cNvSpPr>
          <p:nvPr>
            <p:ph idx="1"/>
          </p:nvPr>
        </p:nvSpPr>
        <p:spPr/>
        <p:txBody>
          <a:bodyPr/>
          <a:lstStyle/>
          <a:p>
            <a:pPr>
              <a:buNone/>
            </a:pPr>
            <a:r>
              <a:rPr lang="en-US" b="1" dirty="0" smtClean="0"/>
              <a:t>   Example </a:t>
            </a:r>
            <a:r>
              <a:rPr lang="en-US" b="1" dirty="0" smtClean="0">
                <a:latin typeface="Cambria Math" pitchFamily="18" charset="0"/>
                <a:ea typeface="Cambria Math" pitchFamily="18" charset="0"/>
              </a:rPr>
              <a:t>3</a:t>
            </a:r>
            <a:r>
              <a:rPr lang="en-US" dirty="0" smtClean="0"/>
              <a:t>: Suppose that the relation </a:t>
            </a:r>
            <a:r>
              <a:rPr lang="en-US" i="1" dirty="0" smtClean="0"/>
              <a:t>R</a:t>
            </a:r>
            <a:r>
              <a:rPr lang="en-US" dirty="0" smtClean="0"/>
              <a:t> on a set is represented by the matrix</a:t>
            </a:r>
          </a:p>
          <a:p>
            <a:pPr>
              <a:buNone/>
            </a:pPr>
            <a:endParaRPr lang="en-US" dirty="0" smtClean="0"/>
          </a:p>
          <a:p>
            <a:pPr>
              <a:buNone/>
            </a:pPr>
            <a:endParaRPr lang="en-US" dirty="0" smtClean="0"/>
          </a:p>
          <a:p>
            <a:pPr>
              <a:buNone/>
            </a:pPr>
            <a:r>
              <a:rPr lang="en-US" dirty="0" smtClean="0"/>
              <a:t>   Is </a:t>
            </a:r>
            <a:r>
              <a:rPr lang="en-US" i="1" dirty="0" smtClean="0"/>
              <a:t>R</a:t>
            </a:r>
            <a:r>
              <a:rPr lang="en-US" dirty="0" smtClean="0"/>
              <a:t> reflexive, symmetric, and/or </a:t>
            </a:r>
            <a:r>
              <a:rPr lang="en-US" dirty="0" err="1" smtClean="0"/>
              <a:t>antisymmetric</a:t>
            </a:r>
            <a:r>
              <a:rPr lang="en-US" dirty="0" smtClean="0"/>
              <a:t>?</a:t>
            </a:r>
          </a:p>
          <a:p>
            <a:pPr>
              <a:buNone/>
            </a:pPr>
            <a:r>
              <a:rPr lang="en-US" b="1" dirty="0" smtClean="0"/>
              <a:t>   Solution</a:t>
            </a:r>
            <a:r>
              <a:rPr lang="en-US" dirty="0" smtClean="0"/>
              <a:t>: Because all the diagonal elements are equal to</a:t>
            </a:r>
            <a:r>
              <a:rPr lang="en-US" dirty="0" smtClean="0">
                <a:latin typeface="Cambria Math" pitchFamily="18" charset="0"/>
                <a:ea typeface="Cambria Math" pitchFamily="18" charset="0"/>
              </a:rPr>
              <a:t> 1</a:t>
            </a:r>
            <a:r>
              <a:rPr lang="en-US" dirty="0" smtClean="0"/>
              <a:t>, </a:t>
            </a:r>
            <a:r>
              <a:rPr lang="en-US" i="1" dirty="0" smtClean="0"/>
              <a:t>R</a:t>
            </a:r>
            <a:r>
              <a:rPr lang="en-US" dirty="0" smtClean="0"/>
              <a:t> is reflexive. Because </a:t>
            </a:r>
            <a:r>
              <a:rPr lang="en-US" i="1" dirty="0" smtClean="0"/>
              <a:t>M</a:t>
            </a:r>
            <a:r>
              <a:rPr lang="en-US" i="1" baseline="-25000" dirty="0" smtClean="0"/>
              <a:t>R</a:t>
            </a:r>
            <a:r>
              <a:rPr lang="en-US" dirty="0" smtClean="0"/>
              <a:t> is symmetric, </a:t>
            </a:r>
            <a:r>
              <a:rPr lang="en-US" i="1" dirty="0" smtClean="0"/>
              <a:t>R</a:t>
            </a:r>
            <a:r>
              <a:rPr lang="en-US" dirty="0" smtClean="0"/>
              <a:t> is symmetric and not </a:t>
            </a:r>
            <a:r>
              <a:rPr lang="en-US" dirty="0" err="1" smtClean="0"/>
              <a:t>antisymmetric</a:t>
            </a:r>
            <a:r>
              <a:rPr lang="en-US" dirty="0" smtClean="0"/>
              <a:t> because both </a:t>
            </a:r>
            <a:r>
              <a:rPr lang="en-US" i="1" dirty="0" smtClean="0"/>
              <a:t>m</a:t>
            </a:r>
            <a:r>
              <a:rPr lang="en-US" baseline="-25000" dirty="0" smtClean="0">
                <a:latin typeface="Cambria" pitchFamily="18" charset="0"/>
              </a:rPr>
              <a:t>1,2</a:t>
            </a:r>
            <a:r>
              <a:rPr lang="en-US" dirty="0" smtClean="0"/>
              <a:t> and </a:t>
            </a:r>
            <a:r>
              <a:rPr lang="en-US" i="1" dirty="0" smtClean="0"/>
              <a:t>m</a:t>
            </a:r>
            <a:r>
              <a:rPr lang="en-US" baseline="-25000" dirty="0" smtClean="0">
                <a:latin typeface="Cambria Math" pitchFamily="18" charset="0"/>
                <a:ea typeface="Cambria Math" pitchFamily="18" charset="0"/>
              </a:rPr>
              <a:t>2,1</a:t>
            </a:r>
            <a:r>
              <a:rPr lang="en-US" dirty="0" smtClean="0"/>
              <a:t> are </a:t>
            </a:r>
            <a:r>
              <a:rPr lang="en-US" dirty="0" smtClean="0">
                <a:latin typeface="Cambria Math" pitchFamily="18" charset="0"/>
                <a:ea typeface="Cambria Math" pitchFamily="18" charset="0"/>
              </a:rPr>
              <a:t>1</a:t>
            </a:r>
            <a:r>
              <a:rPr lang="en-US" dirty="0" smtClean="0"/>
              <a:t>. </a:t>
            </a:r>
          </a:p>
        </p:txBody>
      </p:sp>
      <p:pic>
        <p:nvPicPr>
          <p:cNvPr id="10" name="Picture 9" descr="addin_tmp.png"/>
          <p:cNvPicPr>
            <a:picLocks noChangeAspect="1"/>
          </p:cNvPicPr>
          <p:nvPr>
            <p:custDataLst>
              <p:tags r:id="rId1"/>
            </p:custDataLst>
          </p:nvPr>
        </p:nvPicPr>
        <p:blipFill>
          <a:blip r:embed="rId4" cstate="print"/>
          <a:stretch>
            <a:fillRect/>
          </a:stretch>
        </p:blipFill>
        <p:spPr>
          <a:xfrm>
            <a:off x="4648200" y="2743200"/>
            <a:ext cx="2308860" cy="912495"/>
          </a:xfrm>
          <a:prstGeom prst="rect">
            <a:avLst/>
          </a:prstGeom>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l-GR" sz="3600" dirty="0" smtClean="0"/>
              <a:t>Αναπαράσταση σχέσεων με κατευθυνόμενα γραφήματα</a:t>
            </a:r>
            <a:br>
              <a:rPr lang="el-GR" sz="3600" dirty="0" smtClean="0"/>
            </a:br>
            <a:r>
              <a:rPr lang="en-US" sz="3600" dirty="0" smtClean="0"/>
              <a:t>Representing Relations Using Digraphs</a:t>
            </a:r>
            <a:endParaRPr lang="en-US" sz="3600" dirty="0"/>
          </a:p>
        </p:txBody>
      </p:sp>
      <p:sp>
        <p:nvSpPr>
          <p:cNvPr id="3" name="Content Placeholder 2"/>
          <p:cNvSpPr>
            <a:spLocks noGrp="1"/>
          </p:cNvSpPr>
          <p:nvPr>
            <p:ph idx="1"/>
          </p:nvPr>
        </p:nvSpPr>
        <p:spPr/>
        <p:txBody>
          <a:bodyPr>
            <a:normAutofit fontScale="77500" lnSpcReduction="20000"/>
          </a:bodyPr>
          <a:lstStyle/>
          <a:p>
            <a:pPr>
              <a:buNone/>
            </a:pPr>
            <a:r>
              <a:rPr lang="en-US" b="1" dirty="0" smtClean="0"/>
              <a:t>   Definition</a:t>
            </a:r>
            <a:r>
              <a:rPr lang="en-US" dirty="0" smtClean="0"/>
              <a:t>: A </a:t>
            </a:r>
            <a:r>
              <a:rPr lang="en-US" i="1" dirty="0" smtClean="0"/>
              <a:t>directed graph</a:t>
            </a:r>
            <a:r>
              <a:rPr lang="en-US" dirty="0" smtClean="0"/>
              <a:t>, or </a:t>
            </a:r>
            <a:r>
              <a:rPr lang="en-US" i="1" dirty="0" smtClean="0"/>
              <a:t>digraph</a:t>
            </a:r>
            <a:r>
              <a:rPr lang="en-US" dirty="0" smtClean="0"/>
              <a:t>, consists of a set </a:t>
            </a:r>
            <a:r>
              <a:rPr lang="en-US" i="1" dirty="0" smtClean="0"/>
              <a:t>V</a:t>
            </a:r>
            <a:r>
              <a:rPr lang="en-US" dirty="0" smtClean="0"/>
              <a:t> of </a:t>
            </a:r>
            <a:r>
              <a:rPr lang="en-US" i="1" dirty="0" smtClean="0"/>
              <a:t>vertices</a:t>
            </a:r>
            <a:r>
              <a:rPr lang="en-US" dirty="0" smtClean="0"/>
              <a:t> (or </a:t>
            </a:r>
            <a:r>
              <a:rPr lang="en-US" i="1" dirty="0" smtClean="0"/>
              <a:t>nodes</a:t>
            </a:r>
            <a:r>
              <a:rPr lang="en-US" dirty="0" smtClean="0"/>
              <a:t>) together with a set </a:t>
            </a:r>
            <a:r>
              <a:rPr lang="en-US" i="1" dirty="0" smtClean="0"/>
              <a:t>E</a:t>
            </a:r>
            <a:r>
              <a:rPr lang="en-US" dirty="0" smtClean="0"/>
              <a:t> of ordered pairs of elements of </a:t>
            </a:r>
            <a:r>
              <a:rPr lang="en-US" i="1" dirty="0" smtClean="0"/>
              <a:t>V</a:t>
            </a:r>
            <a:r>
              <a:rPr lang="en-US" dirty="0" smtClean="0"/>
              <a:t> called </a:t>
            </a:r>
            <a:r>
              <a:rPr lang="en-US" i="1" dirty="0" smtClean="0"/>
              <a:t>edges</a:t>
            </a:r>
            <a:r>
              <a:rPr lang="en-US" dirty="0" smtClean="0"/>
              <a:t> (or </a:t>
            </a:r>
            <a:r>
              <a:rPr lang="en-US" i="1" dirty="0" smtClean="0"/>
              <a:t>arcs</a:t>
            </a:r>
            <a:r>
              <a:rPr lang="en-US" dirty="0" smtClean="0"/>
              <a:t>). The vertex </a:t>
            </a:r>
            <a:r>
              <a:rPr lang="en-US" i="1" dirty="0" smtClean="0"/>
              <a:t>a</a:t>
            </a:r>
            <a:r>
              <a:rPr lang="en-US" dirty="0" smtClean="0"/>
              <a:t> is called the </a:t>
            </a:r>
            <a:r>
              <a:rPr lang="en-US" i="1" dirty="0" smtClean="0"/>
              <a:t>initial vertex</a:t>
            </a:r>
            <a:r>
              <a:rPr lang="en-US" dirty="0" smtClean="0"/>
              <a:t> of the edge (</a:t>
            </a:r>
            <a:r>
              <a:rPr lang="en-US" i="1" dirty="0" err="1" smtClean="0"/>
              <a:t>a</a:t>
            </a:r>
            <a:r>
              <a:rPr lang="en-US" dirty="0" err="1" smtClean="0"/>
              <a:t>,</a:t>
            </a:r>
            <a:r>
              <a:rPr lang="en-US" i="1" dirty="0" err="1" smtClean="0"/>
              <a:t>b</a:t>
            </a:r>
            <a:r>
              <a:rPr lang="en-US" dirty="0" smtClean="0"/>
              <a:t>), and the vertex </a:t>
            </a:r>
            <a:r>
              <a:rPr lang="en-US" i="1" dirty="0" smtClean="0"/>
              <a:t>b</a:t>
            </a:r>
            <a:r>
              <a:rPr lang="en-US" dirty="0" smtClean="0"/>
              <a:t> is called the </a:t>
            </a:r>
            <a:r>
              <a:rPr lang="en-US" i="1" dirty="0" smtClean="0"/>
              <a:t>terminal vertex </a:t>
            </a:r>
            <a:r>
              <a:rPr lang="en-US" dirty="0" smtClean="0"/>
              <a:t>of this edge.</a:t>
            </a:r>
          </a:p>
          <a:p>
            <a:pPr lvl="1"/>
            <a:r>
              <a:rPr lang="en-US" dirty="0" smtClean="0"/>
              <a:t>An edge of the form (</a:t>
            </a:r>
            <a:r>
              <a:rPr lang="en-US" i="1" dirty="0" err="1" smtClean="0"/>
              <a:t>a</a:t>
            </a:r>
            <a:r>
              <a:rPr lang="en-US" dirty="0" err="1" smtClean="0"/>
              <a:t>,</a:t>
            </a:r>
            <a:r>
              <a:rPr lang="en-US" i="1" dirty="0" err="1" smtClean="0"/>
              <a:t>a</a:t>
            </a:r>
            <a:r>
              <a:rPr lang="en-US" dirty="0" smtClean="0"/>
              <a:t>) is called a </a:t>
            </a:r>
            <a:r>
              <a:rPr lang="en-US" i="1" dirty="0" smtClean="0"/>
              <a:t>loop</a:t>
            </a:r>
            <a:r>
              <a:rPr lang="en-US" dirty="0" smtClean="0"/>
              <a:t>.  </a:t>
            </a:r>
          </a:p>
          <a:p>
            <a:pPr>
              <a:buNone/>
            </a:pPr>
            <a:r>
              <a:rPr lang="en-US" b="1" dirty="0" smtClean="0"/>
              <a:t>    </a:t>
            </a:r>
          </a:p>
          <a:p>
            <a:pPr>
              <a:buNone/>
            </a:pPr>
            <a:r>
              <a:rPr lang="en-US" b="1" dirty="0" smtClean="0"/>
              <a:t>    Example </a:t>
            </a:r>
            <a:r>
              <a:rPr lang="en-US" b="1" dirty="0" smtClean="0">
                <a:latin typeface="Cambria Math" pitchFamily="18" charset="0"/>
                <a:ea typeface="Cambria Math" pitchFamily="18" charset="0"/>
              </a:rPr>
              <a:t>7</a:t>
            </a:r>
            <a:r>
              <a:rPr lang="en-US" dirty="0" smtClean="0"/>
              <a:t>:  A drawing of the directed graph with vertices </a:t>
            </a:r>
            <a:r>
              <a:rPr lang="en-US" i="1" dirty="0" smtClean="0"/>
              <a:t>a</a:t>
            </a:r>
            <a:r>
              <a:rPr lang="en-US" dirty="0" smtClean="0"/>
              <a:t>, </a:t>
            </a:r>
            <a:r>
              <a:rPr lang="en-US" i="1" dirty="0" smtClean="0"/>
              <a:t>b</a:t>
            </a:r>
            <a:r>
              <a:rPr lang="en-US" dirty="0" smtClean="0"/>
              <a:t>, </a:t>
            </a:r>
            <a:r>
              <a:rPr lang="en-US" i="1" dirty="0" smtClean="0"/>
              <a:t>c</a:t>
            </a:r>
            <a:r>
              <a:rPr lang="en-US" dirty="0" smtClean="0"/>
              <a:t>, and </a:t>
            </a:r>
            <a:r>
              <a:rPr lang="en-US" i="1" dirty="0" smtClean="0"/>
              <a:t>d</a:t>
            </a:r>
            <a:r>
              <a:rPr lang="en-US" dirty="0" smtClean="0"/>
              <a:t>, and edges   (</a:t>
            </a:r>
            <a:r>
              <a:rPr lang="en-US" i="1" dirty="0" smtClean="0"/>
              <a:t>a</a:t>
            </a:r>
            <a:r>
              <a:rPr lang="en-US" dirty="0" smtClean="0"/>
              <a:t>, </a:t>
            </a:r>
            <a:r>
              <a:rPr lang="en-US" i="1" dirty="0" smtClean="0"/>
              <a:t>b</a:t>
            </a:r>
            <a:r>
              <a:rPr lang="en-US" dirty="0" smtClean="0"/>
              <a:t>), (</a:t>
            </a:r>
            <a:r>
              <a:rPr lang="en-US" i="1" dirty="0" smtClean="0"/>
              <a:t>a</a:t>
            </a:r>
            <a:r>
              <a:rPr lang="en-US" dirty="0" smtClean="0"/>
              <a:t>, </a:t>
            </a:r>
            <a:r>
              <a:rPr lang="en-US" i="1" dirty="0" smtClean="0"/>
              <a:t>d</a:t>
            </a:r>
            <a:r>
              <a:rPr lang="en-US" dirty="0" smtClean="0"/>
              <a:t>), (</a:t>
            </a:r>
            <a:r>
              <a:rPr lang="en-US" i="1" dirty="0" smtClean="0"/>
              <a:t>b</a:t>
            </a:r>
            <a:r>
              <a:rPr lang="en-US" dirty="0" smtClean="0"/>
              <a:t>, </a:t>
            </a:r>
            <a:r>
              <a:rPr lang="en-US" i="1" dirty="0" smtClean="0"/>
              <a:t>b</a:t>
            </a:r>
            <a:r>
              <a:rPr lang="en-US" dirty="0" smtClean="0"/>
              <a:t>), (</a:t>
            </a:r>
            <a:r>
              <a:rPr lang="en-US" i="1" dirty="0" smtClean="0"/>
              <a:t>b</a:t>
            </a:r>
            <a:r>
              <a:rPr lang="en-US" dirty="0" smtClean="0"/>
              <a:t>, </a:t>
            </a:r>
            <a:r>
              <a:rPr lang="en-US" i="1" dirty="0" smtClean="0"/>
              <a:t>d</a:t>
            </a:r>
            <a:r>
              <a:rPr lang="en-US" dirty="0" smtClean="0"/>
              <a:t>), (</a:t>
            </a:r>
            <a:r>
              <a:rPr lang="en-US" i="1" dirty="0" smtClean="0"/>
              <a:t>c</a:t>
            </a:r>
            <a:r>
              <a:rPr lang="en-US" dirty="0" smtClean="0"/>
              <a:t>, a), (</a:t>
            </a:r>
            <a:r>
              <a:rPr lang="en-US" i="1" dirty="0" smtClean="0"/>
              <a:t>c,</a:t>
            </a:r>
            <a:r>
              <a:rPr lang="en-US" dirty="0" smtClean="0"/>
              <a:t> </a:t>
            </a:r>
            <a:r>
              <a:rPr lang="en-US" i="1" dirty="0" smtClean="0"/>
              <a:t>b</a:t>
            </a:r>
            <a:r>
              <a:rPr lang="en-US" dirty="0" smtClean="0"/>
              <a:t>), and (</a:t>
            </a:r>
            <a:r>
              <a:rPr lang="en-US" i="1" dirty="0" smtClean="0"/>
              <a:t>d</a:t>
            </a:r>
            <a:r>
              <a:rPr lang="en-US" dirty="0" smtClean="0"/>
              <a:t>, </a:t>
            </a:r>
            <a:r>
              <a:rPr lang="en-US" i="1" dirty="0" smtClean="0"/>
              <a:t>b</a:t>
            </a:r>
            <a:r>
              <a:rPr lang="en-US" dirty="0" smtClean="0"/>
              <a:t>) is shown here.</a:t>
            </a:r>
          </a:p>
          <a:p>
            <a:pPr>
              <a:buNone/>
            </a:pPr>
            <a:endParaRPr lang="en-US" dirty="0" smtClean="0"/>
          </a:p>
          <a:p>
            <a:pPr>
              <a:buNone/>
            </a:pPr>
            <a:endParaRPr lang="en-US" dirty="0" smtClean="0"/>
          </a:p>
          <a:p>
            <a:pPr>
              <a:buNone/>
            </a:pPr>
            <a:endParaRPr lang="en-US" dirty="0" smtClean="0"/>
          </a:p>
          <a:p>
            <a:pPr>
              <a:buNone/>
            </a:pPr>
            <a:endParaRPr lang="en-US" dirty="0" smtClean="0"/>
          </a:p>
          <a:p>
            <a:pPr>
              <a:buNone/>
            </a:pPr>
            <a:r>
              <a:rPr lang="en-US" dirty="0" smtClean="0"/>
              <a:t>   </a:t>
            </a:r>
          </a:p>
          <a:p>
            <a:pPr>
              <a:buNone/>
            </a:pPr>
            <a:endParaRPr lang="en-US" dirty="0" smtClean="0"/>
          </a:p>
          <a:p>
            <a:pPr>
              <a:buNone/>
            </a:pPr>
            <a:endParaRPr lang="en-US" dirty="0" smtClean="0"/>
          </a:p>
          <a:p>
            <a:pPr>
              <a:buNone/>
            </a:pPr>
            <a:endParaRPr lang="en-US" dirty="0"/>
          </a:p>
        </p:txBody>
      </p:sp>
      <p:pic>
        <p:nvPicPr>
          <p:cNvPr id="4" name="Content Placeholder 3" descr="0805.jpg"/>
          <p:cNvPicPr>
            <a:picLocks noChangeAspect="1"/>
          </p:cNvPicPr>
          <p:nvPr/>
        </p:nvPicPr>
        <p:blipFill>
          <a:blip r:embed="rId2" cstate="print"/>
          <a:stretch>
            <a:fillRect/>
          </a:stretch>
        </p:blipFill>
        <p:spPr>
          <a:xfrm>
            <a:off x="2895600" y="4419600"/>
            <a:ext cx="976122" cy="1108710"/>
          </a:xfrm>
          <a:prstGeom prst="rect">
            <a:avLst/>
          </a:prstGeom>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Examples of Digraphs Representing Relations</a:t>
            </a:r>
            <a:endParaRPr lang="en-US" dirty="0"/>
          </a:p>
        </p:txBody>
      </p:sp>
      <p:sp>
        <p:nvSpPr>
          <p:cNvPr id="3" name="Content Placeholder 2"/>
          <p:cNvSpPr>
            <a:spLocks noGrp="1"/>
          </p:cNvSpPr>
          <p:nvPr>
            <p:ph idx="1"/>
          </p:nvPr>
        </p:nvSpPr>
        <p:spPr/>
        <p:txBody>
          <a:bodyPr>
            <a:normAutofit lnSpcReduction="10000"/>
          </a:bodyPr>
          <a:lstStyle/>
          <a:p>
            <a:pPr>
              <a:buNone/>
            </a:pPr>
            <a:r>
              <a:rPr lang="en-US" b="1" dirty="0" smtClean="0"/>
              <a:t>  Example 8</a:t>
            </a:r>
            <a:r>
              <a:rPr lang="en-US" dirty="0" smtClean="0"/>
              <a:t>: What are the ordered pairs in the relation </a:t>
            </a:r>
            <a:endParaRPr lang="en-US" i="1" dirty="0" smtClean="0"/>
          </a:p>
          <a:p>
            <a:pPr>
              <a:buNone/>
            </a:pPr>
            <a:r>
              <a:rPr lang="en-US" i="1" dirty="0" smtClean="0"/>
              <a:t>   </a:t>
            </a:r>
            <a:r>
              <a:rPr lang="en-US" dirty="0" smtClean="0"/>
              <a:t>represented by this directed graph?</a:t>
            </a:r>
            <a:endParaRPr lang="el-GR" dirty="0" smtClean="0"/>
          </a:p>
          <a:p>
            <a:pPr>
              <a:buNone/>
            </a:pPr>
            <a:r>
              <a:rPr lang="el-GR" dirty="0" smtClean="0">
                <a:solidFill>
                  <a:srgbClr val="0070C0"/>
                </a:solidFill>
              </a:rPr>
              <a:t>Το υπολογίζουμε για κάθε κορυφή</a:t>
            </a:r>
          </a:p>
          <a:p>
            <a:pPr>
              <a:buNone/>
            </a:pPr>
            <a:endParaRPr lang="en-US" dirty="0" smtClean="0"/>
          </a:p>
          <a:p>
            <a:pPr>
              <a:buNone/>
            </a:pPr>
            <a:endParaRPr lang="en-US" dirty="0" smtClean="0"/>
          </a:p>
          <a:p>
            <a:pPr>
              <a:buNone/>
            </a:pPr>
            <a:endParaRPr lang="en-US" dirty="0" smtClean="0"/>
          </a:p>
          <a:p>
            <a:pPr>
              <a:buNone/>
            </a:pPr>
            <a:endParaRPr lang="en-US" dirty="0" smtClean="0"/>
          </a:p>
          <a:p>
            <a:pPr>
              <a:buNone/>
            </a:pPr>
            <a:r>
              <a:rPr lang="en-US" dirty="0" smtClean="0"/>
              <a:t>    </a:t>
            </a:r>
            <a:r>
              <a:rPr lang="en-US" b="1" dirty="0" smtClean="0"/>
              <a:t>Solution</a:t>
            </a:r>
            <a:r>
              <a:rPr lang="en-US" dirty="0" smtClean="0"/>
              <a:t>: The ordered pairs in the relation are</a:t>
            </a:r>
          </a:p>
          <a:p>
            <a:pPr>
              <a:buNone/>
            </a:pPr>
            <a:r>
              <a:rPr lang="en-US" sz="2800" i="1" dirty="0" smtClean="0"/>
              <a:t>   </a:t>
            </a:r>
            <a:r>
              <a:rPr lang="en-US" sz="2800" dirty="0" smtClean="0"/>
              <a:t>(</a:t>
            </a:r>
            <a:r>
              <a:rPr lang="en-US" sz="2800" dirty="0" smtClean="0">
                <a:latin typeface="Cambria Math" pitchFamily="18" charset="0"/>
                <a:ea typeface="Cambria Math" pitchFamily="18" charset="0"/>
              </a:rPr>
              <a:t>1, 3</a:t>
            </a:r>
            <a:r>
              <a:rPr lang="en-US" sz="2800" dirty="0" smtClean="0"/>
              <a:t>), (</a:t>
            </a:r>
            <a:r>
              <a:rPr lang="en-US" sz="2800" dirty="0" smtClean="0">
                <a:latin typeface="Cambria Math" pitchFamily="18" charset="0"/>
                <a:ea typeface="Cambria Math" pitchFamily="18" charset="0"/>
              </a:rPr>
              <a:t>1, 4</a:t>
            </a:r>
            <a:r>
              <a:rPr lang="en-US" sz="2800" dirty="0" smtClean="0"/>
              <a:t>), (</a:t>
            </a:r>
            <a:r>
              <a:rPr lang="en-US" sz="2800" dirty="0" smtClean="0">
                <a:latin typeface="Cambria Math" pitchFamily="18" charset="0"/>
                <a:ea typeface="Cambria Math" pitchFamily="18" charset="0"/>
              </a:rPr>
              <a:t>2, 1</a:t>
            </a:r>
            <a:r>
              <a:rPr lang="en-US" sz="2800" dirty="0" smtClean="0"/>
              <a:t>), (</a:t>
            </a:r>
            <a:r>
              <a:rPr lang="en-US" sz="2800" dirty="0" smtClean="0">
                <a:latin typeface="Cambria Math" pitchFamily="18" charset="0"/>
                <a:ea typeface="Cambria Math" pitchFamily="18" charset="0"/>
              </a:rPr>
              <a:t>2, 2</a:t>
            </a:r>
            <a:r>
              <a:rPr lang="en-US" sz="2800" dirty="0" smtClean="0"/>
              <a:t>), (</a:t>
            </a:r>
            <a:r>
              <a:rPr lang="en-US" sz="2800" dirty="0" smtClean="0">
                <a:latin typeface="Cambria Math" pitchFamily="18" charset="0"/>
                <a:ea typeface="Cambria Math" pitchFamily="18" charset="0"/>
              </a:rPr>
              <a:t>2, 3</a:t>
            </a:r>
            <a:r>
              <a:rPr lang="en-US" sz="2800" dirty="0" smtClean="0"/>
              <a:t>), (</a:t>
            </a:r>
            <a:r>
              <a:rPr lang="en-US" sz="2800" dirty="0" smtClean="0">
                <a:latin typeface="Cambria Math" pitchFamily="18" charset="0"/>
                <a:ea typeface="Cambria Math" pitchFamily="18" charset="0"/>
              </a:rPr>
              <a:t>3, 1</a:t>
            </a:r>
            <a:r>
              <a:rPr lang="en-US" sz="2800" dirty="0" smtClean="0"/>
              <a:t>), (</a:t>
            </a:r>
            <a:r>
              <a:rPr lang="en-US" sz="2800" dirty="0" smtClean="0">
                <a:latin typeface="Cambria Math" pitchFamily="18" charset="0"/>
                <a:ea typeface="Cambria Math" pitchFamily="18" charset="0"/>
              </a:rPr>
              <a:t>3, 3</a:t>
            </a:r>
            <a:r>
              <a:rPr lang="en-US" sz="2800" dirty="0" smtClean="0"/>
              <a:t>),        (</a:t>
            </a:r>
            <a:r>
              <a:rPr lang="en-US" sz="2800" dirty="0" smtClean="0">
                <a:latin typeface="Cambria Math" pitchFamily="18" charset="0"/>
                <a:ea typeface="Cambria Math" pitchFamily="18" charset="0"/>
              </a:rPr>
              <a:t>4, 1</a:t>
            </a:r>
            <a:r>
              <a:rPr lang="en-US" sz="2800" dirty="0" smtClean="0"/>
              <a:t>),  and (</a:t>
            </a:r>
            <a:r>
              <a:rPr lang="en-US" sz="2800" dirty="0" smtClean="0">
                <a:latin typeface="Cambria Math" pitchFamily="18" charset="0"/>
                <a:ea typeface="Cambria Math" pitchFamily="18" charset="0"/>
              </a:rPr>
              <a:t>4, 3</a:t>
            </a:r>
            <a:r>
              <a:rPr lang="en-US" sz="2800" dirty="0" smtClean="0"/>
              <a:t>)</a:t>
            </a:r>
            <a:endParaRPr lang="en-US" dirty="0" smtClean="0"/>
          </a:p>
          <a:p>
            <a:endParaRPr lang="en-US" dirty="0"/>
          </a:p>
        </p:txBody>
      </p:sp>
      <p:pic>
        <p:nvPicPr>
          <p:cNvPr id="6" name="Content Placeholder 5" descr="0807.jpg"/>
          <p:cNvPicPr>
            <a:picLocks noChangeAspect="1"/>
          </p:cNvPicPr>
          <p:nvPr/>
        </p:nvPicPr>
        <p:blipFill>
          <a:blip r:embed="rId2" cstate="print"/>
          <a:stretch>
            <a:fillRect/>
          </a:stretch>
        </p:blipFill>
        <p:spPr>
          <a:xfrm>
            <a:off x="4191000" y="3505200"/>
            <a:ext cx="994410" cy="1066038"/>
          </a:xfrm>
          <a:prstGeom prst="rect">
            <a:avLst/>
          </a:prstGeom>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smtClean="0"/>
              <a:t/>
            </a:r>
            <a:br>
              <a:rPr lang="el-GR" dirty="0" smtClean="0"/>
            </a:br>
            <a:r>
              <a:rPr lang="en-US" dirty="0" smtClean="0"/>
              <a:t>Determining which Properties a Relation has from its Digraph</a:t>
            </a:r>
            <a:endParaRPr lang="en-US" dirty="0"/>
          </a:p>
        </p:txBody>
      </p:sp>
      <p:sp>
        <p:nvSpPr>
          <p:cNvPr id="3" name="Content Placeholder 2"/>
          <p:cNvSpPr>
            <a:spLocks noGrp="1"/>
          </p:cNvSpPr>
          <p:nvPr>
            <p:ph idx="1"/>
          </p:nvPr>
        </p:nvSpPr>
        <p:spPr>
          <a:xfrm>
            <a:off x="609600" y="2133600"/>
            <a:ext cx="8229600" cy="4389120"/>
          </a:xfrm>
        </p:spPr>
        <p:txBody>
          <a:bodyPr>
            <a:normAutofit/>
          </a:bodyPr>
          <a:lstStyle/>
          <a:p>
            <a:pPr>
              <a:buNone/>
            </a:pPr>
            <a:r>
              <a:rPr lang="en-US" b="1" dirty="0" smtClean="0"/>
              <a:t>   </a:t>
            </a:r>
            <a:endParaRPr lang="en-US" i="1" dirty="0" smtClean="0"/>
          </a:p>
          <a:p>
            <a:r>
              <a:rPr lang="en-US" i="1" dirty="0" smtClean="0">
                <a:ea typeface="Cambria Math"/>
              </a:rPr>
              <a:t>Reflexivity</a:t>
            </a:r>
            <a:r>
              <a:rPr lang="en-US" dirty="0" smtClean="0">
                <a:ea typeface="Cambria Math"/>
              </a:rPr>
              <a:t>: A loop must be present at all vertices in the graph.</a:t>
            </a:r>
          </a:p>
          <a:p>
            <a:r>
              <a:rPr lang="en-US" i="1" dirty="0" smtClean="0">
                <a:ea typeface="Cambria Math"/>
              </a:rPr>
              <a:t>Symmetry</a:t>
            </a:r>
            <a:r>
              <a:rPr lang="en-US" dirty="0" smtClean="0">
                <a:latin typeface="Cambria Math"/>
                <a:ea typeface="Cambria Math"/>
              </a:rPr>
              <a:t>: If </a:t>
            </a:r>
            <a:r>
              <a:rPr lang="en-US" dirty="0" smtClean="0">
                <a:ea typeface="Cambria Math"/>
              </a:rPr>
              <a:t> (</a:t>
            </a:r>
            <a:r>
              <a:rPr lang="en-US" i="1" dirty="0" err="1" smtClean="0">
                <a:ea typeface="Cambria Math"/>
              </a:rPr>
              <a:t>x,y</a:t>
            </a:r>
            <a:r>
              <a:rPr lang="en-US" dirty="0" smtClean="0">
                <a:ea typeface="Cambria Math"/>
              </a:rPr>
              <a:t>) is an edge,</a:t>
            </a:r>
            <a:r>
              <a:rPr lang="en-US" i="1" dirty="0" smtClean="0">
                <a:ea typeface="Cambria Math"/>
              </a:rPr>
              <a:t> </a:t>
            </a:r>
            <a:r>
              <a:rPr lang="en-US" dirty="0" smtClean="0">
                <a:ea typeface="Cambria Math"/>
              </a:rPr>
              <a:t>then so is (</a:t>
            </a:r>
            <a:r>
              <a:rPr lang="en-US" i="1" dirty="0" err="1" smtClean="0">
                <a:ea typeface="Cambria Math"/>
              </a:rPr>
              <a:t>y,x</a:t>
            </a:r>
            <a:r>
              <a:rPr lang="en-US" dirty="0" smtClean="0">
                <a:ea typeface="Cambria Math"/>
              </a:rPr>
              <a:t>)</a:t>
            </a:r>
            <a:r>
              <a:rPr lang="en-US" i="1" dirty="0" smtClean="0">
                <a:ea typeface="Cambria Math"/>
              </a:rPr>
              <a:t>.</a:t>
            </a:r>
          </a:p>
          <a:p>
            <a:r>
              <a:rPr lang="en-US" i="1" dirty="0" err="1" smtClean="0">
                <a:ea typeface="Cambria Math"/>
              </a:rPr>
              <a:t>Antisymmetry</a:t>
            </a:r>
            <a:r>
              <a:rPr lang="en-US" dirty="0" smtClean="0">
                <a:ea typeface="Cambria Math"/>
              </a:rPr>
              <a:t>: If (</a:t>
            </a:r>
            <a:r>
              <a:rPr lang="en-US" i="1" dirty="0" err="1" smtClean="0">
                <a:ea typeface="Cambria Math"/>
              </a:rPr>
              <a:t>x,y</a:t>
            </a:r>
            <a:r>
              <a:rPr lang="en-US" dirty="0" smtClean="0">
                <a:ea typeface="Cambria Math"/>
              </a:rPr>
              <a:t>) with </a:t>
            </a:r>
            <a:r>
              <a:rPr lang="en-US" i="1" dirty="0" smtClean="0">
                <a:ea typeface="Cambria Math"/>
              </a:rPr>
              <a:t>x </a:t>
            </a:r>
            <a:r>
              <a:rPr lang="en-US" dirty="0" smtClean="0">
                <a:latin typeface="Cambria Math"/>
                <a:ea typeface="Cambria Math"/>
              </a:rPr>
              <a:t>≠</a:t>
            </a:r>
            <a:r>
              <a:rPr lang="en-US" i="1" dirty="0" smtClean="0">
                <a:latin typeface="Cambria Math"/>
                <a:ea typeface="Cambria Math"/>
              </a:rPr>
              <a:t> </a:t>
            </a:r>
            <a:r>
              <a:rPr lang="en-US" i="1" dirty="0" smtClean="0">
                <a:ea typeface="Cambria Math"/>
              </a:rPr>
              <a:t>y</a:t>
            </a:r>
            <a:r>
              <a:rPr lang="en-US" dirty="0" smtClean="0">
                <a:ea typeface="Cambria Math"/>
              </a:rPr>
              <a:t> is an edge, then (</a:t>
            </a:r>
            <a:r>
              <a:rPr lang="en-US" i="1" dirty="0" err="1" smtClean="0">
                <a:ea typeface="Cambria Math"/>
              </a:rPr>
              <a:t>y,x</a:t>
            </a:r>
            <a:r>
              <a:rPr lang="en-US" dirty="0" smtClean="0">
                <a:ea typeface="Cambria Math"/>
              </a:rPr>
              <a:t>) is not an edge. </a:t>
            </a:r>
          </a:p>
          <a:p>
            <a:r>
              <a:rPr lang="en-US" i="1" dirty="0" smtClean="0">
                <a:ea typeface="Cambria Math"/>
              </a:rPr>
              <a:t>Transitivity</a:t>
            </a:r>
            <a:r>
              <a:rPr lang="en-US" dirty="0" smtClean="0">
                <a:latin typeface="Cambria Math"/>
                <a:ea typeface="Cambria Math"/>
              </a:rPr>
              <a:t>: If </a:t>
            </a:r>
            <a:r>
              <a:rPr lang="en-US" dirty="0" smtClean="0">
                <a:ea typeface="Cambria Math"/>
              </a:rPr>
              <a:t>(</a:t>
            </a:r>
            <a:r>
              <a:rPr lang="en-US" i="1" dirty="0" err="1" smtClean="0">
                <a:ea typeface="Cambria Math"/>
              </a:rPr>
              <a:t>x,y</a:t>
            </a:r>
            <a:r>
              <a:rPr lang="en-US" dirty="0" smtClean="0">
                <a:ea typeface="Cambria Math"/>
              </a:rPr>
              <a:t>) and (</a:t>
            </a:r>
            <a:r>
              <a:rPr lang="en-US" i="1" dirty="0" err="1" smtClean="0">
                <a:ea typeface="Cambria Math"/>
              </a:rPr>
              <a:t>y,z</a:t>
            </a:r>
            <a:r>
              <a:rPr lang="en-US" dirty="0" smtClean="0">
                <a:ea typeface="Cambria Math"/>
              </a:rPr>
              <a:t>)</a:t>
            </a:r>
            <a:r>
              <a:rPr lang="en-US" i="1" dirty="0" smtClean="0">
                <a:ea typeface="Cambria Math"/>
              </a:rPr>
              <a:t> </a:t>
            </a:r>
            <a:r>
              <a:rPr lang="en-US" dirty="0" smtClean="0">
                <a:ea typeface="Cambria Math"/>
              </a:rPr>
              <a:t>are edges, then so is (</a:t>
            </a:r>
            <a:r>
              <a:rPr lang="en-US" i="1" dirty="0" err="1" smtClean="0">
                <a:ea typeface="Cambria Math"/>
              </a:rPr>
              <a:t>x,z</a:t>
            </a:r>
            <a:r>
              <a:rPr lang="en-US" dirty="0" smtClean="0">
                <a:ea typeface="Cambria Math"/>
              </a:rPr>
              <a:t>)</a:t>
            </a:r>
            <a:r>
              <a:rPr lang="en-US" i="1" dirty="0" smtClean="0">
                <a:ea typeface="Cambria Math"/>
              </a:rPr>
              <a:t>. </a:t>
            </a:r>
            <a:endParaRPr lang="en-US" dirty="0" smtClean="0">
              <a:ea typeface="Cambria Math"/>
            </a:endParaRPr>
          </a:p>
          <a:p>
            <a:pPr lvl="1"/>
            <a:endParaRPr lang="en-US" dirty="0" smtClean="0"/>
          </a:p>
          <a:p>
            <a:pPr lvl="1"/>
            <a:endParaRPr lang="en-US" i="1" dirty="0" smtClean="0"/>
          </a:p>
          <a:p>
            <a:pPr lvl="1"/>
            <a:endParaRPr lang="en-US" i="1" dirty="0" smtClean="0"/>
          </a:p>
          <a:p>
            <a:pPr lvl="1"/>
            <a:endParaRPr lang="en-US" i="1" dirty="0" smtClean="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 </a:t>
            </a:r>
            <a:endParaRPr lang="en-US" dirty="0"/>
          </a:p>
        </p:txBody>
      </p:sp>
      <p:sp>
        <p:nvSpPr>
          <p:cNvPr id="4" name="Oval 3"/>
          <p:cNvSpPr/>
          <p:nvPr/>
        </p:nvSpPr>
        <p:spPr>
          <a:xfrm>
            <a:off x="2590800" y="2590800"/>
            <a:ext cx="304800" cy="304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4648200" y="2590800"/>
            <a:ext cx="304800" cy="304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4724400" y="4114800"/>
            <a:ext cx="304800" cy="304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609600" y="4953000"/>
            <a:ext cx="8001000" cy="1477328"/>
          </a:xfrm>
          <a:prstGeom prst="rect">
            <a:avLst/>
          </a:prstGeom>
          <a:noFill/>
        </p:spPr>
        <p:txBody>
          <a:bodyPr wrap="square" rtlCol="0">
            <a:spAutoFit/>
          </a:bodyPr>
          <a:lstStyle/>
          <a:p>
            <a:pPr>
              <a:buFont typeface="Arial" pitchFamily="34" charset="0"/>
              <a:buChar char="•"/>
            </a:pPr>
            <a:r>
              <a:rPr lang="en-US" dirty="0" smtClean="0"/>
              <a:t> </a:t>
            </a:r>
            <a:r>
              <a:rPr lang="en-US" i="1" dirty="0" smtClean="0"/>
              <a:t>Reflexive?</a:t>
            </a:r>
            <a:r>
              <a:rPr lang="en-US" dirty="0" smtClean="0"/>
              <a:t> No, not every vertex has a loop</a:t>
            </a:r>
          </a:p>
          <a:p>
            <a:pPr>
              <a:buFont typeface="Arial" pitchFamily="34" charset="0"/>
              <a:buChar char="•"/>
            </a:pPr>
            <a:r>
              <a:rPr lang="en-US" dirty="0" smtClean="0"/>
              <a:t> </a:t>
            </a:r>
            <a:r>
              <a:rPr lang="en-US" i="1" dirty="0" smtClean="0"/>
              <a:t>Symmetric?</a:t>
            </a:r>
            <a:r>
              <a:rPr lang="en-US" dirty="0" smtClean="0"/>
              <a:t> Yes  (trivially), there is no edge from  one vertex to another</a:t>
            </a:r>
          </a:p>
          <a:p>
            <a:pPr>
              <a:buFont typeface="Arial" pitchFamily="34" charset="0"/>
              <a:buChar char="•"/>
            </a:pPr>
            <a:r>
              <a:rPr lang="en-US" dirty="0" smtClean="0"/>
              <a:t> </a:t>
            </a:r>
            <a:r>
              <a:rPr lang="en-US" i="1" dirty="0" err="1" smtClean="0"/>
              <a:t>Antisymmetric</a:t>
            </a:r>
            <a:r>
              <a:rPr lang="en-US" i="1" dirty="0" smtClean="0"/>
              <a:t>?</a:t>
            </a:r>
            <a:r>
              <a:rPr lang="en-US" dirty="0" smtClean="0"/>
              <a:t> Yes  (trivially), there is no edge from one vertex</a:t>
            </a:r>
          </a:p>
          <a:p>
            <a:r>
              <a:rPr lang="en-US" dirty="0" smtClean="0"/>
              <a:t>                 to another</a:t>
            </a:r>
          </a:p>
          <a:p>
            <a:pPr>
              <a:buFont typeface="Arial" pitchFamily="34" charset="0"/>
              <a:buChar char="•"/>
            </a:pPr>
            <a:r>
              <a:rPr lang="en-US" dirty="0" smtClean="0"/>
              <a:t> </a:t>
            </a:r>
            <a:r>
              <a:rPr lang="en-US" i="1" dirty="0" smtClean="0"/>
              <a:t>Transitive?</a:t>
            </a:r>
            <a:r>
              <a:rPr lang="en-US" dirty="0" smtClean="0"/>
              <a:t> Yes, (trivially) since there is no edge from one vertex to another</a:t>
            </a:r>
            <a:endParaRPr lang="en-US" dirty="0"/>
          </a:p>
        </p:txBody>
      </p:sp>
      <p:sp>
        <p:nvSpPr>
          <p:cNvPr id="21" name="Oval 20"/>
          <p:cNvSpPr/>
          <p:nvPr/>
        </p:nvSpPr>
        <p:spPr>
          <a:xfrm>
            <a:off x="2667000" y="4191000"/>
            <a:ext cx="304800" cy="304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Freeform 38"/>
          <p:cNvSpPr/>
          <p:nvPr/>
        </p:nvSpPr>
        <p:spPr>
          <a:xfrm>
            <a:off x="2443216" y="2399168"/>
            <a:ext cx="382419" cy="353085"/>
          </a:xfrm>
          <a:custGeom>
            <a:avLst/>
            <a:gdLst>
              <a:gd name="connsiteX0" fmla="*/ 127968 w 382419"/>
              <a:gd name="connsiteY0" fmla="*/ 353085 h 353085"/>
              <a:gd name="connsiteX1" fmla="*/ 37434 w 382419"/>
              <a:gd name="connsiteY1" fmla="*/ 280658 h 353085"/>
              <a:gd name="connsiteX2" fmla="*/ 19327 w 382419"/>
              <a:gd name="connsiteY2" fmla="*/ 253497 h 353085"/>
              <a:gd name="connsiteX3" fmla="*/ 1220 w 382419"/>
              <a:gd name="connsiteY3" fmla="*/ 226337 h 353085"/>
              <a:gd name="connsiteX4" fmla="*/ 10273 w 382419"/>
              <a:gd name="connsiteY4" fmla="*/ 99588 h 353085"/>
              <a:gd name="connsiteX5" fmla="*/ 73647 w 382419"/>
              <a:gd name="connsiteY5" fmla="*/ 27161 h 353085"/>
              <a:gd name="connsiteX6" fmla="*/ 164182 w 382419"/>
              <a:gd name="connsiteY6" fmla="*/ 0 h 353085"/>
              <a:gd name="connsiteX7" fmla="*/ 290931 w 382419"/>
              <a:gd name="connsiteY7" fmla="*/ 18107 h 353085"/>
              <a:gd name="connsiteX8" fmla="*/ 318091 w 382419"/>
              <a:gd name="connsiteY8" fmla="*/ 36214 h 353085"/>
              <a:gd name="connsiteX9" fmla="*/ 327144 w 382419"/>
              <a:gd name="connsiteY9" fmla="*/ 63375 h 353085"/>
              <a:gd name="connsiteX10" fmla="*/ 345251 w 382419"/>
              <a:gd name="connsiteY10" fmla="*/ 90535 h 353085"/>
              <a:gd name="connsiteX11" fmla="*/ 363358 w 382419"/>
              <a:gd name="connsiteY11" fmla="*/ 144856 h 353085"/>
              <a:gd name="connsiteX12" fmla="*/ 372412 w 382419"/>
              <a:gd name="connsiteY12" fmla="*/ 172016 h 353085"/>
              <a:gd name="connsiteX13" fmla="*/ 381465 w 382419"/>
              <a:gd name="connsiteY13" fmla="*/ 208230 h 353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82419" h="353085">
                <a:moveTo>
                  <a:pt x="127968" y="353085"/>
                </a:moveTo>
                <a:cubicBezTo>
                  <a:pt x="53002" y="328098"/>
                  <a:pt x="84234" y="350860"/>
                  <a:pt x="37434" y="280658"/>
                </a:cubicBezTo>
                <a:lnTo>
                  <a:pt x="19327" y="253497"/>
                </a:lnTo>
                <a:lnTo>
                  <a:pt x="1220" y="226337"/>
                </a:lnTo>
                <a:cubicBezTo>
                  <a:pt x="4238" y="184087"/>
                  <a:pt x="0" y="140681"/>
                  <a:pt x="10273" y="99588"/>
                </a:cubicBezTo>
                <a:cubicBezTo>
                  <a:pt x="17157" y="72052"/>
                  <a:pt x="46063" y="39421"/>
                  <a:pt x="73647" y="27161"/>
                </a:cubicBezTo>
                <a:cubicBezTo>
                  <a:pt x="101983" y="14567"/>
                  <a:pt x="134087" y="7524"/>
                  <a:pt x="164182" y="0"/>
                </a:cubicBezTo>
                <a:cubicBezTo>
                  <a:pt x="189615" y="2312"/>
                  <a:pt x="256099" y="691"/>
                  <a:pt x="290931" y="18107"/>
                </a:cubicBezTo>
                <a:cubicBezTo>
                  <a:pt x="300663" y="22973"/>
                  <a:pt x="309038" y="30178"/>
                  <a:pt x="318091" y="36214"/>
                </a:cubicBezTo>
                <a:cubicBezTo>
                  <a:pt x="321109" y="45268"/>
                  <a:pt x="322876" y="54839"/>
                  <a:pt x="327144" y="63375"/>
                </a:cubicBezTo>
                <a:cubicBezTo>
                  <a:pt x="332010" y="73107"/>
                  <a:pt x="340832" y="80592"/>
                  <a:pt x="345251" y="90535"/>
                </a:cubicBezTo>
                <a:cubicBezTo>
                  <a:pt x="353003" y="107976"/>
                  <a:pt x="357322" y="126749"/>
                  <a:pt x="363358" y="144856"/>
                </a:cubicBezTo>
                <a:lnTo>
                  <a:pt x="372412" y="172016"/>
                </a:lnTo>
                <a:cubicBezTo>
                  <a:pt x="382419" y="202038"/>
                  <a:pt x="381465" y="189634"/>
                  <a:pt x="381465" y="208230"/>
                </a:cubicBezTo>
              </a:path>
            </a:pathLst>
          </a:custGeom>
          <a:ln>
            <a:tailEnd type="triangle"/>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1" name="TextBox 40"/>
          <p:cNvSpPr txBox="1"/>
          <p:nvPr/>
        </p:nvSpPr>
        <p:spPr>
          <a:xfrm>
            <a:off x="2133600" y="2743200"/>
            <a:ext cx="381000" cy="523220"/>
          </a:xfrm>
          <a:prstGeom prst="rect">
            <a:avLst/>
          </a:prstGeom>
          <a:noFill/>
        </p:spPr>
        <p:txBody>
          <a:bodyPr wrap="square" rtlCol="0">
            <a:spAutoFit/>
          </a:bodyPr>
          <a:lstStyle/>
          <a:p>
            <a:r>
              <a:rPr lang="en-US" sz="2800" i="1" dirty="0" smtClean="0"/>
              <a:t>a</a:t>
            </a:r>
            <a:endParaRPr lang="en-US" sz="2800" i="1" dirty="0"/>
          </a:p>
        </p:txBody>
      </p:sp>
      <p:sp>
        <p:nvSpPr>
          <p:cNvPr id="42" name="TextBox 41"/>
          <p:cNvSpPr txBox="1"/>
          <p:nvPr/>
        </p:nvSpPr>
        <p:spPr>
          <a:xfrm>
            <a:off x="4267200" y="4038600"/>
            <a:ext cx="381000" cy="523220"/>
          </a:xfrm>
          <a:prstGeom prst="rect">
            <a:avLst/>
          </a:prstGeom>
          <a:noFill/>
        </p:spPr>
        <p:txBody>
          <a:bodyPr wrap="square" rtlCol="0">
            <a:spAutoFit/>
          </a:bodyPr>
          <a:lstStyle/>
          <a:p>
            <a:r>
              <a:rPr lang="en-US" sz="2800" i="1" dirty="0" smtClean="0"/>
              <a:t>d</a:t>
            </a:r>
            <a:endParaRPr lang="en-US" sz="2800" i="1" dirty="0"/>
          </a:p>
        </p:txBody>
      </p:sp>
      <p:sp>
        <p:nvSpPr>
          <p:cNvPr id="43" name="TextBox 42"/>
          <p:cNvSpPr txBox="1"/>
          <p:nvPr/>
        </p:nvSpPr>
        <p:spPr>
          <a:xfrm>
            <a:off x="2286000" y="4114800"/>
            <a:ext cx="381000" cy="523220"/>
          </a:xfrm>
          <a:prstGeom prst="rect">
            <a:avLst/>
          </a:prstGeom>
          <a:noFill/>
        </p:spPr>
        <p:txBody>
          <a:bodyPr wrap="square" rtlCol="0">
            <a:spAutoFit/>
          </a:bodyPr>
          <a:lstStyle/>
          <a:p>
            <a:r>
              <a:rPr lang="en-US" sz="2800" i="1" dirty="0" smtClean="0"/>
              <a:t>c</a:t>
            </a:r>
            <a:endParaRPr lang="en-US" sz="2800" i="1" dirty="0"/>
          </a:p>
        </p:txBody>
      </p:sp>
      <p:sp>
        <p:nvSpPr>
          <p:cNvPr id="44" name="TextBox 43"/>
          <p:cNvSpPr txBox="1"/>
          <p:nvPr/>
        </p:nvSpPr>
        <p:spPr>
          <a:xfrm>
            <a:off x="4267200" y="2667000"/>
            <a:ext cx="381000" cy="523220"/>
          </a:xfrm>
          <a:prstGeom prst="rect">
            <a:avLst/>
          </a:prstGeom>
          <a:noFill/>
        </p:spPr>
        <p:txBody>
          <a:bodyPr wrap="square" rtlCol="0">
            <a:spAutoFit/>
          </a:bodyPr>
          <a:lstStyle/>
          <a:p>
            <a:r>
              <a:rPr lang="en-US" sz="2800" i="1" dirty="0" smtClean="0"/>
              <a:t>b</a:t>
            </a:r>
            <a:endParaRPr lang="en-US" sz="2800" i="1" dirty="0"/>
          </a:p>
        </p:txBody>
      </p:sp>
      <p:sp>
        <p:nvSpPr>
          <p:cNvPr id="14" name="Title 1"/>
          <p:cNvSpPr txBox="1">
            <a:spLocks/>
          </p:cNvSpPr>
          <p:nvPr/>
        </p:nvSpPr>
        <p:spPr>
          <a:xfrm>
            <a:off x="609600" y="856488"/>
            <a:ext cx="8229600" cy="1143000"/>
          </a:xfrm>
          <a:prstGeom prst="rect">
            <a:avLst/>
          </a:prstGeom>
        </p:spPr>
        <p:txBody>
          <a:bodyPr vert="horz" lIns="0" rIns="0" bIns="0" anchor="b">
            <a:normAutofit fontScale="75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5000" b="0" i="0" u="none" strike="noStrike" kern="1200" cap="none" spc="0" normalizeH="0" baseline="0" noProof="0" dirty="0" smtClean="0">
                <a:ln>
                  <a:noFill/>
                </a:ln>
                <a:solidFill>
                  <a:schemeClr val="tx2"/>
                </a:solidFill>
                <a:effectLst/>
                <a:uLnTx/>
                <a:uFillTx/>
                <a:latin typeface="+mj-lt"/>
                <a:ea typeface="+mj-ea"/>
                <a:cs typeface="+mj-cs"/>
              </a:rPr>
              <a:t>Determining which Properties a Relation has from its Digraph – Example 1</a:t>
            </a:r>
            <a:endParaRPr kumimoji="0" lang="en-US" sz="5000" b="0" i="0" u="none" strike="noStrike" kern="1200" cap="none" spc="0" normalizeH="0" baseline="0" noProof="0" dirty="0">
              <a:ln>
                <a:noFill/>
              </a:ln>
              <a:solidFill>
                <a:schemeClr val="tx2"/>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a:xfrm>
            <a:off x="2286000" y="2590800"/>
            <a:ext cx="304800" cy="304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4724400" y="2590800"/>
            <a:ext cx="304800" cy="304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1219200" y="4724400"/>
            <a:ext cx="7315200" cy="1477328"/>
          </a:xfrm>
          <a:prstGeom prst="rect">
            <a:avLst/>
          </a:prstGeom>
          <a:noFill/>
        </p:spPr>
        <p:txBody>
          <a:bodyPr wrap="square" rtlCol="0">
            <a:spAutoFit/>
          </a:bodyPr>
          <a:lstStyle/>
          <a:p>
            <a:pPr>
              <a:buFont typeface="Arial" pitchFamily="34" charset="0"/>
              <a:buChar char="•"/>
            </a:pPr>
            <a:r>
              <a:rPr lang="en-US" dirty="0" smtClean="0"/>
              <a:t> </a:t>
            </a:r>
            <a:r>
              <a:rPr lang="en-US" i="1" dirty="0" smtClean="0"/>
              <a:t>Reflexive?</a:t>
            </a:r>
            <a:r>
              <a:rPr lang="en-US" dirty="0" smtClean="0"/>
              <a:t> No, there are no loops</a:t>
            </a:r>
          </a:p>
          <a:p>
            <a:pPr>
              <a:buFont typeface="Arial" pitchFamily="34" charset="0"/>
              <a:buChar char="•"/>
            </a:pPr>
            <a:r>
              <a:rPr lang="en-US" dirty="0" smtClean="0"/>
              <a:t> </a:t>
            </a:r>
            <a:r>
              <a:rPr lang="en-US" i="1" dirty="0" smtClean="0"/>
              <a:t>Symmetric?</a:t>
            </a:r>
            <a:r>
              <a:rPr lang="en-US" dirty="0" smtClean="0"/>
              <a:t> No, there is an edge from </a:t>
            </a:r>
            <a:r>
              <a:rPr lang="en-US" i="1" dirty="0" smtClean="0"/>
              <a:t>a</a:t>
            </a:r>
            <a:r>
              <a:rPr lang="en-US" dirty="0" smtClean="0"/>
              <a:t> to </a:t>
            </a:r>
            <a:r>
              <a:rPr lang="en-US" i="1" dirty="0" smtClean="0"/>
              <a:t>b</a:t>
            </a:r>
            <a:r>
              <a:rPr lang="en-US" dirty="0" smtClean="0"/>
              <a:t>, but not from </a:t>
            </a:r>
            <a:r>
              <a:rPr lang="en-US" i="1" dirty="0" smtClean="0"/>
              <a:t>b</a:t>
            </a:r>
            <a:r>
              <a:rPr lang="en-US" dirty="0" smtClean="0"/>
              <a:t> to </a:t>
            </a:r>
            <a:r>
              <a:rPr lang="en-US" i="1" dirty="0" smtClean="0"/>
              <a:t>a</a:t>
            </a:r>
            <a:endParaRPr lang="en-US" dirty="0" smtClean="0"/>
          </a:p>
          <a:p>
            <a:pPr>
              <a:buFont typeface="Arial" pitchFamily="34" charset="0"/>
              <a:buChar char="•"/>
            </a:pPr>
            <a:r>
              <a:rPr lang="en-US" dirty="0" smtClean="0"/>
              <a:t> </a:t>
            </a:r>
            <a:r>
              <a:rPr lang="en-US" i="1" dirty="0" err="1" smtClean="0"/>
              <a:t>Antisymmetric</a:t>
            </a:r>
            <a:r>
              <a:rPr lang="en-US" i="1" dirty="0" smtClean="0"/>
              <a:t>?</a:t>
            </a:r>
            <a:r>
              <a:rPr lang="en-US" dirty="0" smtClean="0"/>
              <a:t> No, there is an edge from </a:t>
            </a:r>
            <a:r>
              <a:rPr lang="en-US" i="1" dirty="0" smtClean="0"/>
              <a:t>d</a:t>
            </a:r>
            <a:r>
              <a:rPr lang="en-US" dirty="0" smtClean="0"/>
              <a:t> to </a:t>
            </a:r>
            <a:r>
              <a:rPr lang="en-US" i="1" dirty="0" smtClean="0"/>
              <a:t>b</a:t>
            </a:r>
            <a:r>
              <a:rPr lang="en-US" dirty="0" smtClean="0"/>
              <a:t> and </a:t>
            </a:r>
            <a:r>
              <a:rPr lang="en-US" i="1" dirty="0" smtClean="0"/>
              <a:t>b</a:t>
            </a:r>
            <a:r>
              <a:rPr lang="en-US" dirty="0" smtClean="0"/>
              <a:t> to </a:t>
            </a:r>
            <a:r>
              <a:rPr lang="en-US" i="1" dirty="0" smtClean="0"/>
              <a:t>d</a:t>
            </a:r>
            <a:r>
              <a:rPr lang="en-US" dirty="0" smtClean="0"/>
              <a:t> </a:t>
            </a:r>
          </a:p>
          <a:p>
            <a:pPr>
              <a:buFont typeface="Arial" pitchFamily="34" charset="0"/>
              <a:buChar char="•"/>
            </a:pPr>
            <a:r>
              <a:rPr lang="en-US" dirty="0" smtClean="0"/>
              <a:t> </a:t>
            </a:r>
            <a:r>
              <a:rPr lang="en-US" i="1" dirty="0" smtClean="0"/>
              <a:t>Transitive?</a:t>
            </a:r>
            <a:r>
              <a:rPr lang="en-US" dirty="0" smtClean="0"/>
              <a:t> No, there are edges from </a:t>
            </a:r>
            <a:r>
              <a:rPr lang="en-US" i="1" dirty="0" smtClean="0"/>
              <a:t>a</a:t>
            </a:r>
            <a:r>
              <a:rPr lang="en-US" dirty="0" smtClean="0"/>
              <a:t> to </a:t>
            </a:r>
            <a:r>
              <a:rPr lang="en-US" i="1" dirty="0" smtClean="0"/>
              <a:t>c</a:t>
            </a:r>
            <a:r>
              <a:rPr lang="en-US" dirty="0" smtClean="0"/>
              <a:t> and from </a:t>
            </a:r>
            <a:r>
              <a:rPr lang="en-US" i="1" dirty="0" smtClean="0"/>
              <a:t>c</a:t>
            </a:r>
            <a:r>
              <a:rPr lang="en-US" dirty="0" smtClean="0"/>
              <a:t> to </a:t>
            </a:r>
            <a:r>
              <a:rPr lang="en-US" i="1" dirty="0" smtClean="0"/>
              <a:t>b</a:t>
            </a:r>
            <a:r>
              <a:rPr lang="en-US" dirty="0" smtClean="0"/>
              <a:t>, </a:t>
            </a:r>
          </a:p>
          <a:p>
            <a:r>
              <a:rPr lang="en-US" dirty="0" smtClean="0"/>
              <a:t>                 but  there is no edge from </a:t>
            </a:r>
            <a:r>
              <a:rPr lang="en-US" i="1" dirty="0" smtClean="0"/>
              <a:t>a</a:t>
            </a:r>
            <a:r>
              <a:rPr lang="en-US" dirty="0" smtClean="0"/>
              <a:t> to </a:t>
            </a:r>
            <a:r>
              <a:rPr lang="en-US" i="1" dirty="0" smtClean="0"/>
              <a:t>d</a:t>
            </a:r>
            <a:endParaRPr lang="en-US" dirty="0"/>
          </a:p>
        </p:txBody>
      </p:sp>
      <p:cxnSp>
        <p:nvCxnSpPr>
          <p:cNvPr id="15" name="Straight Arrow Connector 14"/>
          <p:cNvCxnSpPr/>
          <p:nvPr/>
        </p:nvCxnSpPr>
        <p:spPr>
          <a:xfrm>
            <a:off x="2667000" y="2743200"/>
            <a:ext cx="1981200" cy="1588"/>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1905000" y="2667000"/>
            <a:ext cx="381000" cy="523220"/>
          </a:xfrm>
          <a:prstGeom prst="rect">
            <a:avLst/>
          </a:prstGeom>
          <a:noFill/>
        </p:spPr>
        <p:txBody>
          <a:bodyPr wrap="square" rtlCol="0">
            <a:spAutoFit/>
          </a:bodyPr>
          <a:lstStyle/>
          <a:p>
            <a:r>
              <a:rPr lang="en-US" sz="2800" i="1" dirty="0" smtClean="0"/>
              <a:t>a</a:t>
            </a:r>
            <a:endParaRPr lang="en-US" sz="2800" i="1" dirty="0"/>
          </a:p>
        </p:txBody>
      </p:sp>
      <p:sp>
        <p:nvSpPr>
          <p:cNvPr id="31" name="TextBox 30"/>
          <p:cNvSpPr txBox="1"/>
          <p:nvPr/>
        </p:nvSpPr>
        <p:spPr>
          <a:xfrm>
            <a:off x="4267200" y="2895600"/>
            <a:ext cx="381000" cy="523220"/>
          </a:xfrm>
          <a:prstGeom prst="rect">
            <a:avLst/>
          </a:prstGeom>
          <a:noFill/>
        </p:spPr>
        <p:txBody>
          <a:bodyPr wrap="square" rtlCol="0">
            <a:spAutoFit/>
          </a:bodyPr>
          <a:lstStyle/>
          <a:p>
            <a:r>
              <a:rPr lang="en-US" sz="2800" i="1" dirty="0" smtClean="0"/>
              <a:t>b</a:t>
            </a:r>
            <a:endParaRPr lang="en-US" sz="2800" i="1" dirty="0"/>
          </a:p>
        </p:txBody>
      </p:sp>
      <p:sp>
        <p:nvSpPr>
          <p:cNvPr id="32" name="TextBox 31"/>
          <p:cNvSpPr txBox="1"/>
          <p:nvPr/>
        </p:nvSpPr>
        <p:spPr>
          <a:xfrm>
            <a:off x="1905000" y="4038600"/>
            <a:ext cx="381000" cy="523220"/>
          </a:xfrm>
          <a:prstGeom prst="rect">
            <a:avLst/>
          </a:prstGeom>
          <a:noFill/>
        </p:spPr>
        <p:txBody>
          <a:bodyPr wrap="square" rtlCol="0">
            <a:spAutoFit/>
          </a:bodyPr>
          <a:lstStyle/>
          <a:p>
            <a:r>
              <a:rPr lang="en-US" sz="2800" i="1" dirty="0" smtClean="0"/>
              <a:t>c</a:t>
            </a:r>
            <a:endParaRPr lang="en-US" sz="2800" i="1" dirty="0"/>
          </a:p>
        </p:txBody>
      </p:sp>
      <p:sp>
        <p:nvSpPr>
          <p:cNvPr id="33" name="TextBox 32"/>
          <p:cNvSpPr txBox="1"/>
          <p:nvPr/>
        </p:nvSpPr>
        <p:spPr>
          <a:xfrm>
            <a:off x="4191000" y="4038600"/>
            <a:ext cx="381000" cy="523220"/>
          </a:xfrm>
          <a:prstGeom prst="rect">
            <a:avLst/>
          </a:prstGeom>
          <a:noFill/>
        </p:spPr>
        <p:txBody>
          <a:bodyPr wrap="square" rtlCol="0">
            <a:spAutoFit/>
          </a:bodyPr>
          <a:lstStyle/>
          <a:p>
            <a:r>
              <a:rPr lang="en-US" sz="2800" i="1" dirty="0" smtClean="0"/>
              <a:t>d</a:t>
            </a:r>
            <a:endParaRPr lang="en-US" sz="2800" i="1" dirty="0"/>
          </a:p>
        </p:txBody>
      </p:sp>
      <p:sp>
        <p:nvSpPr>
          <p:cNvPr id="34" name="Oval 33"/>
          <p:cNvSpPr/>
          <p:nvPr/>
        </p:nvSpPr>
        <p:spPr>
          <a:xfrm>
            <a:off x="2362200" y="4114800"/>
            <a:ext cx="304800" cy="304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p:cNvSpPr/>
          <p:nvPr/>
        </p:nvSpPr>
        <p:spPr>
          <a:xfrm>
            <a:off x="4724400" y="4191000"/>
            <a:ext cx="304800" cy="304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7" name="Straight Arrow Connector 36"/>
          <p:cNvCxnSpPr/>
          <p:nvPr/>
        </p:nvCxnSpPr>
        <p:spPr>
          <a:xfrm flipV="1">
            <a:off x="4724400" y="2971800"/>
            <a:ext cx="0" cy="1143000"/>
          </a:xfrm>
          <a:prstGeom prst="straightConnector1">
            <a:avLst/>
          </a:prstGeom>
          <a:ln>
            <a:solidFill>
              <a:schemeClr val="accent1">
                <a:lumMod val="75000"/>
              </a:schemeClr>
            </a:solidFill>
            <a:tailEnd type="arrow"/>
          </a:ln>
        </p:spPr>
        <p:style>
          <a:lnRef idx="2">
            <a:schemeClr val="accent1"/>
          </a:lnRef>
          <a:fillRef idx="0">
            <a:schemeClr val="accent1"/>
          </a:fillRef>
          <a:effectRef idx="1">
            <a:schemeClr val="accent1"/>
          </a:effectRef>
          <a:fontRef idx="minor">
            <a:schemeClr val="tx1"/>
          </a:fontRef>
        </p:style>
      </p:cxnSp>
      <p:cxnSp>
        <p:nvCxnSpPr>
          <p:cNvPr id="39" name="Straight Arrow Connector 38"/>
          <p:cNvCxnSpPr/>
          <p:nvPr/>
        </p:nvCxnSpPr>
        <p:spPr>
          <a:xfrm>
            <a:off x="5029200" y="2895600"/>
            <a:ext cx="0" cy="1295400"/>
          </a:xfrm>
          <a:prstGeom prst="straightConnector1">
            <a:avLst/>
          </a:prstGeom>
          <a:ln>
            <a:solidFill>
              <a:schemeClr val="accent1">
                <a:lumMod val="75000"/>
              </a:schemeClr>
            </a:solidFill>
            <a:tailEnd type="arrow"/>
          </a:ln>
        </p:spPr>
        <p:style>
          <a:lnRef idx="2">
            <a:schemeClr val="accent1"/>
          </a:lnRef>
          <a:fillRef idx="0">
            <a:schemeClr val="accent1"/>
          </a:fillRef>
          <a:effectRef idx="1">
            <a:schemeClr val="accent1"/>
          </a:effectRef>
          <a:fontRef idx="minor">
            <a:schemeClr val="tx1"/>
          </a:fontRef>
        </p:style>
      </p:cxnSp>
      <p:sp>
        <p:nvSpPr>
          <p:cNvPr id="16" name="Title 1"/>
          <p:cNvSpPr txBox="1">
            <a:spLocks/>
          </p:cNvSpPr>
          <p:nvPr/>
        </p:nvSpPr>
        <p:spPr>
          <a:xfrm>
            <a:off x="457200" y="685800"/>
            <a:ext cx="8229600" cy="1143000"/>
          </a:xfrm>
          <a:prstGeom prst="rect">
            <a:avLst/>
          </a:prstGeom>
        </p:spPr>
        <p:txBody>
          <a:bodyPr vert="horz" lIns="0" rIns="0" bIns="0" anchor="b">
            <a:normAutofit fontScale="75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5000" b="0" i="0" u="none" strike="noStrike" kern="1200" cap="none" spc="0" normalizeH="0" baseline="0" noProof="0" dirty="0" smtClean="0">
                <a:ln>
                  <a:noFill/>
                </a:ln>
                <a:solidFill>
                  <a:schemeClr val="tx2"/>
                </a:solidFill>
                <a:effectLst/>
                <a:uLnTx/>
                <a:uFillTx/>
                <a:latin typeface="+mj-lt"/>
                <a:ea typeface="+mj-ea"/>
                <a:cs typeface="+mj-cs"/>
              </a:rPr>
              <a:t>Determining which Properties a Relation has from its Digraph – Example 2</a:t>
            </a:r>
            <a:endParaRPr kumimoji="0" lang="en-US" sz="5000" b="0" i="0" u="none" strike="noStrike" kern="1200" cap="none" spc="0" normalizeH="0" baseline="0" noProof="0" dirty="0">
              <a:ln>
                <a:noFill/>
              </a:ln>
              <a:solidFill>
                <a:schemeClr val="tx2"/>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a:xfrm>
            <a:off x="2286000" y="2590800"/>
            <a:ext cx="304800" cy="304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4724400" y="2590800"/>
            <a:ext cx="304800" cy="304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4876800" y="4114800"/>
            <a:ext cx="304800" cy="304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914400" y="4876800"/>
            <a:ext cx="6629400" cy="1477328"/>
          </a:xfrm>
          <a:prstGeom prst="rect">
            <a:avLst/>
          </a:prstGeom>
          <a:noFill/>
        </p:spPr>
        <p:txBody>
          <a:bodyPr wrap="square" rtlCol="0">
            <a:spAutoFit/>
          </a:bodyPr>
          <a:lstStyle/>
          <a:p>
            <a:r>
              <a:rPr lang="en-US" i="1" dirty="0" smtClean="0"/>
              <a:t>Reflexive?</a:t>
            </a:r>
            <a:r>
              <a:rPr lang="en-US" dirty="0" smtClean="0"/>
              <a:t> No, there are no loops</a:t>
            </a:r>
          </a:p>
          <a:p>
            <a:r>
              <a:rPr lang="en-US" i="1" dirty="0" smtClean="0"/>
              <a:t>Symmetric?</a:t>
            </a:r>
            <a:r>
              <a:rPr lang="en-US" dirty="0" smtClean="0"/>
              <a:t>  No, for example, there is no edge from </a:t>
            </a:r>
            <a:r>
              <a:rPr lang="en-US" i="1" dirty="0" smtClean="0"/>
              <a:t>c</a:t>
            </a:r>
            <a:r>
              <a:rPr lang="en-US" dirty="0" smtClean="0"/>
              <a:t> to </a:t>
            </a:r>
            <a:r>
              <a:rPr lang="en-US" i="1" dirty="0" smtClean="0"/>
              <a:t>a</a:t>
            </a:r>
            <a:r>
              <a:rPr lang="en-US" dirty="0" smtClean="0"/>
              <a:t> </a:t>
            </a:r>
          </a:p>
          <a:p>
            <a:r>
              <a:rPr lang="en-US" i="1" dirty="0" err="1" smtClean="0"/>
              <a:t>Antisymmetric</a:t>
            </a:r>
            <a:r>
              <a:rPr lang="en-US" i="1" dirty="0" smtClean="0"/>
              <a:t>?</a:t>
            </a:r>
            <a:r>
              <a:rPr lang="en-US" dirty="0" smtClean="0"/>
              <a:t> Yes, whenever there is an edge from one</a:t>
            </a:r>
          </a:p>
          <a:p>
            <a:r>
              <a:rPr lang="en-US" dirty="0" smtClean="0"/>
              <a:t>         vertex  to another, there is not one going back  </a:t>
            </a:r>
          </a:p>
          <a:p>
            <a:r>
              <a:rPr lang="en-US" i="1" dirty="0" smtClean="0"/>
              <a:t>Transitive? </a:t>
            </a:r>
            <a:r>
              <a:rPr lang="en-US" dirty="0" smtClean="0">
                <a:solidFill>
                  <a:srgbClr val="FF0000"/>
                </a:solidFill>
              </a:rPr>
              <a:t>No, there is no edge from </a:t>
            </a:r>
            <a:r>
              <a:rPr lang="en-US" i="1" dirty="0" smtClean="0">
                <a:solidFill>
                  <a:srgbClr val="FF0000"/>
                </a:solidFill>
              </a:rPr>
              <a:t>a</a:t>
            </a:r>
            <a:r>
              <a:rPr lang="en-US" dirty="0" smtClean="0">
                <a:solidFill>
                  <a:srgbClr val="FF0000"/>
                </a:solidFill>
              </a:rPr>
              <a:t> to </a:t>
            </a:r>
            <a:r>
              <a:rPr lang="en-US" i="1" dirty="0" smtClean="0">
                <a:solidFill>
                  <a:srgbClr val="FF0000"/>
                </a:solidFill>
              </a:rPr>
              <a:t>b</a:t>
            </a:r>
            <a:r>
              <a:rPr lang="en-US" dirty="0" smtClean="0">
                <a:solidFill>
                  <a:srgbClr val="FF0000"/>
                </a:solidFill>
              </a:rPr>
              <a:t> </a:t>
            </a:r>
            <a:r>
              <a:rPr lang="el-GR" dirty="0" smtClean="0">
                <a:solidFill>
                  <a:srgbClr val="FF0000"/>
                </a:solidFill>
              </a:rPr>
              <a:t> ΝΑΙ!!</a:t>
            </a:r>
            <a:endParaRPr lang="en-US" dirty="0">
              <a:solidFill>
                <a:srgbClr val="FF0000"/>
              </a:solidFill>
            </a:endParaRPr>
          </a:p>
        </p:txBody>
      </p:sp>
      <p:cxnSp>
        <p:nvCxnSpPr>
          <p:cNvPr id="15" name="Straight Arrow Connector 14"/>
          <p:cNvCxnSpPr/>
          <p:nvPr/>
        </p:nvCxnSpPr>
        <p:spPr>
          <a:xfrm>
            <a:off x="2667000" y="2743200"/>
            <a:ext cx="1981200" cy="1588"/>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rot="16200000" flipH="1">
            <a:off x="1943100" y="3390900"/>
            <a:ext cx="990600" cy="15240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flipV="1">
            <a:off x="2743200" y="2895600"/>
            <a:ext cx="1905000" cy="99060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1828800" y="2590800"/>
            <a:ext cx="381000" cy="523220"/>
          </a:xfrm>
          <a:prstGeom prst="rect">
            <a:avLst/>
          </a:prstGeom>
          <a:noFill/>
        </p:spPr>
        <p:txBody>
          <a:bodyPr wrap="square" rtlCol="0">
            <a:spAutoFit/>
          </a:bodyPr>
          <a:lstStyle/>
          <a:p>
            <a:r>
              <a:rPr lang="en-US" sz="2800" i="1" dirty="0" smtClean="0"/>
              <a:t>a</a:t>
            </a:r>
            <a:endParaRPr lang="en-US" sz="2800" i="1" dirty="0"/>
          </a:p>
        </p:txBody>
      </p:sp>
      <p:sp>
        <p:nvSpPr>
          <p:cNvPr id="20" name="TextBox 19"/>
          <p:cNvSpPr txBox="1"/>
          <p:nvPr/>
        </p:nvSpPr>
        <p:spPr>
          <a:xfrm>
            <a:off x="4419600" y="4114800"/>
            <a:ext cx="381000" cy="523220"/>
          </a:xfrm>
          <a:prstGeom prst="rect">
            <a:avLst/>
          </a:prstGeom>
          <a:noFill/>
        </p:spPr>
        <p:txBody>
          <a:bodyPr wrap="square" rtlCol="0">
            <a:spAutoFit/>
          </a:bodyPr>
          <a:lstStyle/>
          <a:p>
            <a:r>
              <a:rPr lang="en-US" sz="2800" i="1" dirty="0" smtClean="0"/>
              <a:t>d</a:t>
            </a:r>
            <a:endParaRPr lang="en-US" sz="2800" i="1" dirty="0"/>
          </a:p>
        </p:txBody>
      </p:sp>
      <p:sp>
        <p:nvSpPr>
          <p:cNvPr id="22" name="TextBox 21"/>
          <p:cNvSpPr txBox="1"/>
          <p:nvPr/>
        </p:nvSpPr>
        <p:spPr>
          <a:xfrm>
            <a:off x="1905000" y="3962400"/>
            <a:ext cx="381000" cy="523220"/>
          </a:xfrm>
          <a:prstGeom prst="rect">
            <a:avLst/>
          </a:prstGeom>
          <a:noFill/>
        </p:spPr>
        <p:txBody>
          <a:bodyPr wrap="square" rtlCol="0">
            <a:spAutoFit/>
          </a:bodyPr>
          <a:lstStyle/>
          <a:p>
            <a:r>
              <a:rPr lang="en-US" sz="2800" i="1" dirty="0" smtClean="0"/>
              <a:t>c</a:t>
            </a:r>
            <a:endParaRPr lang="en-US" sz="2800" i="1" dirty="0"/>
          </a:p>
        </p:txBody>
      </p:sp>
      <p:sp>
        <p:nvSpPr>
          <p:cNvPr id="23" name="TextBox 22"/>
          <p:cNvSpPr txBox="1"/>
          <p:nvPr/>
        </p:nvSpPr>
        <p:spPr>
          <a:xfrm>
            <a:off x="4648200" y="2971800"/>
            <a:ext cx="381000" cy="523220"/>
          </a:xfrm>
          <a:prstGeom prst="rect">
            <a:avLst/>
          </a:prstGeom>
          <a:noFill/>
        </p:spPr>
        <p:txBody>
          <a:bodyPr wrap="square" rtlCol="0">
            <a:spAutoFit/>
          </a:bodyPr>
          <a:lstStyle/>
          <a:p>
            <a:r>
              <a:rPr lang="en-US" sz="2800" i="1" dirty="0" smtClean="0"/>
              <a:t>b</a:t>
            </a:r>
            <a:endParaRPr lang="en-US" sz="2800" i="1" dirty="0"/>
          </a:p>
        </p:txBody>
      </p:sp>
      <p:sp>
        <p:nvSpPr>
          <p:cNvPr id="24" name="Oval 23"/>
          <p:cNvSpPr/>
          <p:nvPr/>
        </p:nvSpPr>
        <p:spPr>
          <a:xfrm>
            <a:off x="2514600" y="4038600"/>
            <a:ext cx="304800" cy="304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itle 1"/>
          <p:cNvSpPr txBox="1">
            <a:spLocks/>
          </p:cNvSpPr>
          <p:nvPr/>
        </p:nvSpPr>
        <p:spPr>
          <a:xfrm>
            <a:off x="457200" y="685800"/>
            <a:ext cx="8229600" cy="1143000"/>
          </a:xfrm>
          <a:prstGeom prst="rect">
            <a:avLst/>
          </a:prstGeom>
        </p:spPr>
        <p:txBody>
          <a:bodyPr vert="horz" lIns="0" rIns="0" bIns="0" anchor="b">
            <a:normAutofit fontScale="75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5000" b="0" i="0" u="none" strike="noStrike" kern="1200" cap="none" spc="0" normalizeH="0" baseline="0" noProof="0" dirty="0" smtClean="0">
                <a:ln>
                  <a:noFill/>
                </a:ln>
                <a:solidFill>
                  <a:schemeClr val="tx2"/>
                </a:solidFill>
                <a:effectLst/>
                <a:uLnTx/>
                <a:uFillTx/>
                <a:latin typeface="+mj-lt"/>
                <a:ea typeface="+mj-ea"/>
                <a:cs typeface="+mj-cs"/>
              </a:rPr>
              <a:t>Determining which Properties a Relation has from its Digraph – Example </a:t>
            </a:r>
            <a:r>
              <a:rPr lang="en-US" sz="5000" dirty="0" smtClean="0">
                <a:solidFill>
                  <a:schemeClr val="tx2"/>
                </a:solidFill>
                <a:latin typeface="+mj-lt"/>
                <a:ea typeface="+mj-ea"/>
                <a:cs typeface="+mj-cs"/>
              </a:rPr>
              <a:t>3</a:t>
            </a:r>
            <a:endParaRPr kumimoji="0" lang="en-US" sz="5000" b="0" i="0" u="none" strike="noStrike" kern="1200" cap="none" spc="0" normalizeH="0" baseline="0" noProof="0" dirty="0">
              <a:ln>
                <a:noFill/>
              </a:ln>
              <a:solidFill>
                <a:schemeClr val="tx2"/>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a:xfrm>
            <a:off x="2286000" y="2590800"/>
            <a:ext cx="304800" cy="304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4800600" y="2590800"/>
            <a:ext cx="304800" cy="304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2438400" y="3962400"/>
            <a:ext cx="304800"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4876800" y="4191000"/>
            <a:ext cx="304800" cy="304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838200" y="4724400"/>
            <a:ext cx="7467600" cy="1754326"/>
          </a:xfrm>
          <a:prstGeom prst="rect">
            <a:avLst/>
          </a:prstGeom>
          <a:noFill/>
        </p:spPr>
        <p:txBody>
          <a:bodyPr wrap="square" rtlCol="0">
            <a:spAutoFit/>
          </a:bodyPr>
          <a:lstStyle/>
          <a:p>
            <a:pPr>
              <a:buFont typeface="Arial" pitchFamily="34" charset="0"/>
              <a:buChar char="•"/>
            </a:pPr>
            <a:r>
              <a:rPr lang="en-US" dirty="0" smtClean="0"/>
              <a:t> </a:t>
            </a:r>
            <a:r>
              <a:rPr lang="en-US" i="1" dirty="0" smtClean="0"/>
              <a:t>Reflexive?</a:t>
            </a:r>
            <a:r>
              <a:rPr lang="en-US" dirty="0" smtClean="0"/>
              <a:t> No, there are no loops</a:t>
            </a:r>
          </a:p>
          <a:p>
            <a:pPr>
              <a:buFont typeface="Arial" pitchFamily="34" charset="0"/>
              <a:buChar char="•"/>
            </a:pPr>
            <a:r>
              <a:rPr lang="en-US" dirty="0" smtClean="0"/>
              <a:t> </a:t>
            </a:r>
            <a:r>
              <a:rPr lang="en-US" i="1" dirty="0" smtClean="0"/>
              <a:t>Symmetric?</a:t>
            </a:r>
            <a:r>
              <a:rPr lang="en-US" dirty="0" smtClean="0"/>
              <a:t> No, for example, there is no edge from </a:t>
            </a:r>
            <a:r>
              <a:rPr lang="en-US" i="1" dirty="0" smtClean="0"/>
              <a:t>d</a:t>
            </a:r>
            <a:r>
              <a:rPr lang="en-US" dirty="0" smtClean="0"/>
              <a:t> to </a:t>
            </a:r>
            <a:r>
              <a:rPr lang="en-US" i="1" dirty="0" smtClean="0"/>
              <a:t>a</a:t>
            </a:r>
            <a:r>
              <a:rPr lang="en-US" dirty="0" smtClean="0"/>
              <a:t> </a:t>
            </a:r>
          </a:p>
          <a:p>
            <a:pPr>
              <a:buFont typeface="Arial" pitchFamily="34" charset="0"/>
              <a:buChar char="•"/>
            </a:pPr>
            <a:r>
              <a:rPr lang="en-US" dirty="0" smtClean="0"/>
              <a:t> </a:t>
            </a:r>
            <a:r>
              <a:rPr lang="en-US" i="1" dirty="0" err="1" smtClean="0"/>
              <a:t>Antisymmetric</a:t>
            </a:r>
            <a:r>
              <a:rPr lang="en-US" i="1" dirty="0" smtClean="0"/>
              <a:t>?</a:t>
            </a:r>
            <a:r>
              <a:rPr lang="en-US" dirty="0" smtClean="0"/>
              <a:t> Yes, whenever there is an edge from one vertex</a:t>
            </a:r>
          </a:p>
          <a:p>
            <a:r>
              <a:rPr lang="en-US" dirty="0" smtClean="0"/>
              <a:t>                  to another, there is not one going back  </a:t>
            </a:r>
          </a:p>
          <a:p>
            <a:pPr>
              <a:buFont typeface="Arial" pitchFamily="34" charset="0"/>
              <a:buChar char="•"/>
            </a:pPr>
            <a:r>
              <a:rPr lang="en-US" dirty="0" smtClean="0"/>
              <a:t> </a:t>
            </a:r>
            <a:r>
              <a:rPr lang="en-US" i="1" dirty="0" smtClean="0"/>
              <a:t>Transitive? </a:t>
            </a:r>
            <a:r>
              <a:rPr lang="en-US" dirty="0" smtClean="0"/>
              <a:t>Yes (trivially), there  are no two edges where the first</a:t>
            </a:r>
          </a:p>
          <a:p>
            <a:r>
              <a:rPr lang="en-US" dirty="0" smtClean="0"/>
              <a:t>                  edge ends at the vertex where the second edge begins</a:t>
            </a:r>
            <a:endParaRPr lang="en-US" dirty="0"/>
          </a:p>
        </p:txBody>
      </p:sp>
      <p:cxnSp>
        <p:nvCxnSpPr>
          <p:cNvPr id="18" name="Straight Arrow Connector 17"/>
          <p:cNvCxnSpPr/>
          <p:nvPr/>
        </p:nvCxnSpPr>
        <p:spPr>
          <a:xfrm>
            <a:off x="2667000" y="2819400"/>
            <a:ext cx="2362200" cy="129540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rot="10800000" flipV="1">
            <a:off x="2743200" y="2743200"/>
            <a:ext cx="1905000" cy="121920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1828800" y="2590800"/>
            <a:ext cx="381000" cy="523220"/>
          </a:xfrm>
          <a:prstGeom prst="rect">
            <a:avLst/>
          </a:prstGeom>
          <a:noFill/>
        </p:spPr>
        <p:txBody>
          <a:bodyPr wrap="square" rtlCol="0">
            <a:spAutoFit/>
          </a:bodyPr>
          <a:lstStyle/>
          <a:p>
            <a:r>
              <a:rPr lang="en-US" sz="2800" i="1" dirty="0" smtClean="0"/>
              <a:t>a</a:t>
            </a:r>
            <a:endParaRPr lang="en-US" sz="2800" i="1" dirty="0"/>
          </a:p>
        </p:txBody>
      </p:sp>
      <p:sp>
        <p:nvSpPr>
          <p:cNvPr id="15" name="TextBox 14"/>
          <p:cNvSpPr txBox="1"/>
          <p:nvPr/>
        </p:nvSpPr>
        <p:spPr>
          <a:xfrm>
            <a:off x="4419600" y="4038600"/>
            <a:ext cx="381000" cy="523220"/>
          </a:xfrm>
          <a:prstGeom prst="rect">
            <a:avLst/>
          </a:prstGeom>
          <a:noFill/>
        </p:spPr>
        <p:txBody>
          <a:bodyPr wrap="square" rtlCol="0">
            <a:spAutoFit/>
          </a:bodyPr>
          <a:lstStyle/>
          <a:p>
            <a:r>
              <a:rPr lang="en-US" sz="2800" i="1" dirty="0" smtClean="0"/>
              <a:t>d</a:t>
            </a:r>
            <a:endParaRPr lang="en-US" sz="2800" i="1" dirty="0"/>
          </a:p>
        </p:txBody>
      </p:sp>
      <p:sp>
        <p:nvSpPr>
          <p:cNvPr id="16" name="TextBox 15"/>
          <p:cNvSpPr txBox="1"/>
          <p:nvPr/>
        </p:nvSpPr>
        <p:spPr>
          <a:xfrm>
            <a:off x="1981200" y="3886200"/>
            <a:ext cx="381000" cy="523220"/>
          </a:xfrm>
          <a:prstGeom prst="rect">
            <a:avLst/>
          </a:prstGeom>
          <a:noFill/>
        </p:spPr>
        <p:txBody>
          <a:bodyPr wrap="square" rtlCol="0">
            <a:spAutoFit/>
          </a:bodyPr>
          <a:lstStyle/>
          <a:p>
            <a:r>
              <a:rPr lang="en-US" sz="2800" i="1" dirty="0" smtClean="0"/>
              <a:t>c</a:t>
            </a:r>
            <a:endParaRPr lang="en-US" sz="2800" i="1" dirty="0"/>
          </a:p>
        </p:txBody>
      </p:sp>
      <p:sp>
        <p:nvSpPr>
          <p:cNvPr id="19" name="TextBox 18"/>
          <p:cNvSpPr txBox="1"/>
          <p:nvPr/>
        </p:nvSpPr>
        <p:spPr>
          <a:xfrm>
            <a:off x="4267200" y="2286000"/>
            <a:ext cx="381000" cy="523220"/>
          </a:xfrm>
          <a:prstGeom prst="rect">
            <a:avLst/>
          </a:prstGeom>
          <a:noFill/>
        </p:spPr>
        <p:txBody>
          <a:bodyPr wrap="square" rtlCol="0">
            <a:spAutoFit/>
          </a:bodyPr>
          <a:lstStyle/>
          <a:p>
            <a:r>
              <a:rPr lang="en-US" sz="2800" i="1" dirty="0" smtClean="0"/>
              <a:t>b</a:t>
            </a:r>
            <a:endParaRPr lang="en-US" sz="2800" i="1" dirty="0"/>
          </a:p>
        </p:txBody>
      </p:sp>
      <p:sp>
        <p:nvSpPr>
          <p:cNvPr id="21" name="Title 1"/>
          <p:cNvSpPr txBox="1">
            <a:spLocks/>
          </p:cNvSpPr>
          <p:nvPr/>
        </p:nvSpPr>
        <p:spPr>
          <a:xfrm>
            <a:off x="609600" y="381000"/>
            <a:ext cx="8229600" cy="1143000"/>
          </a:xfrm>
          <a:prstGeom prst="rect">
            <a:avLst/>
          </a:prstGeom>
        </p:spPr>
        <p:txBody>
          <a:bodyPr vert="horz" lIns="0" rIns="0" bIns="0" anchor="b">
            <a:normAutofit fontScale="75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5000" b="0" i="0" u="none" strike="noStrike" kern="1200" cap="none" spc="0" normalizeH="0" baseline="0" noProof="0" dirty="0" smtClean="0">
                <a:ln>
                  <a:noFill/>
                </a:ln>
                <a:solidFill>
                  <a:schemeClr val="tx2"/>
                </a:solidFill>
                <a:effectLst/>
                <a:uLnTx/>
                <a:uFillTx/>
                <a:latin typeface="+mj-lt"/>
                <a:ea typeface="+mj-ea"/>
                <a:cs typeface="+mj-cs"/>
              </a:rPr>
              <a:t>Determining which Properties a Relation has from its Digraph – Example </a:t>
            </a:r>
            <a:r>
              <a:rPr lang="en-US" sz="5000" dirty="0" smtClean="0">
                <a:solidFill>
                  <a:schemeClr val="tx2"/>
                </a:solidFill>
                <a:latin typeface="+mj-lt"/>
                <a:ea typeface="+mj-ea"/>
                <a:cs typeface="+mj-cs"/>
              </a:rPr>
              <a:t>4</a:t>
            </a:r>
            <a:endParaRPr kumimoji="0" lang="en-US" sz="5000" b="0" i="0" u="none" strike="noStrike" kern="1200" cap="none" spc="0" normalizeH="0" baseline="0" noProof="0" dirty="0">
              <a:ln>
                <a:noFill/>
              </a:ln>
              <a:solidFill>
                <a:schemeClr val="tx2"/>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81000"/>
            <a:ext cx="8229600" cy="1143000"/>
          </a:xfrm>
        </p:spPr>
        <p:txBody>
          <a:bodyPr>
            <a:noAutofit/>
          </a:bodyPr>
          <a:lstStyle/>
          <a:p>
            <a:r>
              <a:rPr lang="en-US" sz="4000" dirty="0" smtClean="0"/>
              <a:t>Example of the Powers of a Relation</a:t>
            </a:r>
            <a:endParaRPr lang="en-US" sz="4000" dirty="0"/>
          </a:p>
        </p:txBody>
      </p:sp>
      <p:grpSp>
        <p:nvGrpSpPr>
          <p:cNvPr id="18" name="Group 17"/>
          <p:cNvGrpSpPr/>
          <p:nvPr/>
        </p:nvGrpSpPr>
        <p:grpSpPr>
          <a:xfrm>
            <a:off x="1219200" y="1752600"/>
            <a:ext cx="2286000" cy="1956375"/>
            <a:chOff x="1905000" y="2590800"/>
            <a:chExt cx="4572000" cy="4587861"/>
          </a:xfrm>
        </p:grpSpPr>
        <p:sp>
          <p:nvSpPr>
            <p:cNvPr id="4" name="Oval 3"/>
            <p:cNvSpPr/>
            <p:nvPr/>
          </p:nvSpPr>
          <p:spPr>
            <a:xfrm>
              <a:off x="2362200" y="2667000"/>
              <a:ext cx="381000"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p:cNvSpPr/>
            <p:nvPr/>
          </p:nvSpPr>
          <p:spPr>
            <a:xfrm>
              <a:off x="2362200" y="4495800"/>
              <a:ext cx="381000"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5410200" y="4495800"/>
              <a:ext cx="381000"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5486400" y="2667000"/>
              <a:ext cx="381000"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1905000" y="2743200"/>
              <a:ext cx="381000" cy="523220"/>
            </a:xfrm>
            <a:prstGeom prst="rect">
              <a:avLst/>
            </a:prstGeom>
            <a:noFill/>
          </p:spPr>
          <p:txBody>
            <a:bodyPr wrap="square" rtlCol="0">
              <a:spAutoFit/>
            </a:bodyPr>
            <a:lstStyle/>
            <a:p>
              <a:r>
                <a:rPr lang="en-US" sz="2800" i="1" dirty="0" smtClean="0"/>
                <a:t>a</a:t>
              </a:r>
              <a:endParaRPr lang="en-US" sz="2800" i="1" dirty="0"/>
            </a:p>
          </p:txBody>
        </p:sp>
        <p:sp>
          <p:nvSpPr>
            <p:cNvPr id="9" name="TextBox 8"/>
            <p:cNvSpPr txBox="1"/>
            <p:nvPr/>
          </p:nvSpPr>
          <p:spPr>
            <a:xfrm>
              <a:off x="6096000" y="2590800"/>
              <a:ext cx="381000" cy="523220"/>
            </a:xfrm>
            <a:prstGeom prst="rect">
              <a:avLst/>
            </a:prstGeom>
            <a:noFill/>
          </p:spPr>
          <p:txBody>
            <a:bodyPr wrap="square" rtlCol="0">
              <a:spAutoFit/>
            </a:bodyPr>
            <a:lstStyle/>
            <a:p>
              <a:r>
                <a:rPr lang="en-US" sz="2800" i="1" dirty="0" smtClean="0"/>
                <a:t>b</a:t>
              </a:r>
              <a:endParaRPr lang="en-US" sz="2800" i="1" dirty="0"/>
            </a:p>
          </p:txBody>
        </p:sp>
        <p:sp>
          <p:nvSpPr>
            <p:cNvPr id="10" name="TextBox 9"/>
            <p:cNvSpPr txBox="1"/>
            <p:nvPr/>
          </p:nvSpPr>
          <p:spPr>
            <a:xfrm>
              <a:off x="5486400" y="5029200"/>
              <a:ext cx="381000" cy="523220"/>
            </a:xfrm>
            <a:prstGeom prst="rect">
              <a:avLst/>
            </a:prstGeom>
            <a:noFill/>
          </p:spPr>
          <p:txBody>
            <a:bodyPr wrap="square" rtlCol="0">
              <a:spAutoFit/>
            </a:bodyPr>
            <a:lstStyle/>
            <a:p>
              <a:r>
                <a:rPr lang="en-US" sz="2800" i="1" dirty="0" smtClean="0"/>
                <a:t>c</a:t>
              </a:r>
              <a:endParaRPr lang="en-US" sz="2800" i="1" dirty="0"/>
            </a:p>
          </p:txBody>
        </p:sp>
        <p:sp>
          <p:nvSpPr>
            <p:cNvPr id="11" name="TextBox 10"/>
            <p:cNvSpPr txBox="1"/>
            <p:nvPr/>
          </p:nvSpPr>
          <p:spPr>
            <a:xfrm>
              <a:off x="2438400" y="5105400"/>
              <a:ext cx="381000" cy="523220"/>
            </a:xfrm>
            <a:prstGeom prst="rect">
              <a:avLst/>
            </a:prstGeom>
            <a:noFill/>
          </p:spPr>
          <p:txBody>
            <a:bodyPr wrap="square" rtlCol="0">
              <a:spAutoFit/>
            </a:bodyPr>
            <a:lstStyle/>
            <a:p>
              <a:r>
                <a:rPr lang="en-US" sz="2800" i="1" dirty="0" smtClean="0"/>
                <a:t>d</a:t>
              </a:r>
              <a:endParaRPr lang="en-US" sz="2800" i="1" dirty="0"/>
            </a:p>
          </p:txBody>
        </p:sp>
        <p:cxnSp>
          <p:nvCxnSpPr>
            <p:cNvPr id="13" name="Straight Arrow Connector 12"/>
            <p:cNvCxnSpPr/>
            <p:nvPr/>
          </p:nvCxnSpPr>
          <p:spPr>
            <a:xfrm>
              <a:off x="2895600" y="2895600"/>
              <a:ext cx="2438400" cy="1588"/>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V="1">
              <a:off x="2819400" y="3048000"/>
              <a:ext cx="2590800" cy="14478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rot="5400000">
              <a:off x="5067300" y="3771900"/>
              <a:ext cx="1219200" cy="762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rot="10800000" flipV="1">
              <a:off x="2819400" y="4648200"/>
              <a:ext cx="2438400" cy="762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3886200" y="5807315"/>
              <a:ext cx="381000" cy="1371346"/>
            </a:xfrm>
            <a:prstGeom prst="rect">
              <a:avLst/>
            </a:prstGeom>
            <a:noFill/>
          </p:spPr>
          <p:txBody>
            <a:bodyPr wrap="square" rtlCol="0">
              <a:spAutoFit/>
            </a:bodyPr>
            <a:lstStyle/>
            <a:p>
              <a:r>
                <a:rPr lang="en-US" sz="3200" i="1" dirty="0" smtClean="0"/>
                <a:t>R</a:t>
              </a:r>
              <a:endParaRPr lang="en-US" sz="3200" i="1" dirty="0"/>
            </a:p>
          </p:txBody>
        </p:sp>
      </p:grpSp>
      <p:grpSp>
        <p:nvGrpSpPr>
          <p:cNvPr id="21" name="Group 20"/>
          <p:cNvGrpSpPr/>
          <p:nvPr/>
        </p:nvGrpSpPr>
        <p:grpSpPr>
          <a:xfrm>
            <a:off x="5029200" y="1676400"/>
            <a:ext cx="2133600" cy="1956375"/>
            <a:chOff x="1676400" y="1676400"/>
            <a:chExt cx="4800600" cy="4609120"/>
          </a:xfrm>
        </p:grpSpPr>
        <p:sp>
          <p:nvSpPr>
            <p:cNvPr id="22" name="Oval 21"/>
            <p:cNvSpPr/>
            <p:nvPr/>
          </p:nvSpPr>
          <p:spPr>
            <a:xfrm>
              <a:off x="2362200" y="1828800"/>
              <a:ext cx="381000"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p:cNvSpPr/>
            <p:nvPr/>
          </p:nvSpPr>
          <p:spPr>
            <a:xfrm>
              <a:off x="2362200" y="3657600"/>
              <a:ext cx="381000"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p:nvSpPr>
          <p:spPr>
            <a:xfrm>
              <a:off x="5410200" y="3657600"/>
              <a:ext cx="381000"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p:nvSpPr>
          <p:spPr>
            <a:xfrm>
              <a:off x="5486400" y="1828800"/>
              <a:ext cx="381000"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p:cNvSpPr txBox="1"/>
            <p:nvPr/>
          </p:nvSpPr>
          <p:spPr>
            <a:xfrm>
              <a:off x="1676400" y="1676400"/>
              <a:ext cx="381000" cy="523220"/>
            </a:xfrm>
            <a:prstGeom prst="rect">
              <a:avLst/>
            </a:prstGeom>
            <a:noFill/>
          </p:spPr>
          <p:txBody>
            <a:bodyPr wrap="square" rtlCol="0">
              <a:spAutoFit/>
            </a:bodyPr>
            <a:lstStyle/>
            <a:p>
              <a:r>
                <a:rPr lang="en-US" sz="2800" i="1" dirty="0" smtClean="0"/>
                <a:t>a</a:t>
              </a:r>
              <a:endParaRPr lang="en-US" sz="2800" i="1" dirty="0"/>
            </a:p>
          </p:txBody>
        </p:sp>
        <p:sp>
          <p:nvSpPr>
            <p:cNvPr id="27" name="TextBox 26"/>
            <p:cNvSpPr txBox="1"/>
            <p:nvPr/>
          </p:nvSpPr>
          <p:spPr>
            <a:xfrm>
              <a:off x="6096000" y="1676400"/>
              <a:ext cx="381000" cy="523220"/>
            </a:xfrm>
            <a:prstGeom prst="rect">
              <a:avLst/>
            </a:prstGeom>
            <a:noFill/>
          </p:spPr>
          <p:txBody>
            <a:bodyPr wrap="square" rtlCol="0">
              <a:spAutoFit/>
            </a:bodyPr>
            <a:lstStyle/>
            <a:p>
              <a:r>
                <a:rPr lang="en-US" sz="2800" i="1" dirty="0" smtClean="0"/>
                <a:t>b</a:t>
              </a:r>
              <a:endParaRPr lang="en-US" sz="2800" i="1" dirty="0"/>
            </a:p>
          </p:txBody>
        </p:sp>
        <p:sp>
          <p:nvSpPr>
            <p:cNvPr id="28" name="TextBox 27"/>
            <p:cNvSpPr txBox="1"/>
            <p:nvPr/>
          </p:nvSpPr>
          <p:spPr>
            <a:xfrm>
              <a:off x="5486400" y="4191000"/>
              <a:ext cx="381000" cy="523220"/>
            </a:xfrm>
            <a:prstGeom prst="rect">
              <a:avLst/>
            </a:prstGeom>
            <a:noFill/>
          </p:spPr>
          <p:txBody>
            <a:bodyPr wrap="square" rtlCol="0">
              <a:spAutoFit/>
            </a:bodyPr>
            <a:lstStyle/>
            <a:p>
              <a:r>
                <a:rPr lang="en-US" sz="2800" i="1" dirty="0" smtClean="0"/>
                <a:t>c</a:t>
              </a:r>
              <a:endParaRPr lang="en-US" sz="2800" i="1" dirty="0"/>
            </a:p>
          </p:txBody>
        </p:sp>
        <p:sp>
          <p:nvSpPr>
            <p:cNvPr id="29" name="TextBox 28"/>
            <p:cNvSpPr txBox="1"/>
            <p:nvPr/>
          </p:nvSpPr>
          <p:spPr>
            <a:xfrm>
              <a:off x="2438400" y="4267200"/>
              <a:ext cx="381000" cy="523220"/>
            </a:xfrm>
            <a:prstGeom prst="rect">
              <a:avLst/>
            </a:prstGeom>
            <a:noFill/>
          </p:spPr>
          <p:txBody>
            <a:bodyPr wrap="square" rtlCol="0">
              <a:spAutoFit/>
            </a:bodyPr>
            <a:lstStyle/>
            <a:p>
              <a:r>
                <a:rPr lang="en-US" sz="2800" i="1" dirty="0" smtClean="0"/>
                <a:t>d</a:t>
              </a:r>
              <a:endParaRPr lang="en-US" sz="2800" i="1" dirty="0"/>
            </a:p>
          </p:txBody>
        </p:sp>
        <p:cxnSp>
          <p:nvCxnSpPr>
            <p:cNvPr id="30" name="Straight Arrow Connector 29"/>
            <p:cNvCxnSpPr/>
            <p:nvPr/>
          </p:nvCxnSpPr>
          <p:spPr>
            <a:xfrm flipV="1">
              <a:off x="2819400" y="2209800"/>
              <a:ext cx="2590800" cy="1447800"/>
            </a:xfrm>
            <a:prstGeom prst="straightConnector1">
              <a:avLst/>
            </a:prstGeom>
            <a:ln w="28575">
              <a:solidFill>
                <a:schemeClr val="tx1"/>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rot="5400000">
              <a:off x="5067300" y="2933700"/>
              <a:ext cx="1219200" cy="76200"/>
            </a:xfrm>
            <a:prstGeom prst="straightConnector1">
              <a:avLst/>
            </a:prstGeom>
            <a:ln w="28575">
              <a:solidFill>
                <a:schemeClr val="tx1"/>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rot="10800000" flipV="1">
              <a:off x="2819400" y="3810000"/>
              <a:ext cx="2438400" cy="76200"/>
            </a:xfrm>
            <a:prstGeom prst="straightConnector1">
              <a:avLst/>
            </a:prstGeom>
            <a:ln w="28575">
              <a:solidFill>
                <a:schemeClr val="tx1"/>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3562350" y="4907820"/>
              <a:ext cx="1474470" cy="1377700"/>
            </a:xfrm>
            <a:prstGeom prst="rect">
              <a:avLst/>
            </a:prstGeom>
            <a:noFill/>
          </p:spPr>
          <p:txBody>
            <a:bodyPr wrap="square" rtlCol="0">
              <a:spAutoFit/>
            </a:bodyPr>
            <a:lstStyle/>
            <a:p>
              <a:r>
                <a:rPr lang="en-US" sz="3200" i="1" dirty="0" smtClean="0"/>
                <a:t>R</a:t>
              </a:r>
              <a:r>
                <a:rPr lang="en-US" sz="3200" baseline="30000" dirty="0" smtClean="0">
                  <a:latin typeface="Cambria Math" pitchFamily="18" charset="0"/>
                  <a:ea typeface="Cambria Math" pitchFamily="18" charset="0"/>
                </a:rPr>
                <a:t>2</a:t>
              </a:r>
              <a:endParaRPr lang="en-US" sz="3200" baseline="30000" dirty="0">
                <a:latin typeface="Cambria Math" pitchFamily="18" charset="0"/>
                <a:ea typeface="Cambria Math" pitchFamily="18" charset="0"/>
              </a:endParaRPr>
            </a:p>
          </p:txBody>
        </p:sp>
        <p:cxnSp>
          <p:nvCxnSpPr>
            <p:cNvPr id="34" name="Straight Arrow Connector 33"/>
            <p:cNvCxnSpPr/>
            <p:nvPr/>
          </p:nvCxnSpPr>
          <p:spPr>
            <a:xfrm>
              <a:off x="2895600" y="2209800"/>
              <a:ext cx="2514600" cy="13716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36" name="Oval 35"/>
          <p:cNvSpPr/>
          <p:nvPr/>
        </p:nvSpPr>
        <p:spPr>
          <a:xfrm>
            <a:off x="5428129" y="4334968"/>
            <a:ext cx="179294" cy="16941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p:cNvSpPr/>
          <p:nvPr/>
        </p:nvSpPr>
        <p:spPr>
          <a:xfrm>
            <a:off x="5428129" y="5148179"/>
            <a:ext cx="179294" cy="16941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p:cNvSpPr/>
          <p:nvPr/>
        </p:nvSpPr>
        <p:spPr>
          <a:xfrm>
            <a:off x="6862482" y="5148179"/>
            <a:ext cx="179294" cy="16941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p:cNvSpPr/>
          <p:nvPr/>
        </p:nvSpPr>
        <p:spPr>
          <a:xfrm>
            <a:off x="6898341" y="4334968"/>
            <a:ext cx="179294" cy="16941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Box 39"/>
          <p:cNvSpPr txBox="1"/>
          <p:nvPr/>
        </p:nvSpPr>
        <p:spPr>
          <a:xfrm>
            <a:off x="5105400" y="4334968"/>
            <a:ext cx="179294" cy="232660"/>
          </a:xfrm>
          <a:prstGeom prst="rect">
            <a:avLst/>
          </a:prstGeom>
          <a:noFill/>
        </p:spPr>
        <p:txBody>
          <a:bodyPr wrap="square" rtlCol="0">
            <a:spAutoFit/>
          </a:bodyPr>
          <a:lstStyle/>
          <a:p>
            <a:r>
              <a:rPr lang="en-US" sz="2800" i="1" dirty="0" smtClean="0"/>
              <a:t>a</a:t>
            </a:r>
            <a:endParaRPr lang="en-US" sz="2800" i="1" dirty="0"/>
          </a:p>
        </p:txBody>
      </p:sp>
      <p:sp>
        <p:nvSpPr>
          <p:cNvPr id="41" name="TextBox 40"/>
          <p:cNvSpPr txBox="1"/>
          <p:nvPr/>
        </p:nvSpPr>
        <p:spPr>
          <a:xfrm>
            <a:off x="7391400" y="4267200"/>
            <a:ext cx="179294" cy="232660"/>
          </a:xfrm>
          <a:prstGeom prst="rect">
            <a:avLst/>
          </a:prstGeom>
          <a:noFill/>
        </p:spPr>
        <p:txBody>
          <a:bodyPr wrap="square" rtlCol="0">
            <a:spAutoFit/>
          </a:bodyPr>
          <a:lstStyle/>
          <a:p>
            <a:r>
              <a:rPr lang="en-US" sz="2800" i="1" dirty="0" smtClean="0"/>
              <a:t>b</a:t>
            </a:r>
            <a:endParaRPr lang="en-US" sz="2800" i="1" dirty="0"/>
          </a:p>
        </p:txBody>
      </p:sp>
      <p:sp>
        <p:nvSpPr>
          <p:cNvPr id="42" name="TextBox 41"/>
          <p:cNvSpPr txBox="1"/>
          <p:nvPr/>
        </p:nvSpPr>
        <p:spPr>
          <a:xfrm>
            <a:off x="6898341" y="5385366"/>
            <a:ext cx="179294" cy="232660"/>
          </a:xfrm>
          <a:prstGeom prst="rect">
            <a:avLst/>
          </a:prstGeom>
          <a:noFill/>
        </p:spPr>
        <p:txBody>
          <a:bodyPr wrap="square" rtlCol="0">
            <a:spAutoFit/>
          </a:bodyPr>
          <a:lstStyle/>
          <a:p>
            <a:r>
              <a:rPr lang="en-US" sz="2800" i="1" dirty="0" smtClean="0"/>
              <a:t>c</a:t>
            </a:r>
            <a:endParaRPr lang="en-US" sz="2800" i="1" dirty="0"/>
          </a:p>
        </p:txBody>
      </p:sp>
      <p:sp>
        <p:nvSpPr>
          <p:cNvPr id="43" name="TextBox 42"/>
          <p:cNvSpPr txBox="1"/>
          <p:nvPr/>
        </p:nvSpPr>
        <p:spPr>
          <a:xfrm>
            <a:off x="5463988" y="5419250"/>
            <a:ext cx="179294" cy="232660"/>
          </a:xfrm>
          <a:prstGeom prst="rect">
            <a:avLst/>
          </a:prstGeom>
          <a:noFill/>
        </p:spPr>
        <p:txBody>
          <a:bodyPr wrap="square" rtlCol="0">
            <a:spAutoFit/>
          </a:bodyPr>
          <a:lstStyle/>
          <a:p>
            <a:r>
              <a:rPr lang="en-US" sz="2800" i="1" dirty="0" smtClean="0"/>
              <a:t>d</a:t>
            </a:r>
            <a:endParaRPr lang="en-US" sz="2800" i="1" dirty="0"/>
          </a:p>
        </p:txBody>
      </p:sp>
      <p:sp>
        <p:nvSpPr>
          <p:cNvPr id="44" name="TextBox 43"/>
          <p:cNvSpPr txBox="1"/>
          <p:nvPr/>
        </p:nvSpPr>
        <p:spPr>
          <a:xfrm>
            <a:off x="6019800" y="5562600"/>
            <a:ext cx="753036" cy="584775"/>
          </a:xfrm>
          <a:prstGeom prst="rect">
            <a:avLst/>
          </a:prstGeom>
          <a:noFill/>
        </p:spPr>
        <p:txBody>
          <a:bodyPr wrap="square" rtlCol="0">
            <a:spAutoFit/>
          </a:bodyPr>
          <a:lstStyle/>
          <a:p>
            <a:r>
              <a:rPr lang="en-US" sz="3200" i="1" dirty="0" smtClean="0"/>
              <a:t>R</a:t>
            </a:r>
            <a:r>
              <a:rPr lang="en-US" sz="3200" baseline="30000" dirty="0" smtClean="0">
                <a:latin typeface="Cambria Math" pitchFamily="18" charset="0"/>
                <a:ea typeface="Cambria Math" pitchFamily="18" charset="0"/>
              </a:rPr>
              <a:t>3</a:t>
            </a:r>
            <a:endParaRPr lang="en-US" sz="3200" baseline="30000" dirty="0">
              <a:latin typeface="Cambria Math" pitchFamily="18" charset="0"/>
              <a:ea typeface="Cambria Math" pitchFamily="18" charset="0"/>
            </a:endParaRPr>
          </a:p>
        </p:txBody>
      </p:sp>
      <p:cxnSp>
        <p:nvCxnSpPr>
          <p:cNvPr id="45" name="Straight Arrow Connector 44"/>
          <p:cNvCxnSpPr/>
          <p:nvPr/>
        </p:nvCxnSpPr>
        <p:spPr>
          <a:xfrm rot="5400000">
            <a:off x="5228776" y="4843204"/>
            <a:ext cx="542141" cy="747"/>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3" name="Right Arrow 62"/>
          <p:cNvSpPr/>
          <p:nvPr/>
        </p:nvSpPr>
        <p:spPr>
          <a:xfrm>
            <a:off x="4191000" y="2209800"/>
            <a:ext cx="304800" cy="228600"/>
          </a:xfrm>
          <a:prstGeom prst="right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4" name="Down Arrow 63"/>
          <p:cNvSpPr/>
          <p:nvPr/>
        </p:nvSpPr>
        <p:spPr>
          <a:xfrm>
            <a:off x="6019800" y="3733800"/>
            <a:ext cx="304800" cy="228600"/>
          </a:xfrm>
          <a:prstGeom prst="down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5" name="Right Arrow 64"/>
          <p:cNvSpPr/>
          <p:nvPr/>
        </p:nvSpPr>
        <p:spPr>
          <a:xfrm rot="10800000">
            <a:off x="4191000" y="4724400"/>
            <a:ext cx="304800" cy="228600"/>
          </a:xfrm>
          <a:prstGeom prst="right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66" name="Group 65"/>
          <p:cNvGrpSpPr/>
          <p:nvPr/>
        </p:nvGrpSpPr>
        <p:grpSpPr>
          <a:xfrm>
            <a:off x="1066800" y="4114800"/>
            <a:ext cx="2743200" cy="2108775"/>
            <a:chOff x="1752600" y="1676400"/>
            <a:chExt cx="4876800" cy="4177096"/>
          </a:xfrm>
        </p:grpSpPr>
        <p:sp>
          <p:nvSpPr>
            <p:cNvPr id="67" name="Oval 66"/>
            <p:cNvSpPr/>
            <p:nvPr/>
          </p:nvSpPr>
          <p:spPr>
            <a:xfrm>
              <a:off x="2362200" y="1828800"/>
              <a:ext cx="381000"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Oval 67"/>
            <p:cNvSpPr/>
            <p:nvPr/>
          </p:nvSpPr>
          <p:spPr>
            <a:xfrm>
              <a:off x="2362200" y="3657600"/>
              <a:ext cx="381000"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Oval 68"/>
            <p:cNvSpPr/>
            <p:nvPr/>
          </p:nvSpPr>
          <p:spPr>
            <a:xfrm>
              <a:off x="5410200" y="3657600"/>
              <a:ext cx="381000"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Oval 69"/>
            <p:cNvSpPr/>
            <p:nvPr/>
          </p:nvSpPr>
          <p:spPr>
            <a:xfrm>
              <a:off x="5486400" y="1828800"/>
              <a:ext cx="381000"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TextBox 70"/>
            <p:cNvSpPr txBox="1"/>
            <p:nvPr/>
          </p:nvSpPr>
          <p:spPr>
            <a:xfrm>
              <a:off x="1752600" y="1905000"/>
              <a:ext cx="381000" cy="523220"/>
            </a:xfrm>
            <a:prstGeom prst="rect">
              <a:avLst/>
            </a:prstGeom>
            <a:noFill/>
          </p:spPr>
          <p:txBody>
            <a:bodyPr wrap="square" rtlCol="0">
              <a:spAutoFit/>
            </a:bodyPr>
            <a:lstStyle/>
            <a:p>
              <a:r>
                <a:rPr lang="en-US" sz="2800" i="1" dirty="0" smtClean="0"/>
                <a:t>a</a:t>
              </a:r>
              <a:endParaRPr lang="en-US" sz="2800" i="1" dirty="0"/>
            </a:p>
          </p:txBody>
        </p:sp>
        <p:sp>
          <p:nvSpPr>
            <p:cNvPr id="72" name="TextBox 71"/>
            <p:cNvSpPr txBox="1"/>
            <p:nvPr/>
          </p:nvSpPr>
          <p:spPr>
            <a:xfrm>
              <a:off x="6248400" y="1676400"/>
              <a:ext cx="381000" cy="523220"/>
            </a:xfrm>
            <a:prstGeom prst="rect">
              <a:avLst/>
            </a:prstGeom>
            <a:noFill/>
          </p:spPr>
          <p:txBody>
            <a:bodyPr wrap="square" rtlCol="0">
              <a:spAutoFit/>
            </a:bodyPr>
            <a:lstStyle/>
            <a:p>
              <a:r>
                <a:rPr lang="en-US" sz="2800" i="1" dirty="0" smtClean="0"/>
                <a:t>b</a:t>
              </a:r>
              <a:endParaRPr lang="en-US" sz="2800" i="1" dirty="0"/>
            </a:p>
          </p:txBody>
        </p:sp>
        <p:sp>
          <p:nvSpPr>
            <p:cNvPr id="73" name="TextBox 72"/>
            <p:cNvSpPr txBox="1"/>
            <p:nvPr/>
          </p:nvSpPr>
          <p:spPr>
            <a:xfrm>
              <a:off x="5486400" y="4191000"/>
              <a:ext cx="381000" cy="523220"/>
            </a:xfrm>
            <a:prstGeom prst="rect">
              <a:avLst/>
            </a:prstGeom>
            <a:noFill/>
          </p:spPr>
          <p:txBody>
            <a:bodyPr wrap="square" rtlCol="0">
              <a:spAutoFit/>
            </a:bodyPr>
            <a:lstStyle/>
            <a:p>
              <a:r>
                <a:rPr lang="en-US" sz="2800" i="1" dirty="0" smtClean="0"/>
                <a:t>c</a:t>
              </a:r>
              <a:endParaRPr lang="en-US" sz="2800" i="1" dirty="0"/>
            </a:p>
          </p:txBody>
        </p:sp>
        <p:sp>
          <p:nvSpPr>
            <p:cNvPr id="74" name="TextBox 73"/>
            <p:cNvSpPr txBox="1"/>
            <p:nvPr/>
          </p:nvSpPr>
          <p:spPr>
            <a:xfrm>
              <a:off x="2438400" y="4267200"/>
              <a:ext cx="381000" cy="523220"/>
            </a:xfrm>
            <a:prstGeom prst="rect">
              <a:avLst/>
            </a:prstGeom>
            <a:noFill/>
          </p:spPr>
          <p:txBody>
            <a:bodyPr wrap="square" rtlCol="0">
              <a:spAutoFit/>
            </a:bodyPr>
            <a:lstStyle/>
            <a:p>
              <a:r>
                <a:rPr lang="en-US" sz="2800" i="1" dirty="0" smtClean="0"/>
                <a:t>d</a:t>
              </a:r>
              <a:endParaRPr lang="en-US" sz="2800" i="1" dirty="0"/>
            </a:p>
          </p:txBody>
        </p:sp>
        <p:cxnSp>
          <p:nvCxnSpPr>
            <p:cNvPr id="75" name="Straight Arrow Connector 74"/>
            <p:cNvCxnSpPr/>
            <p:nvPr/>
          </p:nvCxnSpPr>
          <p:spPr>
            <a:xfrm>
              <a:off x="2895600" y="2057400"/>
              <a:ext cx="2438400" cy="1588"/>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6" name="Straight Arrow Connector 75"/>
            <p:cNvCxnSpPr/>
            <p:nvPr/>
          </p:nvCxnSpPr>
          <p:spPr>
            <a:xfrm flipV="1">
              <a:off x="2819400" y="2209800"/>
              <a:ext cx="2590800" cy="14478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7" name="Straight Arrow Connector 76"/>
            <p:cNvCxnSpPr/>
            <p:nvPr/>
          </p:nvCxnSpPr>
          <p:spPr>
            <a:xfrm rot="5400000">
              <a:off x="5067300" y="2933700"/>
              <a:ext cx="1219200" cy="762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8" name="Straight Arrow Connector 77"/>
            <p:cNvCxnSpPr/>
            <p:nvPr/>
          </p:nvCxnSpPr>
          <p:spPr>
            <a:xfrm rot="10800000" flipV="1">
              <a:off x="2819400" y="3810000"/>
              <a:ext cx="2438400" cy="762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9" name="TextBox 78"/>
            <p:cNvSpPr txBox="1"/>
            <p:nvPr/>
          </p:nvSpPr>
          <p:spPr>
            <a:xfrm>
              <a:off x="3513667" y="4695164"/>
              <a:ext cx="1828800" cy="1158332"/>
            </a:xfrm>
            <a:prstGeom prst="rect">
              <a:avLst/>
            </a:prstGeom>
            <a:noFill/>
          </p:spPr>
          <p:txBody>
            <a:bodyPr wrap="square" rtlCol="0">
              <a:spAutoFit/>
            </a:bodyPr>
            <a:lstStyle/>
            <a:p>
              <a:r>
                <a:rPr lang="en-US" sz="3200" i="1" dirty="0" smtClean="0"/>
                <a:t>R</a:t>
              </a:r>
              <a:r>
                <a:rPr lang="en-US" sz="3200" baseline="30000" dirty="0" smtClean="0">
                  <a:latin typeface="Cambria Math" pitchFamily="18" charset="0"/>
                  <a:ea typeface="Cambria Math" pitchFamily="18" charset="0"/>
                </a:rPr>
                <a:t>4</a:t>
              </a:r>
              <a:endParaRPr lang="en-US" sz="3200" baseline="30000" dirty="0">
                <a:latin typeface="Cambria Math" pitchFamily="18" charset="0"/>
                <a:ea typeface="Cambria Math" pitchFamily="18" charset="0"/>
              </a:endParaRPr>
            </a:p>
          </p:txBody>
        </p:sp>
      </p:grpSp>
      <p:sp>
        <p:nvSpPr>
          <p:cNvPr id="80" name="TextBox 79"/>
          <p:cNvSpPr txBox="1"/>
          <p:nvPr/>
        </p:nvSpPr>
        <p:spPr>
          <a:xfrm>
            <a:off x="685800" y="6172200"/>
            <a:ext cx="8229600" cy="646331"/>
          </a:xfrm>
          <a:prstGeom prst="rect">
            <a:avLst/>
          </a:prstGeom>
          <a:noFill/>
          <a:ln>
            <a:solidFill>
              <a:schemeClr val="tx2"/>
            </a:solidFill>
          </a:ln>
        </p:spPr>
        <p:txBody>
          <a:bodyPr wrap="square" rtlCol="0">
            <a:spAutoFit/>
          </a:bodyPr>
          <a:lstStyle/>
          <a:p>
            <a:r>
              <a:rPr lang="en-US" dirty="0" smtClean="0"/>
              <a:t>The pair (</a:t>
            </a:r>
            <a:r>
              <a:rPr lang="en-US" dirty="0" err="1" smtClean="0"/>
              <a:t>x,y</a:t>
            </a:r>
            <a:r>
              <a:rPr lang="en-US" dirty="0" smtClean="0"/>
              <a:t>) is in  </a:t>
            </a:r>
            <a:r>
              <a:rPr lang="en-US" i="1" dirty="0" err="1" smtClean="0"/>
              <a:t>R</a:t>
            </a:r>
            <a:r>
              <a:rPr lang="en-US" i="1" baseline="30000" dirty="0" err="1" smtClean="0">
                <a:ea typeface="Cambria Math" pitchFamily="18" charset="0"/>
              </a:rPr>
              <a:t>n</a:t>
            </a:r>
            <a:r>
              <a:rPr lang="en-US" baseline="30000" dirty="0" smtClean="0">
                <a:latin typeface="Cambria Math" pitchFamily="18" charset="0"/>
                <a:ea typeface="Cambria Math" pitchFamily="18" charset="0"/>
              </a:rPr>
              <a:t> </a:t>
            </a:r>
            <a:r>
              <a:rPr lang="en-US" dirty="0" smtClean="0"/>
              <a:t> if there is a path of length </a:t>
            </a:r>
            <a:r>
              <a:rPr lang="en-US" i="1" dirty="0" smtClean="0"/>
              <a:t>n</a:t>
            </a:r>
            <a:r>
              <a:rPr lang="en-US" dirty="0" smtClean="0"/>
              <a:t> from </a:t>
            </a:r>
            <a:r>
              <a:rPr lang="en-US" i="1" dirty="0" smtClean="0"/>
              <a:t>x</a:t>
            </a:r>
            <a:r>
              <a:rPr lang="en-US" dirty="0" smtClean="0"/>
              <a:t> to </a:t>
            </a:r>
            <a:r>
              <a:rPr lang="en-US" i="1" dirty="0" smtClean="0"/>
              <a:t>y</a:t>
            </a:r>
            <a:r>
              <a:rPr lang="en-US" dirty="0" smtClean="0"/>
              <a:t>  in </a:t>
            </a:r>
            <a:r>
              <a:rPr lang="en-US" i="1" dirty="0" smtClean="0"/>
              <a:t>R</a:t>
            </a:r>
            <a:endParaRPr lang="en-US" dirty="0" smtClean="0"/>
          </a:p>
          <a:p>
            <a:r>
              <a:rPr lang="en-US" dirty="0" smtClean="0"/>
              <a:t>             (following the direction of the arrows). </a:t>
            </a:r>
            <a:endParaRPr lang="en-US" baseline="30000" dirty="0" smtClean="0">
              <a:latin typeface="Cambria Math" pitchFamily="18" charset="0"/>
              <a:ea typeface="Cambria Math" pitchFamily="18" charset="0"/>
            </a:endParaRPr>
          </a:p>
        </p:txBody>
      </p:sp>
      <p:sp>
        <p:nvSpPr>
          <p:cNvPr id="93" name="Freeform 92"/>
          <p:cNvSpPr/>
          <p:nvPr/>
        </p:nvSpPr>
        <p:spPr>
          <a:xfrm>
            <a:off x="7010400" y="4191000"/>
            <a:ext cx="330850" cy="348856"/>
          </a:xfrm>
          <a:custGeom>
            <a:avLst/>
            <a:gdLst>
              <a:gd name="connsiteX0" fmla="*/ 0 w 330850"/>
              <a:gd name="connsiteY0" fmla="*/ 126749 h 348856"/>
              <a:gd name="connsiteX1" fmla="*/ 45268 w 330850"/>
              <a:gd name="connsiteY1" fmla="*/ 45268 h 348856"/>
              <a:gd name="connsiteX2" fmla="*/ 72428 w 330850"/>
              <a:gd name="connsiteY2" fmla="*/ 36214 h 348856"/>
              <a:gd name="connsiteX3" fmla="*/ 99588 w 330850"/>
              <a:gd name="connsiteY3" fmla="*/ 18107 h 348856"/>
              <a:gd name="connsiteX4" fmla="*/ 153909 w 330850"/>
              <a:gd name="connsiteY4" fmla="*/ 0 h 348856"/>
              <a:gd name="connsiteX5" fmla="*/ 190123 w 330850"/>
              <a:gd name="connsiteY5" fmla="*/ 9054 h 348856"/>
              <a:gd name="connsiteX6" fmla="*/ 244444 w 330850"/>
              <a:gd name="connsiteY6" fmla="*/ 27161 h 348856"/>
              <a:gd name="connsiteX7" fmla="*/ 307818 w 330850"/>
              <a:gd name="connsiteY7" fmla="*/ 108642 h 348856"/>
              <a:gd name="connsiteX8" fmla="*/ 316872 w 330850"/>
              <a:gd name="connsiteY8" fmla="*/ 135802 h 348856"/>
              <a:gd name="connsiteX9" fmla="*/ 289711 w 330850"/>
              <a:gd name="connsiteY9" fmla="*/ 298765 h 348856"/>
              <a:gd name="connsiteX10" fmla="*/ 262551 w 330850"/>
              <a:gd name="connsiteY10" fmla="*/ 307818 h 348856"/>
              <a:gd name="connsiteX11" fmla="*/ 235390 w 330850"/>
              <a:gd name="connsiteY11" fmla="*/ 325925 h 348856"/>
              <a:gd name="connsiteX12" fmla="*/ 90535 w 330850"/>
              <a:gd name="connsiteY12" fmla="*/ 325925 h 348856"/>
              <a:gd name="connsiteX13" fmla="*/ 36214 w 330850"/>
              <a:gd name="connsiteY13" fmla="*/ 307818 h 348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0850" h="348856">
                <a:moveTo>
                  <a:pt x="0" y="126749"/>
                </a:moveTo>
                <a:cubicBezTo>
                  <a:pt x="7972" y="102834"/>
                  <a:pt x="21921" y="53051"/>
                  <a:pt x="45268" y="45268"/>
                </a:cubicBezTo>
                <a:cubicBezTo>
                  <a:pt x="54321" y="42250"/>
                  <a:pt x="63892" y="40482"/>
                  <a:pt x="72428" y="36214"/>
                </a:cubicBezTo>
                <a:cubicBezTo>
                  <a:pt x="82160" y="31348"/>
                  <a:pt x="89645" y="22526"/>
                  <a:pt x="99588" y="18107"/>
                </a:cubicBezTo>
                <a:cubicBezTo>
                  <a:pt x="117029" y="10355"/>
                  <a:pt x="153909" y="0"/>
                  <a:pt x="153909" y="0"/>
                </a:cubicBezTo>
                <a:cubicBezTo>
                  <a:pt x="165980" y="3018"/>
                  <a:pt x="178205" y="5479"/>
                  <a:pt x="190123" y="9054"/>
                </a:cubicBezTo>
                <a:cubicBezTo>
                  <a:pt x="208404" y="14539"/>
                  <a:pt x="244444" y="27161"/>
                  <a:pt x="244444" y="27161"/>
                </a:cubicBezTo>
                <a:cubicBezTo>
                  <a:pt x="267879" y="50596"/>
                  <a:pt x="296988" y="76154"/>
                  <a:pt x="307818" y="108642"/>
                </a:cubicBezTo>
                <a:lnTo>
                  <a:pt x="316872" y="135802"/>
                </a:lnTo>
                <a:cubicBezTo>
                  <a:pt x="315989" y="149048"/>
                  <a:pt x="330850" y="265854"/>
                  <a:pt x="289711" y="298765"/>
                </a:cubicBezTo>
                <a:cubicBezTo>
                  <a:pt x="282259" y="304727"/>
                  <a:pt x="271604" y="304800"/>
                  <a:pt x="262551" y="307818"/>
                </a:cubicBezTo>
                <a:cubicBezTo>
                  <a:pt x="253497" y="313854"/>
                  <a:pt x="245122" y="321059"/>
                  <a:pt x="235390" y="325925"/>
                </a:cubicBezTo>
                <a:cubicBezTo>
                  <a:pt x="189530" y="348856"/>
                  <a:pt x="140940" y="329803"/>
                  <a:pt x="90535" y="325925"/>
                </a:cubicBezTo>
                <a:lnTo>
                  <a:pt x="36214" y="307818"/>
                </a:lnTo>
              </a:path>
            </a:pathLst>
          </a:custGeom>
          <a:ln>
            <a:solidFill>
              <a:schemeClr val="tx1"/>
            </a:solidFill>
            <a:headEnd type="none" w="med" len="med"/>
            <a:tailEnd type="triangle" w="med" len="med"/>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94" name="Freeform 93"/>
          <p:cNvSpPr/>
          <p:nvPr/>
        </p:nvSpPr>
        <p:spPr>
          <a:xfrm>
            <a:off x="6934200" y="5029200"/>
            <a:ext cx="330850" cy="348856"/>
          </a:xfrm>
          <a:custGeom>
            <a:avLst/>
            <a:gdLst>
              <a:gd name="connsiteX0" fmla="*/ 0 w 330850"/>
              <a:gd name="connsiteY0" fmla="*/ 126749 h 348856"/>
              <a:gd name="connsiteX1" fmla="*/ 45268 w 330850"/>
              <a:gd name="connsiteY1" fmla="*/ 45268 h 348856"/>
              <a:gd name="connsiteX2" fmla="*/ 72428 w 330850"/>
              <a:gd name="connsiteY2" fmla="*/ 36214 h 348856"/>
              <a:gd name="connsiteX3" fmla="*/ 99588 w 330850"/>
              <a:gd name="connsiteY3" fmla="*/ 18107 h 348856"/>
              <a:gd name="connsiteX4" fmla="*/ 153909 w 330850"/>
              <a:gd name="connsiteY4" fmla="*/ 0 h 348856"/>
              <a:gd name="connsiteX5" fmla="*/ 190123 w 330850"/>
              <a:gd name="connsiteY5" fmla="*/ 9054 h 348856"/>
              <a:gd name="connsiteX6" fmla="*/ 244444 w 330850"/>
              <a:gd name="connsiteY6" fmla="*/ 27161 h 348856"/>
              <a:gd name="connsiteX7" fmla="*/ 307818 w 330850"/>
              <a:gd name="connsiteY7" fmla="*/ 108642 h 348856"/>
              <a:gd name="connsiteX8" fmla="*/ 316872 w 330850"/>
              <a:gd name="connsiteY8" fmla="*/ 135802 h 348856"/>
              <a:gd name="connsiteX9" fmla="*/ 289711 w 330850"/>
              <a:gd name="connsiteY9" fmla="*/ 298765 h 348856"/>
              <a:gd name="connsiteX10" fmla="*/ 262551 w 330850"/>
              <a:gd name="connsiteY10" fmla="*/ 307818 h 348856"/>
              <a:gd name="connsiteX11" fmla="*/ 235390 w 330850"/>
              <a:gd name="connsiteY11" fmla="*/ 325925 h 348856"/>
              <a:gd name="connsiteX12" fmla="*/ 90535 w 330850"/>
              <a:gd name="connsiteY12" fmla="*/ 325925 h 348856"/>
              <a:gd name="connsiteX13" fmla="*/ 36214 w 330850"/>
              <a:gd name="connsiteY13" fmla="*/ 307818 h 348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0850" h="348856">
                <a:moveTo>
                  <a:pt x="0" y="126749"/>
                </a:moveTo>
                <a:cubicBezTo>
                  <a:pt x="7972" y="102834"/>
                  <a:pt x="21921" y="53051"/>
                  <a:pt x="45268" y="45268"/>
                </a:cubicBezTo>
                <a:cubicBezTo>
                  <a:pt x="54321" y="42250"/>
                  <a:pt x="63892" y="40482"/>
                  <a:pt x="72428" y="36214"/>
                </a:cubicBezTo>
                <a:cubicBezTo>
                  <a:pt x="82160" y="31348"/>
                  <a:pt x="89645" y="22526"/>
                  <a:pt x="99588" y="18107"/>
                </a:cubicBezTo>
                <a:cubicBezTo>
                  <a:pt x="117029" y="10355"/>
                  <a:pt x="153909" y="0"/>
                  <a:pt x="153909" y="0"/>
                </a:cubicBezTo>
                <a:cubicBezTo>
                  <a:pt x="165980" y="3018"/>
                  <a:pt x="178205" y="5479"/>
                  <a:pt x="190123" y="9054"/>
                </a:cubicBezTo>
                <a:cubicBezTo>
                  <a:pt x="208404" y="14539"/>
                  <a:pt x="244444" y="27161"/>
                  <a:pt x="244444" y="27161"/>
                </a:cubicBezTo>
                <a:cubicBezTo>
                  <a:pt x="267879" y="50596"/>
                  <a:pt x="296988" y="76154"/>
                  <a:pt x="307818" y="108642"/>
                </a:cubicBezTo>
                <a:lnTo>
                  <a:pt x="316872" y="135802"/>
                </a:lnTo>
                <a:cubicBezTo>
                  <a:pt x="315989" y="149048"/>
                  <a:pt x="330850" y="265854"/>
                  <a:pt x="289711" y="298765"/>
                </a:cubicBezTo>
                <a:cubicBezTo>
                  <a:pt x="282259" y="304727"/>
                  <a:pt x="271604" y="304800"/>
                  <a:pt x="262551" y="307818"/>
                </a:cubicBezTo>
                <a:cubicBezTo>
                  <a:pt x="253497" y="313854"/>
                  <a:pt x="245122" y="321059"/>
                  <a:pt x="235390" y="325925"/>
                </a:cubicBezTo>
                <a:cubicBezTo>
                  <a:pt x="189530" y="348856"/>
                  <a:pt x="140940" y="329803"/>
                  <a:pt x="90535" y="325925"/>
                </a:cubicBezTo>
                <a:lnTo>
                  <a:pt x="36214" y="307818"/>
                </a:lnTo>
              </a:path>
            </a:pathLst>
          </a:custGeom>
          <a:ln>
            <a:solidFill>
              <a:schemeClr val="tx1"/>
            </a:solidFill>
            <a:headEnd type="none" w="med" len="med"/>
            <a:tailEnd type="triangle" w="med" len="med"/>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95" name="Freeform 94"/>
          <p:cNvSpPr/>
          <p:nvPr/>
        </p:nvSpPr>
        <p:spPr>
          <a:xfrm rot="881162">
            <a:off x="5525642" y="5062139"/>
            <a:ext cx="304800" cy="348856"/>
          </a:xfrm>
          <a:custGeom>
            <a:avLst/>
            <a:gdLst>
              <a:gd name="connsiteX0" fmla="*/ 0 w 330850"/>
              <a:gd name="connsiteY0" fmla="*/ 126749 h 348856"/>
              <a:gd name="connsiteX1" fmla="*/ 45268 w 330850"/>
              <a:gd name="connsiteY1" fmla="*/ 45268 h 348856"/>
              <a:gd name="connsiteX2" fmla="*/ 72428 w 330850"/>
              <a:gd name="connsiteY2" fmla="*/ 36214 h 348856"/>
              <a:gd name="connsiteX3" fmla="*/ 99588 w 330850"/>
              <a:gd name="connsiteY3" fmla="*/ 18107 h 348856"/>
              <a:gd name="connsiteX4" fmla="*/ 153909 w 330850"/>
              <a:gd name="connsiteY4" fmla="*/ 0 h 348856"/>
              <a:gd name="connsiteX5" fmla="*/ 190123 w 330850"/>
              <a:gd name="connsiteY5" fmla="*/ 9054 h 348856"/>
              <a:gd name="connsiteX6" fmla="*/ 244444 w 330850"/>
              <a:gd name="connsiteY6" fmla="*/ 27161 h 348856"/>
              <a:gd name="connsiteX7" fmla="*/ 307818 w 330850"/>
              <a:gd name="connsiteY7" fmla="*/ 108642 h 348856"/>
              <a:gd name="connsiteX8" fmla="*/ 316872 w 330850"/>
              <a:gd name="connsiteY8" fmla="*/ 135802 h 348856"/>
              <a:gd name="connsiteX9" fmla="*/ 289711 w 330850"/>
              <a:gd name="connsiteY9" fmla="*/ 298765 h 348856"/>
              <a:gd name="connsiteX10" fmla="*/ 262551 w 330850"/>
              <a:gd name="connsiteY10" fmla="*/ 307818 h 348856"/>
              <a:gd name="connsiteX11" fmla="*/ 235390 w 330850"/>
              <a:gd name="connsiteY11" fmla="*/ 325925 h 348856"/>
              <a:gd name="connsiteX12" fmla="*/ 90535 w 330850"/>
              <a:gd name="connsiteY12" fmla="*/ 325925 h 348856"/>
              <a:gd name="connsiteX13" fmla="*/ 36214 w 330850"/>
              <a:gd name="connsiteY13" fmla="*/ 307818 h 348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0850" h="348856">
                <a:moveTo>
                  <a:pt x="0" y="126749"/>
                </a:moveTo>
                <a:cubicBezTo>
                  <a:pt x="7972" y="102834"/>
                  <a:pt x="21921" y="53051"/>
                  <a:pt x="45268" y="45268"/>
                </a:cubicBezTo>
                <a:cubicBezTo>
                  <a:pt x="54321" y="42250"/>
                  <a:pt x="63892" y="40482"/>
                  <a:pt x="72428" y="36214"/>
                </a:cubicBezTo>
                <a:cubicBezTo>
                  <a:pt x="82160" y="31348"/>
                  <a:pt x="89645" y="22526"/>
                  <a:pt x="99588" y="18107"/>
                </a:cubicBezTo>
                <a:cubicBezTo>
                  <a:pt x="117029" y="10355"/>
                  <a:pt x="153909" y="0"/>
                  <a:pt x="153909" y="0"/>
                </a:cubicBezTo>
                <a:cubicBezTo>
                  <a:pt x="165980" y="3018"/>
                  <a:pt x="178205" y="5479"/>
                  <a:pt x="190123" y="9054"/>
                </a:cubicBezTo>
                <a:cubicBezTo>
                  <a:pt x="208404" y="14539"/>
                  <a:pt x="244444" y="27161"/>
                  <a:pt x="244444" y="27161"/>
                </a:cubicBezTo>
                <a:cubicBezTo>
                  <a:pt x="267879" y="50596"/>
                  <a:pt x="296988" y="76154"/>
                  <a:pt x="307818" y="108642"/>
                </a:cubicBezTo>
                <a:lnTo>
                  <a:pt x="316872" y="135802"/>
                </a:lnTo>
                <a:cubicBezTo>
                  <a:pt x="315989" y="149048"/>
                  <a:pt x="330850" y="265854"/>
                  <a:pt x="289711" y="298765"/>
                </a:cubicBezTo>
                <a:cubicBezTo>
                  <a:pt x="282259" y="304727"/>
                  <a:pt x="271604" y="304800"/>
                  <a:pt x="262551" y="307818"/>
                </a:cubicBezTo>
                <a:cubicBezTo>
                  <a:pt x="253497" y="313854"/>
                  <a:pt x="245122" y="321059"/>
                  <a:pt x="235390" y="325925"/>
                </a:cubicBezTo>
                <a:cubicBezTo>
                  <a:pt x="189530" y="348856"/>
                  <a:pt x="140940" y="329803"/>
                  <a:pt x="90535" y="325925"/>
                </a:cubicBezTo>
                <a:lnTo>
                  <a:pt x="36214" y="307818"/>
                </a:lnTo>
              </a:path>
            </a:pathLst>
          </a:custGeom>
          <a:ln>
            <a:solidFill>
              <a:schemeClr val="tx1"/>
            </a:solidFill>
            <a:headEnd type="none" w="med" len="med"/>
            <a:tailEnd type="triangle" w="med" len="med"/>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r>
              <a:rPr lang="el-GR" dirty="0" smtClean="0"/>
              <a:t>Παράδειγμα 8</a:t>
            </a:r>
            <a:endParaRPr lang="el-GR" dirty="0"/>
          </a:p>
        </p:txBody>
      </p:sp>
      <p:sp>
        <p:nvSpPr>
          <p:cNvPr id="3" name="Content Placeholder 2"/>
          <p:cNvSpPr>
            <a:spLocks noGrp="1"/>
          </p:cNvSpPr>
          <p:nvPr>
            <p:ph idx="1"/>
          </p:nvPr>
        </p:nvSpPr>
        <p:spPr>
          <a:xfrm>
            <a:off x="457200" y="1935480"/>
            <a:ext cx="8229600" cy="1188720"/>
          </a:xfrm>
        </p:spPr>
        <p:txBody>
          <a:bodyPr/>
          <a:lstStyle/>
          <a:p>
            <a:r>
              <a:rPr lang="el-GR" dirty="0" smtClean="0"/>
              <a:t>Βρείτε το κατευθυνόμενο γράφημα της σχέσης</a:t>
            </a:r>
          </a:p>
          <a:p>
            <a:r>
              <a:rPr lang="en-US" dirty="0" smtClean="0"/>
              <a:t>R = {(1,1), (1,3), (2,1), (2,3), (2,4), (3,1), (3,2), (4,1)}</a:t>
            </a:r>
          </a:p>
          <a:p>
            <a:pPr>
              <a:buNone/>
            </a:pPr>
            <a:endParaRPr lang="en-US" dirty="0" smtClean="0"/>
          </a:p>
          <a:p>
            <a:pPr>
              <a:buNone/>
            </a:pPr>
            <a:endParaRPr lang="el-GR" dirty="0"/>
          </a:p>
        </p:txBody>
      </p:sp>
      <p:sp>
        <p:nvSpPr>
          <p:cNvPr id="4" name="TextBox 3"/>
          <p:cNvSpPr txBox="1"/>
          <p:nvPr/>
        </p:nvSpPr>
        <p:spPr>
          <a:xfrm>
            <a:off x="3124200" y="4572000"/>
            <a:ext cx="256802" cy="369332"/>
          </a:xfrm>
          <a:prstGeom prst="rect">
            <a:avLst/>
          </a:prstGeom>
          <a:noFill/>
        </p:spPr>
        <p:txBody>
          <a:bodyPr wrap="none" rtlCol="0">
            <a:spAutoFit/>
          </a:bodyPr>
          <a:lstStyle/>
          <a:p>
            <a:r>
              <a:rPr lang="en-US" dirty="0" smtClean="0"/>
              <a:t>1</a:t>
            </a:r>
            <a:endParaRPr lang="el-GR" dirty="0"/>
          </a:p>
        </p:txBody>
      </p:sp>
      <p:sp>
        <p:nvSpPr>
          <p:cNvPr id="5" name="TextBox 4"/>
          <p:cNvSpPr txBox="1"/>
          <p:nvPr/>
        </p:nvSpPr>
        <p:spPr>
          <a:xfrm>
            <a:off x="5257800" y="4495800"/>
            <a:ext cx="296876" cy="369332"/>
          </a:xfrm>
          <a:prstGeom prst="rect">
            <a:avLst/>
          </a:prstGeom>
          <a:noFill/>
        </p:spPr>
        <p:txBody>
          <a:bodyPr wrap="none" rtlCol="0">
            <a:spAutoFit/>
          </a:bodyPr>
          <a:lstStyle/>
          <a:p>
            <a:r>
              <a:rPr lang="en-US" dirty="0" smtClean="0"/>
              <a:t>2</a:t>
            </a:r>
            <a:endParaRPr lang="el-GR" dirty="0"/>
          </a:p>
        </p:txBody>
      </p:sp>
      <p:sp>
        <p:nvSpPr>
          <p:cNvPr id="6" name="TextBox 5"/>
          <p:cNvSpPr txBox="1"/>
          <p:nvPr/>
        </p:nvSpPr>
        <p:spPr>
          <a:xfrm>
            <a:off x="3124200" y="5791200"/>
            <a:ext cx="306494" cy="369332"/>
          </a:xfrm>
          <a:prstGeom prst="rect">
            <a:avLst/>
          </a:prstGeom>
          <a:noFill/>
        </p:spPr>
        <p:txBody>
          <a:bodyPr wrap="none" rtlCol="0">
            <a:spAutoFit/>
          </a:bodyPr>
          <a:lstStyle/>
          <a:p>
            <a:r>
              <a:rPr lang="en-US" dirty="0" smtClean="0"/>
              <a:t>4</a:t>
            </a:r>
            <a:endParaRPr lang="el-GR" dirty="0"/>
          </a:p>
        </p:txBody>
      </p:sp>
      <p:sp>
        <p:nvSpPr>
          <p:cNvPr id="7" name="TextBox 6"/>
          <p:cNvSpPr txBox="1"/>
          <p:nvPr/>
        </p:nvSpPr>
        <p:spPr>
          <a:xfrm>
            <a:off x="5257800" y="5867400"/>
            <a:ext cx="290464" cy="369332"/>
          </a:xfrm>
          <a:prstGeom prst="rect">
            <a:avLst/>
          </a:prstGeom>
          <a:noFill/>
        </p:spPr>
        <p:txBody>
          <a:bodyPr wrap="none" rtlCol="0">
            <a:spAutoFit/>
          </a:bodyPr>
          <a:lstStyle/>
          <a:p>
            <a:r>
              <a:rPr lang="en-US" dirty="0" smtClean="0"/>
              <a:t>3</a:t>
            </a:r>
            <a:endParaRPr lang="el-GR" dirty="0"/>
          </a:p>
        </p:txBody>
      </p:sp>
      <p:cxnSp>
        <p:nvCxnSpPr>
          <p:cNvPr id="27" name="Shape 26"/>
          <p:cNvCxnSpPr>
            <a:stCxn id="4" idx="1"/>
            <a:endCxn id="4" idx="3"/>
          </p:cNvCxnSpPr>
          <p:nvPr/>
        </p:nvCxnSpPr>
        <p:spPr>
          <a:xfrm rot="10800000" flipH="1">
            <a:off x="3124200" y="4756666"/>
            <a:ext cx="256802" cy="12700"/>
          </a:xfrm>
          <a:prstGeom prst="bentConnector5">
            <a:avLst>
              <a:gd name="adj1" fmla="val -89018"/>
              <a:gd name="adj2" fmla="val 3254063"/>
              <a:gd name="adj3" fmla="val 189018"/>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9" name="Straight Arrow Connector 28"/>
          <p:cNvCxnSpPr/>
          <p:nvPr/>
        </p:nvCxnSpPr>
        <p:spPr>
          <a:xfrm>
            <a:off x="3657600" y="4953000"/>
            <a:ext cx="1524000" cy="11430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1" name="Straight Arrow Connector 30"/>
          <p:cNvCxnSpPr/>
          <p:nvPr/>
        </p:nvCxnSpPr>
        <p:spPr>
          <a:xfrm flipH="1" flipV="1">
            <a:off x="3886200" y="4648200"/>
            <a:ext cx="1219200" cy="762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3" name="Straight Arrow Connector 32"/>
          <p:cNvCxnSpPr>
            <a:endCxn id="7" idx="0"/>
          </p:cNvCxnSpPr>
          <p:nvPr/>
        </p:nvCxnSpPr>
        <p:spPr>
          <a:xfrm>
            <a:off x="5257800" y="4953000"/>
            <a:ext cx="145232" cy="9144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5" name="Straight Arrow Connector 34"/>
          <p:cNvCxnSpPr/>
          <p:nvPr/>
        </p:nvCxnSpPr>
        <p:spPr>
          <a:xfrm flipH="1">
            <a:off x="3581400" y="5029200"/>
            <a:ext cx="1371600" cy="9906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7" name="Straight Arrow Connector 36"/>
          <p:cNvCxnSpPr/>
          <p:nvPr/>
        </p:nvCxnSpPr>
        <p:spPr>
          <a:xfrm flipH="1" flipV="1">
            <a:off x="3581400" y="5029200"/>
            <a:ext cx="1447800" cy="11430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9" name="Straight Arrow Connector 38"/>
          <p:cNvCxnSpPr/>
          <p:nvPr/>
        </p:nvCxnSpPr>
        <p:spPr>
          <a:xfrm flipH="1" flipV="1">
            <a:off x="5105400" y="5105400"/>
            <a:ext cx="152400" cy="6858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1" name="Straight Arrow Connector 40"/>
          <p:cNvCxnSpPr/>
          <p:nvPr/>
        </p:nvCxnSpPr>
        <p:spPr>
          <a:xfrm flipH="1" flipV="1">
            <a:off x="3429000" y="4953000"/>
            <a:ext cx="76200" cy="8382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Παράδειγμα 9</a:t>
            </a:r>
            <a:endParaRPr lang="el-GR" dirty="0"/>
          </a:p>
        </p:txBody>
      </p:sp>
      <p:sp>
        <p:nvSpPr>
          <p:cNvPr id="3" name="Content Placeholder 2"/>
          <p:cNvSpPr>
            <a:spLocks noGrp="1"/>
          </p:cNvSpPr>
          <p:nvPr>
            <p:ph idx="1"/>
          </p:nvPr>
        </p:nvSpPr>
        <p:spPr>
          <a:xfrm>
            <a:off x="457200" y="1935480"/>
            <a:ext cx="8229600" cy="731520"/>
          </a:xfrm>
        </p:spPr>
        <p:txBody>
          <a:bodyPr/>
          <a:lstStyle/>
          <a:p>
            <a:r>
              <a:rPr lang="el-GR" dirty="0" smtClean="0"/>
              <a:t>Βρείτε τα διατεταγμένα ζεύγη της σχέσης</a:t>
            </a:r>
            <a:endParaRPr lang="el-GR" dirty="0"/>
          </a:p>
        </p:txBody>
      </p:sp>
      <p:sp>
        <p:nvSpPr>
          <p:cNvPr id="4" name="TextBox 3"/>
          <p:cNvSpPr txBox="1"/>
          <p:nvPr/>
        </p:nvSpPr>
        <p:spPr>
          <a:xfrm>
            <a:off x="1295400" y="2939534"/>
            <a:ext cx="256802" cy="369332"/>
          </a:xfrm>
          <a:prstGeom prst="rect">
            <a:avLst/>
          </a:prstGeom>
          <a:noFill/>
        </p:spPr>
        <p:txBody>
          <a:bodyPr wrap="none" rtlCol="0">
            <a:spAutoFit/>
          </a:bodyPr>
          <a:lstStyle/>
          <a:p>
            <a:r>
              <a:rPr lang="en-US" dirty="0" smtClean="0"/>
              <a:t>1</a:t>
            </a:r>
            <a:endParaRPr lang="el-GR" dirty="0"/>
          </a:p>
        </p:txBody>
      </p:sp>
      <p:sp>
        <p:nvSpPr>
          <p:cNvPr id="5" name="TextBox 4"/>
          <p:cNvSpPr txBox="1"/>
          <p:nvPr/>
        </p:nvSpPr>
        <p:spPr>
          <a:xfrm>
            <a:off x="3429000" y="2863334"/>
            <a:ext cx="296876" cy="369332"/>
          </a:xfrm>
          <a:prstGeom prst="rect">
            <a:avLst/>
          </a:prstGeom>
          <a:noFill/>
        </p:spPr>
        <p:txBody>
          <a:bodyPr wrap="none" rtlCol="0">
            <a:spAutoFit/>
          </a:bodyPr>
          <a:lstStyle/>
          <a:p>
            <a:r>
              <a:rPr lang="en-US" dirty="0" smtClean="0"/>
              <a:t>2</a:t>
            </a:r>
            <a:endParaRPr lang="el-GR" dirty="0"/>
          </a:p>
        </p:txBody>
      </p:sp>
      <p:sp>
        <p:nvSpPr>
          <p:cNvPr id="6" name="TextBox 5"/>
          <p:cNvSpPr txBox="1"/>
          <p:nvPr/>
        </p:nvSpPr>
        <p:spPr>
          <a:xfrm>
            <a:off x="1295400" y="4158734"/>
            <a:ext cx="306494" cy="369332"/>
          </a:xfrm>
          <a:prstGeom prst="rect">
            <a:avLst/>
          </a:prstGeom>
          <a:noFill/>
        </p:spPr>
        <p:txBody>
          <a:bodyPr wrap="none" rtlCol="0">
            <a:spAutoFit/>
          </a:bodyPr>
          <a:lstStyle/>
          <a:p>
            <a:r>
              <a:rPr lang="en-US" dirty="0" smtClean="0"/>
              <a:t>4</a:t>
            </a:r>
            <a:endParaRPr lang="el-GR" dirty="0"/>
          </a:p>
        </p:txBody>
      </p:sp>
      <p:sp>
        <p:nvSpPr>
          <p:cNvPr id="7" name="TextBox 6"/>
          <p:cNvSpPr txBox="1"/>
          <p:nvPr/>
        </p:nvSpPr>
        <p:spPr>
          <a:xfrm>
            <a:off x="3429000" y="4234934"/>
            <a:ext cx="290464" cy="369332"/>
          </a:xfrm>
          <a:prstGeom prst="rect">
            <a:avLst/>
          </a:prstGeom>
          <a:noFill/>
        </p:spPr>
        <p:txBody>
          <a:bodyPr wrap="none" rtlCol="0">
            <a:spAutoFit/>
          </a:bodyPr>
          <a:lstStyle/>
          <a:p>
            <a:r>
              <a:rPr lang="en-US" dirty="0" smtClean="0"/>
              <a:t>3</a:t>
            </a:r>
            <a:endParaRPr lang="el-GR" dirty="0"/>
          </a:p>
        </p:txBody>
      </p:sp>
      <p:cxnSp>
        <p:nvCxnSpPr>
          <p:cNvPr id="9" name="Straight Arrow Connector 8"/>
          <p:cNvCxnSpPr/>
          <p:nvPr/>
        </p:nvCxnSpPr>
        <p:spPr>
          <a:xfrm>
            <a:off x="1828800" y="3276600"/>
            <a:ext cx="1524000" cy="11430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0" name="Straight Arrow Connector 9"/>
          <p:cNvCxnSpPr/>
          <p:nvPr/>
        </p:nvCxnSpPr>
        <p:spPr>
          <a:xfrm flipH="1" flipV="1">
            <a:off x="2057400" y="2971800"/>
            <a:ext cx="1219200" cy="762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1" name="Straight Arrow Connector 10"/>
          <p:cNvCxnSpPr>
            <a:endCxn id="7" idx="0"/>
          </p:cNvCxnSpPr>
          <p:nvPr/>
        </p:nvCxnSpPr>
        <p:spPr>
          <a:xfrm>
            <a:off x="3429000" y="3320534"/>
            <a:ext cx="145232" cy="9144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p:nvPr/>
        </p:nvCxnSpPr>
        <p:spPr>
          <a:xfrm flipH="1" flipV="1">
            <a:off x="1752600" y="3352800"/>
            <a:ext cx="1447800" cy="11430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p:nvPr/>
        </p:nvCxnSpPr>
        <p:spPr>
          <a:xfrm flipH="1" flipV="1">
            <a:off x="1600200" y="3320534"/>
            <a:ext cx="76200" cy="8382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7" name="Shape 16"/>
          <p:cNvCxnSpPr>
            <a:stCxn id="5" idx="0"/>
            <a:endCxn id="5" idx="3"/>
          </p:cNvCxnSpPr>
          <p:nvPr/>
        </p:nvCxnSpPr>
        <p:spPr>
          <a:xfrm rot="16200000" flipH="1">
            <a:off x="3559324" y="2881448"/>
            <a:ext cx="184666" cy="148438"/>
          </a:xfrm>
          <a:prstGeom prst="bentConnector4">
            <a:avLst>
              <a:gd name="adj1" fmla="val -123791"/>
              <a:gd name="adj2" fmla="val 254004"/>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a:off x="1981200" y="4572000"/>
            <a:ext cx="1143000"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p:nvPr/>
        </p:nvCxnSpPr>
        <p:spPr>
          <a:xfrm>
            <a:off x="1752600" y="3505200"/>
            <a:ext cx="76200" cy="6858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4" name="TextBox 23"/>
          <p:cNvSpPr txBox="1"/>
          <p:nvPr/>
        </p:nvSpPr>
        <p:spPr>
          <a:xfrm>
            <a:off x="1066800" y="5638800"/>
            <a:ext cx="5545108" cy="369332"/>
          </a:xfrm>
          <a:prstGeom prst="rect">
            <a:avLst/>
          </a:prstGeom>
          <a:noFill/>
        </p:spPr>
        <p:txBody>
          <a:bodyPr wrap="none" rtlCol="0">
            <a:spAutoFit/>
          </a:bodyPr>
          <a:lstStyle/>
          <a:p>
            <a:r>
              <a:rPr lang="en-US" dirty="0" smtClean="0"/>
              <a:t>R = {(1,3), (1,4), (2,1), (2,2), (2,3), (3,1), (3,3), (4,1), (4,3)}</a:t>
            </a:r>
            <a:endParaRPr lang="el-GR" dirty="0"/>
          </a:p>
        </p:txBody>
      </p:sp>
      <p:cxnSp>
        <p:nvCxnSpPr>
          <p:cNvPr id="26" name="Shape 25"/>
          <p:cNvCxnSpPr>
            <a:stCxn id="7" idx="3"/>
            <a:endCxn id="7" idx="2"/>
          </p:cNvCxnSpPr>
          <p:nvPr/>
        </p:nvCxnSpPr>
        <p:spPr>
          <a:xfrm flipH="1">
            <a:off x="3574232" y="4419600"/>
            <a:ext cx="145232" cy="184666"/>
          </a:xfrm>
          <a:prstGeom prst="bentConnector4">
            <a:avLst>
              <a:gd name="adj1" fmla="val -157403"/>
              <a:gd name="adj2" fmla="val 223791"/>
            </a:avLst>
          </a:prstGeom>
          <a:ln>
            <a:tailEnd type="arrow"/>
          </a:ln>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Equivalence Relations</a:t>
            </a:r>
            <a:endParaRPr lang="en-US" dirty="0"/>
          </a:p>
        </p:txBody>
      </p:sp>
      <p:sp>
        <p:nvSpPr>
          <p:cNvPr id="3" name="Subtitle 2"/>
          <p:cNvSpPr>
            <a:spLocks noGrp="1"/>
          </p:cNvSpPr>
          <p:nvPr>
            <p:ph type="subTitle" idx="1"/>
          </p:nvPr>
        </p:nvSpPr>
        <p:spPr/>
        <p:txBody>
          <a:bodyPr/>
          <a:lstStyle/>
          <a:p>
            <a:r>
              <a:rPr lang="en-US" dirty="0" smtClean="0"/>
              <a:t>Section 9.5</a:t>
            </a:r>
            <a:endParaRPr lang="en-US"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Section Summary</a:t>
            </a:r>
            <a:endParaRPr lang="en-US" dirty="0"/>
          </a:p>
        </p:txBody>
      </p:sp>
      <p:sp>
        <p:nvSpPr>
          <p:cNvPr id="3" name="Content Placeholder 2"/>
          <p:cNvSpPr>
            <a:spLocks noGrp="1"/>
          </p:cNvSpPr>
          <p:nvPr>
            <p:ph idx="1"/>
          </p:nvPr>
        </p:nvSpPr>
        <p:spPr/>
        <p:txBody>
          <a:bodyPr>
            <a:normAutofit/>
          </a:bodyPr>
          <a:lstStyle/>
          <a:p>
            <a:r>
              <a:rPr lang="en-US" dirty="0" smtClean="0"/>
              <a:t>Equivalence Relations</a:t>
            </a:r>
          </a:p>
          <a:p>
            <a:r>
              <a:rPr lang="en-US" dirty="0" smtClean="0"/>
              <a:t>Equivalence Classes</a:t>
            </a:r>
          </a:p>
          <a:p>
            <a:r>
              <a:rPr lang="en-US" dirty="0" smtClean="0"/>
              <a:t>Equivalence Classes and Partitions</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Equivalence Relations</a:t>
            </a:r>
            <a:endParaRPr lang="en-US" dirty="0"/>
          </a:p>
        </p:txBody>
      </p:sp>
      <p:sp>
        <p:nvSpPr>
          <p:cNvPr id="3" name="Content Placeholder 2"/>
          <p:cNvSpPr>
            <a:spLocks noGrp="1"/>
          </p:cNvSpPr>
          <p:nvPr>
            <p:ph idx="1"/>
          </p:nvPr>
        </p:nvSpPr>
        <p:spPr/>
        <p:txBody>
          <a:bodyPr/>
          <a:lstStyle/>
          <a:p>
            <a:pPr>
              <a:buNone/>
            </a:pPr>
            <a:r>
              <a:rPr lang="en-US" b="1" dirty="0" smtClean="0"/>
              <a:t>   Definition </a:t>
            </a:r>
            <a:r>
              <a:rPr lang="en-US" b="1" dirty="0" smtClean="0">
                <a:latin typeface="Cambria Math" pitchFamily="18" charset="0"/>
                <a:ea typeface="Cambria Math" pitchFamily="18" charset="0"/>
              </a:rPr>
              <a:t>1</a:t>
            </a:r>
            <a:r>
              <a:rPr lang="en-US" dirty="0" smtClean="0"/>
              <a:t>:  A relation on a set </a:t>
            </a:r>
            <a:r>
              <a:rPr lang="en-US" i="1" dirty="0" smtClean="0"/>
              <a:t>A</a:t>
            </a:r>
            <a:r>
              <a:rPr lang="en-US" dirty="0" smtClean="0"/>
              <a:t> is called an </a:t>
            </a:r>
            <a:r>
              <a:rPr lang="en-US" i="1" dirty="0" smtClean="0"/>
              <a:t>equivalence relation </a:t>
            </a:r>
            <a:r>
              <a:rPr lang="en-US" dirty="0" smtClean="0"/>
              <a:t>if it is reflexive, symmetric, and transitive. </a:t>
            </a:r>
          </a:p>
          <a:p>
            <a:pPr>
              <a:buNone/>
            </a:pPr>
            <a:endParaRPr lang="en-US" dirty="0" smtClean="0"/>
          </a:p>
          <a:p>
            <a:pPr>
              <a:buNone/>
            </a:pPr>
            <a:r>
              <a:rPr lang="en-US" b="1" dirty="0" smtClean="0"/>
              <a:t>   Definition </a:t>
            </a:r>
            <a:r>
              <a:rPr lang="en-US" b="1" dirty="0" smtClean="0">
                <a:latin typeface="Cambria Math" pitchFamily="18" charset="0"/>
                <a:ea typeface="Cambria Math" pitchFamily="18" charset="0"/>
              </a:rPr>
              <a:t>2</a:t>
            </a:r>
            <a:r>
              <a:rPr lang="en-US" dirty="0" smtClean="0"/>
              <a:t>:  Two elements </a:t>
            </a:r>
            <a:r>
              <a:rPr lang="en-US" i="1" dirty="0" smtClean="0"/>
              <a:t>a</a:t>
            </a:r>
            <a:r>
              <a:rPr lang="en-US" dirty="0" smtClean="0"/>
              <a:t>, and </a:t>
            </a:r>
            <a:r>
              <a:rPr lang="en-US" i="1" dirty="0" smtClean="0"/>
              <a:t>b</a:t>
            </a:r>
            <a:r>
              <a:rPr lang="en-US" dirty="0" smtClean="0"/>
              <a:t> that are related by an equivalence relation are called  </a:t>
            </a:r>
            <a:r>
              <a:rPr lang="en-US" i="1" dirty="0" smtClean="0"/>
              <a:t>equivalent.  </a:t>
            </a:r>
            <a:r>
              <a:rPr lang="en-US" dirty="0" smtClean="0"/>
              <a:t>The notation </a:t>
            </a:r>
            <a:r>
              <a:rPr lang="en-US" i="1" dirty="0" smtClean="0"/>
              <a:t>a</a:t>
            </a:r>
            <a:r>
              <a:rPr lang="en-US" dirty="0" smtClean="0"/>
              <a:t> </a:t>
            </a:r>
            <a:r>
              <a:rPr lang="en-US" dirty="0" smtClean="0">
                <a:latin typeface="Cambria Math"/>
                <a:ea typeface="Cambria Math"/>
              </a:rPr>
              <a:t>∼ </a:t>
            </a:r>
            <a:r>
              <a:rPr lang="en-US" i="1" dirty="0" smtClean="0"/>
              <a:t>b</a:t>
            </a:r>
            <a:r>
              <a:rPr lang="en-US" dirty="0" smtClean="0"/>
              <a:t> is often used to denote that </a:t>
            </a:r>
            <a:r>
              <a:rPr lang="en-US" i="1" dirty="0" smtClean="0"/>
              <a:t>a</a:t>
            </a:r>
            <a:r>
              <a:rPr lang="en-US" dirty="0" smtClean="0"/>
              <a:t> and </a:t>
            </a:r>
            <a:r>
              <a:rPr lang="en-US" i="1" dirty="0" smtClean="0"/>
              <a:t>b</a:t>
            </a:r>
            <a:r>
              <a:rPr lang="en-US" dirty="0" smtClean="0"/>
              <a:t> are equivalent elements with respect to a particular equivalence relation.</a:t>
            </a:r>
          </a:p>
          <a:p>
            <a:endParaRPr lang="en-US"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lstStyle/>
          <a:p>
            <a:r>
              <a:rPr lang="en-US" dirty="0" smtClean="0"/>
              <a:t>Strings</a:t>
            </a:r>
            <a:endParaRPr lang="en-US" dirty="0"/>
          </a:p>
        </p:txBody>
      </p:sp>
      <p:sp>
        <p:nvSpPr>
          <p:cNvPr id="3" name="Content Placeholder 2"/>
          <p:cNvSpPr>
            <a:spLocks noGrp="1"/>
          </p:cNvSpPr>
          <p:nvPr>
            <p:ph idx="1"/>
          </p:nvPr>
        </p:nvSpPr>
        <p:spPr>
          <a:xfrm>
            <a:off x="457200" y="1828800"/>
            <a:ext cx="8229600" cy="4389120"/>
          </a:xfrm>
        </p:spPr>
        <p:txBody>
          <a:bodyPr>
            <a:normAutofit fontScale="55000" lnSpcReduction="20000"/>
          </a:bodyPr>
          <a:lstStyle/>
          <a:p>
            <a:pPr>
              <a:buNone/>
            </a:pPr>
            <a:r>
              <a:rPr lang="en-US" b="1" dirty="0" smtClean="0"/>
              <a:t>   </a:t>
            </a:r>
          </a:p>
          <a:p>
            <a:pPr>
              <a:buNone/>
            </a:pPr>
            <a:r>
              <a:rPr lang="en-US" b="1" dirty="0" smtClean="0"/>
              <a:t>     </a:t>
            </a:r>
            <a:r>
              <a:rPr lang="en-US" sz="3400" b="1" dirty="0" smtClean="0"/>
              <a:t>Example</a:t>
            </a:r>
            <a:r>
              <a:rPr lang="en-US" sz="3400" dirty="0" smtClean="0"/>
              <a:t>: Suppose that </a:t>
            </a:r>
            <a:r>
              <a:rPr lang="en-US" sz="3400" i="1" dirty="0" smtClean="0"/>
              <a:t>R</a:t>
            </a:r>
            <a:r>
              <a:rPr lang="en-US" sz="3400" dirty="0" smtClean="0"/>
              <a:t> is the relation on the set of strings of English letters such that </a:t>
            </a:r>
            <a:r>
              <a:rPr lang="en-US" sz="3400" i="1" dirty="0" err="1" smtClean="0"/>
              <a:t>aRb</a:t>
            </a:r>
            <a:r>
              <a:rPr lang="en-US" sz="3400" dirty="0" smtClean="0"/>
              <a:t> if and only if </a:t>
            </a:r>
            <a:r>
              <a:rPr lang="en-US" sz="3400" i="1" dirty="0" smtClean="0"/>
              <a:t>l</a:t>
            </a:r>
            <a:r>
              <a:rPr lang="en-US" sz="3400" dirty="0" smtClean="0"/>
              <a:t>(</a:t>
            </a:r>
            <a:r>
              <a:rPr lang="en-US" sz="3400" i="1" dirty="0" smtClean="0"/>
              <a:t>a</a:t>
            </a:r>
            <a:r>
              <a:rPr lang="en-US" sz="3400" dirty="0" smtClean="0"/>
              <a:t>) = </a:t>
            </a:r>
            <a:r>
              <a:rPr lang="en-US" sz="3400" i="1" dirty="0" smtClean="0"/>
              <a:t>l</a:t>
            </a:r>
            <a:r>
              <a:rPr lang="en-US" sz="3400" dirty="0" smtClean="0"/>
              <a:t>(</a:t>
            </a:r>
            <a:r>
              <a:rPr lang="en-US" sz="3400" i="1" dirty="0" smtClean="0"/>
              <a:t>b</a:t>
            </a:r>
            <a:r>
              <a:rPr lang="en-US" sz="3400" dirty="0" smtClean="0"/>
              <a:t>), where </a:t>
            </a:r>
            <a:r>
              <a:rPr lang="en-US" sz="3400" i="1" dirty="0" smtClean="0"/>
              <a:t>l</a:t>
            </a:r>
            <a:r>
              <a:rPr lang="en-US" sz="3400" dirty="0" smtClean="0"/>
              <a:t>(</a:t>
            </a:r>
            <a:r>
              <a:rPr lang="en-US" sz="3400" i="1" dirty="0" smtClean="0"/>
              <a:t>x</a:t>
            </a:r>
            <a:r>
              <a:rPr lang="en-US" sz="3400" dirty="0" smtClean="0"/>
              <a:t>) is the length of the string </a:t>
            </a:r>
            <a:r>
              <a:rPr lang="en-US" sz="3400" i="1" dirty="0" smtClean="0"/>
              <a:t>x</a:t>
            </a:r>
            <a:r>
              <a:rPr lang="en-US" sz="3400" dirty="0" smtClean="0"/>
              <a:t>. Is </a:t>
            </a:r>
            <a:r>
              <a:rPr lang="en-US" sz="3400" i="1" dirty="0" smtClean="0"/>
              <a:t>R</a:t>
            </a:r>
            <a:r>
              <a:rPr lang="en-US" sz="3400" dirty="0" smtClean="0"/>
              <a:t> an equivalence relation? </a:t>
            </a:r>
          </a:p>
          <a:p>
            <a:pPr>
              <a:buNone/>
            </a:pPr>
            <a:endParaRPr lang="en-US" sz="3400" dirty="0" smtClean="0"/>
          </a:p>
          <a:p>
            <a:pPr>
              <a:buNone/>
            </a:pPr>
            <a:r>
              <a:rPr lang="en-US" sz="3400" dirty="0" smtClean="0"/>
              <a:t>    </a:t>
            </a:r>
            <a:r>
              <a:rPr lang="en-US" sz="3400" b="1" dirty="0" smtClean="0"/>
              <a:t>Solution</a:t>
            </a:r>
            <a:r>
              <a:rPr lang="en-US" sz="3400" dirty="0" smtClean="0"/>
              <a:t>: Show that all of the properties of an equivalence relation hold.</a:t>
            </a:r>
          </a:p>
          <a:p>
            <a:pPr lvl="1"/>
            <a:r>
              <a:rPr lang="en-US" sz="3400" i="1" dirty="0" smtClean="0"/>
              <a:t>Reflexivity</a:t>
            </a:r>
            <a:r>
              <a:rPr lang="en-US" sz="3400" dirty="0" smtClean="0"/>
              <a:t>: Because</a:t>
            </a:r>
            <a:r>
              <a:rPr lang="en-US" sz="3400" i="1" dirty="0" smtClean="0"/>
              <a:t> l</a:t>
            </a:r>
            <a:r>
              <a:rPr lang="en-US" sz="3400" dirty="0" smtClean="0"/>
              <a:t>(</a:t>
            </a:r>
            <a:r>
              <a:rPr lang="en-US" sz="3400" i="1" dirty="0" smtClean="0"/>
              <a:t>a</a:t>
            </a:r>
            <a:r>
              <a:rPr lang="en-US" sz="3400" dirty="0" smtClean="0"/>
              <a:t>) = </a:t>
            </a:r>
            <a:r>
              <a:rPr lang="en-US" sz="3400" i="1" dirty="0" smtClean="0"/>
              <a:t>l</a:t>
            </a:r>
            <a:r>
              <a:rPr lang="en-US" sz="3400" dirty="0" smtClean="0"/>
              <a:t>(</a:t>
            </a:r>
            <a:r>
              <a:rPr lang="en-US" sz="3400" i="1" dirty="0" smtClean="0"/>
              <a:t>a</a:t>
            </a:r>
            <a:r>
              <a:rPr lang="en-US" sz="3400" dirty="0" smtClean="0"/>
              <a:t>), it follows that </a:t>
            </a:r>
            <a:r>
              <a:rPr lang="en-US" sz="3400" i="1" dirty="0" err="1" smtClean="0"/>
              <a:t>aRa</a:t>
            </a:r>
            <a:r>
              <a:rPr lang="en-US" sz="3400" dirty="0" smtClean="0"/>
              <a:t> for all strings </a:t>
            </a:r>
            <a:r>
              <a:rPr lang="en-US" sz="3400" i="1" dirty="0" smtClean="0"/>
              <a:t>a</a:t>
            </a:r>
            <a:r>
              <a:rPr lang="en-US" sz="3400" dirty="0" smtClean="0"/>
              <a:t>. </a:t>
            </a:r>
          </a:p>
          <a:p>
            <a:pPr lvl="1"/>
            <a:r>
              <a:rPr lang="en-US" sz="3400" i="1" dirty="0" smtClean="0"/>
              <a:t>Symmetry</a:t>
            </a:r>
            <a:r>
              <a:rPr lang="en-US" sz="3400" dirty="0" smtClean="0"/>
              <a:t>: Suppose that </a:t>
            </a:r>
            <a:r>
              <a:rPr lang="en-US" sz="3400" i="1" dirty="0" err="1" smtClean="0"/>
              <a:t>aRb</a:t>
            </a:r>
            <a:r>
              <a:rPr lang="en-US" sz="3400" i="1" dirty="0" smtClean="0"/>
              <a:t>.</a:t>
            </a:r>
            <a:r>
              <a:rPr lang="en-US" sz="3400" dirty="0" smtClean="0"/>
              <a:t>  Since </a:t>
            </a:r>
            <a:r>
              <a:rPr lang="en-US" sz="3400" i="1" dirty="0" smtClean="0"/>
              <a:t>l</a:t>
            </a:r>
            <a:r>
              <a:rPr lang="en-US" sz="3400" dirty="0" smtClean="0"/>
              <a:t>(</a:t>
            </a:r>
            <a:r>
              <a:rPr lang="en-US" sz="3400" i="1" dirty="0" smtClean="0"/>
              <a:t>a</a:t>
            </a:r>
            <a:r>
              <a:rPr lang="en-US" sz="3400" dirty="0" smtClean="0"/>
              <a:t>) = </a:t>
            </a:r>
            <a:r>
              <a:rPr lang="en-US" sz="3400" i="1" dirty="0" smtClean="0"/>
              <a:t>l</a:t>
            </a:r>
            <a:r>
              <a:rPr lang="en-US" sz="3400" dirty="0" smtClean="0"/>
              <a:t>(</a:t>
            </a:r>
            <a:r>
              <a:rPr lang="en-US" sz="3400" i="1" dirty="0" smtClean="0"/>
              <a:t>b</a:t>
            </a:r>
            <a:r>
              <a:rPr lang="en-US" sz="3400" dirty="0" smtClean="0"/>
              <a:t>), </a:t>
            </a:r>
            <a:r>
              <a:rPr lang="en-US" sz="3400" i="1" dirty="0" smtClean="0"/>
              <a:t>l</a:t>
            </a:r>
            <a:r>
              <a:rPr lang="en-US" sz="3400" dirty="0" smtClean="0"/>
              <a:t>(</a:t>
            </a:r>
            <a:r>
              <a:rPr lang="en-US" sz="3400" i="1" dirty="0" smtClean="0"/>
              <a:t>b</a:t>
            </a:r>
            <a:r>
              <a:rPr lang="en-US" sz="3400" dirty="0" smtClean="0"/>
              <a:t>) = </a:t>
            </a:r>
            <a:r>
              <a:rPr lang="en-US" sz="3400" i="1" dirty="0" smtClean="0"/>
              <a:t>l</a:t>
            </a:r>
            <a:r>
              <a:rPr lang="en-US" sz="3400" dirty="0" smtClean="0"/>
              <a:t>(</a:t>
            </a:r>
            <a:r>
              <a:rPr lang="en-US" sz="3400" i="1" dirty="0" smtClean="0"/>
              <a:t>a</a:t>
            </a:r>
            <a:r>
              <a:rPr lang="en-US" sz="3400" dirty="0" smtClean="0"/>
              <a:t>) also holds  and </a:t>
            </a:r>
            <a:r>
              <a:rPr lang="en-US" sz="3400" i="1" dirty="0" err="1" smtClean="0"/>
              <a:t>bRa</a:t>
            </a:r>
            <a:r>
              <a:rPr lang="en-US" sz="3400" dirty="0" smtClean="0"/>
              <a:t>. </a:t>
            </a:r>
          </a:p>
          <a:p>
            <a:pPr lvl="1"/>
            <a:r>
              <a:rPr lang="en-US" sz="3400" i="1" dirty="0" smtClean="0"/>
              <a:t>Transitivity</a:t>
            </a:r>
            <a:r>
              <a:rPr lang="en-US" sz="3400" dirty="0" smtClean="0"/>
              <a:t>: Suppose that </a:t>
            </a:r>
            <a:r>
              <a:rPr lang="en-US" sz="3400" dirty="0" err="1" smtClean="0"/>
              <a:t>a</a:t>
            </a:r>
            <a:r>
              <a:rPr lang="en-US" sz="3400" i="1" dirty="0" err="1" smtClean="0"/>
              <a:t>R</a:t>
            </a:r>
            <a:r>
              <a:rPr lang="en-US" sz="3400" dirty="0" err="1" smtClean="0"/>
              <a:t>b</a:t>
            </a:r>
            <a:r>
              <a:rPr lang="en-US" sz="3400" i="1" dirty="0" smtClean="0"/>
              <a:t> </a:t>
            </a:r>
            <a:r>
              <a:rPr lang="en-US" sz="3400" dirty="0" smtClean="0"/>
              <a:t>and </a:t>
            </a:r>
            <a:r>
              <a:rPr lang="en-US" sz="3400" i="1" dirty="0" err="1" smtClean="0"/>
              <a:t>bRc</a:t>
            </a:r>
            <a:r>
              <a:rPr lang="en-US" sz="3400" dirty="0" smtClean="0"/>
              <a:t>. Since </a:t>
            </a:r>
            <a:r>
              <a:rPr lang="en-US" sz="3400" i="1" dirty="0" smtClean="0"/>
              <a:t>l</a:t>
            </a:r>
            <a:r>
              <a:rPr lang="en-US" sz="3400" dirty="0" smtClean="0"/>
              <a:t>(</a:t>
            </a:r>
            <a:r>
              <a:rPr lang="en-US" sz="3400" i="1" dirty="0" smtClean="0"/>
              <a:t>a</a:t>
            </a:r>
            <a:r>
              <a:rPr lang="en-US" sz="3400" dirty="0" smtClean="0"/>
              <a:t>) = </a:t>
            </a:r>
            <a:r>
              <a:rPr lang="en-US" sz="3400" i="1" dirty="0" smtClean="0"/>
              <a:t>l</a:t>
            </a:r>
            <a:r>
              <a:rPr lang="en-US" sz="3400" dirty="0" smtClean="0"/>
              <a:t>(</a:t>
            </a:r>
            <a:r>
              <a:rPr lang="en-US" sz="3400" i="1" dirty="0" smtClean="0"/>
              <a:t>b</a:t>
            </a:r>
            <a:r>
              <a:rPr lang="en-US" sz="3400" dirty="0" smtClean="0"/>
              <a:t>),and </a:t>
            </a:r>
            <a:r>
              <a:rPr lang="en-US" sz="3400" i="1" dirty="0" smtClean="0"/>
              <a:t>l</a:t>
            </a:r>
            <a:r>
              <a:rPr lang="en-US" sz="3400" dirty="0" smtClean="0"/>
              <a:t>(</a:t>
            </a:r>
            <a:r>
              <a:rPr lang="en-US" sz="3400" i="1" dirty="0" smtClean="0"/>
              <a:t>b</a:t>
            </a:r>
            <a:r>
              <a:rPr lang="en-US" sz="3400" dirty="0" smtClean="0"/>
              <a:t>) = </a:t>
            </a:r>
            <a:r>
              <a:rPr lang="en-US" sz="3400" i="1" dirty="0" smtClean="0"/>
              <a:t>l</a:t>
            </a:r>
            <a:r>
              <a:rPr lang="en-US" sz="3400" dirty="0" smtClean="0"/>
              <a:t>(</a:t>
            </a:r>
            <a:r>
              <a:rPr lang="en-US" sz="3400" i="1" dirty="0" smtClean="0"/>
              <a:t>c</a:t>
            </a:r>
            <a:r>
              <a:rPr lang="en-US" sz="3400" dirty="0" smtClean="0"/>
              <a:t>), </a:t>
            </a:r>
            <a:r>
              <a:rPr lang="en-US" sz="3400" i="1" dirty="0" smtClean="0">
                <a:solidFill>
                  <a:srgbClr val="FF0000"/>
                </a:solidFill>
              </a:rPr>
              <a:t>l</a:t>
            </a:r>
            <a:r>
              <a:rPr lang="en-US" sz="3400" dirty="0" smtClean="0">
                <a:solidFill>
                  <a:srgbClr val="FF0000"/>
                </a:solidFill>
              </a:rPr>
              <a:t>(</a:t>
            </a:r>
            <a:r>
              <a:rPr lang="en-US" sz="3400" i="1" dirty="0" smtClean="0">
                <a:solidFill>
                  <a:srgbClr val="FF0000"/>
                </a:solidFill>
              </a:rPr>
              <a:t>a</a:t>
            </a:r>
            <a:r>
              <a:rPr lang="en-US" sz="3400" dirty="0" smtClean="0">
                <a:solidFill>
                  <a:srgbClr val="FF0000"/>
                </a:solidFill>
              </a:rPr>
              <a:t>) = </a:t>
            </a:r>
            <a:r>
              <a:rPr lang="en-US" sz="3400" i="1" dirty="0" smtClean="0">
                <a:solidFill>
                  <a:srgbClr val="FF0000"/>
                </a:solidFill>
              </a:rPr>
              <a:t>l</a:t>
            </a:r>
            <a:r>
              <a:rPr lang="en-US" sz="3400" dirty="0" smtClean="0">
                <a:solidFill>
                  <a:srgbClr val="FF0000"/>
                </a:solidFill>
              </a:rPr>
              <a:t>(</a:t>
            </a:r>
            <a:r>
              <a:rPr lang="en-US" sz="3400" i="1" dirty="0" smtClean="0">
                <a:solidFill>
                  <a:srgbClr val="FF0000"/>
                </a:solidFill>
              </a:rPr>
              <a:t>c</a:t>
            </a:r>
            <a:r>
              <a:rPr lang="en-US" sz="3400" dirty="0" smtClean="0">
                <a:solidFill>
                  <a:srgbClr val="FF0000"/>
                </a:solidFill>
              </a:rPr>
              <a:t>) also holds and </a:t>
            </a:r>
            <a:r>
              <a:rPr lang="en-US" sz="3400" i="1" dirty="0" err="1" smtClean="0">
                <a:solidFill>
                  <a:srgbClr val="FF0000"/>
                </a:solidFill>
              </a:rPr>
              <a:t>aRc</a:t>
            </a:r>
            <a:r>
              <a:rPr lang="en-US" sz="3400" dirty="0" smtClean="0">
                <a:solidFill>
                  <a:srgbClr val="FF0000"/>
                </a:solidFill>
              </a:rPr>
              <a:t>. </a:t>
            </a:r>
          </a:p>
          <a:p>
            <a:pPr>
              <a:buNone/>
            </a:pPr>
            <a:endParaRPr lang="en-US" dirty="0" smtClean="0"/>
          </a:p>
          <a:p>
            <a:pPr>
              <a:buNone/>
            </a:pPr>
            <a:endParaRPr lang="en-US" dirty="0" smtClean="0"/>
          </a:p>
          <a:p>
            <a:pPr>
              <a:buNone/>
            </a:pPr>
            <a:r>
              <a:rPr lang="en-US" dirty="0" smtClean="0"/>
              <a:t>         </a:t>
            </a:r>
            <a:endParaRPr lang="en-US"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Congruence Modulo </a:t>
            </a:r>
            <a:r>
              <a:rPr lang="en-US" i="1" dirty="0" smtClean="0"/>
              <a:t>m</a:t>
            </a:r>
            <a:endParaRPr lang="en-US" i="1" dirty="0"/>
          </a:p>
        </p:txBody>
      </p:sp>
      <p:sp>
        <p:nvSpPr>
          <p:cNvPr id="3" name="Content Placeholder 2"/>
          <p:cNvSpPr>
            <a:spLocks noGrp="1"/>
          </p:cNvSpPr>
          <p:nvPr>
            <p:ph idx="1"/>
          </p:nvPr>
        </p:nvSpPr>
        <p:spPr/>
        <p:txBody>
          <a:bodyPr>
            <a:normAutofit fontScale="77500" lnSpcReduction="20000"/>
          </a:bodyPr>
          <a:lstStyle/>
          <a:p>
            <a:pPr>
              <a:buNone/>
            </a:pPr>
            <a:r>
              <a:rPr lang="en-US" dirty="0" smtClean="0"/>
              <a:t>   </a:t>
            </a:r>
            <a:r>
              <a:rPr lang="en-US" b="1" dirty="0" smtClean="0"/>
              <a:t>Example</a:t>
            </a:r>
            <a:r>
              <a:rPr lang="en-US" dirty="0" smtClean="0"/>
              <a:t>:  Let </a:t>
            </a:r>
            <a:r>
              <a:rPr lang="en-US" i="1" dirty="0" smtClean="0"/>
              <a:t>m</a:t>
            </a:r>
            <a:r>
              <a:rPr lang="en-US" dirty="0" smtClean="0"/>
              <a:t> be an integer with </a:t>
            </a:r>
            <a:r>
              <a:rPr lang="en-US" i="1" dirty="0" smtClean="0"/>
              <a:t>m</a:t>
            </a:r>
            <a:r>
              <a:rPr lang="en-US" dirty="0" smtClean="0"/>
              <a:t> &gt; </a:t>
            </a:r>
            <a:r>
              <a:rPr lang="en-US" dirty="0" smtClean="0">
                <a:latin typeface="Cambria Math" pitchFamily="18" charset="0"/>
                <a:ea typeface="Cambria Math" pitchFamily="18" charset="0"/>
              </a:rPr>
              <a:t>1</a:t>
            </a:r>
            <a:r>
              <a:rPr lang="en-US" dirty="0" smtClean="0"/>
              <a:t>. Show that the relation </a:t>
            </a:r>
          </a:p>
          <a:p>
            <a:pPr>
              <a:buNone/>
            </a:pPr>
            <a:r>
              <a:rPr lang="en-US" dirty="0" smtClean="0"/>
              <a:t>         </a:t>
            </a:r>
            <a:r>
              <a:rPr lang="en-US" i="1" dirty="0" smtClean="0"/>
              <a:t>R</a:t>
            </a:r>
            <a:r>
              <a:rPr lang="en-US" dirty="0" smtClean="0"/>
              <a:t> = {(</a:t>
            </a:r>
            <a:r>
              <a:rPr lang="en-US" i="1" dirty="0" err="1" smtClean="0"/>
              <a:t>a</a:t>
            </a:r>
            <a:r>
              <a:rPr lang="en-US" dirty="0" err="1" smtClean="0"/>
              <a:t>,</a:t>
            </a:r>
            <a:r>
              <a:rPr lang="en-US" i="1" dirty="0" err="1" smtClean="0"/>
              <a:t>b</a:t>
            </a:r>
            <a:r>
              <a:rPr lang="en-US" dirty="0" smtClean="0"/>
              <a:t>) | </a:t>
            </a:r>
            <a:r>
              <a:rPr lang="en-US" i="1" dirty="0" smtClean="0"/>
              <a:t>a</a:t>
            </a:r>
            <a:r>
              <a:rPr lang="en-US" dirty="0" smtClean="0"/>
              <a:t> </a:t>
            </a:r>
            <a:r>
              <a:rPr lang="en-US" dirty="0" smtClean="0">
                <a:latin typeface="Cambria Math"/>
                <a:ea typeface="Cambria Math"/>
              </a:rPr>
              <a:t>≡</a:t>
            </a:r>
            <a:r>
              <a:rPr lang="en-US" dirty="0" smtClean="0"/>
              <a:t> </a:t>
            </a:r>
            <a:r>
              <a:rPr lang="en-US" i="1" dirty="0" smtClean="0"/>
              <a:t>b</a:t>
            </a:r>
            <a:r>
              <a:rPr lang="en-US" dirty="0" smtClean="0"/>
              <a:t> (mod </a:t>
            </a:r>
            <a:r>
              <a:rPr lang="en-US" i="1" dirty="0" smtClean="0"/>
              <a:t>m</a:t>
            </a:r>
            <a:r>
              <a:rPr lang="en-US" dirty="0" smtClean="0"/>
              <a:t>)} </a:t>
            </a:r>
          </a:p>
          <a:p>
            <a:pPr>
              <a:buNone/>
            </a:pPr>
            <a:r>
              <a:rPr lang="en-US" dirty="0" smtClean="0"/>
              <a:t>    is an equivalence relation on the set of integers.</a:t>
            </a:r>
          </a:p>
          <a:p>
            <a:pPr>
              <a:buNone/>
            </a:pPr>
            <a:endParaRPr lang="en-US" dirty="0" smtClean="0"/>
          </a:p>
          <a:p>
            <a:pPr>
              <a:buNone/>
            </a:pPr>
            <a:r>
              <a:rPr lang="en-US" b="1" dirty="0" smtClean="0"/>
              <a:t>   Solution</a:t>
            </a:r>
            <a:r>
              <a:rPr lang="en-US" dirty="0" smtClean="0"/>
              <a:t>:  Recall that </a:t>
            </a:r>
            <a:r>
              <a:rPr lang="en-US" i="1" dirty="0" smtClean="0"/>
              <a:t>a</a:t>
            </a:r>
            <a:r>
              <a:rPr lang="en-US" dirty="0" smtClean="0"/>
              <a:t> </a:t>
            </a:r>
            <a:r>
              <a:rPr lang="en-US" dirty="0" smtClean="0">
                <a:latin typeface="Cambria Math"/>
                <a:ea typeface="Cambria Math"/>
              </a:rPr>
              <a:t>≡</a:t>
            </a:r>
            <a:r>
              <a:rPr lang="en-US" dirty="0" smtClean="0"/>
              <a:t> </a:t>
            </a:r>
            <a:r>
              <a:rPr lang="en-US" i="1" dirty="0" smtClean="0"/>
              <a:t>b</a:t>
            </a:r>
            <a:r>
              <a:rPr lang="en-US" dirty="0" smtClean="0"/>
              <a:t> (mod </a:t>
            </a:r>
            <a:r>
              <a:rPr lang="en-US" i="1" dirty="0" smtClean="0"/>
              <a:t>m</a:t>
            </a:r>
            <a:r>
              <a:rPr lang="en-US" dirty="0" smtClean="0"/>
              <a:t>) if and only if </a:t>
            </a:r>
            <a:r>
              <a:rPr lang="en-US" i="1" dirty="0" smtClean="0"/>
              <a:t>m</a:t>
            </a:r>
            <a:r>
              <a:rPr lang="en-US" dirty="0" smtClean="0"/>
              <a:t>  divides </a:t>
            </a:r>
            <a:r>
              <a:rPr lang="en-US" i="1" dirty="0" smtClean="0"/>
              <a:t>a</a:t>
            </a:r>
            <a:r>
              <a:rPr lang="en-US" dirty="0" smtClean="0"/>
              <a:t> </a:t>
            </a:r>
            <a:r>
              <a:rPr lang="en-US" dirty="0" smtClean="0">
                <a:latin typeface="Cambria Math"/>
                <a:ea typeface="Cambria Math"/>
              </a:rPr>
              <a:t>−</a:t>
            </a:r>
            <a:r>
              <a:rPr lang="en-US" dirty="0" smtClean="0"/>
              <a:t> </a:t>
            </a:r>
            <a:r>
              <a:rPr lang="en-US" i="1" dirty="0" smtClean="0"/>
              <a:t>b</a:t>
            </a:r>
            <a:r>
              <a:rPr lang="en-US" dirty="0" smtClean="0"/>
              <a:t>.</a:t>
            </a:r>
          </a:p>
          <a:p>
            <a:pPr lvl="1"/>
            <a:r>
              <a:rPr lang="en-US" i="1" dirty="0" smtClean="0"/>
              <a:t>Reflexivity</a:t>
            </a:r>
            <a:r>
              <a:rPr lang="en-US" dirty="0" smtClean="0"/>
              <a:t>:  </a:t>
            </a:r>
            <a:r>
              <a:rPr lang="en-US" i="1" dirty="0" smtClean="0"/>
              <a:t>a</a:t>
            </a:r>
            <a:r>
              <a:rPr lang="en-US" dirty="0" smtClean="0"/>
              <a:t> </a:t>
            </a:r>
            <a:r>
              <a:rPr lang="en-US" dirty="0" smtClean="0">
                <a:latin typeface="Cambria Math"/>
                <a:ea typeface="Cambria Math"/>
              </a:rPr>
              <a:t>≡</a:t>
            </a:r>
            <a:r>
              <a:rPr lang="en-US" dirty="0" smtClean="0"/>
              <a:t> </a:t>
            </a:r>
            <a:r>
              <a:rPr lang="en-US" i="1" dirty="0" smtClean="0"/>
              <a:t>a</a:t>
            </a:r>
            <a:r>
              <a:rPr lang="en-US" dirty="0" smtClean="0"/>
              <a:t> (mod </a:t>
            </a:r>
            <a:r>
              <a:rPr lang="en-US" i="1" dirty="0" smtClean="0"/>
              <a:t>m</a:t>
            </a:r>
            <a:r>
              <a:rPr lang="en-US" dirty="0" smtClean="0"/>
              <a:t>) since </a:t>
            </a:r>
            <a:r>
              <a:rPr lang="en-US" i="1" dirty="0" smtClean="0"/>
              <a:t>a</a:t>
            </a:r>
            <a:r>
              <a:rPr lang="en-US" dirty="0" smtClean="0"/>
              <a:t> </a:t>
            </a:r>
            <a:r>
              <a:rPr lang="en-US" dirty="0" smtClean="0">
                <a:latin typeface="Cambria Math"/>
                <a:ea typeface="Cambria Math"/>
              </a:rPr>
              <a:t>−</a:t>
            </a:r>
            <a:r>
              <a:rPr lang="en-US" dirty="0" smtClean="0"/>
              <a:t> </a:t>
            </a:r>
            <a:r>
              <a:rPr lang="en-US" i="1" dirty="0" smtClean="0"/>
              <a:t>a </a:t>
            </a:r>
            <a:r>
              <a:rPr lang="en-US" dirty="0" smtClean="0"/>
              <a:t>= </a:t>
            </a:r>
            <a:r>
              <a:rPr lang="en-US" dirty="0" smtClean="0">
                <a:latin typeface="Cambria Math" pitchFamily="18" charset="0"/>
                <a:ea typeface="Cambria Math" pitchFamily="18" charset="0"/>
              </a:rPr>
              <a:t>0</a:t>
            </a:r>
            <a:r>
              <a:rPr lang="en-US" dirty="0" smtClean="0"/>
              <a:t> is divisible by </a:t>
            </a:r>
            <a:r>
              <a:rPr lang="en-US" i="1" dirty="0" smtClean="0"/>
              <a:t>m</a:t>
            </a:r>
            <a:r>
              <a:rPr lang="en-US" dirty="0" smtClean="0"/>
              <a:t> since              </a:t>
            </a:r>
            <a:r>
              <a:rPr lang="en-US" dirty="0" smtClean="0">
                <a:latin typeface="Cambria Math" pitchFamily="18" charset="0"/>
                <a:ea typeface="Cambria Math" pitchFamily="18" charset="0"/>
              </a:rPr>
              <a:t>0</a:t>
            </a:r>
            <a:r>
              <a:rPr lang="en-US" dirty="0" smtClean="0"/>
              <a:t> = </a:t>
            </a:r>
            <a:r>
              <a:rPr lang="en-US" dirty="0" smtClean="0">
                <a:latin typeface="Cambria Math" pitchFamily="18" charset="0"/>
                <a:ea typeface="Cambria Math" pitchFamily="18" charset="0"/>
              </a:rPr>
              <a:t>0</a:t>
            </a:r>
            <a:r>
              <a:rPr lang="en-US" dirty="0" smtClean="0"/>
              <a:t> </a:t>
            </a:r>
            <a:r>
              <a:rPr lang="en-US" dirty="0" smtClean="0">
                <a:latin typeface="Cambria Math"/>
                <a:ea typeface="Cambria Math"/>
              </a:rPr>
              <a:t>∙ </a:t>
            </a:r>
            <a:r>
              <a:rPr lang="en-US" i="1" dirty="0" smtClean="0"/>
              <a:t>m</a:t>
            </a:r>
            <a:r>
              <a:rPr lang="en-US" dirty="0" smtClean="0"/>
              <a:t>.</a:t>
            </a:r>
          </a:p>
          <a:p>
            <a:pPr lvl="1"/>
            <a:r>
              <a:rPr lang="en-US" i="1" dirty="0" smtClean="0"/>
              <a:t>Symmetry</a:t>
            </a:r>
            <a:r>
              <a:rPr lang="en-US" dirty="0" smtClean="0"/>
              <a:t>:  Suppose that </a:t>
            </a:r>
            <a:r>
              <a:rPr lang="en-US" i="1" dirty="0" smtClean="0"/>
              <a:t>a</a:t>
            </a:r>
            <a:r>
              <a:rPr lang="en-US" dirty="0" smtClean="0"/>
              <a:t> </a:t>
            </a:r>
            <a:r>
              <a:rPr lang="en-US" dirty="0" smtClean="0">
                <a:latin typeface="Cambria Math"/>
                <a:ea typeface="Cambria Math"/>
              </a:rPr>
              <a:t>≡</a:t>
            </a:r>
            <a:r>
              <a:rPr lang="en-US" dirty="0" smtClean="0"/>
              <a:t> </a:t>
            </a:r>
            <a:r>
              <a:rPr lang="en-US" i="1" dirty="0" smtClean="0"/>
              <a:t>b</a:t>
            </a:r>
            <a:r>
              <a:rPr lang="en-US" dirty="0" smtClean="0"/>
              <a:t> (mod </a:t>
            </a:r>
            <a:r>
              <a:rPr lang="en-US" i="1" dirty="0" smtClean="0"/>
              <a:t>m</a:t>
            </a:r>
            <a:r>
              <a:rPr lang="en-US" dirty="0" smtClean="0"/>
              <a:t>). Then </a:t>
            </a:r>
            <a:r>
              <a:rPr lang="en-US" i="1" dirty="0" smtClean="0"/>
              <a:t>a</a:t>
            </a:r>
            <a:r>
              <a:rPr lang="en-US" dirty="0" smtClean="0"/>
              <a:t> </a:t>
            </a:r>
            <a:r>
              <a:rPr lang="en-US" dirty="0" smtClean="0">
                <a:latin typeface="Cambria Math"/>
                <a:ea typeface="Cambria Math"/>
              </a:rPr>
              <a:t>−</a:t>
            </a:r>
            <a:r>
              <a:rPr lang="en-US" dirty="0" smtClean="0"/>
              <a:t> </a:t>
            </a:r>
            <a:r>
              <a:rPr lang="en-US" i="1" dirty="0" smtClean="0"/>
              <a:t>b</a:t>
            </a:r>
            <a:r>
              <a:rPr lang="en-US" dirty="0" smtClean="0"/>
              <a:t> is divisible by </a:t>
            </a:r>
            <a:r>
              <a:rPr lang="en-US" i="1" dirty="0" smtClean="0"/>
              <a:t>m</a:t>
            </a:r>
            <a:r>
              <a:rPr lang="en-US" dirty="0" smtClean="0"/>
              <a:t>, and so </a:t>
            </a:r>
            <a:r>
              <a:rPr lang="en-US" i="1" dirty="0" smtClean="0"/>
              <a:t>a</a:t>
            </a:r>
            <a:r>
              <a:rPr lang="en-US" dirty="0" smtClean="0"/>
              <a:t> </a:t>
            </a:r>
            <a:r>
              <a:rPr lang="en-US" dirty="0" smtClean="0">
                <a:latin typeface="Cambria Math"/>
                <a:ea typeface="Cambria Math"/>
              </a:rPr>
              <a:t>−</a:t>
            </a:r>
            <a:r>
              <a:rPr lang="en-US" dirty="0" smtClean="0"/>
              <a:t> </a:t>
            </a:r>
            <a:r>
              <a:rPr lang="en-US" i="1" dirty="0" smtClean="0"/>
              <a:t>b</a:t>
            </a:r>
            <a:r>
              <a:rPr lang="en-US" dirty="0" smtClean="0"/>
              <a:t> = </a:t>
            </a:r>
            <a:r>
              <a:rPr lang="en-US" i="1" dirty="0" smtClean="0">
                <a:ea typeface="Cambria Math" pitchFamily="18" charset="0"/>
              </a:rPr>
              <a:t>k</a:t>
            </a:r>
            <a:r>
              <a:rPr lang="en-US" i="1" dirty="0" smtClean="0"/>
              <a:t>m</a:t>
            </a:r>
            <a:r>
              <a:rPr lang="en-US" dirty="0" smtClean="0"/>
              <a:t>, where </a:t>
            </a:r>
            <a:r>
              <a:rPr lang="en-US" i="1" dirty="0" smtClean="0"/>
              <a:t>k</a:t>
            </a:r>
            <a:r>
              <a:rPr lang="en-US" dirty="0" smtClean="0"/>
              <a:t> is an integer. It follows that</a:t>
            </a:r>
            <a:r>
              <a:rPr lang="en-US" i="1" dirty="0" smtClean="0"/>
              <a:t> b</a:t>
            </a:r>
            <a:r>
              <a:rPr lang="en-US" dirty="0" smtClean="0"/>
              <a:t> </a:t>
            </a:r>
            <a:r>
              <a:rPr lang="en-US" dirty="0" smtClean="0">
                <a:latin typeface="Cambria Math"/>
                <a:ea typeface="Cambria Math"/>
              </a:rPr>
              <a:t>−</a:t>
            </a:r>
            <a:r>
              <a:rPr lang="en-US" dirty="0" smtClean="0"/>
              <a:t> </a:t>
            </a:r>
            <a:r>
              <a:rPr lang="en-US" i="1" dirty="0" smtClean="0"/>
              <a:t>a</a:t>
            </a:r>
            <a:r>
              <a:rPr lang="en-US" dirty="0" smtClean="0"/>
              <a:t> = (</a:t>
            </a:r>
            <a:r>
              <a:rPr lang="en-US" dirty="0" smtClean="0">
                <a:latin typeface="Cambria Math"/>
                <a:ea typeface="Cambria Math"/>
              </a:rPr>
              <a:t>− </a:t>
            </a:r>
            <a:r>
              <a:rPr lang="en-US" i="1" dirty="0" smtClean="0">
                <a:ea typeface="Cambria Math" pitchFamily="18" charset="0"/>
              </a:rPr>
              <a:t>k</a:t>
            </a:r>
            <a:r>
              <a:rPr lang="en-US" dirty="0" smtClean="0">
                <a:ea typeface="Cambria Math" pitchFamily="18" charset="0"/>
              </a:rPr>
              <a:t>)</a:t>
            </a:r>
            <a:r>
              <a:rPr lang="en-US" dirty="0" smtClean="0"/>
              <a:t> </a:t>
            </a:r>
            <a:r>
              <a:rPr lang="en-US" i="1" dirty="0" smtClean="0"/>
              <a:t>m, so b</a:t>
            </a:r>
            <a:r>
              <a:rPr lang="en-US" dirty="0" smtClean="0"/>
              <a:t> </a:t>
            </a:r>
            <a:r>
              <a:rPr lang="en-US" dirty="0" smtClean="0">
                <a:latin typeface="Cambria Math"/>
                <a:ea typeface="Cambria Math"/>
              </a:rPr>
              <a:t>≡</a:t>
            </a:r>
            <a:r>
              <a:rPr lang="en-US" dirty="0" smtClean="0"/>
              <a:t> </a:t>
            </a:r>
            <a:r>
              <a:rPr lang="en-US" i="1" dirty="0" smtClean="0"/>
              <a:t>a</a:t>
            </a:r>
            <a:r>
              <a:rPr lang="en-US" dirty="0" smtClean="0"/>
              <a:t> (mod </a:t>
            </a:r>
            <a:r>
              <a:rPr lang="en-US" i="1" dirty="0" smtClean="0"/>
              <a:t>m</a:t>
            </a:r>
            <a:r>
              <a:rPr lang="en-US" dirty="0" smtClean="0"/>
              <a:t>). </a:t>
            </a:r>
          </a:p>
          <a:p>
            <a:pPr lvl="1"/>
            <a:r>
              <a:rPr lang="en-US" i="1" dirty="0" smtClean="0"/>
              <a:t>Transitivity</a:t>
            </a:r>
            <a:r>
              <a:rPr lang="en-US" dirty="0" smtClean="0"/>
              <a:t>: Suppose that </a:t>
            </a:r>
            <a:r>
              <a:rPr lang="en-US" i="1" dirty="0" smtClean="0"/>
              <a:t>a</a:t>
            </a:r>
            <a:r>
              <a:rPr lang="en-US" dirty="0" smtClean="0"/>
              <a:t> </a:t>
            </a:r>
            <a:r>
              <a:rPr lang="en-US" dirty="0" smtClean="0">
                <a:latin typeface="Cambria Math"/>
                <a:ea typeface="Cambria Math"/>
              </a:rPr>
              <a:t>≡</a:t>
            </a:r>
            <a:r>
              <a:rPr lang="en-US" dirty="0" smtClean="0"/>
              <a:t> </a:t>
            </a:r>
            <a:r>
              <a:rPr lang="en-US" i="1" dirty="0" smtClean="0"/>
              <a:t>b</a:t>
            </a:r>
            <a:r>
              <a:rPr lang="en-US" dirty="0" smtClean="0"/>
              <a:t> (mod </a:t>
            </a:r>
            <a:r>
              <a:rPr lang="en-US" i="1" dirty="0" smtClean="0"/>
              <a:t>m</a:t>
            </a:r>
            <a:r>
              <a:rPr lang="en-US" dirty="0" smtClean="0"/>
              <a:t>) and </a:t>
            </a:r>
            <a:r>
              <a:rPr lang="en-US" i="1" dirty="0" smtClean="0"/>
              <a:t>b</a:t>
            </a:r>
            <a:r>
              <a:rPr lang="en-US" dirty="0" smtClean="0"/>
              <a:t> </a:t>
            </a:r>
            <a:r>
              <a:rPr lang="en-US" dirty="0" smtClean="0">
                <a:latin typeface="Cambria Math"/>
                <a:ea typeface="Cambria Math"/>
              </a:rPr>
              <a:t>≡</a:t>
            </a:r>
            <a:r>
              <a:rPr lang="en-US" dirty="0" smtClean="0"/>
              <a:t> </a:t>
            </a:r>
            <a:r>
              <a:rPr lang="en-US" i="1" dirty="0" smtClean="0"/>
              <a:t>c</a:t>
            </a:r>
            <a:r>
              <a:rPr lang="en-US" dirty="0" smtClean="0"/>
              <a:t> (mod </a:t>
            </a:r>
            <a:r>
              <a:rPr lang="en-US" i="1" dirty="0" smtClean="0"/>
              <a:t>m</a:t>
            </a:r>
            <a:r>
              <a:rPr lang="en-US" dirty="0" smtClean="0"/>
              <a:t>). Then </a:t>
            </a:r>
            <a:r>
              <a:rPr lang="en-US" i="1" dirty="0" smtClean="0"/>
              <a:t>m</a:t>
            </a:r>
            <a:r>
              <a:rPr lang="en-US" dirty="0" smtClean="0"/>
              <a:t> divides both </a:t>
            </a:r>
            <a:r>
              <a:rPr lang="en-US" i="1" dirty="0" smtClean="0"/>
              <a:t>a</a:t>
            </a:r>
            <a:r>
              <a:rPr lang="en-US" dirty="0" smtClean="0"/>
              <a:t> </a:t>
            </a:r>
            <a:r>
              <a:rPr lang="en-US" dirty="0" smtClean="0">
                <a:latin typeface="Cambria Math"/>
                <a:ea typeface="Cambria Math"/>
              </a:rPr>
              <a:t>−</a:t>
            </a:r>
            <a:r>
              <a:rPr lang="en-US" dirty="0" smtClean="0"/>
              <a:t> </a:t>
            </a:r>
            <a:r>
              <a:rPr lang="en-US" i="1" dirty="0" smtClean="0"/>
              <a:t>b</a:t>
            </a:r>
            <a:r>
              <a:rPr lang="en-US" dirty="0" smtClean="0"/>
              <a:t> and </a:t>
            </a:r>
            <a:r>
              <a:rPr lang="en-US" i="1" dirty="0" smtClean="0"/>
              <a:t>b</a:t>
            </a:r>
            <a:r>
              <a:rPr lang="en-US" dirty="0" smtClean="0"/>
              <a:t> </a:t>
            </a:r>
            <a:r>
              <a:rPr lang="en-US" dirty="0" smtClean="0">
                <a:latin typeface="Cambria Math"/>
                <a:ea typeface="Cambria Math"/>
              </a:rPr>
              <a:t>−</a:t>
            </a:r>
            <a:r>
              <a:rPr lang="en-US" dirty="0" smtClean="0"/>
              <a:t> </a:t>
            </a:r>
            <a:r>
              <a:rPr lang="en-US" i="1" dirty="0" smtClean="0"/>
              <a:t>c.</a:t>
            </a:r>
            <a:r>
              <a:rPr lang="en-US" dirty="0" smtClean="0"/>
              <a:t> Hence, there are integers </a:t>
            </a:r>
            <a:r>
              <a:rPr lang="en-US" i="1" dirty="0" smtClean="0"/>
              <a:t>k</a:t>
            </a:r>
            <a:r>
              <a:rPr lang="en-US" dirty="0" smtClean="0"/>
              <a:t> and </a:t>
            </a:r>
            <a:r>
              <a:rPr lang="en-US" i="1" dirty="0" smtClean="0"/>
              <a:t>l </a:t>
            </a:r>
            <a:r>
              <a:rPr lang="en-US" dirty="0" smtClean="0"/>
              <a:t>with          </a:t>
            </a:r>
            <a:r>
              <a:rPr lang="en-US" i="1" dirty="0" smtClean="0"/>
              <a:t> a</a:t>
            </a:r>
            <a:r>
              <a:rPr lang="en-US" dirty="0" smtClean="0"/>
              <a:t> </a:t>
            </a:r>
            <a:r>
              <a:rPr lang="en-US" dirty="0" smtClean="0">
                <a:latin typeface="Cambria Math"/>
                <a:ea typeface="Cambria Math"/>
              </a:rPr>
              <a:t>−</a:t>
            </a:r>
            <a:r>
              <a:rPr lang="en-US" dirty="0" smtClean="0"/>
              <a:t> </a:t>
            </a:r>
            <a:r>
              <a:rPr lang="en-US" i="1" dirty="0" smtClean="0"/>
              <a:t>b</a:t>
            </a:r>
            <a:r>
              <a:rPr lang="en-US" dirty="0" smtClean="0"/>
              <a:t> = </a:t>
            </a:r>
            <a:r>
              <a:rPr lang="en-US" i="1" dirty="0" smtClean="0">
                <a:ea typeface="Cambria Math" pitchFamily="18" charset="0"/>
              </a:rPr>
              <a:t>k</a:t>
            </a:r>
            <a:r>
              <a:rPr lang="en-US" i="1" dirty="0" smtClean="0"/>
              <a:t>m  and b</a:t>
            </a:r>
            <a:r>
              <a:rPr lang="en-US" dirty="0" smtClean="0"/>
              <a:t> </a:t>
            </a:r>
            <a:r>
              <a:rPr lang="en-US" dirty="0" smtClean="0">
                <a:latin typeface="Cambria Math"/>
                <a:ea typeface="Cambria Math"/>
              </a:rPr>
              <a:t>−</a:t>
            </a:r>
            <a:r>
              <a:rPr lang="en-US" dirty="0" smtClean="0"/>
              <a:t> </a:t>
            </a:r>
            <a:r>
              <a:rPr lang="en-US" i="1" dirty="0" smtClean="0"/>
              <a:t>c</a:t>
            </a:r>
            <a:r>
              <a:rPr lang="en-US" dirty="0" smtClean="0"/>
              <a:t> = </a:t>
            </a:r>
            <a:r>
              <a:rPr lang="en-US" i="1" dirty="0" smtClean="0">
                <a:ea typeface="Cambria Math" pitchFamily="18" charset="0"/>
              </a:rPr>
              <a:t>l</a:t>
            </a:r>
            <a:r>
              <a:rPr lang="en-US" i="1" dirty="0" smtClean="0"/>
              <a:t>m. </a:t>
            </a:r>
            <a:r>
              <a:rPr lang="en-US" dirty="0" smtClean="0"/>
              <a:t>We obtain by adding the equations: </a:t>
            </a:r>
          </a:p>
          <a:p>
            <a:pPr lvl="1">
              <a:buNone/>
            </a:pPr>
            <a:r>
              <a:rPr lang="en-US" dirty="0" smtClean="0"/>
              <a:t>               </a:t>
            </a:r>
            <a:r>
              <a:rPr lang="en-US" i="1" dirty="0" smtClean="0"/>
              <a:t>a</a:t>
            </a:r>
            <a:r>
              <a:rPr lang="en-US" dirty="0" smtClean="0"/>
              <a:t> </a:t>
            </a:r>
            <a:r>
              <a:rPr lang="en-US" dirty="0" smtClean="0">
                <a:latin typeface="Cambria Math"/>
                <a:ea typeface="Cambria Math"/>
              </a:rPr>
              <a:t>−</a:t>
            </a:r>
            <a:r>
              <a:rPr lang="en-US" dirty="0" smtClean="0"/>
              <a:t> </a:t>
            </a:r>
            <a:r>
              <a:rPr lang="en-US" i="1" dirty="0" smtClean="0"/>
              <a:t>c</a:t>
            </a:r>
            <a:r>
              <a:rPr lang="en-US" dirty="0" smtClean="0"/>
              <a:t> = (</a:t>
            </a:r>
            <a:r>
              <a:rPr lang="en-US" i="1" dirty="0" smtClean="0"/>
              <a:t>a</a:t>
            </a:r>
            <a:r>
              <a:rPr lang="en-US" dirty="0" smtClean="0"/>
              <a:t> </a:t>
            </a:r>
            <a:r>
              <a:rPr lang="en-US" dirty="0" smtClean="0">
                <a:latin typeface="Cambria Math"/>
                <a:ea typeface="Cambria Math"/>
              </a:rPr>
              <a:t>−</a:t>
            </a:r>
            <a:r>
              <a:rPr lang="en-US" dirty="0" smtClean="0"/>
              <a:t> </a:t>
            </a:r>
            <a:r>
              <a:rPr lang="en-US" i="1" dirty="0" smtClean="0"/>
              <a:t>b</a:t>
            </a:r>
            <a:r>
              <a:rPr lang="en-US" dirty="0" smtClean="0"/>
              <a:t>) </a:t>
            </a:r>
            <a:r>
              <a:rPr lang="en-US" i="1" dirty="0" smtClean="0">
                <a:ea typeface="Cambria Math" pitchFamily="18" charset="0"/>
              </a:rPr>
              <a:t> + </a:t>
            </a:r>
            <a:r>
              <a:rPr lang="en-US" dirty="0" smtClean="0"/>
              <a:t>(</a:t>
            </a:r>
            <a:r>
              <a:rPr lang="en-US" i="1" dirty="0" smtClean="0"/>
              <a:t>b</a:t>
            </a:r>
            <a:r>
              <a:rPr lang="en-US" dirty="0" smtClean="0"/>
              <a:t> </a:t>
            </a:r>
            <a:r>
              <a:rPr lang="en-US" dirty="0" smtClean="0">
                <a:latin typeface="Cambria Math"/>
                <a:ea typeface="Cambria Math"/>
              </a:rPr>
              <a:t>−</a:t>
            </a:r>
            <a:r>
              <a:rPr lang="en-US" dirty="0" smtClean="0"/>
              <a:t> </a:t>
            </a:r>
            <a:r>
              <a:rPr lang="en-US" i="1" dirty="0" smtClean="0"/>
              <a:t>c</a:t>
            </a:r>
            <a:r>
              <a:rPr lang="en-US" dirty="0" smtClean="0"/>
              <a:t>)  = </a:t>
            </a:r>
            <a:r>
              <a:rPr lang="en-US" i="1" dirty="0" smtClean="0">
                <a:ea typeface="Cambria Math" pitchFamily="18" charset="0"/>
              </a:rPr>
              <a:t>k</a:t>
            </a:r>
            <a:r>
              <a:rPr lang="en-US" i="1" dirty="0" smtClean="0"/>
              <a:t>m</a:t>
            </a:r>
            <a:r>
              <a:rPr lang="en-US" dirty="0" smtClean="0"/>
              <a:t> +</a:t>
            </a:r>
            <a:r>
              <a:rPr lang="en-US" i="1" dirty="0" smtClean="0">
                <a:ea typeface="Cambria Math" pitchFamily="18" charset="0"/>
              </a:rPr>
              <a:t> l</a:t>
            </a:r>
            <a:r>
              <a:rPr lang="en-US" i="1" dirty="0" smtClean="0"/>
              <a:t>m = </a:t>
            </a:r>
            <a:r>
              <a:rPr lang="en-US" dirty="0" smtClean="0"/>
              <a:t>(</a:t>
            </a:r>
            <a:r>
              <a:rPr lang="en-US" i="1" dirty="0" smtClean="0"/>
              <a:t>k + l</a:t>
            </a:r>
            <a:r>
              <a:rPr lang="en-US" dirty="0" smtClean="0"/>
              <a:t>)</a:t>
            </a:r>
            <a:r>
              <a:rPr lang="en-US" i="1" dirty="0" smtClean="0"/>
              <a:t> m.</a:t>
            </a:r>
            <a:endParaRPr lang="en-US" dirty="0" smtClean="0"/>
          </a:p>
          <a:p>
            <a:pPr lvl="1">
              <a:buNone/>
            </a:pPr>
            <a:r>
              <a:rPr lang="en-US" dirty="0" smtClean="0"/>
              <a:t>    Therefore, </a:t>
            </a:r>
            <a:r>
              <a:rPr lang="en-US" i="1" dirty="0" smtClean="0"/>
              <a:t>a</a:t>
            </a:r>
            <a:r>
              <a:rPr lang="en-US" dirty="0" smtClean="0"/>
              <a:t> </a:t>
            </a:r>
            <a:r>
              <a:rPr lang="en-US" dirty="0" smtClean="0">
                <a:latin typeface="Cambria Math"/>
                <a:ea typeface="Cambria Math"/>
              </a:rPr>
              <a:t>≡</a:t>
            </a:r>
            <a:r>
              <a:rPr lang="en-US" dirty="0" smtClean="0"/>
              <a:t> </a:t>
            </a:r>
            <a:r>
              <a:rPr lang="en-US" i="1" dirty="0" smtClean="0"/>
              <a:t>c</a:t>
            </a:r>
            <a:r>
              <a:rPr lang="en-US" dirty="0" smtClean="0"/>
              <a:t> (mod </a:t>
            </a:r>
            <a:r>
              <a:rPr lang="en-US" i="1" dirty="0" smtClean="0"/>
              <a:t>m</a:t>
            </a:r>
            <a:r>
              <a:rPr lang="en-US" dirty="0" smtClean="0"/>
              <a:t>).</a:t>
            </a:r>
          </a:p>
          <a:p>
            <a:pPr>
              <a:buNone/>
            </a:pPr>
            <a:endParaRPr lang="en-US" dirty="0" smtClean="0"/>
          </a:p>
          <a:p>
            <a:pPr>
              <a:buNone/>
            </a:pPr>
            <a:endParaRPr lang="en-US" dirty="0" smtClean="0"/>
          </a:p>
          <a:p>
            <a:pPr>
              <a:buNone/>
            </a:pPr>
            <a:endParaRPr lang="en-US" dirty="0" smtClean="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Divides</a:t>
            </a:r>
            <a:endParaRPr lang="en-US" dirty="0"/>
          </a:p>
        </p:txBody>
      </p:sp>
      <p:sp>
        <p:nvSpPr>
          <p:cNvPr id="3" name="Content Placeholder 2"/>
          <p:cNvSpPr>
            <a:spLocks noGrp="1"/>
          </p:cNvSpPr>
          <p:nvPr>
            <p:ph idx="1"/>
          </p:nvPr>
        </p:nvSpPr>
        <p:spPr/>
        <p:txBody>
          <a:bodyPr>
            <a:normAutofit fontScale="85000" lnSpcReduction="20000"/>
          </a:bodyPr>
          <a:lstStyle/>
          <a:p>
            <a:pPr>
              <a:buNone/>
            </a:pPr>
            <a:r>
              <a:rPr lang="en-US" b="1" dirty="0" smtClean="0"/>
              <a:t>   Example</a:t>
            </a:r>
            <a:r>
              <a:rPr lang="en-US" dirty="0" smtClean="0"/>
              <a:t>:  Show that the “divides” relation on the set of positive integers is not an equivalence relation.</a:t>
            </a:r>
          </a:p>
          <a:p>
            <a:pPr>
              <a:buNone/>
            </a:pPr>
            <a:r>
              <a:rPr lang="en-US" dirty="0" smtClean="0"/>
              <a:t>   </a:t>
            </a:r>
            <a:r>
              <a:rPr lang="en-US" b="1" dirty="0" smtClean="0"/>
              <a:t>Solution</a:t>
            </a:r>
            <a:r>
              <a:rPr lang="en-US" dirty="0" smtClean="0"/>
              <a:t>: The properties of reflexivity, and transitivity do hold, but there relation is not </a:t>
            </a:r>
            <a:r>
              <a:rPr lang="en-US" dirty="0" smtClean="0">
                <a:solidFill>
                  <a:srgbClr val="FF0000"/>
                </a:solidFill>
              </a:rPr>
              <a:t>symmetric</a:t>
            </a:r>
            <a:r>
              <a:rPr lang="en-US" dirty="0" smtClean="0"/>
              <a:t>. Hence, “divides” is not an equivalence relation.</a:t>
            </a:r>
          </a:p>
          <a:p>
            <a:pPr lvl="1"/>
            <a:r>
              <a:rPr lang="en-US" i="1" dirty="0" smtClean="0"/>
              <a:t>Reflexivity</a:t>
            </a:r>
            <a:r>
              <a:rPr lang="en-US" dirty="0" smtClean="0"/>
              <a:t>:  </a:t>
            </a:r>
            <a:r>
              <a:rPr lang="en-US" i="1" dirty="0" smtClean="0"/>
              <a:t>a</a:t>
            </a:r>
            <a:r>
              <a:rPr lang="en-US" dirty="0" smtClean="0"/>
              <a:t> </a:t>
            </a:r>
            <a:r>
              <a:rPr lang="en-US" dirty="0" smtClean="0">
                <a:latin typeface="Cambria Math"/>
                <a:ea typeface="Cambria Math"/>
              </a:rPr>
              <a:t>∣ </a:t>
            </a:r>
            <a:r>
              <a:rPr lang="en-US" i="1" dirty="0" smtClean="0">
                <a:ea typeface="Cambria Math"/>
              </a:rPr>
              <a:t>a</a:t>
            </a:r>
            <a:r>
              <a:rPr lang="en-US" dirty="0" smtClean="0">
                <a:latin typeface="Cambria Math"/>
                <a:ea typeface="Cambria Math"/>
              </a:rPr>
              <a:t> for all </a:t>
            </a:r>
            <a:r>
              <a:rPr lang="en-US" i="1" dirty="0" smtClean="0">
                <a:ea typeface="Cambria Math"/>
              </a:rPr>
              <a:t>a</a:t>
            </a:r>
            <a:r>
              <a:rPr lang="en-US" dirty="0" smtClean="0">
                <a:latin typeface="Cambria Math"/>
                <a:ea typeface="Cambria Math"/>
              </a:rPr>
              <a:t>. </a:t>
            </a:r>
            <a:endParaRPr lang="en-US" dirty="0" smtClean="0"/>
          </a:p>
          <a:p>
            <a:pPr lvl="1"/>
            <a:r>
              <a:rPr lang="en-US" i="1" dirty="0" smtClean="0"/>
              <a:t>Not Symmetric</a:t>
            </a:r>
            <a:r>
              <a:rPr lang="en-US" dirty="0" smtClean="0"/>
              <a:t>: For example, </a:t>
            </a:r>
            <a:r>
              <a:rPr lang="en-US" dirty="0" smtClean="0">
                <a:latin typeface="Cambria Math" pitchFamily="18" charset="0"/>
                <a:ea typeface="Cambria Math" pitchFamily="18" charset="0"/>
              </a:rPr>
              <a:t>2</a:t>
            </a:r>
            <a:r>
              <a:rPr lang="en-US" dirty="0" smtClean="0"/>
              <a:t> </a:t>
            </a:r>
            <a:r>
              <a:rPr lang="en-US" dirty="0" smtClean="0">
                <a:latin typeface="Cambria Math"/>
                <a:ea typeface="Cambria Math"/>
              </a:rPr>
              <a:t>∣</a:t>
            </a:r>
            <a:r>
              <a:rPr lang="en-US" dirty="0" smtClean="0"/>
              <a:t> </a:t>
            </a:r>
            <a:r>
              <a:rPr lang="en-US" dirty="0" smtClean="0">
                <a:latin typeface="Cambria Math" pitchFamily="18" charset="0"/>
                <a:ea typeface="Cambria Math" pitchFamily="18" charset="0"/>
              </a:rPr>
              <a:t>4</a:t>
            </a:r>
            <a:r>
              <a:rPr lang="en-US" dirty="0" smtClean="0"/>
              <a:t>, but </a:t>
            </a:r>
            <a:r>
              <a:rPr lang="en-US" dirty="0" smtClean="0">
                <a:latin typeface="Cambria Math" pitchFamily="18" charset="0"/>
                <a:ea typeface="Cambria Math" pitchFamily="18" charset="0"/>
              </a:rPr>
              <a:t>4</a:t>
            </a:r>
            <a:r>
              <a:rPr lang="en-US" dirty="0" smtClean="0"/>
              <a:t> </a:t>
            </a:r>
            <a:r>
              <a:rPr lang="en-US" dirty="0" smtClean="0">
                <a:latin typeface="Cambria Math"/>
                <a:ea typeface="Cambria Math"/>
              </a:rPr>
              <a:t>∤ 2. </a:t>
            </a:r>
            <a:r>
              <a:rPr lang="en-US" dirty="0" smtClean="0">
                <a:ea typeface="Cambria Math"/>
              </a:rPr>
              <a:t>Hence, the relation is not symmetric. </a:t>
            </a:r>
            <a:endParaRPr lang="en-US" dirty="0" smtClean="0"/>
          </a:p>
          <a:p>
            <a:pPr lvl="1"/>
            <a:r>
              <a:rPr lang="en-US" i="1" dirty="0" smtClean="0"/>
              <a:t>Transitivity</a:t>
            </a:r>
            <a:r>
              <a:rPr lang="en-US" dirty="0" smtClean="0"/>
              <a:t>:  Suppose that </a:t>
            </a:r>
            <a:r>
              <a:rPr lang="en-US" i="1" dirty="0" smtClean="0"/>
              <a:t>a</a:t>
            </a:r>
            <a:r>
              <a:rPr lang="en-US" dirty="0" smtClean="0"/>
              <a:t> divides </a:t>
            </a:r>
            <a:r>
              <a:rPr lang="en-US" i="1" dirty="0" smtClean="0"/>
              <a:t>b</a:t>
            </a:r>
            <a:r>
              <a:rPr lang="en-US" dirty="0" smtClean="0"/>
              <a:t> and </a:t>
            </a:r>
            <a:r>
              <a:rPr lang="en-US" i="1" dirty="0" smtClean="0"/>
              <a:t>b</a:t>
            </a:r>
            <a:r>
              <a:rPr lang="en-US" dirty="0" smtClean="0"/>
              <a:t> divides </a:t>
            </a:r>
            <a:r>
              <a:rPr lang="en-US" i="1" dirty="0" smtClean="0"/>
              <a:t>c</a:t>
            </a:r>
            <a:r>
              <a:rPr lang="en-US" dirty="0" smtClean="0"/>
              <a:t>. Then there are positive integers </a:t>
            </a:r>
            <a:r>
              <a:rPr lang="en-US" i="1" dirty="0" smtClean="0"/>
              <a:t>k</a:t>
            </a:r>
            <a:r>
              <a:rPr lang="en-US" dirty="0" smtClean="0"/>
              <a:t> and </a:t>
            </a:r>
            <a:r>
              <a:rPr lang="en-US" i="1" dirty="0" smtClean="0"/>
              <a:t>l </a:t>
            </a:r>
            <a:r>
              <a:rPr lang="en-US" dirty="0" smtClean="0"/>
              <a:t>such that </a:t>
            </a:r>
            <a:r>
              <a:rPr lang="en-US" i="1" dirty="0" smtClean="0"/>
              <a:t>b</a:t>
            </a:r>
            <a:r>
              <a:rPr lang="en-US" dirty="0" smtClean="0"/>
              <a:t> = </a:t>
            </a:r>
            <a:r>
              <a:rPr lang="en-US" i="1" dirty="0" err="1" smtClean="0"/>
              <a:t>ak</a:t>
            </a:r>
            <a:r>
              <a:rPr lang="en-US" dirty="0" smtClean="0"/>
              <a:t> and </a:t>
            </a:r>
            <a:r>
              <a:rPr lang="en-US" i="1" dirty="0" smtClean="0"/>
              <a:t>c</a:t>
            </a:r>
            <a:r>
              <a:rPr lang="en-US" dirty="0" smtClean="0"/>
              <a:t> = </a:t>
            </a:r>
            <a:r>
              <a:rPr lang="en-US" i="1" dirty="0" smtClean="0"/>
              <a:t>bl</a:t>
            </a:r>
            <a:r>
              <a:rPr lang="en-US" dirty="0" smtClean="0"/>
              <a:t>. Hence, </a:t>
            </a:r>
            <a:r>
              <a:rPr lang="en-US" i="1" dirty="0" smtClean="0"/>
              <a:t>c</a:t>
            </a:r>
            <a:r>
              <a:rPr lang="en-US" dirty="0" smtClean="0"/>
              <a:t> = </a:t>
            </a:r>
            <a:r>
              <a:rPr lang="en-US" i="1" dirty="0" smtClean="0"/>
              <a:t>a</a:t>
            </a:r>
            <a:r>
              <a:rPr lang="en-US" dirty="0" smtClean="0"/>
              <a:t>(</a:t>
            </a:r>
            <a:r>
              <a:rPr lang="en-US" i="1" dirty="0" err="1" smtClean="0"/>
              <a:t>kl</a:t>
            </a:r>
            <a:r>
              <a:rPr lang="en-US" dirty="0" smtClean="0"/>
              <a:t>), so </a:t>
            </a:r>
            <a:r>
              <a:rPr lang="en-US" i="1" dirty="0" smtClean="0"/>
              <a:t>a</a:t>
            </a:r>
            <a:r>
              <a:rPr lang="en-US" dirty="0" smtClean="0"/>
              <a:t> divides </a:t>
            </a:r>
            <a:r>
              <a:rPr lang="en-US" i="1" dirty="0" smtClean="0"/>
              <a:t>c</a:t>
            </a:r>
            <a:r>
              <a:rPr lang="en-US" dirty="0" smtClean="0"/>
              <a:t>. Therefore, the relation is transitive. </a:t>
            </a:r>
          </a:p>
          <a:p>
            <a:pPr>
              <a:buNone/>
            </a:pPr>
            <a:endParaRPr lang="en-US" dirty="0" smtClean="0"/>
          </a:p>
          <a:p>
            <a:pPr>
              <a:buNone/>
            </a:pPr>
            <a:endParaRPr lang="en-US" dirty="0" smtClean="0"/>
          </a:p>
          <a:p>
            <a:pPr>
              <a:buNone/>
            </a:pPr>
            <a:r>
              <a:rPr lang="en-US" dirty="0" smtClean="0"/>
              <a:t>         </a:t>
            </a:r>
            <a:endParaRPr lang="en-US"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Equivalence Classes</a:t>
            </a:r>
            <a:endParaRPr lang="en-US" dirty="0"/>
          </a:p>
        </p:txBody>
      </p:sp>
      <p:sp>
        <p:nvSpPr>
          <p:cNvPr id="3" name="Content Placeholder 2"/>
          <p:cNvSpPr>
            <a:spLocks noGrp="1"/>
          </p:cNvSpPr>
          <p:nvPr>
            <p:ph idx="1"/>
          </p:nvPr>
        </p:nvSpPr>
        <p:spPr/>
        <p:txBody>
          <a:bodyPr>
            <a:normAutofit fontScale="70000" lnSpcReduction="20000"/>
          </a:bodyPr>
          <a:lstStyle/>
          <a:p>
            <a:pPr>
              <a:buNone/>
            </a:pPr>
            <a:r>
              <a:rPr lang="en-US" b="1" dirty="0" smtClean="0"/>
              <a:t>     Definition </a:t>
            </a:r>
            <a:r>
              <a:rPr lang="en-US" b="1" dirty="0" smtClean="0">
                <a:latin typeface="Cambria Math" pitchFamily="18" charset="0"/>
                <a:ea typeface="Cambria Math" pitchFamily="18" charset="0"/>
              </a:rPr>
              <a:t>3</a:t>
            </a:r>
            <a:r>
              <a:rPr lang="en-US" dirty="0" smtClean="0"/>
              <a:t>:  Let </a:t>
            </a:r>
            <a:r>
              <a:rPr lang="en-US" i="1" dirty="0" smtClean="0"/>
              <a:t>R</a:t>
            </a:r>
            <a:r>
              <a:rPr lang="en-US" dirty="0" smtClean="0"/>
              <a:t> be an equivalence relation on a set </a:t>
            </a:r>
            <a:r>
              <a:rPr lang="en-US" i="1" dirty="0" smtClean="0"/>
              <a:t>A. </a:t>
            </a:r>
            <a:r>
              <a:rPr lang="en-US" dirty="0" smtClean="0"/>
              <a:t> The set of all elements that are related to an element </a:t>
            </a:r>
            <a:r>
              <a:rPr lang="en-US" i="1" dirty="0" smtClean="0"/>
              <a:t>a</a:t>
            </a:r>
            <a:r>
              <a:rPr lang="en-US" dirty="0" smtClean="0"/>
              <a:t> of </a:t>
            </a:r>
            <a:r>
              <a:rPr lang="en-US" i="1" dirty="0" smtClean="0"/>
              <a:t>A</a:t>
            </a:r>
            <a:r>
              <a:rPr lang="en-US" dirty="0" smtClean="0"/>
              <a:t> is called the  </a:t>
            </a:r>
            <a:r>
              <a:rPr lang="en-US" i="1" dirty="0" smtClean="0"/>
              <a:t>equivalence class </a:t>
            </a:r>
            <a:r>
              <a:rPr lang="en-US" dirty="0" smtClean="0"/>
              <a:t>of </a:t>
            </a:r>
            <a:r>
              <a:rPr lang="en-US" i="1" dirty="0" smtClean="0"/>
              <a:t>a</a:t>
            </a:r>
            <a:r>
              <a:rPr lang="en-US" dirty="0" smtClean="0"/>
              <a:t>. The equivalence class of </a:t>
            </a:r>
            <a:r>
              <a:rPr lang="en-US" i="1" dirty="0" smtClean="0"/>
              <a:t>a</a:t>
            </a:r>
            <a:r>
              <a:rPr lang="en-US" dirty="0" smtClean="0"/>
              <a:t> with respect to </a:t>
            </a:r>
            <a:r>
              <a:rPr lang="en-US" i="1" dirty="0" smtClean="0"/>
              <a:t>R</a:t>
            </a:r>
            <a:r>
              <a:rPr lang="en-US" dirty="0" smtClean="0"/>
              <a:t> is denoted by [</a:t>
            </a:r>
            <a:r>
              <a:rPr lang="en-US" i="1" dirty="0" smtClean="0"/>
              <a:t>a</a:t>
            </a:r>
            <a:r>
              <a:rPr lang="en-US" dirty="0" smtClean="0"/>
              <a:t>]</a:t>
            </a:r>
            <a:r>
              <a:rPr lang="en-US" i="1" baseline="-25000" dirty="0" smtClean="0"/>
              <a:t>R</a:t>
            </a:r>
            <a:r>
              <a:rPr lang="en-US" dirty="0" smtClean="0"/>
              <a:t>.  </a:t>
            </a:r>
          </a:p>
          <a:p>
            <a:pPr>
              <a:buNone/>
            </a:pPr>
            <a:r>
              <a:rPr lang="en-US" dirty="0" smtClean="0"/>
              <a:t>     When only one relation is under consideration, we can write [</a:t>
            </a:r>
            <a:r>
              <a:rPr lang="en-US" i="1" dirty="0" smtClean="0"/>
              <a:t>a</a:t>
            </a:r>
            <a:r>
              <a:rPr lang="en-US" dirty="0" smtClean="0"/>
              <a:t>], without the subscript </a:t>
            </a:r>
            <a:r>
              <a:rPr lang="en-US" i="1" dirty="0" smtClean="0"/>
              <a:t>R</a:t>
            </a:r>
            <a:r>
              <a:rPr lang="en-US" dirty="0" smtClean="0"/>
              <a:t>,  for this equivalence class. </a:t>
            </a:r>
          </a:p>
          <a:p>
            <a:pPr>
              <a:buNone/>
            </a:pPr>
            <a:r>
              <a:rPr lang="en-US" dirty="0" smtClean="0"/>
              <a:t> </a:t>
            </a:r>
          </a:p>
          <a:p>
            <a:pPr>
              <a:buNone/>
            </a:pPr>
            <a:r>
              <a:rPr lang="en-US" dirty="0" smtClean="0"/>
              <a:t>      Note that  [</a:t>
            </a:r>
            <a:r>
              <a:rPr lang="en-US" i="1" dirty="0" smtClean="0"/>
              <a:t>a</a:t>
            </a:r>
            <a:r>
              <a:rPr lang="en-US" dirty="0" smtClean="0"/>
              <a:t>]</a:t>
            </a:r>
            <a:r>
              <a:rPr lang="en-US" i="1" baseline="-25000" dirty="0" smtClean="0"/>
              <a:t>R </a:t>
            </a:r>
            <a:r>
              <a:rPr lang="en-US" i="1" dirty="0" smtClean="0"/>
              <a:t>= </a:t>
            </a:r>
            <a:r>
              <a:rPr lang="en-US" dirty="0" smtClean="0"/>
              <a:t>{</a:t>
            </a:r>
            <a:r>
              <a:rPr lang="en-US" i="1" dirty="0" smtClean="0"/>
              <a:t>s|</a:t>
            </a:r>
            <a:r>
              <a:rPr lang="en-US" dirty="0" smtClean="0"/>
              <a:t>(</a:t>
            </a:r>
            <a:r>
              <a:rPr lang="en-US" i="1" dirty="0" err="1" smtClean="0"/>
              <a:t>a</a:t>
            </a:r>
            <a:r>
              <a:rPr lang="en-US" dirty="0" err="1" smtClean="0"/>
              <a:t>,</a:t>
            </a:r>
            <a:r>
              <a:rPr lang="en-US" i="1" dirty="0" err="1" smtClean="0"/>
              <a:t>s</a:t>
            </a:r>
            <a:r>
              <a:rPr lang="en-US" dirty="0" smtClean="0"/>
              <a:t>)</a:t>
            </a:r>
            <a:r>
              <a:rPr lang="en-US" i="1" dirty="0" smtClean="0"/>
              <a:t> </a:t>
            </a:r>
            <a:r>
              <a:rPr lang="en-US" dirty="0" smtClean="0">
                <a:latin typeface="Cambria Math"/>
                <a:ea typeface="Cambria Math"/>
              </a:rPr>
              <a:t>∈</a:t>
            </a:r>
            <a:r>
              <a:rPr lang="en-US" i="1" dirty="0" smtClean="0"/>
              <a:t> R</a:t>
            </a:r>
            <a:r>
              <a:rPr lang="en-US" dirty="0" smtClean="0"/>
              <a:t>}</a:t>
            </a:r>
            <a:r>
              <a:rPr lang="en-US" i="1" dirty="0" smtClean="0"/>
              <a:t>.</a:t>
            </a:r>
          </a:p>
          <a:p>
            <a:pPr>
              <a:buNone/>
            </a:pPr>
            <a:endParaRPr lang="en-US" dirty="0" smtClean="0"/>
          </a:p>
          <a:p>
            <a:r>
              <a:rPr lang="en-US" dirty="0" smtClean="0"/>
              <a:t>If</a:t>
            </a:r>
            <a:r>
              <a:rPr lang="en-US" i="1" dirty="0" smtClean="0"/>
              <a:t>  b </a:t>
            </a:r>
            <a:r>
              <a:rPr lang="en-US" dirty="0" smtClean="0">
                <a:latin typeface="Cambria Math"/>
                <a:ea typeface="Cambria Math"/>
              </a:rPr>
              <a:t>∈ </a:t>
            </a:r>
            <a:r>
              <a:rPr lang="en-US" dirty="0" smtClean="0"/>
              <a:t>[</a:t>
            </a:r>
            <a:r>
              <a:rPr lang="en-US" i="1" dirty="0" smtClean="0"/>
              <a:t>a</a:t>
            </a:r>
            <a:r>
              <a:rPr lang="en-US" dirty="0" smtClean="0"/>
              <a:t>]</a:t>
            </a:r>
            <a:r>
              <a:rPr lang="en-US" i="1" baseline="-25000" dirty="0" smtClean="0"/>
              <a:t>R</a:t>
            </a:r>
            <a:r>
              <a:rPr lang="en-US" dirty="0" smtClean="0"/>
              <a:t>, then </a:t>
            </a:r>
            <a:r>
              <a:rPr lang="en-US" i="1" dirty="0" smtClean="0"/>
              <a:t>b</a:t>
            </a:r>
            <a:r>
              <a:rPr lang="en-US" dirty="0" smtClean="0"/>
              <a:t> is called a representative of this equivalence class. Any element of a class can be used as a representative of the class. </a:t>
            </a:r>
          </a:p>
          <a:p>
            <a:r>
              <a:rPr lang="en-US" dirty="0" smtClean="0"/>
              <a:t>The equivalence classes of the relation congruence modulo </a:t>
            </a:r>
            <a:r>
              <a:rPr lang="en-US" i="1" dirty="0" smtClean="0"/>
              <a:t>m</a:t>
            </a:r>
            <a:r>
              <a:rPr lang="en-US" dirty="0" smtClean="0"/>
              <a:t> are called the </a:t>
            </a:r>
            <a:r>
              <a:rPr lang="en-US" i="1" dirty="0" smtClean="0"/>
              <a:t>congruence classes modulo m</a:t>
            </a:r>
            <a:r>
              <a:rPr lang="en-US" dirty="0" smtClean="0"/>
              <a:t>. The congruence class of an integer a modulo m is denoted by [</a:t>
            </a:r>
            <a:r>
              <a:rPr lang="en-US" i="1" dirty="0" smtClean="0"/>
              <a:t>a</a:t>
            </a:r>
            <a:r>
              <a:rPr lang="en-US" dirty="0" smtClean="0"/>
              <a:t>]</a:t>
            </a:r>
            <a:r>
              <a:rPr lang="en-US" i="1" baseline="-25000" dirty="0" smtClean="0"/>
              <a:t>m</a:t>
            </a:r>
            <a:r>
              <a:rPr lang="en-US" dirty="0" smtClean="0"/>
              <a:t>, so [</a:t>
            </a:r>
            <a:r>
              <a:rPr lang="en-US" i="1" dirty="0" smtClean="0"/>
              <a:t>a</a:t>
            </a:r>
            <a:r>
              <a:rPr lang="en-US" dirty="0" smtClean="0"/>
              <a:t>]</a:t>
            </a:r>
            <a:r>
              <a:rPr lang="en-US" i="1" baseline="-25000" dirty="0" smtClean="0"/>
              <a:t>m</a:t>
            </a:r>
            <a:r>
              <a:rPr lang="en-US" i="1" dirty="0" smtClean="0"/>
              <a:t> = </a:t>
            </a:r>
            <a:r>
              <a:rPr lang="en-US" dirty="0" smtClean="0"/>
              <a:t>{…, </a:t>
            </a:r>
            <a:r>
              <a:rPr lang="en-US" i="1" dirty="0" smtClean="0"/>
              <a:t>a</a:t>
            </a:r>
            <a:r>
              <a:rPr lang="en-US" dirty="0" smtClean="0">
                <a:latin typeface="Cambria Math"/>
                <a:ea typeface="Cambria Math"/>
              </a:rPr>
              <a:t>−2</a:t>
            </a:r>
            <a:r>
              <a:rPr lang="en-US" i="1" dirty="0" smtClean="0">
                <a:ea typeface="Cambria Math"/>
              </a:rPr>
              <a:t>m</a:t>
            </a:r>
            <a:r>
              <a:rPr lang="en-US" dirty="0" smtClean="0">
                <a:latin typeface="Cambria Math"/>
                <a:ea typeface="Cambria Math"/>
              </a:rPr>
              <a:t>,</a:t>
            </a:r>
            <a:r>
              <a:rPr lang="en-US" dirty="0" smtClean="0"/>
              <a:t> </a:t>
            </a:r>
            <a:r>
              <a:rPr lang="en-US" i="1" dirty="0" smtClean="0"/>
              <a:t>a</a:t>
            </a:r>
            <a:r>
              <a:rPr lang="en-US" dirty="0" smtClean="0">
                <a:latin typeface="Cambria Math"/>
                <a:ea typeface="Cambria Math"/>
              </a:rPr>
              <a:t>−</a:t>
            </a:r>
            <a:r>
              <a:rPr lang="en-US" i="1" dirty="0" smtClean="0">
                <a:ea typeface="Cambria Math"/>
              </a:rPr>
              <a:t>m</a:t>
            </a:r>
            <a:r>
              <a:rPr lang="en-US" dirty="0" smtClean="0">
                <a:latin typeface="Cambria Math"/>
                <a:ea typeface="Cambria Math"/>
              </a:rPr>
              <a:t>, </a:t>
            </a:r>
            <a:r>
              <a:rPr lang="en-US" i="1" dirty="0" smtClean="0"/>
              <a:t>a</a:t>
            </a:r>
            <a:r>
              <a:rPr lang="en-US" dirty="0" smtClean="0">
                <a:latin typeface="Cambria Math"/>
                <a:ea typeface="Cambria Math"/>
              </a:rPr>
              <a:t>+2</a:t>
            </a:r>
            <a:r>
              <a:rPr lang="en-US" i="1" dirty="0" smtClean="0">
                <a:ea typeface="Cambria Math"/>
              </a:rPr>
              <a:t>m</a:t>
            </a:r>
            <a:r>
              <a:rPr lang="en-US" dirty="0" smtClean="0">
                <a:latin typeface="Cambria Math"/>
                <a:ea typeface="Cambria Math"/>
              </a:rPr>
              <a:t>, </a:t>
            </a:r>
            <a:r>
              <a:rPr lang="en-US" i="1" dirty="0" smtClean="0"/>
              <a:t>a</a:t>
            </a:r>
            <a:r>
              <a:rPr lang="en-US" dirty="0" smtClean="0">
                <a:latin typeface="Cambria Math"/>
                <a:ea typeface="Cambria Math"/>
              </a:rPr>
              <a:t>+2</a:t>
            </a:r>
            <a:r>
              <a:rPr lang="en-US" i="1" dirty="0" smtClean="0">
                <a:latin typeface="Cambria Math"/>
                <a:ea typeface="Cambria Math"/>
              </a:rPr>
              <a:t>m</a:t>
            </a:r>
            <a:r>
              <a:rPr lang="en-US" dirty="0" smtClean="0">
                <a:latin typeface="Cambria Math"/>
                <a:ea typeface="Cambria Math"/>
              </a:rPr>
              <a:t>, … </a:t>
            </a:r>
            <a:r>
              <a:rPr lang="en-US" dirty="0" smtClean="0"/>
              <a:t>}</a:t>
            </a:r>
            <a:r>
              <a:rPr lang="en-US" i="1" dirty="0" smtClean="0"/>
              <a:t>. </a:t>
            </a:r>
            <a:r>
              <a:rPr lang="en-US" dirty="0" smtClean="0"/>
              <a:t>For example, </a:t>
            </a:r>
          </a:p>
          <a:p>
            <a:pPr>
              <a:buNone/>
            </a:pPr>
            <a:endParaRPr lang="en-US" dirty="0" smtClean="0"/>
          </a:p>
          <a:p>
            <a:pPr lvl="1">
              <a:buNone/>
            </a:pPr>
            <a:r>
              <a:rPr lang="en-US" dirty="0" smtClean="0"/>
              <a:t>   [</a:t>
            </a:r>
            <a:r>
              <a:rPr lang="en-US" dirty="0" smtClean="0">
                <a:latin typeface="Cambria Math" pitchFamily="18" charset="0"/>
                <a:ea typeface="Cambria Math" pitchFamily="18" charset="0"/>
              </a:rPr>
              <a:t>0</a:t>
            </a:r>
            <a:r>
              <a:rPr lang="en-US" dirty="0" smtClean="0"/>
              <a:t>]</a:t>
            </a:r>
            <a:r>
              <a:rPr lang="en-US" baseline="-25000" dirty="0" smtClean="0">
                <a:latin typeface="Cambria Math" pitchFamily="18" charset="0"/>
                <a:ea typeface="Cambria Math" pitchFamily="18" charset="0"/>
              </a:rPr>
              <a:t>4</a:t>
            </a:r>
            <a:r>
              <a:rPr lang="en-US" dirty="0" smtClean="0"/>
              <a:t> = {…, </a:t>
            </a:r>
            <a:r>
              <a:rPr lang="en-US" dirty="0" smtClean="0">
                <a:latin typeface="Cambria Math"/>
                <a:ea typeface="Cambria Math"/>
              </a:rPr>
              <a:t>−</a:t>
            </a:r>
            <a:r>
              <a:rPr lang="en-US" dirty="0" smtClean="0">
                <a:latin typeface="Cambria Math" pitchFamily="18" charset="0"/>
                <a:ea typeface="Cambria Math" pitchFamily="18" charset="0"/>
              </a:rPr>
              <a:t>8,</a:t>
            </a:r>
            <a:r>
              <a:rPr lang="en-US" dirty="0" smtClean="0">
                <a:latin typeface="Cambria Math"/>
                <a:ea typeface="Cambria Math"/>
              </a:rPr>
              <a:t> −</a:t>
            </a:r>
            <a:r>
              <a:rPr lang="en-US" dirty="0" smtClean="0">
                <a:latin typeface="Cambria Math" pitchFamily="18" charset="0"/>
                <a:ea typeface="Cambria Math" pitchFamily="18" charset="0"/>
              </a:rPr>
              <a:t>4 , 0, 4 , 8 , …}                        </a:t>
            </a:r>
            <a:r>
              <a:rPr lang="en-US" dirty="0" smtClean="0"/>
              <a:t>[</a:t>
            </a:r>
            <a:r>
              <a:rPr lang="en-US" dirty="0" smtClean="0">
                <a:latin typeface="Cambria Math" pitchFamily="18" charset="0"/>
                <a:ea typeface="Cambria Math" pitchFamily="18" charset="0"/>
              </a:rPr>
              <a:t>1</a:t>
            </a:r>
            <a:r>
              <a:rPr lang="en-US" dirty="0" smtClean="0"/>
              <a:t>]</a:t>
            </a:r>
            <a:r>
              <a:rPr lang="en-US" baseline="-25000" dirty="0" smtClean="0">
                <a:latin typeface="Cambria Math" pitchFamily="18" charset="0"/>
                <a:ea typeface="Cambria Math" pitchFamily="18" charset="0"/>
              </a:rPr>
              <a:t>4</a:t>
            </a:r>
            <a:r>
              <a:rPr lang="en-US" dirty="0" smtClean="0"/>
              <a:t> = {…, </a:t>
            </a:r>
            <a:r>
              <a:rPr lang="en-US" dirty="0" smtClean="0">
                <a:latin typeface="Cambria Math"/>
                <a:ea typeface="Cambria Math"/>
              </a:rPr>
              <a:t>−</a:t>
            </a:r>
            <a:r>
              <a:rPr lang="en-US" dirty="0" smtClean="0">
                <a:latin typeface="Cambria Math" pitchFamily="18" charset="0"/>
                <a:ea typeface="Cambria Math" pitchFamily="18" charset="0"/>
              </a:rPr>
              <a:t>7,</a:t>
            </a:r>
            <a:r>
              <a:rPr lang="en-US" dirty="0" smtClean="0">
                <a:latin typeface="Cambria Math"/>
                <a:ea typeface="Cambria Math"/>
              </a:rPr>
              <a:t> −</a:t>
            </a:r>
            <a:r>
              <a:rPr lang="en-US" dirty="0" smtClean="0">
                <a:latin typeface="Cambria Math" pitchFamily="18" charset="0"/>
                <a:ea typeface="Cambria Math" pitchFamily="18" charset="0"/>
              </a:rPr>
              <a:t>3 , 1, 5 , 9 , …}</a:t>
            </a:r>
          </a:p>
          <a:p>
            <a:pPr lvl="1">
              <a:buNone/>
            </a:pPr>
            <a:endParaRPr lang="en-US" dirty="0" smtClean="0">
              <a:latin typeface="Cambria Math" pitchFamily="18" charset="0"/>
              <a:ea typeface="Cambria Math" pitchFamily="18" charset="0"/>
            </a:endParaRPr>
          </a:p>
          <a:p>
            <a:pPr marL="274320" lvl="1" indent="-274320">
              <a:buClr>
                <a:schemeClr val="accent3"/>
              </a:buClr>
              <a:buSzPct val="95000"/>
              <a:buNone/>
            </a:pPr>
            <a:r>
              <a:rPr lang="en-US" dirty="0" smtClean="0"/>
              <a:t>          [</a:t>
            </a:r>
            <a:r>
              <a:rPr lang="en-US" dirty="0" smtClean="0">
                <a:latin typeface="Cambria Math" pitchFamily="18" charset="0"/>
                <a:ea typeface="Cambria Math" pitchFamily="18" charset="0"/>
              </a:rPr>
              <a:t>2</a:t>
            </a:r>
            <a:r>
              <a:rPr lang="en-US" dirty="0" smtClean="0"/>
              <a:t>]</a:t>
            </a:r>
            <a:r>
              <a:rPr lang="en-US" baseline="-25000" dirty="0" smtClean="0">
                <a:latin typeface="Cambria Math" pitchFamily="18" charset="0"/>
                <a:ea typeface="Cambria Math" pitchFamily="18" charset="0"/>
              </a:rPr>
              <a:t>4</a:t>
            </a:r>
            <a:r>
              <a:rPr lang="en-US" dirty="0" smtClean="0"/>
              <a:t> = {…, </a:t>
            </a:r>
            <a:r>
              <a:rPr lang="en-US" dirty="0" smtClean="0">
                <a:latin typeface="Cambria Math"/>
                <a:ea typeface="Cambria Math"/>
              </a:rPr>
              <a:t>−</a:t>
            </a:r>
            <a:r>
              <a:rPr lang="en-US" dirty="0" smtClean="0">
                <a:latin typeface="Cambria Math" pitchFamily="18" charset="0"/>
                <a:ea typeface="Cambria Math" pitchFamily="18" charset="0"/>
              </a:rPr>
              <a:t>6,</a:t>
            </a:r>
            <a:r>
              <a:rPr lang="en-US" dirty="0" smtClean="0">
                <a:latin typeface="Cambria Math"/>
                <a:ea typeface="Cambria Math"/>
              </a:rPr>
              <a:t> −</a:t>
            </a:r>
            <a:r>
              <a:rPr lang="en-US" dirty="0" smtClean="0">
                <a:latin typeface="Cambria Math" pitchFamily="18" charset="0"/>
                <a:ea typeface="Cambria Math" pitchFamily="18" charset="0"/>
              </a:rPr>
              <a:t>2 , 2, 6 , 10 , …}                      </a:t>
            </a:r>
            <a:r>
              <a:rPr lang="en-US" dirty="0" smtClean="0"/>
              <a:t>[</a:t>
            </a:r>
            <a:r>
              <a:rPr lang="en-US" dirty="0" smtClean="0">
                <a:latin typeface="Cambria Math" pitchFamily="18" charset="0"/>
                <a:ea typeface="Cambria Math" pitchFamily="18" charset="0"/>
              </a:rPr>
              <a:t>3</a:t>
            </a:r>
            <a:r>
              <a:rPr lang="en-US" dirty="0" smtClean="0"/>
              <a:t>]</a:t>
            </a:r>
            <a:r>
              <a:rPr lang="en-US" baseline="-25000" dirty="0" smtClean="0">
                <a:latin typeface="Cambria Math" pitchFamily="18" charset="0"/>
                <a:ea typeface="Cambria Math" pitchFamily="18" charset="0"/>
              </a:rPr>
              <a:t>4</a:t>
            </a:r>
            <a:r>
              <a:rPr lang="en-US" dirty="0" smtClean="0"/>
              <a:t> = {…, </a:t>
            </a:r>
            <a:r>
              <a:rPr lang="en-US" dirty="0" smtClean="0">
                <a:latin typeface="Cambria Math"/>
                <a:ea typeface="Cambria Math"/>
              </a:rPr>
              <a:t>−</a:t>
            </a:r>
            <a:r>
              <a:rPr lang="en-US" dirty="0" smtClean="0">
                <a:latin typeface="Cambria Math" pitchFamily="18" charset="0"/>
                <a:ea typeface="Cambria Math" pitchFamily="18" charset="0"/>
              </a:rPr>
              <a:t>5,</a:t>
            </a:r>
            <a:r>
              <a:rPr lang="en-US" dirty="0" smtClean="0">
                <a:latin typeface="Cambria Math"/>
                <a:ea typeface="Cambria Math"/>
              </a:rPr>
              <a:t> −</a:t>
            </a:r>
            <a:r>
              <a:rPr lang="en-US" dirty="0" smtClean="0">
                <a:latin typeface="Cambria Math" pitchFamily="18" charset="0"/>
                <a:ea typeface="Cambria Math" pitchFamily="18" charset="0"/>
              </a:rPr>
              <a:t>1 , 3, 7 , 11 , …}</a:t>
            </a:r>
          </a:p>
          <a:p>
            <a:pPr>
              <a:buNone/>
            </a:pPr>
            <a:endParaRPr lang="en-US"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85800"/>
            <a:ext cx="8686800" cy="1143000"/>
          </a:xfrm>
        </p:spPr>
        <p:txBody>
          <a:bodyPr>
            <a:normAutofit fontScale="90000"/>
          </a:bodyPr>
          <a:lstStyle/>
          <a:p>
            <a:r>
              <a:rPr lang="el-GR" dirty="0" smtClean="0"/>
              <a:t>Κλάσεις ισοδυναμίας και διαμερίσεις</a:t>
            </a:r>
            <a:br>
              <a:rPr lang="el-GR" dirty="0" smtClean="0"/>
            </a:br>
            <a:r>
              <a:rPr lang="en-US" dirty="0" smtClean="0"/>
              <a:t>Equivalence Classes and Partitions</a:t>
            </a:r>
            <a:endParaRPr lang="en-US" dirty="0"/>
          </a:p>
        </p:txBody>
      </p:sp>
      <p:sp>
        <p:nvSpPr>
          <p:cNvPr id="3" name="Content Placeholder 2"/>
          <p:cNvSpPr>
            <a:spLocks noGrp="1"/>
          </p:cNvSpPr>
          <p:nvPr>
            <p:ph idx="1"/>
          </p:nvPr>
        </p:nvSpPr>
        <p:spPr/>
        <p:txBody>
          <a:bodyPr>
            <a:normAutofit fontScale="92500" lnSpcReduction="10000"/>
          </a:bodyPr>
          <a:lstStyle/>
          <a:p>
            <a:pPr>
              <a:buNone/>
            </a:pPr>
            <a:r>
              <a:rPr lang="en-US" b="1" dirty="0" smtClean="0"/>
              <a:t>   Theorem  </a:t>
            </a:r>
            <a:r>
              <a:rPr lang="en-US" b="1" dirty="0" smtClean="0">
                <a:latin typeface="Cambria Math" pitchFamily="18" charset="0"/>
                <a:ea typeface="Cambria Math" pitchFamily="18" charset="0"/>
              </a:rPr>
              <a:t>1</a:t>
            </a:r>
            <a:r>
              <a:rPr lang="en-US" dirty="0" smtClean="0"/>
              <a:t>:  let </a:t>
            </a:r>
            <a:r>
              <a:rPr lang="en-US" i="1" dirty="0" smtClean="0"/>
              <a:t>R</a:t>
            </a:r>
            <a:r>
              <a:rPr lang="en-US" dirty="0" smtClean="0"/>
              <a:t> be an equivalence relation on a set </a:t>
            </a:r>
            <a:r>
              <a:rPr lang="en-US" i="1" dirty="0" smtClean="0"/>
              <a:t>A. </a:t>
            </a:r>
            <a:r>
              <a:rPr lang="en-US" dirty="0" smtClean="0"/>
              <a:t> These statements for elements </a:t>
            </a:r>
            <a:r>
              <a:rPr lang="en-US" i="1" dirty="0" smtClean="0"/>
              <a:t>a</a:t>
            </a:r>
            <a:r>
              <a:rPr lang="en-US" dirty="0" smtClean="0"/>
              <a:t> and </a:t>
            </a:r>
            <a:r>
              <a:rPr lang="en-US" i="1" dirty="0" smtClean="0"/>
              <a:t>b</a:t>
            </a:r>
            <a:r>
              <a:rPr lang="en-US" dirty="0" smtClean="0"/>
              <a:t> of </a:t>
            </a:r>
            <a:r>
              <a:rPr lang="en-US" i="1" dirty="0" smtClean="0"/>
              <a:t>A </a:t>
            </a:r>
            <a:r>
              <a:rPr lang="en-US" dirty="0" smtClean="0"/>
              <a:t>are equivalent: </a:t>
            </a:r>
          </a:p>
          <a:p>
            <a:pPr lvl="1">
              <a:buNone/>
            </a:pPr>
            <a:r>
              <a:rPr lang="en-US" dirty="0" smtClean="0"/>
              <a:t>    (</a:t>
            </a:r>
            <a:r>
              <a:rPr lang="en-US" i="1" dirty="0" err="1" smtClean="0"/>
              <a:t>i</a:t>
            </a:r>
            <a:r>
              <a:rPr lang="en-US" dirty="0" smtClean="0"/>
              <a:t>)   </a:t>
            </a:r>
            <a:r>
              <a:rPr lang="en-US" i="1" dirty="0" err="1" smtClean="0"/>
              <a:t>aRb</a:t>
            </a:r>
            <a:endParaRPr lang="en-US" i="1" dirty="0" smtClean="0"/>
          </a:p>
          <a:p>
            <a:pPr lvl="1">
              <a:buNone/>
            </a:pPr>
            <a:r>
              <a:rPr lang="en-US" dirty="0" smtClean="0"/>
              <a:t>    (</a:t>
            </a:r>
            <a:r>
              <a:rPr lang="en-US" i="1" dirty="0" smtClean="0"/>
              <a:t>ii</a:t>
            </a:r>
            <a:r>
              <a:rPr lang="en-US" dirty="0" smtClean="0"/>
              <a:t>)  [</a:t>
            </a:r>
            <a:r>
              <a:rPr lang="en-US" i="1" dirty="0" smtClean="0"/>
              <a:t>a</a:t>
            </a:r>
            <a:r>
              <a:rPr lang="en-US" dirty="0" smtClean="0"/>
              <a:t>] = [</a:t>
            </a:r>
            <a:r>
              <a:rPr lang="en-US" i="1" dirty="0" smtClean="0"/>
              <a:t>b</a:t>
            </a:r>
            <a:r>
              <a:rPr lang="en-US" dirty="0" smtClean="0"/>
              <a:t>]</a:t>
            </a:r>
          </a:p>
          <a:p>
            <a:pPr lvl="1">
              <a:buNone/>
            </a:pPr>
            <a:r>
              <a:rPr lang="en-US" dirty="0" smtClean="0"/>
              <a:t>    (</a:t>
            </a:r>
            <a:r>
              <a:rPr lang="en-US" i="1" dirty="0" smtClean="0"/>
              <a:t>iii</a:t>
            </a:r>
            <a:r>
              <a:rPr lang="en-US" dirty="0" smtClean="0"/>
              <a:t>) [</a:t>
            </a:r>
            <a:r>
              <a:rPr lang="en-US" i="1" dirty="0" smtClean="0"/>
              <a:t>a</a:t>
            </a:r>
            <a:r>
              <a:rPr lang="en-US" dirty="0" smtClean="0"/>
              <a:t>] </a:t>
            </a:r>
            <a:r>
              <a:rPr lang="en-US" dirty="0" smtClean="0">
                <a:latin typeface="Cambria Math"/>
                <a:ea typeface="Cambria Math"/>
              </a:rPr>
              <a:t>∩</a:t>
            </a:r>
            <a:r>
              <a:rPr lang="en-US" dirty="0" smtClean="0"/>
              <a:t> [</a:t>
            </a:r>
            <a:r>
              <a:rPr lang="en-US" i="1" dirty="0" smtClean="0"/>
              <a:t>b</a:t>
            </a:r>
            <a:r>
              <a:rPr lang="en-US" dirty="0" smtClean="0"/>
              <a:t>] </a:t>
            </a:r>
            <a:r>
              <a:rPr lang="el-GR" dirty="0" smtClean="0"/>
              <a:t>!</a:t>
            </a:r>
            <a:r>
              <a:rPr lang="en-US" dirty="0" smtClean="0"/>
              <a:t>= </a:t>
            </a:r>
            <a:r>
              <a:rPr lang="en-US" dirty="0" smtClean="0">
                <a:latin typeface="Cambria Math"/>
                <a:ea typeface="Cambria Math"/>
              </a:rPr>
              <a:t>∅</a:t>
            </a:r>
            <a:endParaRPr lang="el-GR" dirty="0" smtClean="0">
              <a:latin typeface="Cambria Math"/>
              <a:ea typeface="Cambria Math"/>
            </a:endParaRPr>
          </a:p>
          <a:p>
            <a:pPr lvl="1">
              <a:buNone/>
            </a:pPr>
            <a:r>
              <a:rPr lang="el-GR" u="sng" dirty="0" smtClean="0">
                <a:solidFill>
                  <a:srgbClr val="0070C0"/>
                </a:solidFill>
                <a:latin typeface="Cambria Math"/>
                <a:ea typeface="Cambria Math"/>
              </a:rPr>
              <a:t>Οι κλάσεις ισοδυναμίας είναι είτε ίσες είτε ξεχωριστές</a:t>
            </a:r>
            <a:endParaRPr lang="en-US" u="sng" dirty="0" smtClean="0">
              <a:solidFill>
                <a:srgbClr val="0070C0"/>
              </a:solidFill>
              <a:latin typeface="Cambria Math"/>
              <a:ea typeface="Cambria Math"/>
            </a:endParaRPr>
          </a:p>
          <a:p>
            <a:pPr lvl="1">
              <a:buNone/>
            </a:pPr>
            <a:r>
              <a:rPr lang="en-US" b="1" dirty="0" smtClean="0">
                <a:latin typeface="Cambria Math"/>
                <a:ea typeface="Cambria Math"/>
              </a:rPr>
              <a:t>Proof</a:t>
            </a:r>
            <a:r>
              <a:rPr lang="en-US" dirty="0" smtClean="0">
                <a:latin typeface="Cambria Math"/>
                <a:ea typeface="Cambria Math"/>
              </a:rPr>
              <a:t>: We show that (</a:t>
            </a:r>
            <a:r>
              <a:rPr lang="en-US" i="1" dirty="0" err="1" smtClean="0">
                <a:ea typeface="Cambria Math"/>
              </a:rPr>
              <a:t>i</a:t>
            </a:r>
            <a:r>
              <a:rPr lang="en-US" dirty="0" smtClean="0">
                <a:latin typeface="Cambria Math"/>
                <a:ea typeface="Cambria Math"/>
              </a:rPr>
              <a:t>) implies (</a:t>
            </a:r>
            <a:r>
              <a:rPr lang="en-US" i="1" dirty="0" smtClean="0">
                <a:ea typeface="Cambria Math" pitchFamily="18" charset="0"/>
              </a:rPr>
              <a:t>ii</a:t>
            </a:r>
            <a:r>
              <a:rPr lang="en-US" dirty="0" smtClean="0">
                <a:latin typeface="Cambria Math"/>
                <a:ea typeface="Cambria Math"/>
              </a:rPr>
              <a:t>). Assume that </a:t>
            </a:r>
            <a:r>
              <a:rPr lang="en-US" i="1" dirty="0" err="1" smtClean="0">
                <a:ea typeface="Cambria Math"/>
              </a:rPr>
              <a:t>aRb</a:t>
            </a:r>
            <a:r>
              <a:rPr lang="en-US" dirty="0" smtClean="0">
                <a:latin typeface="Cambria Math"/>
                <a:ea typeface="Cambria Math"/>
              </a:rPr>
              <a:t>. Now suppose that c ∈</a:t>
            </a:r>
            <a:r>
              <a:rPr lang="en-US" dirty="0" smtClean="0"/>
              <a:t> [</a:t>
            </a:r>
            <a:r>
              <a:rPr lang="en-US" i="1" dirty="0" smtClean="0"/>
              <a:t>a</a:t>
            </a:r>
            <a:r>
              <a:rPr lang="en-US" dirty="0" smtClean="0"/>
              <a:t>]. Then </a:t>
            </a:r>
            <a:r>
              <a:rPr lang="en-US" i="1" dirty="0" err="1" smtClean="0"/>
              <a:t>aRc</a:t>
            </a:r>
            <a:r>
              <a:rPr lang="en-US" dirty="0" smtClean="0"/>
              <a:t>. Because </a:t>
            </a:r>
            <a:r>
              <a:rPr lang="en-US" i="1" dirty="0" err="1" smtClean="0"/>
              <a:t>aRb</a:t>
            </a:r>
            <a:r>
              <a:rPr lang="en-US" dirty="0" smtClean="0"/>
              <a:t> and </a:t>
            </a:r>
            <a:r>
              <a:rPr lang="en-US" i="1" dirty="0" smtClean="0"/>
              <a:t>R</a:t>
            </a:r>
            <a:r>
              <a:rPr lang="en-US" dirty="0" smtClean="0"/>
              <a:t> is symmetric, </a:t>
            </a:r>
            <a:r>
              <a:rPr lang="en-US" i="1" dirty="0" err="1" smtClean="0"/>
              <a:t>bRa</a:t>
            </a:r>
            <a:r>
              <a:rPr lang="en-US" dirty="0" smtClean="0"/>
              <a:t>. Because </a:t>
            </a:r>
            <a:r>
              <a:rPr lang="en-US" i="1" dirty="0" smtClean="0"/>
              <a:t>R</a:t>
            </a:r>
            <a:r>
              <a:rPr lang="en-US" dirty="0" smtClean="0"/>
              <a:t> is transitive and </a:t>
            </a:r>
            <a:r>
              <a:rPr lang="en-US" i="1" dirty="0" err="1" smtClean="0"/>
              <a:t>bRa</a:t>
            </a:r>
            <a:r>
              <a:rPr lang="en-US" dirty="0" smtClean="0"/>
              <a:t> and </a:t>
            </a:r>
            <a:r>
              <a:rPr lang="en-US" i="1" dirty="0" err="1" smtClean="0"/>
              <a:t>aRc</a:t>
            </a:r>
            <a:r>
              <a:rPr lang="en-US" dirty="0" smtClean="0"/>
              <a:t>, it follows that </a:t>
            </a:r>
            <a:r>
              <a:rPr lang="en-US" i="1" dirty="0" err="1" smtClean="0"/>
              <a:t>bRc</a:t>
            </a:r>
            <a:r>
              <a:rPr lang="en-US" dirty="0" smtClean="0"/>
              <a:t>. Hence,</a:t>
            </a:r>
            <a:r>
              <a:rPr lang="en-US" dirty="0" smtClean="0">
                <a:latin typeface="Cambria Math"/>
                <a:ea typeface="Cambria Math"/>
              </a:rPr>
              <a:t> </a:t>
            </a:r>
            <a:r>
              <a:rPr lang="en-US" i="1" dirty="0" smtClean="0">
                <a:ea typeface="Cambria Math"/>
              </a:rPr>
              <a:t>c</a:t>
            </a:r>
            <a:r>
              <a:rPr lang="en-US" dirty="0" smtClean="0">
                <a:latin typeface="Cambria Math"/>
                <a:ea typeface="Cambria Math"/>
              </a:rPr>
              <a:t> ∈</a:t>
            </a:r>
            <a:r>
              <a:rPr lang="en-US" dirty="0" smtClean="0"/>
              <a:t> [</a:t>
            </a:r>
            <a:r>
              <a:rPr lang="en-US" i="1" dirty="0" smtClean="0"/>
              <a:t>b</a:t>
            </a:r>
            <a:r>
              <a:rPr lang="en-US" dirty="0" smtClean="0"/>
              <a:t>]. Therefore, [</a:t>
            </a:r>
            <a:r>
              <a:rPr lang="en-US" i="1" dirty="0" smtClean="0"/>
              <a:t>a</a:t>
            </a:r>
            <a:r>
              <a:rPr lang="en-US" dirty="0" smtClean="0"/>
              <a:t>]</a:t>
            </a:r>
            <a:r>
              <a:rPr lang="en-US" dirty="0" smtClean="0">
                <a:latin typeface="Cambria Math"/>
                <a:ea typeface="Cambria Math"/>
              </a:rPr>
              <a:t>⊆</a:t>
            </a:r>
            <a:r>
              <a:rPr lang="en-US" dirty="0" smtClean="0"/>
              <a:t> [</a:t>
            </a:r>
            <a:r>
              <a:rPr lang="en-US" i="1" dirty="0" smtClean="0"/>
              <a:t>b</a:t>
            </a:r>
            <a:r>
              <a:rPr lang="en-US" dirty="0" smtClean="0"/>
              <a:t>].  A similar argument (omitted here) shows that [</a:t>
            </a:r>
            <a:r>
              <a:rPr lang="en-US" i="1" dirty="0" smtClean="0"/>
              <a:t>b</a:t>
            </a:r>
            <a:r>
              <a:rPr lang="en-US" dirty="0" smtClean="0"/>
              <a:t>]</a:t>
            </a:r>
            <a:r>
              <a:rPr lang="en-US" dirty="0" smtClean="0">
                <a:latin typeface="Cambria Math"/>
                <a:ea typeface="Cambria Math"/>
              </a:rPr>
              <a:t>⊆</a:t>
            </a:r>
            <a:r>
              <a:rPr lang="en-US" dirty="0" smtClean="0"/>
              <a:t> [</a:t>
            </a:r>
            <a:r>
              <a:rPr lang="en-US" i="1" dirty="0" smtClean="0"/>
              <a:t>a</a:t>
            </a:r>
            <a:r>
              <a:rPr lang="en-US" dirty="0" smtClean="0"/>
              <a:t>]. Since [</a:t>
            </a:r>
            <a:r>
              <a:rPr lang="en-US" i="1" dirty="0" smtClean="0"/>
              <a:t>a</a:t>
            </a:r>
            <a:r>
              <a:rPr lang="en-US" dirty="0" smtClean="0"/>
              <a:t>]</a:t>
            </a:r>
            <a:r>
              <a:rPr lang="en-US" dirty="0" smtClean="0">
                <a:latin typeface="Cambria Math"/>
                <a:ea typeface="Cambria Math"/>
              </a:rPr>
              <a:t>⊆</a:t>
            </a:r>
            <a:r>
              <a:rPr lang="en-US" dirty="0" smtClean="0"/>
              <a:t> [</a:t>
            </a:r>
            <a:r>
              <a:rPr lang="en-US" i="1" dirty="0" smtClean="0"/>
              <a:t>b</a:t>
            </a:r>
            <a:r>
              <a:rPr lang="en-US" dirty="0" smtClean="0"/>
              <a:t>] and [</a:t>
            </a:r>
            <a:r>
              <a:rPr lang="en-US" i="1" dirty="0" smtClean="0"/>
              <a:t>b</a:t>
            </a:r>
            <a:r>
              <a:rPr lang="en-US" dirty="0" smtClean="0"/>
              <a:t>]</a:t>
            </a:r>
            <a:r>
              <a:rPr lang="en-US" dirty="0" smtClean="0">
                <a:latin typeface="Cambria Math"/>
                <a:ea typeface="Cambria Math"/>
              </a:rPr>
              <a:t>⊆</a:t>
            </a:r>
            <a:r>
              <a:rPr lang="en-US" dirty="0" smtClean="0"/>
              <a:t> [</a:t>
            </a:r>
            <a:r>
              <a:rPr lang="en-US" i="1" dirty="0" smtClean="0"/>
              <a:t>a</a:t>
            </a:r>
            <a:r>
              <a:rPr lang="en-US" dirty="0" smtClean="0"/>
              <a:t>],  we have shown that [</a:t>
            </a:r>
            <a:r>
              <a:rPr lang="en-US" i="1" dirty="0" smtClean="0"/>
              <a:t>a</a:t>
            </a:r>
            <a:r>
              <a:rPr lang="en-US" dirty="0" smtClean="0"/>
              <a:t>] = [</a:t>
            </a:r>
            <a:r>
              <a:rPr lang="en-US" i="1" dirty="0" smtClean="0"/>
              <a:t>b</a:t>
            </a:r>
            <a:r>
              <a:rPr lang="en-US" dirty="0" smtClean="0"/>
              <a:t>].</a:t>
            </a:r>
          </a:p>
          <a:p>
            <a:pPr lvl="1">
              <a:buNone/>
            </a:pPr>
            <a:endParaRPr lang="en-US" dirty="0"/>
          </a:p>
        </p:txBody>
      </p:sp>
      <p:sp>
        <p:nvSpPr>
          <p:cNvPr id="4" name="TextBox 3"/>
          <p:cNvSpPr txBox="1"/>
          <p:nvPr/>
        </p:nvSpPr>
        <p:spPr>
          <a:xfrm>
            <a:off x="1524000" y="6096000"/>
            <a:ext cx="6477000" cy="369332"/>
          </a:xfrm>
          <a:prstGeom prst="rect">
            <a:avLst/>
          </a:prstGeom>
          <a:noFill/>
        </p:spPr>
        <p:txBody>
          <a:bodyPr wrap="square" rtlCol="0">
            <a:spAutoFit/>
          </a:bodyPr>
          <a:lstStyle/>
          <a:p>
            <a:r>
              <a:rPr lang="en-US" dirty="0" smtClean="0"/>
              <a:t>(</a:t>
            </a:r>
            <a:r>
              <a:rPr lang="en-US" i="1" dirty="0" smtClean="0"/>
              <a:t>see text for proof  that </a:t>
            </a:r>
            <a:r>
              <a:rPr lang="en-US" dirty="0" smtClean="0"/>
              <a:t>(</a:t>
            </a:r>
            <a:r>
              <a:rPr lang="en-US" i="1" dirty="0" smtClean="0"/>
              <a:t>ii</a:t>
            </a:r>
            <a:r>
              <a:rPr lang="en-US" dirty="0" smtClean="0"/>
              <a:t>) </a:t>
            </a:r>
            <a:r>
              <a:rPr lang="en-US" i="1" dirty="0" smtClean="0"/>
              <a:t>implies </a:t>
            </a:r>
            <a:r>
              <a:rPr lang="en-US" dirty="0" smtClean="0"/>
              <a:t>(</a:t>
            </a:r>
            <a:r>
              <a:rPr lang="en-US" i="1" dirty="0" smtClean="0"/>
              <a:t>iii</a:t>
            </a:r>
            <a:r>
              <a:rPr lang="en-US" dirty="0" smtClean="0"/>
              <a:t>) </a:t>
            </a:r>
            <a:r>
              <a:rPr lang="en-US" i="1" dirty="0" smtClean="0"/>
              <a:t>and </a:t>
            </a:r>
            <a:r>
              <a:rPr lang="en-US" dirty="0" smtClean="0"/>
              <a:t>(</a:t>
            </a:r>
            <a:r>
              <a:rPr lang="en-US" i="1" dirty="0" smtClean="0"/>
              <a:t>iii</a:t>
            </a:r>
            <a:r>
              <a:rPr lang="en-US" dirty="0" smtClean="0"/>
              <a:t>) </a:t>
            </a:r>
            <a:r>
              <a:rPr lang="en-US" i="1" dirty="0" smtClean="0"/>
              <a:t>implies </a:t>
            </a:r>
            <a:r>
              <a:rPr lang="en-US" dirty="0" smtClean="0"/>
              <a:t>(</a:t>
            </a:r>
            <a:r>
              <a:rPr lang="en-US" i="1" dirty="0" err="1" smtClean="0"/>
              <a:t>i</a:t>
            </a:r>
            <a:r>
              <a:rPr lang="en-US" dirty="0" smtClean="0"/>
              <a:t>))</a:t>
            </a:r>
            <a:endParaRPr lang="en-US"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smtClean="0"/>
              <a:t>Διαμερίσεις συνόλων</a:t>
            </a:r>
            <a:br>
              <a:rPr lang="el-GR" dirty="0" smtClean="0"/>
            </a:br>
            <a:r>
              <a:rPr lang="en-US" dirty="0" smtClean="0"/>
              <a:t>Partition of a Set</a:t>
            </a:r>
            <a:endParaRPr lang="en-US" dirty="0"/>
          </a:p>
        </p:txBody>
      </p:sp>
      <p:sp>
        <p:nvSpPr>
          <p:cNvPr id="3" name="Content Placeholder 2"/>
          <p:cNvSpPr>
            <a:spLocks noGrp="1"/>
          </p:cNvSpPr>
          <p:nvPr>
            <p:ph idx="1"/>
          </p:nvPr>
        </p:nvSpPr>
        <p:spPr/>
        <p:txBody>
          <a:bodyPr/>
          <a:lstStyle/>
          <a:p>
            <a:pPr>
              <a:buNone/>
            </a:pPr>
            <a:r>
              <a:rPr lang="en-US" b="1" dirty="0" smtClean="0"/>
              <a:t>   Definition</a:t>
            </a:r>
            <a:r>
              <a:rPr lang="en-US" dirty="0" smtClean="0"/>
              <a:t>: A </a:t>
            </a:r>
            <a:r>
              <a:rPr lang="en-US" i="1" dirty="0" smtClean="0"/>
              <a:t>partition</a:t>
            </a:r>
            <a:r>
              <a:rPr lang="en-US" dirty="0" smtClean="0"/>
              <a:t> of a set </a:t>
            </a:r>
            <a:r>
              <a:rPr lang="en-US" i="1" dirty="0" smtClean="0"/>
              <a:t>S </a:t>
            </a:r>
            <a:r>
              <a:rPr lang="en-US" dirty="0" smtClean="0"/>
              <a:t>is a collection of disjoint nonempty subsets of </a:t>
            </a:r>
            <a:r>
              <a:rPr lang="en-US" i="1" dirty="0" smtClean="0"/>
              <a:t>S</a:t>
            </a:r>
            <a:r>
              <a:rPr lang="en-US" dirty="0" smtClean="0"/>
              <a:t> that have </a:t>
            </a:r>
            <a:r>
              <a:rPr lang="en-US" i="1" dirty="0" smtClean="0"/>
              <a:t>S</a:t>
            </a:r>
            <a:r>
              <a:rPr lang="en-US" dirty="0" smtClean="0"/>
              <a:t> as their union. In other words, the collection of subsets </a:t>
            </a:r>
            <a:r>
              <a:rPr lang="en-US" i="1" dirty="0" smtClean="0"/>
              <a:t>A</a:t>
            </a:r>
            <a:r>
              <a:rPr lang="en-US" i="1" baseline="-25000" dirty="0" smtClean="0"/>
              <a:t>i</a:t>
            </a:r>
            <a:r>
              <a:rPr lang="en-US" dirty="0" smtClean="0"/>
              <a:t>, where </a:t>
            </a:r>
            <a:r>
              <a:rPr lang="en-US" i="1" dirty="0" err="1" smtClean="0"/>
              <a:t>i</a:t>
            </a:r>
            <a:r>
              <a:rPr lang="en-US" dirty="0" smtClean="0"/>
              <a:t> </a:t>
            </a:r>
            <a:r>
              <a:rPr lang="en-US" dirty="0" smtClean="0">
                <a:latin typeface="Cambria Math"/>
                <a:ea typeface="Cambria Math"/>
              </a:rPr>
              <a:t>∈</a:t>
            </a:r>
            <a:r>
              <a:rPr lang="en-US" dirty="0" smtClean="0"/>
              <a:t> </a:t>
            </a:r>
            <a:r>
              <a:rPr lang="en-US" i="1" dirty="0" smtClean="0"/>
              <a:t>I</a:t>
            </a:r>
            <a:r>
              <a:rPr lang="en-US" dirty="0" smtClean="0"/>
              <a:t> (where </a:t>
            </a:r>
            <a:r>
              <a:rPr lang="en-US" i="1" dirty="0" smtClean="0"/>
              <a:t>I</a:t>
            </a:r>
            <a:r>
              <a:rPr lang="en-US" dirty="0" smtClean="0"/>
              <a:t> is an index set), forms a partition of </a:t>
            </a:r>
            <a:r>
              <a:rPr lang="en-US" i="1" dirty="0" smtClean="0"/>
              <a:t>S</a:t>
            </a:r>
            <a:r>
              <a:rPr lang="en-US" dirty="0" smtClean="0"/>
              <a:t> if and only if</a:t>
            </a:r>
          </a:p>
          <a:p>
            <a:pPr lvl="1"/>
            <a:r>
              <a:rPr lang="en-US" i="1" dirty="0" smtClean="0"/>
              <a:t>A</a:t>
            </a:r>
            <a:r>
              <a:rPr lang="en-US" i="1" baseline="-25000" dirty="0" smtClean="0"/>
              <a:t>i</a:t>
            </a:r>
            <a:r>
              <a:rPr lang="en-US" dirty="0" smtClean="0">
                <a:latin typeface="Cambria Math"/>
                <a:ea typeface="Cambria Math"/>
              </a:rPr>
              <a:t> ≠ ∅ for </a:t>
            </a:r>
            <a:r>
              <a:rPr lang="en-US" i="1" dirty="0" err="1" smtClean="0"/>
              <a:t>i</a:t>
            </a:r>
            <a:r>
              <a:rPr lang="en-US" dirty="0" smtClean="0"/>
              <a:t> </a:t>
            </a:r>
            <a:r>
              <a:rPr lang="en-US" dirty="0" smtClean="0">
                <a:latin typeface="Cambria Math"/>
                <a:ea typeface="Cambria Math"/>
              </a:rPr>
              <a:t>∈</a:t>
            </a:r>
            <a:r>
              <a:rPr lang="en-US" dirty="0" smtClean="0"/>
              <a:t> </a:t>
            </a:r>
            <a:r>
              <a:rPr lang="en-US" i="1" dirty="0" smtClean="0"/>
              <a:t>I,</a:t>
            </a:r>
          </a:p>
          <a:p>
            <a:pPr lvl="1"/>
            <a:r>
              <a:rPr lang="en-US" i="1" dirty="0" smtClean="0"/>
              <a:t>A</a:t>
            </a:r>
            <a:r>
              <a:rPr lang="en-US" i="1" baseline="-25000" dirty="0" smtClean="0"/>
              <a:t>i</a:t>
            </a:r>
            <a:r>
              <a:rPr lang="en-US" dirty="0" smtClean="0"/>
              <a:t> </a:t>
            </a:r>
            <a:r>
              <a:rPr lang="en-US" dirty="0" smtClean="0">
                <a:latin typeface="Cambria Math"/>
                <a:ea typeface="Cambria Math"/>
              </a:rPr>
              <a:t>∩</a:t>
            </a:r>
            <a:r>
              <a:rPr lang="en-US" dirty="0" smtClean="0"/>
              <a:t> </a:t>
            </a:r>
            <a:r>
              <a:rPr lang="en-US" i="1" dirty="0" err="1" smtClean="0"/>
              <a:t>A</a:t>
            </a:r>
            <a:r>
              <a:rPr lang="en-US" i="1" baseline="-25000" dirty="0" err="1" smtClean="0"/>
              <a:t>j</a:t>
            </a:r>
            <a:r>
              <a:rPr lang="en-US" i="1" dirty="0" smtClean="0"/>
              <a:t>=</a:t>
            </a:r>
            <a:r>
              <a:rPr lang="en-US" dirty="0" smtClean="0">
                <a:latin typeface="Cambria Math"/>
                <a:ea typeface="Cambria Math"/>
              </a:rPr>
              <a:t>∅ </a:t>
            </a:r>
            <a:r>
              <a:rPr lang="en-US" dirty="0" smtClean="0"/>
              <a:t>when </a:t>
            </a:r>
            <a:r>
              <a:rPr lang="en-US" i="1" dirty="0" err="1" smtClean="0"/>
              <a:t>i</a:t>
            </a:r>
            <a:r>
              <a:rPr lang="en-US" dirty="0" smtClean="0"/>
              <a:t> </a:t>
            </a:r>
            <a:r>
              <a:rPr lang="en-US" dirty="0" smtClean="0">
                <a:latin typeface="Cambria Math"/>
                <a:ea typeface="Cambria Math"/>
              </a:rPr>
              <a:t>≠ </a:t>
            </a:r>
            <a:r>
              <a:rPr lang="en-US" i="1" dirty="0" smtClean="0"/>
              <a:t>j,</a:t>
            </a:r>
          </a:p>
          <a:p>
            <a:pPr lvl="1"/>
            <a:r>
              <a:rPr lang="en-US" dirty="0" smtClean="0"/>
              <a:t>and</a:t>
            </a:r>
            <a:r>
              <a:rPr lang="en-US" i="1" dirty="0" smtClean="0"/>
              <a:t> </a:t>
            </a:r>
            <a:endParaRPr lang="en-US" i="1" dirty="0"/>
          </a:p>
        </p:txBody>
      </p:sp>
      <p:pic>
        <p:nvPicPr>
          <p:cNvPr id="4" name="Picture 3" descr="addin_tmp.png"/>
          <p:cNvPicPr>
            <a:picLocks noChangeAspect="1"/>
          </p:cNvPicPr>
          <p:nvPr>
            <p:custDataLst>
              <p:tags r:id="rId1"/>
            </p:custDataLst>
          </p:nvPr>
        </p:nvPicPr>
        <p:blipFill>
          <a:blip r:embed="rId3" cstate="print"/>
          <a:stretch>
            <a:fillRect/>
          </a:stretch>
        </p:blipFill>
        <p:spPr>
          <a:xfrm>
            <a:off x="2057400" y="5029200"/>
            <a:ext cx="1163955" cy="558165"/>
          </a:xfrm>
          <a:prstGeom prst="rect">
            <a:avLst/>
          </a:prstGeom>
        </p:spPr>
      </p:pic>
      <p:pic>
        <p:nvPicPr>
          <p:cNvPr id="5" name="Picture 4" descr="0824.jpg"/>
          <p:cNvPicPr>
            <a:picLocks noChangeAspect="1"/>
          </p:cNvPicPr>
          <p:nvPr/>
        </p:nvPicPr>
        <p:blipFill>
          <a:blip r:embed="rId4" cstate="print"/>
          <a:stretch>
            <a:fillRect/>
          </a:stretch>
        </p:blipFill>
        <p:spPr>
          <a:xfrm>
            <a:off x="5486400" y="4495800"/>
            <a:ext cx="1986534" cy="1267968"/>
          </a:xfrm>
          <a:prstGeom prst="rect">
            <a:avLst/>
          </a:prstGeom>
        </p:spPr>
      </p:pic>
      <p:sp>
        <p:nvSpPr>
          <p:cNvPr id="6" name="TextBox 5"/>
          <p:cNvSpPr txBox="1"/>
          <p:nvPr/>
        </p:nvSpPr>
        <p:spPr>
          <a:xfrm>
            <a:off x="5715000" y="6172200"/>
            <a:ext cx="2133600" cy="369332"/>
          </a:xfrm>
          <a:prstGeom prst="rect">
            <a:avLst/>
          </a:prstGeom>
          <a:noFill/>
        </p:spPr>
        <p:txBody>
          <a:bodyPr wrap="square" rtlCol="0">
            <a:spAutoFit/>
          </a:bodyPr>
          <a:lstStyle/>
          <a:p>
            <a:r>
              <a:rPr lang="en-US" dirty="0" smtClean="0"/>
              <a:t>A Partition of a Set</a:t>
            </a:r>
            <a:endParaRPr lang="en-US"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04088"/>
            <a:ext cx="9144000" cy="1143000"/>
          </a:xfrm>
        </p:spPr>
        <p:txBody>
          <a:bodyPr>
            <a:noAutofit/>
          </a:bodyPr>
          <a:lstStyle/>
          <a:p>
            <a:r>
              <a:rPr lang="el-GR" sz="3600" dirty="0" smtClean="0"/>
              <a:t/>
            </a:r>
            <a:br>
              <a:rPr lang="el-GR" sz="3600" dirty="0" smtClean="0"/>
            </a:br>
            <a:r>
              <a:rPr lang="el-GR" sz="3600" dirty="0" smtClean="0"/>
              <a:t>Μια σχέση ισοδυναμίας διαμερίζει ένα σύνολο</a:t>
            </a:r>
            <a:br>
              <a:rPr lang="el-GR" sz="3600" dirty="0" smtClean="0"/>
            </a:br>
            <a:r>
              <a:rPr lang="en-US" sz="3600" dirty="0" smtClean="0"/>
              <a:t>An Equivalence Relation Partitions a Set</a:t>
            </a:r>
            <a:endParaRPr lang="en-US" sz="3600" dirty="0"/>
          </a:p>
        </p:txBody>
      </p:sp>
      <p:sp>
        <p:nvSpPr>
          <p:cNvPr id="3" name="Content Placeholder 2"/>
          <p:cNvSpPr>
            <a:spLocks noGrp="1"/>
          </p:cNvSpPr>
          <p:nvPr>
            <p:ph idx="1"/>
          </p:nvPr>
        </p:nvSpPr>
        <p:spPr/>
        <p:txBody>
          <a:bodyPr>
            <a:normAutofit lnSpcReduction="10000"/>
          </a:bodyPr>
          <a:lstStyle/>
          <a:p>
            <a:r>
              <a:rPr lang="en-US" dirty="0" smtClean="0"/>
              <a:t>Let </a:t>
            </a:r>
            <a:r>
              <a:rPr lang="en-US" i="1" dirty="0" smtClean="0"/>
              <a:t>R</a:t>
            </a:r>
            <a:r>
              <a:rPr lang="en-US" dirty="0" smtClean="0"/>
              <a:t> be an equivalence relation on a set </a:t>
            </a:r>
            <a:r>
              <a:rPr lang="en-US" i="1" dirty="0" smtClean="0"/>
              <a:t>A</a:t>
            </a:r>
            <a:r>
              <a:rPr lang="en-US" dirty="0" smtClean="0"/>
              <a:t>.  The union of all the equivalence classes of </a:t>
            </a:r>
            <a:r>
              <a:rPr lang="en-US" i="1" dirty="0" smtClean="0"/>
              <a:t>R</a:t>
            </a:r>
            <a:r>
              <a:rPr lang="en-US" dirty="0" smtClean="0"/>
              <a:t> is all of </a:t>
            </a:r>
            <a:r>
              <a:rPr lang="en-US" i="1" dirty="0" smtClean="0"/>
              <a:t>A</a:t>
            </a:r>
            <a:r>
              <a:rPr lang="en-US" dirty="0" smtClean="0"/>
              <a:t>, since  an element </a:t>
            </a:r>
            <a:r>
              <a:rPr lang="en-US" i="1" dirty="0" smtClean="0"/>
              <a:t>a</a:t>
            </a:r>
            <a:r>
              <a:rPr lang="en-US" dirty="0" smtClean="0"/>
              <a:t> of </a:t>
            </a:r>
            <a:r>
              <a:rPr lang="en-US" i="1" dirty="0" smtClean="0"/>
              <a:t>A</a:t>
            </a:r>
            <a:r>
              <a:rPr lang="en-US" dirty="0" smtClean="0"/>
              <a:t> is in its own equivalence class [</a:t>
            </a:r>
            <a:r>
              <a:rPr lang="en-US" i="1" dirty="0" smtClean="0"/>
              <a:t>a</a:t>
            </a:r>
            <a:r>
              <a:rPr lang="en-US" dirty="0" smtClean="0"/>
              <a:t>]</a:t>
            </a:r>
            <a:r>
              <a:rPr lang="en-US" i="1" baseline="-25000" dirty="0" smtClean="0"/>
              <a:t>R</a:t>
            </a:r>
            <a:r>
              <a:rPr lang="en-US" dirty="0" smtClean="0"/>
              <a:t>.  In other words, </a:t>
            </a:r>
          </a:p>
          <a:p>
            <a:pPr>
              <a:buNone/>
            </a:pPr>
            <a:r>
              <a:rPr lang="en-US" dirty="0" smtClean="0"/>
              <a:t>   </a:t>
            </a:r>
          </a:p>
          <a:p>
            <a:pPr>
              <a:buNone/>
            </a:pPr>
            <a:endParaRPr lang="en-US" dirty="0" smtClean="0"/>
          </a:p>
          <a:p>
            <a:r>
              <a:rPr lang="en-US" dirty="0" smtClean="0"/>
              <a:t>From Theorem </a:t>
            </a:r>
            <a:r>
              <a:rPr lang="en-US" dirty="0" smtClean="0">
                <a:latin typeface="Cambria Math" pitchFamily="18" charset="0"/>
                <a:ea typeface="Cambria Math" pitchFamily="18" charset="0"/>
              </a:rPr>
              <a:t>1</a:t>
            </a:r>
            <a:r>
              <a:rPr lang="en-US" dirty="0" smtClean="0"/>
              <a:t>, it </a:t>
            </a:r>
            <a:r>
              <a:rPr lang="en-US" u="sng" dirty="0" smtClean="0">
                <a:solidFill>
                  <a:srgbClr val="0070C0"/>
                </a:solidFill>
              </a:rPr>
              <a:t>follows that these equivalence classes are either equal or disjoint</a:t>
            </a:r>
            <a:r>
              <a:rPr lang="en-US" dirty="0" smtClean="0"/>
              <a:t>, so [</a:t>
            </a:r>
            <a:r>
              <a:rPr lang="en-US" i="1" dirty="0" smtClean="0"/>
              <a:t>a</a:t>
            </a:r>
            <a:r>
              <a:rPr lang="en-US" dirty="0" smtClean="0"/>
              <a:t>]</a:t>
            </a:r>
            <a:r>
              <a:rPr lang="en-US" i="1" baseline="-25000" dirty="0" smtClean="0"/>
              <a:t>R</a:t>
            </a:r>
            <a:r>
              <a:rPr lang="en-US" dirty="0" smtClean="0"/>
              <a:t> </a:t>
            </a:r>
            <a:r>
              <a:rPr lang="en-US" dirty="0" smtClean="0">
                <a:latin typeface="Cambria Math"/>
                <a:ea typeface="Cambria Math"/>
              </a:rPr>
              <a:t>∩</a:t>
            </a:r>
            <a:r>
              <a:rPr lang="en-US" dirty="0" smtClean="0"/>
              <a:t>[</a:t>
            </a:r>
            <a:r>
              <a:rPr lang="en-US" i="1" dirty="0" smtClean="0"/>
              <a:t>b</a:t>
            </a:r>
            <a:r>
              <a:rPr lang="en-US" dirty="0" smtClean="0"/>
              <a:t>]</a:t>
            </a:r>
            <a:r>
              <a:rPr lang="en-US" i="1" baseline="-25000" dirty="0" smtClean="0"/>
              <a:t>R</a:t>
            </a:r>
            <a:r>
              <a:rPr lang="en-US" i="1" dirty="0" smtClean="0"/>
              <a:t>=</a:t>
            </a:r>
            <a:r>
              <a:rPr lang="en-US" dirty="0" smtClean="0">
                <a:latin typeface="Cambria Math"/>
                <a:ea typeface="Cambria Math"/>
              </a:rPr>
              <a:t>∅ </a:t>
            </a:r>
            <a:r>
              <a:rPr lang="en-US" dirty="0" smtClean="0"/>
              <a:t>when [</a:t>
            </a:r>
            <a:r>
              <a:rPr lang="en-US" i="1" dirty="0" smtClean="0"/>
              <a:t>a</a:t>
            </a:r>
            <a:r>
              <a:rPr lang="en-US" dirty="0" smtClean="0"/>
              <a:t>]</a:t>
            </a:r>
            <a:r>
              <a:rPr lang="en-US" i="1" baseline="-25000" dirty="0" smtClean="0"/>
              <a:t>R</a:t>
            </a:r>
            <a:r>
              <a:rPr lang="en-US" dirty="0" smtClean="0"/>
              <a:t> </a:t>
            </a:r>
            <a:r>
              <a:rPr lang="en-US" dirty="0" smtClean="0">
                <a:latin typeface="Cambria Math"/>
                <a:ea typeface="Cambria Math"/>
              </a:rPr>
              <a:t>≠ </a:t>
            </a:r>
            <a:r>
              <a:rPr lang="en-US" dirty="0" smtClean="0"/>
              <a:t>[</a:t>
            </a:r>
            <a:r>
              <a:rPr lang="en-US" i="1" dirty="0" smtClean="0"/>
              <a:t>b</a:t>
            </a:r>
            <a:r>
              <a:rPr lang="en-US" dirty="0" smtClean="0"/>
              <a:t>]</a:t>
            </a:r>
            <a:r>
              <a:rPr lang="en-US" i="1" baseline="-25000" dirty="0" smtClean="0"/>
              <a:t>R</a:t>
            </a:r>
            <a:r>
              <a:rPr lang="en-US" i="1" dirty="0" smtClean="0"/>
              <a:t>.</a:t>
            </a:r>
          </a:p>
          <a:p>
            <a:r>
              <a:rPr lang="en-US" dirty="0" smtClean="0"/>
              <a:t>Therefore, the equivalence classes form a partition of </a:t>
            </a:r>
            <a:r>
              <a:rPr lang="en-US" i="1" dirty="0" smtClean="0"/>
              <a:t>A</a:t>
            </a:r>
            <a:r>
              <a:rPr lang="en-US" dirty="0" smtClean="0"/>
              <a:t>, because they split </a:t>
            </a:r>
            <a:r>
              <a:rPr lang="en-US" i="1" dirty="0" smtClean="0"/>
              <a:t>A</a:t>
            </a:r>
            <a:r>
              <a:rPr lang="en-US" dirty="0" smtClean="0"/>
              <a:t> into disjoint subsets. </a:t>
            </a:r>
            <a:endParaRPr lang="en-US" dirty="0"/>
          </a:p>
        </p:txBody>
      </p:sp>
      <p:pic>
        <p:nvPicPr>
          <p:cNvPr id="9" name="Picture 8" descr="addin_tmp.png"/>
          <p:cNvPicPr>
            <a:picLocks noChangeAspect="1"/>
          </p:cNvPicPr>
          <p:nvPr>
            <p:custDataLst>
              <p:tags r:id="rId1"/>
            </p:custDataLst>
          </p:nvPr>
        </p:nvPicPr>
        <p:blipFill>
          <a:blip r:embed="rId3" cstate="print"/>
          <a:stretch>
            <a:fillRect/>
          </a:stretch>
        </p:blipFill>
        <p:spPr>
          <a:xfrm>
            <a:off x="304800" y="3352801"/>
            <a:ext cx="5044440" cy="786765"/>
          </a:xfrm>
          <a:prstGeom prst="rect">
            <a:avLst/>
          </a:prstGeom>
        </p:spPr>
      </p:pic>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An Equivalence Relation Partitions a Set (</a:t>
            </a:r>
            <a:r>
              <a:rPr lang="en-US" i="1" dirty="0" smtClean="0"/>
              <a:t>continued</a:t>
            </a:r>
            <a:r>
              <a:rPr lang="en-US" dirty="0" smtClean="0"/>
              <a:t>)</a:t>
            </a:r>
            <a:endParaRPr lang="en-US" dirty="0"/>
          </a:p>
        </p:txBody>
      </p:sp>
      <p:sp>
        <p:nvSpPr>
          <p:cNvPr id="3" name="Content Placeholder 2"/>
          <p:cNvSpPr>
            <a:spLocks noGrp="1"/>
          </p:cNvSpPr>
          <p:nvPr>
            <p:ph idx="1"/>
          </p:nvPr>
        </p:nvSpPr>
        <p:spPr/>
        <p:txBody>
          <a:bodyPr>
            <a:normAutofit fontScale="62500" lnSpcReduction="20000"/>
          </a:bodyPr>
          <a:lstStyle/>
          <a:p>
            <a:pPr>
              <a:buNone/>
            </a:pPr>
            <a:r>
              <a:rPr lang="en-US" b="1" dirty="0" smtClean="0"/>
              <a:t>    Theorem </a:t>
            </a:r>
            <a:r>
              <a:rPr lang="en-US" b="1" dirty="0" smtClean="0">
                <a:latin typeface="Cambria Math" pitchFamily="18" charset="0"/>
                <a:ea typeface="Cambria Math" pitchFamily="18" charset="0"/>
              </a:rPr>
              <a:t>2</a:t>
            </a:r>
            <a:r>
              <a:rPr lang="en-US" dirty="0" smtClean="0"/>
              <a:t>: Let </a:t>
            </a:r>
            <a:r>
              <a:rPr lang="en-US" i="1" dirty="0" smtClean="0"/>
              <a:t>R</a:t>
            </a:r>
            <a:r>
              <a:rPr lang="en-US" dirty="0" smtClean="0"/>
              <a:t> be an equivalence relation on a set </a:t>
            </a:r>
            <a:r>
              <a:rPr lang="en-US" i="1" dirty="0" smtClean="0"/>
              <a:t>S</a:t>
            </a:r>
            <a:r>
              <a:rPr lang="en-US" dirty="0" smtClean="0"/>
              <a:t>.  Then the equivalence classes of </a:t>
            </a:r>
            <a:r>
              <a:rPr lang="en-US" i="1" dirty="0" smtClean="0"/>
              <a:t>R</a:t>
            </a:r>
            <a:r>
              <a:rPr lang="en-US" dirty="0" smtClean="0"/>
              <a:t> form a partition of </a:t>
            </a:r>
            <a:r>
              <a:rPr lang="en-US" i="1" dirty="0" smtClean="0"/>
              <a:t>S</a:t>
            </a:r>
            <a:r>
              <a:rPr lang="en-US" dirty="0" smtClean="0"/>
              <a:t>. Conversely, given a partition {</a:t>
            </a:r>
            <a:r>
              <a:rPr lang="en-US" i="1" dirty="0" smtClean="0"/>
              <a:t>A</a:t>
            </a:r>
            <a:r>
              <a:rPr lang="en-US" i="1" baseline="-25000" dirty="0" smtClean="0"/>
              <a:t>i</a:t>
            </a:r>
            <a:r>
              <a:rPr lang="en-US" dirty="0" smtClean="0"/>
              <a:t> | </a:t>
            </a:r>
            <a:r>
              <a:rPr lang="en-US" i="1" dirty="0" err="1" smtClean="0"/>
              <a:t>i</a:t>
            </a:r>
            <a:r>
              <a:rPr lang="en-US" dirty="0" smtClean="0"/>
              <a:t> </a:t>
            </a:r>
            <a:r>
              <a:rPr lang="en-US" dirty="0" smtClean="0">
                <a:latin typeface="Cambria Math"/>
                <a:ea typeface="Cambria Math"/>
              </a:rPr>
              <a:t>∈</a:t>
            </a:r>
            <a:r>
              <a:rPr lang="en-US" dirty="0" smtClean="0"/>
              <a:t>  </a:t>
            </a:r>
            <a:r>
              <a:rPr lang="en-US" i="1" dirty="0" smtClean="0"/>
              <a:t>I</a:t>
            </a:r>
            <a:r>
              <a:rPr lang="en-US" dirty="0" smtClean="0"/>
              <a:t>} of the set </a:t>
            </a:r>
            <a:r>
              <a:rPr lang="en-US" i="1" dirty="0" smtClean="0"/>
              <a:t>S</a:t>
            </a:r>
            <a:r>
              <a:rPr lang="en-US" dirty="0" smtClean="0"/>
              <a:t>, there is an equivalence relation </a:t>
            </a:r>
            <a:r>
              <a:rPr lang="en-US" i="1" dirty="0" smtClean="0"/>
              <a:t>R</a:t>
            </a:r>
            <a:r>
              <a:rPr lang="en-US" dirty="0" smtClean="0"/>
              <a:t> that has the sets </a:t>
            </a:r>
            <a:r>
              <a:rPr lang="en-US" i="1" dirty="0" smtClean="0"/>
              <a:t>A</a:t>
            </a:r>
            <a:r>
              <a:rPr lang="en-US" i="1" baseline="-25000" dirty="0" smtClean="0"/>
              <a:t>i</a:t>
            </a:r>
            <a:r>
              <a:rPr lang="en-US" dirty="0" smtClean="0"/>
              <a:t>, </a:t>
            </a:r>
            <a:r>
              <a:rPr lang="en-US" i="1" dirty="0" err="1" smtClean="0"/>
              <a:t>i</a:t>
            </a:r>
            <a:r>
              <a:rPr lang="en-US" dirty="0" smtClean="0"/>
              <a:t> </a:t>
            </a:r>
            <a:r>
              <a:rPr lang="en-US" dirty="0" smtClean="0">
                <a:latin typeface="Cambria Math"/>
                <a:ea typeface="Cambria Math"/>
              </a:rPr>
              <a:t>∈</a:t>
            </a:r>
            <a:r>
              <a:rPr lang="en-US" dirty="0" smtClean="0"/>
              <a:t> </a:t>
            </a:r>
            <a:r>
              <a:rPr lang="en-US" i="1" dirty="0" smtClean="0"/>
              <a:t>I</a:t>
            </a:r>
            <a:r>
              <a:rPr lang="en-US" dirty="0" smtClean="0"/>
              <a:t>, as its equivalence classes. </a:t>
            </a:r>
            <a:endParaRPr lang="el-GR" dirty="0" smtClean="0"/>
          </a:p>
          <a:p>
            <a:pPr>
              <a:buNone/>
            </a:pPr>
            <a:endParaRPr lang="en-US" dirty="0" smtClean="0"/>
          </a:p>
          <a:p>
            <a:pPr>
              <a:buNone/>
            </a:pPr>
            <a:r>
              <a:rPr lang="el-GR" dirty="0" smtClean="0">
                <a:solidFill>
                  <a:srgbClr val="0070C0"/>
                </a:solidFill>
              </a:rPr>
              <a:t>Έστω </a:t>
            </a:r>
            <a:r>
              <a:rPr lang="en-US" dirty="0" smtClean="0">
                <a:solidFill>
                  <a:srgbClr val="0070C0"/>
                </a:solidFill>
              </a:rPr>
              <a:t>R </a:t>
            </a:r>
            <a:r>
              <a:rPr lang="el-GR" dirty="0" smtClean="0">
                <a:solidFill>
                  <a:srgbClr val="0070C0"/>
                </a:solidFill>
              </a:rPr>
              <a:t>μια σχέση ισοδυναμίας επί ενός συνόλου </a:t>
            </a:r>
            <a:r>
              <a:rPr lang="en-US" dirty="0" smtClean="0">
                <a:solidFill>
                  <a:srgbClr val="0070C0"/>
                </a:solidFill>
              </a:rPr>
              <a:t>S. </a:t>
            </a:r>
            <a:r>
              <a:rPr lang="el-GR" dirty="0" smtClean="0">
                <a:solidFill>
                  <a:srgbClr val="0070C0"/>
                </a:solidFill>
              </a:rPr>
              <a:t>Τότε, οι κλάσεις ισοδυναμίας της </a:t>
            </a:r>
            <a:r>
              <a:rPr lang="en-US" dirty="0" smtClean="0">
                <a:solidFill>
                  <a:srgbClr val="0070C0"/>
                </a:solidFill>
              </a:rPr>
              <a:t>R </a:t>
            </a:r>
            <a:r>
              <a:rPr lang="el-GR" dirty="0" smtClean="0">
                <a:solidFill>
                  <a:srgbClr val="0070C0"/>
                </a:solidFill>
              </a:rPr>
              <a:t>σχηματίζουν μια διαμέριση του </a:t>
            </a:r>
            <a:r>
              <a:rPr lang="en-US" dirty="0" smtClean="0">
                <a:solidFill>
                  <a:srgbClr val="0070C0"/>
                </a:solidFill>
              </a:rPr>
              <a:t>S.  </a:t>
            </a:r>
            <a:r>
              <a:rPr lang="el-GR" dirty="0" smtClean="0">
                <a:solidFill>
                  <a:srgbClr val="0070C0"/>
                </a:solidFill>
              </a:rPr>
              <a:t>Αντίστροφα, αν έχουμε μια διαμέριση του </a:t>
            </a:r>
            <a:r>
              <a:rPr lang="en-US" dirty="0" smtClean="0">
                <a:solidFill>
                  <a:srgbClr val="0070C0"/>
                </a:solidFill>
              </a:rPr>
              <a:t>S , </a:t>
            </a:r>
            <a:r>
              <a:rPr lang="el-GR" dirty="0" smtClean="0">
                <a:solidFill>
                  <a:srgbClr val="0070C0"/>
                </a:solidFill>
              </a:rPr>
              <a:t>όπου {</a:t>
            </a:r>
            <a:r>
              <a:rPr lang="en-US" dirty="0" smtClean="0">
                <a:solidFill>
                  <a:srgbClr val="0070C0"/>
                </a:solidFill>
              </a:rPr>
              <a:t>Ai | </a:t>
            </a:r>
            <a:r>
              <a:rPr lang="en-US" dirty="0" err="1" smtClean="0">
                <a:solidFill>
                  <a:srgbClr val="0070C0"/>
                </a:solidFill>
              </a:rPr>
              <a:t>i</a:t>
            </a:r>
            <a:r>
              <a:rPr lang="en-US" dirty="0" smtClean="0">
                <a:solidFill>
                  <a:srgbClr val="0070C0"/>
                </a:solidFill>
              </a:rPr>
              <a:t> E I}, </a:t>
            </a:r>
            <a:r>
              <a:rPr lang="el-GR" dirty="0" smtClean="0">
                <a:solidFill>
                  <a:srgbClr val="0070C0"/>
                </a:solidFill>
              </a:rPr>
              <a:t>υπάρχει μια σχέση  ισοδυναμίας </a:t>
            </a:r>
            <a:r>
              <a:rPr lang="en-US" dirty="0" smtClean="0">
                <a:solidFill>
                  <a:srgbClr val="0070C0"/>
                </a:solidFill>
              </a:rPr>
              <a:t>R </a:t>
            </a:r>
            <a:r>
              <a:rPr lang="el-GR" dirty="0" smtClean="0">
                <a:solidFill>
                  <a:srgbClr val="0070C0"/>
                </a:solidFill>
              </a:rPr>
              <a:t>η οποία έχει τα σύνολα </a:t>
            </a:r>
            <a:r>
              <a:rPr lang="en-US" dirty="0" smtClean="0">
                <a:solidFill>
                  <a:srgbClr val="0070C0"/>
                </a:solidFill>
              </a:rPr>
              <a:t>Ai, </a:t>
            </a:r>
            <a:r>
              <a:rPr lang="en-US" dirty="0" err="1" smtClean="0">
                <a:solidFill>
                  <a:srgbClr val="0070C0"/>
                </a:solidFill>
              </a:rPr>
              <a:t>i</a:t>
            </a:r>
            <a:r>
              <a:rPr lang="en-US" dirty="0" smtClean="0">
                <a:solidFill>
                  <a:srgbClr val="0070C0"/>
                </a:solidFill>
              </a:rPr>
              <a:t> E I, </a:t>
            </a:r>
            <a:r>
              <a:rPr lang="el-GR" dirty="0" smtClean="0">
                <a:solidFill>
                  <a:srgbClr val="0070C0"/>
                </a:solidFill>
              </a:rPr>
              <a:t>ως τις κλάσεις ισοδυναμίας της. </a:t>
            </a:r>
            <a:endParaRPr lang="en-US" dirty="0" smtClean="0">
              <a:solidFill>
                <a:srgbClr val="0070C0"/>
              </a:solidFill>
            </a:endParaRPr>
          </a:p>
          <a:p>
            <a:pPr>
              <a:buNone/>
            </a:pPr>
            <a:endParaRPr lang="en-US" dirty="0" smtClean="0"/>
          </a:p>
          <a:p>
            <a:pPr>
              <a:buNone/>
            </a:pPr>
            <a:r>
              <a:rPr lang="en-US" b="1" dirty="0" smtClean="0"/>
              <a:t>     Proof</a:t>
            </a:r>
            <a:r>
              <a:rPr lang="en-US" dirty="0" smtClean="0"/>
              <a:t>: We have already shown the first part of the theorem.</a:t>
            </a:r>
          </a:p>
          <a:p>
            <a:pPr>
              <a:buNone/>
            </a:pPr>
            <a:r>
              <a:rPr lang="en-US" dirty="0" smtClean="0"/>
              <a:t>     For the second part, assume that {</a:t>
            </a:r>
            <a:r>
              <a:rPr lang="en-US" i="1" dirty="0" smtClean="0"/>
              <a:t>A</a:t>
            </a:r>
            <a:r>
              <a:rPr lang="en-US" i="1" baseline="-25000" dirty="0" smtClean="0"/>
              <a:t>i</a:t>
            </a:r>
            <a:r>
              <a:rPr lang="en-US" dirty="0" smtClean="0"/>
              <a:t> | </a:t>
            </a:r>
            <a:r>
              <a:rPr lang="en-US" i="1" dirty="0" err="1" smtClean="0"/>
              <a:t>i</a:t>
            </a:r>
            <a:r>
              <a:rPr lang="en-US" dirty="0" smtClean="0"/>
              <a:t> </a:t>
            </a:r>
            <a:r>
              <a:rPr lang="en-US" dirty="0" smtClean="0">
                <a:latin typeface="Cambria Math"/>
                <a:ea typeface="Cambria Math"/>
              </a:rPr>
              <a:t>∈</a:t>
            </a:r>
            <a:r>
              <a:rPr lang="en-US" dirty="0" smtClean="0"/>
              <a:t> </a:t>
            </a:r>
            <a:r>
              <a:rPr lang="en-US" i="1" dirty="0" smtClean="0"/>
              <a:t>I</a:t>
            </a:r>
            <a:r>
              <a:rPr lang="en-US" dirty="0" smtClean="0"/>
              <a:t>} is a partition of </a:t>
            </a:r>
            <a:r>
              <a:rPr lang="en-US" i="1" dirty="0" smtClean="0"/>
              <a:t>S</a:t>
            </a:r>
            <a:r>
              <a:rPr lang="en-US" dirty="0" smtClean="0"/>
              <a:t>. Let </a:t>
            </a:r>
            <a:r>
              <a:rPr lang="en-US" i="1" dirty="0" smtClean="0"/>
              <a:t>R</a:t>
            </a:r>
            <a:r>
              <a:rPr lang="en-US" dirty="0" smtClean="0"/>
              <a:t> be the relation on </a:t>
            </a:r>
            <a:r>
              <a:rPr lang="en-US" i="1" dirty="0" smtClean="0"/>
              <a:t>S</a:t>
            </a:r>
            <a:r>
              <a:rPr lang="en-US" dirty="0" smtClean="0"/>
              <a:t> consisting of the pairs (</a:t>
            </a:r>
            <a:r>
              <a:rPr lang="en-US" i="1" dirty="0" smtClean="0"/>
              <a:t>x</a:t>
            </a:r>
            <a:r>
              <a:rPr lang="en-US" dirty="0" smtClean="0"/>
              <a:t>, </a:t>
            </a:r>
            <a:r>
              <a:rPr lang="en-US" i="1" dirty="0" smtClean="0"/>
              <a:t>y</a:t>
            </a:r>
            <a:r>
              <a:rPr lang="en-US" dirty="0" smtClean="0"/>
              <a:t>) where </a:t>
            </a:r>
            <a:r>
              <a:rPr lang="en-US" i="1" dirty="0" smtClean="0"/>
              <a:t>x</a:t>
            </a:r>
            <a:r>
              <a:rPr lang="en-US" dirty="0" smtClean="0"/>
              <a:t> and </a:t>
            </a:r>
            <a:r>
              <a:rPr lang="en-US" i="1" dirty="0" smtClean="0"/>
              <a:t>y</a:t>
            </a:r>
            <a:r>
              <a:rPr lang="en-US" dirty="0" smtClean="0"/>
              <a:t> belong to the same subset </a:t>
            </a:r>
            <a:r>
              <a:rPr lang="en-US" i="1" dirty="0" smtClean="0"/>
              <a:t>A</a:t>
            </a:r>
            <a:r>
              <a:rPr lang="en-US" i="1" baseline="-25000" dirty="0" smtClean="0"/>
              <a:t>i</a:t>
            </a:r>
            <a:r>
              <a:rPr lang="en-US" dirty="0" smtClean="0"/>
              <a:t> in the partition. We must show that </a:t>
            </a:r>
            <a:r>
              <a:rPr lang="en-US" i="1" dirty="0" smtClean="0"/>
              <a:t>R</a:t>
            </a:r>
            <a:r>
              <a:rPr lang="en-US" dirty="0" smtClean="0"/>
              <a:t> satisfies the properties of an equivalence relation.</a:t>
            </a:r>
          </a:p>
          <a:p>
            <a:pPr lvl="1"/>
            <a:r>
              <a:rPr lang="en-US" i="1" dirty="0" smtClean="0"/>
              <a:t>Reflexivity</a:t>
            </a:r>
            <a:r>
              <a:rPr lang="en-US" dirty="0" smtClean="0"/>
              <a:t>: For every </a:t>
            </a:r>
            <a:r>
              <a:rPr lang="en-US" i="1" dirty="0" smtClean="0"/>
              <a:t>a</a:t>
            </a:r>
            <a:r>
              <a:rPr lang="en-US" dirty="0" smtClean="0"/>
              <a:t> </a:t>
            </a:r>
            <a:r>
              <a:rPr lang="en-US" dirty="0" smtClean="0">
                <a:latin typeface="Cambria Math"/>
                <a:ea typeface="Cambria Math"/>
              </a:rPr>
              <a:t>∈ </a:t>
            </a:r>
            <a:r>
              <a:rPr lang="en-US" i="1" dirty="0" smtClean="0"/>
              <a:t>S</a:t>
            </a:r>
            <a:r>
              <a:rPr lang="en-US" dirty="0" smtClean="0"/>
              <a:t>, (</a:t>
            </a:r>
            <a:r>
              <a:rPr lang="en-US" i="1" dirty="0" err="1" smtClean="0"/>
              <a:t>a,a</a:t>
            </a:r>
            <a:r>
              <a:rPr lang="en-US" dirty="0" smtClean="0"/>
              <a:t>) </a:t>
            </a:r>
            <a:r>
              <a:rPr lang="en-US" dirty="0" smtClean="0">
                <a:latin typeface="Cambria Math"/>
                <a:ea typeface="Cambria Math"/>
              </a:rPr>
              <a:t>∈</a:t>
            </a:r>
            <a:r>
              <a:rPr lang="en-US" dirty="0" smtClean="0"/>
              <a:t> </a:t>
            </a:r>
            <a:r>
              <a:rPr lang="en-US" i="1" dirty="0" smtClean="0"/>
              <a:t>R</a:t>
            </a:r>
            <a:r>
              <a:rPr lang="en-US" dirty="0" smtClean="0"/>
              <a:t>, because </a:t>
            </a:r>
            <a:r>
              <a:rPr lang="en-US" i="1" dirty="0" smtClean="0"/>
              <a:t>a</a:t>
            </a:r>
            <a:r>
              <a:rPr lang="en-US" dirty="0" smtClean="0"/>
              <a:t> is in the same subset as itself. </a:t>
            </a:r>
          </a:p>
          <a:p>
            <a:pPr lvl="1"/>
            <a:r>
              <a:rPr lang="en-US" i="1" dirty="0" smtClean="0"/>
              <a:t>Symmetry</a:t>
            </a:r>
            <a:r>
              <a:rPr lang="en-US" dirty="0" smtClean="0"/>
              <a:t>: If (</a:t>
            </a:r>
            <a:r>
              <a:rPr lang="en-US" i="1" dirty="0" err="1" smtClean="0"/>
              <a:t>a,b</a:t>
            </a:r>
            <a:r>
              <a:rPr lang="en-US" dirty="0" smtClean="0"/>
              <a:t>) </a:t>
            </a:r>
            <a:r>
              <a:rPr lang="en-US" dirty="0" smtClean="0">
                <a:latin typeface="Cambria Math"/>
                <a:ea typeface="Cambria Math"/>
              </a:rPr>
              <a:t>∈</a:t>
            </a:r>
            <a:r>
              <a:rPr lang="en-US" dirty="0" smtClean="0"/>
              <a:t> </a:t>
            </a:r>
            <a:r>
              <a:rPr lang="en-US" i="1" dirty="0" smtClean="0"/>
              <a:t>R</a:t>
            </a:r>
            <a:r>
              <a:rPr lang="en-US" dirty="0" smtClean="0"/>
              <a:t>, then </a:t>
            </a:r>
            <a:r>
              <a:rPr lang="en-US" i="1" dirty="0" smtClean="0"/>
              <a:t>b</a:t>
            </a:r>
            <a:r>
              <a:rPr lang="en-US" dirty="0" smtClean="0"/>
              <a:t> and </a:t>
            </a:r>
            <a:r>
              <a:rPr lang="en-US" i="1" dirty="0" smtClean="0"/>
              <a:t>a</a:t>
            </a:r>
            <a:r>
              <a:rPr lang="en-US" dirty="0" smtClean="0"/>
              <a:t> are in the same subset of the partition, so (</a:t>
            </a:r>
            <a:r>
              <a:rPr lang="en-US" i="1" dirty="0" err="1" smtClean="0"/>
              <a:t>b,a</a:t>
            </a:r>
            <a:r>
              <a:rPr lang="en-US" dirty="0" smtClean="0"/>
              <a:t>) </a:t>
            </a:r>
            <a:r>
              <a:rPr lang="en-US" dirty="0" smtClean="0">
                <a:latin typeface="Cambria Math"/>
                <a:ea typeface="Cambria Math"/>
              </a:rPr>
              <a:t>∈</a:t>
            </a:r>
            <a:r>
              <a:rPr lang="en-US" dirty="0" smtClean="0"/>
              <a:t> </a:t>
            </a:r>
            <a:r>
              <a:rPr lang="en-US" i="1" dirty="0" smtClean="0"/>
              <a:t>R</a:t>
            </a:r>
            <a:r>
              <a:rPr lang="en-US" dirty="0" smtClean="0"/>
              <a:t>. </a:t>
            </a:r>
          </a:p>
          <a:p>
            <a:pPr lvl="1"/>
            <a:r>
              <a:rPr lang="en-US" i="1" dirty="0" smtClean="0"/>
              <a:t>Transitivity</a:t>
            </a:r>
            <a:r>
              <a:rPr lang="en-US" dirty="0" smtClean="0"/>
              <a:t>: If (</a:t>
            </a:r>
            <a:r>
              <a:rPr lang="en-US" i="1" dirty="0" err="1" smtClean="0"/>
              <a:t>a,b</a:t>
            </a:r>
            <a:r>
              <a:rPr lang="en-US" dirty="0" smtClean="0"/>
              <a:t>) </a:t>
            </a:r>
            <a:r>
              <a:rPr lang="en-US" dirty="0" smtClean="0">
                <a:latin typeface="Cambria Math"/>
                <a:ea typeface="Cambria Math"/>
              </a:rPr>
              <a:t>∈</a:t>
            </a:r>
            <a:r>
              <a:rPr lang="en-US" dirty="0" smtClean="0"/>
              <a:t> </a:t>
            </a:r>
            <a:r>
              <a:rPr lang="en-US" i="1" dirty="0" smtClean="0"/>
              <a:t>R</a:t>
            </a:r>
            <a:r>
              <a:rPr lang="en-US" dirty="0" smtClean="0"/>
              <a:t> and  (</a:t>
            </a:r>
            <a:r>
              <a:rPr lang="en-US" i="1" dirty="0" err="1" smtClean="0"/>
              <a:t>b,c</a:t>
            </a:r>
            <a:r>
              <a:rPr lang="en-US" dirty="0" smtClean="0"/>
              <a:t>) </a:t>
            </a:r>
            <a:r>
              <a:rPr lang="en-US" dirty="0" smtClean="0">
                <a:latin typeface="Cambria Math"/>
                <a:ea typeface="Cambria Math"/>
              </a:rPr>
              <a:t>∈</a:t>
            </a:r>
            <a:r>
              <a:rPr lang="en-US" dirty="0" smtClean="0"/>
              <a:t> </a:t>
            </a:r>
            <a:r>
              <a:rPr lang="en-US" i="1" dirty="0" smtClean="0"/>
              <a:t>R</a:t>
            </a:r>
            <a:r>
              <a:rPr lang="en-US" dirty="0" smtClean="0"/>
              <a:t>, then </a:t>
            </a:r>
            <a:r>
              <a:rPr lang="en-US" i="1" dirty="0" smtClean="0"/>
              <a:t>a</a:t>
            </a:r>
            <a:r>
              <a:rPr lang="en-US" dirty="0" smtClean="0"/>
              <a:t> and </a:t>
            </a:r>
            <a:r>
              <a:rPr lang="en-US" i="1" dirty="0" smtClean="0"/>
              <a:t>b</a:t>
            </a:r>
            <a:r>
              <a:rPr lang="en-US" dirty="0" smtClean="0"/>
              <a:t> are in the same subset of the partition, as are </a:t>
            </a:r>
            <a:r>
              <a:rPr lang="en-US" i="1" dirty="0" smtClean="0"/>
              <a:t> b</a:t>
            </a:r>
            <a:r>
              <a:rPr lang="en-US" dirty="0" smtClean="0"/>
              <a:t> and </a:t>
            </a:r>
            <a:r>
              <a:rPr lang="en-US" i="1" dirty="0" smtClean="0"/>
              <a:t>c</a:t>
            </a:r>
            <a:r>
              <a:rPr lang="en-US" dirty="0" smtClean="0"/>
              <a:t>. Since the subsets are disjoint and </a:t>
            </a:r>
            <a:r>
              <a:rPr lang="en-US" i="1" dirty="0" smtClean="0"/>
              <a:t>b</a:t>
            </a:r>
            <a:r>
              <a:rPr lang="en-US" dirty="0" smtClean="0"/>
              <a:t> belongs to both, the  two subsets of the partition must be identical. Therefore, (</a:t>
            </a:r>
            <a:r>
              <a:rPr lang="en-US" i="1" dirty="0" err="1" smtClean="0"/>
              <a:t>a,c</a:t>
            </a:r>
            <a:r>
              <a:rPr lang="en-US" dirty="0" smtClean="0"/>
              <a:t>) </a:t>
            </a:r>
            <a:r>
              <a:rPr lang="en-US" dirty="0" smtClean="0">
                <a:latin typeface="Cambria Math"/>
                <a:ea typeface="Cambria Math"/>
              </a:rPr>
              <a:t>∈</a:t>
            </a:r>
            <a:r>
              <a:rPr lang="en-US" dirty="0" smtClean="0"/>
              <a:t> </a:t>
            </a:r>
            <a:r>
              <a:rPr lang="en-US" i="1" dirty="0" smtClean="0"/>
              <a:t>R</a:t>
            </a:r>
            <a:r>
              <a:rPr lang="en-US" dirty="0" smtClean="0"/>
              <a:t> since </a:t>
            </a:r>
            <a:r>
              <a:rPr lang="en-US" i="1" dirty="0" smtClean="0"/>
              <a:t>a</a:t>
            </a:r>
            <a:r>
              <a:rPr lang="en-US" dirty="0" smtClean="0"/>
              <a:t> and </a:t>
            </a:r>
            <a:r>
              <a:rPr lang="en-US" i="1" dirty="0" smtClean="0"/>
              <a:t>c</a:t>
            </a:r>
            <a:r>
              <a:rPr lang="en-US" dirty="0" smtClean="0"/>
              <a:t> belong to the same subset of the partition. </a:t>
            </a:r>
          </a:p>
          <a:p>
            <a:pPr>
              <a:buNone/>
            </a:pPr>
            <a:r>
              <a:rPr lang="en-US" dirty="0" smtClean="0"/>
              <a:t>   </a:t>
            </a:r>
          </a:p>
          <a:p>
            <a:pPr>
              <a:buNone/>
            </a:pPr>
            <a:endParaRPr lang="en-US" dirty="0" smtClean="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Partial Orderings</a:t>
            </a:r>
            <a:endParaRPr lang="en-US" dirty="0"/>
          </a:p>
        </p:txBody>
      </p:sp>
      <p:sp>
        <p:nvSpPr>
          <p:cNvPr id="3" name="Subtitle 2"/>
          <p:cNvSpPr>
            <a:spLocks noGrp="1"/>
          </p:cNvSpPr>
          <p:nvPr>
            <p:ph type="subTitle" idx="1"/>
          </p:nvPr>
        </p:nvSpPr>
        <p:spPr/>
        <p:txBody>
          <a:bodyPr/>
          <a:lstStyle/>
          <a:p>
            <a:r>
              <a:rPr lang="en-US" dirty="0" smtClean="0"/>
              <a:t>Section 9.6</a:t>
            </a:r>
            <a:endParaRPr lang="en-US" dirty="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Section Summary</a:t>
            </a:r>
            <a:endParaRPr lang="en-US" dirty="0"/>
          </a:p>
        </p:txBody>
      </p:sp>
      <p:sp>
        <p:nvSpPr>
          <p:cNvPr id="3" name="Content Placeholder 2"/>
          <p:cNvSpPr>
            <a:spLocks noGrp="1"/>
          </p:cNvSpPr>
          <p:nvPr>
            <p:ph idx="1"/>
          </p:nvPr>
        </p:nvSpPr>
        <p:spPr/>
        <p:txBody>
          <a:bodyPr>
            <a:normAutofit/>
          </a:bodyPr>
          <a:lstStyle/>
          <a:p>
            <a:r>
              <a:rPr lang="en-US" dirty="0" smtClean="0"/>
              <a:t>Partial Orderings and Partially-ordered Sets</a:t>
            </a:r>
          </a:p>
          <a:p>
            <a:r>
              <a:rPr lang="en-US" dirty="0" smtClean="0"/>
              <a:t>Lexicographic Orderings</a:t>
            </a:r>
          </a:p>
          <a:p>
            <a:r>
              <a:rPr lang="en-US" dirty="0" err="1" smtClean="0"/>
              <a:t>Hasse</a:t>
            </a:r>
            <a:r>
              <a:rPr lang="en-US" dirty="0" smtClean="0"/>
              <a:t> Diagrams </a:t>
            </a:r>
          </a:p>
          <a:p>
            <a:r>
              <a:rPr lang="en-US" dirty="0" smtClean="0"/>
              <a:t>Lattices (</a:t>
            </a:r>
            <a:r>
              <a:rPr lang="en-US" i="1" dirty="0" smtClean="0"/>
              <a:t>not currently in overheads</a:t>
            </a:r>
            <a:r>
              <a:rPr lang="en-US" dirty="0" smtClean="0"/>
              <a:t>)</a:t>
            </a:r>
          </a:p>
          <a:p>
            <a:r>
              <a:rPr lang="en-US" dirty="0" smtClean="0"/>
              <a:t>Topological Sorting (</a:t>
            </a:r>
            <a:r>
              <a:rPr lang="en-US" i="1" dirty="0" smtClean="0"/>
              <a:t>not currently in overheads</a:t>
            </a:r>
            <a:r>
              <a:rPr lang="en-US" dirty="0" smtClean="0"/>
              <a:t>)</a:t>
            </a:r>
          </a:p>
          <a:p>
            <a:endParaRPr lang="en-US" dirty="0" smtClean="0"/>
          </a:p>
          <a:p>
            <a:endParaRPr lang="en-US" dirty="0" smtClean="0"/>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smtClean="0"/>
              <a:t>Μερικές διατάξεις</a:t>
            </a:r>
            <a:br>
              <a:rPr lang="el-GR" dirty="0" smtClean="0"/>
            </a:br>
            <a:r>
              <a:rPr lang="en-US" dirty="0" smtClean="0"/>
              <a:t>Partial Orderings</a:t>
            </a:r>
            <a:endParaRPr lang="en-US" dirty="0"/>
          </a:p>
        </p:txBody>
      </p:sp>
      <p:sp>
        <p:nvSpPr>
          <p:cNvPr id="3" name="Content Placeholder 2"/>
          <p:cNvSpPr>
            <a:spLocks noGrp="1"/>
          </p:cNvSpPr>
          <p:nvPr>
            <p:ph idx="1"/>
          </p:nvPr>
        </p:nvSpPr>
        <p:spPr/>
        <p:txBody>
          <a:bodyPr/>
          <a:lstStyle/>
          <a:p>
            <a:pPr>
              <a:buNone/>
            </a:pPr>
            <a:r>
              <a:rPr lang="en-US" b="1" dirty="0" smtClean="0"/>
              <a:t>   Definition </a:t>
            </a:r>
            <a:r>
              <a:rPr lang="en-US" b="1" dirty="0" smtClean="0">
                <a:latin typeface="Cambria Math" pitchFamily="18" charset="0"/>
                <a:ea typeface="Cambria Math" pitchFamily="18" charset="0"/>
              </a:rPr>
              <a:t>1</a:t>
            </a:r>
            <a:r>
              <a:rPr lang="en-US" dirty="0" smtClean="0"/>
              <a:t>: A relation </a:t>
            </a:r>
            <a:r>
              <a:rPr lang="en-US" i="1" dirty="0" smtClean="0"/>
              <a:t>R</a:t>
            </a:r>
            <a:r>
              <a:rPr lang="en-US" dirty="0" smtClean="0"/>
              <a:t> on a set S is called a </a:t>
            </a:r>
            <a:r>
              <a:rPr lang="en-US" i="1" dirty="0" smtClean="0"/>
              <a:t>partial ordering,</a:t>
            </a:r>
            <a:r>
              <a:rPr lang="en-US" dirty="0" smtClean="0"/>
              <a:t> or </a:t>
            </a:r>
            <a:r>
              <a:rPr lang="en-US" i="1" dirty="0" smtClean="0"/>
              <a:t>partial order, </a:t>
            </a:r>
            <a:r>
              <a:rPr lang="en-US" dirty="0" smtClean="0"/>
              <a:t>if it is </a:t>
            </a:r>
            <a:r>
              <a:rPr lang="en-US" u="sng" dirty="0" smtClean="0">
                <a:solidFill>
                  <a:srgbClr val="0070C0"/>
                </a:solidFill>
              </a:rPr>
              <a:t>reflexive, </a:t>
            </a:r>
            <a:r>
              <a:rPr lang="en-US" u="sng" dirty="0" err="1" smtClean="0">
                <a:solidFill>
                  <a:srgbClr val="0070C0"/>
                </a:solidFill>
              </a:rPr>
              <a:t>antisymmetric</a:t>
            </a:r>
            <a:r>
              <a:rPr lang="en-US" u="sng" dirty="0" smtClean="0">
                <a:solidFill>
                  <a:srgbClr val="0070C0"/>
                </a:solidFill>
              </a:rPr>
              <a:t>, and transitive</a:t>
            </a:r>
            <a:r>
              <a:rPr lang="en-US" dirty="0" smtClean="0"/>
              <a:t>. A set together with a partial ordering </a:t>
            </a:r>
            <a:r>
              <a:rPr lang="en-US" i="1" dirty="0" smtClean="0"/>
              <a:t>R</a:t>
            </a:r>
            <a:r>
              <a:rPr lang="en-US" dirty="0" smtClean="0"/>
              <a:t> is called a </a:t>
            </a:r>
            <a:r>
              <a:rPr lang="en-US" i="1" dirty="0" smtClean="0"/>
              <a:t>partially ordered set</a:t>
            </a:r>
            <a:r>
              <a:rPr lang="el-GR" i="1" dirty="0" smtClean="0"/>
              <a:t> – </a:t>
            </a:r>
            <a:r>
              <a:rPr lang="el-GR" i="1" dirty="0" smtClean="0">
                <a:solidFill>
                  <a:srgbClr val="0070C0"/>
                </a:solidFill>
              </a:rPr>
              <a:t>μερικώς διατεταγμένο</a:t>
            </a:r>
            <a:r>
              <a:rPr lang="en-US" dirty="0" smtClean="0"/>
              <a:t>, or </a:t>
            </a:r>
            <a:r>
              <a:rPr lang="en-US" i="1" dirty="0" err="1" smtClean="0"/>
              <a:t>poset</a:t>
            </a:r>
            <a:r>
              <a:rPr lang="en-US" dirty="0" smtClean="0"/>
              <a:t>, and is denoted by (</a:t>
            </a:r>
            <a:r>
              <a:rPr lang="en-US" i="1" dirty="0" smtClean="0"/>
              <a:t>S</a:t>
            </a:r>
            <a:r>
              <a:rPr lang="en-US" dirty="0" smtClean="0"/>
              <a:t>, </a:t>
            </a:r>
            <a:r>
              <a:rPr lang="en-US" i="1" dirty="0" smtClean="0"/>
              <a:t>R</a:t>
            </a:r>
            <a:r>
              <a:rPr lang="en-US" dirty="0" smtClean="0"/>
              <a:t>). Members of </a:t>
            </a:r>
            <a:r>
              <a:rPr lang="en-US" i="1" dirty="0" smtClean="0"/>
              <a:t>S</a:t>
            </a:r>
            <a:r>
              <a:rPr lang="en-US" dirty="0" smtClean="0"/>
              <a:t> are called </a:t>
            </a:r>
            <a:r>
              <a:rPr lang="en-US" i="1" dirty="0" smtClean="0"/>
              <a:t>elements </a:t>
            </a:r>
            <a:r>
              <a:rPr lang="en-US" dirty="0" smtClean="0"/>
              <a:t>of the </a:t>
            </a:r>
            <a:r>
              <a:rPr lang="en-US" dirty="0" err="1" smtClean="0"/>
              <a:t>poset</a:t>
            </a:r>
            <a:r>
              <a:rPr lang="en-US" dirty="0" smtClean="0"/>
              <a:t>. </a:t>
            </a:r>
            <a:endParaRPr lang="en-US"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Partial Orderings (</a:t>
            </a:r>
            <a:r>
              <a:rPr lang="en-US" i="1" dirty="0" smtClean="0"/>
              <a:t>continued</a:t>
            </a:r>
            <a:r>
              <a:rPr lang="en-US" dirty="0" smtClean="0"/>
              <a:t>)</a:t>
            </a:r>
            <a:endParaRPr lang="en-US" dirty="0"/>
          </a:p>
        </p:txBody>
      </p:sp>
      <p:sp>
        <p:nvSpPr>
          <p:cNvPr id="3" name="Content Placeholder 2"/>
          <p:cNvSpPr>
            <a:spLocks noGrp="1"/>
          </p:cNvSpPr>
          <p:nvPr>
            <p:ph idx="1"/>
          </p:nvPr>
        </p:nvSpPr>
        <p:spPr/>
        <p:txBody>
          <a:bodyPr/>
          <a:lstStyle/>
          <a:p>
            <a:pPr>
              <a:buNone/>
            </a:pPr>
            <a:r>
              <a:rPr lang="en-US" b="1" dirty="0" smtClean="0"/>
              <a:t>   Example </a:t>
            </a:r>
            <a:r>
              <a:rPr lang="en-US" b="1" dirty="0" smtClean="0">
                <a:latin typeface="Cambria Math" pitchFamily="18" charset="0"/>
                <a:ea typeface="Cambria Math" pitchFamily="18" charset="0"/>
              </a:rPr>
              <a:t>1</a:t>
            </a:r>
            <a:r>
              <a:rPr lang="en-US" dirty="0" smtClean="0"/>
              <a:t>: Show that the “greater than or equal” relation (</a:t>
            </a:r>
            <a:r>
              <a:rPr lang="en-US" dirty="0" smtClean="0">
                <a:latin typeface="Cambria Math"/>
                <a:ea typeface="Cambria Math"/>
              </a:rPr>
              <a:t>≥</a:t>
            </a:r>
            <a:r>
              <a:rPr lang="en-US" dirty="0" smtClean="0"/>
              <a:t>) is a partial ordering on the set of integers.</a:t>
            </a:r>
          </a:p>
          <a:p>
            <a:pPr lvl="1"/>
            <a:r>
              <a:rPr lang="en-US" i="1" dirty="0" smtClean="0"/>
              <a:t>Reflexivity</a:t>
            </a:r>
            <a:r>
              <a:rPr lang="en-US" dirty="0" smtClean="0"/>
              <a:t>:  </a:t>
            </a:r>
            <a:r>
              <a:rPr lang="en-US" i="1" dirty="0" smtClean="0"/>
              <a:t>a</a:t>
            </a:r>
            <a:r>
              <a:rPr lang="en-US" dirty="0" smtClean="0"/>
              <a:t> </a:t>
            </a:r>
            <a:r>
              <a:rPr lang="en-US" dirty="0" smtClean="0">
                <a:latin typeface="Cambria Math"/>
                <a:ea typeface="Cambria Math"/>
              </a:rPr>
              <a:t>≥</a:t>
            </a:r>
            <a:r>
              <a:rPr lang="en-US" dirty="0" smtClean="0"/>
              <a:t> </a:t>
            </a:r>
            <a:r>
              <a:rPr lang="en-US" i="1" dirty="0" smtClean="0"/>
              <a:t>a</a:t>
            </a:r>
            <a:r>
              <a:rPr lang="en-US" dirty="0" smtClean="0"/>
              <a:t> for every integer </a:t>
            </a:r>
            <a:r>
              <a:rPr lang="en-US" i="1" dirty="0" smtClean="0"/>
              <a:t>a</a:t>
            </a:r>
            <a:r>
              <a:rPr lang="en-US" dirty="0" smtClean="0"/>
              <a:t>.</a:t>
            </a:r>
          </a:p>
          <a:p>
            <a:pPr lvl="1"/>
            <a:r>
              <a:rPr lang="en-US" i="1" dirty="0" err="1" smtClean="0"/>
              <a:t>Antisymmetry</a:t>
            </a:r>
            <a:r>
              <a:rPr lang="en-US" dirty="0" smtClean="0"/>
              <a:t>: If </a:t>
            </a:r>
            <a:r>
              <a:rPr lang="en-US" i="1" dirty="0" smtClean="0"/>
              <a:t>a</a:t>
            </a:r>
            <a:r>
              <a:rPr lang="en-US" dirty="0" smtClean="0"/>
              <a:t> </a:t>
            </a:r>
            <a:r>
              <a:rPr lang="en-US" dirty="0" smtClean="0">
                <a:latin typeface="Cambria Math"/>
                <a:ea typeface="Cambria Math"/>
              </a:rPr>
              <a:t>≥</a:t>
            </a:r>
            <a:r>
              <a:rPr lang="en-US" dirty="0" smtClean="0"/>
              <a:t> </a:t>
            </a:r>
            <a:r>
              <a:rPr lang="en-US" i="1" dirty="0" smtClean="0"/>
              <a:t>b</a:t>
            </a:r>
            <a:r>
              <a:rPr lang="en-US" dirty="0" smtClean="0"/>
              <a:t> and </a:t>
            </a:r>
            <a:r>
              <a:rPr lang="en-US" i="1" dirty="0" smtClean="0"/>
              <a:t>b</a:t>
            </a:r>
            <a:r>
              <a:rPr lang="en-US" dirty="0" smtClean="0"/>
              <a:t> </a:t>
            </a:r>
            <a:r>
              <a:rPr lang="en-US" dirty="0" smtClean="0">
                <a:latin typeface="Cambria Math"/>
                <a:ea typeface="Cambria Math"/>
              </a:rPr>
              <a:t>≥</a:t>
            </a:r>
            <a:r>
              <a:rPr lang="en-US" dirty="0" smtClean="0"/>
              <a:t> </a:t>
            </a:r>
            <a:r>
              <a:rPr lang="en-US" i="1" dirty="0" smtClean="0"/>
              <a:t>a</a:t>
            </a:r>
            <a:r>
              <a:rPr lang="en-US" dirty="0" smtClean="0"/>
              <a:t> , then </a:t>
            </a:r>
            <a:r>
              <a:rPr lang="en-US" i="1" dirty="0" smtClean="0"/>
              <a:t>a</a:t>
            </a:r>
            <a:r>
              <a:rPr lang="en-US" dirty="0" smtClean="0"/>
              <a:t> = </a:t>
            </a:r>
            <a:r>
              <a:rPr lang="en-US" i="1" dirty="0" smtClean="0"/>
              <a:t>b.</a:t>
            </a:r>
          </a:p>
          <a:p>
            <a:pPr lvl="1"/>
            <a:r>
              <a:rPr lang="en-US" i="1" dirty="0" smtClean="0"/>
              <a:t>Transitivity</a:t>
            </a:r>
            <a:r>
              <a:rPr lang="en-US" dirty="0" smtClean="0"/>
              <a:t>: If </a:t>
            </a:r>
            <a:r>
              <a:rPr lang="en-US" i="1" dirty="0" smtClean="0"/>
              <a:t>a</a:t>
            </a:r>
            <a:r>
              <a:rPr lang="en-US" dirty="0" smtClean="0"/>
              <a:t> </a:t>
            </a:r>
            <a:r>
              <a:rPr lang="en-US" dirty="0" smtClean="0">
                <a:latin typeface="Cambria Math"/>
                <a:ea typeface="Cambria Math"/>
              </a:rPr>
              <a:t>≥</a:t>
            </a:r>
            <a:r>
              <a:rPr lang="en-US" dirty="0" smtClean="0"/>
              <a:t> </a:t>
            </a:r>
            <a:r>
              <a:rPr lang="en-US" i="1" dirty="0" smtClean="0"/>
              <a:t>b</a:t>
            </a:r>
            <a:r>
              <a:rPr lang="en-US" dirty="0" smtClean="0"/>
              <a:t> and </a:t>
            </a:r>
            <a:r>
              <a:rPr lang="en-US" i="1" dirty="0" smtClean="0"/>
              <a:t>b</a:t>
            </a:r>
            <a:r>
              <a:rPr lang="en-US" dirty="0" smtClean="0"/>
              <a:t> </a:t>
            </a:r>
            <a:r>
              <a:rPr lang="en-US" dirty="0" smtClean="0">
                <a:latin typeface="Cambria Math"/>
                <a:ea typeface="Cambria Math"/>
              </a:rPr>
              <a:t>≥</a:t>
            </a:r>
            <a:r>
              <a:rPr lang="en-US" dirty="0" smtClean="0"/>
              <a:t> </a:t>
            </a:r>
            <a:r>
              <a:rPr lang="en-US" i="1" dirty="0" smtClean="0"/>
              <a:t>c</a:t>
            </a:r>
            <a:r>
              <a:rPr lang="en-US" dirty="0" smtClean="0"/>
              <a:t> , then </a:t>
            </a:r>
            <a:r>
              <a:rPr lang="en-US" i="1" dirty="0" smtClean="0"/>
              <a:t>a</a:t>
            </a:r>
            <a:r>
              <a:rPr lang="en-US" dirty="0" smtClean="0"/>
              <a:t> </a:t>
            </a:r>
            <a:r>
              <a:rPr lang="en-US" dirty="0" smtClean="0">
                <a:latin typeface="Cambria Math"/>
                <a:ea typeface="Cambria Math"/>
              </a:rPr>
              <a:t>≥</a:t>
            </a:r>
            <a:r>
              <a:rPr lang="en-US" dirty="0" smtClean="0"/>
              <a:t> </a:t>
            </a:r>
            <a:r>
              <a:rPr lang="en-US" i="1" dirty="0" smtClean="0"/>
              <a:t>c.</a:t>
            </a:r>
          </a:p>
          <a:p>
            <a:pPr lvl="1"/>
            <a:endParaRPr lang="en-US" i="1" dirty="0" smtClean="0"/>
          </a:p>
          <a:p>
            <a:pPr lvl="1">
              <a:buNone/>
            </a:pPr>
            <a:endParaRPr lang="en-US" dirty="0"/>
          </a:p>
        </p:txBody>
      </p:sp>
      <p:sp>
        <p:nvSpPr>
          <p:cNvPr id="4" name="TextBox 3"/>
          <p:cNvSpPr txBox="1"/>
          <p:nvPr/>
        </p:nvSpPr>
        <p:spPr>
          <a:xfrm>
            <a:off x="990600" y="4648200"/>
            <a:ext cx="6629400" cy="646331"/>
          </a:xfrm>
          <a:prstGeom prst="rect">
            <a:avLst/>
          </a:prstGeom>
          <a:noFill/>
          <a:ln>
            <a:solidFill>
              <a:schemeClr val="accent1"/>
            </a:solidFill>
          </a:ln>
        </p:spPr>
        <p:txBody>
          <a:bodyPr wrap="square" rtlCol="0">
            <a:spAutoFit/>
          </a:bodyPr>
          <a:lstStyle/>
          <a:p>
            <a:r>
              <a:rPr lang="en-US" dirty="0" smtClean="0"/>
              <a:t>These properties all follow from the order axioms for the integers. (</a:t>
            </a:r>
            <a:r>
              <a:rPr lang="en-US" i="1" dirty="0" smtClean="0"/>
              <a:t>See Appendix </a:t>
            </a:r>
            <a:r>
              <a:rPr lang="en-US" dirty="0" smtClean="0">
                <a:latin typeface="Cambria Math" pitchFamily="18" charset="0"/>
                <a:ea typeface="Cambria Math" pitchFamily="18" charset="0"/>
              </a:rPr>
              <a:t>1</a:t>
            </a:r>
            <a:r>
              <a:rPr lang="en-US" dirty="0" smtClean="0"/>
              <a:t>).</a:t>
            </a:r>
            <a:endParaRPr lang="en-US"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Partial Orderings (</a:t>
            </a:r>
            <a:r>
              <a:rPr lang="en-US" i="1" dirty="0" smtClean="0"/>
              <a:t>continued</a:t>
            </a:r>
            <a:r>
              <a:rPr lang="en-US" dirty="0" smtClean="0"/>
              <a:t>)</a:t>
            </a:r>
            <a:endParaRPr lang="en-US" dirty="0"/>
          </a:p>
        </p:txBody>
      </p:sp>
      <p:sp>
        <p:nvSpPr>
          <p:cNvPr id="3" name="Content Placeholder 2"/>
          <p:cNvSpPr>
            <a:spLocks noGrp="1"/>
          </p:cNvSpPr>
          <p:nvPr>
            <p:ph idx="1"/>
          </p:nvPr>
        </p:nvSpPr>
        <p:spPr/>
        <p:txBody>
          <a:bodyPr>
            <a:normAutofit lnSpcReduction="10000"/>
          </a:bodyPr>
          <a:lstStyle/>
          <a:p>
            <a:pPr>
              <a:buNone/>
            </a:pPr>
            <a:r>
              <a:rPr lang="en-US" b="1" dirty="0" smtClean="0"/>
              <a:t>   Example </a:t>
            </a:r>
            <a:r>
              <a:rPr lang="en-US" b="1" dirty="0" smtClean="0">
                <a:latin typeface="Cambria Math" pitchFamily="18" charset="0"/>
                <a:ea typeface="Cambria Math" pitchFamily="18" charset="0"/>
              </a:rPr>
              <a:t>2</a:t>
            </a:r>
            <a:r>
              <a:rPr lang="en-US" dirty="0" smtClean="0"/>
              <a:t>: Show that the divisibility relation (</a:t>
            </a:r>
            <a:r>
              <a:rPr lang="en-US" dirty="0" smtClean="0">
                <a:latin typeface="Cambria Math"/>
                <a:ea typeface="Cambria Math"/>
              </a:rPr>
              <a:t>∣</a:t>
            </a:r>
            <a:r>
              <a:rPr lang="en-US" dirty="0" smtClean="0"/>
              <a:t>) is a partial ordering on the set of integers.</a:t>
            </a:r>
          </a:p>
          <a:p>
            <a:pPr lvl="1"/>
            <a:r>
              <a:rPr lang="en-US" i="1" dirty="0" smtClean="0"/>
              <a:t>Reflexivity</a:t>
            </a:r>
            <a:r>
              <a:rPr lang="en-US" dirty="0" smtClean="0"/>
              <a:t>: </a:t>
            </a:r>
            <a:r>
              <a:rPr lang="en-US" i="1" dirty="0" smtClean="0"/>
              <a:t>a</a:t>
            </a:r>
            <a:r>
              <a:rPr lang="en-US" dirty="0" smtClean="0"/>
              <a:t> </a:t>
            </a:r>
            <a:r>
              <a:rPr lang="en-US" dirty="0" smtClean="0">
                <a:latin typeface="Cambria Math"/>
                <a:ea typeface="Cambria Math"/>
              </a:rPr>
              <a:t>∣ </a:t>
            </a:r>
            <a:r>
              <a:rPr lang="en-US" i="1" dirty="0" smtClean="0">
                <a:ea typeface="Cambria Math"/>
              </a:rPr>
              <a:t>a</a:t>
            </a:r>
            <a:r>
              <a:rPr lang="en-US" dirty="0" smtClean="0">
                <a:latin typeface="Cambria Math"/>
                <a:ea typeface="Cambria Math"/>
              </a:rPr>
              <a:t> for all integers </a:t>
            </a:r>
            <a:r>
              <a:rPr lang="en-US" i="1" dirty="0" smtClean="0">
                <a:ea typeface="Cambria Math"/>
              </a:rPr>
              <a:t>a</a:t>
            </a:r>
            <a:r>
              <a:rPr lang="en-US" dirty="0" smtClean="0">
                <a:latin typeface="Cambria Math"/>
                <a:ea typeface="Cambria Math"/>
              </a:rPr>
              <a:t>. (</a:t>
            </a:r>
            <a:r>
              <a:rPr lang="en-US" i="1" dirty="0" smtClean="0">
                <a:ea typeface="Cambria Math"/>
              </a:rPr>
              <a:t>see Example </a:t>
            </a:r>
            <a:r>
              <a:rPr lang="en-US" dirty="0" smtClean="0">
                <a:latin typeface="Cambria Math" pitchFamily="18" charset="0"/>
                <a:ea typeface="Cambria Math" pitchFamily="18" charset="0"/>
              </a:rPr>
              <a:t>9</a:t>
            </a:r>
            <a:r>
              <a:rPr lang="en-US" i="1" dirty="0" smtClean="0">
                <a:ea typeface="Cambria Math"/>
              </a:rPr>
              <a:t> in Section </a:t>
            </a:r>
            <a:r>
              <a:rPr lang="en-US" dirty="0" smtClean="0">
                <a:latin typeface="Cambria Math" pitchFamily="18" charset="0"/>
                <a:ea typeface="Cambria Math" pitchFamily="18" charset="0"/>
              </a:rPr>
              <a:t>9.1</a:t>
            </a:r>
            <a:r>
              <a:rPr lang="en-US" dirty="0" smtClean="0">
                <a:latin typeface="Cambria Math"/>
                <a:ea typeface="Cambria Math"/>
              </a:rPr>
              <a:t>) </a:t>
            </a:r>
            <a:endParaRPr lang="en-US" dirty="0" smtClean="0"/>
          </a:p>
          <a:p>
            <a:pPr lvl="1"/>
            <a:r>
              <a:rPr lang="en-US" i="1" dirty="0" err="1" smtClean="0"/>
              <a:t>Antisymmetry</a:t>
            </a:r>
            <a:r>
              <a:rPr lang="en-US" dirty="0" smtClean="0"/>
              <a:t>: If </a:t>
            </a:r>
            <a:r>
              <a:rPr lang="en-US" i="1" dirty="0" smtClean="0"/>
              <a:t>a</a:t>
            </a:r>
            <a:r>
              <a:rPr lang="en-US" dirty="0" smtClean="0"/>
              <a:t> and </a:t>
            </a:r>
            <a:r>
              <a:rPr lang="en-US" i="1" dirty="0" smtClean="0"/>
              <a:t>b</a:t>
            </a:r>
            <a:r>
              <a:rPr lang="en-US" dirty="0" smtClean="0"/>
              <a:t> are positive integers with </a:t>
            </a:r>
            <a:r>
              <a:rPr lang="en-US" i="1" dirty="0" smtClean="0"/>
              <a:t>a</a:t>
            </a:r>
            <a:r>
              <a:rPr lang="en-US" dirty="0" smtClean="0"/>
              <a:t> | </a:t>
            </a:r>
            <a:r>
              <a:rPr lang="en-US" i="1" dirty="0" smtClean="0"/>
              <a:t>b</a:t>
            </a:r>
            <a:r>
              <a:rPr lang="en-US" dirty="0" smtClean="0"/>
              <a:t> and </a:t>
            </a:r>
            <a:r>
              <a:rPr lang="en-US" i="1" dirty="0" smtClean="0"/>
              <a:t>b</a:t>
            </a:r>
            <a:r>
              <a:rPr lang="en-US" dirty="0" smtClean="0"/>
              <a:t> | </a:t>
            </a:r>
            <a:r>
              <a:rPr lang="en-US" i="1" dirty="0" smtClean="0"/>
              <a:t>a</a:t>
            </a:r>
            <a:r>
              <a:rPr lang="en-US" dirty="0" smtClean="0"/>
              <a:t>, then </a:t>
            </a:r>
            <a:r>
              <a:rPr lang="en-US" i="1" dirty="0" smtClean="0"/>
              <a:t>a</a:t>
            </a:r>
            <a:r>
              <a:rPr lang="en-US" dirty="0" smtClean="0"/>
              <a:t> = </a:t>
            </a:r>
            <a:r>
              <a:rPr lang="en-US" i="1" dirty="0" smtClean="0"/>
              <a:t>b</a:t>
            </a:r>
            <a:r>
              <a:rPr lang="en-US" dirty="0" smtClean="0"/>
              <a:t>. (</a:t>
            </a:r>
            <a:r>
              <a:rPr lang="en-US" i="1" dirty="0" smtClean="0"/>
              <a:t>see Example </a:t>
            </a:r>
            <a:r>
              <a:rPr lang="en-US" dirty="0" smtClean="0">
                <a:latin typeface="Cambria Math" pitchFamily="18" charset="0"/>
                <a:ea typeface="Cambria Math" pitchFamily="18" charset="0"/>
              </a:rPr>
              <a:t>12</a:t>
            </a:r>
            <a:r>
              <a:rPr lang="en-US" dirty="0" smtClean="0"/>
              <a:t> </a:t>
            </a:r>
            <a:r>
              <a:rPr lang="en-US" i="1" dirty="0" smtClean="0"/>
              <a:t>in Section </a:t>
            </a:r>
            <a:r>
              <a:rPr lang="en-US" dirty="0" smtClean="0">
                <a:latin typeface="Cambria Math" pitchFamily="18" charset="0"/>
                <a:ea typeface="Cambria Math" pitchFamily="18" charset="0"/>
              </a:rPr>
              <a:t>9.1</a:t>
            </a:r>
            <a:r>
              <a:rPr lang="en-US" dirty="0" smtClean="0"/>
              <a:t>)</a:t>
            </a:r>
            <a:endParaRPr lang="en-US" i="1" dirty="0" smtClean="0"/>
          </a:p>
          <a:p>
            <a:pPr lvl="1"/>
            <a:r>
              <a:rPr lang="en-US" i="1" dirty="0" smtClean="0"/>
              <a:t>Transitivity</a:t>
            </a:r>
            <a:r>
              <a:rPr lang="en-US" dirty="0" smtClean="0"/>
              <a:t>: Suppose that </a:t>
            </a:r>
            <a:r>
              <a:rPr lang="en-US" i="1" dirty="0" smtClean="0"/>
              <a:t>a</a:t>
            </a:r>
            <a:r>
              <a:rPr lang="en-US" dirty="0" smtClean="0"/>
              <a:t> divides </a:t>
            </a:r>
            <a:r>
              <a:rPr lang="en-US" i="1" dirty="0" smtClean="0"/>
              <a:t>b</a:t>
            </a:r>
            <a:r>
              <a:rPr lang="en-US" dirty="0" smtClean="0"/>
              <a:t> and </a:t>
            </a:r>
            <a:r>
              <a:rPr lang="en-US" i="1" dirty="0" smtClean="0"/>
              <a:t>b</a:t>
            </a:r>
            <a:r>
              <a:rPr lang="en-US" dirty="0" smtClean="0"/>
              <a:t> divides </a:t>
            </a:r>
            <a:r>
              <a:rPr lang="en-US" i="1" dirty="0" smtClean="0"/>
              <a:t>c</a:t>
            </a:r>
            <a:r>
              <a:rPr lang="en-US" dirty="0" smtClean="0"/>
              <a:t>. Then there are positive integers </a:t>
            </a:r>
            <a:r>
              <a:rPr lang="en-US" i="1" dirty="0" smtClean="0"/>
              <a:t>k</a:t>
            </a:r>
            <a:r>
              <a:rPr lang="en-US" dirty="0" smtClean="0"/>
              <a:t> and </a:t>
            </a:r>
            <a:r>
              <a:rPr lang="en-US" i="1" dirty="0" smtClean="0"/>
              <a:t>l</a:t>
            </a:r>
            <a:r>
              <a:rPr lang="en-US" dirty="0" smtClean="0"/>
              <a:t> such that </a:t>
            </a:r>
            <a:r>
              <a:rPr lang="en-US" i="1" dirty="0" smtClean="0"/>
              <a:t>b</a:t>
            </a:r>
            <a:r>
              <a:rPr lang="en-US" dirty="0" smtClean="0"/>
              <a:t> = </a:t>
            </a:r>
            <a:r>
              <a:rPr lang="en-US" i="1" dirty="0" err="1" smtClean="0"/>
              <a:t>ak</a:t>
            </a:r>
            <a:r>
              <a:rPr lang="en-US" dirty="0" smtClean="0"/>
              <a:t> and </a:t>
            </a:r>
            <a:r>
              <a:rPr lang="en-US" i="1" dirty="0" smtClean="0"/>
              <a:t>c</a:t>
            </a:r>
            <a:r>
              <a:rPr lang="en-US" dirty="0" smtClean="0"/>
              <a:t> = </a:t>
            </a:r>
            <a:r>
              <a:rPr lang="en-US" i="1" dirty="0" smtClean="0"/>
              <a:t>bl</a:t>
            </a:r>
            <a:r>
              <a:rPr lang="en-US" dirty="0" smtClean="0"/>
              <a:t>. Hence, </a:t>
            </a:r>
            <a:r>
              <a:rPr lang="en-US" i="1" dirty="0" smtClean="0"/>
              <a:t>c</a:t>
            </a:r>
            <a:r>
              <a:rPr lang="en-US" dirty="0" smtClean="0"/>
              <a:t> = </a:t>
            </a:r>
            <a:r>
              <a:rPr lang="en-US" i="1" dirty="0" smtClean="0"/>
              <a:t>a</a:t>
            </a:r>
            <a:r>
              <a:rPr lang="en-US" dirty="0" smtClean="0"/>
              <a:t>(</a:t>
            </a:r>
            <a:r>
              <a:rPr lang="en-US" i="1" dirty="0" err="1" smtClean="0"/>
              <a:t>kl</a:t>
            </a:r>
            <a:r>
              <a:rPr lang="en-US" dirty="0" smtClean="0"/>
              <a:t>), so </a:t>
            </a:r>
            <a:r>
              <a:rPr lang="en-US" i="1" dirty="0" smtClean="0"/>
              <a:t>a</a:t>
            </a:r>
            <a:r>
              <a:rPr lang="en-US" dirty="0" smtClean="0"/>
              <a:t> divides </a:t>
            </a:r>
            <a:r>
              <a:rPr lang="en-US" i="1" dirty="0" smtClean="0"/>
              <a:t>c</a:t>
            </a:r>
            <a:r>
              <a:rPr lang="en-US" dirty="0" smtClean="0"/>
              <a:t>. Therefore, the relation is transitive. </a:t>
            </a:r>
            <a:endParaRPr lang="en-US" i="1" dirty="0" smtClean="0"/>
          </a:p>
          <a:p>
            <a:r>
              <a:rPr lang="en-US" dirty="0" smtClean="0"/>
              <a:t>(</a:t>
            </a:r>
            <a:r>
              <a:rPr lang="en-US" b="1" i="1" dirty="0" smtClean="0"/>
              <a:t>Z</a:t>
            </a:r>
            <a:r>
              <a:rPr lang="en-US" baseline="30000" dirty="0" smtClean="0"/>
              <a:t>+</a:t>
            </a:r>
            <a:r>
              <a:rPr lang="en-US" dirty="0" smtClean="0"/>
              <a:t>, </a:t>
            </a:r>
            <a:r>
              <a:rPr lang="en-US" dirty="0" smtClean="0">
                <a:latin typeface="Cambria Math"/>
                <a:ea typeface="Cambria Math"/>
              </a:rPr>
              <a:t>∣</a:t>
            </a:r>
            <a:r>
              <a:rPr lang="en-US" dirty="0" smtClean="0"/>
              <a:t>) is a </a:t>
            </a:r>
            <a:r>
              <a:rPr lang="en-US" dirty="0" err="1" smtClean="0"/>
              <a:t>poset</a:t>
            </a:r>
            <a:r>
              <a:rPr lang="en-US" dirty="0" smtClean="0"/>
              <a:t>.</a:t>
            </a:r>
            <a:endParaRPr lang="en-US"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Partial Orderings (</a:t>
            </a:r>
            <a:r>
              <a:rPr lang="en-US" i="1" dirty="0" smtClean="0"/>
              <a:t>continued</a:t>
            </a:r>
            <a:r>
              <a:rPr lang="en-US" dirty="0" smtClean="0"/>
              <a:t>)</a:t>
            </a:r>
            <a:endParaRPr lang="en-US" dirty="0"/>
          </a:p>
        </p:txBody>
      </p:sp>
      <p:sp>
        <p:nvSpPr>
          <p:cNvPr id="3" name="Content Placeholder 2"/>
          <p:cNvSpPr>
            <a:spLocks noGrp="1"/>
          </p:cNvSpPr>
          <p:nvPr>
            <p:ph idx="1"/>
          </p:nvPr>
        </p:nvSpPr>
        <p:spPr/>
        <p:txBody>
          <a:bodyPr/>
          <a:lstStyle/>
          <a:p>
            <a:pPr>
              <a:buNone/>
            </a:pPr>
            <a:r>
              <a:rPr lang="en-US" b="1" dirty="0" smtClean="0"/>
              <a:t>   Example </a:t>
            </a:r>
            <a:r>
              <a:rPr lang="en-US" b="1" dirty="0" smtClean="0">
                <a:latin typeface="Cambria Math" pitchFamily="18" charset="0"/>
                <a:ea typeface="Cambria Math" pitchFamily="18" charset="0"/>
              </a:rPr>
              <a:t>3</a:t>
            </a:r>
            <a:r>
              <a:rPr lang="en-US" dirty="0" smtClean="0"/>
              <a:t>: Show that the inclusion relation (</a:t>
            </a:r>
            <a:r>
              <a:rPr lang="en-US" dirty="0" smtClean="0">
                <a:latin typeface="Cambria Math"/>
                <a:ea typeface="Cambria Math"/>
              </a:rPr>
              <a:t>⊆</a:t>
            </a:r>
            <a:r>
              <a:rPr lang="en-US" dirty="0" smtClean="0"/>
              <a:t>) is a partial ordering on the power set of a set </a:t>
            </a:r>
            <a:r>
              <a:rPr lang="en-US" i="1" dirty="0" smtClean="0"/>
              <a:t>S</a:t>
            </a:r>
            <a:r>
              <a:rPr lang="en-US" dirty="0" smtClean="0"/>
              <a:t>.</a:t>
            </a:r>
          </a:p>
          <a:p>
            <a:pPr lvl="1"/>
            <a:r>
              <a:rPr lang="en-US" i="1" dirty="0" smtClean="0"/>
              <a:t>Reflexivity</a:t>
            </a:r>
            <a:r>
              <a:rPr lang="en-US" dirty="0" smtClean="0"/>
              <a:t>: </a:t>
            </a:r>
            <a:r>
              <a:rPr lang="en-US" i="1" dirty="0" smtClean="0"/>
              <a:t>A</a:t>
            </a:r>
            <a:r>
              <a:rPr lang="en-US" dirty="0" smtClean="0"/>
              <a:t> </a:t>
            </a:r>
            <a:r>
              <a:rPr lang="en-US" dirty="0" smtClean="0">
                <a:latin typeface="Cambria Math"/>
                <a:ea typeface="Cambria Math"/>
              </a:rPr>
              <a:t>⊆ </a:t>
            </a:r>
            <a:r>
              <a:rPr lang="en-US" i="1" dirty="0" smtClean="0">
                <a:ea typeface="Cambria Math"/>
              </a:rPr>
              <a:t>A</a:t>
            </a:r>
            <a:r>
              <a:rPr lang="en-US" dirty="0" smtClean="0">
                <a:latin typeface="Cambria Math"/>
                <a:ea typeface="Cambria Math"/>
              </a:rPr>
              <a:t>  whenever </a:t>
            </a:r>
            <a:r>
              <a:rPr lang="en-US" i="1" dirty="0" smtClean="0">
                <a:latin typeface="Cambria Math"/>
                <a:ea typeface="Cambria Math"/>
              </a:rPr>
              <a:t>A</a:t>
            </a:r>
            <a:r>
              <a:rPr lang="en-US" dirty="0" smtClean="0">
                <a:latin typeface="Cambria Math"/>
                <a:ea typeface="Cambria Math"/>
              </a:rPr>
              <a:t>  is a subset of </a:t>
            </a:r>
            <a:r>
              <a:rPr lang="en-US" i="1" dirty="0" smtClean="0">
                <a:latin typeface="Cambria Math"/>
                <a:ea typeface="Cambria Math"/>
              </a:rPr>
              <a:t>S</a:t>
            </a:r>
            <a:r>
              <a:rPr lang="en-US" dirty="0" smtClean="0">
                <a:latin typeface="Cambria Math"/>
                <a:ea typeface="Cambria Math"/>
              </a:rPr>
              <a:t>. </a:t>
            </a:r>
            <a:endParaRPr lang="en-US" dirty="0" smtClean="0"/>
          </a:p>
          <a:p>
            <a:pPr lvl="1"/>
            <a:r>
              <a:rPr lang="en-US" i="1" dirty="0" err="1" smtClean="0"/>
              <a:t>Antisymmetry</a:t>
            </a:r>
            <a:r>
              <a:rPr lang="en-US" dirty="0" smtClean="0"/>
              <a:t>: If </a:t>
            </a:r>
            <a:r>
              <a:rPr lang="en-US" i="1" dirty="0" smtClean="0"/>
              <a:t>A</a:t>
            </a:r>
            <a:r>
              <a:rPr lang="en-US" dirty="0" smtClean="0"/>
              <a:t> and </a:t>
            </a:r>
            <a:r>
              <a:rPr lang="en-US" i="1" dirty="0" smtClean="0"/>
              <a:t>B</a:t>
            </a:r>
            <a:r>
              <a:rPr lang="en-US" dirty="0" smtClean="0"/>
              <a:t> are positive integers with        </a:t>
            </a:r>
            <a:r>
              <a:rPr lang="en-US" i="1" dirty="0" smtClean="0"/>
              <a:t>A</a:t>
            </a:r>
            <a:r>
              <a:rPr lang="en-US" dirty="0" smtClean="0"/>
              <a:t> </a:t>
            </a:r>
            <a:r>
              <a:rPr lang="en-US" dirty="0" smtClean="0">
                <a:latin typeface="Cambria Math"/>
                <a:ea typeface="Cambria Math"/>
              </a:rPr>
              <a:t>⊆</a:t>
            </a:r>
            <a:r>
              <a:rPr lang="en-US" dirty="0" smtClean="0"/>
              <a:t> </a:t>
            </a:r>
            <a:r>
              <a:rPr lang="en-US" i="1" dirty="0" smtClean="0"/>
              <a:t>B</a:t>
            </a:r>
            <a:r>
              <a:rPr lang="en-US" dirty="0" smtClean="0"/>
              <a:t> and </a:t>
            </a:r>
            <a:r>
              <a:rPr lang="en-US" i="1" dirty="0" smtClean="0"/>
              <a:t>B</a:t>
            </a:r>
            <a:r>
              <a:rPr lang="en-US" dirty="0" smtClean="0"/>
              <a:t> </a:t>
            </a:r>
            <a:r>
              <a:rPr lang="en-US" dirty="0" smtClean="0">
                <a:latin typeface="Cambria Math"/>
                <a:ea typeface="Cambria Math"/>
              </a:rPr>
              <a:t>⊆</a:t>
            </a:r>
            <a:r>
              <a:rPr lang="en-US" dirty="0" smtClean="0"/>
              <a:t> </a:t>
            </a:r>
            <a:r>
              <a:rPr lang="en-US" i="1" dirty="0" smtClean="0"/>
              <a:t>A</a:t>
            </a:r>
            <a:r>
              <a:rPr lang="en-US" dirty="0" smtClean="0"/>
              <a:t>, then </a:t>
            </a:r>
            <a:r>
              <a:rPr lang="en-US" i="1" dirty="0" smtClean="0"/>
              <a:t>A</a:t>
            </a:r>
            <a:r>
              <a:rPr lang="en-US" dirty="0" smtClean="0"/>
              <a:t> = </a:t>
            </a:r>
            <a:r>
              <a:rPr lang="en-US" i="1" dirty="0" smtClean="0"/>
              <a:t>B</a:t>
            </a:r>
            <a:r>
              <a:rPr lang="en-US" dirty="0" smtClean="0"/>
              <a:t>.</a:t>
            </a:r>
            <a:endParaRPr lang="en-US" i="1" dirty="0" smtClean="0"/>
          </a:p>
          <a:p>
            <a:pPr lvl="1"/>
            <a:r>
              <a:rPr lang="en-US" i="1" dirty="0" smtClean="0"/>
              <a:t>Transitivity</a:t>
            </a:r>
            <a:r>
              <a:rPr lang="en-US" dirty="0" smtClean="0"/>
              <a:t>:</a:t>
            </a:r>
            <a:r>
              <a:rPr lang="en-US" i="1" dirty="0" smtClean="0"/>
              <a:t> </a:t>
            </a:r>
            <a:r>
              <a:rPr lang="en-US" dirty="0" smtClean="0"/>
              <a:t>If</a:t>
            </a:r>
            <a:r>
              <a:rPr lang="en-US" i="1" dirty="0" smtClean="0"/>
              <a:t> A</a:t>
            </a:r>
            <a:r>
              <a:rPr lang="en-US" dirty="0" smtClean="0"/>
              <a:t> </a:t>
            </a:r>
            <a:r>
              <a:rPr lang="en-US" dirty="0" smtClean="0">
                <a:latin typeface="Cambria Math"/>
                <a:ea typeface="Cambria Math"/>
              </a:rPr>
              <a:t>⊆ </a:t>
            </a:r>
            <a:r>
              <a:rPr lang="en-US" i="1" dirty="0" smtClean="0"/>
              <a:t>B</a:t>
            </a:r>
            <a:r>
              <a:rPr lang="en-US" dirty="0" smtClean="0"/>
              <a:t> and </a:t>
            </a:r>
            <a:r>
              <a:rPr lang="en-US" i="1" dirty="0" smtClean="0"/>
              <a:t>B</a:t>
            </a:r>
            <a:r>
              <a:rPr lang="en-US" dirty="0" smtClean="0"/>
              <a:t> </a:t>
            </a:r>
            <a:r>
              <a:rPr lang="en-US" dirty="0" smtClean="0">
                <a:latin typeface="Cambria Math"/>
                <a:ea typeface="Cambria Math"/>
              </a:rPr>
              <a:t>⊆</a:t>
            </a:r>
            <a:r>
              <a:rPr lang="en-US" dirty="0" smtClean="0"/>
              <a:t> </a:t>
            </a:r>
            <a:r>
              <a:rPr lang="en-US" i="1" dirty="0" smtClean="0"/>
              <a:t>C</a:t>
            </a:r>
            <a:r>
              <a:rPr lang="en-US" dirty="0" smtClean="0"/>
              <a:t>, then </a:t>
            </a:r>
            <a:r>
              <a:rPr lang="en-US" i="1" dirty="0" smtClean="0"/>
              <a:t>A</a:t>
            </a:r>
            <a:r>
              <a:rPr lang="en-US" dirty="0" smtClean="0"/>
              <a:t> </a:t>
            </a:r>
            <a:r>
              <a:rPr lang="en-US" dirty="0" smtClean="0">
                <a:latin typeface="Cambria Math"/>
                <a:ea typeface="Cambria Math"/>
              </a:rPr>
              <a:t>⊆</a:t>
            </a:r>
            <a:r>
              <a:rPr lang="en-US" dirty="0" smtClean="0"/>
              <a:t> </a:t>
            </a:r>
            <a:r>
              <a:rPr lang="en-US" i="1" dirty="0" smtClean="0"/>
              <a:t>C</a:t>
            </a:r>
            <a:r>
              <a:rPr lang="en-US" dirty="0" smtClean="0"/>
              <a:t>.</a:t>
            </a:r>
            <a:endParaRPr lang="en-US" i="1" dirty="0" smtClean="0"/>
          </a:p>
          <a:p>
            <a:pPr>
              <a:buNone/>
            </a:pPr>
            <a:endParaRPr lang="en-US" dirty="0"/>
          </a:p>
        </p:txBody>
      </p:sp>
      <p:sp>
        <p:nvSpPr>
          <p:cNvPr id="4" name="TextBox 3"/>
          <p:cNvSpPr txBox="1"/>
          <p:nvPr/>
        </p:nvSpPr>
        <p:spPr>
          <a:xfrm>
            <a:off x="2590800" y="5029200"/>
            <a:ext cx="4191000" cy="646331"/>
          </a:xfrm>
          <a:prstGeom prst="rect">
            <a:avLst/>
          </a:prstGeom>
          <a:noFill/>
          <a:ln>
            <a:solidFill>
              <a:schemeClr val="accent1"/>
            </a:solidFill>
          </a:ln>
        </p:spPr>
        <p:txBody>
          <a:bodyPr wrap="square" rtlCol="0">
            <a:spAutoFit/>
          </a:bodyPr>
          <a:lstStyle/>
          <a:p>
            <a:r>
              <a:rPr lang="en-US" dirty="0" smtClean="0"/>
              <a:t>The properties all follow from the definition of set inclusion.</a:t>
            </a:r>
            <a:endParaRPr lang="en-US"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smtClean="0"/>
              <a:t>Συγκρισιμότητα </a:t>
            </a:r>
            <a:br>
              <a:rPr lang="el-GR" dirty="0" smtClean="0"/>
            </a:br>
            <a:r>
              <a:rPr lang="en-US" dirty="0" smtClean="0"/>
              <a:t>Comparability</a:t>
            </a:r>
            <a:endParaRPr lang="en-US" dirty="0"/>
          </a:p>
        </p:txBody>
      </p:sp>
      <p:sp>
        <p:nvSpPr>
          <p:cNvPr id="3" name="Content Placeholder 2"/>
          <p:cNvSpPr>
            <a:spLocks noGrp="1"/>
          </p:cNvSpPr>
          <p:nvPr>
            <p:ph idx="1"/>
          </p:nvPr>
        </p:nvSpPr>
        <p:spPr/>
        <p:txBody>
          <a:bodyPr>
            <a:normAutofit fontScale="77500" lnSpcReduction="20000"/>
          </a:bodyPr>
          <a:lstStyle/>
          <a:p>
            <a:pPr>
              <a:buNone/>
            </a:pPr>
            <a:r>
              <a:rPr lang="en-US" b="1" dirty="0" smtClean="0"/>
              <a:t>    Definition </a:t>
            </a:r>
            <a:r>
              <a:rPr lang="en-US" b="1" dirty="0" smtClean="0">
                <a:latin typeface="Cambria Math" pitchFamily="18" charset="0"/>
                <a:ea typeface="Cambria Math" pitchFamily="18" charset="0"/>
              </a:rPr>
              <a:t>2</a:t>
            </a:r>
            <a:r>
              <a:rPr lang="en-US" dirty="0" smtClean="0"/>
              <a:t>: The elements </a:t>
            </a:r>
            <a:r>
              <a:rPr lang="en-US" i="1" dirty="0" smtClean="0"/>
              <a:t>a</a:t>
            </a:r>
            <a:r>
              <a:rPr lang="en-US" dirty="0" smtClean="0"/>
              <a:t> and </a:t>
            </a:r>
            <a:r>
              <a:rPr lang="en-US" i="1" dirty="0" smtClean="0"/>
              <a:t>b</a:t>
            </a:r>
            <a:r>
              <a:rPr lang="en-US" dirty="0" smtClean="0"/>
              <a:t> of a </a:t>
            </a:r>
            <a:r>
              <a:rPr lang="el-GR" dirty="0" smtClean="0">
                <a:solidFill>
                  <a:srgbClr val="0070C0"/>
                </a:solidFill>
              </a:rPr>
              <a:t>μερικώς διατεταγμένου συνόλου</a:t>
            </a:r>
            <a:r>
              <a:rPr lang="el-GR" dirty="0" smtClean="0"/>
              <a:t> </a:t>
            </a:r>
            <a:r>
              <a:rPr lang="en-US" dirty="0" err="1" smtClean="0"/>
              <a:t>poset</a:t>
            </a:r>
            <a:r>
              <a:rPr lang="en-US" dirty="0" smtClean="0"/>
              <a:t> (</a:t>
            </a:r>
            <a:r>
              <a:rPr lang="en-US" i="1" dirty="0" smtClean="0"/>
              <a:t>S</a:t>
            </a:r>
            <a:r>
              <a:rPr lang="en-US" dirty="0" smtClean="0"/>
              <a:t>,</a:t>
            </a:r>
            <a:r>
              <a:rPr lang="en-US" dirty="0" smtClean="0">
                <a:latin typeface="Cambria Math"/>
                <a:ea typeface="Cambria Math"/>
              </a:rPr>
              <a:t>≼</a:t>
            </a:r>
            <a:r>
              <a:rPr lang="en-US" dirty="0" smtClean="0"/>
              <a:t> ) are </a:t>
            </a:r>
            <a:r>
              <a:rPr lang="en-US" i="1" dirty="0" smtClean="0"/>
              <a:t>comparable</a:t>
            </a:r>
            <a:r>
              <a:rPr lang="en-US" dirty="0" smtClean="0"/>
              <a:t> if either </a:t>
            </a:r>
            <a:r>
              <a:rPr lang="en-US" i="1" dirty="0" smtClean="0"/>
              <a:t>a</a:t>
            </a:r>
            <a:r>
              <a:rPr lang="en-US" dirty="0" smtClean="0"/>
              <a:t> </a:t>
            </a:r>
            <a:r>
              <a:rPr lang="en-US" dirty="0" smtClean="0">
                <a:latin typeface="Cambria Math"/>
                <a:ea typeface="Cambria Math"/>
              </a:rPr>
              <a:t>≼</a:t>
            </a:r>
            <a:r>
              <a:rPr lang="en-US" dirty="0" smtClean="0"/>
              <a:t> </a:t>
            </a:r>
            <a:r>
              <a:rPr lang="en-US" i="1" dirty="0" smtClean="0"/>
              <a:t>b</a:t>
            </a:r>
            <a:r>
              <a:rPr lang="en-US" dirty="0" smtClean="0"/>
              <a:t> or </a:t>
            </a:r>
            <a:r>
              <a:rPr lang="en-US" i="1" dirty="0" smtClean="0"/>
              <a:t>b</a:t>
            </a:r>
            <a:r>
              <a:rPr lang="en-US" dirty="0" smtClean="0"/>
              <a:t> </a:t>
            </a:r>
            <a:r>
              <a:rPr lang="en-US" dirty="0" smtClean="0">
                <a:latin typeface="Cambria Math"/>
                <a:ea typeface="Cambria Math"/>
              </a:rPr>
              <a:t>≼</a:t>
            </a:r>
            <a:r>
              <a:rPr lang="en-US" dirty="0" smtClean="0"/>
              <a:t> </a:t>
            </a:r>
            <a:r>
              <a:rPr lang="en-US" i="1" dirty="0" smtClean="0"/>
              <a:t>a</a:t>
            </a:r>
            <a:r>
              <a:rPr lang="en-US" dirty="0" smtClean="0"/>
              <a:t>. When </a:t>
            </a:r>
            <a:r>
              <a:rPr lang="en-US" i="1" dirty="0" smtClean="0"/>
              <a:t>a</a:t>
            </a:r>
            <a:r>
              <a:rPr lang="en-US" dirty="0" smtClean="0"/>
              <a:t> and </a:t>
            </a:r>
            <a:r>
              <a:rPr lang="en-US" i="1" dirty="0" smtClean="0"/>
              <a:t>b</a:t>
            </a:r>
            <a:r>
              <a:rPr lang="en-US" dirty="0" smtClean="0"/>
              <a:t> are elements of </a:t>
            </a:r>
            <a:r>
              <a:rPr lang="en-US" i="1" dirty="0" smtClean="0"/>
              <a:t>S </a:t>
            </a:r>
            <a:r>
              <a:rPr lang="en-US" dirty="0" smtClean="0"/>
              <a:t>so that  neither          </a:t>
            </a:r>
            <a:r>
              <a:rPr lang="en-US" i="1" dirty="0" smtClean="0"/>
              <a:t>a</a:t>
            </a:r>
            <a:r>
              <a:rPr lang="en-US" dirty="0" smtClean="0"/>
              <a:t> </a:t>
            </a:r>
            <a:r>
              <a:rPr lang="en-US" dirty="0" smtClean="0">
                <a:latin typeface="Cambria Math"/>
                <a:ea typeface="Cambria Math"/>
              </a:rPr>
              <a:t>≼</a:t>
            </a:r>
            <a:r>
              <a:rPr lang="en-US" dirty="0" smtClean="0"/>
              <a:t> </a:t>
            </a:r>
            <a:r>
              <a:rPr lang="en-US" i="1" dirty="0" smtClean="0"/>
              <a:t>b</a:t>
            </a:r>
            <a:r>
              <a:rPr lang="en-US" dirty="0" smtClean="0"/>
              <a:t> nor </a:t>
            </a:r>
            <a:r>
              <a:rPr lang="en-US" i="1" dirty="0" smtClean="0"/>
              <a:t>b</a:t>
            </a:r>
            <a:r>
              <a:rPr lang="en-US" dirty="0" smtClean="0"/>
              <a:t> </a:t>
            </a:r>
            <a:r>
              <a:rPr lang="en-US" dirty="0" smtClean="0">
                <a:latin typeface="Cambria Math"/>
                <a:ea typeface="Cambria Math"/>
              </a:rPr>
              <a:t>≼</a:t>
            </a:r>
            <a:r>
              <a:rPr lang="en-US" dirty="0" smtClean="0"/>
              <a:t> </a:t>
            </a:r>
            <a:r>
              <a:rPr lang="en-US" i="1" dirty="0" smtClean="0"/>
              <a:t>a</a:t>
            </a:r>
            <a:r>
              <a:rPr lang="en-US" dirty="0" smtClean="0"/>
              <a:t>, then </a:t>
            </a:r>
            <a:r>
              <a:rPr lang="en-US" i="1" dirty="0" smtClean="0"/>
              <a:t>a</a:t>
            </a:r>
            <a:r>
              <a:rPr lang="en-US" dirty="0" smtClean="0"/>
              <a:t> and </a:t>
            </a:r>
            <a:r>
              <a:rPr lang="en-US" i="1" dirty="0" smtClean="0"/>
              <a:t>b</a:t>
            </a:r>
            <a:r>
              <a:rPr lang="en-US" dirty="0" smtClean="0"/>
              <a:t> are called i</a:t>
            </a:r>
            <a:r>
              <a:rPr lang="en-US" i="1" dirty="0" smtClean="0"/>
              <a:t>ncomparable</a:t>
            </a:r>
            <a:r>
              <a:rPr lang="en-US" dirty="0" smtClean="0"/>
              <a:t>.</a:t>
            </a:r>
          </a:p>
          <a:p>
            <a:pPr>
              <a:buNone/>
            </a:pPr>
            <a:endParaRPr lang="en-US" dirty="0" smtClean="0"/>
          </a:p>
          <a:p>
            <a:pPr>
              <a:buNone/>
            </a:pPr>
            <a:endParaRPr lang="en-US" dirty="0" smtClean="0"/>
          </a:p>
          <a:p>
            <a:pPr>
              <a:buNone/>
            </a:pPr>
            <a:endParaRPr lang="en-US" dirty="0" smtClean="0"/>
          </a:p>
          <a:p>
            <a:pPr>
              <a:buNone/>
            </a:pPr>
            <a:endParaRPr lang="en-US" dirty="0" smtClean="0"/>
          </a:p>
          <a:p>
            <a:pPr>
              <a:buNone/>
            </a:pPr>
            <a:r>
              <a:rPr lang="en-US" b="1" dirty="0" smtClean="0"/>
              <a:t>     Definition </a:t>
            </a:r>
            <a:r>
              <a:rPr lang="en-US" b="1" dirty="0" smtClean="0">
                <a:latin typeface="Cambria Math" pitchFamily="18" charset="0"/>
                <a:ea typeface="Cambria Math" pitchFamily="18" charset="0"/>
              </a:rPr>
              <a:t>3</a:t>
            </a:r>
            <a:r>
              <a:rPr lang="en-US" dirty="0" smtClean="0"/>
              <a:t>: If  (</a:t>
            </a:r>
            <a:r>
              <a:rPr lang="en-US" i="1" dirty="0" smtClean="0"/>
              <a:t>S</a:t>
            </a:r>
            <a:r>
              <a:rPr lang="en-US" dirty="0" smtClean="0"/>
              <a:t>,</a:t>
            </a:r>
            <a:r>
              <a:rPr lang="en-US" dirty="0" smtClean="0">
                <a:latin typeface="Cambria Math"/>
                <a:ea typeface="Cambria Math"/>
              </a:rPr>
              <a:t>≼</a:t>
            </a:r>
            <a:r>
              <a:rPr lang="en-US" dirty="0" smtClean="0"/>
              <a:t> ) is a </a:t>
            </a:r>
            <a:r>
              <a:rPr lang="en-US" dirty="0" err="1" smtClean="0"/>
              <a:t>poset</a:t>
            </a:r>
            <a:r>
              <a:rPr lang="en-US" dirty="0" smtClean="0"/>
              <a:t> and every two elements of </a:t>
            </a:r>
            <a:r>
              <a:rPr lang="en-US" i="1" dirty="0" smtClean="0"/>
              <a:t>S</a:t>
            </a:r>
            <a:r>
              <a:rPr lang="en-US" dirty="0" smtClean="0"/>
              <a:t> are comparable, </a:t>
            </a:r>
            <a:r>
              <a:rPr lang="en-US" i="1" dirty="0" smtClean="0"/>
              <a:t>S</a:t>
            </a:r>
            <a:r>
              <a:rPr lang="en-US" dirty="0" smtClean="0"/>
              <a:t> is called a </a:t>
            </a:r>
            <a:r>
              <a:rPr lang="en-US" i="1" dirty="0" smtClean="0">
                <a:solidFill>
                  <a:srgbClr val="0070C0"/>
                </a:solidFill>
              </a:rPr>
              <a:t>totally ordered </a:t>
            </a:r>
            <a:r>
              <a:rPr lang="en-US" dirty="0" smtClean="0">
                <a:solidFill>
                  <a:srgbClr val="0070C0"/>
                </a:solidFill>
              </a:rPr>
              <a:t>or </a:t>
            </a:r>
            <a:r>
              <a:rPr lang="en-US" i="1" dirty="0" smtClean="0">
                <a:solidFill>
                  <a:srgbClr val="0070C0"/>
                </a:solidFill>
              </a:rPr>
              <a:t>linearly ordered set</a:t>
            </a:r>
            <a:r>
              <a:rPr lang="el-GR" i="1" dirty="0" smtClean="0">
                <a:solidFill>
                  <a:srgbClr val="0070C0"/>
                </a:solidFill>
              </a:rPr>
              <a:t> – ολικά διατεταγμένο σύνολο</a:t>
            </a:r>
            <a:r>
              <a:rPr lang="en-US" dirty="0" smtClean="0"/>
              <a:t>, and </a:t>
            </a:r>
            <a:r>
              <a:rPr lang="en-US" dirty="0" smtClean="0">
                <a:latin typeface="Cambria Math"/>
                <a:ea typeface="Cambria Math"/>
              </a:rPr>
              <a:t>≼ </a:t>
            </a:r>
            <a:r>
              <a:rPr lang="en-US" dirty="0" smtClean="0"/>
              <a:t>is called a </a:t>
            </a:r>
            <a:r>
              <a:rPr lang="en-US" i="1" dirty="0" smtClean="0"/>
              <a:t>total order </a:t>
            </a:r>
            <a:r>
              <a:rPr lang="en-US" dirty="0" smtClean="0"/>
              <a:t>or a </a:t>
            </a:r>
            <a:r>
              <a:rPr lang="en-US" i="1" dirty="0" smtClean="0"/>
              <a:t>linear order.  </a:t>
            </a:r>
            <a:r>
              <a:rPr lang="en-US" dirty="0" smtClean="0"/>
              <a:t>A totally ordered set is also called a </a:t>
            </a:r>
            <a:r>
              <a:rPr lang="en-US" i="1" dirty="0" smtClean="0"/>
              <a:t>chain</a:t>
            </a:r>
            <a:r>
              <a:rPr lang="el-GR" i="1" dirty="0" smtClean="0"/>
              <a:t> </a:t>
            </a:r>
            <a:r>
              <a:rPr lang="el-GR" i="1" dirty="0" smtClean="0">
                <a:solidFill>
                  <a:srgbClr val="0070C0"/>
                </a:solidFill>
              </a:rPr>
              <a:t>αλυσίδα</a:t>
            </a:r>
            <a:r>
              <a:rPr lang="en-US" i="1" dirty="0" smtClean="0"/>
              <a:t>. </a:t>
            </a:r>
          </a:p>
          <a:p>
            <a:pPr>
              <a:buNone/>
            </a:pPr>
            <a:r>
              <a:rPr lang="en-US" b="1" dirty="0" smtClean="0"/>
              <a:t>    Definition </a:t>
            </a:r>
            <a:r>
              <a:rPr lang="en-US" b="1" dirty="0" smtClean="0">
                <a:latin typeface="Cambria Math" pitchFamily="18" charset="0"/>
                <a:ea typeface="Cambria Math" pitchFamily="18" charset="0"/>
              </a:rPr>
              <a:t>4</a:t>
            </a:r>
            <a:r>
              <a:rPr lang="en-US" dirty="0" smtClean="0"/>
              <a:t>: (</a:t>
            </a:r>
            <a:r>
              <a:rPr lang="en-US" i="1" dirty="0" smtClean="0"/>
              <a:t>S</a:t>
            </a:r>
            <a:r>
              <a:rPr lang="en-US" dirty="0" smtClean="0"/>
              <a:t>,</a:t>
            </a:r>
            <a:r>
              <a:rPr lang="en-US" dirty="0" smtClean="0">
                <a:latin typeface="Cambria Math"/>
                <a:ea typeface="Cambria Math"/>
              </a:rPr>
              <a:t>≼</a:t>
            </a:r>
            <a:r>
              <a:rPr lang="en-US" dirty="0" smtClean="0"/>
              <a:t> ) is a well-ordered set if it is a </a:t>
            </a:r>
            <a:r>
              <a:rPr lang="en-US" dirty="0" err="1" smtClean="0"/>
              <a:t>poset</a:t>
            </a:r>
            <a:r>
              <a:rPr lang="en-US" dirty="0" smtClean="0"/>
              <a:t> such that </a:t>
            </a:r>
            <a:r>
              <a:rPr lang="en-US" dirty="0" smtClean="0">
                <a:latin typeface="Cambria Math"/>
                <a:ea typeface="Cambria Math"/>
              </a:rPr>
              <a:t>≼</a:t>
            </a:r>
            <a:r>
              <a:rPr lang="en-US" dirty="0" smtClean="0"/>
              <a:t> is a total ordering and every nonempty subset of </a:t>
            </a:r>
            <a:r>
              <a:rPr lang="en-US" i="1" dirty="0" smtClean="0"/>
              <a:t>S</a:t>
            </a:r>
            <a:r>
              <a:rPr lang="en-US" dirty="0" smtClean="0"/>
              <a:t> has a least element. </a:t>
            </a:r>
          </a:p>
          <a:p>
            <a:pPr>
              <a:buNone/>
            </a:pPr>
            <a:r>
              <a:rPr lang="en-US" dirty="0" smtClean="0"/>
              <a:t> </a:t>
            </a:r>
            <a:endParaRPr lang="en-US" dirty="0"/>
          </a:p>
        </p:txBody>
      </p:sp>
      <p:sp>
        <p:nvSpPr>
          <p:cNvPr id="4" name="TextBox 3"/>
          <p:cNvSpPr txBox="1"/>
          <p:nvPr/>
        </p:nvSpPr>
        <p:spPr>
          <a:xfrm>
            <a:off x="2438400" y="3200400"/>
            <a:ext cx="5334000" cy="646331"/>
          </a:xfrm>
          <a:prstGeom prst="rect">
            <a:avLst/>
          </a:prstGeom>
          <a:noFill/>
          <a:ln>
            <a:solidFill>
              <a:schemeClr val="accent1"/>
            </a:solidFill>
          </a:ln>
        </p:spPr>
        <p:txBody>
          <a:bodyPr wrap="square" rtlCol="0">
            <a:spAutoFit/>
          </a:bodyPr>
          <a:lstStyle/>
          <a:p>
            <a:r>
              <a:rPr lang="en-US" dirty="0" smtClean="0"/>
              <a:t>The symbol</a:t>
            </a:r>
            <a:r>
              <a:rPr lang="en-US" dirty="0" smtClean="0">
                <a:latin typeface="Cambria Math"/>
                <a:ea typeface="Cambria Math"/>
              </a:rPr>
              <a:t> </a:t>
            </a:r>
            <a:r>
              <a:rPr lang="en-US" dirty="0" smtClean="0">
                <a:ea typeface="Cambria Math"/>
              </a:rPr>
              <a:t>≼ is used to</a:t>
            </a:r>
            <a:r>
              <a:rPr lang="en-US" dirty="0" smtClean="0"/>
              <a:t>  denote the relation in any </a:t>
            </a:r>
            <a:r>
              <a:rPr lang="en-US" dirty="0" err="1" smtClean="0"/>
              <a:t>poset</a:t>
            </a:r>
            <a:r>
              <a:rPr lang="en-US" dirty="0" smtClean="0"/>
              <a:t>. </a:t>
            </a:r>
            <a:endParaRPr lang="en-US"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Lexicographic Order</a:t>
            </a:r>
            <a:endParaRPr lang="en-US" dirty="0"/>
          </a:p>
        </p:txBody>
      </p:sp>
      <p:sp>
        <p:nvSpPr>
          <p:cNvPr id="3" name="Content Placeholder 2"/>
          <p:cNvSpPr>
            <a:spLocks noGrp="1"/>
          </p:cNvSpPr>
          <p:nvPr>
            <p:ph idx="1"/>
          </p:nvPr>
        </p:nvSpPr>
        <p:spPr/>
        <p:txBody>
          <a:bodyPr>
            <a:normAutofit fontScale="77500" lnSpcReduction="20000"/>
          </a:bodyPr>
          <a:lstStyle/>
          <a:p>
            <a:pPr>
              <a:buNone/>
            </a:pPr>
            <a:r>
              <a:rPr lang="en-US" b="1" dirty="0" smtClean="0"/>
              <a:t>   Definition</a:t>
            </a:r>
            <a:r>
              <a:rPr lang="en-US" dirty="0" smtClean="0"/>
              <a:t>: Given two </a:t>
            </a:r>
            <a:r>
              <a:rPr lang="en-US" dirty="0" err="1" smtClean="0"/>
              <a:t>posets</a:t>
            </a:r>
            <a:r>
              <a:rPr lang="en-US" dirty="0" smtClean="0"/>
              <a:t> (</a:t>
            </a:r>
            <a:r>
              <a:rPr lang="en-US" i="1" dirty="0" smtClean="0"/>
              <a:t>A</a:t>
            </a:r>
            <a:r>
              <a:rPr lang="en-US" baseline="-25000" dirty="0" smtClean="0">
                <a:latin typeface="Cambria Math" pitchFamily="18" charset="0"/>
                <a:ea typeface="Cambria Math" pitchFamily="18" charset="0"/>
              </a:rPr>
              <a:t>1</a:t>
            </a:r>
            <a:r>
              <a:rPr lang="en-US" dirty="0" smtClean="0"/>
              <a:t>,</a:t>
            </a:r>
            <a:r>
              <a:rPr lang="en-US" dirty="0" smtClean="0">
                <a:latin typeface="Cambria Math"/>
                <a:ea typeface="Cambria Math"/>
              </a:rPr>
              <a:t>≼</a:t>
            </a:r>
            <a:r>
              <a:rPr lang="en-US" baseline="-25000" dirty="0" smtClean="0">
                <a:latin typeface="Cambria Math"/>
                <a:ea typeface="Cambria Math"/>
              </a:rPr>
              <a:t>1</a:t>
            </a:r>
            <a:r>
              <a:rPr lang="en-US" dirty="0" smtClean="0"/>
              <a:t>) and (</a:t>
            </a:r>
            <a:r>
              <a:rPr lang="en-US" i="1" dirty="0" smtClean="0"/>
              <a:t>A</a:t>
            </a:r>
            <a:r>
              <a:rPr lang="en-US" baseline="-25000" dirty="0" smtClean="0">
                <a:latin typeface="Cambria Math" pitchFamily="18" charset="0"/>
                <a:ea typeface="Cambria Math" pitchFamily="18" charset="0"/>
              </a:rPr>
              <a:t>2</a:t>
            </a:r>
            <a:r>
              <a:rPr lang="en-US" dirty="0" smtClean="0"/>
              <a:t>,</a:t>
            </a:r>
            <a:r>
              <a:rPr lang="en-US" dirty="0" smtClean="0">
                <a:latin typeface="Cambria Math"/>
                <a:ea typeface="Cambria Math"/>
              </a:rPr>
              <a:t>≼</a:t>
            </a:r>
            <a:r>
              <a:rPr lang="en-US" baseline="-25000" dirty="0" smtClean="0">
                <a:latin typeface="Cambria Math"/>
                <a:ea typeface="Cambria Math"/>
              </a:rPr>
              <a:t>2</a:t>
            </a:r>
            <a:r>
              <a:rPr lang="en-US" dirty="0" smtClean="0"/>
              <a:t>), the </a:t>
            </a:r>
            <a:r>
              <a:rPr lang="en-US" i="1" dirty="0" smtClean="0"/>
              <a:t>lexicographic ordering</a:t>
            </a:r>
            <a:r>
              <a:rPr lang="en-US" dirty="0" smtClean="0"/>
              <a:t>  on </a:t>
            </a:r>
            <a:r>
              <a:rPr lang="en-US" i="1" dirty="0" smtClean="0"/>
              <a:t>A</a:t>
            </a:r>
            <a:r>
              <a:rPr lang="en-US" baseline="-25000" dirty="0" smtClean="0">
                <a:latin typeface="Cambria Math" pitchFamily="18" charset="0"/>
                <a:ea typeface="Cambria Math" pitchFamily="18" charset="0"/>
              </a:rPr>
              <a:t>1 </a:t>
            </a:r>
            <a:r>
              <a:rPr lang="en-US" dirty="0" smtClean="0">
                <a:latin typeface="Cambria Math"/>
                <a:ea typeface="Cambria Math"/>
              </a:rPr>
              <a:t>⨉</a:t>
            </a:r>
            <a:r>
              <a:rPr lang="en-US" dirty="0" smtClean="0"/>
              <a:t> </a:t>
            </a:r>
            <a:r>
              <a:rPr lang="en-US" i="1" dirty="0" smtClean="0"/>
              <a:t>A</a:t>
            </a:r>
            <a:r>
              <a:rPr lang="en-US" baseline="-25000" dirty="0" smtClean="0">
                <a:latin typeface="Cambria Math" pitchFamily="18" charset="0"/>
                <a:ea typeface="Cambria Math" pitchFamily="18" charset="0"/>
              </a:rPr>
              <a:t>2</a:t>
            </a:r>
            <a:r>
              <a:rPr lang="en-US" dirty="0" smtClean="0"/>
              <a:t>  is defined by specifying that  (</a:t>
            </a:r>
            <a:r>
              <a:rPr lang="en-US" i="1" dirty="0" smtClean="0"/>
              <a:t>a</a:t>
            </a:r>
            <a:r>
              <a:rPr lang="en-US" baseline="-25000" dirty="0" smtClean="0">
                <a:latin typeface="Cambria Math" pitchFamily="18" charset="0"/>
                <a:ea typeface="Cambria Math" pitchFamily="18" charset="0"/>
              </a:rPr>
              <a:t>1</a:t>
            </a:r>
            <a:r>
              <a:rPr lang="en-US" dirty="0" smtClean="0"/>
              <a:t>, </a:t>
            </a:r>
            <a:r>
              <a:rPr lang="en-US" i="1" dirty="0" smtClean="0"/>
              <a:t>a</a:t>
            </a:r>
            <a:r>
              <a:rPr lang="en-US" baseline="-25000" dirty="0" smtClean="0">
                <a:latin typeface="Cambria Math" pitchFamily="18" charset="0"/>
                <a:ea typeface="Cambria Math" pitchFamily="18" charset="0"/>
              </a:rPr>
              <a:t>2</a:t>
            </a:r>
            <a:r>
              <a:rPr lang="en-US" dirty="0" smtClean="0"/>
              <a:t>) is less than (</a:t>
            </a:r>
            <a:r>
              <a:rPr lang="en-US" i="1" dirty="0" smtClean="0"/>
              <a:t>b</a:t>
            </a:r>
            <a:r>
              <a:rPr lang="en-US" baseline="-25000" dirty="0" smtClean="0">
                <a:latin typeface="Cambria Math" pitchFamily="18" charset="0"/>
                <a:ea typeface="Cambria Math" pitchFamily="18" charset="0"/>
              </a:rPr>
              <a:t>1</a:t>
            </a:r>
            <a:r>
              <a:rPr lang="en-US" dirty="0" smtClean="0"/>
              <a:t>,</a:t>
            </a:r>
            <a:r>
              <a:rPr lang="en-US" i="1" dirty="0" smtClean="0"/>
              <a:t>b</a:t>
            </a:r>
            <a:r>
              <a:rPr lang="en-US" baseline="-25000" dirty="0" smtClean="0">
                <a:latin typeface="Cambria Math" pitchFamily="18" charset="0"/>
                <a:ea typeface="Cambria Math" pitchFamily="18" charset="0"/>
              </a:rPr>
              <a:t>2</a:t>
            </a:r>
            <a:r>
              <a:rPr lang="en-US" dirty="0" smtClean="0"/>
              <a:t>), that is,</a:t>
            </a:r>
          </a:p>
          <a:p>
            <a:pPr>
              <a:buNone/>
            </a:pPr>
            <a:r>
              <a:rPr lang="en-US" dirty="0" smtClean="0"/>
              <a:t>                 (</a:t>
            </a:r>
            <a:r>
              <a:rPr lang="en-US" i="1" dirty="0" smtClean="0"/>
              <a:t>a</a:t>
            </a:r>
            <a:r>
              <a:rPr lang="en-US" baseline="-25000" dirty="0" smtClean="0">
                <a:latin typeface="Cambria Math" pitchFamily="18" charset="0"/>
                <a:ea typeface="Cambria Math" pitchFamily="18" charset="0"/>
              </a:rPr>
              <a:t>1</a:t>
            </a:r>
            <a:r>
              <a:rPr lang="en-US" dirty="0" smtClean="0"/>
              <a:t>, </a:t>
            </a:r>
            <a:r>
              <a:rPr lang="en-US" i="1" dirty="0" smtClean="0"/>
              <a:t>a</a:t>
            </a:r>
            <a:r>
              <a:rPr lang="en-US" baseline="-25000" dirty="0" smtClean="0">
                <a:latin typeface="Cambria Math" pitchFamily="18" charset="0"/>
                <a:ea typeface="Cambria Math" pitchFamily="18" charset="0"/>
              </a:rPr>
              <a:t>2</a:t>
            </a:r>
            <a:r>
              <a:rPr lang="en-US" dirty="0" smtClean="0"/>
              <a:t>)</a:t>
            </a:r>
            <a:r>
              <a:rPr lang="en-US" dirty="0" smtClean="0">
                <a:latin typeface="Cambria Math"/>
                <a:ea typeface="Cambria Math"/>
              </a:rPr>
              <a:t> ≺</a:t>
            </a:r>
            <a:r>
              <a:rPr lang="en-US" dirty="0" smtClean="0"/>
              <a:t> (</a:t>
            </a:r>
            <a:r>
              <a:rPr lang="en-US" i="1" dirty="0" smtClean="0"/>
              <a:t>b</a:t>
            </a:r>
            <a:r>
              <a:rPr lang="en-US" baseline="-25000" dirty="0" smtClean="0">
                <a:latin typeface="Cambria Math" pitchFamily="18" charset="0"/>
                <a:ea typeface="Cambria Math" pitchFamily="18" charset="0"/>
              </a:rPr>
              <a:t>1</a:t>
            </a:r>
            <a:r>
              <a:rPr lang="en-US" dirty="0" smtClean="0"/>
              <a:t>,</a:t>
            </a:r>
            <a:r>
              <a:rPr lang="en-US" i="1" dirty="0" smtClean="0"/>
              <a:t>b</a:t>
            </a:r>
            <a:r>
              <a:rPr lang="en-US" baseline="-25000" dirty="0" smtClean="0">
                <a:latin typeface="Cambria Math" pitchFamily="18" charset="0"/>
                <a:ea typeface="Cambria Math" pitchFamily="18" charset="0"/>
              </a:rPr>
              <a:t>2</a:t>
            </a:r>
            <a:r>
              <a:rPr lang="en-US" dirty="0" smtClean="0"/>
              <a:t>), </a:t>
            </a:r>
          </a:p>
          <a:p>
            <a:pPr>
              <a:buNone/>
            </a:pPr>
            <a:r>
              <a:rPr lang="en-US" dirty="0" smtClean="0"/>
              <a:t>    either if </a:t>
            </a:r>
            <a:r>
              <a:rPr lang="en-US" i="1" dirty="0" smtClean="0"/>
              <a:t>a</a:t>
            </a:r>
            <a:r>
              <a:rPr lang="en-US" baseline="-25000" dirty="0" smtClean="0">
                <a:latin typeface="Cambria Math" pitchFamily="18" charset="0"/>
                <a:ea typeface="Cambria Math" pitchFamily="18" charset="0"/>
              </a:rPr>
              <a:t>1</a:t>
            </a:r>
            <a:r>
              <a:rPr lang="en-US" dirty="0" smtClean="0">
                <a:latin typeface="Cambria Math"/>
                <a:ea typeface="Cambria Math"/>
              </a:rPr>
              <a:t> ≺</a:t>
            </a:r>
            <a:r>
              <a:rPr lang="en-US" baseline="-25000" dirty="0" smtClean="0">
                <a:latin typeface="Cambria Math"/>
                <a:ea typeface="Cambria Math"/>
              </a:rPr>
              <a:t>1 </a:t>
            </a:r>
            <a:r>
              <a:rPr lang="en-US" i="1" dirty="0" smtClean="0"/>
              <a:t>b</a:t>
            </a:r>
            <a:r>
              <a:rPr lang="en-US" baseline="-25000" dirty="0" smtClean="0">
                <a:latin typeface="Cambria Math" pitchFamily="18" charset="0"/>
                <a:ea typeface="Cambria Math" pitchFamily="18" charset="0"/>
              </a:rPr>
              <a:t>1</a:t>
            </a:r>
            <a:r>
              <a:rPr lang="en-US" dirty="0" smtClean="0"/>
              <a:t> or if </a:t>
            </a:r>
            <a:r>
              <a:rPr lang="en-US" i="1" dirty="0" smtClean="0"/>
              <a:t>a</a:t>
            </a:r>
            <a:r>
              <a:rPr lang="en-US" baseline="-25000" dirty="0" smtClean="0">
                <a:latin typeface="Cambria Math" pitchFamily="18" charset="0"/>
                <a:ea typeface="Cambria Math" pitchFamily="18" charset="0"/>
              </a:rPr>
              <a:t>1</a:t>
            </a:r>
            <a:r>
              <a:rPr lang="en-US" dirty="0" smtClean="0">
                <a:latin typeface="Cambria Math"/>
                <a:ea typeface="Cambria Math"/>
              </a:rPr>
              <a:t> =</a:t>
            </a:r>
            <a:r>
              <a:rPr lang="en-US" baseline="-25000" dirty="0" smtClean="0">
                <a:latin typeface="Cambria Math"/>
                <a:ea typeface="Cambria Math"/>
              </a:rPr>
              <a:t> </a:t>
            </a:r>
            <a:r>
              <a:rPr lang="en-US" i="1" dirty="0" smtClean="0"/>
              <a:t>b</a:t>
            </a:r>
            <a:r>
              <a:rPr lang="en-US" baseline="-25000" dirty="0" smtClean="0">
                <a:latin typeface="Cambria Math" pitchFamily="18" charset="0"/>
                <a:ea typeface="Cambria Math" pitchFamily="18" charset="0"/>
              </a:rPr>
              <a:t>1</a:t>
            </a:r>
            <a:r>
              <a:rPr lang="en-US" dirty="0" smtClean="0"/>
              <a:t> and </a:t>
            </a:r>
            <a:r>
              <a:rPr lang="en-US" i="1" dirty="0" smtClean="0"/>
              <a:t>a</a:t>
            </a:r>
            <a:r>
              <a:rPr lang="en-US" baseline="-25000" dirty="0" smtClean="0">
                <a:latin typeface="Cambria Math" pitchFamily="18" charset="0"/>
                <a:ea typeface="Cambria Math" pitchFamily="18" charset="0"/>
              </a:rPr>
              <a:t>2</a:t>
            </a:r>
            <a:r>
              <a:rPr lang="en-US" dirty="0" smtClean="0">
                <a:latin typeface="Cambria Math"/>
                <a:ea typeface="Cambria Math"/>
              </a:rPr>
              <a:t> ≺</a:t>
            </a:r>
            <a:r>
              <a:rPr lang="en-US" baseline="-25000" dirty="0" smtClean="0">
                <a:latin typeface="Cambria Math"/>
                <a:ea typeface="Cambria Math"/>
              </a:rPr>
              <a:t>2 </a:t>
            </a:r>
            <a:r>
              <a:rPr lang="en-US" i="1" dirty="0" smtClean="0"/>
              <a:t>b</a:t>
            </a:r>
            <a:r>
              <a:rPr lang="en-US" baseline="-25000" dirty="0" smtClean="0">
                <a:latin typeface="Cambria Math" pitchFamily="18" charset="0"/>
                <a:ea typeface="Cambria Math" pitchFamily="18" charset="0"/>
              </a:rPr>
              <a:t>2</a:t>
            </a:r>
            <a:r>
              <a:rPr lang="en-US" dirty="0" smtClean="0"/>
              <a:t>.</a:t>
            </a:r>
          </a:p>
          <a:p>
            <a:r>
              <a:rPr lang="en-US" dirty="0" smtClean="0"/>
              <a:t>This definition can be easily extended to a lexicographic ordering on strings (</a:t>
            </a:r>
            <a:r>
              <a:rPr lang="en-US" i="1" dirty="0" smtClean="0"/>
              <a:t>see text</a:t>
            </a:r>
            <a:r>
              <a:rPr lang="en-US" dirty="0" smtClean="0"/>
              <a:t>).</a:t>
            </a:r>
          </a:p>
          <a:p>
            <a:pPr>
              <a:buNone/>
            </a:pPr>
            <a:r>
              <a:rPr lang="en-US" b="1" dirty="0" smtClean="0"/>
              <a:t>    Example</a:t>
            </a:r>
            <a:r>
              <a:rPr lang="en-US" dirty="0" smtClean="0"/>
              <a:t>:  Consider strings of lowercase English letters. A lexicographic ordering can be defined using the ordering of the letters in the alphabet. This is the same ordering as that used in dictionaries.</a:t>
            </a:r>
          </a:p>
          <a:p>
            <a:pPr lvl="1"/>
            <a:r>
              <a:rPr lang="en-US" i="1" dirty="0" smtClean="0"/>
              <a:t>discreet</a:t>
            </a:r>
            <a:r>
              <a:rPr lang="en-US" dirty="0" smtClean="0"/>
              <a:t> </a:t>
            </a:r>
            <a:r>
              <a:rPr lang="en-US" dirty="0" smtClean="0">
                <a:latin typeface="Cambria Math"/>
                <a:ea typeface="Cambria Math"/>
              </a:rPr>
              <a:t>≺</a:t>
            </a:r>
            <a:r>
              <a:rPr lang="en-US" dirty="0" smtClean="0"/>
              <a:t> </a:t>
            </a:r>
            <a:r>
              <a:rPr lang="en-US" i="1" dirty="0" smtClean="0"/>
              <a:t>discrete</a:t>
            </a:r>
            <a:r>
              <a:rPr lang="en-US" dirty="0" smtClean="0"/>
              <a:t>, because these strings differ in the seventh position and </a:t>
            </a:r>
            <a:r>
              <a:rPr lang="en-US" i="1" dirty="0" smtClean="0"/>
              <a:t>e</a:t>
            </a:r>
            <a:r>
              <a:rPr lang="en-US" dirty="0" smtClean="0"/>
              <a:t> </a:t>
            </a:r>
            <a:r>
              <a:rPr lang="en-US" dirty="0" smtClean="0">
                <a:latin typeface="Cambria Math"/>
                <a:ea typeface="Cambria Math"/>
              </a:rPr>
              <a:t>≺</a:t>
            </a:r>
            <a:r>
              <a:rPr lang="en-US" dirty="0" smtClean="0"/>
              <a:t> </a:t>
            </a:r>
            <a:r>
              <a:rPr lang="en-US" i="1" dirty="0" smtClean="0"/>
              <a:t>t</a:t>
            </a:r>
            <a:r>
              <a:rPr lang="en-US" dirty="0" smtClean="0"/>
              <a:t>. </a:t>
            </a:r>
          </a:p>
          <a:p>
            <a:pPr lvl="1"/>
            <a:r>
              <a:rPr lang="en-US" i="1" dirty="0" smtClean="0"/>
              <a:t>discreet</a:t>
            </a:r>
            <a:r>
              <a:rPr lang="en-US" dirty="0" smtClean="0"/>
              <a:t> </a:t>
            </a:r>
            <a:r>
              <a:rPr lang="en-US" dirty="0" smtClean="0">
                <a:latin typeface="Cambria Math"/>
                <a:ea typeface="Cambria Math"/>
              </a:rPr>
              <a:t>≺</a:t>
            </a:r>
            <a:r>
              <a:rPr lang="en-US" dirty="0" smtClean="0"/>
              <a:t> </a:t>
            </a:r>
            <a:r>
              <a:rPr lang="en-US" i="1" dirty="0" smtClean="0"/>
              <a:t>discreetness</a:t>
            </a:r>
            <a:r>
              <a:rPr lang="en-US" dirty="0" smtClean="0"/>
              <a:t>, because the first eight letters agree, but the second string is longer. </a:t>
            </a:r>
          </a:p>
          <a:p>
            <a:pPr lvl="1"/>
            <a:endParaRPr lang="en-US" dirty="0" smtClean="0"/>
          </a:p>
          <a:p>
            <a:endParaRPr lang="en-US"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Hasse</a:t>
            </a:r>
            <a:r>
              <a:rPr lang="en-US" dirty="0" smtClean="0"/>
              <a:t> Diagrams</a:t>
            </a:r>
            <a:endParaRPr lang="en-US" dirty="0"/>
          </a:p>
        </p:txBody>
      </p:sp>
      <p:sp>
        <p:nvSpPr>
          <p:cNvPr id="3" name="Content Placeholder 2"/>
          <p:cNvSpPr>
            <a:spLocks noGrp="1"/>
          </p:cNvSpPr>
          <p:nvPr>
            <p:ph idx="1"/>
          </p:nvPr>
        </p:nvSpPr>
        <p:spPr/>
        <p:txBody>
          <a:bodyPr>
            <a:normAutofit fontScale="92500" lnSpcReduction="20000"/>
          </a:bodyPr>
          <a:lstStyle/>
          <a:p>
            <a:pPr>
              <a:buNone/>
            </a:pPr>
            <a:r>
              <a:rPr lang="en-US" dirty="0" smtClean="0"/>
              <a:t>   </a:t>
            </a:r>
            <a:r>
              <a:rPr lang="en-US" b="1" dirty="0" smtClean="0"/>
              <a:t>Definition</a:t>
            </a:r>
            <a:r>
              <a:rPr lang="en-US" dirty="0" smtClean="0"/>
              <a:t>: A </a:t>
            </a:r>
            <a:r>
              <a:rPr lang="en-US" i="1" dirty="0" err="1" smtClean="0"/>
              <a:t>Hasse</a:t>
            </a:r>
            <a:r>
              <a:rPr lang="en-US" i="1" dirty="0" smtClean="0"/>
              <a:t> diagram </a:t>
            </a:r>
            <a:r>
              <a:rPr lang="en-US" dirty="0" smtClean="0"/>
              <a:t>is a visual representation of a partial ordering that leaves out edges that must be present because of the reflexive and transitive properties.</a:t>
            </a:r>
          </a:p>
          <a:p>
            <a:pPr>
              <a:buNone/>
            </a:pPr>
            <a:r>
              <a:rPr lang="en-US" dirty="0" smtClean="0"/>
              <a:t>    </a:t>
            </a:r>
          </a:p>
          <a:p>
            <a:pPr>
              <a:buNone/>
            </a:pPr>
            <a:r>
              <a:rPr lang="en-US" dirty="0" smtClean="0"/>
              <a:t>   </a:t>
            </a:r>
          </a:p>
          <a:p>
            <a:pPr>
              <a:buNone/>
            </a:pPr>
            <a:endParaRPr lang="en-US" dirty="0" smtClean="0"/>
          </a:p>
          <a:p>
            <a:pPr>
              <a:buNone/>
            </a:pPr>
            <a:endParaRPr lang="en-US" dirty="0" smtClean="0"/>
          </a:p>
          <a:p>
            <a:pPr>
              <a:buNone/>
            </a:pPr>
            <a:endParaRPr lang="en-US" dirty="0" smtClean="0"/>
          </a:p>
          <a:p>
            <a:pPr>
              <a:buNone/>
            </a:pPr>
            <a:r>
              <a:rPr lang="en-US" dirty="0" smtClean="0"/>
              <a:t>   A partial ordering is shown in (a) of the figure above. The loops due to the reflexive property are deleted in (b). The edges that must be present due to the transitive property are deleted in (c). The </a:t>
            </a:r>
            <a:r>
              <a:rPr lang="en-US" dirty="0" err="1" smtClean="0"/>
              <a:t>Hasse</a:t>
            </a:r>
            <a:r>
              <a:rPr lang="en-US" dirty="0" smtClean="0"/>
              <a:t> diagram for the partial ordering (a), is depicted in (c). </a:t>
            </a:r>
            <a:endParaRPr lang="en-US" dirty="0"/>
          </a:p>
        </p:txBody>
      </p:sp>
      <p:pic>
        <p:nvPicPr>
          <p:cNvPr id="4" name="Picture 3" descr="0830.jpg"/>
          <p:cNvPicPr>
            <a:picLocks noChangeAspect="1"/>
          </p:cNvPicPr>
          <p:nvPr/>
        </p:nvPicPr>
        <p:blipFill>
          <a:blip r:embed="rId2" cstate="print"/>
          <a:stretch>
            <a:fillRect/>
          </a:stretch>
        </p:blipFill>
        <p:spPr>
          <a:xfrm>
            <a:off x="3733800" y="2971800"/>
            <a:ext cx="2057400" cy="1552517"/>
          </a:xfrm>
          <a:prstGeom prst="rect">
            <a:avLst/>
          </a:prstGeom>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Procedure for Constructing a   </a:t>
            </a:r>
            <a:r>
              <a:rPr lang="en-US" dirty="0" err="1" smtClean="0"/>
              <a:t>Hasse</a:t>
            </a:r>
            <a:r>
              <a:rPr lang="en-US" dirty="0" smtClean="0"/>
              <a:t> Diagram</a:t>
            </a:r>
            <a:endParaRPr lang="en-US" dirty="0"/>
          </a:p>
        </p:txBody>
      </p:sp>
      <p:sp>
        <p:nvSpPr>
          <p:cNvPr id="3" name="Content Placeholder 2"/>
          <p:cNvSpPr>
            <a:spLocks noGrp="1"/>
          </p:cNvSpPr>
          <p:nvPr>
            <p:ph idx="1"/>
          </p:nvPr>
        </p:nvSpPr>
        <p:spPr/>
        <p:txBody>
          <a:bodyPr/>
          <a:lstStyle/>
          <a:p>
            <a:r>
              <a:rPr lang="en-US" dirty="0" smtClean="0"/>
              <a:t>To represent a finite </a:t>
            </a:r>
            <a:r>
              <a:rPr lang="en-US" dirty="0" err="1" smtClean="0"/>
              <a:t>poset</a:t>
            </a:r>
            <a:r>
              <a:rPr lang="en-US" dirty="0" smtClean="0"/>
              <a:t> (</a:t>
            </a:r>
            <a:r>
              <a:rPr lang="en-US" i="1" dirty="0" smtClean="0"/>
              <a:t>S</a:t>
            </a:r>
            <a:r>
              <a:rPr lang="en-US" dirty="0" smtClean="0"/>
              <a:t>,</a:t>
            </a:r>
            <a:r>
              <a:rPr lang="en-US" dirty="0" smtClean="0">
                <a:latin typeface="Cambria Math"/>
                <a:ea typeface="Cambria Math"/>
              </a:rPr>
              <a:t>≼</a:t>
            </a:r>
            <a:r>
              <a:rPr lang="en-US" dirty="0" smtClean="0"/>
              <a:t> )  using a </a:t>
            </a:r>
            <a:r>
              <a:rPr lang="en-US" dirty="0" err="1" smtClean="0"/>
              <a:t>Hasse</a:t>
            </a:r>
            <a:r>
              <a:rPr lang="en-US" dirty="0" smtClean="0"/>
              <a:t> diagram, start with the directed graph of the relation:</a:t>
            </a:r>
          </a:p>
          <a:p>
            <a:pPr lvl="1"/>
            <a:r>
              <a:rPr lang="en-US" dirty="0" smtClean="0"/>
              <a:t>Remove the loops (</a:t>
            </a:r>
            <a:r>
              <a:rPr lang="en-US" i="1" dirty="0" smtClean="0"/>
              <a:t>a</a:t>
            </a:r>
            <a:r>
              <a:rPr lang="en-US" dirty="0" smtClean="0"/>
              <a:t>, </a:t>
            </a:r>
            <a:r>
              <a:rPr lang="en-US" i="1" dirty="0" smtClean="0"/>
              <a:t>a</a:t>
            </a:r>
            <a:r>
              <a:rPr lang="en-US" dirty="0" smtClean="0"/>
              <a:t>) present at every vertex due to the reflexive property.</a:t>
            </a:r>
          </a:p>
          <a:p>
            <a:pPr lvl="1"/>
            <a:r>
              <a:rPr lang="en-US" dirty="0" smtClean="0"/>
              <a:t>Remove all edges (</a:t>
            </a:r>
            <a:r>
              <a:rPr lang="en-US" i="1" dirty="0" smtClean="0"/>
              <a:t>x</a:t>
            </a:r>
            <a:r>
              <a:rPr lang="en-US" dirty="0" smtClean="0"/>
              <a:t>, </a:t>
            </a:r>
            <a:r>
              <a:rPr lang="en-US" i="1" dirty="0" smtClean="0"/>
              <a:t>y</a:t>
            </a:r>
            <a:r>
              <a:rPr lang="en-US" dirty="0" smtClean="0"/>
              <a:t>) for which there is an element       </a:t>
            </a:r>
            <a:r>
              <a:rPr lang="en-US" i="1" dirty="0" smtClean="0"/>
              <a:t>z</a:t>
            </a:r>
            <a:r>
              <a:rPr lang="en-US" dirty="0" smtClean="0"/>
              <a:t> </a:t>
            </a:r>
            <a:r>
              <a:rPr lang="en-US" dirty="0" smtClean="0">
                <a:latin typeface="Cambria Math"/>
                <a:ea typeface="Cambria Math"/>
              </a:rPr>
              <a:t>∈ </a:t>
            </a:r>
            <a:r>
              <a:rPr lang="en-US" i="1" dirty="0" smtClean="0"/>
              <a:t>S</a:t>
            </a:r>
            <a:r>
              <a:rPr lang="en-US" dirty="0" smtClean="0"/>
              <a:t> such that </a:t>
            </a:r>
            <a:r>
              <a:rPr lang="en-US" i="1" dirty="0" smtClean="0"/>
              <a:t>x</a:t>
            </a:r>
            <a:r>
              <a:rPr lang="en-US" dirty="0" smtClean="0"/>
              <a:t> </a:t>
            </a:r>
            <a:r>
              <a:rPr lang="en-US" dirty="0" smtClean="0">
                <a:latin typeface="Cambria Math"/>
                <a:ea typeface="Cambria Math"/>
              </a:rPr>
              <a:t>≺ </a:t>
            </a:r>
            <a:r>
              <a:rPr lang="en-US" i="1" dirty="0" smtClean="0"/>
              <a:t>z</a:t>
            </a:r>
            <a:r>
              <a:rPr lang="en-US" dirty="0" smtClean="0"/>
              <a:t> and </a:t>
            </a:r>
            <a:r>
              <a:rPr lang="en-US" i="1" dirty="0" smtClean="0"/>
              <a:t>z</a:t>
            </a:r>
            <a:r>
              <a:rPr lang="en-US" dirty="0" smtClean="0"/>
              <a:t> </a:t>
            </a:r>
            <a:r>
              <a:rPr lang="en-US" dirty="0" smtClean="0">
                <a:latin typeface="Cambria Math"/>
                <a:ea typeface="Cambria Math"/>
              </a:rPr>
              <a:t>≺</a:t>
            </a:r>
            <a:r>
              <a:rPr lang="en-US" dirty="0" smtClean="0"/>
              <a:t> </a:t>
            </a:r>
            <a:r>
              <a:rPr lang="en-US" i="1" dirty="0" smtClean="0"/>
              <a:t>y</a:t>
            </a:r>
            <a:r>
              <a:rPr lang="en-US" dirty="0" smtClean="0"/>
              <a:t>. These are the edges that must be present due to the transitive property.</a:t>
            </a:r>
          </a:p>
          <a:p>
            <a:pPr lvl="1"/>
            <a:r>
              <a:rPr lang="en-US" dirty="0" smtClean="0"/>
              <a:t>Arrange each edge so that its initial vertex is below the terminal vertex. Remove all the arrows, because all edges point upwards toward their terminal vertex. </a:t>
            </a:r>
            <a:endParaRPr lang="en-US" dirty="0"/>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 m_{ij} = \left\{ \begin{array}{l}&#10; 1\; \mbox{if} \;(a_i, b_j) \in R,\\&#10;0\; \mbox{if}\; (a_i,b_j) \not\in R.\end{array}\right.&#10;$$&#10;&#10;&#10;\end{document}"/>
  <p:tag name="IGUANATEXSIZE" val="20"/>
</p:tagLst>
</file>

<file path=ppt/tags/tag2.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M_{R} =\left[\begin{array}{ll}&#10;0 &amp; 0\\&#10;1 &amp;0\\&#10;1&amp; 1&#10;\end{array}&#10;\right].&#10;$$&#10;&#10;\end{document}"/>
  <p:tag name="IGUANATEXSIZE" val="20"/>
</p:tagLst>
</file>

<file path=ppt/tags/tag3.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M_{R} =\left[\begin{array}{lllll}&#10;0&amp;1 &amp; 0&amp; 0 &amp; 0\\&#10;1 &amp;0&amp; 1 &amp; 1 &amp; 0\\&#10;1&amp; 0 &amp; 1 &amp; 0 &amp; 1&#10;\end{array}&#10;\right]?&#10;$$&#10;&#10;\end{document}"/>
  <p:tag name="IGUANATEXSIZE" val="20"/>
</p:tagLst>
</file>

<file path=ppt/tags/tag4.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M_{R} =\left[\begin{array}{lll}&#10;1 &amp;1&amp; 0\\&#10;1 &amp;1 &amp; 1\\&#10;0&amp; 1 &amp; 1&#10;\end{array}&#10;\right].&#10;$$&#10;&#10;\end{document}"/>
  <p:tag name="IGUANATEXSIZE" val="20"/>
</p:tagLst>
</file>

<file path=ppt/tags/tag5.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bigcup_{i \in I} A_{i} = S.$$&#10;&#10;\end{document}"/>
  <p:tag name="IGUANATEXSIZE" val="20"/>
</p:tagLst>
</file>

<file path=ppt/tags/tag6.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bigcup_{a \in A}[a]_{R} = A.$$.&#10;&#10;\end{document}"/>
  <p:tag name="IGUANATEXSIZE" val="20"/>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ＭＳ Ｐ明朝"/>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Flow.thmx</Template>
  <TotalTime>6805</TotalTime>
  <Words>6750</Words>
  <Application>Microsoft Office PowerPoint</Application>
  <PresentationFormat>On-screen Show (4:3)</PresentationFormat>
  <Paragraphs>538</Paragraphs>
  <Slides>66</Slides>
  <Notes>1</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66</vt:i4>
      </vt:variant>
    </vt:vector>
  </HeadingPairs>
  <TitlesOfParts>
    <vt:vector size="68" baseType="lpstr">
      <vt:lpstr>Flow</vt:lpstr>
      <vt:lpstr>Equation</vt:lpstr>
      <vt:lpstr>Relations</vt:lpstr>
      <vt:lpstr>Chapter Summary</vt:lpstr>
      <vt:lpstr>Relations and Their Properties</vt:lpstr>
      <vt:lpstr>Section Summary</vt:lpstr>
      <vt:lpstr>Δυαδικές σχέσεις Binary Relations</vt:lpstr>
      <vt:lpstr>Δυαδική σχέση σε ένα σύνολο Α Binary Relation on a Set</vt:lpstr>
      <vt:lpstr>Binary Relation on a Set (cont.)</vt:lpstr>
      <vt:lpstr>Binary Relations on a Set (cont.)</vt:lpstr>
      <vt:lpstr>Ιδιότητες σχέσεων</vt:lpstr>
      <vt:lpstr>Ανακλαστικές σχέσεις Reflexive Relations</vt:lpstr>
      <vt:lpstr>Παράδειγμα 7</vt:lpstr>
      <vt:lpstr>Συμμετρικές σχέσεις Symmetric Relations</vt:lpstr>
      <vt:lpstr>Παράδειγμα 10</vt:lpstr>
      <vt:lpstr> Παράδειγμα 11</vt:lpstr>
      <vt:lpstr>Αντι-συμμετρικές σχέσεις Antisymmetric Relations</vt:lpstr>
      <vt:lpstr> Παράδειγμα 11</vt:lpstr>
      <vt:lpstr>Μεταβατικές σχέσεις Transitive Relations</vt:lpstr>
      <vt:lpstr>Παράδειγμα 15</vt:lpstr>
      <vt:lpstr>Combining Relations Μπορούμε να συνδυάσουμε σχέσεις με οποιονδήποτε τρόπο μπορούμε να συνδυάσουμε σύνολα, επειδή οι σχέσεις είναι υποσύνολα του Α x B</vt:lpstr>
      <vt:lpstr>Παράδειγμα 19</vt:lpstr>
      <vt:lpstr>Σύνθετη σχέση Composition</vt:lpstr>
      <vt:lpstr>Representing the  Composition of a Relation</vt:lpstr>
      <vt:lpstr>Παράδειγμα 20</vt:lpstr>
      <vt:lpstr>Powers of a Relation</vt:lpstr>
      <vt:lpstr>Θεώρημα 1 </vt:lpstr>
      <vt:lpstr>Παράδειγμα 22</vt:lpstr>
      <vt:lpstr>Θεώρημα 1 συνέχεια</vt:lpstr>
      <vt:lpstr>Representing Relations</vt:lpstr>
      <vt:lpstr>Section Summary</vt:lpstr>
      <vt:lpstr>Representing Relations Using Matrices</vt:lpstr>
      <vt:lpstr>Examples of Representing Relations Using Matrices</vt:lpstr>
      <vt:lpstr>Examples of Representing Relations Using Matrices (cont.)</vt:lpstr>
      <vt:lpstr>Παράδειγμα 4</vt:lpstr>
      <vt:lpstr>Matrices of Relations on Sets</vt:lpstr>
      <vt:lpstr>Example of a Relation on a Set</vt:lpstr>
      <vt:lpstr>Αναπαράσταση σχέσεων με κατευθυνόμενα γραφήματα Representing Relations Using Digraphs</vt:lpstr>
      <vt:lpstr>Examples of Digraphs Representing Relations</vt:lpstr>
      <vt:lpstr> Determining which Properties a Relation has from its Digraph</vt:lpstr>
      <vt:lpstr> </vt:lpstr>
      <vt:lpstr>Slide 40</vt:lpstr>
      <vt:lpstr>Slide 41</vt:lpstr>
      <vt:lpstr>Slide 42</vt:lpstr>
      <vt:lpstr>Example of the Powers of a Relation</vt:lpstr>
      <vt:lpstr> Παράδειγμα 8</vt:lpstr>
      <vt:lpstr>Παράδειγμα 9</vt:lpstr>
      <vt:lpstr>Equivalence Relations</vt:lpstr>
      <vt:lpstr>Section Summary</vt:lpstr>
      <vt:lpstr>Equivalence Relations</vt:lpstr>
      <vt:lpstr>Strings</vt:lpstr>
      <vt:lpstr>Congruence Modulo m</vt:lpstr>
      <vt:lpstr>Divides</vt:lpstr>
      <vt:lpstr>Equivalence Classes</vt:lpstr>
      <vt:lpstr>Κλάσεις ισοδυναμίας και διαμερίσεις Equivalence Classes and Partitions</vt:lpstr>
      <vt:lpstr>Διαμερίσεις συνόλων Partition of a Set</vt:lpstr>
      <vt:lpstr> Μια σχέση ισοδυναμίας διαμερίζει ένα σύνολο An Equivalence Relation Partitions a Set</vt:lpstr>
      <vt:lpstr>An Equivalence Relation Partitions a Set (continued)</vt:lpstr>
      <vt:lpstr>Partial Orderings</vt:lpstr>
      <vt:lpstr>Section Summary</vt:lpstr>
      <vt:lpstr>Μερικές διατάξεις Partial Orderings</vt:lpstr>
      <vt:lpstr>Partial Orderings (continued)</vt:lpstr>
      <vt:lpstr>Partial Orderings (continued)</vt:lpstr>
      <vt:lpstr>Partial Orderings (continued)</vt:lpstr>
      <vt:lpstr>Συγκρισιμότητα  Comparability</vt:lpstr>
      <vt:lpstr>Lexicographic Order</vt:lpstr>
      <vt:lpstr>Hasse Diagrams</vt:lpstr>
      <vt:lpstr>Procedure for Constructing a   Hasse Diagram</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Induction and recursion</dc:title>
  <dc:creator>Richard Scherl</dc:creator>
  <cp:lastModifiedBy>Htsalapa</cp:lastModifiedBy>
  <cp:revision>549</cp:revision>
  <dcterms:created xsi:type="dcterms:W3CDTF">2011-12-08T02:09:54Z</dcterms:created>
  <dcterms:modified xsi:type="dcterms:W3CDTF">2017-05-07T11:00:14Z</dcterms:modified>
</cp:coreProperties>
</file>