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9" r:id="rId2"/>
    <p:sldId id="270" r:id="rId3"/>
    <p:sldId id="271" r:id="rId4"/>
    <p:sldId id="273" r:id="rId5"/>
    <p:sldId id="260" r:id="rId6"/>
    <p:sldId id="265" r:id="rId7"/>
    <p:sldId id="266" r:id="rId8"/>
    <p:sldId id="257" r:id="rId9"/>
    <p:sldId id="258" r:id="rId10"/>
    <p:sldId id="259" r:id="rId11"/>
    <p:sldId id="267" r:id="rId12"/>
    <p:sldId id="268" r:id="rId13"/>
    <p:sldId id="262" r:id="rId14"/>
    <p:sldId id="264" r:id="rId15"/>
    <p:sldId id="263" r:id="rId16"/>
    <p:sldId id="278" r:id="rId17"/>
    <p:sldId id="272" r:id="rId18"/>
    <p:sldId id="274" r:id="rId19"/>
    <p:sldId id="275" r:id="rId20"/>
    <p:sldId id="276"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8F7E4E-B825-4B84-8921-A3E8A57A0620}" type="datetimeFigureOut">
              <a:rPr lang="en-US" smtClean="0"/>
              <a:t>12/29/2014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6917E0-A6C2-4028-84F7-E196B2673588}" type="slidenum">
              <a:rPr lang="en-US" smtClean="0"/>
              <a:t>‹#›</a:t>
            </a:fld>
            <a:endParaRPr lang="en-US"/>
          </a:p>
        </p:txBody>
      </p:sp>
    </p:spTree>
    <p:extLst>
      <p:ext uri="{BB962C8B-B14F-4D97-AF65-F5344CB8AC3E}">
        <p14:creationId xmlns:p14="http://schemas.microsoft.com/office/powerpoint/2010/main" val="3486834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69AD03A-3098-41E7-A756-5F071FE77611}" type="datetime1">
              <a:rPr lang="el-GR" smtClean="0"/>
              <a:t>29/12/2014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AD3CC10-3D0D-40A7-A0A7-E9D184E9E25A}" type="datetime1">
              <a:rPr lang="el-GR" smtClean="0"/>
              <a:t>29/12/2014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473B276-7705-43A1-BF63-9D5A4B3DBC03}" type="datetime1">
              <a:rPr lang="el-GR" smtClean="0"/>
              <a:t>29/12/2014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C54B1B2-A205-47ED-9D4E-6F896506C7C5}" type="datetime1">
              <a:rPr lang="el-GR" smtClean="0"/>
              <a:t>29/12/2014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D9F5818C-928D-4E8D-BD38-0291A0788099}" type="datetime1">
              <a:rPr lang="el-GR" smtClean="0"/>
              <a:t>29/12/2014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F6FC352-D1CD-4F21-9DCA-9C29FE0FC585}" type="datetime1">
              <a:rPr lang="el-GR" smtClean="0"/>
              <a:t>29/12/2014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CC5C4EB-1025-45B5-B892-E76AFF9AD87F}" type="datetime1">
              <a:rPr lang="el-GR" smtClean="0"/>
              <a:t>29/12/2014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DA6C1-D7A4-4232-B386-FED9090B0377}" type="datetime1">
              <a:rPr lang="el-GR" smtClean="0"/>
              <a:t>29/12/2014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6D4D5E0-254F-4381-A185-EFC535D0FAB9}" type="datetime1">
              <a:rPr lang="el-GR" smtClean="0"/>
              <a:t>29/12/2014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A772F3B-48C6-418D-87E6-5423C3530F9D}" type="datetime1">
              <a:rPr lang="el-GR" smtClean="0"/>
              <a:t>29/12/2014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1E3FFC6B-ADAD-400E-9502-24FBCCD8736A}" type="datetime1">
              <a:rPr lang="el-GR" smtClean="0"/>
              <a:t>29/12/2014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FBC59-6633-4D25-A4B5-43DB2F75CBD0}" type="datetime1">
              <a:rPr lang="el-GR" smtClean="0"/>
              <a:t>29/12/2014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Λογότυπο: Πανεπιστήμιο Θεσσαλί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3333750" cy="95250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730200"/>
            <a:ext cx="7772400" cy="1470025"/>
          </a:xfrm>
        </p:spPr>
        <p:txBody>
          <a:bodyPr/>
          <a:lstStyle/>
          <a:p>
            <a:r>
              <a:rPr lang="el-GR" dirty="0" smtClean="0"/>
              <a:t>Φύλο και Ιστορία</a:t>
            </a:r>
            <a:endParaRPr lang="el-GR" dirty="0"/>
          </a:p>
        </p:txBody>
      </p:sp>
      <p:sp>
        <p:nvSpPr>
          <p:cNvPr id="3" name="Υπότιτλος 2"/>
          <p:cNvSpPr>
            <a:spLocks noGrp="1"/>
          </p:cNvSpPr>
          <p:nvPr>
            <p:ph type="subTitle" idx="1"/>
          </p:nvPr>
        </p:nvSpPr>
        <p:spPr>
          <a:xfrm>
            <a:off x="683568" y="2108448"/>
            <a:ext cx="7776864" cy="1752600"/>
          </a:xfrm>
        </p:spPr>
        <p:txBody>
          <a:bodyPr>
            <a:noAutofit/>
          </a:bodyPr>
          <a:lstStyle/>
          <a:p>
            <a:r>
              <a:rPr lang="el-GR" sz="2800" dirty="0">
                <a:solidFill>
                  <a:schemeClr val="tx1"/>
                </a:solidFill>
                <a:latin typeface="+mj-lt"/>
                <a:ea typeface="+mj-ea"/>
                <a:cs typeface="+mj-cs"/>
              </a:rPr>
              <a:t>Ενότητα 1</a:t>
            </a:r>
            <a:r>
              <a:rPr lang="el-GR" sz="2800" dirty="0" smtClean="0">
                <a:solidFill>
                  <a:schemeClr val="tx1"/>
                </a:solidFill>
                <a:latin typeface="+mj-lt"/>
                <a:ea typeface="+mj-ea"/>
                <a:cs typeface="+mj-cs"/>
              </a:rPr>
              <a:t>:</a:t>
            </a:r>
            <a:r>
              <a:rPr lang="en-US" sz="2800" dirty="0" smtClean="0">
                <a:solidFill>
                  <a:srgbClr val="5075BC"/>
                </a:solidFill>
                <a:latin typeface="+mj-lt"/>
                <a:ea typeface="+mj-ea"/>
                <a:cs typeface="+mj-cs"/>
              </a:rPr>
              <a:t> </a:t>
            </a:r>
            <a:r>
              <a:rPr lang="el-GR" sz="2800" dirty="0" smtClean="0">
                <a:solidFill>
                  <a:schemeClr val="tx1"/>
                </a:solidFill>
              </a:rPr>
              <a:t>Εισαγωγή</a:t>
            </a:r>
            <a:r>
              <a:rPr lang="el-GR" sz="2800" dirty="0">
                <a:solidFill>
                  <a:schemeClr val="tx1"/>
                </a:solidFill>
              </a:rPr>
              <a:t>: </a:t>
            </a:r>
            <a:r>
              <a:rPr lang="en-US" sz="2800" dirty="0">
                <a:solidFill>
                  <a:schemeClr val="tx1"/>
                </a:solidFill>
              </a:rPr>
              <a:t/>
            </a:r>
            <a:br>
              <a:rPr lang="en-US" sz="2800" dirty="0">
                <a:solidFill>
                  <a:schemeClr val="tx1"/>
                </a:solidFill>
              </a:rPr>
            </a:br>
            <a:r>
              <a:rPr lang="el-GR" sz="2800" dirty="0">
                <a:solidFill>
                  <a:schemeClr val="tx1"/>
                </a:solidFill>
              </a:rPr>
              <a:t>μελετώντας την ιστορία των γυναικών και του φύλου στην πρώιμη νεότερη Ευρώπη (15ος-18ος αι</a:t>
            </a:r>
            <a:r>
              <a:rPr lang="el-GR" sz="2800" dirty="0" smtClean="0">
                <a:solidFill>
                  <a:schemeClr val="tx1"/>
                </a:solidFill>
              </a:rPr>
              <a:t>.)</a:t>
            </a:r>
          </a:p>
          <a:p>
            <a:endParaRPr lang="el-GR" sz="2800" dirty="0" smtClean="0">
              <a:solidFill>
                <a:schemeClr val="tx1"/>
              </a:solidFill>
            </a:endParaRPr>
          </a:p>
          <a:p>
            <a:r>
              <a:rPr lang="el-GR" sz="2800" dirty="0" smtClean="0">
                <a:solidFill>
                  <a:schemeClr val="tx1"/>
                </a:solidFill>
              </a:rPr>
              <a:t>Ανδρονίκη </a:t>
            </a:r>
            <a:r>
              <a:rPr lang="el-GR" sz="2800" dirty="0" err="1" smtClean="0">
                <a:solidFill>
                  <a:schemeClr val="tx1"/>
                </a:solidFill>
              </a:rPr>
              <a:t>Διαλέτη</a:t>
            </a:r>
            <a:endParaRPr lang="el-GR" sz="2800" dirty="0" smtClean="0">
              <a:solidFill>
                <a:schemeClr val="tx1"/>
              </a:solidFill>
            </a:endParaRPr>
          </a:p>
          <a:p>
            <a:r>
              <a:rPr lang="el-GR" sz="2800" dirty="0" smtClean="0">
                <a:solidFill>
                  <a:schemeClr val="tx1"/>
                </a:solidFill>
              </a:rPr>
              <a:t>Πανεπιστήμιο Θεσσαλίας</a:t>
            </a:r>
          </a:p>
          <a:p>
            <a:r>
              <a:rPr lang="el-GR" sz="2800" dirty="0" smtClean="0">
                <a:solidFill>
                  <a:schemeClr val="tx1"/>
                </a:solidFill>
              </a:rPr>
              <a:t>Τμήμα: Ιστορίας, Αρχαιολογίας, Κοινωνικής Ανθρωπολογίας</a:t>
            </a:r>
            <a:endParaRPr lang="en-US" sz="2800" dirty="0" smtClean="0">
              <a:solidFill>
                <a:schemeClr val="tx1"/>
              </a:solidFill>
            </a:endParaRPr>
          </a:p>
          <a:p>
            <a:endParaRPr lang="el-GR" sz="2800" dirty="0" smtClean="0"/>
          </a:p>
        </p:txBody>
      </p:sp>
      <p:sp>
        <p:nvSpPr>
          <p:cNvPr id="4" name="Slide Number Placeholder 3"/>
          <p:cNvSpPr>
            <a:spLocks noGrp="1"/>
          </p:cNvSpPr>
          <p:nvPr>
            <p:ph type="sldNum" sz="quarter" idx="12"/>
          </p:nvPr>
        </p:nvSpPr>
        <p:spPr/>
        <p:txBody>
          <a:bodyPr/>
          <a:lstStyle/>
          <a:p>
            <a:fld id="{D3F1D1C4-C2D9-4231-9FB2-B2D9D97AA41D}" type="slidenum">
              <a:rPr lang="el-GR" smtClean="0"/>
              <a:pPr/>
              <a:t>1</a:t>
            </a:fld>
            <a:endParaRPr lang="el-GR"/>
          </a:p>
        </p:txBody>
      </p:sp>
    </p:spTree>
    <p:extLst>
      <p:ext uri="{BB962C8B-B14F-4D97-AF65-F5344CB8AC3E}">
        <p14:creationId xmlns:p14="http://schemas.microsoft.com/office/powerpoint/2010/main" val="1518937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900" dirty="0" smtClean="0"/>
              <a:t>…και αμφισβήτησε τα ορόσημα της Δυτικής και </a:t>
            </a:r>
            <a:r>
              <a:rPr lang="el-GR" sz="2900" i="1" dirty="0" err="1" smtClean="0"/>
              <a:t>ανδροκεντρικής</a:t>
            </a:r>
            <a:r>
              <a:rPr lang="el-GR" sz="2900" dirty="0" smtClean="0"/>
              <a:t> ιστοριογραφίας</a:t>
            </a:r>
            <a:endParaRPr lang="el-GR" sz="2900" dirty="0"/>
          </a:p>
        </p:txBody>
      </p:sp>
      <p:sp>
        <p:nvSpPr>
          <p:cNvPr id="3" name="Content Placeholder 2"/>
          <p:cNvSpPr>
            <a:spLocks noGrp="1"/>
          </p:cNvSpPr>
          <p:nvPr>
            <p:ph idx="1"/>
          </p:nvPr>
        </p:nvSpPr>
        <p:spPr/>
        <p:txBody>
          <a:bodyPr>
            <a:normAutofit fontScale="32500" lnSpcReduction="20000"/>
          </a:bodyPr>
          <a:lstStyle/>
          <a:p>
            <a:pPr algn="just">
              <a:buNone/>
            </a:pPr>
            <a:r>
              <a:rPr lang="el-GR" dirty="0" smtClean="0"/>
              <a:t>         	</a:t>
            </a:r>
            <a:r>
              <a:rPr lang="el-GR" sz="4300" dirty="0" smtClean="0"/>
              <a:t>«Συγκεκριμένα, προκύπτει ένα αρκετά σταθερό μοτίβο σχετικής υποβάθμισης της κοινωνικής θέσης των γυναικών ακριβώς στις λεγόμενες περιόδους ‘προοδευτικών αλλαγών’… Επιτρέψτε μου να επισημάνω απλώς ότι εάν εφαρμόσουμε την περίφημη ρήση του Φουριέ – ότι η χειραφέτηση των γυναικών αποτελεί ένδειξη γενικότερης χειραφέτησης μιας εποχής – αναγκαζόμαστε να επαναξιολογήσουμε τις αντιλήψεις που έχουμε διαμορφώσει για τις λεγόμενες περιόδους προόδου, όπως είναι ο πολιτισμός της κλασικής Αθήνας, η Αναγέννηση και η Γαλλική Επανάσταση. Για τις γυναίκες, η ‘πρόοδος’ στην κλασική Αθήνα ήταν ταυτόσημη με το καθεστώς  της εταίρας και τον περιορισμό των συζύγων των αθηναίων πολιτών στον γυναικωνίτη. Στην Ευρώπη της Αναγέννησης σήμαινε τον περιορισμό των παντρεμένων γυναικών της αστικής τάξης εντός του οίκου και την κλιμάκωση των διώξεων κατά της μαγείας που διαπερνούσαν όλα τα κοινωνικά στρώματα. Όσο για την Γαλλική Επανάσταση, απέκλεισε ρητά τις γυναίκες από την ελευθερία, την ισότητα και την ‘αδελφότητα’ της. Ξαφνικά βλέπουμε τις εποχές αυτές με μία νέα διπλή οπτική – κάθε μάτι βλέπει μία διαφορετική εικόνα. Έως τώρα η ιστορία έχει καταγράψει μόνο μία από αυτές τις εικόνες. Ασχέτως της αποτίμησης αυτών των περιόδων, η αποτίμηση γίνεται πάντα από την σκοπιά των ανδρών. Η φιλελεύθερη ιστοριογραφία ιδιαίτερα, η οποία εκτιμά ότι και οι τρεις παραπάνω περίοδοι αντιπροσωπεύουν στάδια στη βαθμιαία εκπλήρωση μίας νέας ατομικιστικής κοινωνικής και πολιτισμικής τάξης πραγμάτων, διατείνεται ρητά – χωρίς ωστόσο να τεκμηριώνει τη θέση της – ότι οι γυναίκες συμμετείχαν στις κατακτήσεις μαζί με τους άνδρες… Η φεμινιστική ιστοριογραφία έχει κατορθώσει να ανατρέψει τέτοιες καθιερωμένες αποτιμήσεις ιστορικών περιόδων. Μας έκανε να αποτινάξουμε την εσφαλμένη αντίληψη ότι η ιστορία των γυναικών είναι ίδια με την ιστορία των ανδρών, και ότι οι σημαντικές καμπές στην ιστορία έχουν τις ίδιες επιπτώσεις και για τα δύο φύλα».</a:t>
            </a:r>
          </a:p>
          <a:p>
            <a:pPr>
              <a:buNone/>
            </a:pPr>
            <a:r>
              <a:rPr lang="el-GR" dirty="0" smtClean="0"/>
              <a:t>          	</a:t>
            </a:r>
            <a:r>
              <a:rPr lang="el-GR" sz="4000" dirty="0" err="1" smtClean="0"/>
              <a:t>Τζόουν</a:t>
            </a:r>
            <a:r>
              <a:rPr lang="el-GR" sz="4000" dirty="0" smtClean="0"/>
              <a:t> </a:t>
            </a:r>
            <a:r>
              <a:rPr lang="el-GR" sz="4000" dirty="0" err="1" smtClean="0"/>
              <a:t>Κέλι</a:t>
            </a:r>
            <a:r>
              <a:rPr lang="el-GR" sz="4000" dirty="0" smtClean="0"/>
              <a:t>, «Η κοινωνική σχέση των φύλων: μεθοδολογικές επιπτώσεις της ιστορίας των γυναικών», στο Έφη </a:t>
            </a:r>
            <a:r>
              <a:rPr lang="el-GR" sz="4000" dirty="0" err="1" smtClean="0"/>
              <a:t>Αβδελά</a:t>
            </a:r>
            <a:r>
              <a:rPr lang="en-US" sz="4000" dirty="0" smtClean="0"/>
              <a:t>- </a:t>
            </a:r>
            <a:r>
              <a:rPr lang="el-GR" sz="4000" dirty="0" smtClean="0"/>
              <a:t>Αγγέλικα Ψαρρά</a:t>
            </a:r>
            <a:r>
              <a:rPr lang="en-US" sz="4000" dirty="0" smtClean="0"/>
              <a:t> (</a:t>
            </a:r>
            <a:r>
              <a:rPr lang="el-GR" sz="4000" dirty="0" err="1" smtClean="0"/>
              <a:t>επιμ</a:t>
            </a:r>
            <a:r>
              <a:rPr lang="en-US" sz="4000" dirty="0" smtClean="0"/>
              <a:t>.), </a:t>
            </a:r>
            <a:r>
              <a:rPr lang="el-GR" sz="4000" i="1" dirty="0" smtClean="0"/>
              <a:t>Σιωπηρές Ιστορίες:</a:t>
            </a:r>
            <a:r>
              <a:rPr lang="en-US" sz="4000" i="1" dirty="0" smtClean="0"/>
              <a:t> </a:t>
            </a:r>
            <a:r>
              <a:rPr lang="el-GR" sz="4000" i="1" dirty="0" smtClean="0"/>
              <a:t>Γυναίκες και φύλο στην ιστορική αφήγηση</a:t>
            </a:r>
            <a:r>
              <a:rPr lang="el-GR" sz="4000" dirty="0" smtClean="0"/>
              <a:t>, Αλεξάνδρεια, Αθήνα 1997, σ. 125-6 (1η έκδοση στα αγγλικά: 1976).</a:t>
            </a:r>
            <a:r>
              <a:rPr lang="el-GR" dirty="0" smtClean="0"/>
              <a:t>  </a:t>
            </a:r>
          </a:p>
          <a:p>
            <a:pPr>
              <a:buNone/>
            </a:pPr>
            <a:r>
              <a:rPr lang="el-GR" dirty="0" smtClean="0"/>
              <a:t> </a:t>
            </a:r>
          </a:p>
          <a:p>
            <a:pPr>
              <a:buNone/>
            </a:pPr>
            <a:endParaRPr lang="el-GR"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10</a:t>
            </a:fld>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i="1" dirty="0" smtClean="0"/>
              <a:t>Πρώιμη νεοτερικότητα</a:t>
            </a:r>
            <a:r>
              <a:rPr lang="el-GR" sz="3200" dirty="0" smtClean="0"/>
              <a:t>: </a:t>
            </a:r>
            <a:br>
              <a:rPr lang="el-GR" sz="3200" dirty="0" smtClean="0"/>
            </a:br>
            <a:r>
              <a:rPr lang="el-GR" sz="3200" dirty="0" smtClean="0"/>
              <a:t>ένα χρήσιμο αναλυτικό εργαλείο;</a:t>
            </a:r>
            <a:endParaRPr lang="el-GR" sz="3200" dirty="0"/>
          </a:p>
        </p:txBody>
      </p:sp>
      <p:sp>
        <p:nvSpPr>
          <p:cNvPr id="3" name="Content Placeholder 2"/>
          <p:cNvSpPr>
            <a:spLocks noGrp="1"/>
          </p:cNvSpPr>
          <p:nvPr>
            <p:ph idx="1"/>
          </p:nvPr>
        </p:nvSpPr>
        <p:spPr/>
        <p:txBody>
          <a:bodyPr>
            <a:normAutofit fontScale="47500" lnSpcReduction="20000"/>
          </a:bodyPr>
          <a:lstStyle/>
          <a:p>
            <a:pPr algn="just">
              <a:buNone/>
            </a:pPr>
            <a:r>
              <a:rPr lang="el-GR" dirty="0" smtClean="0"/>
              <a:t>  	</a:t>
            </a:r>
            <a:r>
              <a:rPr lang="el-GR" sz="4000" dirty="0" smtClean="0"/>
              <a:t>«Εάν η </a:t>
            </a:r>
            <a:r>
              <a:rPr lang="en-US" sz="4000" dirty="0" smtClean="0"/>
              <a:t>‘</a:t>
            </a:r>
            <a:r>
              <a:rPr lang="el-GR" sz="4000" dirty="0" smtClean="0"/>
              <a:t>πρώιμη νεοτερικότητα</a:t>
            </a:r>
            <a:r>
              <a:rPr lang="en-US" sz="4000" dirty="0" smtClean="0"/>
              <a:t>’ </a:t>
            </a:r>
            <a:r>
              <a:rPr lang="el-GR" sz="4000" dirty="0" smtClean="0"/>
              <a:t>είναι προβληματική για την ιστορία γενικά, τι θα μπορούσε κανείς να πει για τα ιδιαίτερα προβλήματα που θα μπορούσε να παρουσιάσει στην ιστορία των γυναικών και του φύλου; Μολονότι επιστημονικές εταιρείες, περιοδικά και εκδοτικές σειρές που επικεντρώνονται στις γυναίκες και το φύλο την έχουν αποδεχθεί, οι διαδικασίες που έχουν παραδοσιακά σημαδέψει το 1450 ή το 1500 ως αφετηρίες μιας νέας εποχής – τα ταξίδια των ευρωπαϊκών εξερευνήσεων, η τυπογραφία, η πυρίτιδα, η ανάπτυξη των εθνικών κρατών, η επέκταση του προβιομηχανικού καπιταλισμού, η κατάληψη της Κωνσταντινούπολης από τους Οθωμανούς Τούρκους και η Προτεσταντική Μεταρρύθμιση – έχουν εξιστορηθεί ως μια ιστορία των ανδρών, μολονότι σπάνια με ρητό τρόπο: άνδρες στα πλοία, άνδρες τυπογράφοι, άνδρες έμποροι και επενδυτές, άνδρες στρατιώτες και στρατηγοί, άνδρες γραφειοκράτες και ένας πολύ άνδρας Λούθηρος… Συνεπώς η ‘πρώιμη νεοτερικότητα’ μας φέρνει μπροστά στο ίδιο δίλημμα με την ‘Αναγέννηση’, δηλαδή εάν θα πρέπει να υιοθετήσουμε για την ιστορία των γυναικών μια </a:t>
            </a:r>
            <a:r>
              <a:rPr lang="el-GR" sz="4000" dirty="0" err="1" smtClean="0"/>
              <a:t>περιοδολόγηση</a:t>
            </a:r>
            <a:r>
              <a:rPr lang="el-GR" sz="4000" dirty="0" smtClean="0"/>
              <a:t> που να αντλείται απροβλημάτιστα από την ιστορία των ανδρών».</a:t>
            </a:r>
          </a:p>
          <a:p>
            <a:pPr>
              <a:buNone/>
            </a:pPr>
            <a:r>
              <a:rPr lang="el-GR" dirty="0" smtClean="0"/>
              <a:t>	</a:t>
            </a:r>
            <a:r>
              <a:rPr lang="en-US" sz="3800" dirty="0" smtClean="0"/>
              <a:t>Merry </a:t>
            </a:r>
            <a:r>
              <a:rPr lang="en-US" sz="3800" dirty="0" err="1" smtClean="0"/>
              <a:t>Wiesner</a:t>
            </a:r>
            <a:r>
              <a:rPr lang="en-US" sz="3800" dirty="0" smtClean="0"/>
              <a:t>-Hanks, “Do Women Need the Renaissance?”, </a:t>
            </a:r>
            <a:r>
              <a:rPr lang="en-US" sz="3800" i="1" dirty="0" smtClean="0"/>
              <a:t>Gender and History</a:t>
            </a:r>
            <a:r>
              <a:rPr lang="en-US" sz="3800" dirty="0" smtClean="0"/>
              <a:t>, 20:3 (2008), </a:t>
            </a:r>
            <a:r>
              <a:rPr lang="el-GR" sz="3800" dirty="0" smtClean="0"/>
              <a:t>σ. 543-4.</a:t>
            </a:r>
            <a:endParaRPr lang="el-GR" sz="3800"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11</a:t>
            </a:fld>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Από τη μία στις πολλαπλές γυναικείες ιστορίες</a:t>
            </a:r>
            <a:endParaRPr lang="el-GR" sz="3200" dirty="0"/>
          </a:p>
        </p:txBody>
      </p:sp>
      <p:sp>
        <p:nvSpPr>
          <p:cNvPr id="3" name="Content Placeholder 2"/>
          <p:cNvSpPr>
            <a:spLocks noGrp="1"/>
          </p:cNvSpPr>
          <p:nvPr>
            <p:ph idx="1"/>
          </p:nvPr>
        </p:nvSpPr>
        <p:spPr/>
        <p:txBody>
          <a:bodyPr>
            <a:normAutofit fontScale="47500" lnSpcReduction="20000"/>
          </a:bodyPr>
          <a:lstStyle/>
          <a:p>
            <a:pPr algn="just">
              <a:buNone/>
            </a:pPr>
            <a:r>
              <a:rPr lang="el-GR" dirty="0" smtClean="0"/>
              <a:t>  	</a:t>
            </a:r>
            <a:r>
              <a:rPr lang="el-GR" sz="4000" dirty="0" smtClean="0"/>
              <a:t>«Από τότε, τη δεκαετία του 1970, που η </a:t>
            </a:r>
            <a:r>
              <a:rPr lang="en-US" sz="4000" dirty="0" smtClean="0"/>
              <a:t>Joan Kelly </a:t>
            </a:r>
            <a:r>
              <a:rPr lang="el-GR" sz="4000" dirty="0" smtClean="0"/>
              <a:t>έθεσε το περίφημο ερώτημά της – ‘Υπήρξε Αναγέννηση για τις γυναίκες;’ – ποικίλα ρεύματα αναθεώρησης και έρευνας είτε την λοιδόρησαν με σκαιό τρόπο είτε ανασυντάχτηκαν προς υποστήριξή της. Η ιστορία των γυναικών, το φεμινιστικό </a:t>
            </a:r>
            <a:r>
              <a:rPr lang="el-GR" sz="4000" dirty="0" err="1" smtClean="0"/>
              <a:t>ξαναγράψιμο</a:t>
            </a:r>
            <a:r>
              <a:rPr lang="el-GR" sz="4000" dirty="0" smtClean="0"/>
              <a:t> της πολιτισμικής ιστορίας και οι σπουδές του φύλου έχουν ξεπεράσει σε μεγάλο βαθμό το ερώτημα της </a:t>
            </a:r>
            <a:r>
              <a:rPr lang="en-US" sz="4000" dirty="0" smtClean="0"/>
              <a:t>Kelly</a:t>
            </a:r>
            <a:r>
              <a:rPr lang="el-GR" sz="4000" dirty="0" smtClean="0"/>
              <a:t>. Με την ανακάλυψη νέου υλικού και την επανεξέταση του ήδη γνωστού, οι γενικεύσεις σχετικά με τη θέση των γυναικών έχουν δώσει τη θέση τους σε προσεκτικά επεξεργασμένες αφηγήσεις που εξαρτώνται από πολλές μεταβλητές, περιλαμβάνοντας την μεταβαλλόμενη δυναμική των έμφυλων σχέσεων που ποικίλλουν από εποχή σε εποχή και από ομάδα σε ομάδα… στην πρόσφατη ιστοριογραφία, οι γυναίκες συγγραφείς και καλλιτέχνιδες, οι θρησκευόμενες γυναίκες, οι χήρες, οι εργαζόμενες, οι παντρεμένες και οι ανύπανδρες εμφανίζονται πρωτίστως ως ενεργά υποκείμενα. Έχουν πλέον καταστεί κεντρικές μορφές και θα μπορούσαμε να τις αποκαλέσουμε ηρωίδες της μεταμοντέρνας Αναγέννησης».</a:t>
            </a:r>
          </a:p>
          <a:p>
            <a:pPr algn="just">
              <a:buNone/>
            </a:pPr>
            <a:r>
              <a:rPr lang="el-GR" dirty="0" smtClean="0"/>
              <a:t>	</a:t>
            </a:r>
            <a:r>
              <a:rPr lang="en-US" sz="3800" dirty="0" smtClean="0"/>
              <a:t>Randolph </a:t>
            </a:r>
            <a:r>
              <a:rPr lang="en-US" sz="3800" dirty="0" err="1" smtClean="0"/>
              <a:t>Starn</a:t>
            </a:r>
            <a:r>
              <a:rPr lang="en-US" sz="3800" dirty="0" smtClean="0"/>
              <a:t>, “A Postmodern Renaissance?”, </a:t>
            </a:r>
            <a:r>
              <a:rPr lang="en-US" sz="3800" i="1" dirty="0" smtClean="0"/>
              <a:t>Renaissance Quarterly</a:t>
            </a:r>
            <a:r>
              <a:rPr lang="en-US" sz="3800" dirty="0" smtClean="0"/>
              <a:t>, </a:t>
            </a:r>
            <a:r>
              <a:rPr lang="el-GR" sz="3800" dirty="0" smtClean="0"/>
              <a:t>60:1 (2007), σ. 17.</a:t>
            </a:r>
            <a:endParaRPr lang="el-GR" sz="3800"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12</a:t>
            </a:fld>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100" dirty="0" smtClean="0"/>
              <a:t>Η ιστορία του ανδρισμού έχει οδηγήσει σε επανεξέταση της πρώιμης νεότερης πατριαρχίας</a:t>
            </a:r>
            <a:endParaRPr lang="el-GR" sz="3100" dirty="0"/>
          </a:p>
        </p:txBody>
      </p:sp>
      <p:sp>
        <p:nvSpPr>
          <p:cNvPr id="3" name="Content Placeholder 2"/>
          <p:cNvSpPr>
            <a:spLocks noGrp="1"/>
          </p:cNvSpPr>
          <p:nvPr>
            <p:ph idx="1"/>
          </p:nvPr>
        </p:nvSpPr>
        <p:spPr/>
        <p:txBody>
          <a:bodyPr>
            <a:normAutofit fontScale="92500"/>
          </a:bodyPr>
          <a:lstStyle/>
          <a:p>
            <a:pPr algn="just">
              <a:buNone/>
            </a:pPr>
            <a:r>
              <a:rPr lang="el-GR" dirty="0" smtClean="0"/>
              <a:t> 	</a:t>
            </a:r>
            <a:r>
              <a:rPr lang="el-GR" sz="2800" dirty="0" smtClean="0"/>
              <a:t>«… η πατριαρχική ιδεολογία υπήρξε από τη φύση της αντιφατική, ασταθής και επιλεκτική παρά ένα μονολιθικό σύστημα που απλά λάμβανε αποδοχή ή απόρριψη… Ενώ δεν υπάρχει αμφιβολία ότι οι άνδρες ήταν αυτοί που πρωτίστως απολάμβαναν τα προνόμια αυτού του συστήματος, οι γυναίκες δεν ήταν εντελώς ή μονομερώς υποταγμένες σε αυτό, ενώ τα οφέλη δεν διανέμονταν ισότιμα μεταξύ των ανδρών».</a:t>
            </a:r>
          </a:p>
          <a:p>
            <a:pPr algn="just">
              <a:buNone/>
            </a:pPr>
            <a:r>
              <a:rPr lang="el-GR" dirty="0" smtClean="0"/>
              <a:t>	</a:t>
            </a:r>
            <a:r>
              <a:rPr lang="en-US" sz="2600" dirty="0" smtClean="0"/>
              <a:t>Alexandra </a:t>
            </a:r>
            <a:r>
              <a:rPr lang="en-US" sz="2600" dirty="0" err="1" smtClean="0"/>
              <a:t>Shepard</a:t>
            </a:r>
            <a:r>
              <a:rPr lang="en-US" sz="2600" dirty="0" smtClean="0"/>
              <a:t>, </a:t>
            </a:r>
            <a:r>
              <a:rPr lang="en-US" sz="2600" i="1" dirty="0" smtClean="0"/>
              <a:t>Meanings of Manhood</a:t>
            </a:r>
            <a:r>
              <a:rPr lang="el-GR" sz="2600" i="1" dirty="0" smtClean="0"/>
              <a:t> </a:t>
            </a:r>
            <a:r>
              <a:rPr lang="en-US" sz="2600" i="1" dirty="0" smtClean="0"/>
              <a:t>in Early Modern England</a:t>
            </a:r>
            <a:r>
              <a:rPr lang="en-US" sz="2600" dirty="0" smtClean="0"/>
              <a:t>, Oxford University Press, </a:t>
            </a:r>
            <a:r>
              <a:rPr lang="el-GR" sz="2600" dirty="0" smtClean="0"/>
              <a:t>Οξφόρδη 2003,</a:t>
            </a:r>
            <a:r>
              <a:rPr lang="en-US" sz="2600" dirty="0" smtClean="0"/>
              <a:t> </a:t>
            </a:r>
            <a:r>
              <a:rPr lang="el-GR" sz="2600" dirty="0" smtClean="0"/>
              <a:t>σ. 1-3.</a:t>
            </a:r>
            <a:endParaRPr lang="el-GR" sz="2600"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13</a:t>
            </a:fld>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smtClean="0"/>
              <a:t>Συγχρόνως υπογραμμίζεται πλέον η πολυπλοκότητα των έμφυλων σχέσεων εξουσίας </a:t>
            </a:r>
            <a:endParaRPr lang="el-GR" sz="3200" dirty="0"/>
          </a:p>
        </p:txBody>
      </p:sp>
      <p:sp>
        <p:nvSpPr>
          <p:cNvPr id="3" name="Content Placeholder 2"/>
          <p:cNvSpPr>
            <a:spLocks noGrp="1"/>
          </p:cNvSpPr>
          <p:nvPr>
            <p:ph idx="1"/>
          </p:nvPr>
        </p:nvSpPr>
        <p:spPr/>
        <p:txBody>
          <a:bodyPr>
            <a:normAutofit/>
          </a:bodyPr>
          <a:lstStyle/>
          <a:p>
            <a:pPr algn="just">
              <a:buNone/>
            </a:pPr>
            <a:r>
              <a:rPr lang="el-GR" dirty="0" smtClean="0"/>
              <a:t>   	</a:t>
            </a:r>
            <a:r>
              <a:rPr lang="el-GR" sz="2600" dirty="0" smtClean="0"/>
              <a:t>«… οι γυναίκες συχνά αποδέχονταν, ή ακόμη και υπερθεμάτιζαν τα κοινωνικά και δικαστικά ήθη της κοινότητας… οι γυναίκες ήταν πρόθυμες να επιθεωρήσουν και να επιπλήξουν άλλες γυναίκες… οι γυναίκες δεν χρειάζονταν την ανδρική καθοδήγηση για να αισθανθούν εχθρότητα απέναντι σε άλλες γυναίκες. Η κρίση και η καταδίκη αποτελούσαν συστατικά στοιχεία της γυναικείας κουλτούρας».</a:t>
            </a:r>
          </a:p>
          <a:p>
            <a:pPr algn="just">
              <a:buNone/>
            </a:pPr>
            <a:r>
              <a:rPr lang="el-GR" dirty="0" smtClean="0"/>
              <a:t>	</a:t>
            </a:r>
            <a:r>
              <a:rPr lang="en-US" sz="2400" dirty="0" smtClean="0"/>
              <a:t>Linda Pollock, “Childbearing and Female Bonding in Early Modern England”, </a:t>
            </a:r>
            <a:r>
              <a:rPr lang="en-US" sz="2400" i="1" dirty="0" smtClean="0"/>
              <a:t>Social History</a:t>
            </a:r>
            <a:r>
              <a:rPr lang="en-US" sz="2400" dirty="0" smtClean="0"/>
              <a:t>, 22:3 (1997), </a:t>
            </a:r>
            <a:r>
              <a:rPr lang="el-GR" sz="2400" dirty="0" smtClean="0"/>
              <a:t>σ. 305.</a:t>
            </a:r>
          </a:p>
          <a:p>
            <a:pPr>
              <a:buNone/>
            </a:pPr>
            <a:endParaRPr lang="el-GR"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14</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000" dirty="0" smtClean="0"/>
              <a:t>Προς μια σταδιακή αποπολιτικοποίηση του πεδίου;</a:t>
            </a:r>
            <a:endParaRPr lang="el-GR" sz="3000" dirty="0"/>
          </a:p>
        </p:txBody>
      </p:sp>
      <p:sp>
        <p:nvSpPr>
          <p:cNvPr id="3" name="Content Placeholder 2"/>
          <p:cNvSpPr>
            <a:spLocks noGrp="1"/>
          </p:cNvSpPr>
          <p:nvPr>
            <p:ph idx="1"/>
          </p:nvPr>
        </p:nvSpPr>
        <p:spPr/>
        <p:txBody>
          <a:bodyPr>
            <a:normAutofit fontScale="77500" lnSpcReduction="20000"/>
          </a:bodyPr>
          <a:lstStyle/>
          <a:p>
            <a:pPr algn="just">
              <a:buNone/>
            </a:pPr>
            <a:r>
              <a:rPr lang="el-GR" dirty="0" smtClean="0"/>
              <a:t>    	«Καθώς η ιστορία των γυναικών έχει κερδίσει θεσμική κατοχύρωση στις Ηνωμένες Πολιτείες, κάποιες από εμάς, υποκύπτοντας στις πιέσεις, παράγουν μελέτες που είναι ευπρόσδεκτες στους μη φεμινιστές συναδέλφους μας - μελέτες που αποφεύγουν τα δύσκολα φεμινιστικά ερωτήματα και που εμφανίζονται πιο συμβατικές. Και αφού ο ίδιος ο φεμινισμός έχει ωριμάσει, μεταλλαχθεί και επιβιώσει από την επίθεση των μέσων ενημέρωσης, ορισμένες από εμάς έχουν απομακρυνθεί από τις ρητές </a:t>
            </a:r>
            <a:r>
              <a:rPr lang="el-GR" smtClean="0"/>
              <a:t>του επιδιώξεις».</a:t>
            </a:r>
            <a:endParaRPr lang="el-GR" dirty="0" smtClean="0"/>
          </a:p>
          <a:p>
            <a:pPr algn="just">
              <a:buNone/>
            </a:pPr>
            <a:r>
              <a:rPr lang="el-GR" dirty="0" smtClean="0"/>
              <a:t>	</a:t>
            </a:r>
            <a:r>
              <a:rPr lang="en-US" sz="2900" dirty="0" smtClean="0"/>
              <a:t>Judith Bennett, </a:t>
            </a:r>
            <a:r>
              <a:rPr lang="en-US" sz="2900" i="1" dirty="0" smtClean="0"/>
              <a:t>History Matters: Patriarchy and the Challenge of Feminism</a:t>
            </a:r>
            <a:r>
              <a:rPr lang="en-US" sz="2900" dirty="0" smtClean="0"/>
              <a:t>, University of Pennsylvania Press, </a:t>
            </a:r>
            <a:r>
              <a:rPr lang="el-GR" sz="2900" dirty="0" smtClean="0"/>
              <a:t>Φιλαδέλφεια 2006,</a:t>
            </a:r>
            <a:r>
              <a:rPr lang="en-US" sz="2900" dirty="0" smtClean="0"/>
              <a:t> </a:t>
            </a:r>
            <a:r>
              <a:rPr lang="el-GR" sz="2900" dirty="0" smtClean="0"/>
              <a:t>σ</a:t>
            </a:r>
            <a:r>
              <a:rPr lang="en-US" sz="2900" dirty="0" smtClean="0"/>
              <a:t>. 20-21.</a:t>
            </a:r>
            <a:endParaRPr lang="el-GR" sz="2900"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15</a:t>
            </a:fld>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Προτεινόμενη Βιβλιογραφία</a:t>
            </a:r>
            <a:endParaRPr lang="en-US" dirty="0"/>
          </a:p>
        </p:txBody>
      </p:sp>
      <p:sp>
        <p:nvSpPr>
          <p:cNvPr id="3" name="Content Placeholder 2"/>
          <p:cNvSpPr>
            <a:spLocks noGrp="1"/>
          </p:cNvSpPr>
          <p:nvPr>
            <p:ph idx="1"/>
          </p:nvPr>
        </p:nvSpPr>
        <p:spPr/>
        <p:txBody>
          <a:bodyPr>
            <a:normAutofit fontScale="92500" lnSpcReduction="10000"/>
          </a:bodyPr>
          <a:lstStyle/>
          <a:p>
            <a:pPr lvl="0"/>
            <a:r>
              <a:rPr lang="el-GR" sz="2200" dirty="0"/>
              <a:t>Έφη </a:t>
            </a:r>
            <a:r>
              <a:rPr lang="el-GR" sz="2200" dirty="0" err="1"/>
              <a:t>Αβδελά</a:t>
            </a:r>
            <a:r>
              <a:rPr lang="el-GR" sz="2200" dirty="0"/>
              <a:t>-Αγγέλικα Ψαρρά (</a:t>
            </a:r>
            <a:r>
              <a:rPr lang="el-GR" sz="2200" dirty="0" err="1"/>
              <a:t>επιμ</a:t>
            </a:r>
            <a:r>
              <a:rPr lang="el-GR" sz="2200" dirty="0"/>
              <a:t>.), </a:t>
            </a:r>
            <a:r>
              <a:rPr lang="el-GR" sz="2200" i="1" dirty="0"/>
              <a:t>Σιωπηρές ιστορίες: γυναίκες και φύλο στην ιστορική αφήγηση</a:t>
            </a:r>
            <a:r>
              <a:rPr lang="el-GR" sz="2200" dirty="0"/>
              <a:t>, Αλεξάνδρεια, Αθήνα 1997.</a:t>
            </a:r>
            <a:endParaRPr lang="en-US" sz="2200" dirty="0"/>
          </a:p>
          <a:p>
            <a:pPr lvl="0"/>
            <a:r>
              <a:rPr lang="el-GR" sz="2200" dirty="0"/>
              <a:t>Ανδρονίκη </a:t>
            </a:r>
            <a:r>
              <a:rPr lang="el-GR" sz="2200" dirty="0" err="1"/>
              <a:t>Διαλέτη</a:t>
            </a:r>
            <a:r>
              <a:rPr lang="el-GR" sz="2200" dirty="0"/>
              <a:t>, «Αναζητώντας το γυναικείο υποκείμενο στην πρώιμη νεότερη Ευρώπη: πρόσφατες ιστοριογραφικές κατευθύνσεις», </a:t>
            </a:r>
            <a:r>
              <a:rPr lang="el-GR" sz="2200" i="1" dirty="0"/>
              <a:t>Τα Ιστορικά</a:t>
            </a:r>
            <a:r>
              <a:rPr lang="el-GR" sz="2200" dirty="0"/>
              <a:t>, 58 (2013), σ. 107-130.</a:t>
            </a:r>
            <a:endParaRPr lang="en-US" sz="2200" dirty="0"/>
          </a:p>
          <a:p>
            <a:pPr lvl="0"/>
            <a:r>
              <a:rPr lang="en-US" sz="2200" dirty="0"/>
              <a:t>Joan Kelly, “Did Women Have a Renaissance?”, </a:t>
            </a:r>
            <a:r>
              <a:rPr lang="el-GR" sz="2200" dirty="0"/>
              <a:t>στο</a:t>
            </a:r>
            <a:r>
              <a:rPr lang="en-US" sz="2200" dirty="0"/>
              <a:t> Renate </a:t>
            </a:r>
            <a:r>
              <a:rPr lang="en-US" sz="2200" dirty="0" err="1"/>
              <a:t>Bridenthal</a:t>
            </a:r>
            <a:r>
              <a:rPr lang="en-US" sz="2200" dirty="0"/>
              <a:t> - Claudia </a:t>
            </a:r>
            <a:r>
              <a:rPr lang="en-US" sz="2200" dirty="0" err="1"/>
              <a:t>Koonz</a:t>
            </a:r>
            <a:r>
              <a:rPr lang="en-US" sz="2200" dirty="0"/>
              <a:t> (</a:t>
            </a:r>
            <a:r>
              <a:rPr lang="el-GR" sz="2200" dirty="0" err="1"/>
              <a:t>επιμ</a:t>
            </a:r>
            <a:r>
              <a:rPr lang="en-US" sz="2200" dirty="0"/>
              <a:t>.), </a:t>
            </a:r>
            <a:r>
              <a:rPr lang="en-US" sz="2200" i="1" dirty="0"/>
              <a:t>Becoming Visible: Women in European History</a:t>
            </a:r>
            <a:r>
              <a:rPr lang="en-US" sz="2200" dirty="0"/>
              <a:t>, Houghton Mifflin, </a:t>
            </a:r>
            <a:r>
              <a:rPr lang="el-GR" sz="2200" dirty="0"/>
              <a:t>Βοστώνη</a:t>
            </a:r>
            <a:r>
              <a:rPr lang="en-US" sz="2200" dirty="0"/>
              <a:t> 1977, </a:t>
            </a:r>
            <a:r>
              <a:rPr lang="el-GR" sz="2200" dirty="0"/>
              <a:t>σ</a:t>
            </a:r>
            <a:r>
              <a:rPr lang="en-US" sz="2200" dirty="0"/>
              <a:t>. 137-154.</a:t>
            </a:r>
          </a:p>
          <a:p>
            <a:pPr lvl="0"/>
            <a:r>
              <a:rPr lang="en-US" sz="2200" dirty="0"/>
              <a:t>Merry </a:t>
            </a:r>
            <a:r>
              <a:rPr lang="en-US" sz="2200" dirty="0" err="1"/>
              <a:t>Wiesner</a:t>
            </a:r>
            <a:r>
              <a:rPr lang="en-US" sz="2200" dirty="0"/>
              <a:t>-Hanks, “Do Women Need the Renaissance?”, </a:t>
            </a:r>
            <a:r>
              <a:rPr lang="en-US" sz="2200" i="1" dirty="0"/>
              <a:t>Gender and History</a:t>
            </a:r>
            <a:r>
              <a:rPr lang="en-US" sz="2200" dirty="0"/>
              <a:t>, 20/3 (2008), </a:t>
            </a:r>
            <a:r>
              <a:rPr lang="el-GR" sz="2200" dirty="0"/>
              <a:t>σ</a:t>
            </a:r>
            <a:r>
              <a:rPr lang="en-US" sz="2200" dirty="0"/>
              <a:t>. 539-557.</a:t>
            </a:r>
          </a:p>
          <a:p>
            <a:pPr lvl="0"/>
            <a:r>
              <a:rPr lang="en-US" sz="2200" dirty="0" err="1"/>
              <a:t>Ulinka</a:t>
            </a:r>
            <a:r>
              <a:rPr lang="en-US" sz="2200" dirty="0"/>
              <a:t> </a:t>
            </a:r>
            <a:r>
              <a:rPr lang="en-US" sz="2200" dirty="0" err="1"/>
              <a:t>Rublack</a:t>
            </a:r>
            <a:r>
              <a:rPr lang="en-US" sz="2200" dirty="0"/>
              <a:t>, “Meanings of Gender in Early Modern German History”, </a:t>
            </a:r>
            <a:r>
              <a:rPr lang="el-GR" sz="2200" dirty="0"/>
              <a:t>στο της ίδιας</a:t>
            </a:r>
            <a:r>
              <a:rPr lang="en-US" sz="2200" dirty="0"/>
              <a:t> (</a:t>
            </a:r>
            <a:r>
              <a:rPr lang="el-GR" sz="2200" dirty="0" err="1"/>
              <a:t>επιμ</a:t>
            </a:r>
            <a:r>
              <a:rPr lang="en-US" sz="2200" dirty="0"/>
              <a:t>.), </a:t>
            </a:r>
            <a:r>
              <a:rPr lang="en-US" sz="2200" i="1" dirty="0"/>
              <a:t>Gender in Early Modern German History</a:t>
            </a:r>
            <a:r>
              <a:rPr lang="en-US" sz="2200" dirty="0"/>
              <a:t>, Cambridge University Press, Cambridge 2002, σ. 1-18.</a:t>
            </a:r>
          </a:p>
          <a:p>
            <a:pPr lvl="0"/>
            <a:r>
              <a:rPr lang="en-US" sz="2200" dirty="0"/>
              <a:t>Karen Harvey, “The History of Masculinity, circa 1650-1800”, </a:t>
            </a:r>
            <a:r>
              <a:rPr lang="en-US" sz="2200" i="1" dirty="0"/>
              <a:t>Journal of British Studies</a:t>
            </a:r>
            <a:r>
              <a:rPr lang="en-US" sz="2200" dirty="0"/>
              <a:t>, 44 (2005), </a:t>
            </a:r>
            <a:r>
              <a:rPr lang="el-GR" sz="2200" dirty="0"/>
              <a:t>σ</a:t>
            </a:r>
            <a:r>
              <a:rPr lang="en-US" sz="2200" dirty="0"/>
              <a:t>. 296-311.</a:t>
            </a:r>
          </a:p>
          <a:p>
            <a:endParaRPr lang="en-US"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16</a:t>
            </a:fld>
            <a:endParaRPr lang="el-GR"/>
          </a:p>
        </p:txBody>
      </p:sp>
    </p:spTree>
    <p:extLst>
      <p:ext uri="{BB962C8B-B14F-4D97-AF65-F5344CB8AC3E}">
        <p14:creationId xmlns:p14="http://schemas.microsoft.com/office/powerpoint/2010/main" val="603681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lstStyle/>
          <a:p>
            <a:r>
              <a:rPr lang="el-GR" dirty="0" smtClean="0"/>
              <a:t>Τέλος Ενότητας</a:t>
            </a:r>
            <a:endParaRPr lang="en-US" dirty="0"/>
          </a:p>
        </p:txBody>
      </p:sp>
      <p:sp>
        <p:nvSpPr>
          <p:cNvPr id="3" name="Slide Number Placeholder 2"/>
          <p:cNvSpPr>
            <a:spLocks noGrp="1"/>
          </p:cNvSpPr>
          <p:nvPr>
            <p:ph type="sldNum" sz="quarter" idx="12"/>
          </p:nvPr>
        </p:nvSpPr>
        <p:spPr/>
        <p:txBody>
          <a:bodyPr/>
          <a:lstStyle/>
          <a:p>
            <a:fld id="{D3F1D1C4-C2D9-4231-9FB2-B2D9D97AA41D}" type="slidenum">
              <a:rPr lang="el-GR" smtClean="0"/>
              <a:pPr/>
              <a:t>17</a:t>
            </a:fld>
            <a:endParaRPr lang="el-GR"/>
          </a:p>
        </p:txBody>
      </p:sp>
    </p:spTree>
    <p:extLst>
      <p:ext uri="{BB962C8B-B14F-4D97-AF65-F5344CB8AC3E}">
        <p14:creationId xmlns:p14="http://schemas.microsoft.com/office/powerpoint/2010/main" val="2433781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Θεσσαλίας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fld id="{D3F1D1C4-C2D9-4231-9FB2-B2D9D97AA41D}" type="slidenum">
              <a:rPr lang="el-GR" smtClean="0"/>
              <a:pPr/>
              <a:t>18</a:t>
            </a:fld>
            <a:endParaRPr lang="el-GR"/>
          </a:p>
        </p:txBody>
      </p:sp>
    </p:spTree>
    <p:extLst>
      <p:ext uri="{BB962C8B-B14F-4D97-AF65-F5344CB8AC3E}">
        <p14:creationId xmlns:p14="http://schemas.microsoft.com/office/powerpoint/2010/main" val="1382414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a:t>
            </a:r>
            <a:r>
              <a:rPr lang="el-GR" sz="2000" dirty="0" smtClean="0"/>
              <a:t>Χρήση, Όχι Παράγωγα Έργα 4.0 </a:t>
            </a:r>
            <a:r>
              <a:rPr lang="el-GR" sz="2000" dirty="0"/>
              <a:t>[1] ή μεταγενέστερη, Διεθνής </a:t>
            </a:r>
            <a:r>
              <a:rPr lang="el-GR" sz="2000" dirty="0" smtClean="0"/>
              <a:t>Έκδοση. Εξαιρούνται </a:t>
            </a:r>
            <a:r>
              <a:rPr lang="el-GR" sz="2000" dirty="0"/>
              <a:t>τα αυτοτελή έργα τρίτων π.χ. φωτογραφίες, διαγράμματα </a:t>
            </a:r>
            <a:r>
              <a:rPr lang="el-GR" sz="2000" dirty="0" err="1"/>
              <a:t>κ.λ.π</a:t>
            </a:r>
            <a:r>
              <a:rPr lang="el-GR" sz="2000" dirty="0"/>
              <a:t>., </a:t>
            </a:r>
            <a:r>
              <a:rPr lang="el-GR" sz="2000" dirty="0" smtClean="0"/>
              <a:t>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0" name="Picture 2" descr="Λογότυπο:Creative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480977"/>
            <a:ext cx="1832442" cy="659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lnSpcReduction="10000"/>
          </a:bodyPr>
          <a:lstStyle/>
          <a:p>
            <a:endParaRPr lang="el-GR" dirty="0" smtClean="0"/>
          </a:p>
          <a:p>
            <a:pPr algn="ctr"/>
            <a:r>
              <a:rPr lang="el-GR" dirty="0" smtClean="0"/>
              <a:t>[</a:t>
            </a:r>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19</a:t>
            </a:fld>
            <a:endParaRPr lang="el-GR"/>
          </a:p>
        </p:txBody>
      </p:sp>
    </p:spTree>
    <p:extLst>
      <p:ext uri="{BB962C8B-B14F-4D97-AF65-F5344CB8AC3E}">
        <p14:creationId xmlns:p14="http://schemas.microsoft.com/office/powerpoint/2010/main" val="1523178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pPr marL="0" indent="0" algn="just">
              <a:buNone/>
            </a:pPr>
            <a:r>
              <a:rPr lang="el-GR" sz="2400" dirty="0"/>
              <a:t>Σε αυτή την εισαγωγική θεματική ενότητα θα παρουσιαστούν συνοπτικά οι τάσεις που έχουν χαρακτηρίσει τη διεθνή βιβλιογραφική παραγωγή για την ιστορία των γυναικών και του φύλου στην πρώιμη νεότερη Ευρώπη από το τέλος του 19ου αιώνα έως σήμερα. Βάρος θα δοθεί στις πρόσφατες ιστοριογραφικές κατευθύνσεις ενώ στο επίκεντρο του προβληματισμού μας θα βρεθούν αναλυτικές κατηγορίες όπως «Αναγέννηση», «πρώιμη </a:t>
            </a:r>
            <a:r>
              <a:rPr lang="el-GR" sz="2400" dirty="0" err="1"/>
              <a:t>νεοτερικότητα</a:t>
            </a:r>
            <a:r>
              <a:rPr lang="el-GR" sz="2400" dirty="0"/>
              <a:t>» και «Μεταρρύθμιση». Επίσης θα προβληματιστούμε ως προς την αξιοποίηση των σύγχρονων ερευνητικών μεθόδων και τη χρήση του πρωτογενούς υλικού. </a:t>
            </a:r>
            <a:endParaRPr lang="en-US" sz="2400"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2</a:t>
            </a:fld>
            <a:endParaRPr lang="el-GR"/>
          </a:p>
        </p:txBody>
      </p:sp>
    </p:spTree>
    <p:extLst>
      <p:ext uri="{BB962C8B-B14F-4D97-AF65-F5344CB8AC3E}">
        <p14:creationId xmlns:p14="http://schemas.microsoft.com/office/powerpoint/2010/main" val="1403343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221"/>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988840"/>
            <a:ext cx="8856984" cy="4525963"/>
          </a:xfrm>
        </p:spPr>
        <p:txBody>
          <a:bodyPr>
            <a:noAutofit/>
          </a:bodyPr>
          <a:lstStyle/>
          <a:p>
            <a:pPr marL="0" indent="0" algn="ctr">
              <a:buNone/>
            </a:pPr>
            <a:endParaRPr lang="en-US" sz="2000" dirty="0" smtClean="0"/>
          </a:p>
          <a:p>
            <a:pPr marL="0" indent="0" algn="ctr">
              <a:buNone/>
            </a:pPr>
            <a:endParaRPr lang="en-US" sz="2000" dirty="0"/>
          </a:p>
          <a:p>
            <a:pPr marL="0" indent="0" algn="ctr">
              <a:buNone/>
            </a:pPr>
            <a:r>
              <a:rPr lang="el-GR" sz="2000" dirty="0" smtClean="0"/>
              <a:t>Το </a:t>
            </a:r>
            <a:r>
              <a:rPr lang="el-GR" sz="2000" dirty="0"/>
              <a:t>Έργο αυτό κάνει χρήση των ακόλουθων έργων:</a:t>
            </a:r>
          </a:p>
          <a:p>
            <a:pPr marL="0" indent="0" algn="ctr">
              <a:buNone/>
            </a:pPr>
            <a:r>
              <a:rPr lang="el-GR" sz="2000" b="1" dirty="0" smtClean="0"/>
              <a:t>Εικόνες</a:t>
            </a:r>
            <a:r>
              <a:rPr lang="en-US" sz="2000" b="1" dirty="0" smtClean="0"/>
              <a:t>/</a:t>
            </a:r>
            <a:r>
              <a:rPr lang="el-GR" sz="2000" b="1" dirty="0" smtClean="0"/>
              <a:t>Φωτογραφίες</a:t>
            </a:r>
            <a:endParaRPr lang="en-US" sz="2000" b="1" dirty="0" smtClean="0"/>
          </a:p>
          <a:p>
            <a:pPr marL="0" indent="0" algn="ctr">
              <a:buNone/>
            </a:pPr>
            <a:endParaRPr lang="el-GR" sz="2000" b="1" dirty="0" smtClean="0"/>
          </a:p>
          <a:p>
            <a:pPr marL="0" indent="0" algn="ctr">
              <a:buNone/>
            </a:pPr>
            <a:r>
              <a:rPr lang="el-GR" sz="2000" i="1" dirty="0" smtClean="0"/>
              <a:t>Τα εν λόγω έργα </a:t>
            </a:r>
            <a:r>
              <a:rPr lang="el-GR" sz="2000" i="1" dirty="0" smtClean="0"/>
              <a:t>αποτελούν Κοινό Κτήμα (</a:t>
            </a:r>
            <a:r>
              <a:rPr lang="en-US" sz="2000" i="1" dirty="0" smtClean="0"/>
              <a:t>public domain)</a:t>
            </a:r>
            <a:r>
              <a:rPr lang="el-GR" sz="2000" i="1" dirty="0" smtClean="0"/>
              <a:t> και έχουν ανακτηθεί από το </a:t>
            </a:r>
            <a:r>
              <a:rPr lang="en-US" sz="2000" i="1" dirty="0" smtClean="0"/>
              <a:t>project </a:t>
            </a:r>
            <a:r>
              <a:rPr lang="en-US" sz="2000" i="1" dirty="0"/>
              <a:t>Wikimedia Commons http://commons.wikimedia.org/wiki/Main_Page</a:t>
            </a:r>
            <a:endParaRPr lang="el-GR" sz="2000" i="1"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20</a:t>
            </a:fld>
            <a:endParaRPr lang="el-GR"/>
          </a:p>
        </p:txBody>
      </p:sp>
    </p:spTree>
    <p:extLst>
      <p:ext uri="{BB962C8B-B14F-4D97-AF65-F5344CB8AC3E}">
        <p14:creationId xmlns:p14="http://schemas.microsoft.com/office/powerpoint/2010/main" val="3454875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a:t>
            </a:r>
            <a:r>
              <a:rPr lang="el-GR" dirty="0"/>
              <a:t>ενότητας</a:t>
            </a:r>
            <a:endParaRPr lang="en-US" dirty="0"/>
          </a:p>
        </p:txBody>
      </p:sp>
      <p:sp>
        <p:nvSpPr>
          <p:cNvPr id="3" name="Content Placeholder 2"/>
          <p:cNvSpPr>
            <a:spLocks noGrp="1"/>
          </p:cNvSpPr>
          <p:nvPr>
            <p:ph idx="1"/>
          </p:nvPr>
        </p:nvSpPr>
        <p:spPr>
          <a:xfrm>
            <a:off x="467544" y="1484784"/>
            <a:ext cx="8229600" cy="5141168"/>
          </a:xfrm>
        </p:spPr>
        <p:txBody>
          <a:bodyPr>
            <a:normAutofit fontScale="85000" lnSpcReduction="20000"/>
          </a:bodyPr>
          <a:lstStyle/>
          <a:p>
            <a:r>
              <a:rPr lang="el-GR" sz="2400" dirty="0"/>
              <a:t>Μελετώντας την ιστορία των γυναικών και του φύλου στην πρώιμη νεότερη </a:t>
            </a:r>
            <a:r>
              <a:rPr lang="el-GR" sz="2400" dirty="0" smtClean="0"/>
              <a:t>Ευρώπη</a:t>
            </a:r>
          </a:p>
          <a:p>
            <a:r>
              <a:rPr lang="el-GR" sz="2400" dirty="0"/>
              <a:t>Η </a:t>
            </a:r>
            <a:r>
              <a:rPr lang="en-US" sz="2400" dirty="0" err="1"/>
              <a:t>Faltonia</a:t>
            </a:r>
            <a:r>
              <a:rPr lang="en-US" sz="2400" dirty="0"/>
              <a:t> </a:t>
            </a:r>
            <a:r>
              <a:rPr lang="en-US" sz="2400" dirty="0" err="1"/>
              <a:t>Betizia</a:t>
            </a:r>
            <a:r>
              <a:rPr lang="en-US" sz="2400" dirty="0"/>
              <a:t> </a:t>
            </a:r>
            <a:r>
              <a:rPr lang="en-US" sz="2400" dirty="0" err="1"/>
              <a:t>Proba</a:t>
            </a:r>
            <a:r>
              <a:rPr lang="en-US" sz="2400" dirty="0"/>
              <a:t> </a:t>
            </a:r>
            <a:r>
              <a:rPr lang="el-GR" sz="2400" dirty="0"/>
              <a:t>διδάσκει την ιστορία του </a:t>
            </a:r>
            <a:r>
              <a:rPr lang="el-GR" sz="2400" dirty="0" smtClean="0"/>
              <a:t>κόσμου</a:t>
            </a:r>
          </a:p>
          <a:p>
            <a:r>
              <a:rPr lang="el-GR" sz="2400" dirty="0"/>
              <a:t>Η Αμαζόνα </a:t>
            </a:r>
            <a:r>
              <a:rPr lang="el-GR" sz="2400" dirty="0" err="1" smtClean="0"/>
              <a:t>Πενθεσίλεια</a:t>
            </a:r>
            <a:endParaRPr lang="el-GR" sz="2400" dirty="0" smtClean="0"/>
          </a:p>
          <a:p>
            <a:r>
              <a:rPr lang="el-GR" sz="2400" dirty="0"/>
              <a:t>Οι γυναίκες κατείχαν ισότιμη θέση με τους άνδρες στην </a:t>
            </a:r>
            <a:r>
              <a:rPr lang="el-GR" sz="2400" dirty="0" smtClean="0"/>
              <a:t>εξιδανικευμένη </a:t>
            </a:r>
            <a:r>
              <a:rPr lang="el-GR" sz="2400" dirty="0"/>
              <a:t>Αναγέννηση του </a:t>
            </a:r>
            <a:r>
              <a:rPr lang="en-US" sz="2400" dirty="0"/>
              <a:t>Jacob </a:t>
            </a:r>
            <a:r>
              <a:rPr lang="en-US" sz="2400" dirty="0" smtClean="0"/>
              <a:t>Burckhardt</a:t>
            </a:r>
            <a:endParaRPr lang="el-GR" sz="2400" dirty="0" smtClean="0"/>
          </a:p>
          <a:p>
            <a:r>
              <a:rPr lang="el-GR" sz="2400" dirty="0"/>
              <a:t>Η </a:t>
            </a:r>
            <a:r>
              <a:rPr lang="en-US" sz="2400" dirty="0"/>
              <a:t>Joan Kelly </a:t>
            </a:r>
            <a:r>
              <a:rPr lang="el-GR" sz="2400" dirty="0"/>
              <a:t>απογύμνωσε την Αναγέννηση από το εξιδανικευμένο ένδυμά της…</a:t>
            </a:r>
            <a:r>
              <a:rPr lang="en-US" sz="2400" dirty="0" smtClean="0"/>
              <a:t> </a:t>
            </a:r>
            <a:endParaRPr lang="el-GR" sz="2400" dirty="0" smtClean="0"/>
          </a:p>
          <a:p>
            <a:r>
              <a:rPr lang="el-GR" sz="2400" dirty="0"/>
              <a:t>…και αμφισβήτησε τα ορόσημα της Δυτικής και </a:t>
            </a:r>
            <a:r>
              <a:rPr lang="el-GR" sz="2400" i="1" dirty="0" err="1"/>
              <a:t>ανδροκεντρικής</a:t>
            </a:r>
            <a:r>
              <a:rPr lang="el-GR" sz="2400" dirty="0"/>
              <a:t> </a:t>
            </a:r>
            <a:r>
              <a:rPr lang="el-GR" sz="2400" dirty="0" smtClean="0"/>
              <a:t>ιστοριογραφίας</a:t>
            </a:r>
          </a:p>
          <a:p>
            <a:r>
              <a:rPr lang="el-GR" sz="2400" i="1" dirty="0"/>
              <a:t>Πρώιμη </a:t>
            </a:r>
            <a:r>
              <a:rPr lang="el-GR" sz="2400" i="1" dirty="0" err="1"/>
              <a:t>νεοτερικότητα</a:t>
            </a:r>
            <a:r>
              <a:rPr lang="el-GR" sz="2400" dirty="0"/>
              <a:t>: </a:t>
            </a:r>
            <a:r>
              <a:rPr lang="el-GR" sz="2400" dirty="0" smtClean="0"/>
              <a:t>ένα </a:t>
            </a:r>
            <a:r>
              <a:rPr lang="el-GR" sz="2400" dirty="0"/>
              <a:t>χρήσιμο αναλυτικό εργαλείο</a:t>
            </a:r>
            <a:r>
              <a:rPr lang="el-GR" sz="2400" dirty="0" smtClean="0"/>
              <a:t>;</a:t>
            </a:r>
          </a:p>
          <a:p>
            <a:r>
              <a:rPr lang="el-GR" sz="2400" dirty="0"/>
              <a:t>Από τη μία στις πολλαπλές γυναικείες </a:t>
            </a:r>
            <a:r>
              <a:rPr lang="el-GR" sz="2400" dirty="0" smtClean="0"/>
              <a:t>ιστορίες</a:t>
            </a:r>
          </a:p>
          <a:p>
            <a:r>
              <a:rPr lang="el-GR" sz="2400" dirty="0"/>
              <a:t>Η ιστορία του ανδρισμού έχει οδηγήσει σε επανεξέταση της πρώιμης νεότερης </a:t>
            </a:r>
            <a:r>
              <a:rPr lang="el-GR" sz="2400" dirty="0" smtClean="0"/>
              <a:t>πατριαρχίας</a:t>
            </a:r>
          </a:p>
          <a:p>
            <a:r>
              <a:rPr lang="el-GR" sz="2400" dirty="0"/>
              <a:t>Συγχρόνως υπογραμμίζεται πλέον η πολυπλοκότητα των </a:t>
            </a:r>
            <a:r>
              <a:rPr lang="el-GR" sz="2400" dirty="0" err="1"/>
              <a:t>έμφυλων</a:t>
            </a:r>
            <a:r>
              <a:rPr lang="el-GR" sz="2400" dirty="0"/>
              <a:t> σχέσεων εξουσίας </a:t>
            </a:r>
            <a:endParaRPr lang="el-GR" sz="2400" dirty="0" smtClean="0"/>
          </a:p>
          <a:p>
            <a:r>
              <a:rPr lang="el-GR" sz="2400" dirty="0"/>
              <a:t>Προς μια σταδιακή αποπολιτικοποίηση του πεδίου</a:t>
            </a:r>
            <a:r>
              <a:rPr lang="el-GR" sz="2400" dirty="0" smtClean="0"/>
              <a:t>;</a:t>
            </a:r>
          </a:p>
          <a:p>
            <a:r>
              <a:rPr lang="el-GR" sz="2200" dirty="0"/>
              <a:t>Προτεινόμενη Βιβλιογραφία</a:t>
            </a:r>
            <a:endParaRPr lang="el-GR" sz="2200" dirty="0" smtClean="0"/>
          </a:p>
          <a:p>
            <a:endParaRPr lang="en-US" sz="2000"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3</a:t>
            </a:fld>
            <a:endParaRPr lang="el-GR"/>
          </a:p>
        </p:txBody>
      </p:sp>
    </p:spTree>
    <p:extLst>
      <p:ext uri="{BB962C8B-B14F-4D97-AF65-F5344CB8AC3E}">
        <p14:creationId xmlns:p14="http://schemas.microsoft.com/office/powerpoint/2010/main" val="234544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normAutofit fontScale="90000"/>
          </a:bodyPr>
          <a:lstStyle/>
          <a:p>
            <a:r>
              <a:rPr lang="el-GR" dirty="0"/>
              <a:t>Εισαγωγή: </a:t>
            </a:r>
            <a:r>
              <a:rPr lang="en-US" dirty="0"/>
              <a:t/>
            </a:r>
            <a:br>
              <a:rPr lang="en-US" dirty="0"/>
            </a:br>
            <a:r>
              <a:rPr lang="el-GR" dirty="0"/>
              <a:t>μελετώντας την ιστορία των γυναικών και του φύλου στην πρώιμη νεότερη Ευρώπη (15ος-18ος αι.)</a:t>
            </a:r>
          </a:p>
        </p:txBody>
      </p:sp>
      <p:sp>
        <p:nvSpPr>
          <p:cNvPr id="3" name="Slide Number Placeholder 2"/>
          <p:cNvSpPr>
            <a:spLocks noGrp="1"/>
          </p:cNvSpPr>
          <p:nvPr>
            <p:ph type="sldNum" sz="quarter" idx="12"/>
          </p:nvPr>
        </p:nvSpPr>
        <p:spPr/>
        <p:txBody>
          <a:bodyPr/>
          <a:lstStyle/>
          <a:p>
            <a:fld id="{D3F1D1C4-C2D9-4231-9FB2-B2D9D97AA41D}" type="slidenum">
              <a:rPr lang="el-GR" smtClean="0"/>
              <a:pPr/>
              <a:t>4</a:t>
            </a:fld>
            <a:endParaRPr lang="el-GR"/>
          </a:p>
        </p:txBody>
      </p:sp>
    </p:spTree>
    <p:extLst>
      <p:ext uri="{BB962C8B-B14F-4D97-AF65-F5344CB8AC3E}">
        <p14:creationId xmlns:p14="http://schemas.microsoft.com/office/powerpoint/2010/main" val="2135985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Μελετώντας την ιστορία των γυναικών και του φύλου στην πρώιμη νεότερη Ευρώπη</a:t>
            </a:r>
            <a:endParaRPr lang="el-GR" sz="3200" dirty="0"/>
          </a:p>
        </p:txBody>
      </p:sp>
      <p:sp>
        <p:nvSpPr>
          <p:cNvPr id="3" name="Content Placeholder 2"/>
          <p:cNvSpPr>
            <a:spLocks noGrp="1"/>
          </p:cNvSpPr>
          <p:nvPr>
            <p:ph idx="1"/>
          </p:nvPr>
        </p:nvSpPr>
        <p:spPr/>
        <p:txBody>
          <a:bodyPr>
            <a:noAutofit/>
          </a:bodyPr>
          <a:lstStyle/>
          <a:p>
            <a:r>
              <a:rPr lang="el-GR" sz="1900" dirty="0" smtClean="0"/>
              <a:t>Η εξιστόρηση των «εξαιρετικών» γυναικείων αρετών και επιτευγμάτων: από τον </a:t>
            </a:r>
            <a:r>
              <a:rPr lang="en-US" sz="1900" dirty="0" smtClean="0"/>
              <a:t>Giovanni Boccaccio </a:t>
            </a:r>
            <a:r>
              <a:rPr lang="el-GR" sz="1900" dirty="0" smtClean="0"/>
              <a:t>στον </a:t>
            </a:r>
            <a:r>
              <a:rPr lang="en-US" sz="1900" dirty="0" smtClean="0"/>
              <a:t>Jacob Burckhardt.</a:t>
            </a:r>
            <a:endParaRPr lang="el-GR" sz="1900" dirty="0" smtClean="0"/>
          </a:p>
          <a:p>
            <a:r>
              <a:rPr lang="el-GR" sz="1900" dirty="0" smtClean="0"/>
              <a:t>Ανακαλύπτοντας την «γυναικεία» Αναγέννηση κατά το πρώτο φεμινιστικό κίνημα.</a:t>
            </a:r>
          </a:p>
          <a:p>
            <a:r>
              <a:rPr lang="el-GR" sz="1900" dirty="0" smtClean="0"/>
              <a:t>Υπήρξε </a:t>
            </a:r>
            <a:r>
              <a:rPr lang="el-GR" sz="1900" i="1" dirty="0" smtClean="0"/>
              <a:t>Αναγέννηση</a:t>
            </a:r>
            <a:r>
              <a:rPr lang="el-GR" sz="1900" dirty="0" smtClean="0"/>
              <a:t> για τις γυναίκες; Η κριτική της </a:t>
            </a:r>
            <a:r>
              <a:rPr lang="en-US" sz="1900" dirty="0" smtClean="0"/>
              <a:t>Joan Kelly </a:t>
            </a:r>
            <a:r>
              <a:rPr lang="el-GR" sz="1900" dirty="0" smtClean="0"/>
              <a:t>και η κοινωνική ιστορία των γυναικών κατά το δεύτερο φεμινιστικό κίνημα.</a:t>
            </a:r>
          </a:p>
          <a:p>
            <a:r>
              <a:rPr lang="el-GR" sz="1900" i="1" dirty="0" smtClean="0"/>
              <a:t>Πρώιμη νεοτερικότητα</a:t>
            </a:r>
            <a:r>
              <a:rPr lang="el-GR" sz="1900" dirty="0" smtClean="0"/>
              <a:t>: μια χρήσιμη αναλυτική κατηγορία για την ιστοριογραφία των γυναικών και του φύλου;</a:t>
            </a:r>
          </a:p>
          <a:p>
            <a:r>
              <a:rPr lang="el-GR" sz="1900" dirty="0" smtClean="0"/>
              <a:t>Πρόσφατες ιστοριογραφικές κατευθύνσεις: πηγές, μέθοδοι, </a:t>
            </a:r>
            <a:r>
              <a:rPr lang="el-GR" sz="1900" dirty="0" err="1" smtClean="0"/>
              <a:t>εννοιολογήσεις</a:t>
            </a:r>
            <a:r>
              <a:rPr lang="el-GR" sz="1900" dirty="0" smtClean="0"/>
              <a:t>.</a:t>
            </a:r>
          </a:p>
          <a:p>
            <a:r>
              <a:rPr lang="el-GR" sz="1900" dirty="0" smtClean="0"/>
              <a:t>Η ιστορία του ανδρισμού: αναθεωρώντας ή επαληθεύοντας την πρώιμη νεότερη πατριαρχία;</a:t>
            </a:r>
          </a:p>
          <a:p>
            <a:r>
              <a:rPr lang="el-GR" sz="1900" dirty="0" smtClean="0"/>
              <a:t>Λόγοι, πρακτικές, δράσεις</a:t>
            </a:r>
            <a:r>
              <a:rPr lang="en-US" sz="1900" dirty="0" smtClean="0"/>
              <a:t>,</a:t>
            </a:r>
            <a:r>
              <a:rPr lang="el-GR" sz="1900" dirty="0" smtClean="0"/>
              <a:t> επιτελέσεις: εύθραυστες διαπλοκές.</a:t>
            </a:r>
          </a:p>
          <a:p>
            <a:r>
              <a:rPr lang="el-GR" sz="1900" dirty="0" smtClean="0"/>
              <a:t>Είναι η ιστοριογραφία των γυναικών και του φύλου μια φεμινιστική ιστορία; Νέες προκλήσεις και διλήμματα. </a:t>
            </a:r>
          </a:p>
          <a:p>
            <a:r>
              <a:rPr lang="el-GR" sz="1900" dirty="0" smtClean="0"/>
              <a:t>Σπουδάζοντας ιστορία των γυναικών και του φύλου στις ΗΠΑ και την Ευρώπη.</a:t>
            </a:r>
            <a:endParaRPr lang="el-GR" sz="1900"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5</a:t>
            </a:fld>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800" dirty="0" smtClean="0"/>
              <a:t/>
            </a:r>
            <a:br>
              <a:rPr lang="el-GR" sz="2800" dirty="0" smtClean="0"/>
            </a:br>
            <a:r>
              <a:rPr lang="el-GR" sz="2800" dirty="0" smtClean="0"/>
              <a:t>Η </a:t>
            </a:r>
            <a:r>
              <a:rPr lang="en-US" sz="2800" dirty="0" err="1" smtClean="0"/>
              <a:t>Faltonia</a:t>
            </a:r>
            <a:r>
              <a:rPr lang="en-US" sz="2800" dirty="0" smtClean="0"/>
              <a:t> </a:t>
            </a:r>
            <a:r>
              <a:rPr lang="en-US" sz="2800" dirty="0" err="1" smtClean="0"/>
              <a:t>Betizia</a:t>
            </a:r>
            <a:r>
              <a:rPr lang="en-US" sz="2800" dirty="0" smtClean="0"/>
              <a:t> </a:t>
            </a:r>
            <a:r>
              <a:rPr lang="en-US" sz="2800" dirty="0" err="1" smtClean="0"/>
              <a:t>Proba</a:t>
            </a:r>
            <a:r>
              <a:rPr lang="en-US" sz="2800" dirty="0" smtClean="0"/>
              <a:t> </a:t>
            </a:r>
            <a:r>
              <a:rPr lang="el-GR" sz="2800" dirty="0" smtClean="0"/>
              <a:t>διδάσκει την ιστορία του κόσμου: από γαλλικό χειρόγραφο του 15ου αιώνα του </a:t>
            </a:r>
            <a:r>
              <a:rPr lang="en-US" sz="2800" dirty="0" smtClean="0"/>
              <a:t>Giovanni Boccaccio, </a:t>
            </a:r>
            <a:r>
              <a:rPr lang="en-US" sz="2800" i="1" dirty="0" smtClean="0"/>
              <a:t>De Claris </a:t>
            </a:r>
            <a:r>
              <a:rPr lang="en-US" sz="2800" i="1" dirty="0" err="1" smtClean="0"/>
              <a:t>Mulieribus</a:t>
            </a:r>
            <a:r>
              <a:rPr lang="en-US" sz="2800" dirty="0" smtClean="0"/>
              <a:t> (</a:t>
            </a:r>
            <a:r>
              <a:rPr lang="el-GR" sz="2800" dirty="0" smtClean="0"/>
              <a:t>1361-2</a:t>
            </a:r>
            <a:r>
              <a:rPr lang="en-US" sz="2800" dirty="0" smtClean="0"/>
              <a:t>)</a:t>
            </a:r>
            <a:r>
              <a:rPr lang="el-GR" sz="2800" dirty="0" smtClean="0"/>
              <a:t/>
            </a:r>
            <a:br>
              <a:rPr lang="el-GR" sz="2800" dirty="0" smtClean="0"/>
            </a:br>
            <a:r>
              <a:rPr lang="el-GR" sz="2800" dirty="0" smtClean="0"/>
              <a:t>(Εθνική Βιβλιοθήκη της Γαλλίας)</a:t>
            </a:r>
            <a:endParaRPr lang="el-GR" sz="2800" dirty="0"/>
          </a:p>
        </p:txBody>
      </p:sp>
      <p:pic>
        <p:nvPicPr>
          <p:cNvPr id="4" name="Content Placeholder 3" descr="Εικόνα:Η Faltonia Betizia Proba διδάσκει την ιστορία του κόσμου: από γαλλικό χειρόγραφο του 15ου αιώνα του Giovanni Boccaccio, De Claris Mulieribus (1361-2)&#10;(Εθνική Βιβλιοθήκη της Γαλλίας)"/>
          <p:cNvPicPr>
            <a:picLocks noGrp="1" noChangeAspect="1"/>
          </p:cNvPicPr>
          <p:nvPr>
            <p:ph idx="1"/>
          </p:nvPr>
        </p:nvPicPr>
        <p:blipFill>
          <a:blip r:embed="rId2" cstate="print"/>
          <a:stretch>
            <a:fillRect/>
          </a:stretch>
        </p:blipFill>
        <p:spPr>
          <a:xfrm>
            <a:off x="1331640" y="1988840"/>
            <a:ext cx="6444193"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D3F1D1C4-C2D9-4231-9FB2-B2D9D97AA41D}" type="slidenum">
              <a:rPr lang="el-GR" smtClean="0"/>
              <a:pPr/>
              <a:t>6</a:t>
            </a:fld>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dirty="0" smtClean="0"/>
              <a:t/>
            </a:r>
            <a:br>
              <a:rPr lang="en-US" sz="2500" dirty="0" smtClean="0"/>
            </a:br>
            <a:r>
              <a:rPr lang="el-GR" sz="2500" dirty="0" smtClean="0"/>
              <a:t>Η Αμαζόνα </a:t>
            </a:r>
            <a:r>
              <a:rPr lang="el-GR" sz="2500" dirty="0" err="1" smtClean="0"/>
              <a:t>Πενθεσίλεια</a:t>
            </a:r>
            <a:r>
              <a:rPr lang="el-GR" sz="2500" dirty="0" smtClean="0"/>
              <a:t>: </a:t>
            </a:r>
            <a:br>
              <a:rPr lang="el-GR" sz="2500" dirty="0" smtClean="0"/>
            </a:br>
            <a:r>
              <a:rPr lang="el-GR" sz="2500" dirty="0" smtClean="0"/>
              <a:t>από γαλλικό χειρόγραφο του 15ου αιώνα του </a:t>
            </a:r>
            <a:r>
              <a:rPr lang="en-US" sz="2500" dirty="0" smtClean="0"/>
              <a:t>Giovanni Boccaccio, </a:t>
            </a:r>
            <a:r>
              <a:rPr lang="en-US" sz="2500" i="1" dirty="0" smtClean="0"/>
              <a:t>De Claris </a:t>
            </a:r>
            <a:r>
              <a:rPr lang="en-US" sz="2500" i="1" dirty="0" err="1" smtClean="0"/>
              <a:t>Mulieribus</a:t>
            </a:r>
            <a:r>
              <a:rPr lang="en-US" sz="2500" dirty="0" smtClean="0"/>
              <a:t> (</a:t>
            </a:r>
            <a:r>
              <a:rPr lang="el-GR" sz="2500" dirty="0" smtClean="0"/>
              <a:t>1361-2</a:t>
            </a:r>
            <a:r>
              <a:rPr lang="en-US" sz="2500" dirty="0" smtClean="0"/>
              <a:t>)</a:t>
            </a:r>
            <a:r>
              <a:rPr lang="el-GR" sz="2500" dirty="0" smtClean="0"/>
              <a:t/>
            </a:r>
            <a:br>
              <a:rPr lang="el-GR" sz="2500" dirty="0" smtClean="0"/>
            </a:br>
            <a:r>
              <a:rPr lang="el-GR" sz="2500" dirty="0" smtClean="0"/>
              <a:t>(Εθνική Βιβλιοθήκη της Γαλλίας)</a:t>
            </a:r>
            <a:endParaRPr lang="el-GR" sz="2500" dirty="0"/>
          </a:p>
        </p:txBody>
      </p:sp>
      <p:pic>
        <p:nvPicPr>
          <p:cNvPr id="4" name="Content Placeholder 3" descr="Εικόνα:Η Αμαζόνα Πενθεσίλεια: &#10;από γαλλικό χειρόγραφο του 15ου αιώνα του Giovanni Boccaccio, De Claris Mulieribus (1361-2)&#10;(Εθνική Βιβλιοθήκη της Γαλλίας)"/>
          <p:cNvPicPr>
            <a:picLocks noGrp="1" noChangeAspect="1"/>
          </p:cNvPicPr>
          <p:nvPr>
            <p:ph idx="1"/>
          </p:nvPr>
        </p:nvPicPr>
        <p:blipFill>
          <a:blip r:embed="rId2" cstate="print"/>
          <a:stretch>
            <a:fillRect/>
          </a:stretch>
        </p:blipFill>
        <p:spPr>
          <a:xfrm>
            <a:off x="2339752" y="1988840"/>
            <a:ext cx="4583840"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D3F1D1C4-C2D9-4231-9FB2-B2D9D97AA41D}" type="slidenum">
              <a:rPr lang="el-GR" smtClean="0"/>
              <a:pPr/>
              <a:t>7</a:t>
            </a:fld>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smtClean="0"/>
              <a:t>Οι γυναίκες κατείχαν ισότιμη θέση με τους άνδρες στην εξιδανικευμένη Αναγέννηση του </a:t>
            </a:r>
            <a:r>
              <a:rPr lang="en-US" sz="3200" dirty="0" smtClean="0"/>
              <a:t>Jacob Burckhardt </a:t>
            </a:r>
            <a:endParaRPr lang="el-GR" sz="3200" dirty="0"/>
          </a:p>
        </p:txBody>
      </p:sp>
      <p:sp>
        <p:nvSpPr>
          <p:cNvPr id="3" name="Content Placeholder 2"/>
          <p:cNvSpPr>
            <a:spLocks noGrp="1"/>
          </p:cNvSpPr>
          <p:nvPr>
            <p:ph idx="1"/>
          </p:nvPr>
        </p:nvSpPr>
        <p:spPr/>
        <p:txBody>
          <a:bodyPr>
            <a:normAutofit fontScale="40000" lnSpcReduction="20000"/>
          </a:bodyPr>
          <a:lstStyle/>
          <a:p>
            <a:pPr algn="just">
              <a:buNone/>
            </a:pPr>
            <a:r>
              <a:rPr lang="el-GR" dirty="0" smtClean="0"/>
              <a:t>         «</a:t>
            </a:r>
            <a:r>
              <a:rPr lang="el-GR" sz="3500" dirty="0" smtClean="0"/>
              <a:t>Για την κατανόηση της ανώτερης κοινωνικότητας της Αναγέννησης είναι τέλος ουσιώδες να γνωρίζουμε ότι η γυναίκα απολάμβανε του ιδίου σεβασμού όπως και ο άνδρας… Κυρίως η μόρφωση της γυναίκας των ανωτέρων κοινωνικών τάξεων είναι </a:t>
            </a:r>
            <a:r>
              <a:rPr lang="el-GR" sz="3500" dirty="0" err="1" smtClean="0"/>
              <a:t>κατ’ουσίαν</a:t>
            </a:r>
            <a:r>
              <a:rPr lang="el-GR" sz="3500" dirty="0" smtClean="0"/>
              <a:t> ίδια με του άνδρα. Οι Ιταλοί της Αναγέννησης δεν διστάζουν καθόλου </a:t>
            </a:r>
            <a:r>
              <a:rPr lang="el-GR" sz="3500" dirty="0" err="1" smtClean="0"/>
              <a:t>ν’αφήσουν</a:t>
            </a:r>
            <a:r>
              <a:rPr lang="el-GR" sz="3500" dirty="0" smtClean="0"/>
              <a:t> το μάθημα της λογοτεχνίας, ακόμα και της φιλολογίας, να επιδράσει εξ ίσου σε θυγατέρες και γιους. Γιατί καθώς θεωρούσαν τον </a:t>
            </a:r>
            <a:r>
              <a:rPr lang="el-GR" sz="3500" dirty="0" err="1" smtClean="0"/>
              <a:t>νεοαρχαίο</a:t>
            </a:r>
            <a:r>
              <a:rPr lang="el-GR" sz="3500" dirty="0" smtClean="0"/>
              <a:t> αυτόν πολιτισμό ως το ύψιστο κτήμα της ζωής, τον παρείχαν και στις θυγατέρες ευχαρίστως. Βλέπουμε σε ποιο βαθμό δεξιοτεχνίας έφθαναν ακόμη και θυγατέρες ηγεμόνων στη λατινική ομιλία και γραφή. Άλλες έπρεπε να μοιράζονται τουλάχιστον τα αναγνώσματα των ανδρών για να μπορούν να παρακολουθήσουν το πραγματολογικό περιεχόμενο της αρχαιότητας, αφού αυτό κυριαρχούσε σε μεγάλο βαθμό στις συζητήσεις. </a:t>
            </a:r>
            <a:r>
              <a:rPr lang="el-GR" sz="3500" dirty="0" err="1" smtClean="0"/>
              <a:t>Σ’αυτά</a:t>
            </a:r>
            <a:r>
              <a:rPr lang="el-GR" sz="3500" dirty="0" smtClean="0"/>
              <a:t> προστέθηκε εν συνεχεία η ενεργός συμμετοχή τους στην ιταλική ποίηση με σονέτα και αυτοσχεδιασμούς, κι εδώ έγιναν διάσημες μια σειρά από κυρίες… Η </a:t>
            </a:r>
            <a:r>
              <a:rPr lang="en-US" sz="3500" dirty="0" err="1" smtClean="0"/>
              <a:t>Vittoria</a:t>
            </a:r>
            <a:r>
              <a:rPr lang="en-US" sz="3500" dirty="0" smtClean="0"/>
              <a:t> Colonna</a:t>
            </a:r>
            <a:r>
              <a:rPr lang="el-GR" sz="3500" dirty="0" smtClean="0"/>
              <a:t> μπορεί μάλιστα να χαρακτηριστεί αθάνατη. Εάν κάτι τεκμηριώνει τον πιο πάνω ισχυρισμό μας, είναι τούτη η γυναικεία ποίηση με τους εντελώς ανδρικούς της τόνους. Ερωτικά σονέτα καθώς και θρησκευτικά ποιήματα εμφανίζουν τόσο αποφασιστική, ακριβή διατύπωση, απέχουν τόσο πολύ από το τρυφερό ημίφως της ονειροπόλησης και τον ερασιτεχνισμό που χαρακτηρίζει κατά τα λοιπά τη γυναικεία ποίηση, ώστε θα μπορούσε κανείς να τα περάσει κάλλιστα για έργα ανδρών… Γιατί μέσω της παιδείας ο ατομικισμός αναπτύσσεται και στις γυναίκες των ανωτέρων τάξεων, ακριβώς όπως και στους άνδρες, ενώ εκτός της Ιταλίας και μέχρι τη Μεταρρύθμιση οι γυναίκες, ακόμη και οι αρχόντισσες, έρχονται πολύ σπάνια στο προσκήνιο ως πρόσωπα… Δεν γίνεται λόγος για κάποια ιδιόμορφη, συνειδητή </a:t>
            </a:r>
            <a:r>
              <a:rPr lang="en-US" sz="3500" dirty="0" smtClean="0"/>
              <a:t>‘</a:t>
            </a:r>
            <a:r>
              <a:rPr lang="el-GR" sz="3500" dirty="0" smtClean="0"/>
              <a:t>χειραφέτηση</a:t>
            </a:r>
            <a:r>
              <a:rPr lang="en-US" sz="3500" dirty="0" smtClean="0"/>
              <a:t>’</a:t>
            </a:r>
            <a:r>
              <a:rPr lang="el-GR" sz="3500" dirty="0" smtClean="0"/>
              <a:t>, γιατί το ζήτημα θεωρούνταν αυτονόητο… Το μεγαλύτερο παίνεμα που αποδιδόταν τότε στις σπουδαίες Ιταλίδες είναι ότι είχαν ανδρικό πνεύμα και φρόνημα. Αρκεί να προσέξει κανείς την εντελώς ανδρική στάση των περισσοτέρων γυναικών… Ο τίτλος μιας </a:t>
            </a:r>
            <a:r>
              <a:rPr lang="en-US" sz="3500" i="1" dirty="0" smtClean="0"/>
              <a:t>virago</a:t>
            </a:r>
            <a:r>
              <a:rPr lang="el-GR" sz="3500" dirty="0" smtClean="0"/>
              <a:t>, μιας αντρογυναίκας, που στην εποχή μας θεωρείται πολύ διφορούμενη φιλοφρόνηση, σήμαινε την εποχή εκείνη καθαρή δόξα».</a:t>
            </a:r>
          </a:p>
          <a:p>
            <a:pPr>
              <a:buNone/>
            </a:pPr>
            <a:r>
              <a:rPr lang="el-GR" sz="3500" dirty="0" smtClean="0"/>
              <a:t>         </a:t>
            </a:r>
            <a:r>
              <a:rPr lang="el-GR" sz="3300" dirty="0" smtClean="0"/>
              <a:t>Γιάκομπ </a:t>
            </a:r>
            <a:r>
              <a:rPr lang="el-GR" sz="3300" dirty="0" err="1" smtClean="0"/>
              <a:t>Μπούρκχαρτ</a:t>
            </a:r>
            <a:r>
              <a:rPr lang="el-GR" sz="3300" dirty="0" smtClean="0"/>
              <a:t>, </a:t>
            </a:r>
            <a:r>
              <a:rPr lang="el-GR" sz="3300" i="1" dirty="0" smtClean="0"/>
              <a:t>Ο Πολιτισμός της Αναγέννησης στην Ιταλία</a:t>
            </a:r>
            <a:r>
              <a:rPr lang="el-GR" sz="3300" dirty="0" smtClean="0"/>
              <a:t> , Νεφέλη, Αθήνα 1997, σ. 271-274 (1η έκδοση: 1860).</a:t>
            </a:r>
          </a:p>
          <a:p>
            <a:pPr>
              <a:buNone/>
            </a:pPr>
            <a:endParaRPr lang="el-GR"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8</a:t>
            </a:fld>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900" dirty="0" smtClean="0"/>
              <a:t>Η </a:t>
            </a:r>
            <a:r>
              <a:rPr lang="en-US" sz="2900" dirty="0" smtClean="0"/>
              <a:t>Joan Kelly </a:t>
            </a:r>
            <a:r>
              <a:rPr lang="el-GR" sz="2900" dirty="0" smtClean="0"/>
              <a:t>απογύμνωσε την Αναγέννηση από το εξιδανικευμένο ένδυμά της…</a:t>
            </a:r>
            <a:endParaRPr lang="el-GR" sz="2900" dirty="0"/>
          </a:p>
        </p:txBody>
      </p:sp>
      <p:sp>
        <p:nvSpPr>
          <p:cNvPr id="3" name="Content Placeholder 2"/>
          <p:cNvSpPr>
            <a:spLocks noGrp="1"/>
          </p:cNvSpPr>
          <p:nvPr>
            <p:ph idx="1"/>
          </p:nvPr>
        </p:nvSpPr>
        <p:spPr/>
        <p:txBody>
          <a:bodyPr>
            <a:normAutofit fontScale="40000" lnSpcReduction="20000"/>
          </a:bodyPr>
          <a:lstStyle/>
          <a:p>
            <a:pPr algn="just">
              <a:buNone/>
            </a:pPr>
            <a:r>
              <a:rPr lang="el-GR" dirty="0" smtClean="0"/>
              <a:t>        </a:t>
            </a:r>
            <a:r>
              <a:rPr lang="en-US" dirty="0" smtClean="0"/>
              <a:t>	</a:t>
            </a:r>
            <a:r>
              <a:rPr lang="el-GR" sz="3800" dirty="0" smtClean="0"/>
              <a:t>«Ένα από τα καθήκοντα της ιστορίας των γυναικών είναι να θέσει υπό αμφισβήτηση τα έως τώρα αποδεκτά σχήματα </a:t>
            </a:r>
            <a:r>
              <a:rPr lang="el-GR" sz="3800" dirty="0" err="1" smtClean="0"/>
              <a:t>περιοδολόγησης</a:t>
            </a:r>
            <a:r>
              <a:rPr lang="el-GR" sz="3800" dirty="0" smtClean="0"/>
              <a:t>. Θεωρώντας τη γυναικεία χειραφέτηση ως σημείο αναφοράς, ανακαλύπτουμε ότι γεγονότα τα οποία προήγαν την ιστορική εξέλιξη των ανδρών, απελευθερώνοντάς τους από φυσικούς, κοινωνικούς ή ιδεολογικούς περιορισμούς, είχαν διαφορετικές ή και αντίθετες συνέπειες για τις γυναίκες. Η Αναγέννηση αποτελεί ένα καλό παράδειγμα. Η Ιταλία υπερτερούσε της υπόλοιπης Ευρώπης από το 1350 έως το 1530 περίπου λόγω της πρώιμης διαμόρφωσης γνήσιων κρατών, της ανάπτυξης μιας εμπορικής και μεταποιητικής οικονομίας που τα υποστήριζε, και της απομάκρυνσης της από τις </a:t>
            </a:r>
            <a:r>
              <a:rPr lang="el-GR" sz="3800" dirty="0" err="1" smtClean="0"/>
              <a:t>μεταφεουδαλικές</a:t>
            </a:r>
            <a:r>
              <a:rPr lang="el-GR" sz="3800" dirty="0" smtClean="0"/>
              <a:t> ή ακόμη και </a:t>
            </a:r>
            <a:r>
              <a:rPr lang="el-GR" sz="3800" dirty="0" err="1" smtClean="0"/>
              <a:t>μετασυντεχνιακές</a:t>
            </a:r>
            <a:r>
              <a:rPr lang="el-GR" sz="3800" dirty="0" smtClean="0"/>
              <a:t> κοινωνικές σχέσεις. Αυτές οι εξελίξεις αναδιοργάνωσαν την ιταλική οικονομία στη βάση νεότερων όρων και άνοιξαν τον δρόμο για τις δυνατότητες κοινωνικής και πολιτισμικής έκφρασης για την οποία είναι γνωστή η περίοδος. Ωστόσο, ακριβώς αυτές οι εξελίξεις επηρέασαν τις γυναίκες με αντίστροφο τρόπο, έτσι ώστε να μην υπάρξει καμιά αναγέννηση για τις γυναίκες – τουλάχιστον καμιά κατά τη διάρκεια της Αναγέννησης. Το κράτος, ο πρώιμος καπιταλισμός και οι κοινωνικές σχέσεις που διαμορφώθηκαν από αυτά επέδρασαν στη ζωή των γυναικών της Αναγέννησης ποικιλοτρόπως σύμφωνα με τη διαφορετική θέση που κατείχαν στην κοινωνία. Εκπληκτικό παραμένει, ωστόσο, το γεγονός ότι οι γυναίκες ως ομάδα, και ιδιαίτερα οι γυναίκες των τάξεων που κυριάρχησαν στην ιταλική αστική ζωή, βίωσαν περιορισμό των κοινωνικών και προσωπικών επιλογών τον οποίο οι άνδρες της ίδιας τάξης είτε δεν βίωσαν, όπως συνέβη στην περίπτωση των αστών, είτε δεν βίωσαν τόσο έντονα, όπως συνέβη στην περίπτωση των ευγενών». </a:t>
            </a:r>
          </a:p>
          <a:p>
            <a:pPr>
              <a:buNone/>
            </a:pPr>
            <a:r>
              <a:rPr lang="el-GR" dirty="0" smtClean="0"/>
              <a:t>        	</a:t>
            </a:r>
            <a:r>
              <a:rPr lang="en-US" sz="3500" dirty="0" smtClean="0"/>
              <a:t>Joan Kelly, “Did Women Have a Renaissance?”, </a:t>
            </a:r>
            <a:r>
              <a:rPr lang="el-GR" sz="3500" dirty="0" smtClean="0"/>
              <a:t>στο της ίδιας </a:t>
            </a:r>
            <a:r>
              <a:rPr lang="en-US" sz="3500" i="1" dirty="0" smtClean="0"/>
              <a:t>Women, History, and Theory: The Essays of Joan Kelly</a:t>
            </a:r>
            <a:r>
              <a:rPr lang="en-US" sz="3500" dirty="0" smtClean="0"/>
              <a:t>,  The University of Chicago Press, </a:t>
            </a:r>
            <a:r>
              <a:rPr lang="el-GR" sz="3500" dirty="0" smtClean="0"/>
              <a:t>Σικάγο </a:t>
            </a:r>
            <a:r>
              <a:rPr lang="en-US" sz="3500" dirty="0" smtClean="0"/>
              <a:t>1986, </a:t>
            </a:r>
            <a:r>
              <a:rPr lang="el-GR" sz="3500" dirty="0" smtClean="0"/>
              <a:t>σ. 19 (1η έκδοση: 1977).</a:t>
            </a:r>
          </a:p>
          <a:p>
            <a:pPr>
              <a:buNone/>
            </a:pPr>
            <a:endParaRPr lang="el-GR"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9</a:t>
            </a:fld>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TotalTime>
  <Words>1217</Words>
  <Application>Microsoft Office PowerPoint</Application>
  <PresentationFormat>On-screen Show (4:3)</PresentationFormat>
  <Paragraphs>115</Paragraphs>
  <Slides>20</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Θέμα του Office</vt:lpstr>
      <vt:lpstr>Φύλο και Ιστορία</vt:lpstr>
      <vt:lpstr>Σκοποί  ενότητας</vt:lpstr>
      <vt:lpstr>Περιεχόμενα  ενότητας</vt:lpstr>
      <vt:lpstr>Εισαγωγή:  μελετώντας την ιστορία των γυναικών και του φύλου στην πρώιμη νεότερη Ευρώπη (15ος-18ος αι.)</vt:lpstr>
      <vt:lpstr>Μελετώντας την ιστορία των γυναικών και του φύλου στην πρώιμη νεότερη Ευρώπη</vt:lpstr>
      <vt:lpstr> Η Faltonia Betizia Proba διδάσκει την ιστορία του κόσμου: από γαλλικό χειρόγραφο του 15ου αιώνα του Giovanni Boccaccio, De Claris Mulieribus (1361-2) (Εθνική Βιβλιοθήκη της Γαλλίας)</vt:lpstr>
      <vt:lpstr> Η Αμαζόνα Πενθεσίλεια:  από γαλλικό χειρόγραφο του 15ου αιώνα του Giovanni Boccaccio, De Claris Mulieribus (1361-2) (Εθνική Βιβλιοθήκη της Γαλλίας)</vt:lpstr>
      <vt:lpstr>Οι γυναίκες κατείχαν ισότιμη θέση με τους άνδρες στην εξιδανικευμένη Αναγέννηση του Jacob Burckhardt </vt:lpstr>
      <vt:lpstr>Η Joan Kelly απογύμνωσε την Αναγέννηση από το εξιδανικευμένο ένδυμά της…</vt:lpstr>
      <vt:lpstr>…και αμφισβήτησε τα ορόσημα της Δυτικής και ανδροκεντρικής ιστοριογραφίας</vt:lpstr>
      <vt:lpstr>Πρώιμη νεοτερικότητα:  ένα χρήσιμο αναλυτικό εργαλείο;</vt:lpstr>
      <vt:lpstr>Από τη μία στις πολλαπλές γυναικείες ιστορίες</vt:lpstr>
      <vt:lpstr>Η ιστορία του ανδρισμού έχει οδηγήσει σε επανεξέταση της πρώιμης νεότερης πατριαρχίας</vt:lpstr>
      <vt:lpstr>Συγχρόνως υπογραμμίζεται πλέον η πολυπλοκότητα των έμφυλων σχέσεων εξουσίας </vt:lpstr>
      <vt:lpstr>Προς μια σταδιακή αποπολιτικοποίηση του πεδίου;</vt:lpstr>
      <vt:lpstr>Προτεινόμενη Βιβλιογραφία</vt:lpstr>
      <vt:lpstr>Τέλος Ενότητας</vt:lpstr>
      <vt:lpstr>Χρηματοδότηση</vt:lpstr>
      <vt:lpstr>Σημείωμα Αδειοδότησης</vt:lpstr>
      <vt:lpstr>Σημείωμα Χρήσης Έργων Τρίτων</vt:lpstr>
    </vt:vector>
  </TitlesOfParts>
  <Manager>Πέτρος Πετρίδης</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1η θεματική ενότητα:    Εισαγωγή: μελετώντας την ιστορία των γυναικών και του φύλου στην πρώιμη νεότερη Ευρώπη (15ος-18ος αι.)</dc:title>
  <dc:subject>Φύλο και Ιστορία</dc:subject>
  <dc:creator>Ανδρονίκη Διαλέτη</dc:creator>
  <cp:keywords>ιστοριογραφία, μεθοδολογία, ευρωπαϊκή ιστορία, ιστορία των γυναικών και του φύλου, Αναγέννηση, πρώιμη νεοτερικότητα, Μεταρρύθμιση</cp:keywords>
  <cp:lastModifiedBy>trinitrick</cp:lastModifiedBy>
  <cp:revision>88</cp:revision>
  <dcterms:created xsi:type="dcterms:W3CDTF">2014-07-31T13:55:16Z</dcterms:created>
  <dcterms:modified xsi:type="dcterms:W3CDTF">2014-12-29T00:37:56Z</dcterms:modified>
</cp:coreProperties>
</file>