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33"/>
  </p:notesMasterIdLst>
  <p:sldIdLst>
    <p:sldId id="256" r:id="rId3"/>
    <p:sldId id="266" r:id="rId4"/>
    <p:sldId id="267" r:id="rId5"/>
    <p:sldId id="268" r:id="rId6"/>
    <p:sldId id="269" r:id="rId7"/>
    <p:sldId id="272" r:id="rId8"/>
    <p:sldId id="270" r:id="rId9"/>
    <p:sldId id="271" r:id="rId10"/>
    <p:sldId id="263" r:id="rId11"/>
    <p:sldId id="274" r:id="rId12"/>
    <p:sldId id="275" r:id="rId13"/>
    <p:sldId id="276" r:id="rId14"/>
    <p:sldId id="277" r:id="rId15"/>
    <p:sldId id="278" r:id="rId16"/>
    <p:sldId id="279" r:id="rId17"/>
    <p:sldId id="280" r:id="rId18"/>
    <p:sldId id="281" r:id="rId19"/>
    <p:sldId id="282" r:id="rId20"/>
    <p:sldId id="283" r:id="rId21"/>
    <p:sldId id="284" r:id="rId22"/>
    <p:sldId id="285" r:id="rId23"/>
    <p:sldId id="294" r:id="rId24"/>
    <p:sldId id="286" r:id="rId25"/>
    <p:sldId id="287" r:id="rId26"/>
    <p:sldId id="288" r:id="rId27"/>
    <p:sldId id="289" r:id="rId28"/>
    <p:sldId id="292" r:id="rId29"/>
    <p:sldId id="290" r:id="rId30"/>
    <p:sldId id="273" r:id="rId31"/>
    <p:sldId id="293" r:id="rId32"/>
  </p:sldIdLst>
  <p:sldSz cx="9144000" cy="6858000" type="screen4x3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0250" autoAdjust="0"/>
  </p:normalViewPr>
  <p:slideViewPr>
    <p:cSldViewPr>
      <p:cViewPr>
        <p:scale>
          <a:sx n="50" d="100"/>
          <a:sy n="50" d="100"/>
        </p:scale>
        <p:origin x="-3384" y="-12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presProps" Target="pres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κεφαλίδας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2 - Θέση ημερομηνίας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2A16BA-D3AB-4DF5-A8B3-FFA84D42CD0D}" type="datetimeFigureOut">
              <a:rPr lang="el-GR" smtClean="0"/>
              <a:pPr/>
              <a:t>2/3/2018</a:t>
            </a:fld>
            <a:endParaRPr lang="el-GR"/>
          </a:p>
        </p:txBody>
      </p:sp>
      <p:sp>
        <p:nvSpPr>
          <p:cNvPr id="4" name="3 - Θέση εικόνας διαφάνειας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4 - Θέση σημειώσεων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Kλικ για επεξεργασία των στυλ του υποδείγματος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5 - Θέση υποσέλιδου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6 - Θέση αριθμού διαφάνειας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4B32FD2-7D7E-43B3-B5B5-4364A85F35FF}" type="slidenum">
              <a:rPr lang="el-GR" smtClean="0"/>
              <a:pPr/>
              <a:t>‹#›</a:t>
            </a:fld>
            <a:endParaRPr lang="el-G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εικόνας διαφάνειας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- Θέση σημειώσεων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Ευχαριστώ πολύ για την υπομονή σας!</a:t>
            </a:r>
            <a:endParaRPr lang="el-GR" dirty="0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D944A9-AB74-4001-A871-BFF5ED25695B}" type="slidenum">
              <a:rPr lang="el-GR" smtClean="0"/>
              <a:pPr/>
              <a:t>30</a:t>
            </a:fld>
            <a:endParaRPr lang="el-G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2032416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16778"/>
            <a:ext cx="9144000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accent6">
                    <a:lumMod val="20000"/>
                    <a:lumOff val="80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4" name="Content Placeholder 2"/>
          <p:cNvSpPr>
            <a:spLocks noGrp="1"/>
          </p:cNvSpPr>
          <p:nvPr>
            <p:ph idx="10"/>
          </p:nvPr>
        </p:nvSpPr>
        <p:spPr>
          <a:xfrm>
            <a:off x="467544" y="2276872"/>
            <a:ext cx="8229600" cy="3600400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36940157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619672" y="0"/>
            <a:ext cx="7524328" cy="1069514"/>
          </a:xfrm>
          <a:prstGeom prst="rect">
            <a:avLst/>
          </a:prstGeom>
        </p:spPr>
        <p:txBody>
          <a:bodyPr anchor="ctr"/>
          <a:lstStyle>
            <a:lvl1pPr>
              <a:defRPr b="1" baseline="0">
                <a:solidFill>
                  <a:schemeClr val="tx1">
                    <a:lumMod val="75000"/>
                    <a:lumOff val="2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altLang="ko-KR" dirty="0" smtClean="0"/>
              <a:t> Click to add title</a:t>
            </a:r>
            <a:endParaRPr lang="ko-KR" alt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2123728" y="1268760"/>
            <a:ext cx="6563072" cy="460648"/>
          </a:xfrm>
          <a:prstGeom prst="rect">
            <a:avLst/>
          </a:prstGeom>
        </p:spPr>
        <p:txBody>
          <a:bodyPr anchor="ctr"/>
          <a:lstStyle>
            <a:lvl1pPr marL="0" indent="0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0"/>
          </p:nvPr>
        </p:nvSpPr>
        <p:spPr>
          <a:xfrm>
            <a:off x="2134072" y="1844824"/>
            <a:ext cx="6563072" cy="4147865"/>
          </a:xfrm>
          <a:prstGeom prst="rect">
            <a:avLst/>
          </a:prstGeom>
        </p:spPr>
        <p:txBody>
          <a:bodyPr lIns="396000" anchor="t"/>
          <a:lstStyle>
            <a:lvl1pPr marL="0" indent="0">
              <a:buNone/>
              <a:defRPr sz="1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altLang="ko-KR" dirty="0" smtClean="0"/>
              <a:t>Click to edit Master text styles</a:t>
            </a:r>
          </a:p>
        </p:txBody>
      </p:sp>
    </p:spTree>
    <p:extLst>
      <p:ext uri="{BB962C8B-B14F-4D97-AF65-F5344CB8AC3E}">
        <p14:creationId xmlns="" xmlns:p14="http://schemas.microsoft.com/office/powerpoint/2010/main" val="2326818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Θέση ημερομηνίας"/>
          <p:cNvSpPr>
            <a:spLocks noGrp="1"/>
          </p:cNvSpPr>
          <p:nvPr>
            <p:ph type="dt" sz="half" idx="10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/>
          <a:lstStyle/>
          <a:p>
            <a:fld id="{46EF1B0E-4CD7-5546-836A-4A403C596268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3" name="2 - Θέση υποσέλιδου"/>
          <p:cNvSpPr>
            <a:spLocks noGrp="1"/>
          </p:cNvSpPr>
          <p:nvPr>
            <p:ph type="ftr" sz="quarter" idx="11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3 - Θέση αριθμού διαφάνειας"/>
          <p:cNvSpPr>
            <a:spLocks noGrp="1"/>
          </p:cNvSpPr>
          <p:nvPr>
            <p:ph type="sldNum" sz="quarter" idx="12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/>
          <a:lstStyle/>
          <a:p>
            <a:fld id="{C003B6E5-5EF2-FD43-A61F-0A1001F9B7CF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65608693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24286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79332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778790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198114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18119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62918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968842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87035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792374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DCCD61-643D-44A5-A450-3A42A50CBC1E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628572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5.xml"/><Relationship Id="rId5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4.xml"/><Relationship Id="rId4" Type="http://schemas.openxmlformats.org/officeDocument/2006/relationships/slideLayout" Target="../slideLayouts/slideLayout8.xml"/><Relationship Id="rId9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37338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73" r:id="rId4"/>
  </p:sldLayoutIdLst>
  <p:txStyles>
    <p:titleStyle>
      <a:lvl1pPr algn="l" defTabSz="914400" rtl="0" eaLnBrk="1" latinLnBrk="1" hangingPunct="1">
        <a:spcBef>
          <a:spcPct val="0"/>
        </a:spcBef>
        <a:buNone/>
        <a:defRPr sz="4000" b="1" kern="1200">
          <a:solidFill>
            <a:schemeClr val="tx1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DCCD61-643D-44A5-A450-3A42A50CBC1E}" type="datetimeFigureOut">
              <a:rPr lang="en-US" smtClean="0"/>
              <a:pPr/>
              <a:t>3/2/2018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2F0832-F084-422D-97D1-AF848F4F2C3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86357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://www.free-powerpoint-templates-design.com/free-powerpoint-templates-design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1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hlinkClick r:id="rId2"/>
          </p:cNvPr>
          <p:cNvSpPr txBox="1"/>
          <p:nvPr/>
        </p:nvSpPr>
        <p:spPr>
          <a:xfrm>
            <a:off x="179512" y="5445224"/>
            <a:ext cx="5904656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err="1" smtClean="0"/>
              <a:t>Metaxia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Bareka</a:t>
            </a:r>
            <a:endParaRPr lang="en-US" sz="2800" b="1" dirty="0" smtClean="0"/>
          </a:p>
          <a:p>
            <a:r>
              <a:rPr lang="en-US" sz="2800" i="1" dirty="0" smtClean="0"/>
              <a:t>Anesthesiologist</a:t>
            </a:r>
          </a:p>
          <a:p>
            <a:r>
              <a:rPr lang="en-US" sz="2800" i="1" dirty="0" smtClean="0"/>
              <a:t>ERC Course Organizer, Course Director</a:t>
            </a:r>
            <a:endParaRPr lang="el-GR" sz="2800" i="1" dirty="0" smtClean="0"/>
          </a:p>
          <a:p>
            <a:pPr>
              <a:defRPr/>
            </a:pPr>
            <a:endParaRPr lang="el-GR" sz="2800" b="1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4328" y="298839"/>
            <a:ext cx="1301512" cy="321849"/>
          </a:xfrm>
          <a:prstGeom prst="rect">
            <a:avLst/>
          </a:prstGeom>
        </p:spPr>
      </p:pic>
      <p:sp>
        <p:nvSpPr>
          <p:cNvPr id="8" name="7 - Ορθογώνιο"/>
          <p:cNvSpPr/>
          <p:nvPr/>
        </p:nvSpPr>
        <p:spPr>
          <a:xfrm>
            <a:off x="1331640" y="1340768"/>
            <a:ext cx="655272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Pediatric Life Support</a:t>
            </a:r>
            <a:r>
              <a:rPr lang="el-G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/>
            </a:r>
            <a:br>
              <a:rPr lang="el-GR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</a:b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PLS</a:t>
            </a:r>
            <a:endParaRPr lang="el-GR" sz="4400" b="1" dirty="0">
              <a:latin typeface="+mj-lt"/>
            </a:endParaRPr>
          </a:p>
        </p:txBody>
      </p:sp>
      <p:pic>
        <p:nvPicPr>
          <p:cNvPr id="9" name="8 - Εικόνα" descr="Λογότυπο κλινικής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308304" y="44624"/>
            <a:ext cx="1800200" cy="18002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941221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Differentiations in children</a:t>
            </a:r>
            <a:endParaRPr lang="el-G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pic>
        <p:nvPicPr>
          <p:cNvPr id="5" name="4 - Εικόνα" descr="Road sign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516216" y="1340768"/>
            <a:ext cx="1876425" cy="2438400"/>
          </a:xfrm>
          <a:prstGeom prst="rect">
            <a:avLst/>
          </a:prstGeom>
        </p:spPr>
      </p:pic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467544" y="1484784"/>
            <a:ext cx="8280920" cy="4320480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ü"/>
            </a:pPr>
            <a:r>
              <a:rPr lang="en-US" sz="3200" dirty="0" smtClean="0"/>
              <a:t>Size &amp; weight</a:t>
            </a:r>
            <a:endParaRPr lang="el-GR" sz="3200" dirty="0" smtClean="0"/>
          </a:p>
          <a:p>
            <a:pPr>
              <a:spcBef>
                <a:spcPts val="600"/>
              </a:spcBef>
              <a:buFont typeface="Wingdings" pitchFamily="2" charset="2"/>
              <a:buChar char="ü"/>
            </a:pPr>
            <a:r>
              <a:rPr lang="en-US" sz="3200" dirty="0" smtClean="0"/>
              <a:t>Anatomical </a:t>
            </a:r>
            <a:r>
              <a:rPr lang="en-US" sz="3200" dirty="0" err="1" smtClean="0"/>
              <a:t>differencies</a:t>
            </a:r>
            <a:endParaRPr lang="el-GR" sz="3200" dirty="0" smtClean="0"/>
          </a:p>
          <a:p>
            <a:pPr>
              <a:spcBef>
                <a:spcPts val="600"/>
              </a:spcBef>
            </a:pPr>
            <a:r>
              <a:rPr lang="el-GR" sz="3200" dirty="0" smtClean="0"/>
              <a:t>      </a:t>
            </a:r>
            <a:r>
              <a:rPr lang="en-US" sz="3200" u="sng" dirty="0" smtClean="0"/>
              <a:t>Airway</a:t>
            </a:r>
            <a:r>
              <a:rPr lang="el-GR" sz="3200" u="sng" dirty="0" smtClean="0"/>
              <a:t>:</a:t>
            </a:r>
          </a:p>
          <a:p>
            <a:pPr lvl="1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3200" dirty="0" smtClean="0"/>
              <a:t>Size of the head and neck</a:t>
            </a:r>
            <a:endParaRPr lang="el-GR" sz="3200" dirty="0" smtClean="0"/>
          </a:p>
          <a:p>
            <a:pPr lvl="1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3200" dirty="0" smtClean="0"/>
              <a:t>Small mouth</a:t>
            </a:r>
            <a:r>
              <a:rPr lang="el-GR" sz="3200" dirty="0" smtClean="0"/>
              <a:t> / </a:t>
            </a:r>
            <a:r>
              <a:rPr lang="en-US" sz="3200" dirty="0" smtClean="0"/>
              <a:t>nose</a:t>
            </a:r>
            <a:r>
              <a:rPr lang="el-GR" sz="3200" dirty="0" smtClean="0"/>
              <a:t> – </a:t>
            </a:r>
            <a:r>
              <a:rPr lang="en-US" sz="3200" dirty="0" smtClean="0"/>
              <a:t>big</a:t>
            </a:r>
            <a:r>
              <a:rPr lang="el-GR" sz="3200" dirty="0" smtClean="0"/>
              <a:t> </a:t>
            </a:r>
            <a:r>
              <a:rPr lang="en-US" sz="3200" dirty="0" smtClean="0"/>
              <a:t>tongue</a:t>
            </a:r>
            <a:endParaRPr lang="el-GR" sz="3200" dirty="0" smtClean="0"/>
          </a:p>
          <a:p>
            <a:pPr lvl="1">
              <a:spcBef>
                <a:spcPts val="600"/>
              </a:spcBef>
              <a:buFont typeface="Wingdings" pitchFamily="2" charset="2"/>
              <a:buChar char="Ø"/>
            </a:pPr>
            <a:r>
              <a:rPr lang="en-US" sz="3200" dirty="0" smtClean="0"/>
              <a:t>Compressible base of the mouth</a:t>
            </a:r>
            <a:endParaRPr lang="el-GR" sz="3200" dirty="0"/>
          </a:p>
        </p:txBody>
      </p:sp>
      <p:pic>
        <p:nvPicPr>
          <p:cNvPr id="35842" name="Picture 2" descr="Image result for child with his tongue ou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5114924"/>
            <a:ext cx="2619375" cy="17430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Differentiations in children</a:t>
            </a:r>
            <a:endParaRPr 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251520" y="1628800"/>
            <a:ext cx="8496944" cy="4392488"/>
          </a:xfrm>
        </p:spPr>
        <p:txBody>
          <a:bodyPr/>
          <a:lstStyle/>
          <a:p>
            <a:r>
              <a:rPr lang="en-US" sz="3200" u="sng" dirty="0" smtClean="0"/>
              <a:t>Breathing</a:t>
            </a:r>
            <a:r>
              <a:rPr lang="el-GR" sz="3200" u="sng" dirty="0" smtClean="0"/>
              <a:t>: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Diaphragm the main respiratory muscle</a:t>
            </a:r>
            <a:endParaRPr lang="el-GR" sz="3200" dirty="0" smtClean="0"/>
          </a:p>
          <a:p>
            <a:pPr lvl="1">
              <a:buFont typeface="Wingdings" pitchFamily="2" charset="2"/>
              <a:buChar char="Ø"/>
            </a:pPr>
            <a:r>
              <a:rPr lang="el-GR" sz="3200" dirty="0" smtClean="0"/>
              <a:t>↑ </a:t>
            </a:r>
            <a:r>
              <a:rPr lang="en-US" sz="3200" dirty="0" smtClean="0"/>
              <a:t>metabolic rate</a:t>
            </a:r>
            <a:r>
              <a:rPr lang="el-GR" sz="3200" dirty="0" smtClean="0"/>
              <a:t>, ↑ </a:t>
            </a:r>
            <a:r>
              <a:rPr lang="en-US" sz="3200" dirty="0" smtClean="0"/>
              <a:t>consumption</a:t>
            </a:r>
            <a:r>
              <a:rPr lang="el-GR" sz="3200" dirty="0" smtClean="0"/>
              <a:t> Ο</a:t>
            </a:r>
            <a:r>
              <a:rPr lang="el-GR" sz="3200" baseline="-25000" dirty="0" smtClean="0"/>
              <a:t>2</a:t>
            </a:r>
            <a:r>
              <a:rPr lang="el-GR" sz="3200" dirty="0" smtClean="0"/>
              <a:t>,</a:t>
            </a:r>
            <a:r>
              <a:rPr lang="en-US" sz="3200" dirty="0" smtClean="0"/>
              <a:t>		</a:t>
            </a:r>
            <a:r>
              <a:rPr lang="el-GR" sz="3200" dirty="0" smtClean="0"/>
              <a:t>↑ </a:t>
            </a:r>
            <a:r>
              <a:rPr lang="en-US" sz="3200" dirty="0" smtClean="0"/>
              <a:t>respiratory rate</a:t>
            </a:r>
            <a:endParaRPr lang="el-GR" sz="3200" dirty="0" smtClean="0"/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Work of breathing</a:t>
            </a:r>
            <a:r>
              <a:rPr lang="el-GR" sz="3200" dirty="0" smtClean="0"/>
              <a:t> ~ 40% </a:t>
            </a:r>
            <a:r>
              <a:rPr lang="en-US" sz="3200" dirty="0" smtClean="0"/>
              <a:t>cardiac output</a:t>
            </a:r>
            <a:endParaRPr lang="el-GR" sz="3200" dirty="0" smtClean="0"/>
          </a:p>
          <a:p>
            <a:pPr lvl="1">
              <a:buFont typeface="Wingdings" pitchFamily="2" charset="2"/>
              <a:buChar char="Ø"/>
            </a:pPr>
            <a:r>
              <a:rPr lang="el-GR" sz="3200" dirty="0" smtClean="0"/>
              <a:t>↓ </a:t>
            </a:r>
            <a:r>
              <a:rPr lang="en-US" sz="3200" dirty="0" smtClean="0"/>
              <a:t>FRC </a:t>
            </a:r>
            <a:r>
              <a:rPr lang="el-GR" sz="3200" dirty="0" smtClean="0"/>
              <a:t> →</a:t>
            </a:r>
            <a:r>
              <a:rPr lang="de-DE" sz="3200" dirty="0" smtClean="0"/>
              <a:t> </a:t>
            </a:r>
            <a:r>
              <a:rPr lang="el-GR" sz="3200" dirty="0" smtClean="0"/>
              <a:t> </a:t>
            </a:r>
            <a:r>
              <a:rPr lang="de-DE" sz="3200" dirty="0" smtClean="0"/>
              <a:t>↓</a:t>
            </a:r>
            <a:r>
              <a:rPr lang="en-US" sz="3200" dirty="0" smtClean="0"/>
              <a:t>reserves</a:t>
            </a:r>
            <a:r>
              <a:rPr lang="el-GR" sz="3200" dirty="0" smtClean="0"/>
              <a:t> → </a:t>
            </a:r>
            <a:r>
              <a:rPr lang="en-US" sz="3200" dirty="0" smtClean="0"/>
              <a:t>quick </a:t>
            </a:r>
            <a:r>
              <a:rPr lang="en-US" sz="3200" dirty="0" err="1" smtClean="0"/>
              <a:t>desaturation</a:t>
            </a:r>
            <a:endParaRPr lang="el-G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Differentiations in children</a:t>
            </a:r>
            <a:endParaRPr lang="el-GR" dirty="0"/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467544" y="2060848"/>
            <a:ext cx="8229600" cy="3816424"/>
          </a:xfrm>
        </p:spPr>
        <p:txBody>
          <a:bodyPr/>
          <a:lstStyle/>
          <a:p>
            <a:pPr>
              <a:spcBef>
                <a:spcPts val="600"/>
              </a:spcBef>
              <a:spcAft>
                <a:spcPts val="1200"/>
              </a:spcAft>
            </a:pPr>
            <a:r>
              <a:rPr lang="en-US" sz="3200" u="sng" dirty="0" smtClean="0"/>
              <a:t>Circulation</a:t>
            </a:r>
            <a:endParaRPr lang="el-GR" sz="3200" u="sng" dirty="0" smtClean="0"/>
          </a:p>
          <a:p>
            <a:pPr lvl="1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n-US" sz="3200" dirty="0" smtClean="0"/>
              <a:t>Small blood volume</a:t>
            </a:r>
            <a:r>
              <a:rPr lang="el-GR" sz="3200" dirty="0" smtClean="0"/>
              <a:t> → </a:t>
            </a:r>
            <a:r>
              <a:rPr lang="en-US" sz="3200" dirty="0" smtClean="0"/>
              <a:t>venerable to </a:t>
            </a:r>
            <a:r>
              <a:rPr lang="en-US" sz="3200" dirty="0" err="1" smtClean="0"/>
              <a:t>hypovolemia</a:t>
            </a:r>
            <a:endParaRPr lang="el-GR" sz="3200" dirty="0" smtClean="0"/>
          </a:p>
          <a:p>
            <a:pPr lvl="1">
              <a:spcBef>
                <a:spcPts val="600"/>
              </a:spcBef>
              <a:spcAft>
                <a:spcPts val="1200"/>
              </a:spcAft>
              <a:buFont typeface="Wingdings" pitchFamily="2" charset="2"/>
              <a:buChar char="Ø"/>
            </a:pPr>
            <a:r>
              <a:rPr lang="el-GR" sz="3200" dirty="0" smtClean="0"/>
              <a:t>↑ </a:t>
            </a:r>
            <a:r>
              <a:rPr lang="en-US" sz="3200" dirty="0" smtClean="0"/>
              <a:t>metabolic rate</a:t>
            </a:r>
            <a:r>
              <a:rPr lang="el-GR" sz="3200" dirty="0" smtClean="0"/>
              <a:t>, 		</a:t>
            </a:r>
            <a:r>
              <a:rPr lang="en-US" sz="3200" dirty="0" smtClean="0"/>
              <a:t>          </a:t>
            </a:r>
            <a:r>
              <a:rPr lang="el-GR" sz="3200" dirty="0" smtClean="0"/>
              <a:t>	 ↑ </a:t>
            </a:r>
            <a:r>
              <a:rPr lang="en-US" sz="3200" dirty="0" smtClean="0"/>
              <a:t>cardiac output</a:t>
            </a:r>
            <a:r>
              <a:rPr lang="el-GR" sz="3200" dirty="0" smtClean="0"/>
              <a:t>, 				 ↑ </a:t>
            </a:r>
            <a:r>
              <a:rPr lang="en-US" sz="3200" dirty="0" smtClean="0"/>
              <a:t>heart rate</a:t>
            </a:r>
            <a:endParaRPr lang="el-G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Image result for oxygen child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63680" y="4315122"/>
            <a:ext cx="2880320" cy="2542878"/>
          </a:xfrm>
          <a:prstGeom prst="rect">
            <a:avLst/>
          </a:prstGeom>
          <a:noFill/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Differentiations in children</a:t>
            </a:r>
            <a:endParaRPr lang="el-GR" dirty="0">
              <a:latin typeface="+mj-lt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467544" y="1844824"/>
            <a:ext cx="8229600" cy="3600400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3200" dirty="0" smtClean="0"/>
              <a:t>Primary cardiac arrest</a:t>
            </a:r>
            <a:endParaRPr lang="el-GR" sz="3200" dirty="0" smtClean="0"/>
          </a:p>
          <a:p>
            <a:pPr lvl="1">
              <a:spcBef>
                <a:spcPts val="1200"/>
              </a:spcBef>
              <a:spcAft>
                <a:spcPts val="1800"/>
              </a:spcAft>
              <a:buFont typeface="Wingdings" pitchFamily="2" charset="2"/>
              <a:buChar char="Ø"/>
            </a:pPr>
            <a:r>
              <a:rPr lang="en-US" sz="3200" dirty="0" err="1" smtClean="0"/>
              <a:t>Shockable</a:t>
            </a:r>
            <a:r>
              <a:rPr lang="en-US" sz="3200" dirty="0" smtClean="0"/>
              <a:t> rhythms</a:t>
            </a:r>
            <a:r>
              <a:rPr lang="el-GR" sz="3200" dirty="0" smtClean="0"/>
              <a:t> (</a:t>
            </a:r>
            <a:r>
              <a:rPr lang="en-US" sz="3200" dirty="0" smtClean="0"/>
              <a:t>VF, </a:t>
            </a:r>
            <a:r>
              <a:rPr lang="en-US" sz="3200" dirty="0" err="1" smtClean="0"/>
              <a:t>pulseless</a:t>
            </a:r>
            <a:r>
              <a:rPr lang="el-GR" sz="3200" dirty="0" smtClean="0"/>
              <a:t> </a:t>
            </a:r>
            <a:r>
              <a:rPr lang="en-US" sz="3200" dirty="0" smtClean="0"/>
              <a:t>VT)</a:t>
            </a:r>
          </a:p>
          <a:p>
            <a:pPr>
              <a:buFont typeface="Wingdings" pitchFamily="2" charset="2"/>
              <a:buChar char="ü"/>
            </a:pPr>
            <a:r>
              <a:rPr lang="en-US" sz="3200" dirty="0" smtClean="0"/>
              <a:t>Secondary cardiac arrest</a:t>
            </a:r>
            <a:endParaRPr lang="el-GR" sz="3200" dirty="0" smtClean="0"/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Non-</a:t>
            </a:r>
            <a:r>
              <a:rPr lang="en-US" sz="3200" dirty="0" err="1" smtClean="0"/>
              <a:t>shockable</a:t>
            </a:r>
            <a:r>
              <a:rPr lang="en-US" sz="3200" dirty="0" smtClean="0"/>
              <a:t> rhythms</a:t>
            </a:r>
            <a:r>
              <a:rPr lang="el-GR" sz="3200" dirty="0" smtClean="0"/>
              <a:t> (</a:t>
            </a:r>
            <a:r>
              <a:rPr lang="en-US" sz="3200" dirty="0" err="1" smtClean="0"/>
              <a:t>Asystoly</a:t>
            </a:r>
            <a:r>
              <a:rPr lang="el-GR" sz="3200" dirty="0" smtClean="0"/>
              <a:t>,</a:t>
            </a:r>
            <a:r>
              <a:rPr lang="en-US" sz="3200" dirty="0" smtClean="0"/>
              <a:t> PEA)</a:t>
            </a:r>
            <a:endParaRPr lang="el-G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- Θέση περιεχομένου" descr="child evolution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051720" y="4669433"/>
            <a:ext cx="5047279" cy="2188567"/>
          </a:xfrm>
        </p:spPr>
      </p:pic>
      <p:sp>
        <p:nvSpPr>
          <p:cNvPr id="2" name="1 - Τίτλος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08912" cy="864096"/>
          </a:xfrm>
        </p:spPr>
        <p:txBody>
          <a:bodyPr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Terminology</a:t>
            </a:r>
            <a:endParaRPr lang="el-G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251520" y="1700808"/>
            <a:ext cx="8568952" cy="3600400"/>
          </a:xfrm>
        </p:spPr>
        <p:txBody>
          <a:bodyPr/>
          <a:lstStyle/>
          <a:p>
            <a:pPr indent="360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1"/>
                </a:solidFill>
              </a:rPr>
              <a:t>New born</a:t>
            </a:r>
            <a:r>
              <a:rPr lang="el-GR" sz="3200" dirty="0" smtClean="0">
                <a:solidFill>
                  <a:schemeClr val="tx1"/>
                </a:solidFill>
              </a:rPr>
              <a:t>:  </a:t>
            </a:r>
            <a:r>
              <a:rPr lang="en-US" sz="3200" dirty="0" smtClean="0">
                <a:solidFill>
                  <a:schemeClr val="tx1"/>
                </a:solidFill>
              </a:rPr>
              <a:t>neonate just after birth</a:t>
            </a:r>
            <a:endParaRPr lang="el-GR" sz="3200" dirty="0" smtClean="0">
              <a:solidFill>
                <a:schemeClr val="tx1"/>
              </a:solidFill>
            </a:endParaRPr>
          </a:p>
          <a:p>
            <a:pPr indent="360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1"/>
                </a:solidFill>
              </a:rPr>
              <a:t>Neonate</a:t>
            </a:r>
            <a:r>
              <a:rPr lang="el-GR" sz="3200" dirty="0" smtClean="0">
                <a:solidFill>
                  <a:schemeClr val="tx1"/>
                </a:solidFill>
              </a:rPr>
              <a:t>:  - 4 </a:t>
            </a:r>
            <a:r>
              <a:rPr lang="en-US" sz="3200" dirty="0" smtClean="0">
                <a:solidFill>
                  <a:schemeClr val="tx1"/>
                </a:solidFill>
              </a:rPr>
              <a:t>weeks from birth</a:t>
            </a:r>
            <a:endParaRPr lang="el-GR" sz="3200" dirty="0" smtClean="0">
              <a:solidFill>
                <a:schemeClr val="tx1"/>
              </a:solidFill>
            </a:endParaRPr>
          </a:p>
          <a:p>
            <a:pPr indent="360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1"/>
                </a:solidFill>
              </a:rPr>
              <a:t>Infant</a:t>
            </a:r>
            <a:r>
              <a:rPr lang="el-GR" sz="3200" dirty="0" smtClean="0">
                <a:solidFill>
                  <a:schemeClr val="tx1"/>
                </a:solidFill>
              </a:rPr>
              <a:t>: - 1 </a:t>
            </a:r>
            <a:r>
              <a:rPr lang="en-US" sz="3200" dirty="0" smtClean="0">
                <a:solidFill>
                  <a:schemeClr val="tx1"/>
                </a:solidFill>
              </a:rPr>
              <a:t>year from birth</a:t>
            </a:r>
            <a:endParaRPr lang="el-GR" sz="3200" dirty="0" smtClean="0">
              <a:solidFill>
                <a:schemeClr val="tx1"/>
              </a:solidFill>
            </a:endParaRPr>
          </a:p>
          <a:p>
            <a:pPr indent="360000">
              <a:spcBef>
                <a:spcPts val="1200"/>
              </a:spcBef>
              <a:buFont typeface="Wingdings" pitchFamily="2" charset="2"/>
              <a:buChar char="ü"/>
            </a:pPr>
            <a:r>
              <a:rPr lang="el-GR" sz="3200" dirty="0" smtClean="0">
                <a:solidFill>
                  <a:schemeClr val="tx1"/>
                </a:solidFill>
              </a:rPr>
              <a:t>Παιδί:  1 </a:t>
            </a:r>
            <a:r>
              <a:rPr lang="en-US" sz="3200" dirty="0" smtClean="0">
                <a:solidFill>
                  <a:schemeClr val="tx1"/>
                </a:solidFill>
              </a:rPr>
              <a:t>year – start of puberty</a:t>
            </a:r>
            <a:endParaRPr lang="el-GR" sz="3200" dirty="0" smtClean="0">
              <a:solidFill>
                <a:schemeClr val="tx1"/>
              </a:solidFill>
            </a:endParaRPr>
          </a:p>
          <a:p>
            <a:pPr indent="360000"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1"/>
                </a:solidFill>
              </a:rPr>
              <a:t>Teenagers</a:t>
            </a:r>
            <a:r>
              <a:rPr lang="el-GR" sz="3200" dirty="0" smtClean="0">
                <a:solidFill>
                  <a:schemeClr val="tx1"/>
                </a:solidFill>
              </a:rPr>
              <a:t> → </a:t>
            </a:r>
            <a:r>
              <a:rPr lang="en-US" sz="3200" dirty="0" smtClean="0">
                <a:solidFill>
                  <a:schemeClr val="tx1"/>
                </a:solidFill>
              </a:rPr>
              <a:t>BLS</a:t>
            </a:r>
            <a:endParaRPr lang="el-GR" sz="3200" dirty="0" smtClean="0">
              <a:solidFill>
                <a:schemeClr val="tx1"/>
              </a:solidFill>
            </a:endParaRPr>
          </a:p>
          <a:p>
            <a:pPr indent="360000">
              <a:spcBef>
                <a:spcPts val="600"/>
              </a:spcBef>
            </a:pPr>
            <a:endParaRPr lang="el-GR" sz="3200" dirty="0">
              <a:solidFill>
                <a:schemeClr val="tx1"/>
              </a:solidFill>
            </a:endParaRPr>
          </a:p>
        </p:txBody>
      </p:sp>
      <p:sp>
        <p:nvSpPr>
          <p:cNvPr id="29698" name="AutoShape 2" descr="Image result for child evolu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sp>
        <p:nvSpPr>
          <p:cNvPr id="29700" name="AutoShape 4" descr="Image result for child evolution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altLang="ko-KR" dirty="0" smtClean="0"/>
              <a:t> </a:t>
            </a:r>
            <a:r>
              <a:rPr lang="en-US" altLang="ko-KR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Chain of survival</a:t>
            </a:r>
            <a:endParaRPr lang="ko-KR" altLang="en-US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5" name="4 - Θέση περιεχομένου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Content Placeholder 6"/>
          <p:cNvSpPr>
            <a:spLocks noGrp="1"/>
          </p:cNvSpPr>
          <p:nvPr>
            <p:ph idx="10"/>
          </p:nvPr>
        </p:nvSpPr>
        <p:spPr/>
        <p:txBody>
          <a:bodyPr/>
          <a:lstStyle/>
          <a:p>
            <a:endParaRPr lang="ko-KR" altLang="en-US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1844824"/>
            <a:ext cx="9186705" cy="3456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91763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latin typeface="+mn-lt"/>
              </a:rPr>
              <a:t>Indications for CPR in children</a:t>
            </a:r>
            <a:endParaRPr lang="el-GR" dirty="0">
              <a:solidFill>
                <a:schemeClr val="tx1"/>
              </a:solidFill>
              <a:latin typeface="+mn-lt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1043608" y="2132856"/>
            <a:ext cx="7128792" cy="3744416"/>
          </a:xfrm>
        </p:spPr>
        <p:txBody>
          <a:bodyPr/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All children</a:t>
            </a:r>
          </a:p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do not respond and</a:t>
            </a:r>
          </a:p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 not breath normally</a:t>
            </a:r>
            <a:endParaRPr lang="el-GR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Picture 2" descr="C:\Users\user\Documents\Διαχείριση Αεραγωγού\ab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4382101"/>
            <a:ext cx="1979712" cy="24758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7" y="0"/>
            <a:ext cx="484335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- Εικόνα" descr="Chil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7" name="6 - Εικόνα" descr="Child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238328"/>
            <a:ext cx="1619672" cy="1619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1259632" y="865311"/>
            <a:ext cx="7437512" cy="5660033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3200" dirty="0" smtClean="0"/>
              <a:t>Most cardiac arrests in children</a:t>
            </a:r>
            <a:r>
              <a:rPr lang="el-GR" sz="3200" dirty="0" smtClean="0"/>
              <a:t>: </a:t>
            </a:r>
          </a:p>
          <a:p>
            <a:r>
              <a:rPr lang="el-GR" sz="3200" dirty="0" smtClean="0"/>
              <a:t>	</a:t>
            </a:r>
            <a:r>
              <a:rPr lang="en-US" sz="32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HYPOXIA</a:t>
            </a:r>
            <a:endParaRPr lang="el-GR" sz="3200" b="1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>
              <a:buFont typeface="Wingdings" pitchFamily="2" charset="2"/>
              <a:buChar char="Ø"/>
            </a:pPr>
            <a:r>
              <a:rPr lang="en-US" sz="3200" dirty="0" smtClean="0"/>
              <a:t>Priority open airway &amp;</a:t>
            </a:r>
          </a:p>
          <a:p>
            <a:pPr lvl="3">
              <a:buNone/>
            </a:pPr>
            <a:r>
              <a:rPr lang="en-US" sz="3200" dirty="0" smtClean="0"/>
              <a:t> supply</a:t>
            </a:r>
            <a:r>
              <a:rPr lang="el-GR" sz="3200" dirty="0" smtClean="0"/>
              <a:t> Ο</a:t>
            </a:r>
            <a:r>
              <a:rPr lang="el-GR" sz="3200" baseline="-25000" dirty="0" smtClean="0"/>
              <a:t>2</a:t>
            </a:r>
          </a:p>
          <a:p>
            <a:pPr>
              <a:spcBef>
                <a:spcPts val="1800"/>
              </a:spcBef>
              <a:buFont typeface="Wingdings" pitchFamily="2" charset="2"/>
              <a:buChar char="ü"/>
            </a:pPr>
            <a:r>
              <a:rPr lang="en-US" sz="3200" dirty="0" smtClean="0"/>
              <a:t>Most common cardiac </a:t>
            </a:r>
            <a:r>
              <a:rPr lang="en-US" sz="3200" dirty="0" err="1" smtClean="0"/>
              <a:t>arrythmia</a:t>
            </a:r>
            <a:endParaRPr lang="el-GR" sz="3200" dirty="0" smtClean="0"/>
          </a:p>
          <a:p>
            <a:pPr lvl="1">
              <a:buNone/>
            </a:pPr>
            <a:r>
              <a:rPr lang="en-US" sz="32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Severe </a:t>
            </a:r>
            <a:r>
              <a:rPr lang="en-US" sz="3200" b="1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Bradycardia</a:t>
            </a:r>
            <a:r>
              <a:rPr lang="el-GR" sz="3200" b="1" dirty="0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→ </a:t>
            </a:r>
            <a:r>
              <a:rPr lang="en-US" sz="3200" b="1" dirty="0" err="1" smtClean="0">
                <a:solidFill>
                  <a:schemeClr val="accent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Asystoly</a:t>
            </a:r>
            <a:endParaRPr lang="el-GR" sz="3200" b="1" dirty="0" smtClean="0">
              <a:solidFill>
                <a:schemeClr val="accent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3">
              <a:buFont typeface="Wingdings" pitchFamily="2" charset="2"/>
              <a:buChar char="Ø"/>
            </a:pPr>
            <a:r>
              <a:rPr lang="en-US" sz="3200" dirty="0" smtClean="0"/>
              <a:t>Good quality CPR</a:t>
            </a:r>
            <a:endParaRPr lang="el-G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9 - Θέση περιεχομένου"/>
          <p:cNvSpPr>
            <a:spLocks noGrp="1"/>
          </p:cNvSpPr>
          <p:nvPr>
            <p:ph idx="10"/>
          </p:nvPr>
        </p:nvSpPr>
        <p:spPr>
          <a:xfrm>
            <a:off x="2051720" y="764704"/>
            <a:ext cx="6563072" cy="5444009"/>
          </a:xfrm>
        </p:spPr>
        <p:txBody>
          <a:bodyPr/>
          <a:lstStyle/>
          <a:p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One bystander</a:t>
            </a:r>
            <a:r>
              <a:rPr lang="el-GR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:</a:t>
            </a:r>
          </a:p>
          <a:p>
            <a:pPr lvl="1">
              <a:spcBef>
                <a:spcPts val="1800"/>
              </a:spcBef>
              <a:buFont typeface="Wingdings" pitchFamily="2" charset="2"/>
              <a:buChar char="Ø"/>
            </a:pPr>
            <a:r>
              <a:rPr lang="en-US" sz="3600" dirty="0" smtClean="0"/>
              <a:t>Start CPR for </a:t>
            </a:r>
            <a:r>
              <a:rPr lang="el-GR" sz="3600" dirty="0" smtClean="0"/>
              <a:t>1 </a:t>
            </a:r>
            <a:r>
              <a:rPr lang="en-US" sz="3600" dirty="0" smtClean="0"/>
              <a:t>min</a:t>
            </a:r>
            <a:endParaRPr lang="el-GR" sz="3600" dirty="0" smtClean="0"/>
          </a:p>
          <a:p>
            <a:pPr lvl="1">
              <a:spcBef>
                <a:spcPts val="1800"/>
              </a:spcBef>
              <a:buFont typeface="Wingdings" pitchFamily="2" charset="2"/>
              <a:buChar char="Ø"/>
            </a:pPr>
            <a:r>
              <a:rPr lang="en-US" sz="3600" dirty="0" smtClean="0"/>
              <a:t>Call for help</a:t>
            </a:r>
            <a:endParaRPr lang="el-GR" sz="3600" dirty="0"/>
          </a:p>
        </p:txBody>
      </p:sp>
      <p:pic>
        <p:nvPicPr>
          <p:cNvPr id="11" name="10 - Εικόνα" descr="Run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5856" y="3645024"/>
            <a:ext cx="3195439" cy="21264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7 - Εικόνα" descr="Risk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364088" y="3356992"/>
            <a:ext cx="2209800" cy="2066925"/>
          </a:xfrm>
          <a:prstGeom prst="rect">
            <a:avLst/>
          </a:prstGeom>
        </p:spPr>
      </p:pic>
      <p:sp>
        <p:nvSpPr>
          <p:cNvPr id="5" name="4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Safeness</a:t>
            </a:r>
            <a:endParaRPr lang="el-G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7" name="6 - Θέση περιεχομένου"/>
          <p:cNvSpPr>
            <a:spLocks noGrp="1"/>
          </p:cNvSpPr>
          <p:nvPr>
            <p:ph idx="10"/>
          </p:nvPr>
        </p:nvSpPr>
        <p:spPr>
          <a:xfrm>
            <a:off x="0" y="1268760"/>
            <a:ext cx="8892480" cy="5589240"/>
          </a:xfrm>
        </p:spPr>
        <p:txBody>
          <a:bodyPr/>
          <a:lstStyle/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/>
              <a:t>Quick evaluation of the situation</a:t>
            </a:r>
            <a:endParaRPr lang="el-GR" sz="3200" dirty="0" smtClean="0"/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dirty="0" smtClean="0"/>
              <a:t>Approaching the child, before touching quick look for the cause</a:t>
            </a:r>
            <a:endParaRPr lang="el-GR" dirty="0" smtClean="0"/>
          </a:p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/>
              <a:t>Ensure safeness of the child and the rescuer</a:t>
            </a:r>
            <a:endParaRPr lang="el-GR" sz="3200" dirty="0" smtClean="0"/>
          </a:p>
          <a:p>
            <a:pPr>
              <a:spcBef>
                <a:spcPts val="3600"/>
              </a:spcBef>
              <a:buFont typeface="Wingdings" pitchFamily="2" charset="2"/>
              <a:buChar char="ü"/>
            </a:pPr>
            <a:r>
              <a:rPr lang="en-US" sz="3200" dirty="0" smtClean="0"/>
              <a:t>In-hospital</a:t>
            </a:r>
            <a:r>
              <a:rPr lang="el-GR" sz="3200" dirty="0" smtClean="0"/>
              <a:t>:</a:t>
            </a:r>
          </a:p>
          <a:p>
            <a:pPr lvl="1">
              <a:spcBef>
                <a:spcPts val="200"/>
              </a:spcBef>
              <a:buFont typeface="Wingdings" pitchFamily="2" charset="2"/>
              <a:buChar char="Ø"/>
            </a:pPr>
            <a:r>
              <a:rPr lang="en-US" dirty="0" smtClean="0"/>
              <a:t>Gloves</a:t>
            </a:r>
            <a:endParaRPr lang="el-GR" dirty="0" smtClean="0"/>
          </a:p>
          <a:p>
            <a:pPr lvl="1">
              <a:spcBef>
                <a:spcPts val="200"/>
              </a:spcBef>
              <a:buFont typeface="Wingdings" pitchFamily="2" charset="2"/>
              <a:buChar char="Ø"/>
            </a:pPr>
            <a:r>
              <a:rPr lang="en-US" dirty="0" smtClean="0"/>
              <a:t>Aprons</a:t>
            </a:r>
            <a:endParaRPr lang="el-GR" dirty="0" smtClean="0"/>
          </a:p>
          <a:p>
            <a:pPr lvl="1">
              <a:spcBef>
                <a:spcPts val="200"/>
              </a:spcBef>
              <a:buFont typeface="Wingdings" pitchFamily="2" charset="2"/>
              <a:buChar char="Ø"/>
            </a:pPr>
            <a:r>
              <a:rPr lang="en-US" dirty="0" smtClean="0"/>
              <a:t>Ventilation with self-inflating bag </a:t>
            </a:r>
            <a:r>
              <a:rPr lang="el-GR" dirty="0" smtClean="0"/>
              <a:t>&amp; </a:t>
            </a:r>
            <a:r>
              <a:rPr lang="en-US" dirty="0" smtClean="0"/>
              <a:t>mask</a:t>
            </a:r>
            <a:endParaRPr lang="el-GR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STIMULATION</a:t>
            </a:r>
            <a:endParaRPr lang="el-G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467544" y="1340768"/>
            <a:ext cx="8229600" cy="1872208"/>
          </a:xfrm>
        </p:spPr>
        <p:txBody>
          <a:bodyPr/>
          <a:lstStyle/>
          <a:p>
            <a:pPr>
              <a:buFont typeface="Wingdings" pitchFamily="2" charset="2"/>
              <a:buChar char="Ø"/>
            </a:pPr>
            <a:r>
              <a:rPr lang="en-US" sz="3200" dirty="0" smtClean="0"/>
              <a:t>Verbal or touching stimulation</a:t>
            </a:r>
            <a:endParaRPr lang="el-GR" sz="3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2248023"/>
            <a:ext cx="6264696" cy="4133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Call for Help</a:t>
            </a:r>
            <a:endParaRPr lang="el-G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0" y="1484784"/>
            <a:ext cx="8892480" cy="4392488"/>
          </a:xfrm>
        </p:spPr>
        <p:txBody>
          <a:bodyPr/>
          <a:lstStyle/>
          <a:p>
            <a:pPr>
              <a:spcBef>
                <a:spcPts val="1800"/>
              </a:spcBef>
              <a:buFont typeface="Wingdings" pitchFamily="2" charset="2"/>
              <a:buChar char="ü"/>
            </a:pPr>
            <a:r>
              <a:rPr lang="en-US" sz="3200" dirty="0" smtClean="0"/>
              <a:t>Call for help</a:t>
            </a:r>
            <a:endParaRPr lang="el-GR" sz="3200" dirty="0" smtClean="0"/>
          </a:p>
          <a:p>
            <a:pPr>
              <a:spcBef>
                <a:spcPts val="1800"/>
              </a:spcBef>
              <a:buFont typeface="Wingdings" pitchFamily="2" charset="2"/>
              <a:buChar char="ü"/>
            </a:pPr>
            <a:r>
              <a:rPr lang="en-US" sz="3200" dirty="0" smtClean="0"/>
              <a:t>Leave the child if you have to, after</a:t>
            </a:r>
            <a:r>
              <a:rPr lang="el-GR" sz="3200" dirty="0" smtClean="0"/>
              <a:t> 1 </a:t>
            </a:r>
            <a:r>
              <a:rPr lang="en-US" sz="3200" dirty="0" smtClean="0"/>
              <a:t>min</a:t>
            </a:r>
            <a:endParaRPr lang="el-GR" sz="3200" dirty="0" smtClean="0"/>
          </a:p>
          <a:p>
            <a:pPr>
              <a:spcBef>
                <a:spcPts val="1800"/>
              </a:spcBef>
              <a:buFont typeface="Wingdings" pitchFamily="2" charset="2"/>
              <a:buChar char="ü"/>
            </a:pPr>
            <a:r>
              <a:rPr lang="en-US" sz="3200" dirty="0" smtClean="0"/>
              <a:t>Call</a:t>
            </a:r>
            <a:r>
              <a:rPr lang="el-GR" sz="3200" dirty="0" smtClean="0"/>
              <a:t> 166 </a:t>
            </a:r>
            <a:r>
              <a:rPr lang="en-US" sz="3200" dirty="0" smtClean="0"/>
              <a:t>or</a:t>
            </a:r>
            <a:r>
              <a:rPr lang="el-GR" sz="3200" dirty="0" smtClean="0"/>
              <a:t> 112</a:t>
            </a:r>
          </a:p>
          <a:p>
            <a:pPr lvl="2">
              <a:buFont typeface="Wingdings" pitchFamily="2" charset="2"/>
              <a:buChar char="Ø"/>
            </a:pPr>
            <a:r>
              <a:rPr lang="en-US" sz="3200" dirty="0" smtClean="0"/>
              <a:t>Where</a:t>
            </a:r>
            <a:endParaRPr lang="el-GR" sz="3200" dirty="0" smtClean="0"/>
          </a:p>
          <a:p>
            <a:pPr lvl="2">
              <a:buFont typeface="Wingdings" pitchFamily="2" charset="2"/>
              <a:buChar char="Ø"/>
            </a:pPr>
            <a:r>
              <a:rPr lang="en-US" sz="3200" dirty="0" smtClean="0"/>
              <a:t>What</a:t>
            </a:r>
            <a:endParaRPr lang="el-GR" sz="3200" dirty="0" smtClean="0"/>
          </a:p>
          <a:p>
            <a:pPr lvl="2">
              <a:buFont typeface="Wingdings" pitchFamily="2" charset="2"/>
              <a:buChar char="Ø"/>
            </a:pPr>
            <a:r>
              <a:rPr lang="en-US" sz="3200" dirty="0" smtClean="0"/>
              <a:t>Who</a:t>
            </a:r>
            <a:endParaRPr lang="el-GR" sz="3200" dirty="0"/>
          </a:p>
        </p:txBody>
      </p:sp>
      <p:pic>
        <p:nvPicPr>
          <p:cNvPr id="24578" name="Picture 2" descr="Image result for emergency call 1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64088" y="3284984"/>
            <a:ext cx="2143125" cy="214312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Airway</a:t>
            </a:r>
            <a:endParaRPr lang="el-G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467544" y="1484784"/>
            <a:ext cx="8229600" cy="4392488"/>
          </a:xfrm>
        </p:spPr>
        <p:txBody>
          <a:bodyPr/>
          <a:lstStyle/>
          <a:p>
            <a:pPr>
              <a:buFont typeface="Wingdings" pitchFamily="2" charset="2"/>
              <a:buChar char="ü"/>
            </a:pPr>
            <a:r>
              <a:rPr lang="en-US" sz="3200" dirty="0" smtClean="0"/>
              <a:t>Open airway</a:t>
            </a:r>
            <a:endParaRPr lang="el-GR" sz="3200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Head tilt</a:t>
            </a:r>
            <a:r>
              <a:rPr lang="el-GR" dirty="0" smtClean="0"/>
              <a:t> – </a:t>
            </a:r>
            <a:r>
              <a:rPr lang="en-US" dirty="0" smtClean="0"/>
              <a:t>chin lift</a:t>
            </a:r>
            <a:endParaRPr lang="el-GR" dirty="0" smtClean="0"/>
          </a:p>
          <a:p>
            <a:pPr>
              <a:spcBef>
                <a:spcPts val="1800"/>
              </a:spcBef>
              <a:buFont typeface="Wingdings" pitchFamily="2" charset="2"/>
              <a:buChar char="ü"/>
            </a:pPr>
            <a:r>
              <a:rPr lang="en-US" sz="3200" dirty="0" smtClean="0"/>
              <a:t>Quick look inside the mouth</a:t>
            </a:r>
            <a:endParaRPr lang="el-GR" sz="3200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Presence of obvious foreign body</a:t>
            </a:r>
            <a:endParaRPr lang="el-GR" dirty="0" smtClean="0"/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Remove ONLY if visual and sure for the removal with one motion</a:t>
            </a:r>
            <a:endParaRPr lang="el-GR" dirty="0" smtClean="0"/>
          </a:p>
          <a:p>
            <a:pPr>
              <a:spcBef>
                <a:spcPts val="1800"/>
              </a:spcBef>
              <a:buFont typeface="Wingdings" pitchFamily="2" charset="2"/>
              <a:buChar char="ü"/>
            </a:pPr>
            <a:r>
              <a:rPr lang="en-US" sz="3200" b="1" dirty="0" smtClean="0"/>
              <a:t>DO NOT blindly sweep the mouth</a:t>
            </a:r>
            <a:endParaRPr lang="el-G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Breathing</a:t>
            </a:r>
            <a:endParaRPr lang="el-G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0" y="1196752"/>
            <a:ext cx="9144000" cy="5661248"/>
          </a:xfrm>
        </p:spPr>
        <p:txBody>
          <a:bodyPr/>
          <a:lstStyle/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/>
              <a:t> Assessment of effective breathing</a:t>
            </a:r>
            <a:endParaRPr lang="el-GR" sz="3200" dirty="0" smtClean="0"/>
          </a:p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/>
              <a:t>Look, Listen, Feel</a:t>
            </a:r>
            <a:endParaRPr lang="el-GR" sz="3200" dirty="0" smtClean="0"/>
          </a:p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/>
              <a:t>NOT</a:t>
            </a:r>
            <a:r>
              <a:rPr lang="el-GR" sz="3200" dirty="0" smtClean="0"/>
              <a:t> </a:t>
            </a:r>
            <a:r>
              <a:rPr lang="en-US" sz="3200" dirty="0" smtClean="0"/>
              <a:t>more than</a:t>
            </a:r>
            <a:r>
              <a:rPr lang="el-GR" sz="3200" dirty="0" smtClean="0"/>
              <a:t> 10</a:t>
            </a:r>
            <a:r>
              <a:rPr lang="de-DE" sz="3200" dirty="0" smtClean="0"/>
              <a:t> </a:t>
            </a:r>
            <a:r>
              <a:rPr lang="en-US" sz="3200" dirty="0" smtClean="0"/>
              <a:t>sec</a:t>
            </a:r>
          </a:p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/>
              <a:t>Presence of effective breathing</a:t>
            </a:r>
            <a:endParaRPr lang="el-GR" sz="3200" dirty="0" smtClean="0"/>
          </a:p>
          <a:p>
            <a:pPr lvl="1">
              <a:spcBef>
                <a:spcPts val="200"/>
              </a:spcBef>
              <a:buFont typeface="Wingdings" pitchFamily="2" charset="2"/>
              <a:buChar char="Ø"/>
            </a:pPr>
            <a:r>
              <a:rPr lang="en-US" dirty="0" smtClean="0"/>
              <a:t>Maintain open airway</a:t>
            </a:r>
            <a:endParaRPr lang="el-GR" dirty="0" smtClean="0"/>
          </a:p>
          <a:p>
            <a:pPr lvl="1">
              <a:spcBef>
                <a:spcPts val="200"/>
              </a:spcBef>
              <a:buFont typeface="Wingdings" pitchFamily="2" charset="2"/>
              <a:buChar char="Ø"/>
            </a:pPr>
            <a:r>
              <a:rPr lang="en-US" dirty="0" err="1" smtClean="0"/>
              <a:t>RecoveryPosition</a:t>
            </a:r>
            <a:endParaRPr lang="el-GR" dirty="0" smtClean="0"/>
          </a:p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/>
              <a:t>Absence of effective breathing</a:t>
            </a:r>
            <a:endParaRPr lang="el-GR" sz="3200" dirty="0" smtClean="0"/>
          </a:p>
          <a:p>
            <a:pPr>
              <a:spcBef>
                <a:spcPts val="0"/>
              </a:spcBef>
            </a:pPr>
            <a:r>
              <a:rPr lang="el-GR" sz="3200" dirty="0" smtClean="0"/>
              <a:t>	</a:t>
            </a:r>
            <a:r>
              <a:rPr lang="en-US" sz="2800" b="1" u="sng" dirty="0" err="1" smtClean="0">
                <a:solidFill>
                  <a:schemeClr val="accent6">
                    <a:lumMod val="75000"/>
                  </a:schemeClr>
                </a:solidFill>
              </a:rPr>
              <a:t>Agonal</a:t>
            </a:r>
            <a:r>
              <a:rPr lang="en-US" sz="2800" b="1" u="sng" dirty="0" smtClean="0">
                <a:solidFill>
                  <a:schemeClr val="accent6">
                    <a:lumMod val="75000"/>
                  </a:schemeClr>
                </a:solidFill>
              </a:rPr>
              <a:t> Breathing</a:t>
            </a:r>
            <a:r>
              <a:rPr lang="el-GR" sz="2800" dirty="0" smtClean="0"/>
              <a:t>: </a:t>
            </a:r>
            <a:r>
              <a:rPr lang="en-US" sz="2800" dirty="0" smtClean="0"/>
              <a:t>non rhythmical, sparse breaths</a:t>
            </a:r>
            <a:r>
              <a:rPr lang="el-GR" sz="2800" dirty="0" smtClean="0"/>
              <a:t>μη</a:t>
            </a:r>
          </a:p>
          <a:p>
            <a:pPr lvl="1">
              <a:spcBef>
                <a:spcPts val="1200"/>
              </a:spcBef>
              <a:buFont typeface="Wingdings" pitchFamily="2" charset="2"/>
              <a:buChar char="Ø"/>
            </a:pPr>
            <a:r>
              <a:rPr lang="en-US" dirty="0" smtClean="0"/>
              <a:t>Rescue breaths</a:t>
            </a:r>
            <a:endParaRPr lang="el-G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Rescue Breaths</a:t>
            </a:r>
            <a:endParaRPr lang="el-GR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467544" y="1556792"/>
            <a:ext cx="8229600" cy="4320480"/>
          </a:xfrm>
        </p:spPr>
        <p:txBody>
          <a:bodyPr/>
          <a:lstStyle/>
          <a:p>
            <a:pPr>
              <a:spcBef>
                <a:spcPts val="1800"/>
              </a:spcBef>
              <a:buFont typeface="Wingdings" pitchFamily="2" charset="2"/>
              <a:buChar char="ü"/>
            </a:pPr>
            <a:r>
              <a:rPr lang="el-GR" sz="3200" dirty="0" smtClean="0">
                <a:solidFill>
                  <a:schemeClr val="tx1"/>
                </a:solidFill>
              </a:rPr>
              <a:t>5 </a:t>
            </a:r>
            <a:r>
              <a:rPr lang="en-US" sz="3200" dirty="0" smtClean="0">
                <a:solidFill>
                  <a:schemeClr val="tx1"/>
                </a:solidFill>
              </a:rPr>
              <a:t>rescue breaths</a:t>
            </a:r>
            <a:endParaRPr lang="el-GR" sz="3200" dirty="0" smtClean="0">
              <a:solidFill>
                <a:schemeClr val="tx1"/>
              </a:solidFill>
            </a:endParaRPr>
          </a:p>
          <a:p>
            <a:pPr>
              <a:spcBef>
                <a:spcPts val="1800"/>
              </a:spcBef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1"/>
                </a:solidFill>
              </a:rPr>
              <a:t>Slowly during</a:t>
            </a:r>
            <a:r>
              <a:rPr lang="el-GR" sz="3200" dirty="0" smtClean="0">
                <a:solidFill>
                  <a:schemeClr val="tx1"/>
                </a:solidFill>
              </a:rPr>
              <a:t> 1 </a:t>
            </a:r>
            <a:r>
              <a:rPr lang="en-US" sz="3200" dirty="0" smtClean="0">
                <a:solidFill>
                  <a:schemeClr val="tx1"/>
                </a:solidFill>
              </a:rPr>
              <a:t>sec</a:t>
            </a:r>
            <a:endParaRPr lang="de-DE" sz="3200" dirty="0" smtClean="0">
              <a:solidFill>
                <a:schemeClr val="tx1"/>
              </a:solidFill>
            </a:endParaRPr>
          </a:p>
          <a:p>
            <a:pPr>
              <a:spcBef>
                <a:spcPts val="1800"/>
              </a:spcBef>
              <a:buFont typeface="Wingdings" pitchFamily="2" charset="2"/>
              <a:buChar char="ü"/>
            </a:pPr>
            <a:r>
              <a:rPr lang="en-US" sz="3200" dirty="0" smtClean="0">
                <a:solidFill>
                  <a:schemeClr val="tx1"/>
                </a:solidFill>
              </a:rPr>
              <a:t>Effectiveness of rescue breath</a:t>
            </a:r>
            <a:r>
              <a:rPr lang="el-GR" sz="3200" dirty="0" smtClean="0">
                <a:solidFill>
                  <a:schemeClr val="tx1"/>
                </a:solidFill>
              </a:rPr>
              <a:t>: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elevation</a:t>
            </a:r>
            <a:r>
              <a:rPr lang="el-GR" sz="3200" dirty="0" smtClean="0"/>
              <a:t> &amp;</a:t>
            </a:r>
          </a:p>
          <a:p>
            <a:pPr lvl="1">
              <a:buFont typeface="Wingdings" pitchFamily="2" charset="2"/>
              <a:buChar char="Ø"/>
            </a:pPr>
            <a:r>
              <a:rPr lang="en-US" sz="3200" dirty="0" smtClean="0"/>
              <a:t>fall of the chest wall</a:t>
            </a:r>
            <a:endParaRPr lang="el-G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268760"/>
            <a:ext cx="8124825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TextBox"/>
          <p:cNvSpPr txBox="1"/>
          <p:nvPr/>
        </p:nvSpPr>
        <p:spPr>
          <a:xfrm>
            <a:off x="1547664" y="260648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Rescue Breaths in infants</a:t>
            </a:r>
            <a:endParaRPr 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63" y="1096094"/>
            <a:ext cx="8143875" cy="542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TextBox"/>
          <p:cNvSpPr txBox="1"/>
          <p:nvPr/>
        </p:nvSpPr>
        <p:spPr>
          <a:xfrm>
            <a:off x="1547664" y="188640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Rescue Breaths in children</a:t>
            </a:r>
            <a:endParaRPr lang="el-GR" sz="40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44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Circulation</a:t>
            </a:r>
            <a:endParaRPr lang="el-GR" sz="44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395536" y="1484784"/>
            <a:ext cx="8229600" cy="5256584"/>
          </a:xfrm>
        </p:spPr>
        <p:txBody>
          <a:bodyPr/>
          <a:lstStyle/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/>
              <a:t>Signs of life</a:t>
            </a:r>
            <a:endParaRPr lang="el-GR" sz="3200" dirty="0" smtClean="0"/>
          </a:p>
          <a:p>
            <a:pPr lvl="1">
              <a:spcBef>
                <a:spcPts val="200"/>
              </a:spcBef>
              <a:buFont typeface="Wingdings" pitchFamily="2" charset="2"/>
              <a:buChar char="Ø"/>
            </a:pPr>
            <a:r>
              <a:rPr lang="en-US" dirty="0" smtClean="0"/>
              <a:t>Motion, cough, breathing</a:t>
            </a:r>
            <a:endParaRPr lang="el-GR" dirty="0" smtClean="0"/>
          </a:p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el-GR" sz="3200" dirty="0" smtClean="0"/>
              <a:t>10 </a:t>
            </a:r>
            <a:r>
              <a:rPr lang="en-US" sz="3200" dirty="0" smtClean="0"/>
              <a:t>sec</a:t>
            </a:r>
            <a:endParaRPr lang="el-GR" sz="3200" dirty="0" smtClean="0"/>
          </a:p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/>
              <a:t>Presence of signs of life</a:t>
            </a:r>
            <a:r>
              <a:rPr lang="el-GR" sz="3200" dirty="0" smtClean="0"/>
              <a:t>:</a:t>
            </a:r>
          </a:p>
          <a:p>
            <a:pPr lvl="1">
              <a:spcBef>
                <a:spcPts val="200"/>
              </a:spcBef>
              <a:buFont typeface="Wingdings" pitchFamily="2" charset="2"/>
              <a:buChar char="Ø"/>
            </a:pPr>
            <a:r>
              <a:rPr lang="en-US" dirty="0" smtClean="0"/>
              <a:t>Reassessment of breathing</a:t>
            </a:r>
            <a:endParaRPr lang="el-GR" dirty="0" smtClean="0"/>
          </a:p>
          <a:p>
            <a:pPr lvl="1">
              <a:spcBef>
                <a:spcPts val="200"/>
              </a:spcBef>
              <a:buFont typeface="Wingdings" pitchFamily="2" charset="2"/>
              <a:buChar char="Ø"/>
            </a:pPr>
            <a:r>
              <a:rPr lang="en-US" dirty="0" smtClean="0"/>
              <a:t>Breaths</a:t>
            </a:r>
            <a:r>
              <a:rPr lang="el-GR" dirty="0" smtClean="0"/>
              <a:t> 12 – 20 / </a:t>
            </a:r>
            <a:r>
              <a:rPr lang="en-US" dirty="0" smtClean="0"/>
              <a:t>min</a:t>
            </a:r>
            <a:endParaRPr lang="el-GR" dirty="0" smtClean="0"/>
          </a:p>
          <a:p>
            <a:pPr lvl="1">
              <a:spcBef>
                <a:spcPts val="200"/>
              </a:spcBef>
              <a:buFont typeface="Wingdings" pitchFamily="2" charset="2"/>
              <a:buChar char="Ø"/>
            </a:pPr>
            <a:r>
              <a:rPr lang="en-US" dirty="0" smtClean="0"/>
              <a:t>Recovery position</a:t>
            </a:r>
            <a:endParaRPr lang="el-GR" dirty="0" smtClean="0"/>
          </a:p>
          <a:p>
            <a:pPr>
              <a:spcBef>
                <a:spcPts val="1200"/>
              </a:spcBef>
              <a:buFont typeface="Wingdings" pitchFamily="2" charset="2"/>
              <a:buChar char="ü"/>
            </a:pPr>
            <a:r>
              <a:rPr lang="en-US" sz="3200" dirty="0" smtClean="0"/>
              <a:t>Absence of signs of life</a:t>
            </a:r>
            <a:r>
              <a:rPr lang="el-GR" sz="3200" dirty="0" smtClean="0"/>
              <a:t>:</a:t>
            </a:r>
          </a:p>
          <a:p>
            <a:pPr lvl="1">
              <a:spcBef>
                <a:spcPts val="200"/>
              </a:spcBef>
              <a:buFont typeface="Wingdings" pitchFamily="2" charset="2"/>
              <a:buChar char="Ø"/>
            </a:pPr>
            <a:r>
              <a:rPr lang="en-US" dirty="0" smtClean="0"/>
              <a:t>Compressions</a:t>
            </a:r>
            <a:endParaRPr lang="el-GR" dirty="0"/>
          </a:p>
        </p:txBody>
      </p:sp>
      <p:pic>
        <p:nvPicPr>
          <p:cNvPr id="5" name="4 - Εικόνα" descr="Heartbreaking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96336" y="5661248"/>
            <a:ext cx="1379893" cy="10335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- Τίτλος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1" algn="ctr" rtl="0" latinLnBrk="1">
              <a:spcBef>
                <a:spcPct val="0"/>
              </a:spcBef>
            </a:pPr>
            <a:r>
              <a:rPr lang="en-US" sz="4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Compressions</a:t>
            </a:r>
            <a:endParaRPr lang="el-GR" sz="4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179512" y="1700808"/>
            <a:ext cx="8820472" cy="4176464"/>
          </a:xfrm>
        </p:spPr>
        <p:txBody>
          <a:bodyPr/>
          <a:lstStyle/>
          <a:p>
            <a:pPr>
              <a:spcBef>
                <a:spcPts val="1800"/>
              </a:spcBef>
              <a:buFont typeface="Wingdings" pitchFamily="2" charset="2"/>
              <a:buChar char="ü"/>
            </a:pPr>
            <a:r>
              <a:rPr lang="en-US" sz="3200" dirty="0" smtClean="0"/>
              <a:t>Position</a:t>
            </a:r>
            <a:r>
              <a:rPr lang="el-GR" sz="3200" dirty="0" smtClean="0"/>
              <a:t>: </a:t>
            </a:r>
            <a:r>
              <a:rPr lang="en-US" sz="3200" dirty="0" smtClean="0"/>
              <a:t>Supine</a:t>
            </a:r>
            <a:r>
              <a:rPr lang="el-GR" sz="3200" dirty="0" smtClean="0"/>
              <a:t>,</a:t>
            </a:r>
            <a:r>
              <a:rPr lang="en-US" sz="3200" dirty="0" smtClean="0"/>
              <a:t> in horizontal hard surface</a:t>
            </a:r>
            <a:endParaRPr lang="el-GR" sz="3200" dirty="0" smtClean="0"/>
          </a:p>
          <a:p>
            <a:pPr marL="0" lvl="1" indent="0">
              <a:spcBef>
                <a:spcPts val="1800"/>
              </a:spcBef>
              <a:buFont typeface="Wingdings" pitchFamily="2" charset="2"/>
              <a:buChar char="ü"/>
            </a:pPr>
            <a:r>
              <a:rPr lang="en-US" sz="3200" dirty="0" smtClean="0"/>
              <a:t>Rhythm</a:t>
            </a:r>
            <a:r>
              <a:rPr lang="el-GR" sz="3200" dirty="0" smtClean="0"/>
              <a:t>: 100-120 </a:t>
            </a:r>
            <a:r>
              <a:rPr lang="en-US" dirty="0" smtClean="0"/>
              <a:t>Compressions</a:t>
            </a:r>
            <a:r>
              <a:rPr lang="el-GR" sz="3200" dirty="0" smtClean="0"/>
              <a:t> /</a:t>
            </a:r>
            <a:r>
              <a:rPr lang="en-US" sz="3200" dirty="0" smtClean="0"/>
              <a:t>min</a:t>
            </a:r>
          </a:p>
          <a:p>
            <a:pPr>
              <a:spcBef>
                <a:spcPts val="1800"/>
              </a:spcBef>
              <a:buFont typeface="Wingdings" pitchFamily="2" charset="2"/>
              <a:buChar char="ü"/>
            </a:pPr>
            <a:r>
              <a:rPr lang="de-DE" sz="3200" dirty="0" smtClean="0"/>
              <a:t> </a:t>
            </a:r>
            <a:r>
              <a:rPr lang="en-US" sz="3200" dirty="0" smtClean="0"/>
              <a:t>Depth</a:t>
            </a:r>
            <a:r>
              <a:rPr lang="el-GR" sz="3200" dirty="0" smtClean="0"/>
              <a:t>: 1/3 </a:t>
            </a:r>
            <a:r>
              <a:rPr lang="en-US" sz="3200" dirty="0" smtClean="0"/>
              <a:t>anterior – posterior diameter of the chest</a:t>
            </a:r>
            <a:endParaRPr lang="el-GR" sz="3200" dirty="0" smtClean="0"/>
          </a:p>
          <a:p>
            <a:pPr>
              <a:spcBef>
                <a:spcPts val="1800"/>
              </a:spcBef>
              <a:buFont typeface="Wingdings" pitchFamily="2" charset="2"/>
              <a:buChar char="ü"/>
            </a:pPr>
            <a:r>
              <a:rPr lang="en-US" sz="3200" dirty="0" smtClean="0"/>
              <a:t>Equal time compression - decompression</a:t>
            </a:r>
            <a:endParaRPr lang="el-GR" sz="3200" dirty="0" smtClean="0"/>
          </a:p>
          <a:p>
            <a:pPr>
              <a:spcBef>
                <a:spcPts val="1800"/>
              </a:spcBef>
              <a:buFont typeface="Wingdings" pitchFamily="2" charset="2"/>
              <a:buChar char="ü"/>
            </a:pPr>
            <a:r>
              <a:rPr lang="en-US" sz="3200" dirty="0" smtClean="0"/>
              <a:t>Ratio</a:t>
            </a:r>
            <a:r>
              <a:rPr lang="el-GR" sz="3200" dirty="0" smtClean="0"/>
              <a:t>: 15 / 2</a:t>
            </a:r>
            <a:endParaRPr lang="el-GR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first10em.files.wordpress.com/2015/10/not-too-fast-not-too-hard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47818"/>
            <a:ext cx="8496944" cy="6797555"/>
          </a:xfrm>
          <a:prstGeom prst="rect">
            <a:avLst/>
          </a:prstGeom>
          <a:noFill/>
        </p:spPr>
      </p:pic>
      <p:sp>
        <p:nvSpPr>
          <p:cNvPr id="3" name="2 - Ορθογώνιο"/>
          <p:cNvSpPr/>
          <p:nvPr/>
        </p:nvSpPr>
        <p:spPr>
          <a:xfrm>
            <a:off x="4499992" y="4509120"/>
            <a:ext cx="3600400" cy="7200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0213" y="1528763"/>
            <a:ext cx="5743575" cy="3800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- TextBox"/>
          <p:cNvSpPr txBox="1"/>
          <p:nvPr/>
        </p:nvSpPr>
        <p:spPr>
          <a:xfrm>
            <a:off x="1979712" y="332656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Compressions in infant</a:t>
            </a:r>
            <a:endParaRPr 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484784"/>
            <a:ext cx="6204917" cy="44494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- TextBox"/>
          <p:cNvSpPr txBox="1"/>
          <p:nvPr/>
        </p:nvSpPr>
        <p:spPr>
          <a:xfrm>
            <a:off x="1979712" y="332656"/>
            <a:ext cx="53285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Compressions in infant</a:t>
            </a:r>
            <a:endParaRPr 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188640"/>
            <a:ext cx="4238625" cy="6334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71638" y="1281113"/>
            <a:ext cx="5800725" cy="4295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- TextBox"/>
          <p:cNvSpPr txBox="1"/>
          <p:nvPr/>
        </p:nvSpPr>
        <p:spPr>
          <a:xfrm>
            <a:off x="1547664" y="332656"/>
            <a:ext cx="61206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Compressions in children</a:t>
            </a:r>
            <a:endParaRPr lang="el-GR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- Εικόνα" descr="Question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13939" y="173401"/>
            <a:ext cx="6668821" cy="6668821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7" y="0"/>
            <a:ext cx="4843359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- Εικόνα" descr="Child2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443192" y="0"/>
            <a:ext cx="1700808" cy="1700808"/>
          </a:xfrm>
          <a:prstGeom prst="rect">
            <a:avLst/>
          </a:prstGeom>
        </p:spPr>
      </p:pic>
      <p:pic>
        <p:nvPicPr>
          <p:cNvPr id="7" name="6 - Εικόνα" descr="Child3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5238328"/>
            <a:ext cx="1619672" cy="161967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- Θέση περιεχομένου"/>
          <p:cNvSpPr>
            <a:spLocks noGrp="1"/>
          </p:cNvSpPr>
          <p:nvPr>
            <p:ph idx="10"/>
          </p:nvPr>
        </p:nvSpPr>
        <p:spPr>
          <a:xfrm>
            <a:off x="971600" y="4753743"/>
            <a:ext cx="7560840" cy="2491681"/>
          </a:xfrm>
        </p:spPr>
        <p:txBody>
          <a:bodyPr/>
          <a:lstStyle/>
          <a:p>
            <a:pPr algn="ctr"/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www.erc.edu</a:t>
            </a:r>
            <a:endParaRPr lang="el-GR" sz="4400" dirty="0" smtClean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5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19051" y="836712"/>
            <a:ext cx="2737125" cy="10370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5 - Εικόνα" descr="sof;h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52453" y="2060848"/>
            <a:ext cx="1971675" cy="2314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1" descr="XLuB6J19LGRSWyjHfx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645947" y="0"/>
            <a:ext cx="10215564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- Ορθογώνιο"/>
          <p:cNvSpPr/>
          <p:nvPr/>
        </p:nvSpPr>
        <p:spPr>
          <a:xfrm>
            <a:off x="1714480" y="642918"/>
            <a:ext cx="5429288" cy="110799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Thank you</a:t>
            </a:r>
            <a:r>
              <a:rPr lang="el-GR" sz="6600" b="1" dirty="0" smtClean="0">
                <a:ln w="17780" cmpd="sng">
                  <a:solidFill>
                    <a:srgbClr val="FFFFFF"/>
                  </a:solidFill>
                  <a:prstDash val="solid"/>
                  <a:miter lim="800000"/>
                </a:ln>
                <a:gradFill rotWithShape="1">
                  <a:gsLst>
                    <a:gs pos="0">
                      <a:srgbClr val="000000">
                        <a:tint val="92000"/>
                        <a:shade val="100000"/>
                        <a:satMod val="150000"/>
                      </a:srgbClr>
                    </a:gs>
                    <a:gs pos="49000">
                      <a:srgbClr val="000000">
                        <a:tint val="89000"/>
                        <a:shade val="90000"/>
                        <a:satMod val="150000"/>
                      </a:srgbClr>
                    </a:gs>
                    <a:gs pos="50000">
                      <a:srgbClr val="000000">
                        <a:tint val="100000"/>
                        <a:shade val="75000"/>
                        <a:satMod val="150000"/>
                      </a:srgbClr>
                    </a:gs>
                    <a:gs pos="95000">
                      <a:srgbClr val="000000">
                        <a:shade val="47000"/>
                        <a:satMod val="150000"/>
                      </a:srgbClr>
                    </a:gs>
                    <a:gs pos="100000">
                      <a:srgbClr val="000000">
                        <a:shade val="39000"/>
                        <a:satMod val="150000"/>
                      </a:srgbClr>
                    </a:gs>
                  </a:gsLst>
                  <a:lin ang="5400000"/>
                </a:gradFill>
                <a:effectLst>
                  <a:outerShdw blurRad="50800" algn="tl" rotWithShape="0">
                    <a:srgbClr val="000000"/>
                  </a:outerShdw>
                </a:effectLst>
              </a:rPr>
              <a:t> !</a:t>
            </a:r>
            <a:endParaRPr lang="el-GR" sz="6600" b="1" cap="none" spc="0" dirty="0">
              <a:ln w="17780" cmpd="sng">
                <a:solidFill>
                  <a:srgbClr val="FFFFFF"/>
                </a:solidFill>
                <a:prstDash val="solid"/>
                <a:miter lim="800000"/>
              </a:ln>
              <a:gradFill rotWithShape="1">
                <a:gsLst>
                  <a:gs pos="0">
                    <a:srgbClr val="000000">
                      <a:tint val="92000"/>
                      <a:shade val="100000"/>
                      <a:satMod val="150000"/>
                    </a:srgbClr>
                  </a:gs>
                  <a:gs pos="49000">
                    <a:srgbClr val="000000">
                      <a:tint val="89000"/>
                      <a:shade val="90000"/>
                      <a:satMod val="150000"/>
                    </a:srgbClr>
                  </a:gs>
                  <a:gs pos="50000">
                    <a:srgbClr val="000000">
                      <a:tint val="100000"/>
                      <a:shade val="75000"/>
                      <a:satMod val="150000"/>
                    </a:srgbClr>
                  </a:gs>
                  <a:gs pos="95000">
                    <a:srgbClr val="000000">
                      <a:shade val="47000"/>
                      <a:satMod val="150000"/>
                    </a:srgbClr>
                  </a:gs>
                  <a:gs pos="100000">
                    <a:srgbClr val="000000">
                      <a:shade val="39000"/>
                      <a:satMod val="150000"/>
                    </a:srgbClr>
                  </a:gs>
                </a:gsLst>
                <a:lin ang="5400000"/>
              </a:gradFill>
              <a:effectLst>
                <a:outerShdw blurRad="50800" algn="tl" rotWithShape="0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Διαστημικό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4853</TotalTime>
  <Words>417</Words>
  <Application>Microsoft Office PowerPoint</Application>
  <PresentationFormat>Προβολή στην οθόνη (4:3)</PresentationFormat>
  <Paragraphs>112</Paragraphs>
  <Slides>30</Slides>
  <Notes>1</Notes>
  <HiddenSlides>0</HiddenSlides>
  <MMClips>0</MMClips>
  <ScaleCrop>false</ScaleCrop>
  <HeadingPairs>
    <vt:vector size="4" baseType="variant">
      <vt:variant>
        <vt:lpstr>Θέμα</vt:lpstr>
      </vt:variant>
      <vt:variant>
        <vt:i4>2</vt:i4>
      </vt:variant>
      <vt:variant>
        <vt:lpstr>Τίτλοι διαφανειών</vt:lpstr>
      </vt:variant>
      <vt:variant>
        <vt:i4>30</vt:i4>
      </vt:variant>
    </vt:vector>
  </HeadingPairs>
  <TitlesOfParts>
    <vt:vector size="32" baseType="lpstr">
      <vt:lpstr>Office Theme</vt:lpstr>
      <vt:lpstr>Custom Design</vt:lpstr>
      <vt:lpstr>Διαφάνεια 1</vt:lpstr>
      <vt:lpstr>Differentiations in children</vt:lpstr>
      <vt:lpstr>Differentiations in children</vt:lpstr>
      <vt:lpstr>Differentiations in children</vt:lpstr>
      <vt:lpstr>Differentiations in children</vt:lpstr>
      <vt:lpstr>Terminology</vt:lpstr>
      <vt:lpstr> Chain of survival</vt:lpstr>
      <vt:lpstr>Indications for CPR in children</vt:lpstr>
      <vt:lpstr>Διαφάνεια 9</vt:lpstr>
      <vt:lpstr>Διαφάνεια 10</vt:lpstr>
      <vt:lpstr>Διαφάνεια 11</vt:lpstr>
      <vt:lpstr>Safeness</vt:lpstr>
      <vt:lpstr>STIMULATION</vt:lpstr>
      <vt:lpstr>Call for Help</vt:lpstr>
      <vt:lpstr>Airway</vt:lpstr>
      <vt:lpstr>Breathing</vt:lpstr>
      <vt:lpstr>Rescue Breaths</vt:lpstr>
      <vt:lpstr>Διαφάνεια 18</vt:lpstr>
      <vt:lpstr>Διαφάνεια 19</vt:lpstr>
      <vt:lpstr>Circulation</vt:lpstr>
      <vt:lpstr>Compressions</vt:lpstr>
      <vt:lpstr>Διαφάνεια 22</vt:lpstr>
      <vt:lpstr>Διαφάνεια 23</vt:lpstr>
      <vt:lpstr>Διαφάνεια 24</vt:lpstr>
      <vt:lpstr>Διαφάνεια 25</vt:lpstr>
      <vt:lpstr>Διαφάνεια 26</vt:lpstr>
      <vt:lpstr>Διαφάνεια 27</vt:lpstr>
      <vt:lpstr>Διαφάνεια 28</vt:lpstr>
      <vt:lpstr>Διαφάνεια 29</vt:lpstr>
      <vt:lpstr>Διαφάνεια 30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Registered User</dc:creator>
  <cp:lastModifiedBy>anaisth4</cp:lastModifiedBy>
  <cp:revision>55</cp:revision>
  <dcterms:created xsi:type="dcterms:W3CDTF">2014-04-01T16:35:38Z</dcterms:created>
  <dcterms:modified xsi:type="dcterms:W3CDTF">2018-03-02T09:44:54Z</dcterms:modified>
</cp:coreProperties>
</file>