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Μεσαίο στυλ 2 - Έμφαση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Μεσαίο στυλ 2 - Έμφαση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Τίτλος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l-GR" smtClean="0"/>
              <a:t>Στυλ κύριου τίτλου</a:t>
            </a:r>
            <a:endParaRPr kumimoji="0" lang="en-US"/>
          </a:p>
        </p:txBody>
      </p:sp>
      <p:sp>
        <p:nvSpPr>
          <p:cNvPr id="28" name="Θέση ημερομηνίας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28E1D-3578-4DE9-A5B3-0334CD8DFDE4}" type="datetimeFigureOut">
              <a:rPr lang="el-GR" smtClean="0"/>
              <a:t>2/10/2014</a:t>
            </a:fld>
            <a:endParaRPr lang="el-GR"/>
          </a:p>
        </p:txBody>
      </p:sp>
      <p:sp>
        <p:nvSpPr>
          <p:cNvPr id="17" name="Θέση υποσέλιδου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29" name="Θέση αριθμού διαφάνειας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05599-0DD5-49A2-9A03-370B2EF71A14}" type="slidenum">
              <a:rPr lang="el-GR" smtClean="0"/>
              <a:t>‹#›</a:t>
            </a:fld>
            <a:endParaRPr lang="el-GR"/>
          </a:p>
        </p:txBody>
      </p:sp>
      <p:sp>
        <p:nvSpPr>
          <p:cNvPr id="9" name="Υπότιτλος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l-GR" smtClean="0"/>
              <a:t>Στυλ κύριου υπότιτλου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l-GR" smtClean="0"/>
              <a:t>Στυλ κύριου τίτλου</a:t>
            </a:r>
            <a:endParaRPr kumimoji="0" lang="en-US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l-GR" smtClean="0"/>
              <a:t>Στυλ υποδείγματος κειμένου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28E1D-3578-4DE9-A5B3-0334CD8DFDE4}" type="datetimeFigureOut">
              <a:rPr lang="el-GR" smtClean="0"/>
              <a:t>2/10/2014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05599-0DD5-49A2-9A03-370B2EF71A14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l-GR" smtClean="0"/>
              <a:t>Στυλ κύριου τίτλου</a:t>
            </a:r>
            <a:endParaRPr kumimoji="0" lang="en-US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l-GR" smtClean="0"/>
              <a:t>Στυλ υποδείγματος κειμένου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28E1D-3578-4DE9-A5B3-0334CD8DFDE4}" type="datetimeFigureOut">
              <a:rPr lang="el-GR" smtClean="0"/>
              <a:t>2/10/2014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A705599-0DD5-49A2-9A03-370B2EF71A14}" type="slidenum">
              <a:rPr lang="el-GR" smtClean="0"/>
              <a:t>‹#›</a:t>
            </a:fld>
            <a:endParaRPr lang="el-G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l-GR" smtClean="0"/>
              <a:t>Στυλ κύριου τίτλου</a:t>
            </a:r>
            <a:endParaRPr kumimoji="0" lang="en-US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l-GR" smtClean="0"/>
              <a:t>Στυλ υποδείγματος κειμένου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l-GR" smtClean="0"/>
              <a:t>Στυλ υποδείγματος κειμένου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28E1D-3578-4DE9-A5B3-0334CD8DFDE4}" type="datetimeFigureOut">
              <a:rPr lang="el-GR" smtClean="0"/>
              <a:t>2/10/2014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05599-0DD5-49A2-9A03-370B2EF71A14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l-GR" smtClean="0"/>
              <a:t>Στυλ κύριου τίτλου</a:t>
            </a:r>
            <a:endParaRPr kumimoji="0" lang="en-US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l-GR" smtClean="0"/>
              <a:t>Στυλ υποδείγματος κειμένου</a:t>
            </a:r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l-GR" smtClean="0"/>
              <a:t>Στυλ υποδείγματος κειμένου</a:t>
            </a:r>
          </a:p>
        </p:txBody>
      </p:sp>
      <p:sp>
        <p:nvSpPr>
          <p:cNvPr id="5" name="Θέση περιεχομένου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l-GR" smtClean="0"/>
              <a:t>Στυλ υποδείγματος κειμένου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l-GR" smtClean="0"/>
              <a:t>Στυλ υποδείγματος κειμένου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28E1D-3578-4DE9-A5B3-0334CD8DFDE4}" type="datetimeFigureOut">
              <a:rPr lang="el-GR" smtClean="0"/>
              <a:t>2/10/2014</a:t>
            </a:fld>
            <a:endParaRPr lang="el-GR"/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05599-0DD5-49A2-9A03-370B2EF71A14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l-GR" smtClean="0"/>
              <a:t>Στυλ κύριου τίτλου</a:t>
            </a:r>
            <a:endParaRPr kumimoji="0" lang="en-US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28E1D-3578-4DE9-A5B3-0334CD8DFDE4}" type="datetimeFigureOut">
              <a:rPr lang="el-GR" smtClean="0"/>
              <a:t>2/10/2014</a:t>
            </a:fld>
            <a:endParaRPr lang="el-GR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05599-0DD5-49A2-9A03-370B2EF71A14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28E1D-3578-4DE9-A5B3-0334CD8DFDE4}" type="datetimeFigureOut">
              <a:rPr lang="el-GR" smtClean="0"/>
              <a:t>2/10/2014</a:t>
            </a:fld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05599-0DD5-49A2-9A03-370B2EF71A14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l-GR" smtClean="0"/>
              <a:t>Στυλ κύριου τίτλου</a:t>
            </a:r>
            <a:endParaRPr kumimoji="0" lang="en-US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l-GR" smtClean="0"/>
              <a:t>Στυλ υποδείγματος κειμένου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28E1D-3578-4DE9-A5B3-0334CD8DFDE4}" type="datetimeFigureOut">
              <a:rPr lang="el-GR" smtClean="0"/>
              <a:t>2/10/2014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05599-0DD5-49A2-9A03-370B2EF71A14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l-GR" smtClean="0"/>
              <a:t>Στυλ κύριου τίτλου</a:t>
            </a:r>
            <a:endParaRPr kumimoji="0" lang="en-US"/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l-GR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Κάντε κλικ στο εικονίδιο για να προσθέσετε μια εικόνα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28E1D-3578-4DE9-A5B3-0334CD8DFDE4}" type="datetimeFigureOut">
              <a:rPr lang="el-GR" smtClean="0"/>
              <a:t>2/10/2014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05599-0DD5-49A2-9A03-370B2EF71A14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l-GR" smtClean="0"/>
              <a:t>Στυλ κύριου τίτλου</a:t>
            </a:r>
            <a:endParaRPr kumimoji="0" lang="en-US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l-GR" smtClean="0"/>
              <a:t>Στυλ υποδείγματος κειμένου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28E1D-3578-4DE9-A5B3-0334CD8DFDE4}" type="datetimeFigureOut">
              <a:rPr lang="el-GR" smtClean="0"/>
              <a:t>2/10/2014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05599-0DD5-49A2-9A03-370B2EF71A14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l-GR" smtClean="0"/>
              <a:t>Στυλ κύριου τίτλου</a:t>
            </a:r>
            <a:endParaRPr kumimoji="0" lang="en-US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l-GR" smtClean="0"/>
              <a:t>Στυλ υποδείγματος κειμένου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28E1D-3578-4DE9-A5B3-0334CD8DFDE4}" type="datetimeFigureOut">
              <a:rPr lang="el-GR" smtClean="0"/>
              <a:t>2/10/2014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05599-0DD5-49A2-9A03-370B2EF71A14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Θέση τίτλου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l-GR" smtClean="0"/>
              <a:t>Στυλ κύριου τίτλου</a:t>
            </a:r>
            <a:endParaRPr kumimoji="0" lang="en-US"/>
          </a:p>
        </p:txBody>
      </p:sp>
      <p:sp>
        <p:nvSpPr>
          <p:cNvPr id="13" name="Θέση κειμένου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l-GR" smtClean="0"/>
              <a:t>Στυλ υποδείγματος κειμένου</a:t>
            </a:r>
          </a:p>
          <a:p>
            <a:pPr lvl="1" eaLnBrk="1" latinLnBrk="0" hangingPunct="1"/>
            <a:r>
              <a:rPr kumimoji="0" lang="el-GR" smtClean="0"/>
              <a:t>Δεύτερου επιπέδου</a:t>
            </a:r>
          </a:p>
          <a:p>
            <a:pPr lvl="2" eaLnBrk="1" latinLnBrk="0" hangingPunct="1"/>
            <a:r>
              <a:rPr kumimoji="0" lang="el-GR" smtClean="0"/>
              <a:t>Τρίτου επιπέδου</a:t>
            </a:r>
          </a:p>
          <a:p>
            <a:pPr lvl="3" eaLnBrk="1" latinLnBrk="0" hangingPunct="1"/>
            <a:r>
              <a:rPr kumimoji="0" lang="el-GR" smtClean="0"/>
              <a:t>Τέταρτου επιπέδου</a:t>
            </a:r>
          </a:p>
          <a:p>
            <a:pPr lvl="4" eaLnBrk="1" latinLnBrk="0" hangingPunct="1"/>
            <a:r>
              <a:rPr kumimoji="0" lang="el-GR" smtClean="0"/>
              <a:t>Πέμπτου επιπέδου</a:t>
            </a:r>
            <a:endParaRPr kumimoji="0" lang="en-US"/>
          </a:p>
        </p:txBody>
      </p:sp>
      <p:sp>
        <p:nvSpPr>
          <p:cNvPr id="14" name="Θέση ημερομηνίας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3D928E1D-3578-4DE9-A5B3-0334CD8DFDE4}" type="datetimeFigureOut">
              <a:rPr lang="el-GR" smtClean="0"/>
              <a:t>2/10/2014</a:t>
            </a:fld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23" name="Θέση αριθμού διαφάνειας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A705599-0DD5-49A2-9A03-370B2EF71A14}" type="slidenum">
              <a:rPr lang="el-GR" smtClean="0"/>
              <a:t>‹#›</a:t>
            </a:fld>
            <a:endParaRPr lang="el-GR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om.int/cms/en/sites/iom/home/about-migration/key-migration-terms-1.html" TargetMode="External"/><Relationship Id="rId2" Type="http://schemas.openxmlformats.org/officeDocument/2006/relationships/hyperlink" Target="http://hosting01.vivodinet.gr/unhcr/IOM/IOM_tool_gr.pdf" TargetMode="Externa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b="1" dirty="0" smtClean="0"/>
              <a:t>ΜΑΘΗΜΑ 2</a:t>
            </a:r>
            <a:endParaRPr lang="el-GR" b="1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 dirty="0" smtClean="0"/>
          </a:p>
          <a:p>
            <a:r>
              <a:rPr lang="el-GR" b="1" dirty="0" smtClean="0"/>
              <a:t>Επισκόπηση μεταναστευτικών ροών</a:t>
            </a:r>
            <a:endParaRPr lang="el-GR" b="1" dirty="0"/>
          </a:p>
        </p:txBody>
      </p:sp>
    </p:spTree>
    <p:extLst>
      <p:ext uri="{BB962C8B-B14F-4D97-AF65-F5344CB8AC3E}">
        <p14:creationId xmlns:p14="http://schemas.microsoft.com/office/powerpoint/2010/main" val="1848209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 smtClean="0"/>
              <a:t>ΜΕΡΟΣ 1</a:t>
            </a:r>
            <a:endParaRPr lang="el-GR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el-GR" dirty="0" smtClean="0"/>
          </a:p>
          <a:p>
            <a:r>
              <a:rPr lang="el-GR" dirty="0" smtClean="0"/>
              <a:t>ΠΡΙΝ ΑΠΟ ΤΟ 1945</a:t>
            </a:r>
          </a:p>
          <a:p>
            <a:r>
              <a:rPr lang="en-US" sz="2000" dirty="0" smtClean="0"/>
              <a:t>Castles &amp; Miller, The Age of Migration, </a:t>
            </a:r>
            <a:r>
              <a:rPr lang="el-GR" sz="2000" dirty="0" smtClean="0"/>
              <a:t>κεφ. 4</a:t>
            </a: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2544358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Λόγοι μετανάστευσης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Πόλεμοι</a:t>
            </a:r>
          </a:p>
          <a:p>
            <a:r>
              <a:rPr lang="el-GR" dirty="0" smtClean="0"/>
              <a:t>Κατάκτηση</a:t>
            </a:r>
          </a:p>
          <a:p>
            <a:r>
              <a:rPr lang="el-GR" dirty="0" smtClean="0"/>
              <a:t>Αποικιοκρατία</a:t>
            </a:r>
          </a:p>
          <a:p>
            <a:r>
              <a:rPr lang="el-GR" dirty="0" smtClean="0"/>
              <a:t>Διαμόρφωση νέων κρατών</a:t>
            </a:r>
          </a:p>
          <a:p>
            <a:r>
              <a:rPr lang="el-GR" dirty="0" smtClean="0"/>
              <a:t>Εκβιομηχάνιση</a:t>
            </a:r>
          </a:p>
          <a:p>
            <a:r>
              <a:rPr lang="el-GR" dirty="0" smtClean="0"/>
              <a:t>Φτώχεια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708329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 smtClean="0"/>
              <a:t>Αβορίγινες</a:t>
            </a:r>
            <a:r>
              <a:rPr lang="el-GR" dirty="0" smtClean="0"/>
              <a:t> Αυστραλίας</a:t>
            </a:r>
            <a:endParaRPr lang="el-GR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37167" y="1600200"/>
            <a:ext cx="5869665" cy="4708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91895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Αποικιοκρατία (17</a:t>
            </a:r>
            <a:r>
              <a:rPr lang="el-GR" baseline="30000" dirty="0" smtClean="0"/>
              <a:t>ο</a:t>
            </a:r>
            <a:r>
              <a:rPr lang="el-GR" dirty="0" smtClean="0"/>
              <a:t> – 19</a:t>
            </a:r>
            <a:r>
              <a:rPr lang="el-GR" baseline="30000" dirty="0" smtClean="0"/>
              <a:t>ο</a:t>
            </a:r>
            <a:r>
              <a:rPr lang="el-GR" dirty="0" smtClean="0"/>
              <a:t> αι.)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l-GR" dirty="0" smtClean="0"/>
              <a:t>Μαζικές μετακινήσεις εποίκων από Ευρώπη προς Αφρική, Ασία, </a:t>
            </a:r>
            <a:r>
              <a:rPr lang="el-GR" dirty="0" err="1" smtClean="0"/>
              <a:t>Αμερικές</a:t>
            </a:r>
            <a:r>
              <a:rPr lang="el-GR" dirty="0" smtClean="0"/>
              <a:t>, Ωκεανία</a:t>
            </a:r>
          </a:p>
          <a:p>
            <a:r>
              <a:rPr lang="el-GR" dirty="0" smtClean="0"/>
              <a:t>Δουλεμπόριο (τέλος 17</a:t>
            </a:r>
            <a:r>
              <a:rPr lang="el-GR" baseline="30000" dirty="0" smtClean="0"/>
              <a:t>ου</a:t>
            </a:r>
            <a:r>
              <a:rPr lang="el-GR" dirty="0" smtClean="0"/>
              <a:t> – 1850).</a:t>
            </a:r>
          </a:p>
          <a:p>
            <a:pPr lvl="1"/>
            <a:r>
              <a:rPr lang="el-GR" dirty="0"/>
              <a:t> </a:t>
            </a:r>
            <a:r>
              <a:rPr lang="el-GR" dirty="0" smtClean="0"/>
              <a:t>1770: 2,5 εκ. δούλοι στην Αμερική, 1/3 του ευρωπαϊκού εμπορίου</a:t>
            </a:r>
          </a:p>
          <a:p>
            <a:pPr lvl="1"/>
            <a:r>
              <a:rPr lang="el-GR" dirty="0" err="1" smtClean="0"/>
              <a:t>Τριγονικό</a:t>
            </a:r>
            <a:r>
              <a:rPr lang="el-GR" dirty="0" smtClean="0"/>
              <a:t> σχήμα: Ευρώπη, </a:t>
            </a:r>
            <a:r>
              <a:rPr lang="el-GR" dirty="0" err="1" smtClean="0"/>
              <a:t>Δυτ.Αφρική</a:t>
            </a:r>
            <a:r>
              <a:rPr lang="el-GR" dirty="0" smtClean="0"/>
              <a:t>, </a:t>
            </a:r>
            <a:r>
              <a:rPr lang="el-GR" dirty="0" err="1" smtClean="0"/>
              <a:t>Καραβαϊκή</a:t>
            </a:r>
            <a:endParaRPr lang="el-GR" dirty="0" smtClean="0"/>
          </a:p>
          <a:p>
            <a:pPr lvl="1"/>
            <a:r>
              <a:rPr lang="el-GR" dirty="0"/>
              <a:t> </a:t>
            </a:r>
            <a:r>
              <a:rPr lang="el-GR" dirty="0" smtClean="0"/>
              <a:t>Μέχρι το 1850: βίαια μεταφορά 15 εκ. δούλων</a:t>
            </a:r>
          </a:p>
          <a:p>
            <a:pPr lvl="1"/>
            <a:r>
              <a:rPr lang="el-GR" dirty="0" smtClean="0"/>
              <a:t>1807 – 1850 κατάργηση της δουλείας</a:t>
            </a:r>
          </a:p>
          <a:p>
            <a:pPr lvl="1"/>
            <a:r>
              <a:rPr lang="el-GR" dirty="0" smtClean="0"/>
              <a:t>Ποια προϊόντα παρήγαγαν οι δούλοι;</a:t>
            </a:r>
          </a:p>
          <a:p>
            <a:pPr marL="585216" lvl="1" indent="0">
              <a:buNone/>
            </a:pPr>
            <a:endParaRPr lang="el-GR" dirty="0" smtClean="0"/>
          </a:p>
          <a:p>
            <a:pPr marL="137160" indent="0">
              <a:buNone/>
            </a:pPr>
            <a:r>
              <a:rPr lang="en-US" sz="2000" dirty="0" smtClean="0"/>
              <a:t>Eric Wolf, </a:t>
            </a:r>
            <a:r>
              <a:rPr lang="el-GR" sz="2000" i="1" dirty="0" smtClean="0"/>
              <a:t>Η Ευρώπη και οι λαοί χωρίς ιστορία </a:t>
            </a:r>
            <a:r>
              <a:rPr lang="el-GR" sz="2000" dirty="0" smtClean="0"/>
              <a:t>(2008), κεφ. 7</a:t>
            </a: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4178332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Δούλος πιασμένος σε δίχτυ</a:t>
            </a:r>
            <a:br>
              <a:rPr lang="el-GR" dirty="0" smtClean="0"/>
            </a:br>
            <a:r>
              <a:rPr lang="el-GR" dirty="0" smtClean="0"/>
              <a:t>19</a:t>
            </a:r>
            <a:r>
              <a:rPr lang="el-GR" baseline="30000" dirty="0" smtClean="0"/>
              <a:t>ος</a:t>
            </a:r>
            <a:r>
              <a:rPr lang="el-GR" dirty="0" smtClean="0"/>
              <a:t> αιώνας</a:t>
            </a:r>
            <a:endParaRPr lang="el-GR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02654" y="1693291"/>
            <a:ext cx="2938691" cy="45223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3463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Αποικιοκρατία: 1850-1940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dirty="0" err="1" smtClean="0"/>
              <a:t>Εγκιβωτημένη</a:t>
            </a:r>
            <a:r>
              <a:rPr lang="el-GR" dirty="0" smtClean="0"/>
              <a:t> εργασία (</a:t>
            </a:r>
            <a:r>
              <a:rPr lang="en-US" dirty="0" smtClean="0"/>
              <a:t>indentured </a:t>
            </a:r>
            <a:r>
              <a:rPr lang="en-US" dirty="0" err="1" smtClean="0"/>
              <a:t>labour</a:t>
            </a:r>
            <a:r>
              <a:rPr lang="en-US" dirty="0" smtClean="0"/>
              <a:t>)</a:t>
            </a:r>
          </a:p>
          <a:p>
            <a:r>
              <a:rPr lang="en-US" dirty="0" smtClean="0"/>
              <a:t>1834-1941: 12-37 </a:t>
            </a:r>
            <a:r>
              <a:rPr lang="el-GR" dirty="0" smtClean="0"/>
              <a:t>εκ. εργάτες σε 40 χώρες</a:t>
            </a:r>
          </a:p>
          <a:p>
            <a:r>
              <a:rPr lang="el-GR" dirty="0" smtClean="0"/>
              <a:t>(βίαια) στρατολόγηση για εργασία σε φυτείες, σιδηρόδρομο, ορυχεία, αυστηροί όροι</a:t>
            </a:r>
          </a:p>
          <a:p>
            <a:r>
              <a:rPr lang="el-GR" dirty="0" smtClean="0"/>
              <a:t>Διαμόρφωση πολυεθνικών κοινωνιών σε </a:t>
            </a:r>
            <a:r>
              <a:rPr lang="el-GR" dirty="0" err="1" smtClean="0"/>
              <a:t>Καραβαϊκή</a:t>
            </a:r>
            <a:r>
              <a:rPr lang="el-GR" dirty="0" smtClean="0"/>
              <a:t>, Λατινική Αμερική, Ινδία</a:t>
            </a:r>
          </a:p>
          <a:p>
            <a:r>
              <a:rPr lang="el-GR" dirty="0" smtClean="0"/>
              <a:t>Αιτία </a:t>
            </a:r>
            <a:r>
              <a:rPr lang="el-GR" dirty="0" err="1" smtClean="0"/>
              <a:t>εθνοτικών</a:t>
            </a:r>
            <a:r>
              <a:rPr lang="el-GR" dirty="0" smtClean="0"/>
              <a:t> συγκρούσεων στη μεταπολεμική περίοδο</a:t>
            </a:r>
          </a:p>
          <a:p>
            <a:r>
              <a:rPr lang="el-GR" dirty="0" smtClean="0"/>
              <a:t>Γνωστά πρόσωπα από </a:t>
            </a:r>
            <a:r>
              <a:rPr lang="el-GR" dirty="0" err="1" smtClean="0"/>
              <a:t>Καραβαϊκή</a:t>
            </a:r>
            <a:r>
              <a:rPr lang="el-GR" dirty="0" smtClean="0"/>
              <a:t>;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229536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Ποιοι είναι;</a:t>
            </a:r>
            <a:endParaRPr lang="el-GR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77340" y="2647791"/>
            <a:ext cx="1798320" cy="2430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01640" y="2251551"/>
            <a:ext cx="2331720" cy="3223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120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62150" y="-915988"/>
            <a:ext cx="13068300" cy="8694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66029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Μετανάστευση στο Νέο Κόσμο</a:t>
            </a:r>
            <a:br>
              <a:rPr lang="el-GR" dirty="0" smtClean="0"/>
            </a:br>
            <a:r>
              <a:rPr lang="el-GR" dirty="0" smtClean="0"/>
              <a:t>1800-1914, Αμερική</a:t>
            </a:r>
            <a:br>
              <a:rPr lang="el-GR" dirty="0" smtClean="0"/>
            </a:b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l-GR" dirty="0" smtClean="0"/>
              <a:t>1800-1860 – βιομηχανική επανάσταση, μαζική μετανάστευση από </a:t>
            </a:r>
            <a:r>
              <a:rPr lang="el-GR" dirty="0" err="1" smtClean="0"/>
              <a:t>Β.Ευρώπη</a:t>
            </a:r>
            <a:r>
              <a:rPr lang="el-GR" dirty="0" smtClean="0"/>
              <a:t> προς Αμερική</a:t>
            </a:r>
          </a:p>
          <a:p>
            <a:pPr lvl="1"/>
            <a:r>
              <a:rPr lang="el-GR" dirty="0" smtClean="0"/>
              <a:t>66% από </a:t>
            </a:r>
            <a:r>
              <a:rPr lang="el-GR" dirty="0" err="1" smtClean="0"/>
              <a:t>Μ.Βρετανία</a:t>
            </a:r>
            <a:r>
              <a:rPr lang="el-GR" dirty="0" smtClean="0"/>
              <a:t>, 22% από Γερμανία</a:t>
            </a:r>
          </a:p>
          <a:p>
            <a:r>
              <a:rPr lang="el-GR" dirty="0" smtClean="0"/>
              <a:t>1850-1914 – μαζική μετανάστευση από Ιρλανδία, Νότια και Ανατολική Ευρώπη. Βιομηχανικοί εργάτες, ρόλος στο εργατικό κίνημα</a:t>
            </a:r>
          </a:p>
          <a:p>
            <a:pPr lvl="1"/>
            <a:r>
              <a:rPr lang="el-GR" sz="2000" dirty="0" err="1" smtClean="0"/>
              <a:t>Ι.Λαλιώτου</a:t>
            </a:r>
            <a:r>
              <a:rPr lang="el-GR" sz="2000" i="1" dirty="0" smtClean="0"/>
              <a:t>, Διασχίζοντας το Ατλαντικό </a:t>
            </a:r>
            <a:r>
              <a:rPr lang="el-GR" sz="2000" dirty="0" smtClean="0"/>
              <a:t>(2006)</a:t>
            </a:r>
          </a:p>
          <a:p>
            <a:r>
              <a:rPr lang="el-GR" dirty="0" smtClean="0"/>
              <a:t>1861-1920 συνολική εισροή 30 εκ.</a:t>
            </a:r>
          </a:p>
          <a:p>
            <a:r>
              <a:rPr lang="el-GR" dirty="0" smtClean="0"/>
              <a:t>1920: μετανάστες 13% του αμερικανικού πληθυσμού</a:t>
            </a:r>
          </a:p>
          <a:p>
            <a:r>
              <a:rPr lang="el-GR" dirty="0" smtClean="0"/>
              <a:t>Μέχρι το 1880 ελεύθερη είσοδος, 1920 έκλεισε η πόρτα εισόδου από Ευρώπη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974606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Μετανάστευση στο Νέο Κόσμο</a:t>
            </a:r>
            <a:br>
              <a:rPr lang="el-GR" dirty="0"/>
            </a:br>
            <a:r>
              <a:rPr lang="el-GR" dirty="0"/>
              <a:t>1800-1914, </a:t>
            </a:r>
            <a:r>
              <a:rPr lang="el-GR" dirty="0" smtClean="0"/>
              <a:t>Καναδάς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Τέλος 18</a:t>
            </a:r>
            <a:r>
              <a:rPr lang="el-GR" baseline="30000" dirty="0" smtClean="0"/>
              <a:t>ου</a:t>
            </a:r>
            <a:r>
              <a:rPr lang="el-GR" dirty="0" smtClean="0"/>
              <a:t> αιώνα - 1860 μαζική εισροή μεταναστών από </a:t>
            </a:r>
            <a:r>
              <a:rPr lang="el-GR" dirty="0" err="1" smtClean="0"/>
              <a:t>Β.Ευρώπη</a:t>
            </a:r>
            <a:r>
              <a:rPr lang="el-GR" dirty="0" smtClean="0"/>
              <a:t>, αλλά και μαύροι δούλοι από ΗΠΑ</a:t>
            </a:r>
          </a:p>
          <a:p>
            <a:r>
              <a:rPr lang="el-GR" dirty="0" smtClean="0"/>
              <a:t>1871-1931 τριπλασιασμός του πληθυσμού</a:t>
            </a:r>
          </a:p>
          <a:p>
            <a:r>
              <a:rPr lang="el-GR" dirty="0" smtClean="0"/>
              <a:t>1896-1899: </a:t>
            </a:r>
            <a:r>
              <a:rPr lang="en-US" dirty="0" smtClean="0"/>
              <a:t>gold rush, </a:t>
            </a:r>
            <a:r>
              <a:rPr lang="el-GR" dirty="0" smtClean="0"/>
              <a:t>αναζήτηση χρυσού Αλάσκα</a:t>
            </a:r>
          </a:p>
          <a:p>
            <a:endParaRPr lang="el-GR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9867" y="3789040"/>
            <a:ext cx="3810000" cy="28342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6489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Μετανάστευση στο Νέο Κόσμο</a:t>
            </a:r>
            <a:br>
              <a:rPr lang="el-GR" dirty="0"/>
            </a:br>
            <a:r>
              <a:rPr lang="el-GR" dirty="0"/>
              <a:t>1800-1914, </a:t>
            </a:r>
            <a:r>
              <a:rPr lang="el-GR" dirty="0" smtClean="0"/>
              <a:t>Αυστραλία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1877 Η Αυστραλία έγινε μέρος της Βρετανικής Αυτοκρατορίας</a:t>
            </a:r>
          </a:p>
          <a:p>
            <a:r>
              <a:rPr lang="el-GR" dirty="0" smtClean="0"/>
              <a:t>Εισροή λευκών μεταναστών, αποκλεισμός Ασιατών</a:t>
            </a:r>
          </a:p>
          <a:p>
            <a:r>
              <a:rPr lang="el-GR" dirty="0" smtClean="0"/>
              <a:t>Σημαντικό μέρος ήταν φυλακισμένοι (</a:t>
            </a:r>
            <a:r>
              <a:rPr lang="en-US" dirty="0" smtClean="0"/>
              <a:t>convicts)</a:t>
            </a:r>
          </a:p>
          <a:p>
            <a:r>
              <a:rPr lang="en-US" dirty="0" smtClean="0"/>
              <a:t>1901 White Australian Policy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276786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err="1" smtClean="0"/>
              <a:t>Ενδοευρωπαϊκή</a:t>
            </a:r>
            <a:r>
              <a:rPr lang="el-GR" dirty="0" smtClean="0"/>
              <a:t> εργατική μετανάστευση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Σύνδεση με την υπερπόντια μετανάστευση</a:t>
            </a:r>
          </a:p>
          <a:p>
            <a:r>
              <a:rPr lang="el-GR" dirty="0" smtClean="0"/>
              <a:t>1800-1851 μαζική μετανάστευση Ιρλανδών προς Αγγλία (λιμός)</a:t>
            </a:r>
          </a:p>
          <a:p>
            <a:r>
              <a:rPr lang="el-GR" dirty="0" smtClean="0"/>
              <a:t>1875-1914 μετανάστευση Εβραίων από </a:t>
            </a:r>
            <a:r>
              <a:rPr lang="el-GR" dirty="0" err="1" smtClean="0"/>
              <a:t>Α.Ευρώπη</a:t>
            </a:r>
            <a:r>
              <a:rPr lang="el-GR" dirty="0" smtClean="0"/>
              <a:t> στην Αγγλία (εργάτες  - μικροεπιχειρηματίες)</a:t>
            </a:r>
          </a:p>
          <a:p>
            <a:r>
              <a:rPr lang="el-GR" dirty="0" smtClean="0"/>
              <a:t>Αρχές 20</a:t>
            </a:r>
            <a:r>
              <a:rPr lang="el-GR" baseline="30000" dirty="0" smtClean="0"/>
              <a:t>ου</a:t>
            </a:r>
            <a:r>
              <a:rPr lang="el-GR" dirty="0" smtClean="0"/>
              <a:t>: Βιομηχανικοί εργάτες στη Γερμανία (Πολωνία, Βέλγιο, Ολλανδία, Ιταλία)</a:t>
            </a:r>
          </a:p>
          <a:p>
            <a:r>
              <a:rPr lang="el-GR" dirty="0"/>
              <a:t>Αρχές 20</a:t>
            </a:r>
            <a:r>
              <a:rPr lang="el-GR" baseline="30000" dirty="0"/>
              <a:t>ου</a:t>
            </a:r>
            <a:r>
              <a:rPr lang="el-GR" dirty="0"/>
              <a:t>: Βιομηχανικοί εργάτες </a:t>
            </a:r>
            <a:r>
              <a:rPr lang="el-GR" dirty="0" smtClean="0"/>
              <a:t>στη Γαλλία (υπογεννητικότητα). Ξένοι </a:t>
            </a:r>
            <a:r>
              <a:rPr lang="el-GR" dirty="0" err="1" smtClean="0"/>
              <a:t>ραχοκοκκαλιά</a:t>
            </a:r>
            <a:r>
              <a:rPr lang="el-GR" dirty="0" smtClean="0"/>
              <a:t> της εργατικής τάξης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842306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Συμπεράσματα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pPr lvl="1"/>
            <a:r>
              <a:rPr lang="el-GR" dirty="0" smtClean="0"/>
              <a:t>1850-1914 Μαζική </a:t>
            </a:r>
            <a:r>
              <a:rPr lang="el-GR" dirty="0"/>
              <a:t>μετανάστευση στην Ευρώπη και </a:t>
            </a:r>
            <a:r>
              <a:rPr lang="el-GR" dirty="0" err="1"/>
              <a:t>Β.Αμερική</a:t>
            </a:r>
            <a:r>
              <a:rPr lang="el-GR" dirty="0"/>
              <a:t>. Εκβιομηχάνιση οδήγησε ταυτόχρονα στην είσοδο και στην έξοδο μεταναστών</a:t>
            </a:r>
          </a:p>
          <a:p>
            <a:pPr lvl="1"/>
            <a:r>
              <a:rPr lang="el-GR" dirty="0"/>
              <a:t>Μετά το 1914 στασιμότητα: ξενοφοβία, οικονομική κρίση και ο παγκόσμιος πόλεμος ανασταλτικοί παράγοντες</a:t>
            </a:r>
          </a:p>
          <a:p>
            <a:pPr lvl="1"/>
            <a:r>
              <a:rPr lang="el-GR" dirty="0"/>
              <a:t>Νέα εποχή μεταναστεύσεων ξεκινάει με το τέλος του Β ΠΠ 1945.</a:t>
            </a:r>
          </a:p>
          <a:p>
            <a:pPr marL="137160" indent="0"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566218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 smtClean="0"/>
              <a:t>ΜΕΡΟΣ Β</a:t>
            </a:r>
            <a:endParaRPr lang="el-GR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endParaRPr lang="el-GR" dirty="0" smtClean="0"/>
          </a:p>
          <a:p>
            <a:r>
              <a:rPr lang="el-GR" b="1" dirty="0" smtClean="0"/>
              <a:t>ΜΕΤΑ ΤΟ 1945</a:t>
            </a:r>
          </a:p>
          <a:p>
            <a:endParaRPr lang="el-GR" sz="2000" b="1" dirty="0"/>
          </a:p>
          <a:p>
            <a:r>
              <a:rPr lang="en-US" sz="2000" b="1" dirty="0" err="1" smtClean="0"/>
              <a:t>Castels</a:t>
            </a:r>
            <a:r>
              <a:rPr lang="en-US" sz="2000" b="1" dirty="0" smtClean="0"/>
              <a:t> &amp; Miller, The Age of Migration, </a:t>
            </a:r>
            <a:r>
              <a:rPr lang="el-GR" sz="2000" b="1" dirty="0" smtClean="0"/>
              <a:t>κεφ. 5</a:t>
            </a:r>
          </a:p>
          <a:p>
            <a:r>
              <a:rPr lang="el-GR" sz="2000" b="1" dirty="0" err="1" smtClean="0"/>
              <a:t>Τριανταφύλλου</a:t>
            </a:r>
            <a:r>
              <a:rPr lang="el-GR" sz="2000" b="1" dirty="0" smtClean="0"/>
              <a:t> &amp; </a:t>
            </a:r>
            <a:r>
              <a:rPr lang="el-GR" sz="2000" b="1" dirty="0" err="1" smtClean="0"/>
              <a:t>Μαρούκης</a:t>
            </a:r>
            <a:r>
              <a:rPr lang="el-GR" sz="2000" b="1" dirty="0" smtClean="0"/>
              <a:t>, Η μετανάστευση στην Ελλάδα του 21</a:t>
            </a:r>
            <a:r>
              <a:rPr lang="el-GR" sz="2000" b="1" baseline="30000" dirty="0" smtClean="0"/>
              <a:t>ου</a:t>
            </a:r>
            <a:r>
              <a:rPr lang="el-GR" sz="2000" b="1" dirty="0" smtClean="0"/>
              <a:t> αιώνα, σ. 15-18</a:t>
            </a:r>
          </a:p>
          <a:p>
            <a:endParaRPr lang="el-GR" sz="2000" b="1" dirty="0"/>
          </a:p>
        </p:txBody>
      </p:sp>
    </p:spTree>
    <p:extLst>
      <p:ext uri="{BB962C8B-B14F-4D97-AF65-F5344CB8AC3E}">
        <p14:creationId xmlns:p14="http://schemas.microsoft.com/office/powerpoint/2010/main" val="4092789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Δύο φάσεις μεταναστευτικών ροών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pPr lvl="1"/>
            <a:r>
              <a:rPr lang="el-GR" b="1" dirty="0"/>
              <a:t>1945-1970</a:t>
            </a:r>
            <a:r>
              <a:rPr lang="el-GR" dirty="0"/>
              <a:t> εργατική μετανάστευση από Νότο προς Βορρά (Ευρώπη &amp; Αμερική</a:t>
            </a:r>
            <a:r>
              <a:rPr lang="el-GR" dirty="0" smtClean="0"/>
              <a:t>)</a:t>
            </a:r>
          </a:p>
          <a:p>
            <a:pPr marL="585216" lvl="1" indent="0">
              <a:buNone/>
            </a:pPr>
            <a:endParaRPr lang="el-GR" dirty="0"/>
          </a:p>
          <a:p>
            <a:pPr lvl="2"/>
            <a:r>
              <a:rPr lang="el-GR" b="1" dirty="0"/>
              <a:t>1973-4 κρίση </a:t>
            </a:r>
            <a:r>
              <a:rPr lang="el-GR" b="1" dirty="0" smtClean="0"/>
              <a:t>πετρελαίου</a:t>
            </a:r>
          </a:p>
          <a:p>
            <a:pPr marL="585216" lvl="1" indent="0">
              <a:buNone/>
            </a:pPr>
            <a:endParaRPr lang="el-GR" dirty="0"/>
          </a:p>
          <a:p>
            <a:pPr lvl="1"/>
            <a:r>
              <a:rPr lang="el-GR" b="1" dirty="0"/>
              <a:t>1975 – σήμερα </a:t>
            </a:r>
            <a:r>
              <a:rPr lang="el-GR" b="1" dirty="0" smtClean="0"/>
              <a:t>: νέα </a:t>
            </a:r>
            <a:r>
              <a:rPr lang="el-GR" b="1" dirty="0"/>
              <a:t>μετανάστευση</a:t>
            </a:r>
            <a:endParaRPr lang="el-GR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522848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1945-1970</a:t>
            </a:r>
            <a:br>
              <a:rPr lang="el-GR" dirty="0" smtClean="0"/>
            </a:br>
            <a:r>
              <a:rPr lang="el-GR" dirty="0" smtClean="0"/>
              <a:t>Τέσσερις μορφές μετανάστευσης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l-GR" dirty="0"/>
          </a:p>
          <a:p>
            <a:pPr lvl="1"/>
            <a:r>
              <a:rPr lang="el-GR" dirty="0" err="1" smtClean="0"/>
              <a:t>Γκασταρμπάιτερ</a:t>
            </a:r>
            <a:r>
              <a:rPr lang="el-GR" dirty="0" smtClean="0"/>
              <a:t> («φιλοξενούμενοι εργάτες»)</a:t>
            </a:r>
            <a:endParaRPr lang="el-GR" dirty="0"/>
          </a:p>
          <a:p>
            <a:pPr lvl="1"/>
            <a:r>
              <a:rPr lang="el-GR" dirty="0"/>
              <a:t>Πρώην </a:t>
            </a:r>
            <a:r>
              <a:rPr lang="el-GR" dirty="0" err="1"/>
              <a:t>αποικιοκρατούμενοι</a:t>
            </a:r>
            <a:r>
              <a:rPr lang="el-GR" dirty="0"/>
              <a:t> εργάτες</a:t>
            </a:r>
          </a:p>
          <a:p>
            <a:pPr lvl="1"/>
            <a:r>
              <a:rPr lang="el-GR" dirty="0"/>
              <a:t>Μόνιμη μετανάστευση προς Αμερική και  Αυστραλία</a:t>
            </a:r>
          </a:p>
          <a:p>
            <a:pPr lvl="1"/>
            <a:r>
              <a:rPr lang="el-GR" dirty="0"/>
              <a:t>Οικογενειακή </a:t>
            </a:r>
            <a:r>
              <a:rPr lang="el-GR" dirty="0" smtClean="0"/>
              <a:t>επανένωση &amp; </a:t>
            </a:r>
            <a:r>
              <a:rPr lang="el-GR" dirty="0"/>
              <a:t>αλυσιδωτή μετανάστευση </a:t>
            </a:r>
            <a:endParaRPr lang="el-GR" dirty="0" smtClean="0"/>
          </a:p>
          <a:p>
            <a:pPr lvl="2"/>
            <a:r>
              <a:rPr lang="el-GR" dirty="0" smtClean="0"/>
              <a:t>διαμόρφωση </a:t>
            </a:r>
            <a:r>
              <a:rPr lang="el-GR" dirty="0"/>
              <a:t>μεταναστευτικών </a:t>
            </a:r>
            <a:r>
              <a:rPr lang="el-GR" dirty="0" smtClean="0"/>
              <a:t>κοινοτήτων</a:t>
            </a:r>
          </a:p>
          <a:p>
            <a:pPr marL="640080" lvl="1" indent="0">
              <a:buNone/>
            </a:pPr>
            <a:endParaRPr lang="el-GR" dirty="0" smtClean="0"/>
          </a:p>
          <a:p>
            <a:pPr marL="640080" lvl="1" indent="0">
              <a:buNone/>
            </a:pPr>
            <a:r>
              <a:rPr lang="el-GR" dirty="0" smtClean="0"/>
              <a:t>Επιπλέον:</a:t>
            </a:r>
          </a:p>
          <a:p>
            <a:pPr lvl="1"/>
            <a:r>
              <a:rPr lang="el-GR" dirty="0" smtClean="0"/>
              <a:t>Μαζικές </a:t>
            </a:r>
            <a:r>
              <a:rPr lang="el-GR" dirty="0"/>
              <a:t>κινήσεις προσφύγων στο τέλος του πολέμου</a:t>
            </a:r>
          </a:p>
          <a:p>
            <a:pPr lvl="1"/>
            <a:r>
              <a:rPr lang="el-GR" dirty="0"/>
              <a:t>Παλιννόστηση αποικιοκρατών στη μητέρα πατρίδα</a:t>
            </a:r>
          </a:p>
          <a:p>
            <a:pPr marL="982980" lvl="1" indent="-342900"/>
            <a:endParaRPr lang="el-GR" dirty="0" smtClean="0"/>
          </a:p>
          <a:p>
            <a:pPr marL="585216" lvl="1" indent="0">
              <a:buNone/>
            </a:pPr>
            <a:endParaRPr lang="el-GR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081718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 smtClean="0"/>
              <a:t>Γκασταρμπάιτερ</a:t>
            </a:r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el-GR" dirty="0"/>
              <a:t>«προσωρινή» εισαγωγή ξένων εργατών για τη βιομηχανία</a:t>
            </a:r>
          </a:p>
          <a:p>
            <a:r>
              <a:rPr lang="el-GR" dirty="0" smtClean="0"/>
              <a:t>Χώρες: Γερμανία, Αγγλία, Βέλγιο, Ολλανδία, Γαλλία, Ελβετία</a:t>
            </a:r>
          </a:p>
          <a:p>
            <a:r>
              <a:rPr lang="el-GR" dirty="0" smtClean="0"/>
              <a:t>Διμερείς συμφωνίες: σύμβαση ορισμένου χρόνου για ορισμένο τόπο εργασίας</a:t>
            </a:r>
          </a:p>
          <a:p>
            <a:r>
              <a:rPr lang="el-GR" dirty="0"/>
              <a:t>διάκριση </a:t>
            </a:r>
            <a:r>
              <a:rPr lang="el-GR" dirty="0" smtClean="0"/>
              <a:t>πολιτών </a:t>
            </a:r>
            <a:r>
              <a:rPr lang="el-GR" dirty="0"/>
              <a:t>και ξένων όσον αφορά τα πολιτικά και κοινωνικά </a:t>
            </a:r>
            <a:r>
              <a:rPr lang="el-GR" dirty="0" smtClean="0"/>
              <a:t>δικαιώματα</a:t>
            </a:r>
          </a:p>
          <a:p>
            <a:r>
              <a:rPr lang="el-GR" dirty="0" smtClean="0"/>
              <a:t>Οι περισσότεροι έμειναν μετά τη λήξη της σύμβασης: διαμόρφωση μεταναστευτικών κοινοτήτων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981879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Ποσοστά μεταναστών 1975</a:t>
            </a:r>
            <a:endParaRPr lang="el-GR" dirty="0"/>
          </a:p>
        </p:txBody>
      </p:sp>
      <p:graphicFrame>
        <p:nvGraphicFramePr>
          <p:cNvPr id="4" name="Θέση περιεχομένου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99440611"/>
              </p:ext>
            </p:extLst>
          </p:nvPr>
        </p:nvGraphicFramePr>
        <p:xfrm>
          <a:off x="457200" y="1600200"/>
          <a:ext cx="8229600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07088"/>
                <a:gridCol w="1522512"/>
              </a:tblGrid>
              <a:tr h="370840">
                <a:tc>
                  <a:txBody>
                    <a:bodyPr/>
                    <a:lstStyle/>
                    <a:p>
                      <a:r>
                        <a:rPr lang="el-GR" dirty="0" smtClean="0"/>
                        <a:t>Χώρα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ποσοστό</a:t>
                      </a:r>
                      <a:endParaRPr lang="el-G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l-GR" dirty="0" smtClean="0"/>
                        <a:t>Βέλγιο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8,5</a:t>
                      </a:r>
                      <a:endParaRPr lang="el-G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l-GR" dirty="0" smtClean="0"/>
                        <a:t>Γαλλία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7,9</a:t>
                      </a:r>
                      <a:endParaRPr lang="el-G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l-GR" dirty="0" smtClean="0"/>
                        <a:t>Γερμανία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6,6</a:t>
                      </a:r>
                      <a:endParaRPr lang="el-G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l-GR" dirty="0" smtClean="0"/>
                        <a:t>Ολλανδία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2,6</a:t>
                      </a:r>
                      <a:endParaRPr lang="el-G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l-GR" dirty="0" smtClean="0"/>
                        <a:t>Σουηδία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5,0</a:t>
                      </a:r>
                      <a:endParaRPr lang="el-G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l-GR" dirty="0" smtClean="0"/>
                        <a:t>Ελβετία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16,0</a:t>
                      </a:r>
                      <a:endParaRPr lang="el-G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l-GR" dirty="0" smtClean="0"/>
                        <a:t>Μεγάλη Βρετανία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7,8</a:t>
                      </a:r>
                      <a:endParaRPr lang="el-GR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44691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Εργάτες από πρώην αποικίες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Χώρες: Μεγάλη </a:t>
            </a:r>
            <a:r>
              <a:rPr lang="el-GR" dirty="0" err="1" smtClean="0"/>
              <a:t>Βρεταννία</a:t>
            </a:r>
            <a:r>
              <a:rPr lang="el-GR" dirty="0" smtClean="0"/>
              <a:t>, Γαλλία, Ολλανδία</a:t>
            </a:r>
          </a:p>
          <a:p>
            <a:r>
              <a:rPr lang="el-GR" dirty="0" smtClean="0"/>
              <a:t>Περισσότερα δικαιώματα από </a:t>
            </a:r>
            <a:r>
              <a:rPr lang="el-GR" dirty="0" err="1" smtClean="0"/>
              <a:t>Γκαταρμπάιτερ</a:t>
            </a:r>
            <a:endParaRPr lang="el-GR" dirty="0" smtClean="0"/>
          </a:p>
          <a:p>
            <a:r>
              <a:rPr lang="el-GR" dirty="0" smtClean="0"/>
              <a:t>Πολιτογράφηση πιο εύκολη</a:t>
            </a:r>
          </a:p>
          <a:p>
            <a:r>
              <a:rPr lang="el-GR" dirty="0" smtClean="0"/>
              <a:t>Διακρίσεις λόγω καταγωγής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963895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Μόνιμη υπερπόντια μετανάστευση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l-GR" dirty="0"/>
          </a:p>
          <a:p>
            <a:pPr lvl="1"/>
            <a:r>
              <a:rPr lang="el-GR" dirty="0"/>
              <a:t>ΗΠΑ - Δραστικός περιορισμός μετά το 1920 </a:t>
            </a:r>
            <a:r>
              <a:rPr lang="el-GR" dirty="0" smtClean="0"/>
              <a:t>(απογραφή 1970: </a:t>
            </a:r>
            <a:r>
              <a:rPr lang="el-GR" dirty="0"/>
              <a:t>μόνο 4,7</a:t>
            </a:r>
            <a:r>
              <a:rPr lang="el-GR" dirty="0" smtClean="0"/>
              <a:t>% γεννήθηκε στο εξωτερικό)</a:t>
            </a:r>
            <a:endParaRPr lang="el-GR" dirty="0"/>
          </a:p>
          <a:p>
            <a:pPr lvl="1"/>
            <a:r>
              <a:rPr lang="el-GR" dirty="0"/>
              <a:t>Νέα ώθηση μετά το 1965, Νόμος που επέτρεπε την επανένωση, νέα εισροή από Ασία και </a:t>
            </a:r>
            <a:r>
              <a:rPr lang="el-GR" dirty="0" err="1"/>
              <a:t>Λ.Αμερική</a:t>
            </a:r>
            <a:r>
              <a:rPr lang="el-GR" dirty="0"/>
              <a:t>/</a:t>
            </a:r>
          </a:p>
          <a:p>
            <a:pPr lvl="1"/>
            <a:r>
              <a:rPr lang="el-GR" dirty="0"/>
              <a:t>Καναδάς παρόμοια εξέλιξη, νέα μετανάστευση εκτός Ευρώπης μετά το 1966</a:t>
            </a:r>
          </a:p>
          <a:p>
            <a:pPr lvl="1"/>
            <a:r>
              <a:rPr lang="el-GR" dirty="0"/>
              <a:t>Αυστραλία πρόγραμμα μαζικής </a:t>
            </a:r>
            <a:r>
              <a:rPr lang="el-GR" dirty="0" smtClean="0"/>
              <a:t>προσέλκυσης </a:t>
            </a:r>
            <a:r>
              <a:rPr lang="el-GR" dirty="0"/>
              <a:t>μεταναστών μετά το 1945 </a:t>
            </a:r>
            <a:r>
              <a:rPr lang="el-GR" dirty="0" smtClean="0"/>
              <a:t>: </a:t>
            </a:r>
            <a:r>
              <a:rPr lang="en-US" dirty="0" smtClean="0"/>
              <a:t>Populate </a:t>
            </a:r>
            <a:r>
              <a:rPr lang="en-US" dirty="0"/>
              <a:t>or perish</a:t>
            </a:r>
            <a:r>
              <a:rPr lang="el-GR" dirty="0"/>
              <a:t>, προώθηση μαζικής οικογενειακής μετανάστευσης. Εισροή κυρίως από Ιταλία και Ελλάδα.</a:t>
            </a:r>
          </a:p>
          <a:p>
            <a:r>
              <a:rPr lang="el-GR" dirty="0"/>
              <a:t> 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195284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Συμπεράσματα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endParaRPr lang="el-GR" dirty="0" smtClean="0"/>
          </a:p>
          <a:p>
            <a:pPr lvl="1"/>
            <a:endParaRPr lang="el-GR" dirty="0"/>
          </a:p>
          <a:p>
            <a:pPr lvl="1"/>
            <a:r>
              <a:rPr lang="el-GR" dirty="0" smtClean="0"/>
              <a:t>Τα </a:t>
            </a:r>
            <a:r>
              <a:rPr lang="el-GR" dirty="0"/>
              <a:t>κίνητρα κυρίως οικονομικά, αλλάζει μετά το </a:t>
            </a:r>
            <a:r>
              <a:rPr lang="el-GR" dirty="0" smtClean="0"/>
              <a:t>1973</a:t>
            </a:r>
          </a:p>
          <a:p>
            <a:pPr lvl="1"/>
            <a:endParaRPr lang="el-GR" dirty="0"/>
          </a:p>
          <a:p>
            <a:pPr lvl="1"/>
            <a:r>
              <a:rPr lang="el-GR" dirty="0"/>
              <a:t>Γενικό όφελος: χώρες με μεγαλύτερα ποσοστά μεταναστών (Γερμανία, Ελβετία, Γαλλία, Αυστρία), μεγαλύτερο ρυθμό </a:t>
            </a:r>
            <a:r>
              <a:rPr lang="el-GR" dirty="0" smtClean="0"/>
              <a:t>ανάπτυξης</a:t>
            </a:r>
          </a:p>
          <a:p>
            <a:pPr lvl="1"/>
            <a:endParaRPr lang="el-GR" dirty="0"/>
          </a:p>
          <a:p>
            <a:pPr lvl="1"/>
            <a:r>
              <a:rPr lang="el-GR" dirty="0"/>
              <a:t>Αυξανόμενη διαφοροποίηση των χωρών προέλευσης και των πολιτισμικών διαφορών μεταξύ ντόπιων και ξένων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720768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46188" y="-919163"/>
            <a:ext cx="11636376" cy="8702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2500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 smtClean="0"/>
              <a:t>ΜΕΡΟΣ Γ</a:t>
            </a:r>
            <a:endParaRPr lang="el-GR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62500" lnSpcReduction="20000"/>
          </a:bodyPr>
          <a:lstStyle/>
          <a:p>
            <a:endParaRPr lang="el-GR" dirty="0" smtClean="0"/>
          </a:p>
          <a:p>
            <a:r>
              <a:rPr lang="el-GR" dirty="0" smtClean="0"/>
              <a:t>ΣΥΓΧΡΟΝΗ ΜΕΤΑΝΑΣΤΕΥΣΗ</a:t>
            </a:r>
          </a:p>
          <a:p>
            <a:endParaRPr lang="el-GR" dirty="0" smtClean="0"/>
          </a:p>
          <a:p>
            <a:r>
              <a:rPr lang="en-US" dirty="0" smtClean="0"/>
              <a:t>Castle &amp; Miller, The Age of Migration, </a:t>
            </a:r>
            <a:r>
              <a:rPr lang="el-GR" dirty="0" smtClean="0"/>
              <a:t>Κεφ. 1</a:t>
            </a:r>
          </a:p>
          <a:p>
            <a:r>
              <a:rPr lang="el-GR" dirty="0" err="1"/>
              <a:t>Τριανταφύλλου</a:t>
            </a:r>
            <a:r>
              <a:rPr lang="el-GR" dirty="0"/>
              <a:t> &amp; </a:t>
            </a:r>
            <a:r>
              <a:rPr lang="el-GR" dirty="0" err="1"/>
              <a:t>Μαρούκης</a:t>
            </a:r>
            <a:r>
              <a:rPr lang="el-GR" dirty="0"/>
              <a:t>, Η μετανάστευση στην Ελλάδα του 21</a:t>
            </a:r>
            <a:r>
              <a:rPr lang="el-GR" baseline="30000" dirty="0"/>
              <a:t>ου</a:t>
            </a:r>
            <a:r>
              <a:rPr lang="el-GR" dirty="0"/>
              <a:t> αιώνα, σ. </a:t>
            </a:r>
            <a:r>
              <a:rPr lang="el-GR" dirty="0" smtClean="0"/>
              <a:t>18-25</a:t>
            </a:r>
            <a:endParaRPr lang="el-GR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990719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Γενικά χαρακτηριστικά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Παγκοσμιοποίηση: η ανθρωπότητα σε κίνηση</a:t>
            </a:r>
          </a:p>
          <a:p>
            <a:r>
              <a:rPr lang="el-GR" dirty="0" smtClean="0"/>
              <a:t>Μετανάστευση προς παλιότερες χώρες αποστολής μεταναστών (Νότια &amp;Ανατολική Ευρώπη, Τουρκία)</a:t>
            </a:r>
          </a:p>
          <a:p>
            <a:r>
              <a:rPr lang="el-GR" dirty="0" smtClean="0"/>
              <a:t>Μεταβατική μετανάστευση</a:t>
            </a:r>
          </a:p>
          <a:p>
            <a:r>
              <a:rPr lang="el-GR" dirty="0" smtClean="0"/>
              <a:t>Επιτάχυνση της μετανάστευσης</a:t>
            </a:r>
          </a:p>
          <a:p>
            <a:r>
              <a:rPr lang="el-GR" dirty="0" smtClean="0"/>
              <a:t>Διαφοροποίηση των μορφών μετανάστευσης</a:t>
            </a:r>
          </a:p>
          <a:p>
            <a:r>
              <a:rPr lang="el-GR" dirty="0" smtClean="0"/>
              <a:t>Θηλυκοποίηση της μετανάστευσης</a:t>
            </a:r>
          </a:p>
          <a:p>
            <a:r>
              <a:rPr lang="el-GR" dirty="0" smtClean="0"/>
              <a:t>Αυξανόμενη πολιτικοποίηση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950135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62150" y="-862013"/>
            <a:ext cx="13068300" cy="8588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61490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 smtClean="0"/>
              <a:t>ΜΕΡΟΣ Δ</a:t>
            </a:r>
            <a:endParaRPr lang="el-GR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 dirty="0" smtClean="0"/>
          </a:p>
          <a:p>
            <a:r>
              <a:rPr lang="el-GR" dirty="0" smtClean="0"/>
              <a:t>Η ΣΥΓΧΡΟΝΗ ΜΕΤΑΝΑΣΤΕΥΣΗ</a:t>
            </a:r>
          </a:p>
          <a:p>
            <a:r>
              <a:rPr lang="el-GR" dirty="0" smtClean="0"/>
              <a:t>ΣΕ ΑΡΙΘΜΟΥΣ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131933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Αριθμός μεταναστών ανά περιοχή</a:t>
            </a:r>
            <a:br>
              <a:rPr lang="el-GR" dirty="0" smtClean="0"/>
            </a:br>
            <a:r>
              <a:rPr lang="el-GR" dirty="0" smtClean="0"/>
              <a:t>(σε εκατομμύρια)</a:t>
            </a:r>
            <a:endParaRPr lang="el-GR" dirty="0"/>
          </a:p>
        </p:txBody>
      </p:sp>
      <p:graphicFrame>
        <p:nvGraphicFramePr>
          <p:cNvPr id="4" name="Θέση περιεχομένου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40082922"/>
              </p:ext>
            </p:extLst>
          </p:nvPr>
        </p:nvGraphicFramePr>
        <p:xfrm>
          <a:off x="457200" y="1844824"/>
          <a:ext cx="8229599" cy="174752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962672"/>
                <a:gridCol w="864096"/>
                <a:gridCol w="936104"/>
                <a:gridCol w="1080120"/>
                <a:gridCol w="792088"/>
                <a:gridCol w="720080"/>
                <a:gridCol w="874439"/>
              </a:tblGrid>
              <a:tr h="126216">
                <a:tc>
                  <a:txBody>
                    <a:bodyPr/>
                    <a:lstStyle/>
                    <a:p>
                      <a:r>
                        <a:rPr lang="el-GR" dirty="0" smtClean="0"/>
                        <a:t>Περιοχή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1960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1970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1980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1990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2000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2005</a:t>
                      </a:r>
                      <a:endParaRPr lang="el-G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l-GR" dirty="0" smtClean="0"/>
                        <a:t>Πλανήτης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76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81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99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155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177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191</a:t>
                      </a:r>
                      <a:endParaRPr lang="el-G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l-GR" dirty="0" smtClean="0"/>
                        <a:t>Αναπτυγμένες</a:t>
                      </a:r>
                      <a:r>
                        <a:rPr lang="el-GR" baseline="0" dirty="0" smtClean="0"/>
                        <a:t> χώρες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32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38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48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82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105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115</a:t>
                      </a:r>
                      <a:endParaRPr lang="el-G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l-GR" dirty="0" smtClean="0"/>
                        <a:t>Λιγότερο αναπτυγμένες χώρες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43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43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52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73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72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75</a:t>
                      </a:r>
                      <a:endParaRPr lang="el-GR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78320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Αλλοδαποί σε ευρωπαϊκές χώρες (σε χιλιάδες)</a:t>
            </a:r>
            <a:endParaRPr lang="el-GR" dirty="0"/>
          </a:p>
        </p:txBody>
      </p:sp>
      <p:graphicFrame>
        <p:nvGraphicFramePr>
          <p:cNvPr id="4" name="Θέση περιεχομένου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74121140"/>
              </p:ext>
            </p:extLst>
          </p:nvPr>
        </p:nvGraphicFramePr>
        <p:xfrm>
          <a:off x="457200" y="1600200"/>
          <a:ext cx="8229600" cy="44500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594520"/>
                <a:gridCol w="1008112"/>
                <a:gridCol w="1080120"/>
                <a:gridCol w="1152128"/>
                <a:gridCol w="1008112"/>
                <a:gridCol w="936104"/>
                <a:gridCol w="792088"/>
                <a:gridCol w="658416"/>
              </a:tblGrid>
              <a:tr h="370840">
                <a:tc>
                  <a:txBody>
                    <a:bodyPr/>
                    <a:lstStyle/>
                    <a:p>
                      <a:r>
                        <a:rPr lang="el-GR" dirty="0" smtClean="0"/>
                        <a:t>Χώρα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1980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1985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1990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1995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2000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2005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%</a:t>
                      </a:r>
                      <a:endParaRPr lang="el-G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l-GR" dirty="0" smtClean="0"/>
                        <a:t>Αυστρία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283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272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413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724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702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801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9,7</a:t>
                      </a:r>
                      <a:endParaRPr lang="el-G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l-GR" dirty="0" smtClean="0"/>
                        <a:t>Βέλγιο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-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845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905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910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862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901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8,6</a:t>
                      </a:r>
                      <a:endParaRPr lang="el-G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l-GR" dirty="0" smtClean="0"/>
                        <a:t>Τσεχία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-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-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-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159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201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278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2,7</a:t>
                      </a:r>
                      <a:endParaRPr lang="el-G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l-GR" dirty="0" smtClean="0"/>
                        <a:t>Γαλλία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3.714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-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3.597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-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3.263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5,6</a:t>
                      </a:r>
                      <a:endParaRPr lang="el-G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l-GR" dirty="0" smtClean="0"/>
                        <a:t>Γερμανία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4.453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4.379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5.242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7.174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7.297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6.756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8,8</a:t>
                      </a:r>
                      <a:endParaRPr lang="el-G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l-GR" dirty="0" smtClean="0"/>
                        <a:t>Ελλάδα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-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-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-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-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305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553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5,2</a:t>
                      </a:r>
                      <a:endParaRPr lang="el-G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l-GR" dirty="0" smtClean="0"/>
                        <a:t>Ιταλία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299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423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781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991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1.380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2670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4,6</a:t>
                      </a:r>
                      <a:endParaRPr lang="el-G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l-GR" dirty="0" smtClean="0"/>
                        <a:t>Λουξεμβούργο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94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98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-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138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165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189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40,0</a:t>
                      </a:r>
                      <a:endParaRPr lang="el-G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l-GR" dirty="0" smtClean="0"/>
                        <a:t>Ισπανία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-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242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279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500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896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2,739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6,2</a:t>
                      </a:r>
                      <a:endParaRPr lang="el-G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l-GR" dirty="0" smtClean="0"/>
                        <a:t>ΗΒ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-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1,731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1,875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2,060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2,342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3,035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5,2</a:t>
                      </a:r>
                      <a:endParaRPr lang="el-G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l-GR" dirty="0" smtClean="0"/>
                        <a:t>Ελβετία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893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940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1,100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1,331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1,384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1,512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20,3</a:t>
                      </a:r>
                      <a:endParaRPr lang="el-GR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46071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Γεννημένοι στο εξωτερικό (σε χιλιάδες)</a:t>
            </a:r>
            <a:endParaRPr lang="el-GR" dirty="0"/>
          </a:p>
        </p:txBody>
      </p:sp>
      <p:graphicFrame>
        <p:nvGraphicFramePr>
          <p:cNvPr id="5" name="Θέση περιεχομένου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39700336"/>
              </p:ext>
            </p:extLst>
          </p:nvPr>
        </p:nvGraphicFramePr>
        <p:xfrm>
          <a:off x="457200" y="1600200"/>
          <a:ext cx="8229600" cy="445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/>
                <a:gridCol w="1645920"/>
                <a:gridCol w="1645920"/>
                <a:gridCol w="1645920"/>
                <a:gridCol w="1645920"/>
              </a:tblGrid>
              <a:tr h="370840">
                <a:tc>
                  <a:txBody>
                    <a:bodyPr/>
                    <a:lstStyle/>
                    <a:p>
                      <a:r>
                        <a:rPr lang="el-GR" dirty="0" smtClean="0"/>
                        <a:t>Χώρα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1995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2000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2005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%</a:t>
                      </a:r>
                      <a:endParaRPr lang="el-G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l-GR" dirty="0" smtClean="0"/>
                        <a:t>Αυστρία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-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843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1,101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13,5</a:t>
                      </a:r>
                      <a:endParaRPr lang="el-G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l-GR" dirty="0" smtClean="0"/>
                        <a:t>Βέλγιο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983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1,059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1,269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12,1</a:t>
                      </a:r>
                      <a:endParaRPr lang="el-G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l-GR" dirty="0" smtClean="0"/>
                        <a:t>Τσεχία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-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434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523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5,1</a:t>
                      </a:r>
                      <a:endParaRPr lang="el-G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l-GR" dirty="0" smtClean="0"/>
                        <a:t>Γαλλία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-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4,306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4,926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8,1</a:t>
                      </a:r>
                      <a:endParaRPr lang="el-G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l-GR" dirty="0" smtClean="0"/>
                        <a:t>Γερμανία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9,378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10,256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10,621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12,9</a:t>
                      </a:r>
                      <a:endParaRPr lang="el-G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l-GR" dirty="0" smtClean="0"/>
                        <a:t>Ελλάδα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-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-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1,122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10,3</a:t>
                      </a:r>
                      <a:endParaRPr lang="el-G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l-GR" dirty="0" smtClean="0"/>
                        <a:t>Ιταλία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-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-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1,147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2,5</a:t>
                      </a:r>
                      <a:endParaRPr lang="el-G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l-GR" dirty="0" smtClean="0"/>
                        <a:t>Λουξεμβούργο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128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145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152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33,4</a:t>
                      </a:r>
                      <a:endParaRPr lang="el-G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l-GR" dirty="0" smtClean="0"/>
                        <a:t>Ισπανία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-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-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2,172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5,3</a:t>
                      </a:r>
                      <a:endParaRPr lang="el-G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l-GR" dirty="0" smtClean="0"/>
                        <a:t>ΗΒ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4,031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4,667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5,842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9,7</a:t>
                      </a:r>
                      <a:endParaRPr lang="el-G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l-GR" dirty="0" smtClean="0"/>
                        <a:t>Ελβετία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1,503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1,571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1,773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23,8</a:t>
                      </a:r>
                      <a:endParaRPr lang="el-GR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61135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ΒΑΣΙΚΕΣ ΕΝΝΟΙΕΣ ΚΑΙ ΟΡΙΣΜΟΙ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dirty="0" err="1" smtClean="0"/>
              <a:t>Τριανταφύλλου</a:t>
            </a:r>
            <a:r>
              <a:rPr lang="el-GR" dirty="0" smtClean="0"/>
              <a:t> &amp; </a:t>
            </a:r>
            <a:r>
              <a:rPr lang="el-GR" dirty="0" err="1" smtClean="0"/>
              <a:t>Μαρούκης</a:t>
            </a:r>
            <a:r>
              <a:rPr lang="el-GR" dirty="0" smtClean="0"/>
              <a:t>, Η μετανάστευση στην Ελλάδα του 21</a:t>
            </a:r>
            <a:r>
              <a:rPr lang="el-GR" baseline="30000" dirty="0" smtClean="0"/>
              <a:t>ου</a:t>
            </a:r>
            <a:r>
              <a:rPr lang="el-GR" dirty="0" smtClean="0"/>
              <a:t> αιώνα, σ. 25-31</a:t>
            </a:r>
          </a:p>
          <a:p>
            <a:r>
              <a:rPr lang="el-GR" dirty="0"/>
              <a:t>«Δεν είναι μόνο αριθμοί», εγχειρίδιο δασκάλου. </a:t>
            </a:r>
            <a:r>
              <a:rPr lang="en-US" dirty="0"/>
              <a:t>IOM</a:t>
            </a:r>
            <a:r>
              <a:rPr lang="el-GR" dirty="0"/>
              <a:t>-</a:t>
            </a:r>
            <a:r>
              <a:rPr lang="en-US" dirty="0"/>
              <a:t>tool</a:t>
            </a:r>
            <a:r>
              <a:rPr lang="el-GR" dirty="0"/>
              <a:t>.</a:t>
            </a:r>
            <a:r>
              <a:rPr lang="en-US" dirty="0" smtClean="0"/>
              <a:t>gr</a:t>
            </a:r>
            <a:r>
              <a:rPr lang="el-GR" dirty="0" smtClean="0"/>
              <a:t>, σ. 7-10</a:t>
            </a:r>
            <a:endParaRPr lang="en-US" dirty="0" smtClean="0"/>
          </a:p>
          <a:p>
            <a:pPr marL="137160" indent="0">
              <a:buNone/>
            </a:pPr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hosting01.vivodinet.gr/unhcr/IOM/IOM_tool_gr.pdf</a:t>
            </a:r>
            <a:endParaRPr lang="en-US" dirty="0" smtClean="0"/>
          </a:p>
          <a:p>
            <a:r>
              <a:rPr lang="el-GR" dirty="0" smtClean="0"/>
              <a:t>ΙΟΜ</a:t>
            </a:r>
            <a:r>
              <a:rPr lang="en-US" dirty="0" smtClean="0"/>
              <a:t> Key Migration Terms</a:t>
            </a:r>
          </a:p>
          <a:p>
            <a:pPr marL="137160" indent="0">
              <a:buNone/>
            </a:pPr>
            <a:r>
              <a:rPr lang="en-US" dirty="0">
                <a:hlinkClick r:id="rId3"/>
              </a:rPr>
              <a:t>http://</a:t>
            </a:r>
            <a:r>
              <a:rPr lang="en-US" dirty="0" smtClean="0">
                <a:hlinkClick r:id="rId3"/>
              </a:rPr>
              <a:t>www.iom.int/cms/en/sites/iom/home/about-migration/key-migration-terms-1.html</a:t>
            </a:r>
            <a:endParaRPr lang="en-US" dirty="0" smtClean="0"/>
          </a:p>
          <a:p>
            <a:pPr marL="137160" indent="0"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205931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ΟΡΟΙ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l-GR" dirty="0" smtClean="0"/>
              <a:t>Μετανάστης</a:t>
            </a:r>
          </a:p>
          <a:p>
            <a:r>
              <a:rPr lang="el-GR" dirty="0" smtClean="0"/>
              <a:t>Αλλοδαπός</a:t>
            </a:r>
          </a:p>
          <a:p>
            <a:r>
              <a:rPr lang="el-GR" dirty="0" smtClean="0"/>
              <a:t>Πρόσφυγας</a:t>
            </a:r>
          </a:p>
          <a:p>
            <a:r>
              <a:rPr lang="el-GR" dirty="0" smtClean="0"/>
              <a:t>Αιτών Άσυλο</a:t>
            </a:r>
          </a:p>
          <a:p>
            <a:r>
              <a:rPr lang="el-GR" dirty="0" smtClean="0"/>
              <a:t>Ομογενείς</a:t>
            </a:r>
          </a:p>
          <a:p>
            <a:r>
              <a:rPr lang="el-GR" dirty="0" smtClean="0"/>
              <a:t>Ασυνόδευτοι ανήλικοι</a:t>
            </a:r>
          </a:p>
          <a:p>
            <a:r>
              <a:rPr lang="el-GR" dirty="0" smtClean="0"/>
              <a:t>Πολιτογράφηση</a:t>
            </a:r>
          </a:p>
          <a:p>
            <a:r>
              <a:rPr lang="el-GR" dirty="0" smtClean="0"/>
              <a:t>Νομιμοποίηση</a:t>
            </a:r>
          </a:p>
          <a:p>
            <a:r>
              <a:rPr lang="el-GR" dirty="0" smtClean="0"/>
              <a:t>Παράτυπη μετανάστευση</a:t>
            </a:r>
          </a:p>
          <a:p>
            <a:r>
              <a:rPr lang="el-GR" dirty="0" smtClean="0"/>
              <a:t>Παράνομη διακίνηση ανθρώπων</a:t>
            </a:r>
          </a:p>
          <a:p>
            <a:r>
              <a:rPr lang="el-GR" dirty="0" smtClean="0"/>
              <a:t>Εμπορία ανθρώπων</a:t>
            </a:r>
          </a:p>
          <a:p>
            <a:r>
              <a:rPr lang="el-GR" dirty="0" smtClean="0"/>
              <a:t>Αρχή της μη </a:t>
            </a:r>
            <a:r>
              <a:rPr lang="el-GR" dirty="0" err="1" smtClean="0"/>
              <a:t>επαναπροώθησης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786816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ΟΡΟΙ (2)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l-GR" dirty="0" smtClean="0"/>
              <a:t>Οικογενειακή επανένωση</a:t>
            </a:r>
          </a:p>
          <a:p>
            <a:r>
              <a:rPr lang="el-GR" dirty="0" smtClean="0"/>
              <a:t>Αφομοίωση</a:t>
            </a:r>
          </a:p>
          <a:p>
            <a:r>
              <a:rPr lang="el-GR" dirty="0" smtClean="0"/>
              <a:t>Ένταξη</a:t>
            </a:r>
          </a:p>
          <a:p>
            <a:r>
              <a:rPr lang="el-GR" dirty="0" smtClean="0"/>
              <a:t>Κυκλική μετανάστευση</a:t>
            </a:r>
          </a:p>
          <a:p>
            <a:r>
              <a:rPr lang="el-GR" dirty="0" smtClean="0"/>
              <a:t>Αλυσιδωτή μετανάστευση</a:t>
            </a:r>
          </a:p>
          <a:p>
            <a:r>
              <a:rPr lang="el-GR" dirty="0" smtClean="0"/>
              <a:t>Αναγκαστική μετανάστευση</a:t>
            </a:r>
          </a:p>
          <a:p>
            <a:r>
              <a:rPr lang="el-GR" dirty="0" smtClean="0"/>
              <a:t>Εσωτερικά εκτοπισμένοι (</a:t>
            </a:r>
            <a:r>
              <a:rPr lang="en-US" dirty="0" smtClean="0"/>
              <a:t>Internally Displaced Persons)</a:t>
            </a:r>
          </a:p>
          <a:p>
            <a:r>
              <a:rPr lang="el-GR" dirty="0" smtClean="0"/>
              <a:t>Επαναπατρισμός</a:t>
            </a:r>
          </a:p>
          <a:p>
            <a:r>
              <a:rPr lang="el-GR" dirty="0" smtClean="0"/>
              <a:t>Παλιννόστηση</a:t>
            </a:r>
          </a:p>
          <a:p>
            <a:r>
              <a:rPr lang="el-GR" dirty="0" smtClean="0"/>
              <a:t>Απάτριδες </a:t>
            </a:r>
            <a:r>
              <a:rPr lang="en-US" dirty="0" smtClean="0"/>
              <a:t>(stateless persons)</a:t>
            </a:r>
          </a:p>
          <a:p>
            <a:r>
              <a:rPr lang="el-GR" dirty="0" smtClean="0"/>
              <a:t>Ξενοφοβία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888421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Αποκορύφωμα">
  <a:themeElements>
    <a:clrScheme name="Αποκορύφωμα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Αποκορύφωμα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Αποκορύφωμα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338</TotalTime>
  <Words>1117</Words>
  <Application>Microsoft Office PowerPoint</Application>
  <PresentationFormat>Προβολή στην οθόνη (4:3)</PresentationFormat>
  <Paragraphs>365</Paragraphs>
  <Slides>33</Slides>
  <Notes>0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33</vt:i4>
      </vt:variant>
    </vt:vector>
  </HeadingPairs>
  <TitlesOfParts>
    <vt:vector size="34" baseType="lpstr">
      <vt:lpstr>Αποκορύφωμα</vt:lpstr>
      <vt:lpstr>ΜΑΘΗΜΑ 2</vt:lpstr>
      <vt:lpstr>ΜΕΡΟΣ 1</vt:lpstr>
      <vt:lpstr>Λόγοι μετανάστευσης</vt:lpstr>
      <vt:lpstr>Αβορίγινες Αυστραλίας</vt:lpstr>
      <vt:lpstr>Αποικιοκρατία (17ο – 19ο αι.)</vt:lpstr>
      <vt:lpstr>Δούλος πιασμένος σε δίχτυ 19ος αιώνας</vt:lpstr>
      <vt:lpstr>Αποικιοκρατία: 1850-1940</vt:lpstr>
      <vt:lpstr>Ποιοι είναι;</vt:lpstr>
      <vt:lpstr>Παρουσίαση του PowerPoint</vt:lpstr>
      <vt:lpstr>Μετανάστευση στο Νέο Κόσμο 1800-1914, Αμερική </vt:lpstr>
      <vt:lpstr>Μετανάστευση στο Νέο Κόσμο 1800-1914, Καναδάς</vt:lpstr>
      <vt:lpstr>Μετανάστευση στο Νέο Κόσμο 1800-1914, Αυστραλία</vt:lpstr>
      <vt:lpstr>Ενδοευρωπαϊκή εργατική μετανάστευση</vt:lpstr>
      <vt:lpstr>Συμπεράσματα</vt:lpstr>
      <vt:lpstr>ΜΕΡΟΣ Β</vt:lpstr>
      <vt:lpstr>Δύο φάσεις μεταναστευτικών ροών</vt:lpstr>
      <vt:lpstr>1945-1970 Τέσσερις μορφές μετανάστευσης</vt:lpstr>
      <vt:lpstr>Γκασταρμπάιτερ </vt:lpstr>
      <vt:lpstr>Ποσοστά μεταναστών 1975</vt:lpstr>
      <vt:lpstr>Εργάτες από πρώην αποικίες</vt:lpstr>
      <vt:lpstr>Μόνιμη υπερπόντια μετανάστευση</vt:lpstr>
      <vt:lpstr>Συμπεράσματα</vt:lpstr>
      <vt:lpstr>Παρουσίαση του PowerPoint</vt:lpstr>
      <vt:lpstr>ΜΕΡΟΣ Γ</vt:lpstr>
      <vt:lpstr>Γενικά χαρακτηριστικά</vt:lpstr>
      <vt:lpstr>Παρουσίαση του PowerPoint</vt:lpstr>
      <vt:lpstr>ΜΕΡΟΣ Δ</vt:lpstr>
      <vt:lpstr>Αριθμός μεταναστών ανά περιοχή (σε εκατομμύρια)</vt:lpstr>
      <vt:lpstr>Αλλοδαποί σε ευρωπαϊκές χώρες (σε χιλιάδες)</vt:lpstr>
      <vt:lpstr>Γεννημένοι στο εξωτερικό (σε χιλιάδες)</vt:lpstr>
      <vt:lpstr>ΒΑΣΙΚΕΣ ΕΝΝΟΙΕΣ ΚΑΙ ΟΡΙΣΜΟΙ</vt:lpstr>
      <vt:lpstr>ΟΡΟΙ</vt:lpstr>
      <vt:lpstr>ΟΡΟΙ (2)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ΜΑΘΗΜΑ 2</dc:title>
  <dc:creator>WIN7</dc:creator>
  <cp:lastModifiedBy>WIN7</cp:lastModifiedBy>
  <cp:revision>28</cp:revision>
  <dcterms:created xsi:type="dcterms:W3CDTF">2014-10-02T07:07:32Z</dcterms:created>
  <dcterms:modified xsi:type="dcterms:W3CDTF">2014-10-02T12:45:41Z</dcterms:modified>
</cp:coreProperties>
</file>