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 dirty="0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7662D8-2083-4796-8292-BA7EED2654AD}" type="datetimeFigureOut">
              <a:rPr lang="el-GR" smtClean="0"/>
              <a:pPr/>
              <a:t>15/11/2018</a:t>
            </a:fld>
            <a:endParaRPr lang="el-GR" dirty="0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 dirty="0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 dirty="0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A07227-BAA0-439B-8777-6E811D0B3A24}" type="slidenum">
              <a:rPr lang="el-GR" smtClean="0"/>
              <a:pPr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9361074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Η έκταση της εκκλησιαστικής γης εκτιμάται σε 1.700.000 στρέμματα, αμφισβητούμενο και προς τα πάνω και προς τα κάτω. Πηγή: Protagon.gr</a:t>
            </a:r>
          </a:p>
          <a:p>
            <a:r>
              <a:rPr lang="el-GR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τα επίδικα περιουσιακά στοιχεία στο απίστευτο ποσό των 8 τρισ. δραχμών, δηλαδή πάνω από 22 δισ. ευρώ. Το Ευρωπαϊκό Δικαστήριο έκρινε συμβιβαστικά και επιδίκασε το ποσό των 3 τρισ. δραχμών, δηλαδή ποσό πάνω από 8 δισ. ευρώ. Πηγή: Protagon.gr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A07227-BAA0-439B-8777-6E811D0B3A24}" type="slidenum">
              <a:rPr lang="el-GR" smtClean="0"/>
              <a:pPr/>
              <a:t>9</a:t>
            </a:fld>
            <a:endParaRPr lang="el-GR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http://union.atheia.gr/wp-content/uploads/2013/04/8904-1995.pdf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A07227-BAA0-439B-8777-6E811D0B3A24}" type="slidenum">
              <a:rPr lang="el-GR" smtClean="0"/>
              <a:pPr/>
              <a:t>10</a:t>
            </a:fld>
            <a:endParaRPr lang="el-GR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Αναχρονιστικό το πολυνομοσχέδιο=&gt;Κινητοποιήσεις</a:t>
            </a:r>
            <a:r>
              <a:rPr lang="el-GR" baseline="0" dirty="0" smtClean="0"/>
              <a:t> φοιτητών και μαθητών.</a:t>
            </a:r>
          </a:p>
          <a:p>
            <a:r>
              <a:rPr lang="el-GR" baseline="0" dirty="0" smtClean="0"/>
              <a:t>Την 2</a:t>
            </a:r>
            <a:r>
              <a:rPr lang="el-GR" baseline="30000" dirty="0" smtClean="0"/>
              <a:t>η</a:t>
            </a:r>
            <a:r>
              <a:rPr lang="el-GR" baseline="0" dirty="0" smtClean="0"/>
              <a:t> φορά παραιτήθηκε από Υπουργός μετά την δολοφονία του Νίκου τεμπονέρα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A07227-BAA0-439B-8777-6E811D0B3A24}" type="slidenum">
              <a:rPr lang="el-GR" smtClean="0"/>
              <a:pPr/>
              <a:t>11</a:t>
            </a:fld>
            <a:endParaRPr lang="el-GR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Ο Χριστόδουλος</a:t>
            </a:r>
            <a:r>
              <a:rPr lang="el-GR" baseline="0" dirty="0" smtClean="0"/>
              <a:t> οργάνωσε λαοσυνάξεις στην Αθήνα και στην Θεσσαλονίκη αλλά εν τέλει το ΣΤΕ έβγαλε αντισυνταγματικές τις αλλαγές του. </a:t>
            </a:r>
            <a:r>
              <a:rPr lang="en-US" baseline="0" dirty="0" smtClean="0"/>
              <a:t>https://www.youtube.com/watch?v=j7UtedMVfeA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A07227-BAA0-439B-8777-6E811D0B3A24}" type="slidenum">
              <a:rPr lang="el-GR" smtClean="0"/>
              <a:pPr/>
              <a:t>13</a:t>
            </a:fld>
            <a:endParaRPr lang="el-GR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http://union.atheia.gr/wp-content/uploads/2013/04/61723-2002.pdf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A07227-BAA0-439B-8777-6E811D0B3A24}" type="slidenum">
              <a:rPr lang="el-GR" smtClean="0"/>
              <a:pPr/>
              <a:t>17</a:t>
            </a:fld>
            <a:endParaRPr lang="el-GR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Αλλαγές στην διανομή πανεπιστημιακών</a:t>
            </a:r>
            <a:r>
              <a:rPr lang="el-GR" baseline="0" dirty="0" smtClean="0"/>
              <a:t> συγγραμμάτων, αναπροσαρμογή πανεπιστημιακού ασύλου, ανώτατο όριο φοίτησης, πολλοί πίστευαν ότι προωθεί την ιδιωτικοποίηση της δημόσιας εκπαίδευσης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A07227-BAA0-439B-8777-6E811D0B3A24}" type="slidenum">
              <a:rPr lang="el-GR" smtClean="0"/>
              <a:pPr/>
              <a:t>18</a:t>
            </a:fld>
            <a:endParaRPr lang="el-GR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https://www.synigoros.gr/resources/7083_3_91109-2008.pdf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A07227-BAA0-439B-8777-6E811D0B3A24}" type="slidenum">
              <a:rPr lang="el-GR" smtClean="0"/>
              <a:pPr/>
              <a:t>19</a:t>
            </a:fld>
            <a:endParaRPr lang="el-GR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τριετής φοίτηση, κατάργηση του ασύλου, δημιουργία επιτροπών αξιολόγησης, κατάργηση του θεσμού της πρυτανείας, αυστηρός έλεγχος του χρόνου φοίτησης</a:t>
            </a:r>
          </a:p>
          <a:p>
            <a:r>
              <a:rPr lang="en-US" dirty="0" smtClean="0"/>
              <a:t>http://union.atheia.gr/wp-content/uploads/2015/11/circ-2009-72719.pdf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A07227-BAA0-439B-8777-6E811D0B3A24}" type="slidenum">
              <a:rPr lang="el-GR" smtClean="0"/>
              <a:pPr/>
              <a:t>21</a:t>
            </a:fld>
            <a:endParaRPr lang="el-GR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http://theologoi-kritis.sch.gr/docs/Nomothesia/egkykliosapallagis2013.pdf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A07227-BAA0-439B-8777-6E811D0B3A24}" type="slidenum">
              <a:rPr lang="el-GR" smtClean="0"/>
              <a:pPr/>
              <a:t>24</a:t>
            </a:fld>
            <a:endParaRPr lang="el-GR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http://union.atheia.gr/wp-content/uploads/2015/09/circ-2015-12773.pdf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A07227-BAA0-439B-8777-6E811D0B3A24}" type="slidenum">
              <a:rPr lang="el-GR" smtClean="0"/>
              <a:pPr/>
              <a:t>25</a:t>
            </a:fld>
            <a:endParaRPr lang="el-GR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- Ορθογώνιο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l-GR" smtClean="0"/>
              <a:t>Κάντε κλικ για να επεξεργαστείτε τον υπότιτλο του υποδείγματος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15/11/2018</a:t>
            </a:fld>
            <a:endParaRPr lang="el-GR" dirty="0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 dirty="0"/>
          </a:p>
        </p:txBody>
      </p:sp>
      <p:sp>
        <p:nvSpPr>
          <p:cNvPr id="10" name="9 - Ορθογώνιο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15/11/2018</a:t>
            </a:fld>
            <a:endParaRPr lang="el-GR" dirty="0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Κεφαλίδα ενότητας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- Ορθογώνιο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11 - Ορθογώνιο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15/11/2018</a:t>
            </a:fld>
            <a:endParaRPr lang="el-GR" dirty="0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15/11/2018</a:t>
            </a:fld>
            <a:endParaRPr lang="el-GR" dirty="0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15/11/2018</a:t>
            </a:fld>
            <a:endParaRPr lang="el-GR" dirty="0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15/11/2018</a:t>
            </a:fld>
            <a:endParaRPr lang="el-GR" dirty="0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15/11/2018</a:t>
            </a:fld>
            <a:endParaRPr lang="el-GR" dirty="0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15/11/2018</a:t>
            </a:fld>
            <a:endParaRPr lang="el-GR" dirty="0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 dirty="0"/>
          </a:p>
        </p:txBody>
      </p:sp>
      <p:sp>
        <p:nvSpPr>
          <p:cNvPr id="12" name="11 - Ορθογώνιο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8 - Ορθογώνιο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l-GR" dirty="0" smtClean="0"/>
              <a:t>Κάντε κλικ στο εικονίδιο για να προσθέσετε μια εικόνα</a:t>
            </a:r>
            <a:endParaRPr kumimoji="0" lang="en-US" dirty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2342CEA3-3058-4D43-AE35-B3DA76CB4003}" type="datetimeFigureOut">
              <a:rPr lang="el-GR" smtClean="0"/>
              <a:pPr/>
              <a:t>15/11/2018</a:t>
            </a:fld>
            <a:endParaRPr lang="el-GR" dirty="0"/>
          </a:p>
        </p:txBody>
      </p:sp>
      <p:sp>
        <p:nvSpPr>
          <p:cNvPr id="11" name="10 - Ορθογώνιο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8 - Ορθογώνιο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l-GR" dirty="0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15/11/2018</a:t>
            </a:fld>
            <a:endParaRPr lang="el-GR" dirty="0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- Ορθογώνιο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7 - Ορθογώνιο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15/11/2018</a:t>
            </a:fld>
            <a:endParaRPr lang="el-GR" dirty="0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l-GR" dirty="0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- Ορθογώνιο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7" name="6 - Ορθογώνιο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kumimoji="0" lang="el-GR" smtClean="0"/>
              <a:t>Δεύτερου επιπέδου</a:t>
            </a:r>
          </a:p>
          <a:p>
            <a:pPr lvl="2" eaLnBrk="1" latinLnBrk="0" hangingPunct="1"/>
            <a:r>
              <a:rPr kumimoji="0" lang="el-GR" smtClean="0"/>
              <a:t>Τρίτου επιπέδου</a:t>
            </a:r>
          </a:p>
          <a:p>
            <a:pPr lvl="3" eaLnBrk="1" latinLnBrk="0" hangingPunct="1"/>
            <a:r>
              <a:rPr kumimoji="0" lang="el-GR" smtClean="0"/>
              <a:t>Τέταρτου επιπέδου</a:t>
            </a:r>
          </a:p>
          <a:p>
            <a:pPr lvl="4" eaLnBrk="1" latinLnBrk="0" hangingPunct="1"/>
            <a:r>
              <a:rPr kumimoji="0"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2342CEA3-3058-4D43-AE35-B3DA76CB4003}" type="datetimeFigureOut">
              <a:rPr lang="el-GR" smtClean="0"/>
              <a:pPr/>
              <a:t>15/11/2018</a:t>
            </a:fld>
            <a:endParaRPr lang="el-GR" dirty="0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l-GR" dirty="0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D3F1D1C4-C2D9-4231-9FB2-B2D9D97AA41D}" type="slidenum">
              <a:rPr lang="el-GR" smtClean="0"/>
              <a:pPr/>
              <a:t>‹#›</a:t>
            </a:fld>
            <a:endParaRPr lang="el-G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Διατελέσαντες Υπουργοί Παιδείας στην Ελλάδα από το 1974-2018</a:t>
            </a:r>
            <a:endParaRPr lang="el-GR" dirty="0"/>
          </a:p>
        </p:txBody>
      </p:sp>
      <p:pic>
        <p:nvPicPr>
          <p:cNvPr id="4" name="3 - Εικόνα" descr="apoxwroun-apo-to-dialogo-gia-tin-paideia-ta-tei.w_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23728" y="332656"/>
            <a:ext cx="4688514" cy="26369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Νικόλαος Λούρος(24/7-21/11/1974)</a:t>
            </a:r>
            <a:endParaRPr lang="el-GR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4 - Θέση περιεχομένου"/>
          <p:cNvSpPr>
            <a:spLocks noGrp="1"/>
          </p:cNvSpPr>
          <p:nvPr>
            <p:ph idx="1"/>
          </p:nvPr>
        </p:nvSpPr>
        <p:spPr>
          <a:xfrm>
            <a:off x="457200" y="1775191"/>
            <a:ext cx="4546848" cy="4625609"/>
          </a:xfrm>
        </p:spPr>
        <p:txBody>
          <a:bodyPr>
            <a:normAutofit fontScale="85000" lnSpcReduction="10000"/>
          </a:bodyPr>
          <a:lstStyle/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Υπουργός Παιδείας στην Κυβέρνηση εθνικής ενότητας μετά την μεταπολίτευση</a:t>
            </a:r>
          </a:p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Ανέλαβε το βράδυ της 24</a:t>
            </a:r>
            <a:r>
              <a:rPr lang="el-GR" i="1" baseline="30000" dirty="0" smtClean="0">
                <a:latin typeface="Times New Roman" pitchFamily="18" charset="0"/>
                <a:cs typeface="Times New Roman" pitchFamily="18" charset="0"/>
              </a:rPr>
              <a:t>ης</a:t>
            </a:r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 Ιουλίου 1974</a:t>
            </a:r>
          </a:p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Καθηγητής Μαιευτικής και Γυναικολογίας του πανεπιστημίου Αθηνών</a:t>
            </a:r>
          </a:p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Παραιτήθηκε στις 21 Νοεμβρίου 1974</a:t>
            </a:r>
          </a:p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Απεβίωσε 7 Απριλίου 1986</a:t>
            </a:r>
            <a:endParaRPr lang="el-GR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3 - Εικόνα" descr="6-Λουρος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20072" y="1844824"/>
            <a:ext cx="3257550" cy="38576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Παναγιώτης Ζέπος(21/11/1974-5/1-1976</a:t>
            </a:r>
            <a:endParaRPr lang="el-GR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775191"/>
            <a:ext cx="4402832" cy="4625609"/>
          </a:xfrm>
        </p:spPr>
        <p:txBody>
          <a:bodyPr>
            <a:normAutofit fontScale="85000" lnSpcReduction="10000"/>
          </a:bodyPr>
          <a:lstStyle/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Από Υπουργός Εσωτερικών μετά την παραίτηση Λούρου ανέλαβε το χαρτοφυλάκιο του ΥΠΕΠΘ στις 21 Νοεμβρίου 1974</a:t>
            </a:r>
          </a:p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Σπούδασε Νομική στο ΕΚΠΑ</a:t>
            </a:r>
          </a:p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Από το 1970 ήταν μέλος της Ακαδημίας Αθηνών ενώ το 1975 εκλέχθηκε και πρόεδρος</a:t>
            </a:r>
          </a:p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Απεβίωσε 18 Μαΐου 1985</a:t>
            </a:r>
            <a:endParaRPr lang="el-GR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3 - Εικόνα" descr="Zepos-thumb-300x399-15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80112" y="1772816"/>
            <a:ext cx="3293244" cy="43946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Γιώργος Ράλλης(5/1/1976-28/11-1977)</a:t>
            </a:r>
            <a:endParaRPr lang="el-GR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775191"/>
            <a:ext cx="4834880" cy="4625609"/>
          </a:xfrm>
        </p:spPr>
        <p:txBody>
          <a:bodyPr>
            <a:normAutofit fontScale="77500" lnSpcReduction="20000"/>
          </a:bodyPr>
          <a:lstStyle/>
          <a:p>
            <a:r>
              <a:rPr lang="el-GR" i="1" dirty="0" smtClean="0"/>
              <a:t>Σπούδασε Νομική στο ΕΚΠΑ</a:t>
            </a:r>
          </a:p>
          <a:p>
            <a:r>
              <a:rPr lang="el-GR" i="1" dirty="0" smtClean="0"/>
              <a:t>Υπουργός παιδείας από τις 5 Ιανουαρίου 1976</a:t>
            </a:r>
          </a:p>
          <a:p>
            <a:r>
              <a:rPr lang="el-GR" b="1" i="1" dirty="0" smtClean="0"/>
              <a:t>Εκπαιδευτική μεταρρύθμιση-&gt;εννιάχρονη εκπαίδευση από 6χρονη</a:t>
            </a:r>
            <a:r>
              <a:rPr lang="el-GR" i="1" dirty="0" smtClean="0"/>
              <a:t>.</a:t>
            </a:r>
          </a:p>
          <a:p>
            <a:r>
              <a:rPr lang="el-GR" i="1" dirty="0" smtClean="0"/>
              <a:t>Διετέλεσε Πρόεδρος της Νέας Δημοκρατίας και Πρωθυπουργός της Ελλάδας μετά την παραίτηση Καραμανλή στις 9 Μαΐου 1980</a:t>
            </a:r>
          </a:p>
          <a:p>
            <a:r>
              <a:rPr lang="el-GR" i="1" dirty="0" smtClean="0"/>
              <a:t>Τον Δεκέμβριο του 1981 παραιτήθηκε από Πρόεδρος της ΝΔ.</a:t>
            </a:r>
          </a:p>
          <a:p>
            <a:r>
              <a:rPr lang="el-GR" i="1" dirty="0" smtClean="0"/>
              <a:t>Απεβίωσε στις 15 Μαρτίου 2006.</a:t>
            </a:r>
            <a:endParaRPr lang="el-GR" i="1" dirty="0"/>
          </a:p>
        </p:txBody>
      </p:sp>
      <p:pic>
        <p:nvPicPr>
          <p:cNvPr id="4" name="3 - Εικόνα" descr="Georgios_Rallis_(3586692926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36096" y="1844824"/>
            <a:ext cx="3504022" cy="42930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Ιωάννης Βαρβιτσιώτης(28/11/1977-10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/5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1980)</a:t>
            </a:r>
            <a:endParaRPr lang="el-GR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775191"/>
            <a:ext cx="4762872" cy="4625609"/>
          </a:xfrm>
        </p:spPr>
        <p:txBody>
          <a:bodyPr>
            <a:normAutofit fontScale="77500" lnSpcReduction="20000"/>
          </a:bodyPr>
          <a:lstStyle/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Σπούδασε Νομική στο ΕΚΠΑ</a:t>
            </a:r>
          </a:p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Υπουργός Εθνικής Παιδείας και Θρησκευμάτων την περίοδο 1977-1980</a:t>
            </a:r>
          </a:p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Διετέλεσε επίσης, υφυπουργός  εξωτερικών, υπουργός εθνικής Αμύνης, Υπουργός εμπορίου και υπουργός Δικαιοσύνης</a:t>
            </a:r>
          </a:p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Την 4ετία 1994-1997 διετέλεσε αντιπρόεδρος της ΝΔ</a:t>
            </a:r>
          </a:p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Τον Μάιο του 2009 μετά από 48 χρόνια ενεργής πολιτικής δράσης αποσύρθηκε από την πολιτική</a:t>
            </a:r>
            <a:endParaRPr lang="el-GR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3 - Εικόνα" descr="Xd4N6z4qwWC5PBeVf0P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68144" y="1916832"/>
            <a:ext cx="2916324" cy="40324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Αθανάσιος Ταλιαδούρος(10/5/1980-21/10/1981)</a:t>
            </a:r>
            <a:endParaRPr lang="el-GR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775191"/>
            <a:ext cx="3682752" cy="4625609"/>
          </a:xfrm>
        </p:spPr>
        <p:txBody>
          <a:bodyPr>
            <a:normAutofit fontScale="77500" lnSpcReduction="20000"/>
          </a:bodyPr>
          <a:lstStyle/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Νομική και πολιτικές επιστήμες στο ΕΚΠΑ</a:t>
            </a:r>
          </a:p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Στην κυβέρνηση της Εθνικής Ενότητας του 1974 διετέλεσε υφυπουργός</a:t>
            </a:r>
            <a:r>
              <a:rPr lang="el-GR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Εθνικής Παιδείας </a:t>
            </a:r>
          </a:p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Υπουργός Εθνικής Παιδείας στην Κυβέρνηση Ράλλη το 1981</a:t>
            </a:r>
          </a:p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Το 1987 εκλέχτηκε 1</a:t>
            </a:r>
            <a:r>
              <a:rPr lang="el-GR" i="1" baseline="30000" dirty="0" smtClean="0">
                <a:latin typeface="Times New Roman" pitchFamily="18" charset="0"/>
                <a:cs typeface="Times New Roman" pitchFamily="18" charset="0"/>
              </a:rPr>
              <a:t>ος</a:t>
            </a:r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 αντιπρόεδρος της Βουλής των Ελλήνων</a:t>
            </a:r>
            <a:endParaRPr lang="el-GR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3 - Εικόνα" descr="phot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16016" y="2276872"/>
            <a:ext cx="3763317" cy="37692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Ελευθέριος Βερυβάκης(21/10/1981-5/7/1982</a:t>
            </a:r>
            <a:endParaRPr lang="el-GR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775191"/>
            <a:ext cx="3970784" cy="4625609"/>
          </a:xfrm>
        </p:spPr>
        <p:txBody>
          <a:bodyPr>
            <a:normAutofit fontScale="92500" lnSpcReduction="20000"/>
          </a:bodyPr>
          <a:lstStyle/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l-GR" i="1" baseline="30000" dirty="0" smtClean="0">
                <a:latin typeface="Times New Roman" pitchFamily="18" charset="0"/>
                <a:cs typeface="Times New Roman" pitchFamily="18" charset="0"/>
              </a:rPr>
              <a:t>ος</a:t>
            </a:r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 Υπουργός Παιδείας της Κυβέρνησης του Ανδρέα Παπανδρέου</a:t>
            </a:r>
          </a:p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Σπούδασε Νομική και Πολιτικές επιστήμες στο ΕΚΠΑ</a:t>
            </a:r>
          </a:p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Πριν την μεταπολίτευση υπήρξε ηγέτης της Νεολαίας της Ένωσης Κέντρου</a:t>
            </a:r>
          </a:p>
          <a:p>
            <a:endParaRPr lang="el-GR" dirty="0"/>
          </a:p>
        </p:txBody>
      </p:sp>
      <p:pic>
        <p:nvPicPr>
          <p:cNvPr id="4" name="3 - Εικόνα" descr="Lefteris_Verivakis-voul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16016" y="1844824"/>
            <a:ext cx="3333750" cy="4295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Απόστολος Κακλαμάνης(5/7/1982-25/4/1986</a:t>
            </a:r>
            <a:endParaRPr lang="el-GR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775191"/>
            <a:ext cx="4762872" cy="4625609"/>
          </a:xfrm>
        </p:spPr>
        <p:txBody>
          <a:bodyPr>
            <a:normAutofit fontScale="77500" lnSpcReduction="20000"/>
          </a:bodyPr>
          <a:lstStyle/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Από τα ιδρυτικά στελέχη του ΠΑΣΟΚ</a:t>
            </a:r>
          </a:p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Το 1977 ήταν ο πρώτος βουλευτής σε ψήφους όλης της χώρας</a:t>
            </a:r>
          </a:p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Διετέλεσε 2 φορές Υπουργός Εθνικής παιδείας(1982-1986) και 1988</a:t>
            </a:r>
          </a:p>
          <a:p>
            <a:r>
              <a:rPr lang="el-GR" b="1" i="1" dirty="0" smtClean="0">
                <a:latin typeface="Times New Roman" pitchFamily="18" charset="0"/>
                <a:cs typeface="Times New Roman" pitchFamily="18" charset="0"/>
              </a:rPr>
              <a:t>Ως Παιδείας ίδρυσε τα ΤΕΙ, το Πανεπιστήμιο Θεσσαλίας και το Πανεπιστήμιο Αιγαίου</a:t>
            </a:r>
          </a:p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Από το 1993-2004 διετέλεσε Πρόεδρος της Βουλής των Ελλήνων</a:t>
            </a:r>
            <a:endParaRPr lang="el-GR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3 - Εικόνα" descr="apostolos-kaklamanis-57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48064" y="1700808"/>
            <a:ext cx="3672408" cy="41764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Αντώνης Τρίτσης(25/4/1986-9/5/1988</a:t>
            </a:r>
            <a:endParaRPr lang="el-GR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775191"/>
            <a:ext cx="5194920" cy="4822161"/>
          </a:xfrm>
        </p:spPr>
        <p:txBody>
          <a:bodyPr>
            <a:normAutofit fontScale="70000" lnSpcReduction="20000"/>
          </a:bodyPr>
          <a:lstStyle/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Σπούδασε Αρχιτεκτονική στο Εθνικό Μετσόβιο</a:t>
            </a:r>
          </a:p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Είχε έντονο ενδιαφέρον με την </a:t>
            </a:r>
            <a:r>
              <a:rPr lang="el-GR" b="1" i="1" dirty="0" smtClean="0">
                <a:latin typeface="Times New Roman" pitchFamily="18" charset="0"/>
                <a:cs typeface="Times New Roman" pitchFamily="18" charset="0"/>
              </a:rPr>
              <a:t>Αρχαιολογία</a:t>
            </a:r>
          </a:p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Βουλευτής ΠΑΣΟΚ 1981-1989</a:t>
            </a:r>
          </a:p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Υπουργός Εθνικής Παιδείας 1986-1989</a:t>
            </a:r>
          </a:p>
          <a:p>
            <a:r>
              <a:rPr lang="el-GR" b="1" i="1" dirty="0" smtClean="0">
                <a:latin typeface="Times New Roman" pitchFamily="18" charset="0"/>
                <a:cs typeface="Times New Roman" pitchFamily="18" charset="0"/>
              </a:rPr>
              <a:t>Πρώτη εγκύκλιος για απαλλαγή από το μάθημα των Θρησκευτικών ΜΟΝΟ ΓΙΑ ΤΟΥΣ ΜΑΡΤΥΡΕΣ ΤΟΥ ΙΑΧΩΒΑ</a:t>
            </a:r>
          </a:p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Ως Υπουργός Χωροταξίας Οικισμού και </a:t>
            </a:r>
            <a:r>
              <a:rPr lang="el-GR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Περιβάλλοντος </a:t>
            </a:r>
            <a:r>
              <a:rPr lang="el-GR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εθνικοποιείται ένα μέρος της εκκλησιαστικής περιουσίας (Νόμος 1700/87</a:t>
            </a:r>
            <a:r>
              <a:rPr lang="el-GR" dirty="0" smtClean="0">
                <a:solidFill>
                  <a:srgbClr val="FF0000"/>
                </a:solidFill>
              </a:rPr>
              <a:t>)</a:t>
            </a:r>
          </a:p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Εκλογή Δημάρχου Αθηνών με την Υποστήριξη της ΝΔ στις 14/11/1990</a:t>
            </a:r>
          </a:p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Πεθαίνει το 1992 μετά από εγκεφαλικό που έπαθε στο δημαρχείο</a:t>
            </a:r>
            <a:endParaRPr lang="el-GR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3 - Εικόνα" descr="tritsh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51492" y="2492896"/>
            <a:ext cx="3092508" cy="31409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Γιώργος Παπανδρέου(22/6/1988-2/7/1989 και 8/9/1994-25/9/1996)</a:t>
            </a:r>
            <a:endParaRPr lang="el-GR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775191"/>
            <a:ext cx="4834880" cy="4625609"/>
          </a:xfrm>
        </p:spPr>
        <p:txBody>
          <a:bodyPr>
            <a:normAutofit fontScale="92500" lnSpcReduction="20000"/>
          </a:bodyPr>
          <a:lstStyle/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Σπούδασε Κοινωνιολογία</a:t>
            </a:r>
          </a:p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Διετέλεσε 2 φορές Υπουργός Εθνικής Παιδείας</a:t>
            </a:r>
          </a:p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Πρόεδρος του ΠΑΣΟΚ από το 2003 και Πρωθυπουργός της Ελλάδας το 2009-2011=&gt;</a:t>
            </a:r>
            <a:r>
              <a:rPr lang="el-GR" b="1" i="1" dirty="0" smtClean="0">
                <a:latin typeface="Times New Roman" pitchFamily="18" charset="0"/>
                <a:cs typeface="Times New Roman" pitchFamily="18" charset="0"/>
              </a:rPr>
              <a:t>ΛΕΦΤΑ ΥΠΑΡΧΟΥΝ</a:t>
            </a:r>
          </a:p>
          <a:p>
            <a:r>
              <a:rPr lang="el-GR" b="1" i="1" dirty="0" smtClean="0">
                <a:latin typeface="Times New Roman" pitchFamily="18" charset="0"/>
                <a:cs typeface="Times New Roman" pitchFamily="18" charset="0"/>
              </a:rPr>
              <a:t>1995=&gt;2</a:t>
            </a:r>
            <a:r>
              <a:rPr lang="el-GR" b="1" i="1" baseline="30000" dirty="0" smtClean="0">
                <a:latin typeface="Times New Roman" pitchFamily="18" charset="0"/>
                <a:cs typeface="Times New Roman" pitchFamily="18" charset="0"/>
              </a:rPr>
              <a:t>η</a:t>
            </a:r>
            <a:r>
              <a:rPr lang="el-GR" b="1" i="1" dirty="0" smtClean="0">
                <a:latin typeface="Times New Roman" pitchFamily="18" charset="0"/>
                <a:cs typeface="Times New Roman" pitchFamily="18" charset="0"/>
              </a:rPr>
              <a:t> θητεία ως Παιδείας=&gt;1</a:t>
            </a:r>
            <a:r>
              <a:rPr lang="el-GR" b="1" i="1" baseline="30000" dirty="0" smtClean="0">
                <a:latin typeface="Times New Roman" pitchFamily="18" charset="0"/>
                <a:cs typeface="Times New Roman" pitchFamily="18" charset="0"/>
              </a:rPr>
              <a:t>η</a:t>
            </a:r>
            <a:r>
              <a:rPr lang="el-GR" b="1" i="1" dirty="0" smtClean="0">
                <a:latin typeface="Times New Roman" pitchFamily="18" charset="0"/>
                <a:cs typeface="Times New Roman" pitchFamily="18" charset="0"/>
              </a:rPr>
              <a:t> απόπειρα αναθεώρησης του Άρθρου 3 του συντάγματος**</a:t>
            </a:r>
            <a:endParaRPr lang="el-GR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l-GR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3 - Εικόνα" descr="kastelorizo_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64088" y="1844824"/>
            <a:ext cx="3491880" cy="40588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600" i="1" dirty="0" smtClean="0">
                <a:latin typeface="Times New Roman" pitchFamily="18" charset="0"/>
                <a:cs typeface="Times New Roman" pitchFamily="18" charset="0"/>
              </a:rPr>
              <a:t>Βασίλης Κοντογιαννόπουλος(2/9/1989-12/10/1989 και 11/4/1990-10/1/1991</a:t>
            </a:r>
            <a:endParaRPr lang="el-GR" sz="36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775191"/>
            <a:ext cx="4834880" cy="4625609"/>
          </a:xfrm>
        </p:spPr>
        <p:txBody>
          <a:bodyPr>
            <a:noAutofit/>
          </a:bodyPr>
          <a:lstStyle/>
          <a:p>
            <a:r>
              <a:rPr lang="el-GR" sz="2000" i="1" dirty="0" smtClean="0">
                <a:latin typeface="Times New Roman" pitchFamily="18" charset="0"/>
                <a:cs typeface="Times New Roman" pitchFamily="18" charset="0"/>
              </a:rPr>
              <a:t>Σπούδασε Νομική στο ΕΚΠΑ</a:t>
            </a:r>
          </a:p>
          <a:p>
            <a:r>
              <a:rPr lang="el-GR" sz="2000" i="1" dirty="0" smtClean="0">
                <a:latin typeface="Times New Roman" pitchFamily="18" charset="0"/>
                <a:cs typeface="Times New Roman" pitchFamily="18" charset="0"/>
              </a:rPr>
              <a:t>Υφυπουργός Παιδείας στις Κυβερνήσεις Καραμανλή και Ράλλη</a:t>
            </a:r>
          </a:p>
          <a:p>
            <a:r>
              <a:rPr lang="el-GR" sz="2000" i="1" dirty="0" smtClean="0">
                <a:latin typeface="Times New Roman" pitchFamily="18" charset="0"/>
                <a:cs typeface="Times New Roman" pitchFamily="18" charset="0"/>
              </a:rPr>
              <a:t>Υπουργός Παιδείας 2 φορές 1)ανέλαβε στην Οικουμενική του 1989 2)το 1990 στην Κυβέρνηση Μητσοτάκη</a:t>
            </a:r>
          </a:p>
          <a:p>
            <a:r>
              <a:rPr lang="el-GR" sz="2000" b="1" i="1" dirty="0" smtClean="0">
                <a:latin typeface="Times New Roman" pitchFamily="18" charset="0"/>
                <a:cs typeface="Times New Roman" pitchFamily="18" charset="0"/>
              </a:rPr>
              <a:t>Ως Παιδείας επί Μητσοτάκη βγάζει εγκύκλιο που αναφέρει τι θα κάνουν οι Ιεχωβάδες την ώρα των Θρησκευτικών (Αποφασίζει ο σύλλογος διδασκόντων)</a:t>
            </a:r>
          </a:p>
          <a:p>
            <a:r>
              <a:rPr lang="el-GR" sz="2000" b="1" i="1" dirty="0" smtClean="0">
                <a:latin typeface="Times New Roman" pitchFamily="18" charset="0"/>
                <a:cs typeface="Times New Roman" pitchFamily="18" charset="0"/>
              </a:rPr>
              <a:t>Την περίοδο αυτή επιχείρησε να περάσει μεταρρυθμίσεις στο εκπαιδευτικό σύστημα καταθέτοντας ένα πολυνομοσχέδιο που προέβλεπε σημαντικές αλλαγές σε όλες τις βαθμίδες τις εκπαίδευσης</a:t>
            </a:r>
            <a:endParaRPr lang="el-GR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3 - Εικόνα" descr="20160721175405_1429a243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36096" y="2204864"/>
            <a:ext cx="2880320" cy="39604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Κων/νος Δεσποτόπουλος(12/10/1989-23/11/1989 και 13/2/1990-11/4/1990</a:t>
            </a:r>
            <a:endParaRPr lang="el-GR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775191"/>
            <a:ext cx="4906888" cy="4625609"/>
          </a:xfrm>
        </p:spPr>
        <p:txBody>
          <a:bodyPr/>
          <a:lstStyle/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Σπούδασε Νομικ</a:t>
            </a:r>
            <a:r>
              <a:rPr lang="el-GR" i="1" dirty="0">
                <a:latin typeface="Times New Roman" pitchFamily="18" charset="0"/>
                <a:cs typeface="Times New Roman" pitchFamily="18" charset="0"/>
              </a:rPr>
              <a:t>ή</a:t>
            </a:r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 και Φιλοσοφία</a:t>
            </a:r>
          </a:p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1939 διδάκτωρ στο ΕΚΠΑ</a:t>
            </a:r>
          </a:p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1978-1979 πρύτανης στην Πάντειο</a:t>
            </a:r>
          </a:p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2 φορές Υπουργός Εθνικής Παιδείας(1989 στην Κυβέρνηση Γρίβα 1990 στην Κυβέρνηση Ζολώτα)</a:t>
            </a:r>
            <a:endParaRPr lang="el-GR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3 - Εικόνα" descr="despotopoylos_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08104" y="1772816"/>
            <a:ext cx="3322875" cy="43924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Κώστας Σημίτης(23/11/1989-13/2/1990</a:t>
            </a:r>
            <a:endParaRPr lang="el-GR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775191"/>
            <a:ext cx="5050904" cy="4625609"/>
          </a:xfrm>
        </p:spPr>
        <p:txBody>
          <a:bodyPr>
            <a:normAutofit/>
          </a:bodyPr>
          <a:lstStyle/>
          <a:p>
            <a:r>
              <a:rPr lang="el-GR" sz="2000" i="1" dirty="0" smtClean="0">
                <a:latin typeface="Times New Roman" pitchFamily="18" charset="0"/>
                <a:cs typeface="Times New Roman" pitchFamily="18" charset="0"/>
              </a:rPr>
              <a:t>Ιδρυτικά στελέχη του ΠΑΣΟΚ</a:t>
            </a:r>
          </a:p>
          <a:p>
            <a:r>
              <a:rPr lang="el-GR" sz="2000" i="1" dirty="0" smtClean="0">
                <a:latin typeface="Times New Roman" pitchFamily="18" charset="0"/>
                <a:cs typeface="Times New Roman" pitchFamily="18" charset="0"/>
              </a:rPr>
              <a:t>Νομικά στο Μάρμπουργκ(Δυτική Γερμανία)</a:t>
            </a:r>
          </a:p>
          <a:p>
            <a:r>
              <a:rPr lang="el-GR" sz="2000" i="1" dirty="0" smtClean="0">
                <a:latin typeface="Times New Roman" pitchFamily="18" charset="0"/>
                <a:cs typeface="Times New Roman" pitchFamily="18" charset="0"/>
              </a:rPr>
              <a:t>Υπουργός Εθνικής Παιδείας στην Οικουμενική του Ζολώτα(1989-1990)</a:t>
            </a:r>
          </a:p>
          <a:p>
            <a:r>
              <a:rPr lang="el-GR" sz="2000" i="1" dirty="0" smtClean="0">
                <a:latin typeface="Times New Roman" pitchFamily="18" charset="0"/>
                <a:cs typeface="Times New Roman" pitchFamily="18" charset="0"/>
              </a:rPr>
              <a:t>Υπουργός: Γεωργίας, Οικονομίας, Βιομηχανίας</a:t>
            </a:r>
          </a:p>
          <a:p>
            <a:r>
              <a:rPr lang="el-GR" sz="2000" i="1" dirty="0" smtClean="0">
                <a:latin typeface="Times New Roman" pitchFamily="18" charset="0"/>
                <a:cs typeface="Times New Roman" pitchFamily="18" charset="0"/>
              </a:rPr>
              <a:t>Πρωθυπουργός 1996-2003=&gt;Μακροβιότερος 8 χρόνια και 2 μήνες</a:t>
            </a:r>
          </a:p>
          <a:p>
            <a:r>
              <a:rPr lang="el-GR" sz="2000" b="1" i="1" dirty="0" smtClean="0">
                <a:latin typeface="Times New Roman" pitchFamily="18" charset="0"/>
                <a:cs typeface="Times New Roman" pitchFamily="18" charset="0"/>
              </a:rPr>
              <a:t>2001 κρίση Πολιτείας-Εκκλησίας=&gt; Απαλοιφή Θρησκεύματος από τις ταυτότητες ( </a:t>
            </a:r>
            <a:r>
              <a:rPr lang="el-GR" sz="2000" b="1" i="1" smtClean="0">
                <a:latin typeface="Times New Roman" pitchFamily="18" charset="0"/>
                <a:cs typeface="Times New Roman" pitchFamily="18" charset="0"/>
              </a:rPr>
              <a:t>Ως Πρωθυπουργός)</a:t>
            </a:r>
            <a:endParaRPr lang="el-GR" sz="2000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l-GR" sz="2000" i="1" dirty="0" smtClean="0">
                <a:latin typeface="Times New Roman" pitchFamily="18" charset="0"/>
                <a:cs typeface="Times New Roman" pitchFamily="18" charset="0"/>
              </a:rPr>
              <a:t>2002 είσοδος στο ευρώ</a:t>
            </a:r>
          </a:p>
        </p:txBody>
      </p:sp>
      <p:pic>
        <p:nvPicPr>
          <p:cNvPr id="4" name="3 - Εικόνα" descr="simitis-eur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80112" y="1916832"/>
            <a:ext cx="3131840" cy="40240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Γιώργος Σουφλιάς(10/1/1991-13/10/1993</a:t>
            </a:r>
            <a:endParaRPr lang="el-GR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775191"/>
            <a:ext cx="4114800" cy="4625609"/>
          </a:xfrm>
        </p:spPr>
        <p:txBody>
          <a:bodyPr/>
          <a:lstStyle/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Πολιτικός Μηχανικός Μετσόβιο</a:t>
            </a:r>
          </a:p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1990-1993 διαδοχικά Εθνικής Παιδείας και Οικονομίας</a:t>
            </a:r>
          </a:p>
          <a:p>
            <a:endParaRPr lang="el-GR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3 - Εικόνα" descr="soyflias-diodi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16016" y="1484784"/>
            <a:ext cx="4142234" cy="49625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Δημήτρης Φατούρος(13/10/1993-8/7/1994)</a:t>
            </a:r>
            <a:endParaRPr lang="el-GR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775191"/>
            <a:ext cx="4618856" cy="4625609"/>
          </a:xfrm>
        </p:spPr>
        <p:txBody>
          <a:bodyPr>
            <a:normAutofit lnSpcReduction="10000"/>
          </a:bodyPr>
          <a:lstStyle/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Σπούδασε Αρχιτεκτονική στο ΕΜΠ</a:t>
            </a:r>
          </a:p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Πρύτανης ΑΠΘ 1983-1988</a:t>
            </a:r>
          </a:p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1996 Ομότιμος ΑΠΘ</a:t>
            </a:r>
          </a:p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Εθνικής Παιδείας και Θρησκευμάτων 1993-1994</a:t>
            </a:r>
          </a:p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2014 Επίτιμος διδάκτωρ Παν. Πατρών</a:t>
            </a:r>
          </a:p>
          <a:p>
            <a:endParaRPr lang="el-GR" i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3 - Εικόνα" descr="3497-9073_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36096" y="2708920"/>
            <a:ext cx="3347864" cy="30243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Γεράσιμος Αρσένης(25/9/1996-13/4/2000)</a:t>
            </a:r>
            <a:endParaRPr lang="el-GR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775191"/>
            <a:ext cx="4906888" cy="4625609"/>
          </a:xfrm>
        </p:spPr>
        <p:txBody>
          <a:bodyPr>
            <a:normAutofit fontScale="85000" lnSpcReduction="20000"/>
          </a:bodyPr>
          <a:lstStyle/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Νομική ΕΚΠΑ</a:t>
            </a:r>
          </a:p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1981 ανέλαβε την υλοποίηση του προγράμματος Θεσσαλονίκης (</a:t>
            </a:r>
            <a:r>
              <a:rPr lang="el-GR" b="1" i="1" dirty="0" smtClean="0">
                <a:latin typeface="Times New Roman" pitchFamily="18" charset="0"/>
                <a:cs typeface="Times New Roman" pitchFamily="18" charset="0"/>
              </a:rPr>
              <a:t>ΑΛΛΑΓΗ)</a:t>
            </a:r>
          </a:p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Εθνικής Παιδείας και Θρησκευμάτων 1996-2000</a:t>
            </a:r>
          </a:p>
          <a:p>
            <a:r>
              <a:rPr lang="el-GR" b="1" i="1" dirty="0" smtClean="0">
                <a:latin typeface="Times New Roman" pitchFamily="18" charset="0"/>
                <a:cs typeface="Times New Roman" pitchFamily="18" charset="0"/>
              </a:rPr>
              <a:t>Εκπαιδευτικές Μεταρρυθμίσεις 1)14 πανελλαδικά μαθήματα 2) Ενιαίο λύκειο=&gt; Κατάργηση Πολυκλαδικού 3)Τρόπος διορισμού εκπαιδευτικών 4)Προβιβασμός με ΜΟ 9.5  </a:t>
            </a:r>
            <a:endParaRPr lang="el-GR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3 - Εικόνα" descr="98551add-936d-454d-8b2c-59d8a2fe1d7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64088" y="2348880"/>
            <a:ext cx="2854077" cy="29192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Πέτρος Ευθυμίου(13/4/2000-10/3/2004</a:t>
            </a:r>
            <a:endParaRPr lang="el-GR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775191"/>
            <a:ext cx="4330824" cy="4625609"/>
          </a:xfrm>
        </p:spPr>
        <p:txBody>
          <a:bodyPr>
            <a:normAutofit lnSpcReduction="10000"/>
          </a:bodyPr>
          <a:lstStyle/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Φιλοσοφική Σχολή Ιωαννίνων</a:t>
            </a:r>
          </a:p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1999 ευρωβουλευτής </a:t>
            </a:r>
          </a:p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2000 Υπουργός Εθνικής Παιδείας ως </a:t>
            </a:r>
            <a:r>
              <a:rPr lang="el-GR" b="1" i="1" dirty="0" smtClean="0">
                <a:latin typeface="Times New Roman" pitchFamily="18" charset="0"/>
                <a:cs typeface="Times New Roman" pitchFamily="18" charset="0"/>
              </a:rPr>
              <a:t>ΕΞΩΚΥΒΕΡΝΗΤΙΚΟΣ</a:t>
            </a:r>
          </a:p>
          <a:p>
            <a:r>
              <a:rPr lang="el-GR" b="1" i="1" dirty="0" smtClean="0">
                <a:latin typeface="Times New Roman" pitchFamily="18" charset="0"/>
                <a:cs typeface="Times New Roman" pitchFamily="18" charset="0"/>
              </a:rPr>
              <a:t>Εγκύκλιο για την απαλλαγή στα Θρησκευτικά</a:t>
            </a:r>
            <a:endParaRPr lang="el-GR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3 - Εικόνα" descr="pasok-duo-upopsifiotites-thelei-o-p-euthumiou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92080" y="2060848"/>
            <a:ext cx="2822451" cy="3143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Μαριέττα Γιαννάκου(10/3/2004-19/9/2007)</a:t>
            </a:r>
            <a:endParaRPr lang="el-GR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775191"/>
            <a:ext cx="4690864" cy="4625609"/>
          </a:xfrm>
        </p:spPr>
        <p:txBody>
          <a:bodyPr>
            <a:normAutofit fontScale="85000" lnSpcReduction="20000"/>
          </a:bodyPr>
          <a:lstStyle/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Ιατρική ΕΚΠΑ</a:t>
            </a:r>
          </a:p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Πέρασε σχεδόν απ’ </a:t>
            </a:r>
            <a:r>
              <a:rPr lang="el-GR" b="1" i="1" dirty="0" smtClean="0">
                <a:latin typeface="Times New Roman" pitchFamily="18" charset="0"/>
                <a:cs typeface="Times New Roman" pitchFamily="18" charset="0"/>
              </a:rPr>
              <a:t>ΌΛΑ </a:t>
            </a:r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τα υπουργεία</a:t>
            </a:r>
          </a:p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2004 Εθνικής Παιδείας και Θρησκευμάτων</a:t>
            </a:r>
          </a:p>
          <a:p>
            <a:r>
              <a:rPr lang="el-GR" b="1" i="1" dirty="0" smtClean="0">
                <a:latin typeface="Times New Roman" pitchFamily="18" charset="0"/>
                <a:cs typeface="Times New Roman" pitchFamily="18" charset="0"/>
              </a:rPr>
              <a:t>Εκπαιδευτική Μεταρρύθμιση: Αλλαγές στην Τριτοβάθμια Εκπαίδευση* Προσπάθεια αλλαγή στο βιβλίο της Ιστορίας=&gt; προώθηση φιλικών σχέσεων με γειτονικά κράτη</a:t>
            </a:r>
            <a:endParaRPr lang="el-GR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3 - Εικόνα" descr="maxresdefaul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20072" y="1412776"/>
            <a:ext cx="349188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Ευριπίδης Στυλιανίδης(19/9/2007-8/1/2009</a:t>
            </a:r>
            <a:endParaRPr lang="el-GR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775191"/>
            <a:ext cx="4402832" cy="4625609"/>
          </a:xfrm>
        </p:spPr>
        <p:txBody>
          <a:bodyPr>
            <a:normAutofit fontScale="85000" lnSpcReduction="20000"/>
          </a:bodyPr>
          <a:lstStyle/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Νομική ΔΠΘ</a:t>
            </a:r>
          </a:p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Γονείς </a:t>
            </a:r>
            <a:r>
              <a:rPr lang="el-GR" b="1" i="1" dirty="0" smtClean="0">
                <a:latin typeface="Times New Roman" pitchFamily="18" charset="0"/>
                <a:cs typeface="Times New Roman" pitchFamily="18" charset="0"/>
              </a:rPr>
              <a:t>εκπαιδευτικοί</a:t>
            </a:r>
          </a:p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Πρόεδρος ΟΝΝΕΔ 1994-1995</a:t>
            </a:r>
          </a:p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2009 Υπουργός Εθνικής Παιδείας και Θρησκευμάτων=&gt; Απέσυρε το βιβλίο της Ιστορίας</a:t>
            </a:r>
          </a:p>
          <a:p>
            <a:r>
              <a:rPr lang="el-GR" b="1" i="1" dirty="0" smtClean="0">
                <a:latin typeface="Times New Roman" pitchFamily="18" charset="0"/>
                <a:cs typeface="Times New Roman" pitchFamily="18" charset="0"/>
              </a:rPr>
              <a:t>Επί Στυλιανίδη καθιερώθηκε η απαλλαγή στο μάθημα των Θρησκευτικών=&gt; Ο ίδιος ήταν αντίθετος</a:t>
            </a:r>
            <a:endParaRPr lang="el-GR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3 - Εικόνα" descr="stylianidis1140419710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92080" y="2060848"/>
            <a:ext cx="3384376" cy="33922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Άρης Σπηλιωτόπουλος(8/1/2009-7/10/2009</a:t>
            </a:r>
            <a:endParaRPr lang="el-GR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775191"/>
            <a:ext cx="4834880" cy="4625609"/>
          </a:xfrm>
        </p:spPr>
        <p:txBody>
          <a:bodyPr>
            <a:normAutofit fontScale="92500" lnSpcReduction="20000"/>
          </a:bodyPr>
          <a:lstStyle/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Πολιτικές επιστήμες ΕΚΠΑ</a:t>
            </a:r>
          </a:p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Ύστερα από ανασχηματισμό του Καραμανλή το 2009 γίνεται Παιδείας</a:t>
            </a:r>
          </a:p>
          <a:p>
            <a:r>
              <a:rPr lang="el-GR" b="1" i="1" dirty="0" smtClean="0">
                <a:latin typeface="Times New Roman" pitchFamily="18" charset="0"/>
                <a:cs typeface="Times New Roman" pitchFamily="18" charset="0"/>
              </a:rPr>
              <a:t>έχει ταχθεί υπέρ της αλλαγής του άρθρου 16 του συντάγματος και την ίδρυση ιδιωτικών μη κερδοσκοπικών πανεπιστημίων</a:t>
            </a:r>
          </a:p>
          <a:p>
            <a:r>
              <a:rPr lang="el-GR" b="1" i="1" dirty="0" smtClean="0">
                <a:latin typeface="Times New Roman" pitchFamily="18" charset="0"/>
                <a:cs typeface="Times New Roman" pitchFamily="18" charset="0"/>
              </a:rPr>
              <a:t>Ζήτησε κατάργηση του Πανεπιστημιακού ασύλου</a:t>
            </a:r>
            <a:endParaRPr lang="el-GR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3 - Εικόνα" descr="imag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28184" y="2060848"/>
            <a:ext cx="2476500" cy="39604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Άννα Διαμαντοπούλου( 7/10/2009-7/3/2012)</a:t>
            </a:r>
            <a:endParaRPr lang="el-GR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775191"/>
            <a:ext cx="4690864" cy="4625609"/>
          </a:xfrm>
        </p:spPr>
        <p:txBody>
          <a:bodyPr>
            <a:normAutofit fontScale="85000" lnSpcReduction="10000"/>
          </a:bodyPr>
          <a:lstStyle/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Πολιτικός Μηχανικός ΑΠΘ</a:t>
            </a:r>
          </a:p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Τομεάρχης Παιδείας ΠΑΣΟΚ</a:t>
            </a:r>
          </a:p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Υπουργός Παιδείας, Διά Βίου Μάθησης και Θρησκευμάτων=&gt; 2009</a:t>
            </a:r>
          </a:p>
          <a:p>
            <a:r>
              <a:rPr lang="el-GR" b="1" i="1" dirty="0" smtClean="0">
                <a:latin typeface="Times New Roman" pitchFamily="18" charset="0"/>
                <a:cs typeface="Times New Roman" pitchFamily="18" charset="0"/>
              </a:rPr>
              <a:t>Εκπαιδευτική Μεταρρύθμιση: Νόμος ΑΕΙ=&gt; Σύγκρουση μεταξύ Υπουργείου, καθηγητών και φοιτητών=&gt; Διαρκείς καταλήψεις</a:t>
            </a:r>
          </a:p>
          <a:p>
            <a:r>
              <a:rPr lang="el-GR" b="1" i="1" dirty="0" smtClean="0">
                <a:latin typeface="Times New Roman" pitchFamily="18" charset="0"/>
                <a:cs typeface="Times New Roman" pitchFamily="18" charset="0"/>
              </a:rPr>
              <a:t>Εγκύκλιο για την απαλλαγή </a:t>
            </a:r>
            <a:endParaRPr lang="el-GR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3 - Εικόνα" descr="98551add-936d-454d-8b2c-59d8a2fe1d7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20072" y="2636912"/>
            <a:ext cx="3312367" cy="30632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l-GR" sz="4000" i="1" dirty="0" smtClean="0">
                <a:latin typeface="Times New Roman" pitchFamily="18" charset="0"/>
                <a:cs typeface="Times New Roman" pitchFamily="18" charset="0"/>
              </a:rPr>
              <a:t>Γιώργος Μπαμπινιώτης(Υπηρεσιακός Υπουργός 2012)</a:t>
            </a:r>
            <a:endParaRPr lang="el-GR" sz="40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3 - Θέση περιεχομένου" descr="αρχείο λήψης (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75656" y="1916832"/>
            <a:ext cx="6120680" cy="417646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l-GR" sz="4000" i="1" dirty="0" smtClean="0">
                <a:latin typeface="Times New Roman" pitchFamily="18" charset="0"/>
                <a:cs typeface="Times New Roman" pitchFamily="18" charset="0"/>
              </a:rPr>
              <a:t>Αγγελική-Εφροσύνη</a:t>
            </a:r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 Κιάου(Υπηρεσιακή Υπουργός 2012 και 2015</a:t>
            </a:r>
            <a:endParaRPr lang="el-GR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3 - Θέση περιεχομένου" descr="αρχείο λήψης (2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71600" y="2420888"/>
            <a:ext cx="6840760" cy="330906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000" i="1" dirty="0" smtClean="0">
                <a:latin typeface="Times New Roman" pitchFamily="18" charset="0"/>
                <a:cs typeface="Times New Roman" pitchFamily="18" charset="0"/>
              </a:rPr>
              <a:t>Κωνσταντίνος Αρβανιτόπουλος(21/6/2012-9/6/2014)</a:t>
            </a:r>
            <a:endParaRPr lang="el-GR" sz="40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3 - Θέση περιεχομένου" descr="Arvanitopoulos-vouli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862059" y="1774825"/>
            <a:ext cx="7419881" cy="46259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Ανδρέας Λοβέρδος(9/6/2014-26/1/2015</a:t>
            </a:r>
            <a:endParaRPr lang="el-GR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775191"/>
            <a:ext cx="4546848" cy="4625609"/>
          </a:xfrm>
        </p:spPr>
        <p:txBody>
          <a:bodyPr>
            <a:normAutofit fontScale="92500" lnSpcReduction="20000"/>
          </a:bodyPr>
          <a:lstStyle/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Τελευταίος Υπουργός Παιδείας της ΝΔ</a:t>
            </a:r>
          </a:p>
          <a:p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Υπουργεία: Υγείας, Εργασίας</a:t>
            </a:r>
          </a:p>
          <a:p>
            <a:r>
              <a:rPr lang="el-GR" b="1" i="1" dirty="0" smtClean="0">
                <a:latin typeface="Times New Roman" pitchFamily="18" charset="0"/>
                <a:cs typeface="Times New Roman" pitchFamily="18" charset="0"/>
              </a:rPr>
              <a:t>2 μέρες πριν την λήξη της θητείας του εξέδωσε εγκύκλιο που ΑΠΑΓΟΡΕΥΕ ΤΗΝ ΑΠΑΛΛΑΓΗ ΑΠΌ ΤΟ ΜΑΘΗΜΑ ΤΩΝ ΘΡΗΣΚΕΥΤΙΚΩΝ</a:t>
            </a:r>
            <a:endParaRPr lang="el-GR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484784"/>
            <a:ext cx="3851920" cy="51539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Λειτουργική μονάδα">
  <a:themeElements>
    <a:clrScheme name="Λειτουργική μονάδα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Λειτουργική μονάδα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Λειτουργική μονάδα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462</TotalTime>
  <Words>1053</Words>
  <Application>Microsoft Office PowerPoint</Application>
  <PresentationFormat>Προβολή στην οθόνη (4:3)</PresentationFormat>
  <Paragraphs>144</Paragraphs>
  <Slides>25</Slides>
  <Notes>10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25</vt:i4>
      </vt:variant>
    </vt:vector>
  </HeadingPairs>
  <TitlesOfParts>
    <vt:vector size="26" baseType="lpstr">
      <vt:lpstr>Λειτουργική μονάδα</vt:lpstr>
      <vt:lpstr>Διατελέσαντες Υπουργοί Παιδείας στην Ελλάδα από το 1974-2018</vt:lpstr>
      <vt:lpstr>Νικόλαος Λούρος(24/7-21/11/1974)</vt:lpstr>
      <vt:lpstr>Παναγιώτης Ζέπος(21/11/1974-5/1-1976</vt:lpstr>
      <vt:lpstr>Γιώργος Ράλλης(5/1/1976-28/11-1977)</vt:lpstr>
      <vt:lpstr>Ιωάννης Βαρβιτσιώτης(28/11/1977-10/5/1980)</vt:lpstr>
      <vt:lpstr>Αθανάσιος Ταλιαδούρος(10/5/1980-21/10/1981)</vt:lpstr>
      <vt:lpstr>Ελευθέριος Βερυβάκης(21/10/1981-5/7/1982</vt:lpstr>
      <vt:lpstr>Απόστολος Κακλαμάνης(5/7/1982-25/4/1986</vt:lpstr>
      <vt:lpstr>Αντώνης Τρίτσης(25/4/1986-9/5/1988</vt:lpstr>
      <vt:lpstr>Γιώργος Παπανδρέου(22/6/1988-2/7/1989 και 8/9/1994-25/9/1996)</vt:lpstr>
      <vt:lpstr>Βασίλης Κοντογιαννόπουλος(2/9/1989-12/10/1989 και 11/4/1990-10/1/1991</vt:lpstr>
      <vt:lpstr>Κων/νος Δεσποτόπουλος(12/10/1989-23/11/1989 και 13/2/1990-11/4/1990</vt:lpstr>
      <vt:lpstr>Κώστας Σημίτης(23/11/1989-13/2/1990</vt:lpstr>
      <vt:lpstr>Γιώργος Σουφλιάς(10/1/1991-13/10/1993</vt:lpstr>
      <vt:lpstr>Δημήτρης Φατούρος(13/10/1993-8/7/1994)</vt:lpstr>
      <vt:lpstr>Γεράσιμος Αρσένης(25/9/1996-13/4/2000)</vt:lpstr>
      <vt:lpstr>Πέτρος Ευθυμίου(13/4/2000-10/3/2004</vt:lpstr>
      <vt:lpstr>Μαριέττα Γιαννάκου(10/3/2004-19/9/2007)</vt:lpstr>
      <vt:lpstr>Ευριπίδης Στυλιανίδης(19/9/2007-8/1/2009</vt:lpstr>
      <vt:lpstr>Άρης Σπηλιωτόπουλος(8/1/2009-7/10/2009</vt:lpstr>
      <vt:lpstr>Άννα Διαμαντοπούλου( 7/10/2009-7/3/2012)</vt:lpstr>
      <vt:lpstr>Γιώργος Μπαμπινιώτης(Υπηρεσιακός Υπουργός 2012)</vt:lpstr>
      <vt:lpstr>Αγγελική-Εφροσύνη Κιάου(Υπηρεσιακή Υπουργός 2012 και 2015</vt:lpstr>
      <vt:lpstr>Κωνσταντίνος Αρβανιτόπουλος(21/6/2012-9/6/2014)</vt:lpstr>
      <vt:lpstr>Ανδρέας Λοβέρδος(9/6/2014-26/1/2015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Διατελέσαντες Υπουργοί Παιδείας στην Ελλάδα από το 1974-2018</dc:title>
  <dc:creator>user</dc:creator>
  <cp:lastModifiedBy>user</cp:lastModifiedBy>
  <cp:revision>45</cp:revision>
  <dcterms:modified xsi:type="dcterms:W3CDTF">2018-11-15T18:46:08Z</dcterms:modified>
</cp:coreProperties>
</file>