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0" r:id="rId3"/>
  </p:sldMasterIdLst>
  <p:notesMasterIdLst>
    <p:notesMasterId r:id="rId55"/>
  </p:notesMasterIdLst>
  <p:sldIdLst>
    <p:sldId id="306" r:id="rId4"/>
    <p:sldId id="301" r:id="rId5"/>
    <p:sldId id="302" r:id="rId6"/>
    <p:sldId id="304" r:id="rId7"/>
    <p:sldId id="305" r:id="rId8"/>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303"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94660"/>
  </p:normalViewPr>
  <p:slideViewPr>
    <p:cSldViewPr snapToGrid="0" showGuides="1">
      <p:cViewPr>
        <p:scale>
          <a:sx n="100" d="100"/>
          <a:sy n="100" d="100"/>
        </p:scale>
        <p:origin x="1854" y="28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98AFF-0720-450D-A09B-DA7CCDFB6C66}" type="datetimeFigureOut">
              <a:rPr lang="el-GR" smtClean="0"/>
              <a:t>20/11/2018</a:t>
            </a:fld>
            <a:endParaRPr lang="el-GR"/>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D5E6A7-CAB1-4C74-B962-94AAD3EBD3FA}" type="slidenum">
              <a:rPr lang="el-GR" smtClean="0"/>
              <a:t>‹#›</a:t>
            </a:fld>
            <a:endParaRPr lang="el-GR"/>
          </a:p>
        </p:txBody>
      </p:sp>
    </p:spTree>
    <p:extLst>
      <p:ext uri="{BB962C8B-B14F-4D97-AF65-F5344CB8AC3E}">
        <p14:creationId xmlns:p14="http://schemas.microsoft.com/office/powerpoint/2010/main" val="2189080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047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99777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3008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8376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81907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36347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454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8329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9647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8746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3605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492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2818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2010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2679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94433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0215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67437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14719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456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0406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80076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7247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96713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052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91306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78512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575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30149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82080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9127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39317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08414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53047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34974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0944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26137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80774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1616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906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9076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80747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787221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5427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79422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9476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53247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6926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24091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0609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CCF0E1-31B6-485F-B4B0-11E7271AE8C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8878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143000" y="1122363"/>
            <a:ext cx="6858000" cy="2387600"/>
          </a:xfrm>
        </p:spPr>
        <p:txBody>
          <a:bodyPr anchor="b"/>
          <a:lstStyle>
            <a:lvl1pPr algn="ctr">
              <a:defRPr sz="6000"/>
            </a:lvl1pPr>
          </a:lstStyle>
          <a:p>
            <a:r>
              <a:rPr lang="el-GR" smtClean="0"/>
              <a:t>Στυλ κύριου τίτλου</a:t>
            </a:r>
            <a:endParaRPr lang="el-GR"/>
          </a:p>
        </p:txBody>
      </p:sp>
      <p:sp>
        <p:nvSpPr>
          <p:cNvPr id="3" name="Υπότιτλος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smtClean="0"/>
              <a:t>Κάντε κλικ για να επεξεργαστείτε τον υπότιτλο του υποδείγματος</a:t>
            </a:r>
            <a:endParaRPr lang="el-GR"/>
          </a:p>
        </p:txBody>
      </p:sp>
      <p:sp>
        <p:nvSpPr>
          <p:cNvPr id="4" name="Θέση ημερομηνίας 3"/>
          <p:cNvSpPr>
            <a:spLocks noGrp="1"/>
          </p:cNvSpPr>
          <p:nvPr>
            <p:ph type="dt" sz="half" idx="10"/>
          </p:nvPr>
        </p:nvSpPr>
        <p:spPr/>
        <p:txBody>
          <a:bodyPr/>
          <a:lstStyle/>
          <a:p>
            <a:fld id="{67ED675C-9A19-4692-8EFA-6D1B7D8D1D94}" type="datetimeFigureOut">
              <a:rPr lang="el-GR" smtClean="0"/>
              <a:t>20/11/2018</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1933576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67ED675C-9A19-4692-8EFA-6D1B7D8D1D94}" type="datetimeFigureOut">
              <a:rPr lang="el-GR" smtClean="0"/>
              <a:t>20/11/2018</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1863677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623888" y="1709739"/>
            <a:ext cx="7886700" cy="2852737"/>
          </a:xfrm>
        </p:spPr>
        <p:txBody>
          <a:bodyPr anchor="b"/>
          <a:lstStyle>
            <a:lvl1pPr>
              <a:defRPr sz="6000"/>
            </a:lvl1pPr>
          </a:lstStyle>
          <a:p>
            <a:r>
              <a:rPr lang="el-GR" smtClean="0"/>
              <a:t>Στυλ κύριου τίτλου</a:t>
            </a:r>
            <a:endParaRPr lang="el-GR"/>
          </a:p>
        </p:txBody>
      </p:sp>
      <p:sp>
        <p:nvSpPr>
          <p:cNvPr id="3" name="Θέση κειμένου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Επεξεργασία στυλ υποδείγματος κειμένου</a:t>
            </a:r>
          </a:p>
        </p:txBody>
      </p:sp>
      <p:sp>
        <p:nvSpPr>
          <p:cNvPr id="4" name="Θέση ημερομηνίας 3"/>
          <p:cNvSpPr>
            <a:spLocks noGrp="1"/>
          </p:cNvSpPr>
          <p:nvPr>
            <p:ph type="dt" sz="half" idx="10"/>
          </p:nvPr>
        </p:nvSpPr>
        <p:spPr/>
        <p:txBody>
          <a:bodyPr/>
          <a:lstStyle/>
          <a:p>
            <a:fld id="{67ED675C-9A19-4692-8EFA-6D1B7D8D1D94}" type="datetimeFigureOut">
              <a:rPr lang="el-GR" smtClean="0"/>
              <a:t>20/11/2018</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28520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628650" y="1825625"/>
            <a:ext cx="3886200" cy="4351338"/>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29150" y="1825625"/>
            <a:ext cx="3886200" cy="4351338"/>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67ED675C-9A19-4692-8EFA-6D1B7D8D1D94}" type="datetimeFigureOut">
              <a:rPr lang="el-GR" smtClean="0"/>
              <a:t>20/11/2018</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38786759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365126"/>
            <a:ext cx="7886700" cy="1325563"/>
          </a:xfrm>
        </p:spPr>
        <p:txBody>
          <a:bodyPr/>
          <a:lstStyle/>
          <a:p>
            <a:r>
              <a:rPr lang="el-GR" smtClean="0"/>
              <a:t>Στυλ κύριου τίτλου</a:t>
            </a:r>
            <a:endParaRPr lang="el-GR"/>
          </a:p>
        </p:txBody>
      </p:sp>
      <p:sp>
        <p:nvSpPr>
          <p:cNvPr id="3" name="Θέση κειμένου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 name="Θέση περιεχομένου 3"/>
          <p:cNvSpPr>
            <a:spLocks noGrp="1"/>
          </p:cNvSpPr>
          <p:nvPr>
            <p:ph sz="half" idx="2"/>
          </p:nvPr>
        </p:nvSpPr>
        <p:spPr>
          <a:xfrm>
            <a:off x="629842" y="2505075"/>
            <a:ext cx="3868340" cy="3684588"/>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6" name="Θέση περιεχομένου 5"/>
          <p:cNvSpPr>
            <a:spLocks noGrp="1"/>
          </p:cNvSpPr>
          <p:nvPr>
            <p:ph sz="quarter" idx="4"/>
          </p:nvPr>
        </p:nvSpPr>
        <p:spPr>
          <a:xfrm>
            <a:off x="4629150" y="2505075"/>
            <a:ext cx="3887391" cy="3684588"/>
          </a:xfrm>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67ED675C-9A19-4692-8EFA-6D1B7D8D1D94}" type="datetimeFigureOut">
              <a:rPr lang="el-GR" smtClean="0"/>
              <a:t>20/11/2018</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4274883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67ED675C-9A19-4692-8EFA-6D1B7D8D1D94}" type="datetimeFigureOut">
              <a:rPr lang="el-GR" smtClean="0"/>
              <a:t>20/11/2018</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3516242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67ED675C-9A19-4692-8EFA-6D1B7D8D1D94}" type="datetimeFigureOut">
              <a:rPr lang="el-GR" smtClean="0"/>
              <a:t>20/11/2018</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1065156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l-GR"/>
          </a:p>
        </p:txBody>
      </p:sp>
      <p:sp>
        <p:nvSpPr>
          <p:cNvPr id="3" name="Θέση περιεχομένου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Επεξεργασία στυλ υποδείγματος κειμένου</a:t>
            </a:r>
          </a:p>
        </p:txBody>
      </p:sp>
      <p:sp>
        <p:nvSpPr>
          <p:cNvPr id="5" name="Θέση ημερομηνίας 4"/>
          <p:cNvSpPr>
            <a:spLocks noGrp="1"/>
          </p:cNvSpPr>
          <p:nvPr>
            <p:ph type="dt" sz="half" idx="10"/>
          </p:nvPr>
        </p:nvSpPr>
        <p:spPr/>
        <p:txBody>
          <a:bodyPr/>
          <a:lstStyle/>
          <a:p>
            <a:fld id="{67ED675C-9A19-4692-8EFA-6D1B7D8D1D94}" type="datetimeFigureOut">
              <a:rPr lang="el-GR" smtClean="0"/>
              <a:t>20/11/2018</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440405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29841" y="457200"/>
            <a:ext cx="2949178" cy="1600200"/>
          </a:xfrm>
        </p:spPr>
        <p:txBody>
          <a:bodyPr anchor="b"/>
          <a:lstStyle>
            <a:lvl1pPr>
              <a:defRPr sz="3200"/>
            </a:lvl1pPr>
          </a:lstStyle>
          <a:p>
            <a:r>
              <a:rPr lang="el-GR" smtClean="0"/>
              <a:t>Στυλ κύριου τίτλου</a:t>
            </a:r>
            <a:endParaRPr lang="el-GR"/>
          </a:p>
        </p:txBody>
      </p:sp>
      <p:sp>
        <p:nvSpPr>
          <p:cNvPr id="3" name="Θέση εικόνας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smtClean="0"/>
              <a:t>Επεξεργασία στυλ υποδείγματος κειμένου</a:t>
            </a:r>
          </a:p>
        </p:txBody>
      </p:sp>
      <p:sp>
        <p:nvSpPr>
          <p:cNvPr id="5" name="Θέση ημερομηνίας 4"/>
          <p:cNvSpPr>
            <a:spLocks noGrp="1"/>
          </p:cNvSpPr>
          <p:nvPr>
            <p:ph type="dt" sz="half" idx="10"/>
          </p:nvPr>
        </p:nvSpPr>
        <p:spPr/>
        <p:txBody>
          <a:bodyPr/>
          <a:lstStyle/>
          <a:p>
            <a:fld id="{67ED675C-9A19-4692-8EFA-6D1B7D8D1D94}" type="datetimeFigureOut">
              <a:rPr lang="el-GR" smtClean="0"/>
              <a:t>20/11/2018</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307185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67ED675C-9A19-4692-8EFA-6D1B7D8D1D94}" type="datetimeFigureOut">
              <a:rPr lang="el-GR" smtClean="0"/>
              <a:t>20/11/2018</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41776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543675" y="365125"/>
            <a:ext cx="1971675" cy="5811838"/>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628650" y="365125"/>
            <a:ext cx="5800725" cy="5811838"/>
          </a:xfrm>
        </p:spPr>
        <p:txBody>
          <a:bodyPr vert="eaVe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67ED675C-9A19-4692-8EFA-6D1B7D8D1D94}" type="datetimeFigureOut">
              <a:rPr lang="el-GR" smtClean="0"/>
              <a:t>20/11/2018</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756862DD-D08F-4B29-80F4-2CCF49F78640}" type="slidenum">
              <a:rPr lang="el-GR" smtClean="0"/>
              <a:t>‹#›</a:t>
            </a:fld>
            <a:endParaRPr lang="el-GR"/>
          </a:p>
        </p:txBody>
      </p:sp>
    </p:spTree>
    <p:extLst>
      <p:ext uri="{BB962C8B-B14F-4D97-AF65-F5344CB8AC3E}">
        <p14:creationId xmlns:p14="http://schemas.microsoft.com/office/powerpoint/2010/main" val="3736642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3" name="Rectangle 22"/>
          <p:cNvSpPr/>
          <p:nvPr/>
        </p:nvSpPr>
        <p:spPr>
          <a:xfrm flipV="1">
            <a:off x="5410184" y="3810004"/>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4" name="Rectangle 23"/>
          <p:cNvSpPr/>
          <p:nvPr/>
        </p:nvSpPr>
        <p:spPr>
          <a:xfrm flipV="1">
            <a:off x="5410202"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5" name="Rectangle 24"/>
          <p:cNvSpPr/>
          <p:nvPr/>
        </p:nvSpPr>
        <p:spPr>
          <a:xfrm flipV="1">
            <a:off x="5410202"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0" name="Rounded Rectangle 29"/>
          <p:cNvSpPr/>
          <p:nvPr/>
        </p:nvSpPr>
        <p:spPr>
          <a:xfrm>
            <a:off x="5407339" y="3961546"/>
            <a:ext cx="3063240" cy="27432"/>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1" name="Rounded Rectangle 30"/>
          <p:cNvSpPr/>
          <p:nvPr/>
        </p:nvSpPr>
        <p:spPr>
          <a:xfrm>
            <a:off x="7373646" y="4060129"/>
            <a:ext cx="1600200" cy="36576"/>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0" name="Rectangle 9"/>
          <p:cNvSpPr/>
          <p:nvPr/>
        </p:nvSpPr>
        <p:spPr>
          <a:xfrm>
            <a:off x="2" y="3675531"/>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8" name="Title 7"/>
          <p:cNvSpPr>
            <a:spLocks noGrp="1"/>
          </p:cNvSpPr>
          <p:nvPr>
            <p:ph type="ctrTitle"/>
          </p:nvPr>
        </p:nvSpPr>
        <p:spPr>
          <a:xfrm>
            <a:off x="457200" y="2401891"/>
            <a:ext cx="8458200" cy="1470025"/>
          </a:xfrm>
        </p:spPr>
        <p:txBody>
          <a:bodyPr anchor="b"/>
          <a:lstStyle>
            <a:lvl1pPr>
              <a:defRPr sz="4400">
                <a:solidFill>
                  <a:schemeClr val="bg1"/>
                </a:solidFill>
              </a:defRPr>
            </a:lvl1pPr>
          </a:lstStyle>
          <a:p>
            <a:r>
              <a:rPr lang="el-GR" smtClean="0"/>
              <a:t>Στυλ κύριου τίτλου</a:t>
            </a:r>
            <a:endParaRPr lang="en-US" dirty="0"/>
          </a:p>
        </p:txBody>
      </p:sp>
      <p:sp>
        <p:nvSpPr>
          <p:cNvPr id="9" name="Subtitle 8"/>
          <p:cNvSpPr>
            <a:spLocks noGrp="1"/>
          </p:cNvSpPr>
          <p:nvPr>
            <p:ph type="subTitle" idx="1"/>
          </p:nvPr>
        </p:nvSpPr>
        <p:spPr>
          <a:xfrm>
            <a:off x="457200" y="386476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smtClean="0"/>
              <a:t>Κάντε κλικ για να επεξεργαστείτε τον υπότιτλο του υποδείγματος</a:t>
            </a:r>
            <a:endParaRPr lang="en-US" dirty="0"/>
          </a:p>
        </p:txBody>
      </p:sp>
      <p:sp>
        <p:nvSpPr>
          <p:cNvPr id="28" name="Date Placeholder 27"/>
          <p:cNvSpPr>
            <a:spLocks noGrp="1"/>
          </p:cNvSpPr>
          <p:nvPr>
            <p:ph type="dt" sz="half" idx="10"/>
          </p:nvPr>
        </p:nvSpPr>
        <p:spPr>
          <a:xfrm>
            <a:off x="6583680" y="4206240"/>
            <a:ext cx="960120" cy="457200"/>
          </a:xfrm>
        </p:spPr>
        <p:txBody>
          <a:bodyPr/>
          <a:lstStyle/>
          <a:p>
            <a:fld id="{8A99DE35-1251-472E-8ECA-761D19E5D7AB}" type="datetime4">
              <a:rPr lang="en-US" smtClean="0"/>
              <a:pPr/>
              <a:t>November 20, 2018</a:t>
            </a:fld>
            <a:endParaRPr lang="en-US"/>
          </a:p>
        </p:txBody>
      </p:sp>
      <p:sp>
        <p:nvSpPr>
          <p:cNvPr id="17" name="Footer Placeholder 16"/>
          <p:cNvSpPr>
            <a:spLocks noGrp="1"/>
          </p:cNvSpPr>
          <p:nvPr>
            <p:ph type="ftr" sz="quarter" idx="11"/>
          </p:nvPr>
        </p:nvSpPr>
        <p:spPr>
          <a:xfrm>
            <a:off x="5257801" y="4205288"/>
            <a:ext cx="1321592" cy="457200"/>
          </a:xfrm>
        </p:spPr>
        <p:txBody>
          <a:bodyPr/>
          <a:lstStyle/>
          <a:p>
            <a:endParaRPr lang="en-US"/>
          </a:p>
        </p:txBody>
      </p:sp>
      <p:sp>
        <p:nvSpPr>
          <p:cNvPr id="29" name="Slide Number Placeholder 28"/>
          <p:cNvSpPr>
            <a:spLocks noGrp="1"/>
          </p:cNvSpPr>
          <p:nvPr>
            <p:ph type="sldNum" sz="quarter" idx="12"/>
          </p:nvPr>
        </p:nvSpPr>
        <p:spPr>
          <a:xfrm>
            <a:off x="8320089" y="1136"/>
            <a:ext cx="747712" cy="365760"/>
          </a:xfrm>
        </p:spPr>
        <p:txBody>
          <a:bodyPr/>
          <a:lstStyle>
            <a:lvl1pPr algn="r">
              <a:defRPr sz="1800">
                <a:solidFill>
                  <a:schemeClr val="bg1"/>
                </a:solidFill>
              </a:defRPr>
            </a:lvl1pPr>
          </a:lstStyle>
          <a:p>
            <a:pPr algn="r"/>
            <a:fld id="{A8CE10D6-5CB1-41CD-B815-79BC778FC61A}" type="slidenum">
              <a:rPr lang="en-US" sz="1800" smtClean="0">
                <a:solidFill>
                  <a:schemeClr val="bg1"/>
                </a:solidFill>
              </a:rPr>
              <a:pPr algn="r"/>
              <a:t>‹#›</a:t>
            </a:fld>
            <a:endParaRPr lang="en-US" sz="1800" dirty="0">
              <a:solidFill>
                <a:schemeClr val="bg1"/>
              </a:solidFill>
            </a:endParaRPr>
          </a:p>
        </p:txBody>
      </p:sp>
    </p:spTree>
    <p:extLst>
      <p:ext uri="{BB962C8B-B14F-4D97-AF65-F5344CB8AC3E}">
        <p14:creationId xmlns:p14="http://schemas.microsoft.com/office/powerpoint/2010/main" val="796049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47B8CA02-DFFD-4316-8A42-6A1844E9CDC6}" type="datetime4">
              <a:rPr lang="en-US" smtClean="0"/>
              <a:pPr/>
              <a:t>November 20,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3754024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4"/>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l-GR" smtClean="0"/>
              <a:t>Στυλ κύριου τίτλου</a:t>
            </a:r>
            <a:endParaRPr lang="en-US" dirty="0"/>
          </a:p>
        </p:txBody>
      </p:sp>
      <p:sp>
        <p:nvSpPr>
          <p:cNvPr id="3" name="Text Placeholder 2"/>
          <p:cNvSpPr>
            <a:spLocks noGrp="1"/>
          </p:cNvSpPr>
          <p:nvPr>
            <p:ph type="body" idx="1"/>
          </p:nvPr>
        </p:nvSpPr>
        <p:spPr>
          <a:xfrm>
            <a:off x="722313" y="3295648"/>
            <a:ext cx="7772400" cy="1509712"/>
          </a:xfrm>
        </p:spPr>
        <p:txBody>
          <a:bodyPr anchor="t"/>
          <a:lstStyle>
            <a:lvl1pPr marL="32004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73836BB2-78A9-4DD4-AD22-7BA0D5D1C995}" type="datetime4">
              <a:rPr lang="en-US" smtClean="0"/>
              <a:pPr/>
              <a:t>November 20,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1222242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457200" y="2249428"/>
            <a:ext cx="4038600" cy="4525963"/>
          </a:xfrm>
        </p:spPr>
        <p:txBody>
          <a:bodyPr/>
          <a:lstStyle>
            <a:lvl1pPr>
              <a:defRPr sz="2000"/>
            </a:lvl1pPr>
            <a:lvl2pPr>
              <a:defRPr sz="1900"/>
            </a:lvl2pPr>
            <a:lvl3pPr>
              <a:defRPr sz="1800"/>
            </a:lvl3pPr>
            <a:lvl4pPr>
              <a:defRPr sz="1800"/>
            </a:lvl4pPr>
            <a:lvl5pPr>
              <a:defRPr sz="18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48200" y="2249428"/>
            <a:ext cx="4038600" cy="4525963"/>
          </a:xfrm>
        </p:spPr>
        <p:txBody>
          <a:bodyPr/>
          <a:lstStyle>
            <a:lvl1pPr>
              <a:defRPr sz="2000"/>
            </a:lvl1pPr>
            <a:lvl2pPr>
              <a:defRPr sz="1900"/>
            </a:lvl2pPr>
            <a:lvl3pPr>
              <a:defRPr sz="1800"/>
            </a:lvl3pPr>
            <a:lvl4pPr>
              <a:defRPr sz="1800"/>
            </a:lvl4pPr>
            <a:lvl5pPr>
              <a:defRPr sz="18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08B07889-6B99-459D-BBB0-3D1C26BA8FF4}" type="datetime4">
              <a:rPr lang="en-US" smtClean="0"/>
              <a:pPr/>
              <a:t>November 20,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1522412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10" name="Rectangle 9"/>
          <p:cNvSpPr/>
          <p:nvPr/>
        </p:nvSpPr>
        <p:spPr>
          <a:xfrm>
            <a:off x="1" y="366822"/>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1" name="Rectangle 10"/>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2" name="Rectangle 11"/>
          <p:cNvSpPr/>
          <p:nvPr/>
        </p:nvSpPr>
        <p:spPr>
          <a:xfrm>
            <a:off x="2" y="308280"/>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3" name="Rectangle 12"/>
          <p:cNvSpPr/>
          <p:nvPr/>
        </p:nvSpPr>
        <p:spPr>
          <a:xfrm flipV="1">
            <a:off x="5410184" y="36025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4" name="Rectangle 13"/>
          <p:cNvSpPr/>
          <p:nvPr/>
        </p:nvSpPr>
        <p:spPr>
          <a:xfrm flipV="1">
            <a:off x="5410202" y="440116"/>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8" name="Rounded Rectangle 17"/>
          <p:cNvSpPr/>
          <p:nvPr/>
        </p:nvSpPr>
        <p:spPr>
          <a:xfrm>
            <a:off x="5407339" y="497504"/>
            <a:ext cx="3063240" cy="27432"/>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9" name="Rounded Rectangle 18"/>
          <p:cNvSpPr/>
          <p:nvPr/>
        </p:nvSpPr>
        <p:spPr>
          <a:xfrm>
            <a:off x="7373646" y="588943"/>
            <a:ext cx="1600200" cy="36576"/>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0" name="Rectangle 19"/>
          <p:cNvSpPr/>
          <p:nvPr/>
        </p:nvSpPr>
        <p:spPr>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21" name="Rectangle 20"/>
          <p:cNvSpPr/>
          <p:nvPr/>
        </p:nvSpPr>
        <p:spPr>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22" name="Rectangle 21"/>
          <p:cNvSpPr/>
          <p:nvPr/>
        </p:nvSpPr>
        <p:spPr>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3" name="Rectangle 22"/>
          <p:cNvSpPr/>
          <p:nvPr/>
        </p:nvSpPr>
        <p:spPr>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4" name="Rectangle 23"/>
          <p:cNvSpPr/>
          <p:nvPr/>
        </p:nvSpPr>
        <p:spPr>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5" name="Rectangle 24"/>
          <p:cNvSpPr/>
          <p:nvPr/>
        </p:nvSpPr>
        <p:spPr>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lang="el-GR" smtClean="0"/>
              <a:t>Στυλ κύριου τίτλου</a:t>
            </a:r>
            <a:endParaRPr lang="en-US" dirty="0"/>
          </a:p>
        </p:txBody>
      </p:sp>
      <p:sp>
        <p:nvSpPr>
          <p:cNvPr id="3" name="Text Placeholder 2"/>
          <p:cNvSpPr>
            <a:spLocks noGrp="1"/>
          </p:cNvSpPr>
          <p:nvPr>
            <p:ph type="body" idx="1"/>
          </p:nvPr>
        </p:nvSpPr>
        <p:spPr>
          <a:xfrm>
            <a:off x="381000" y="220980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4721227" y="220980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Content Placeholder 4"/>
          <p:cNvSpPr>
            <a:spLocks noGrp="1"/>
          </p:cNvSpPr>
          <p:nvPr>
            <p:ph sz="quarter" idx="3"/>
          </p:nvPr>
        </p:nvSpPr>
        <p:spPr>
          <a:xfrm>
            <a:off x="381000" y="2673349"/>
            <a:ext cx="4041648" cy="3886200"/>
          </a:xfrm>
        </p:spPr>
        <p:txBody>
          <a:bodyPr/>
          <a:lstStyle>
            <a:lvl1pPr>
              <a:defRPr sz="2000"/>
            </a:lvl1pPr>
            <a:lvl2pPr>
              <a:defRPr sz="2000"/>
            </a:lvl2pPr>
            <a:lvl3pPr>
              <a:defRPr sz="1800"/>
            </a:lvl3pPr>
            <a:lvl4pPr>
              <a:defRPr sz="1600"/>
            </a:lvl4pPr>
            <a:lvl5pPr>
              <a:defRPr sz="16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Content Placeholder 5"/>
          <p:cNvSpPr>
            <a:spLocks noGrp="1"/>
          </p:cNvSpPr>
          <p:nvPr>
            <p:ph sz="quarter" idx="4"/>
          </p:nvPr>
        </p:nvSpPr>
        <p:spPr>
          <a:xfrm>
            <a:off x="4718306" y="2673349"/>
            <a:ext cx="4041775" cy="3886200"/>
          </a:xfrm>
        </p:spPr>
        <p:txBody>
          <a:bodyPr/>
          <a:lstStyle>
            <a:lvl1pPr>
              <a:defRPr sz="2000"/>
            </a:lvl1pPr>
            <a:lvl2pPr>
              <a:defRPr sz="2000"/>
            </a:lvl2pPr>
            <a:lvl3pPr>
              <a:defRPr sz="1800"/>
            </a:lvl3pPr>
            <a:lvl4pPr>
              <a:defRPr sz="1600"/>
            </a:lvl4pPr>
            <a:lvl5pPr>
              <a:defRPr sz="16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6" name="Date Placeholder 25"/>
          <p:cNvSpPr>
            <a:spLocks noGrp="1"/>
          </p:cNvSpPr>
          <p:nvPr>
            <p:ph type="dt" sz="half" idx="10"/>
          </p:nvPr>
        </p:nvSpPr>
        <p:spPr/>
        <p:txBody>
          <a:bodyPr rtlCol="0"/>
          <a:lstStyle/>
          <a:p>
            <a:pPr algn="l"/>
            <a:fld id="{8A48973C-8E17-4C1E-9ACB-41481CA779D2}" type="datetime4">
              <a:rPr lang="en-US" smtClean="0"/>
              <a:pPr algn="l"/>
              <a:t>November 20, 2018</a:t>
            </a:fld>
            <a:endParaRPr lang="en-US"/>
          </a:p>
        </p:txBody>
      </p:sp>
      <p:sp>
        <p:nvSpPr>
          <p:cNvPr id="27" name="Slide Number Placeholder 26"/>
          <p:cNvSpPr>
            <a:spLocks noGrp="1"/>
          </p:cNvSpPr>
          <p:nvPr>
            <p:ph type="sldNum" sz="quarter" idx="11"/>
          </p:nvPr>
        </p:nvSpPr>
        <p:spPr/>
        <p:txBody>
          <a:bodyPr rtlCol="0"/>
          <a:lstStyle/>
          <a:p>
            <a:pPr algn="r"/>
            <a:fld id="{A8CE10D6-5CB1-41CD-B815-79BC778FC61A}" type="slidenum">
              <a:rPr lang="en-US" sz="1800" smtClean="0">
                <a:solidFill>
                  <a:schemeClr val="bg1"/>
                </a:solidFill>
              </a:rPr>
              <a:pPr algn="r"/>
              <a:t>‹#›</a:t>
            </a:fld>
            <a:endParaRPr lang="en-US"/>
          </a:p>
        </p:txBody>
      </p:sp>
      <p:sp>
        <p:nvSpPr>
          <p:cNvPr id="28" name="Footer Placeholder 27"/>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40132141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lang="el-GR" smtClean="0"/>
              <a:t>Στυλ κύριου τίτλου</a:t>
            </a:r>
            <a:endParaRPr lang="en-US" dirty="0"/>
          </a:p>
        </p:txBody>
      </p:sp>
      <p:sp>
        <p:nvSpPr>
          <p:cNvPr id="3" name="Date Placeholder 2"/>
          <p:cNvSpPr>
            <a:spLocks noGrp="1"/>
          </p:cNvSpPr>
          <p:nvPr>
            <p:ph type="dt" sz="half" idx="10"/>
          </p:nvPr>
        </p:nvSpPr>
        <p:spPr>
          <a:xfrm>
            <a:off x="6583680" y="612648"/>
            <a:ext cx="957264" cy="457200"/>
          </a:xfrm>
        </p:spPr>
        <p:txBody>
          <a:bodyPr/>
          <a:lstStyle/>
          <a:p>
            <a:fld id="{7102404D-1906-4D90-89D2-619172A47E03}" type="datetime4">
              <a:rPr lang="en-US" smtClean="0"/>
              <a:pPr/>
              <a:t>November 20, 2018</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fld id="{61C44E05-631C-4892-B577-17C57620ECE9}" type="slidenum">
              <a:rPr lang="en-US" smtClean="0"/>
              <a:pPr/>
              <a:t>‹#›</a:t>
            </a:fld>
            <a:endParaRPr lang="en-US" dirty="0"/>
          </a:p>
        </p:txBody>
      </p:sp>
    </p:spTree>
    <p:extLst>
      <p:ext uri="{BB962C8B-B14F-4D97-AF65-F5344CB8AC3E}">
        <p14:creationId xmlns:p14="http://schemas.microsoft.com/office/powerpoint/2010/main" val="2778678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EF8A1-4BB8-4644-9539-21E648FCEC6B}" type="datetime4">
              <a:rPr lang="en-US" smtClean="0"/>
              <a:pPr/>
              <a:t>November 20, 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3052850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5353496" y="1066800"/>
            <a:ext cx="3383280" cy="877824"/>
          </a:xfrm>
        </p:spPr>
        <p:txBody>
          <a:bodyPr anchor="b"/>
          <a:lstStyle>
            <a:lvl1pPr algn="l">
              <a:buNone/>
              <a:defRPr sz="1800" b="1"/>
            </a:lvl1pPr>
          </a:lstStyle>
          <a:p>
            <a:r>
              <a:rPr lang="el-GR" smtClean="0"/>
              <a:t>Στυλ κύριου τίτλου</a:t>
            </a:r>
            <a:endParaRPr lang="en-US" dirty="0"/>
          </a:p>
        </p:txBody>
      </p:sp>
      <p:sp>
        <p:nvSpPr>
          <p:cNvPr id="3" name="Text Placeholder 2"/>
          <p:cNvSpPr>
            <a:spLocks noGrp="1"/>
          </p:cNvSpPr>
          <p:nvPr>
            <p:ph type="body" idx="1"/>
          </p:nvPr>
        </p:nvSpPr>
        <p:spPr>
          <a:xfrm>
            <a:off x="5353496" y="1938337"/>
            <a:ext cx="3383280" cy="4690872"/>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152401" y="776287"/>
            <a:ext cx="5111750" cy="5852160"/>
          </a:xfrm>
        </p:spPr>
        <p:txBody>
          <a:bodyPr/>
          <a:lstStyle>
            <a:lvl1pPr>
              <a:defRPr sz="3200"/>
            </a:lvl1pPr>
            <a:lvl2pPr>
              <a:defRPr sz="2800"/>
            </a:lvl2pPr>
            <a:lvl3pPr>
              <a:defRPr sz="2400"/>
            </a:lvl3pPr>
            <a:lvl4pPr>
              <a:defRPr sz="2000"/>
            </a:lvl4pPr>
            <a:lvl5pPr>
              <a:defRPr sz="20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EA8717FE-4A70-4092-B057-A6106AAD8C22}" type="datetime4">
              <a:rPr lang="en-US" smtClean="0"/>
              <a:pPr/>
              <a:t>November 20,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27522812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352" y="769088"/>
            <a:ext cx="594360" cy="4628704"/>
          </a:xfrm>
        </p:spPr>
        <p:txBody>
          <a:bodyPr vert="vert270" anchor="b"/>
          <a:lstStyle>
            <a:lvl1pPr algn="l">
              <a:buNone/>
              <a:defRPr sz="2000" b="1"/>
            </a:lvl1pPr>
          </a:lstStyle>
          <a:p>
            <a:r>
              <a:rPr lang="el-GR" smtClean="0"/>
              <a:t>Στυλ κύριου τίτλου</a:t>
            </a:r>
            <a:endParaRPr lang="en-US" dirty="0"/>
          </a:p>
        </p:txBody>
      </p:sp>
      <p:sp>
        <p:nvSpPr>
          <p:cNvPr id="3" name="Picture Placeholder 2"/>
          <p:cNvSpPr>
            <a:spLocks noGrp="1"/>
          </p:cNvSpPr>
          <p:nvPr>
            <p:ph type="pic" idx="1"/>
          </p:nvPr>
        </p:nvSpPr>
        <p:spPr>
          <a:xfrm>
            <a:off x="574160" y="769088"/>
            <a:ext cx="4572000" cy="4572000"/>
          </a:xfrm>
        </p:spPr>
        <p:txBody>
          <a:bodyPr/>
          <a:lstStyle>
            <a:lvl1pPr>
              <a:buNone/>
              <a:defRPr sz="3200"/>
            </a:lvl1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5337120" y="1254640"/>
            <a:ext cx="3200400" cy="4087368"/>
          </a:xfrm>
        </p:spPr>
        <p:txBody>
          <a:bodyPr/>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304CF9C0-7F8F-4E44-9EDA-3FAB98C32DC6}" type="datetime4">
              <a:rPr lang="en-US" smtClean="0"/>
              <a:pPr/>
              <a:t>November 20,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27584461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3" name="Rectangle 22"/>
          <p:cNvSpPr/>
          <p:nvPr/>
        </p:nvSpPr>
        <p:spPr>
          <a:xfrm flipV="1">
            <a:off x="5410185" y="381000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4" name="Rectangle 23"/>
          <p:cNvSpPr/>
          <p:nvPr/>
        </p:nvSpPr>
        <p:spPr>
          <a:xfrm flipV="1">
            <a:off x="5410203"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5" name="Rectangle 24"/>
          <p:cNvSpPr/>
          <p:nvPr/>
        </p:nvSpPr>
        <p:spPr>
          <a:xfrm flipV="1">
            <a:off x="5410203"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0" name="Rounded Rectangle 29"/>
          <p:cNvSpPr/>
          <p:nvPr/>
        </p:nvSpPr>
        <p:spPr>
          <a:xfrm>
            <a:off x="5407339" y="3961546"/>
            <a:ext cx="3063240" cy="27432"/>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1" name="Rounded Rectangle 30"/>
          <p:cNvSpPr/>
          <p:nvPr/>
        </p:nvSpPr>
        <p:spPr>
          <a:xfrm>
            <a:off x="7373646" y="4060129"/>
            <a:ext cx="1600200" cy="36576"/>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0" name="Rectangle 9"/>
          <p:cNvSpPr/>
          <p:nvPr/>
        </p:nvSpPr>
        <p:spPr>
          <a:xfrm>
            <a:off x="3" y="3675533"/>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8" name="Title 7"/>
          <p:cNvSpPr>
            <a:spLocks noGrp="1"/>
          </p:cNvSpPr>
          <p:nvPr>
            <p:ph type="ctrTitle"/>
          </p:nvPr>
        </p:nvSpPr>
        <p:spPr>
          <a:xfrm>
            <a:off x="457200" y="2401893"/>
            <a:ext cx="8458200" cy="1470025"/>
          </a:xfrm>
        </p:spPr>
        <p:txBody>
          <a:bodyPr anchor="b"/>
          <a:lstStyle>
            <a:lvl1pPr>
              <a:defRPr sz="4400">
                <a:solidFill>
                  <a:schemeClr val="bg1"/>
                </a:solidFill>
              </a:defRPr>
            </a:lvl1pPr>
          </a:lstStyle>
          <a:p>
            <a:r>
              <a:rPr lang="el-GR" smtClean="0"/>
              <a:t>Στυλ κύριου τίτλου</a:t>
            </a:r>
            <a:endParaRPr lang="en-US" dirty="0"/>
          </a:p>
        </p:txBody>
      </p:sp>
      <p:sp>
        <p:nvSpPr>
          <p:cNvPr id="9" name="Subtitle 8"/>
          <p:cNvSpPr>
            <a:spLocks noGrp="1"/>
          </p:cNvSpPr>
          <p:nvPr>
            <p:ph type="subTitle" idx="1"/>
          </p:nvPr>
        </p:nvSpPr>
        <p:spPr>
          <a:xfrm>
            <a:off x="457200" y="3864768"/>
            <a:ext cx="4953000" cy="1752600"/>
          </a:xfrm>
        </p:spPr>
        <p:txBody>
          <a:bodyPr/>
          <a:lstStyle>
            <a:lvl1pPr marL="64006" indent="0" algn="l">
              <a:buNone/>
              <a:defRPr sz="2400">
                <a:solidFill>
                  <a:schemeClr val="tx2"/>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el-GR" smtClean="0"/>
              <a:t>Κάντε κλικ για να επεξεργαστείτε τον υπότιτλο του υποδείγματος</a:t>
            </a:r>
            <a:endParaRPr lang="en-US" dirty="0"/>
          </a:p>
        </p:txBody>
      </p:sp>
      <p:sp>
        <p:nvSpPr>
          <p:cNvPr id="28" name="Date Placeholder 27"/>
          <p:cNvSpPr>
            <a:spLocks noGrp="1"/>
          </p:cNvSpPr>
          <p:nvPr>
            <p:ph type="dt" sz="half" idx="10"/>
          </p:nvPr>
        </p:nvSpPr>
        <p:spPr>
          <a:xfrm>
            <a:off x="6583680" y="4206240"/>
            <a:ext cx="960120" cy="457200"/>
          </a:xfrm>
        </p:spPr>
        <p:txBody>
          <a:bodyPr/>
          <a:lstStyle/>
          <a:p>
            <a:fld id="{8A99DE35-1251-472E-8ECA-761D19E5D7AB}" type="datetime4">
              <a:rPr lang="en-US" smtClean="0"/>
              <a:pPr/>
              <a:t>November 20, 2018</a:t>
            </a:fld>
            <a:endParaRPr lang="en-US"/>
          </a:p>
        </p:txBody>
      </p:sp>
      <p:sp>
        <p:nvSpPr>
          <p:cNvPr id="17" name="Footer Placeholder 16"/>
          <p:cNvSpPr>
            <a:spLocks noGrp="1"/>
          </p:cNvSpPr>
          <p:nvPr>
            <p:ph type="ftr" sz="quarter" idx="11"/>
          </p:nvPr>
        </p:nvSpPr>
        <p:spPr>
          <a:xfrm>
            <a:off x="5257801" y="4205288"/>
            <a:ext cx="1321592" cy="457200"/>
          </a:xfrm>
        </p:spPr>
        <p:txBody>
          <a:bodyPr/>
          <a:lstStyle/>
          <a:p>
            <a:endParaRPr lang="en-US"/>
          </a:p>
        </p:txBody>
      </p:sp>
      <p:sp>
        <p:nvSpPr>
          <p:cNvPr id="29" name="Slide Number Placeholder 28"/>
          <p:cNvSpPr>
            <a:spLocks noGrp="1"/>
          </p:cNvSpPr>
          <p:nvPr>
            <p:ph type="sldNum" sz="quarter" idx="12"/>
          </p:nvPr>
        </p:nvSpPr>
        <p:spPr>
          <a:xfrm>
            <a:off x="8320089" y="1136"/>
            <a:ext cx="747712" cy="365760"/>
          </a:xfrm>
        </p:spPr>
        <p:txBody>
          <a:bodyPr/>
          <a:lstStyle>
            <a:lvl1pPr algn="r">
              <a:defRPr sz="1800">
                <a:solidFill>
                  <a:schemeClr val="bg1"/>
                </a:solidFill>
              </a:defRPr>
            </a:lvl1pPr>
          </a:lstStyle>
          <a:p>
            <a:pPr algn="r"/>
            <a:fld id="{A8CE10D6-5CB1-41CD-B815-79BC778FC61A}" type="slidenum">
              <a:rPr lang="en-US" sz="1800" smtClean="0">
                <a:solidFill>
                  <a:schemeClr val="bg1"/>
                </a:solidFill>
              </a:rPr>
              <a:pPr algn="r"/>
              <a:t>‹#›</a:t>
            </a:fld>
            <a:endParaRPr lang="en-US" sz="1800" dirty="0">
              <a:solidFill>
                <a:schemeClr val="bg1"/>
              </a:solidFill>
            </a:endParaRPr>
          </a:p>
        </p:txBody>
      </p:sp>
    </p:spTree>
    <p:extLst>
      <p:ext uri="{BB962C8B-B14F-4D97-AF65-F5344CB8AC3E}">
        <p14:creationId xmlns:p14="http://schemas.microsoft.com/office/powerpoint/2010/main" val="2945199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47B8CA02-DFFD-4316-8A42-6A1844E9CDC6}" type="datetime4">
              <a:rPr lang="en-US" smtClean="0"/>
              <a:pPr/>
              <a:t>November 20,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6033405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6"/>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l-GR" smtClean="0"/>
              <a:t>Στυλ κύριου τίτλου</a:t>
            </a:r>
            <a:endParaRPr lang="en-US" dirty="0"/>
          </a:p>
        </p:txBody>
      </p:sp>
      <p:sp>
        <p:nvSpPr>
          <p:cNvPr id="3" name="Text Placeholder 2"/>
          <p:cNvSpPr>
            <a:spLocks noGrp="1"/>
          </p:cNvSpPr>
          <p:nvPr>
            <p:ph type="body" idx="1"/>
          </p:nvPr>
        </p:nvSpPr>
        <p:spPr>
          <a:xfrm>
            <a:off x="722313" y="3295648"/>
            <a:ext cx="7772400" cy="1509712"/>
          </a:xfrm>
        </p:spPr>
        <p:txBody>
          <a:bodyPr anchor="t"/>
          <a:lstStyle>
            <a:lvl1pPr marL="320032">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73836BB2-78A9-4DD4-AD22-7BA0D5D1C995}" type="datetime4">
              <a:rPr lang="en-US" smtClean="0"/>
              <a:pPr/>
              <a:t>November 20, 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23000249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457200" y="2249430"/>
            <a:ext cx="4038600" cy="4525963"/>
          </a:xfrm>
        </p:spPr>
        <p:txBody>
          <a:bodyPr/>
          <a:lstStyle>
            <a:lvl1pPr>
              <a:defRPr sz="2000"/>
            </a:lvl1pPr>
            <a:lvl2pPr>
              <a:defRPr sz="1900"/>
            </a:lvl2pPr>
            <a:lvl3pPr>
              <a:defRPr sz="1800"/>
            </a:lvl3pPr>
            <a:lvl4pPr>
              <a:defRPr sz="1800"/>
            </a:lvl4pPr>
            <a:lvl5pPr>
              <a:defRPr sz="18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4648200" y="2249430"/>
            <a:ext cx="4038600" cy="4525963"/>
          </a:xfrm>
        </p:spPr>
        <p:txBody>
          <a:bodyPr/>
          <a:lstStyle>
            <a:lvl1pPr>
              <a:defRPr sz="2000"/>
            </a:lvl1pPr>
            <a:lvl2pPr>
              <a:defRPr sz="1900"/>
            </a:lvl2pPr>
            <a:lvl3pPr>
              <a:defRPr sz="1800"/>
            </a:lvl3pPr>
            <a:lvl4pPr>
              <a:defRPr sz="1800"/>
            </a:lvl4pPr>
            <a:lvl5pPr>
              <a:defRPr sz="18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08B07889-6B99-459D-BBB0-3D1C26BA8FF4}" type="datetime4">
              <a:rPr lang="en-US" smtClean="0"/>
              <a:pPr/>
              <a:t>November 20,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25914445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Rectangle 9"/>
          <p:cNvSpPr/>
          <p:nvPr/>
        </p:nvSpPr>
        <p:spPr>
          <a:xfrm>
            <a:off x="1" y="366824"/>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1" name="Rectangle 10"/>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2" name="Rectangle 11"/>
          <p:cNvSpPr/>
          <p:nvPr/>
        </p:nvSpPr>
        <p:spPr>
          <a:xfrm>
            <a:off x="3" y="308282"/>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3" name="Rectangle 12"/>
          <p:cNvSpPr/>
          <p:nvPr/>
        </p:nvSpPr>
        <p:spPr>
          <a:xfrm flipV="1">
            <a:off x="5410185" y="360252"/>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4" name="Rectangle 13"/>
          <p:cNvSpPr/>
          <p:nvPr/>
        </p:nvSpPr>
        <p:spPr>
          <a:xfrm flipV="1">
            <a:off x="5410203" y="440118"/>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8" name="Rounded Rectangle 17"/>
          <p:cNvSpPr/>
          <p:nvPr/>
        </p:nvSpPr>
        <p:spPr>
          <a:xfrm>
            <a:off x="5407339" y="497504"/>
            <a:ext cx="3063240" cy="27432"/>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19" name="Rounded Rectangle 18"/>
          <p:cNvSpPr/>
          <p:nvPr/>
        </p:nvSpPr>
        <p:spPr>
          <a:xfrm>
            <a:off x="7373646" y="588943"/>
            <a:ext cx="1600200" cy="36576"/>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0" name="Rectangle 19"/>
          <p:cNvSpPr/>
          <p:nvPr/>
        </p:nvSpPr>
        <p:spPr>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21" name="Rectangle 20"/>
          <p:cNvSpPr/>
          <p:nvPr/>
        </p:nvSpPr>
        <p:spPr>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22" name="Rectangle 21"/>
          <p:cNvSpPr/>
          <p:nvPr/>
        </p:nvSpPr>
        <p:spPr>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3" name="Rectangle 22"/>
          <p:cNvSpPr/>
          <p:nvPr/>
        </p:nvSpPr>
        <p:spPr>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4" name="Rectangle 23"/>
          <p:cNvSpPr/>
          <p:nvPr/>
        </p:nvSpPr>
        <p:spPr>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5" name="Rectangle 24"/>
          <p:cNvSpPr/>
          <p:nvPr/>
        </p:nvSpPr>
        <p:spPr>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lang="el-GR" smtClean="0"/>
              <a:t>Στυλ κύριου τίτλου</a:t>
            </a:r>
            <a:endParaRPr lang="en-US" dirty="0"/>
          </a:p>
        </p:txBody>
      </p:sp>
      <p:sp>
        <p:nvSpPr>
          <p:cNvPr id="3" name="Text Placeholder 2"/>
          <p:cNvSpPr>
            <a:spLocks noGrp="1"/>
          </p:cNvSpPr>
          <p:nvPr>
            <p:ph type="body" idx="1"/>
          </p:nvPr>
        </p:nvSpPr>
        <p:spPr>
          <a:xfrm>
            <a:off x="381000" y="2209800"/>
            <a:ext cx="4041648" cy="457200"/>
          </a:xfrm>
          <a:solidFill>
            <a:schemeClr val="accent2">
              <a:satMod val="150000"/>
              <a:alpha val="25000"/>
            </a:schemeClr>
          </a:solidFill>
          <a:ln w="12700">
            <a:solidFill>
              <a:schemeClr val="accent2"/>
            </a:solidFill>
          </a:ln>
        </p:spPr>
        <p:txBody>
          <a:bodyPr anchor="ctr">
            <a:noAutofit/>
          </a:bodyPr>
          <a:lstStyle>
            <a:lvl1pPr marL="45719"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4721228" y="2209800"/>
            <a:ext cx="4041775" cy="457200"/>
          </a:xfrm>
          <a:solidFill>
            <a:schemeClr val="accent2">
              <a:satMod val="150000"/>
              <a:alpha val="25000"/>
            </a:schemeClr>
          </a:solidFill>
          <a:ln w="12700">
            <a:solidFill>
              <a:schemeClr val="accent2"/>
            </a:solidFill>
          </a:ln>
        </p:spPr>
        <p:txBody>
          <a:bodyPr anchor="ctr">
            <a:noAutofit/>
          </a:bodyPr>
          <a:lstStyle>
            <a:lvl1pPr marL="45719"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Content Placeholder 4"/>
          <p:cNvSpPr>
            <a:spLocks noGrp="1"/>
          </p:cNvSpPr>
          <p:nvPr>
            <p:ph sz="quarter" idx="3"/>
          </p:nvPr>
        </p:nvSpPr>
        <p:spPr>
          <a:xfrm>
            <a:off x="381000" y="2673349"/>
            <a:ext cx="4041648" cy="3886200"/>
          </a:xfrm>
        </p:spPr>
        <p:txBody>
          <a:bodyPr/>
          <a:lstStyle>
            <a:lvl1pPr>
              <a:defRPr sz="2000"/>
            </a:lvl1pPr>
            <a:lvl2pPr>
              <a:defRPr sz="2000"/>
            </a:lvl2pPr>
            <a:lvl3pPr>
              <a:defRPr sz="1800"/>
            </a:lvl3pPr>
            <a:lvl4pPr>
              <a:defRPr sz="1600"/>
            </a:lvl4pPr>
            <a:lvl5pPr>
              <a:defRPr sz="16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6" name="Content Placeholder 5"/>
          <p:cNvSpPr>
            <a:spLocks noGrp="1"/>
          </p:cNvSpPr>
          <p:nvPr>
            <p:ph sz="quarter" idx="4"/>
          </p:nvPr>
        </p:nvSpPr>
        <p:spPr>
          <a:xfrm>
            <a:off x="4718307" y="2673349"/>
            <a:ext cx="4041775" cy="3886200"/>
          </a:xfrm>
        </p:spPr>
        <p:txBody>
          <a:bodyPr/>
          <a:lstStyle>
            <a:lvl1pPr>
              <a:defRPr sz="2000"/>
            </a:lvl1pPr>
            <a:lvl2pPr>
              <a:defRPr sz="2000"/>
            </a:lvl2pPr>
            <a:lvl3pPr>
              <a:defRPr sz="1800"/>
            </a:lvl3pPr>
            <a:lvl4pPr>
              <a:defRPr sz="1600"/>
            </a:lvl4pPr>
            <a:lvl5pPr>
              <a:defRPr sz="16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6" name="Date Placeholder 25"/>
          <p:cNvSpPr>
            <a:spLocks noGrp="1"/>
          </p:cNvSpPr>
          <p:nvPr>
            <p:ph type="dt" sz="half" idx="10"/>
          </p:nvPr>
        </p:nvSpPr>
        <p:spPr/>
        <p:txBody>
          <a:bodyPr rtlCol="0"/>
          <a:lstStyle/>
          <a:p>
            <a:pPr algn="l"/>
            <a:fld id="{8A48973C-8E17-4C1E-9ACB-41481CA779D2}" type="datetime4">
              <a:rPr lang="en-US" smtClean="0"/>
              <a:pPr algn="l"/>
              <a:t>November 20, 2018</a:t>
            </a:fld>
            <a:endParaRPr lang="en-US"/>
          </a:p>
        </p:txBody>
      </p:sp>
      <p:sp>
        <p:nvSpPr>
          <p:cNvPr id="27" name="Slide Number Placeholder 26"/>
          <p:cNvSpPr>
            <a:spLocks noGrp="1"/>
          </p:cNvSpPr>
          <p:nvPr>
            <p:ph type="sldNum" sz="quarter" idx="11"/>
          </p:nvPr>
        </p:nvSpPr>
        <p:spPr/>
        <p:txBody>
          <a:bodyPr rtlCol="0"/>
          <a:lstStyle/>
          <a:p>
            <a:pPr algn="r"/>
            <a:fld id="{A8CE10D6-5CB1-41CD-B815-79BC778FC61A}" type="slidenum">
              <a:rPr lang="en-US" sz="1800" smtClean="0">
                <a:solidFill>
                  <a:schemeClr val="bg1"/>
                </a:solidFill>
              </a:rPr>
              <a:pPr algn="r"/>
              <a:t>‹#›</a:t>
            </a:fld>
            <a:endParaRPr lang="en-US"/>
          </a:p>
        </p:txBody>
      </p:sp>
      <p:sp>
        <p:nvSpPr>
          <p:cNvPr id="28" name="Footer Placeholder 27"/>
          <p:cNvSpPr>
            <a:spLocks noGrp="1"/>
          </p:cNvSpPr>
          <p:nvPr>
            <p:ph type="ftr" sz="quarter" idx="12"/>
          </p:nvPr>
        </p:nvSpPr>
        <p:spPr/>
        <p:txBody>
          <a:bodyPr rtlCol="0"/>
          <a:lstStyle/>
          <a:p>
            <a:endParaRPr lang="en-US"/>
          </a:p>
        </p:txBody>
      </p:sp>
    </p:spTree>
    <p:extLst>
      <p:ext uri="{BB962C8B-B14F-4D97-AF65-F5344CB8AC3E}">
        <p14:creationId xmlns:p14="http://schemas.microsoft.com/office/powerpoint/2010/main" val="28526432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lang="el-GR" smtClean="0"/>
              <a:t>Στυλ κύριου τίτλου</a:t>
            </a:r>
            <a:endParaRPr lang="en-US" dirty="0"/>
          </a:p>
        </p:txBody>
      </p:sp>
      <p:sp>
        <p:nvSpPr>
          <p:cNvPr id="3" name="Date Placeholder 2"/>
          <p:cNvSpPr>
            <a:spLocks noGrp="1"/>
          </p:cNvSpPr>
          <p:nvPr>
            <p:ph type="dt" sz="half" idx="10"/>
          </p:nvPr>
        </p:nvSpPr>
        <p:spPr>
          <a:xfrm>
            <a:off x="6583680" y="612648"/>
            <a:ext cx="957264" cy="457200"/>
          </a:xfrm>
        </p:spPr>
        <p:txBody>
          <a:bodyPr/>
          <a:lstStyle/>
          <a:p>
            <a:fld id="{7102404D-1906-4D90-89D2-619172A47E03}" type="datetime4">
              <a:rPr lang="en-US" smtClean="0"/>
              <a:pPr/>
              <a:t>November 20, 2018</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dirty="0"/>
          </a:p>
        </p:txBody>
      </p:sp>
      <p:sp>
        <p:nvSpPr>
          <p:cNvPr id="5" name="Slide Number Placeholder 4"/>
          <p:cNvSpPr>
            <a:spLocks noGrp="1"/>
          </p:cNvSpPr>
          <p:nvPr>
            <p:ph type="sldNum" sz="quarter" idx="12"/>
          </p:nvPr>
        </p:nvSpPr>
        <p:spPr>
          <a:xfrm>
            <a:off x="8174736" y="2272"/>
            <a:ext cx="762000" cy="365760"/>
          </a:xfrm>
        </p:spPr>
        <p:txBody>
          <a:bodyPr/>
          <a:lstStyle/>
          <a:p>
            <a:fld id="{61C44E05-631C-4892-B577-17C57620ECE9}" type="slidenum">
              <a:rPr lang="en-US" smtClean="0"/>
              <a:pPr/>
              <a:t>‹#›</a:t>
            </a:fld>
            <a:endParaRPr lang="en-US" dirty="0"/>
          </a:p>
        </p:txBody>
      </p:sp>
    </p:spTree>
    <p:extLst>
      <p:ext uri="{BB962C8B-B14F-4D97-AF65-F5344CB8AC3E}">
        <p14:creationId xmlns:p14="http://schemas.microsoft.com/office/powerpoint/2010/main" val="25141404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EF8A1-4BB8-4644-9539-21E648FCEC6B}" type="datetime4">
              <a:rPr lang="en-US" smtClean="0"/>
              <a:pPr/>
              <a:t>November 20, 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36202093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5353496" y="1066800"/>
            <a:ext cx="3383280" cy="877824"/>
          </a:xfrm>
        </p:spPr>
        <p:txBody>
          <a:bodyPr anchor="b"/>
          <a:lstStyle>
            <a:lvl1pPr algn="l">
              <a:buNone/>
              <a:defRPr sz="1800" b="1"/>
            </a:lvl1pPr>
          </a:lstStyle>
          <a:p>
            <a:r>
              <a:rPr lang="el-GR" smtClean="0"/>
              <a:t>Στυλ κύριου τίτλου</a:t>
            </a:r>
            <a:endParaRPr lang="en-US" dirty="0"/>
          </a:p>
        </p:txBody>
      </p:sp>
      <p:sp>
        <p:nvSpPr>
          <p:cNvPr id="3" name="Text Placeholder 2"/>
          <p:cNvSpPr>
            <a:spLocks noGrp="1"/>
          </p:cNvSpPr>
          <p:nvPr>
            <p:ph type="body" idx="1"/>
          </p:nvPr>
        </p:nvSpPr>
        <p:spPr>
          <a:xfrm>
            <a:off x="5353496" y="1938337"/>
            <a:ext cx="3383280" cy="4690872"/>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152401" y="776287"/>
            <a:ext cx="5111750" cy="5852160"/>
          </a:xfrm>
        </p:spPr>
        <p:txBody>
          <a:bodyPr/>
          <a:lstStyle>
            <a:lvl1pPr>
              <a:defRPr sz="3200"/>
            </a:lvl1pPr>
            <a:lvl2pPr>
              <a:defRPr sz="2800"/>
            </a:lvl2pPr>
            <a:lvl3pPr>
              <a:defRPr sz="2400"/>
            </a:lvl3pPr>
            <a:lvl4pPr>
              <a:defRPr sz="2000"/>
            </a:lvl4pPr>
            <a:lvl5pPr>
              <a:defRPr sz="20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EA8717FE-4A70-4092-B057-A6106AAD8C22}" type="datetime4">
              <a:rPr lang="en-US" smtClean="0"/>
              <a:pPr/>
              <a:t>November 20,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367416433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28352" y="769088"/>
            <a:ext cx="594360" cy="4628704"/>
          </a:xfrm>
        </p:spPr>
        <p:txBody>
          <a:bodyPr vert="vert270" anchor="b"/>
          <a:lstStyle>
            <a:lvl1pPr algn="l">
              <a:buNone/>
              <a:defRPr sz="2000" b="1"/>
            </a:lvl1pPr>
          </a:lstStyle>
          <a:p>
            <a:r>
              <a:rPr lang="el-GR" smtClean="0"/>
              <a:t>Στυλ κύριου τίτλου</a:t>
            </a:r>
            <a:endParaRPr lang="en-US" dirty="0"/>
          </a:p>
        </p:txBody>
      </p:sp>
      <p:sp>
        <p:nvSpPr>
          <p:cNvPr id="3" name="Picture Placeholder 2"/>
          <p:cNvSpPr>
            <a:spLocks noGrp="1"/>
          </p:cNvSpPr>
          <p:nvPr>
            <p:ph type="pic" idx="1"/>
          </p:nvPr>
        </p:nvSpPr>
        <p:spPr>
          <a:xfrm>
            <a:off x="574160" y="769088"/>
            <a:ext cx="4572000" cy="4572000"/>
          </a:xfrm>
        </p:spPr>
        <p:txBody>
          <a:bodyPr/>
          <a:lstStyle>
            <a:lvl1pPr>
              <a:buNone/>
              <a:defRPr sz="3200"/>
            </a:lvl1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5337120" y="1254640"/>
            <a:ext cx="3200400" cy="4087368"/>
          </a:xfrm>
        </p:spPr>
        <p:txBody>
          <a:bodyPr/>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304CF9C0-7F8F-4E44-9EDA-3FAB98C32DC6}" type="datetime4">
              <a:rPr lang="en-US" smtClean="0"/>
              <a:pPr/>
              <a:t>November 20, 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C44E05-631C-4892-B577-17C57620ECE9}" type="slidenum">
              <a:rPr lang="en-US" smtClean="0"/>
              <a:pPr/>
              <a:t>‹#›</a:t>
            </a:fld>
            <a:endParaRPr lang="en-US"/>
          </a:p>
        </p:txBody>
      </p:sp>
    </p:spTree>
    <p:extLst>
      <p:ext uri="{BB962C8B-B14F-4D97-AF65-F5344CB8AC3E}">
        <p14:creationId xmlns:p14="http://schemas.microsoft.com/office/powerpoint/2010/main" val="2937904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theme" Target="../theme/theme3.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ED675C-9A19-4692-8EFA-6D1B7D8D1D94}" type="datetimeFigureOut">
              <a:rPr lang="el-GR" smtClean="0"/>
              <a:t>20/11/2018</a:t>
            </a:fld>
            <a:endParaRPr lang="el-GR"/>
          </a:p>
        </p:txBody>
      </p:sp>
      <p:sp>
        <p:nvSpPr>
          <p:cNvPr id="5" name="Θέση υποσέλιδου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6862DD-D08F-4B29-80F4-2CCF49F78640}" type="slidenum">
              <a:rPr lang="el-GR" smtClean="0"/>
              <a:t>‹#›</a:t>
            </a:fld>
            <a:endParaRPr lang="el-GR"/>
          </a:p>
        </p:txBody>
      </p:sp>
    </p:spTree>
    <p:extLst>
      <p:ext uri="{BB962C8B-B14F-4D97-AF65-F5344CB8AC3E}">
        <p14:creationId xmlns:p14="http://schemas.microsoft.com/office/powerpoint/2010/main" val="539356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22"/>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0" name="Rectangle 29"/>
          <p:cNvSpPr/>
          <p:nvPr/>
        </p:nvSpPr>
        <p:spPr>
          <a:xfrm>
            <a:off x="2" y="308280"/>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1" name="Rectangle 30"/>
          <p:cNvSpPr/>
          <p:nvPr/>
        </p:nvSpPr>
        <p:spPr>
          <a:xfrm flipV="1">
            <a:off x="5410184" y="36025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2" name="Rectangle 31"/>
          <p:cNvSpPr/>
          <p:nvPr/>
        </p:nvSpPr>
        <p:spPr>
          <a:xfrm flipV="1">
            <a:off x="5410202" y="440116"/>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3" name="Rounded Rectangle 32"/>
          <p:cNvSpPr/>
          <p:nvPr/>
        </p:nvSpPr>
        <p:spPr>
          <a:xfrm>
            <a:off x="5407339" y="497504"/>
            <a:ext cx="3063240" cy="27432"/>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4" name="Rounded Rectangle 33"/>
          <p:cNvSpPr/>
          <p:nvPr/>
        </p:nvSpPr>
        <p:spPr>
          <a:xfrm>
            <a:off x="7373646" y="588943"/>
            <a:ext cx="1600200" cy="36576"/>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5" name="Rectangle 34"/>
          <p:cNvSpPr/>
          <p:nvPr/>
        </p:nvSpPr>
        <p:spPr>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36" name="Rectangle 35"/>
          <p:cNvSpPr/>
          <p:nvPr/>
        </p:nvSpPr>
        <p:spPr>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37" name="Rectangle 36"/>
          <p:cNvSpPr/>
          <p:nvPr/>
        </p:nvSpPr>
        <p:spPr>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8" name="Rectangle 37"/>
          <p:cNvSpPr/>
          <p:nvPr/>
        </p:nvSpPr>
        <p:spPr>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9" name="Rectangle 38"/>
          <p:cNvSpPr/>
          <p:nvPr/>
        </p:nvSpPr>
        <p:spPr>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40" name="Rectangle 39"/>
          <p:cNvSpPr/>
          <p:nvPr/>
        </p:nvSpPr>
        <p:spPr>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scene3d>
              <a:camera prst="orthographicFront"/>
              <a:lightRig rig="threePt" dir="t"/>
            </a:scene3d>
            <a:sp3d/>
          </a:bodyPr>
          <a:lstStyle/>
          <a:p>
            <a:r>
              <a:rPr lang="el-GR" smtClean="0"/>
              <a:t>Στυλ κύριου τίτλου</a:t>
            </a:r>
            <a:endParaRPr lang="en-US" dirty="0"/>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a:defRPr sz="800">
                <a:solidFill>
                  <a:schemeClr val="accent2"/>
                </a:solidFill>
              </a:defRPr>
            </a:lvl1pPr>
          </a:lstStyle>
          <a:p>
            <a:pPr algn="l"/>
            <a:fld id="{8A48973C-8E17-4C1E-9ACB-41481CA779D2}" type="datetime4">
              <a:rPr lang="en-US" smtClean="0"/>
              <a:pPr algn="l"/>
              <a:t>November 20, 2018</a:t>
            </a:fld>
            <a:endParaRPr lang="en-US" sz="800" dirty="0">
              <a:solidFill>
                <a:schemeClr val="accent2"/>
              </a:solidFill>
            </a:endParaRPr>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a:defRPr sz="800">
                <a:solidFill>
                  <a:schemeClr val="accent2"/>
                </a:solidFill>
              </a:defRPr>
            </a:lvl1pPr>
          </a:lstStyle>
          <a:p>
            <a:pPr algn="r"/>
            <a:endParaRPr lang="en-US" sz="800" dirty="0">
              <a:solidFill>
                <a:schemeClr val="accent2"/>
              </a:solidFill>
            </a:endParaRPr>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a:defRPr sz="1800">
                <a:solidFill>
                  <a:srgbClr val="FFFFFF"/>
                </a:solidFill>
              </a:defRPr>
            </a:lvl1pPr>
          </a:lstStyle>
          <a:p>
            <a:pPr algn="r"/>
            <a:fld id="{A8CE10D6-5CB1-41CD-B815-79BC778FC61A}" type="slidenum">
              <a:rPr lang="en-US" sz="1800" smtClean="0">
                <a:solidFill>
                  <a:schemeClr val="bg1"/>
                </a:solidFill>
              </a:rPr>
              <a:pPr algn="r"/>
              <a:t>‹#›</a:t>
            </a:fld>
            <a:endParaRPr lang="en-US" sz="1800" dirty="0">
              <a:solidFill>
                <a:schemeClr val="bg1"/>
              </a:solidFill>
            </a:endParaRPr>
          </a:p>
        </p:txBody>
      </p:sp>
    </p:spTree>
    <p:extLst>
      <p:ext uri="{BB962C8B-B14F-4D97-AF65-F5344CB8AC3E}">
        <p14:creationId xmlns:p14="http://schemas.microsoft.com/office/powerpoint/2010/main" val="916722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rtl="0" eaLnBrk="1" latinLnBrk="0" hangingPunct="1">
        <a:spcBef>
          <a:spcPct val="0"/>
        </a:spcBef>
        <a:buNone/>
        <a:defRPr sz="4000" kern="1200">
          <a:solidFill>
            <a:schemeClr val="tx2"/>
          </a:solidFill>
          <a:effectLst>
            <a:outerShdw blurRad="50800" dist="38100" dir="2700000" algn="tl" rotWithShape="0">
              <a:prstClr val="black">
                <a:alpha val="40000"/>
              </a:prstClr>
            </a:outerShdw>
          </a:effectLst>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sz="1400" kern="1200" baseline="0">
          <a:solidFill>
            <a:schemeClr val="accent3"/>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5000">
              <a:schemeClr val="bg1">
                <a:lumMod val="85000"/>
              </a:schemeClr>
            </a:gs>
            <a:gs pos="58000">
              <a:schemeClr val="bg2"/>
            </a:gs>
            <a:gs pos="87000">
              <a:schemeClr val="bg2">
                <a:lumMod val="75000"/>
              </a:schemeClr>
            </a:gs>
            <a:gs pos="100000">
              <a:schemeClr val="bg2">
                <a:lumMod val="75000"/>
              </a:schemeClr>
            </a:gs>
          </a:gsLst>
          <a:lin ang="5400000" scaled="1"/>
          <a:tileRect/>
        </a:gradFill>
        <a:effectLst/>
      </p:bgPr>
    </p:bg>
    <p:spTree>
      <p:nvGrpSpPr>
        <p:cNvPr id="1" name=""/>
        <p:cNvGrpSpPr/>
        <p:nvPr/>
      </p:nvGrpSpPr>
      <p:grpSpPr>
        <a:xfrm>
          <a:off x="0" y="0"/>
          <a:ext cx="0" cy="0"/>
          <a:chOff x="0" y="0"/>
          <a:chExt cx="0" cy="0"/>
        </a:xfrm>
      </p:grpSpPr>
      <p:sp>
        <p:nvSpPr>
          <p:cNvPr id="28" name="Rectangle 27"/>
          <p:cNvSpPr/>
          <p:nvPr/>
        </p:nvSpPr>
        <p:spPr>
          <a:xfrm>
            <a:off x="1" y="366824"/>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0" name="Rectangle 29"/>
          <p:cNvSpPr/>
          <p:nvPr/>
        </p:nvSpPr>
        <p:spPr>
          <a:xfrm>
            <a:off x="3" y="308282"/>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1" name="Rectangle 30"/>
          <p:cNvSpPr/>
          <p:nvPr/>
        </p:nvSpPr>
        <p:spPr>
          <a:xfrm flipV="1">
            <a:off x="5410185" y="360252"/>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2" name="Rectangle 31"/>
          <p:cNvSpPr/>
          <p:nvPr/>
        </p:nvSpPr>
        <p:spPr>
          <a:xfrm flipV="1">
            <a:off x="5410203" y="440118"/>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3" name="Rounded Rectangle 32"/>
          <p:cNvSpPr/>
          <p:nvPr/>
        </p:nvSpPr>
        <p:spPr>
          <a:xfrm>
            <a:off x="5407339" y="497504"/>
            <a:ext cx="3063240" cy="27432"/>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4" name="Rounded Rectangle 33"/>
          <p:cNvSpPr/>
          <p:nvPr/>
        </p:nvSpPr>
        <p:spPr>
          <a:xfrm>
            <a:off x="7373646" y="588943"/>
            <a:ext cx="1600200" cy="36576"/>
          </a:xfrm>
          <a:prstGeom prst="roundRect">
            <a:avLst>
              <a:gd name="adj" fmla="val 16667"/>
            </a:avLst>
          </a:prstGeom>
          <a:solidFill>
            <a:srgbClr val="FFFFFF">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5" name="Rectangle 34"/>
          <p:cNvSpPr/>
          <p:nvPr/>
        </p:nvSpPr>
        <p:spPr>
          <a:xfrm>
            <a:off x="9084967"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36" name="Rectangle 35"/>
          <p:cNvSpPr/>
          <p:nvPr/>
        </p:nvSpPr>
        <p:spPr>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37" name="Rectangle 36"/>
          <p:cNvSpPr/>
          <p:nvPr/>
        </p:nvSpPr>
        <p:spPr>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8" name="Rectangle 37"/>
          <p:cNvSpPr/>
          <p:nvPr/>
        </p:nvSpPr>
        <p:spPr>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39" name="Rectangle 38"/>
          <p:cNvSpPr/>
          <p:nvPr/>
        </p:nvSpPr>
        <p:spPr>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a:p>
        </p:txBody>
      </p:sp>
      <p:sp>
        <p:nvSpPr>
          <p:cNvPr id="40" name="Rectangle 39"/>
          <p:cNvSpPr/>
          <p:nvPr/>
        </p:nvSpPr>
        <p:spPr>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sz="1800"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scene3d>
              <a:camera prst="orthographicFront"/>
              <a:lightRig rig="threePt" dir="t"/>
            </a:scene3d>
            <a:sp3d/>
          </a:bodyPr>
          <a:lstStyle/>
          <a:p>
            <a:r>
              <a:rPr lang="el-GR" smtClean="0"/>
              <a:t>Στυλ κύριου τίτλου</a:t>
            </a:r>
            <a:endParaRPr lang="en-US" dirty="0"/>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a:defRPr sz="800">
                <a:solidFill>
                  <a:schemeClr val="accent2"/>
                </a:solidFill>
              </a:defRPr>
            </a:lvl1pPr>
          </a:lstStyle>
          <a:p>
            <a:pPr algn="l"/>
            <a:fld id="{8A48973C-8E17-4C1E-9ACB-41481CA779D2}" type="datetime4">
              <a:rPr lang="en-US" smtClean="0"/>
              <a:pPr algn="l"/>
              <a:t>November 20, 2018</a:t>
            </a:fld>
            <a:endParaRPr lang="en-US" sz="800" dirty="0">
              <a:solidFill>
                <a:schemeClr val="accent2"/>
              </a:solidFill>
            </a:endParaRPr>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a:defRPr sz="800">
                <a:solidFill>
                  <a:schemeClr val="accent2"/>
                </a:solidFill>
              </a:defRPr>
            </a:lvl1pPr>
          </a:lstStyle>
          <a:p>
            <a:pPr algn="r"/>
            <a:endParaRPr lang="en-US" sz="800" dirty="0">
              <a:solidFill>
                <a:schemeClr val="accent2"/>
              </a:solidFill>
            </a:endParaRPr>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a:defRPr sz="1800">
                <a:solidFill>
                  <a:srgbClr val="FFFFFF"/>
                </a:solidFill>
              </a:defRPr>
            </a:lvl1pPr>
          </a:lstStyle>
          <a:p>
            <a:pPr algn="r"/>
            <a:fld id="{A8CE10D6-5CB1-41CD-B815-79BC778FC61A}" type="slidenum">
              <a:rPr lang="en-US" sz="1800" smtClean="0">
                <a:solidFill>
                  <a:schemeClr val="bg1"/>
                </a:solidFill>
              </a:rPr>
              <a:pPr algn="r"/>
              <a:t>‹#›</a:t>
            </a:fld>
            <a:endParaRPr lang="en-US" sz="1800" dirty="0">
              <a:solidFill>
                <a:schemeClr val="bg1"/>
              </a:solidFill>
            </a:endParaRPr>
          </a:p>
        </p:txBody>
      </p:sp>
    </p:spTree>
    <p:extLst>
      <p:ext uri="{BB962C8B-B14F-4D97-AF65-F5344CB8AC3E}">
        <p14:creationId xmlns:p14="http://schemas.microsoft.com/office/powerpoint/2010/main" val="1534741001"/>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Lst>
  <p:txStyles>
    <p:titleStyle>
      <a:lvl1pPr algn="l" rtl="0" eaLnBrk="1" latinLnBrk="0" hangingPunct="1">
        <a:spcBef>
          <a:spcPct val="0"/>
        </a:spcBef>
        <a:buNone/>
        <a:defRPr sz="4000" kern="1200">
          <a:solidFill>
            <a:schemeClr val="tx2"/>
          </a:solidFill>
          <a:effectLst>
            <a:outerShdw blurRad="50800" dist="38100" dir="2700000" algn="tl" rotWithShape="0">
              <a:prstClr val="black">
                <a:alpha val="40000"/>
              </a:prstClr>
            </a:outerShdw>
          </a:effectLst>
          <a:latin typeface="+mj-lt"/>
          <a:ea typeface="+mj-ea"/>
          <a:cs typeface="+mj-cs"/>
        </a:defRPr>
      </a:lvl1pPr>
    </p:titleStyle>
    <p:bodyStyle>
      <a:lvl1pPr marL="365751" indent="-256026" algn="l" rtl="0" eaLnBrk="1" latinLnBrk="0" hangingPunct="1">
        <a:spcBef>
          <a:spcPts val="300"/>
        </a:spcBef>
        <a:buClr>
          <a:schemeClr val="accent3"/>
        </a:buClr>
        <a:buFont typeface="Georgia"/>
        <a:buChar char="•"/>
        <a:defRPr sz="2800" kern="1200">
          <a:solidFill>
            <a:schemeClr val="tx1"/>
          </a:solidFill>
          <a:latin typeface="+mn-lt"/>
          <a:ea typeface="+mn-ea"/>
          <a:cs typeface="+mn-cs"/>
        </a:defRPr>
      </a:lvl1pPr>
      <a:lvl2pPr marL="658352" indent="-246882" algn="l" rtl="0" eaLnBrk="1" latinLnBrk="0" hangingPunct="1">
        <a:spcBef>
          <a:spcPts val="300"/>
        </a:spcBef>
        <a:buClr>
          <a:schemeClr val="accent2"/>
        </a:buClr>
        <a:buFont typeface="Georgia"/>
        <a:buChar char="▫"/>
        <a:defRPr sz="2600" kern="1200">
          <a:solidFill>
            <a:schemeClr val="accent2"/>
          </a:solidFill>
          <a:latin typeface="+mn-lt"/>
          <a:ea typeface="+mn-ea"/>
          <a:cs typeface="+mn-cs"/>
        </a:defRPr>
      </a:lvl2pPr>
      <a:lvl3pPr marL="923521" indent="-219451" algn="l" rtl="0" eaLnBrk="1" latinLnBrk="0" hangingPunct="1">
        <a:spcBef>
          <a:spcPts val="300"/>
        </a:spcBef>
        <a:buClr>
          <a:schemeClr val="accent1"/>
        </a:buClr>
        <a:buFont typeface="Wingdings 2"/>
        <a:buChar char=""/>
        <a:defRPr sz="2400" kern="1200">
          <a:solidFill>
            <a:schemeClr val="accent1"/>
          </a:solidFill>
          <a:latin typeface="+mn-lt"/>
          <a:ea typeface="+mn-ea"/>
          <a:cs typeface="+mn-cs"/>
        </a:defRPr>
      </a:lvl3pPr>
      <a:lvl4pPr marL="1179547" indent="-201163" algn="l" rtl="0" eaLnBrk="1" latinLnBrk="0" hangingPunct="1">
        <a:spcBef>
          <a:spcPts val="300"/>
        </a:spcBef>
        <a:buClr>
          <a:schemeClr val="accent1"/>
        </a:buClr>
        <a:buFont typeface="Wingdings 2"/>
        <a:buChar char=""/>
        <a:defRPr sz="2200" kern="1200">
          <a:solidFill>
            <a:schemeClr val="accent1"/>
          </a:solidFill>
          <a:latin typeface="+mn-lt"/>
          <a:ea typeface="+mn-ea"/>
          <a:cs typeface="+mn-cs"/>
        </a:defRPr>
      </a:lvl4pPr>
      <a:lvl5pPr marL="1389853" indent="-182875" algn="l" rtl="0" eaLnBrk="1" latinLnBrk="0" hangingPunct="1">
        <a:spcBef>
          <a:spcPts val="300"/>
        </a:spcBef>
        <a:buClr>
          <a:schemeClr val="accent3"/>
        </a:buClr>
        <a:buFont typeface="Georgia"/>
        <a:buChar char="▫"/>
        <a:defRPr sz="2000" kern="1200">
          <a:solidFill>
            <a:schemeClr val="accent3"/>
          </a:solidFill>
          <a:latin typeface="+mn-lt"/>
          <a:ea typeface="+mn-ea"/>
          <a:cs typeface="+mn-cs"/>
        </a:defRPr>
      </a:lvl5pPr>
      <a:lvl6pPr marL="1609304" indent="-182875" algn="l" rtl="0" eaLnBrk="1" latinLnBrk="0" hangingPunct="1">
        <a:spcBef>
          <a:spcPts val="300"/>
        </a:spcBef>
        <a:buClr>
          <a:schemeClr val="accent3"/>
        </a:buClr>
        <a:buFont typeface="Georgia"/>
        <a:buChar char="▫"/>
        <a:defRPr sz="1800" kern="1200">
          <a:solidFill>
            <a:schemeClr val="accent3"/>
          </a:solidFill>
          <a:latin typeface="+mn-lt"/>
          <a:ea typeface="+mn-ea"/>
          <a:cs typeface="+mn-cs"/>
        </a:defRPr>
      </a:lvl6pPr>
      <a:lvl7pPr marL="1828754" indent="-182875" algn="l" rtl="0" eaLnBrk="1" latinLnBrk="0" hangingPunct="1">
        <a:spcBef>
          <a:spcPts val="300"/>
        </a:spcBef>
        <a:buClr>
          <a:schemeClr val="accent3"/>
        </a:buClr>
        <a:buFont typeface="Georgia"/>
        <a:buChar char="▫"/>
        <a:defRPr sz="1600" kern="1200">
          <a:solidFill>
            <a:schemeClr val="accent3"/>
          </a:solidFill>
          <a:latin typeface="+mn-lt"/>
          <a:ea typeface="+mn-ea"/>
          <a:cs typeface="+mn-cs"/>
        </a:defRPr>
      </a:lvl7pPr>
      <a:lvl8pPr marL="2029917" indent="-182875" algn="l" rtl="0" eaLnBrk="1" latinLnBrk="0" hangingPunct="1">
        <a:spcBef>
          <a:spcPts val="300"/>
        </a:spcBef>
        <a:buClr>
          <a:schemeClr val="accent3"/>
        </a:buClr>
        <a:buFont typeface="Georgia"/>
        <a:buChar char="◦"/>
        <a:defRPr sz="1500" kern="1200">
          <a:solidFill>
            <a:schemeClr val="accent3"/>
          </a:solidFill>
          <a:latin typeface="+mn-lt"/>
          <a:ea typeface="+mn-ea"/>
          <a:cs typeface="+mn-cs"/>
        </a:defRPr>
      </a:lvl8pPr>
      <a:lvl9pPr marL="2240224" indent="-182875" algn="l" rtl="0" eaLnBrk="1" latinLnBrk="0" hangingPunct="1">
        <a:spcBef>
          <a:spcPts val="300"/>
        </a:spcBef>
        <a:buClr>
          <a:schemeClr val="accent3"/>
        </a:buClr>
        <a:buFont typeface="Georgia"/>
        <a:buChar char="◦"/>
        <a:defRPr sz="1400" kern="1200" baseline="0">
          <a:solidFill>
            <a:schemeClr val="accent3"/>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189" algn="l" rtl="0" eaLnBrk="1" hangingPunct="1">
        <a:defRPr kern="1200">
          <a:solidFill>
            <a:schemeClr val="tx1"/>
          </a:solidFill>
          <a:latin typeface="+mn-lt"/>
          <a:ea typeface="+mn-ea"/>
          <a:cs typeface="+mn-cs"/>
        </a:defRPr>
      </a:lvl2pPr>
      <a:lvl3pPr marL="914377" algn="l" rtl="0" eaLnBrk="1" hangingPunct="1">
        <a:defRPr kern="1200">
          <a:solidFill>
            <a:schemeClr val="tx1"/>
          </a:solidFill>
          <a:latin typeface="+mn-lt"/>
          <a:ea typeface="+mn-ea"/>
          <a:cs typeface="+mn-cs"/>
        </a:defRPr>
      </a:lvl3pPr>
      <a:lvl4pPr marL="1371566" algn="l" rtl="0" eaLnBrk="1" hangingPunct="1">
        <a:defRPr kern="1200">
          <a:solidFill>
            <a:schemeClr val="tx1"/>
          </a:solidFill>
          <a:latin typeface="+mn-lt"/>
          <a:ea typeface="+mn-ea"/>
          <a:cs typeface="+mn-cs"/>
        </a:defRPr>
      </a:lvl4pPr>
      <a:lvl5pPr marL="1828754" algn="l" rtl="0" eaLnBrk="1" hangingPunct="1">
        <a:defRPr kern="1200">
          <a:solidFill>
            <a:schemeClr val="tx1"/>
          </a:solidFill>
          <a:latin typeface="+mn-lt"/>
          <a:ea typeface="+mn-ea"/>
          <a:cs typeface="+mn-cs"/>
        </a:defRPr>
      </a:lvl5pPr>
      <a:lvl6pPr marL="2285943" algn="l" rtl="0" eaLnBrk="1" hangingPunct="1">
        <a:defRPr kern="1200">
          <a:solidFill>
            <a:schemeClr val="tx1"/>
          </a:solidFill>
          <a:latin typeface="+mn-lt"/>
          <a:ea typeface="+mn-ea"/>
          <a:cs typeface="+mn-cs"/>
        </a:defRPr>
      </a:lvl6pPr>
      <a:lvl7pPr marL="2743131" algn="l" rtl="0" eaLnBrk="1" hangingPunct="1">
        <a:defRPr kern="1200">
          <a:solidFill>
            <a:schemeClr val="tx1"/>
          </a:solidFill>
          <a:latin typeface="+mn-lt"/>
          <a:ea typeface="+mn-ea"/>
          <a:cs typeface="+mn-cs"/>
        </a:defRPr>
      </a:lvl7pPr>
      <a:lvl8pPr marL="3200320" algn="l" rtl="0" eaLnBrk="1" hangingPunct="1">
        <a:defRPr kern="1200">
          <a:solidFill>
            <a:schemeClr val="tx1"/>
          </a:solidFill>
          <a:latin typeface="+mn-lt"/>
          <a:ea typeface="+mn-ea"/>
          <a:cs typeface="+mn-cs"/>
        </a:defRPr>
      </a:lvl8pPr>
      <a:lvl9pPr marL="3657509"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2.xml"/><Relationship Id="rId5" Type="http://schemas.openxmlformats.org/officeDocument/2006/relationships/image" Target="../media/image10.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2.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24.pn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2.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2.xml"/><Relationship Id="rId5" Type="http://schemas.openxmlformats.org/officeDocument/2006/relationships/image" Target="../media/image29.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2.xml"/><Relationship Id="rId5" Type="http://schemas.openxmlformats.org/officeDocument/2006/relationships/image" Target="../media/image33.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2.xml"/><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22.xml"/><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22.xml"/><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2.xm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2.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2.xml"/><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1.xml"/><Relationship Id="rId1" Type="http://schemas.openxmlformats.org/officeDocument/2006/relationships/slideLayout" Target="../slideLayouts/slideLayout22.xml"/><Relationship Id="rId6" Type="http://schemas.openxmlformats.org/officeDocument/2006/relationships/image" Target="../media/image46.png"/><Relationship Id="rId5" Type="http://schemas.openxmlformats.org/officeDocument/2006/relationships/image" Target="../media/image52.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4.xml"/><Relationship Id="rId1" Type="http://schemas.openxmlformats.org/officeDocument/2006/relationships/slideLayout" Target="../slideLayouts/slideLayout22.xml"/><Relationship Id="rId5" Type="http://schemas.openxmlformats.org/officeDocument/2006/relationships/image" Target="../media/image54.PNG"/><Relationship Id="rId4" Type="http://schemas.openxmlformats.org/officeDocument/2006/relationships/image" Target="../media/image53.PNG"/></Relationships>
</file>

<file path=ppt/slides/_rels/slide3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6.xml"/><Relationship Id="rId1" Type="http://schemas.openxmlformats.org/officeDocument/2006/relationships/slideLayout" Target="../slideLayouts/slideLayout22.xml"/><Relationship Id="rId6" Type="http://schemas.openxmlformats.org/officeDocument/2006/relationships/image" Target="../media/image57.emf"/><Relationship Id="rId5" Type="http://schemas.openxmlformats.org/officeDocument/2006/relationships/image" Target="../media/image56.emf"/><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7.xml"/><Relationship Id="rId1" Type="http://schemas.openxmlformats.org/officeDocument/2006/relationships/slideLayout" Target="../slideLayouts/slideLayout22.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8.xml"/><Relationship Id="rId1" Type="http://schemas.openxmlformats.org/officeDocument/2006/relationships/slideLayout" Target="../slideLayouts/slideLayout22.xml"/><Relationship Id="rId6" Type="http://schemas.openxmlformats.org/officeDocument/2006/relationships/image" Target="../media/image63.emf"/><Relationship Id="rId5" Type="http://schemas.openxmlformats.org/officeDocument/2006/relationships/image" Target="../media/image62.emf"/><Relationship Id="rId4" Type="http://schemas.openxmlformats.org/officeDocument/2006/relationships/image" Target="../media/image61.png"/></Relationships>
</file>

<file path=ppt/slides/_rels/slide3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39.xml"/><Relationship Id="rId1" Type="http://schemas.openxmlformats.org/officeDocument/2006/relationships/slideLayout" Target="../slideLayouts/slideLayout22.xml"/><Relationship Id="rId6" Type="http://schemas.openxmlformats.org/officeDocument/2006/relationships/image" Target="../media/image66.emf"/><Relationship Id="rId5" Type="http://schemas.openxmlformats.org/officeDocument/2006/relationships/image" Target="../media/image65.emf"/><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0.xml"/><Relationship Id="rId1" Type="http://schemas.openxmlformats.org/officeDocument/2006/relationships/slideLayout" Target="../slideLayouts/slideLayout22.xml"/><Relationship Id="rId6" Type="http://schemas.openxmlformats.org/officeDocument/2006/relationships/image" Target="../media/image69.emf"/><Relationship Id="rId5" Type="http://schemas.openxmlformats.org/officeDocument/2006/relationships/image" Target="../media/image68.emf"/><Relationship Id="rId4" Type="http://schemas.openxmlformats.org/officeDocument/2006/relationships/image" Target="../media/image67.png"/></Relationships>
</file>

<file path=ppt/slides/_rels/slide4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1.xml"/><Relationship Id="rId1" Type="http://schemas.openxmlformats.org/officeDocument/2006/relationships/slideLayout" Target="../slideLayouts/slideLayout22.xml"/><Relationship Id="rId6" Type="http://schemas.openxmlformats.org/officeDocument/2006/relationships/image" Target="../media/image72.emf"/><Relationship Id="rId5" Type="http://schemas.openxmlformats.org/officeDocument/2006/relationships/image" Target="../media/image71.emf"/><Relationship Id="rId4" Type="http://schemas.openxmlformats.org/officeDocument/2006/relationships/image" Target="../media/image70.png"/></Relationships>
</file>

<file path=ppt/slides/_rels/slide4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2.xml"/><Relationship Id="rId1" Type="http://schemas.openxmlformats.org/officeDocument/2006/relationships/slideLayout" Target="../slideLayouts/slideLayout22.xml"/><Relationship Id="rId6" Type="http://schemas.openxmlformats.org/officeDocument/2006/relationships/image" Target="../media/image75.emf"/><Relationship Id="rId5" Type="http://schemas.openxmlformats.org/officeDocument/2006/relationships/image" Target="../media/image74.emf"/><Relationship Id="rId4" Type="http://schemas.openxmlformats.org/officeDocument/2006/relationships/image" Target="../media/image73.png"/></Relationships>
</file>

<file path=ppt/slides/_rels/slide4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5.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6.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7.xml"/><Relationship Id="rId1" Type="http://schemas.openxmlformats.org/officeDocument/2006/relationships/slideLayout" Target="../slideLayouts/slideLayout22.xml"/></Relationships>
</file>

<file path=ppt/slides/_rels/slide4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50.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5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340773"/>
            <a:ext cx="9144000"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UNIVERSITY OF THESSALY</a:t>
            </a:r>
            <a:endParaRPr kumimoji="0" lang="el-GR"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SCHOOL OF SCIENCE</a:t>
            </a:r>
            <a:endParaRPr kumimoji="0" lang="el-GR"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INFORMATICS AND COMPUTATIONAL BIOMEDICINE</a:t>
            </a:r>
            <a:endParaRPr kumimoji="0" lang="el-GR" sz="2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Εικόνα 5"/>
          <p:cNvPicPr>
            <a:picLocks noChangeAspect="1"/>
          </p:cNvPicPr>
          <p:nvPr/>
        </p:nvPicPr>
        <p:blipFill>
          <a:blip r:embed="rId3"/>
          <a:stretch>
            <a:fillRect/>
          </a:stretch>
        </p:blipFill>
        <p:spPr>
          <a:xfrm>
            <a:off x="4094950" y="464201"/>
            <a:ext cx="954107" cy="921704"/>
          </a:xfrm>
          <a:prstGeom prst="rect">
            <a:avLst/>
          </a:prstGeom>
          <a:ln>
            <a:solidFill>
              <a:schemeClr val="tx1"/>
            </a:solidFill>
          </a:ln>
        </p:spPr>
      </p:pic>
      <p:sp>
        <p:nvSpPr>
          <p:cNvPr id="2" name="Ορθογώνιο 1"/>
          <p:cNvSpPr/>
          <p:nvPr/>
        </p:nvSpPr>
        <p:spPr>
          <a:xfrm>
            <a:off x="1703180" y="4501565"/>
            <a:ext cx="5737661" cy="1323439"/>
          </a:xfrm>
          <a:prstGeom prst="rect">
            <a:avLst/>
          </a:prstGeom>
        </p:spPr>
        <p:txBody>
          <a:bodyPr wrap="none">
            <a:spAutoFit/>
          </a:bodyPr>
          <a:lstStyle/>
          <a:p>
            <a:pPr algn="ctr"/>
            <a:r>
              <a:rPr lang="en-US" sz="2000" dirty="0" smtClean="0">
                <a:latin typeface="Calibri" panose="020F0502020204030204" pitchFamily="34" charset="0"/>
                <a:cs typeface="Calibri" panose="020F0502020204030204" pitchFamily="34" charset="0"/>
              </a:rPr>
              <a:t>KOGOLI MARIA</a:t>
            </a:r>
          </a:p>
          <a:p>
            <a:pPr algn="ctr"/>
            <a:r>
              <a:rPr lang="en-US" sz="2000" dirty="0" smtClean="0">
                <a:latin typeface="Calibri" panose="020F0502020204030204" pitchFamily="34" charset="0"/>
                <a:cs typeface="Calibri" panose="020F0502020204030204" pitchFamily="34" charset="0"/>
              </a:rPr>
              <a:t>TAKTIKOS KONSTANTINOS</a:t>
            </a:r>
          </a:p>
          <a:p>
            <a:pPr algn="ctr"/>
            <a:endParaRPr lang="en-US" sz="2000" dirty="0">
              <a:latin typeface="Calibri" panose="020F0502020204030204" pitchFamily="34" charset="0"/>
              <a:cs typeface="Calibri" panose="020F0502020204030204" pitchFamily="34" charset="0"/>
            </a:endParaRPr>
          </a:p>
          <a:p>
            <a:pPr algn="ctr"/>
            <a:r>
              <a:rPr lang="en-US" sz="2000" dirty="0" smtClean="0">
                <a:latin typeface="Calibri" panose="020F0502020204030204" pitchFamily="34" charset="0"/>
                <a:cs typeface="Calibri" panose="020F0502020204030204" pitchFamily="34" charset="0"/>
              </a:rPr>
              <a:t>SUPERVISION – GUIDANCE : </a:t>
            </a:r>
            <a:r>
              <a:rPr lang="en-US" sz="2000" dirty="0">
                <a:latin typeface="Calibri" panose="020F0502020204030204" pitchFamily="34" charset="0"/>
                <a:cs typeface="Calibri" panose="020F0502020204030204" pitchFamily="34" charset="0"/>
              </a:rPr>
              <a:t>FILIPPOPOULOS IOANNIS</a:t>
            </a:r>
            <a:endParaRPr lang="el-GR" sz="2000" dirty="0">
              <a:latin typeface="Calibri" panose="020F0502020204030204" pitchFamily="34" charset="0"/>
              <a:cs typeface="Calibri" panose="020F0502020204030204" pitchFamily="34" charset="0"/>
            </a:endParaRPr>
          </a:p>
        </p:txBody>
      </p:sp>
      <p:sp>
        <p:nvSpPr>
          <p:cNvPr id="3" name="Ορθογώνιο 2"/>
          <p:cNvSpPr/>
          <p:nvPr/>
        </p:nvSpPr>
        <p:spPr>
          <a:xfrm>
            <a:off x="0" y="2828836"/>
            <a:ext cx="9144000" cy="1015663"/>
          </a:xfrm>
          <a:prstGeom prst="rect">
            <a:avLst/>
          </a:prstGeom>
          <a:solidFill>
            <a:schemeClr val="accent2">
              <a:lumMod val="60000"/>
              <a:lumOff val="40000"/>
            </a:schemeClr>
          </a:solidFill>
          <a:ln>
            <a:solidFill>
              <a:schemeClr val="tx1"/>
            </a:solidFill>
          </a:ln>
        </p:spPr>
        <p:txBody>
          <a:bodyPr wrap="square">
            <a:spAutoFit/>
          </a:bodyPr>
          <a:lstStyle/>
          <a:p>
            <a:pPr algn="ctr"/>
            <a:r>
              <a:rPr lang="en-US" sz="2000" b="1" dirty="0" smtClean="0">
                <a:latin typeface="Calibri" panose="020F0502020204030204" pitchFamily="34" charset="0"/>
                <a:cs typeface="Calibri" panose="020F0502020204030204" pitchFamily="34" charset="0"/>
              </a:rPr>
              <a:t>WEATHER FORECAST MODELS, WITH REFERENCE TO THE BASIC PHENOMENA AND SCALES UNDER CONSIDERATION - MARINE WEATHER FORECAST ASSESSMENT BASED ON THE EX POST RECORDED WEATHER</a:t>
            </a:r>
            <a:endParaRPr lang="en-US"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87998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25000">
              <a:schemeClr val="bg1">
                <a:lumMod val="85000"/>
              </a:schemeClr>
            </a:gs>
            <a:gs pos="58000">
              <a:schemeClr val="bg2"/>
            </a:gs>
            <a:gs pos="87000">
              <a:schemeClr val="bg2">
                <a:lumMod val="75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Aim of this presentation</a:t>
            </a:r>
          </a:p>
        </p:txBody>
      </p:sp>
      <p:sp>
        <p:nvSpPr>
          <p:cNvPr id="3" name="TextBox 2"/>
          <p:cNvSpPr txBox="1"/>
          <p:nvPr/>
        </p:nvSpPr>
        <p:spPr>
          <a:xfrm>
            <a:off x="863588" y="2131748"/>
            <a:ext cx="7416824" cy="646331"/>
          </a:xfrm>
          <a:prstGeom prst="rect">
            <a:avLst/>
          </a:prstGeom>
          <a:solidFill>
            <a:schemeClr val="accent2">
              <a:lumMod val="60000"/>
              <a:lumOff val="40000"/>
            </a:schemeClr>
          </a:solid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Reference to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basic meteorological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phenomena and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scales, which are observed and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considered during the weather forecast.</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TextBox 7"/>
          <p:cNvSpPr txBox="1"/>
          <p:nvPr/>
        </p:nvSpPr>
        <p:spPr>
          <a:xfrm>
            <a:off x="863588" y="3211868"/>
            <a:ext cx="7416824" cy="646331"/>
          </a:xfrm>
          <a:prstGeom prst="rect">
            <a:avLst/>
          </a:prstGeom>
          <a:solidFill>
            <a:schemeClr val="accent2">
              <a:lumMod val="60000"/>
              <a:lumOff val="40000"/>
            </a:schemeClr>
          </a:solid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Reference to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numerical weather prediction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models, through which the forecast is currently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achieved.</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 name="TextBox 8"/>
          <p:cNvSpPr txBox="1"/>
          <p:nvPr/>
        </p:nvSpPr>
        <p:spPr>
          <a:xfrm>
            <a:off x="143508" y="4581761"/>
            <a:ext cx="1735168" cy="369332"/>
          </a:xfrm>
          <a:prstGeom prst="rect">
            <a:avLst/>
          </a:prstGeom>
          <a:solidFill>
            <a:schemeClr val="accent2">
              <a:lumMod val="60000"/>
              <a:lumOff val="40000"/>
            </a:schemeClr>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Historical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review</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2267744" y="4581759"/>
            <a:ext cx="2232248" cy="369332"/>
          </a:xfrm>
          <a:prstGeom prst="rect">
            <a:avLst/>
          </a:prstGeom>
          <a:solidFill>
            <a:schemeClr val="accent2">
              <a:lumMod val="60000"/>
              <a:lumOff val="4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Basic equations used</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 name="Ορθογώνιο 10"/>
          <p:cNvSpPr/>
          <p:nvPr/>
        </p:nvSpPr>
        <p:spPr>
          <a:xfrm>
            <a:off x="4716016" y="4581761"/>
            <a:ext cx="2291600" cy="369332"/>
          </a:xfrm>
          <a:prstGeom prst="rect">
            <a:avLst/>
          </a:prstGeom>
          <a:solidFill>
            <a:schemeClr val="accent2">
              <a:lumMod val="60000"/>
              <a:lumOff val="4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Phases of the forecast</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 name="Ορθογώνιο 11"/>
          <p:cNvSpPr/>
          <p:nvPr/>
        </p:nvSpPr>
        <p:spPr>
          <a:xfrm>
            <a:off x="7169193" y="4581759"/>
            <a:ext cx="1882552" cy="646331"/>
          </a:xfrm>
          <a:prstGeom prst="rect">
            <a:avLst/>
          </a:prstGeom>
          <a:solidFill>
            <a:schemeClr val="accent2">
              <a:lumMod val="60000"/>
              <a:lumOff val="4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Ways of data collection</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4" name="Ευθύγραμμο βέλος σύνδεσης 13"/>
          <p:cNvCxnSpPr>
            <a:stCxn id="8" idx="2"/>
            <a:endCxn id="9" idx="0"/>
          </p:cNvCxnSpPr>
          <p:nvPr/>
        </p:nvCxnSpPr>
        <p:spPr>
          <a:xfrm flipH="1">
            <a:off x="1169622" y="3858199"/>
            <a:ext cx="3402378" cy="7235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Ευθύγραμμο βέλος σύνδεσης 15"/>
          <p:cNvCxnSpPr>
            <a:stCxn id="8" idx="2"/>
            <a:endCxn id="6" idx="0"/>
          </p:cNvCxnSpPr>
          <p:nvPr/>
        </p:nvCxnSpPr>
        <p:spPr>
          <a:xfrm flipH="1">
            <a:off x="3455876" y="3858199"/>
            <a:ext cx="1116124" cy="723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Ευθύγραμμο βέλος σύνδεσης 17"/>
          <p:cNvCxnSpPr>
            <a:stCxn id="8" idx="2"/>
            <a:endCxn id="11" idx="0"/>
          </p:cNvCxnSpPr>
          <p:nvPr/>
        </p:nvCxnSpPr>
        <p:spPr>
          <a:xfrm>
            <a:off x="4572000" y="3858199"/>
            <a:ext cx="1347477" cy="72356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Ευθύγραμμο βέλος σύνδεσης 19"/>
          <p:cNvCxnSpPr>
            <a:stCxn id="8" idx="2"/>
            <a:endCxn id="12" idx="0"/>
          </p:cNvCxnSpPr>
          <p:nvPr/>
        </p:nvCxnSpPr>
        <p:spPr>
          <a:xfrm>
            <a:off x="4572000" y="3858199"/>
            <a:ext cx="3521082" cy="72356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747596" y="1556238"/>
            <a:ext cx="3648808" cy="400110"/>
          </a:xfrm>
          <a:prstGeom prst="rect">
            <a:avLst/>
          </a:prstGeom>
          <a:noFill/>
        </p:spPr>
        <p:txBody>
          <a:bodyPr wrap="square" rtlCol="0">
            <a:spAutoFit/>
          </a:bodyPr>
          <a:lstStyle/>
          <a:p>
            <a:pPr algn="ctr"/>
            <a:r>
              <a:rPr lang="en-US" sz="2000" u="sng" dirty="0" smtClean="0">
                <a:latin typeface="Calibri" panose="020F0502020204030204" pitchFamily="34" charset="0"/>
                <a:cs typeface="Calibri" panose="020F0502020204030204" pitchFamily="34" charset="0"/>
              </a:rPr>
              <a:t>1st Part</a:t>
            </a:r>
            <a:endParaRPr lang="el-GR" sz="2000" u="sng" dirty="0">
              <a:latin typeface="Calibri" panose="020F0502020204030204" pitchFamily="34" charset="0"/>
              <a:cs typeface="Calibri" panose="020F0502020204030204" pitchFamily="34" charset="0"/>
            </a:endParaRPr>
          </a:p>
        </p:txBody>
      </p:sp>
      <p:pic>
        <p:nvPicPr>
          <p:cNvPr id="5" name="Εικόνα 4"/>
          <p:cNvPicPr>
            <a:picLocks noChangeAspect="1"/>
          </p:cNvPicPr>
          <p:nvPr/>
        </p:nvPicPr>
        <p:blipFill rotWithShape="1">
          <a:blip r:embed="rId3"/>
          <a:srcRect t="2206" b="2001"/>
          <a:stretch/>
        </p:blipFill>
        <p:spPr>
          <a:xfrm>
            <a:off x="-86" y="4782"/>
            <a:ext cx="1980086" cy="989998"/>
          </a:xfrm>
          <a:prstGeom prst="rect">
            <a:avLst/>
          </a:prstGeom>
          <a:ln>
            <a:solidFill>
              <a:schemeClr val="tx1"/>
            </a:solidFill>
          </a:ln>
        </p:spPr>
      </p:pic>
    </p:spTree>
    <p:extLst>
      <p:ext uri="{BB962C8B-B14F-4D97-AF65-F5344CB8AC3E}">
        <p14:creationId xmlns:p14="http://schemas.microsoft.com/office/powerpoint/2010/main" val="5800357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Aim of this presentation</a:t>
            </a:r>
            <a:endParaRPr kumimoji="0" lang="el-G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 name="TextBox 2"/>
          <p:cNvSpPr txBox="1"/>
          <p:nvPr/>
        </p:nvSpPr>
        <p:spPr>
          <a:xfrm>
            <a:off x="863588" y="2131748"/>
            <a:ext cx="7416824" cy="646331"/>
          </a:xfrm>
          <a:prstGeom prst="rect">
            <a:avLst/>
          </a:prstGeom>
          <a:solidFill>
            <a:schemeClr val="accent2">
              <a:lumMod val="60000"/>
              <a:lumOff val="40000"/>
            </a:schemeClr>
          </a:solid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Assessment of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marine weather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by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comparing predicted weather phenomena with occurrences.</a:t>
            </a:r>
          </a:p>
        </p:txBody>
      </p:sp>
      <p:sp>
        <p:nvSpPr>
          <p:cNvPr id="8" name="TextBox 7"/>
          <p:cNvSpPr txBox="1"/>
          <p:nvPr/>
        </p:nvSpPr>
        <p:spPr>
          <a:xfrm>
            <a:off x="863588" y="3931948"/>
            <a:ext cx="7416824" cy="646331"/>
          </a:xfrm>
          <a:prstGeom prst="rect">
            <a:avLst/>
          </a:prstGeom>
          <a:solidFill>
            <a:schemeClr val="accent2">
              <a:lumMod val="60000"/>
              <a:lumOff val="40000"/>
            </a:schemeClr>
          </a:solid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Collection of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forecast data, every 3 hours and for 7 days at specific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coordinates</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compare</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to actual weather phenomena.</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TextBox 9"/>
          <p:cNvSpPr txBox="1"/>
          <p:nvPr/>
        </p:nvSpPr>
        <p:spPr>
          <a:xfrm>
            <a:off x="863588" y="5300100"/>
            <a:ext cx="7416824" cy="646331"/>
          </a:xfrm>
          <a:prstGeom prst="rect">
            <a:avLst/>
          </a:prstGeom>
          <a:solidFill>
            <a:schemeClr val="accent2">
              <a:lumMod val="60000"/>
              <a:lumOff val="40000"/>
            </a:schemeClr>
          </a:solid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Analysis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comparison of predictions-</a:t>
            </a:r>
            <a:r>
              <a:rPr kumimoji="0" lang="en-US"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occurences</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using 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IBM SPSS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Statistics software.</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Κάτω βέλος 6"/>
          <p:cNvSpPr/>
          <p:nvPr/>
        </p:nvSpPr>
        <p:spPr>
          <a:xfrm>
            <a:off x="4391980" y="3118229"/>
            <a:ext cx="360040" cy="4735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Georgia"/>
              <a:ea typeface="+mn-ea"/>
              <a:cs typeface="+mn-cs"/>
            </a:endParaRPr>
          </a:p>
        </p:txBody>
      </p:sp>
      <p:pic>
        <p:nvPicPr>
          <p:cNvPr id="9" name="Εικόνα 8"/>
          <p:cNvPicPr>
            <a:picLocks noChangeAspect="1"/>
          </p:cNvPicPr>
          <p:nvPr/>
        </p:nvPicPr>
        <p:blipFill>
          <a:blip r:embed="rId3"/>
          <a:stretch>
            <a:fillRect/>
          </a:stretch>
        </p:blipFill>
        <p:spPr>
          <a:xfrm>
            <a:off x="0" y="0"/>
            <a:ext cx="1980000" cy="1008653"/>
          </a:xfrm>
          <a:prstGeom prst="rect">
            <a:avLst/>
          </a:prstGeom>
          <a:ln>
            <a:solidFill>
              <a:schemeClr val="tx1"/>
            </a:solidFill>
          </a:ln>
        </p:spPr>
      </p:pic>
      <p:sp>
        <p:nvSpPr>
          <p:cNvPr id="11" name="TextBox 10"/>
          <p:cNvSpPr txBox="1"/>
          <p:nvPr/>
        </p:nvSpPr>
        <p:spPr>
          <a:xfrm>
            <a:off x="2747596" y="1556238"/>
            <a:ext cx="3648808" cy="400110"/>
          </a:xfrm>
          <a:prstGeom prst="rect">
            <a:avLst/>
          </a:prstGeom>
          <a:noFill/>
        </p:spPr>
        <p:txBody>
          <a:bodyPr wrap="square" rtlCol="0">
            <a:spAutoFit/>
          </a:bodyPr>
          <a:lstStyle/>
          <a:p>
            <a:pPr algn="ctr"/>
            <a:r>
              <a:rPr lang="en-US" sz="2000" u="sng" dirty="0" smtClean="0">
                <a:latin typeface="Calibri" panose="020F0502020204030204" pitchFamily="34" charset="0"/>
                <a:cs typeface="Calibri" panose="020F0502020204030204" pitchFamily="34" charset="0"/>
              </a:rPr>
              <a:t>2nd Part</a:t>
            </a:r>
            <a:endParaRPr lang="el-GR" sz="2000" u="sng"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025664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123728" y="980728"/>
            <a:ext cx="489654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1st Part</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Ορθογώνιο 1"/>
          <p:cNvSpPr/>
          <p:nvPr/>
        </p:nvSpPr>
        <p:spPr>
          <a:xfrm>
            <a:off x="0" y="2828836"/>
            <a:ext cx="9144000" cy="1200329"/>
          </a:xfrm>
          <a:prstGeom prst="rect">
            <a:avLst/>
          </a:prstGeom>
          <a:solidFill>
            <a:schemeClr val="accent2">
              <a:lumMod val="60000"/>
              <a:lumOff val="40000"/>
            </a:schemeClr>
          </a:solidFill>
          <a:ln>
            <a:solidFill>
              <a:schemeClr val="tx1"/>
            </a:solidFill>
          </a:ln>
        </p:spPr>
        <p:txBody>
          <a:bodyPr wrap="square">
            <a:spAutoFit/>
          </a:bodyPr>
          <a:lstStyle/>
          <a:p>
            <a:pPr lvl="0" algn="ctr"/>
            <a:r>
              <a:rPr lang="en-US" sz="2400" b="1" dirty="0">
                <a:solidFill>
                  <a:prstClr val="black"/>
                </a:solidFill>
                <a:latin typeface="Calibri" panose="020F0502020204030204" pitchFamily="34" charset="0"/>
                <a:cs typeface="Calibri" panose="020F0502020204030204" pitchFamily="34" charset="0"/>
              </a:rPr>
              <a:t>WEATHER FORECAST </a:t>
            </a:r>
            <a:r>
              <a:rPr lang="en-US" sz="2400" b="1" dirty="0" smtClean="0">
                <a:solidFill>
                  <a:prstClr val="black"/>
                </a:solidFill>
                <a:latin typeface="Calibri" panose="020F0502020204030204" pitchFamily="34" charset="0"/>
                <a:cs typeface="Calibri" panose="020F0502020204030204" pitchFamily="34" charset="0"/>
              </a:rPr>
              <a:t>MODELS, </a:t>
            </a:r>
            <a:r>
              <a:rPr lang="en-US" sz="2400" b="1" dirty="0">
                <a:solidFill>
                  <a:prstClr val="black"/>
                </a:solidFill>
                <a:latin typeface="Calibri" panose="020F0502020204030204" pitchFamily="34" charset="0"/>
                <a:cs typeface="Calibri" panose="020F0502020204030204" pitchFamily="34" charset="0"/>
              </a:rPr>
              <a:t>WITH REFERENCE TO THE </a:t>
            </a:r>
            <a:r>
              <a:rPr lang="en-US" sz="2400" b="1" dirty="0" smtClean="0">
                <a:solidFill>
                  <a:prstClr val="black"/>
                </a:solidFill>
                <a:latin typeface="Calibri" panose="020F0502020204030204" pitchFamily="34" charset="0"/>
                <a:cs typeface="Calibri" panose="020F0502020204030204" pitchFamily="34" charset="0"/>
              </a:rPr>
              <a:t>BASIC METEOROLOGICAL </a:t>
            </a:r>
            <a:r>
              <a:rPr lang="en-US" sz="2400" b="1" dirty="0">
                <a:solidFill>
                  <a:prstClr val="black"/>
                </a:solidFill>
                <a:latin typeface="Calibri" panose="020F0502020204030204" pitchFamily="34" charset="0"/>
                <a:cs typeface="Calibri" panose="020F0502020204030204" pitchFamily="34" charset="0"/>
              </a:rPr>
              <a:t>PHENOMENA AND SCALES (WHICH ARE) UNDER CONSIDERATION</a:t>
            </a:r>
          </a:p>
        </p:txBody>
      </p:sp>
    </p:spTree>
    <p:extLst>
      <p:ext uri="{BB962C8B-B14F-4D97-AF65-F5344CB8AC3E}">
        <p14:creationId xmlns:p14="http://schemas.microsoft.com/office/powerpoint/2010/main" val="29413253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25000">
              <a:schemeClr val="bg1">
                <a:lumMod val="85000"/>
              </a:schemeClr>
            </a:gs>
            <a:gs pos="58000">
              <a:schemeClr val="bg2"/>
            </a:gs>
            <a:gs pos="87000">
              <a:schemeClr val="bg2">
                <a:lumMod val="75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123728" y="980728"/>
            <a:ext cx="489654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Meteorological phenomena under consideration</a:t>
            </a:r>
            <a:endParaRPr kumimoji="0" lang="el-G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 name="TextBox 2"/>
          <p:cNvSpPr txBox="1"/>
          <p:nvPr/>
        </p:nvSpPr>
        <p:spPr>
          <a:xfrm>
            <a:off x="1808693" y="2413337"/>
            <a:ext cx="5526614" cy="2585323"/>
          </a:xfrm>
          <a:prstGeom prst="rect">
            <a:avLst/>
          </a:prstGeom>
          <a:solidFill>
            <a:schemeClr val="accent2">
              <a:lumMod val="60000"/>
              <a:lumOff val="40000"/>
            </a:schemeClr>
          </a:solidFill>
          <a:ln>
            <a:solidFill>
              <a:schemeClr val="tx1"/>
            </a:solidFill>
          </a:ln>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Earth's atmosphere, its composition and its structure.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Atmospheric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pressure.</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Air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temperature.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solidFill>
                  <a:prstClr val="black"/>
                </a:solidFill>
                <a:latin typeface="Calibri" panose="020F0502020204030204" pitchFamily="34" charset="0"/>
                <a:cs typeface="Calibri" panose="020F0502020204030204" pitchFamily="34" charset="0"/>
              </a:rPr>
              <a:t>The Water temperature.</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Humid air in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atmosphere.</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Solar and Earth radiation.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ind.</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solidFill>
                  <a:prstClr val="black"/>
                </a:solidFill>
                <a:latin typeface="Calibri" panose="020F0502020204030204" pitchFamily="34" charset="0"/>
                <a:cs typeface="Calibri" panose="020F0502020204030204" pitchFamily="34" charset="0"/>
              </a:rPr>
              <a:t>The Waves.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Εικόνα 3"/>
          <p:cNvPicPr>
            <a:picLocks noChangeAspect="1"/>
          </p:cNvPicPr>
          <p:nvPr/>
        </p:nvPicPr>
        <p:blipFill>
          <a:blip r:embed="rId3"/>
          <a:stretch>
            <a:fillRect/>
          </a:stretch>
        </p:blipFill>
        <p:spPr>
          <a:xfrm>
            <a:off x="0" y="0"/>
            <a:ext cx="1980000" cy="989998"/>
          </a:xfrm>
          <a:prstGeom prst="rect">
            <a:avLst/>
          </a:prstGeom>
          <a:ln>
            <a:solidFill>
              <a:schemeClr val="tx1"/>
            </a:solidFill>
          </a:ln>
        </p:spPr>
      </p:pic>
    </p:spTree>
    <p:extLst>
      <p:ext uri="{BB962C8B-B14F-4D97-AF65-F5344CB8AC3E}">
        <p14:creationId xmlns:p14="http://schemas.microsoft.com/office/powerpoint/2010/main" val="13940333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25000">
              <a:schemeClr val="bg1">
                <a:lumMod val="85000"/>
              </a:schemeClr>
            </a:gs>
            <a:gs pos="58000">
              <a:schemeClr val="bg2"/>
            </a:gs>
            <a:gs pos="87000">
              <a:schemeClr val="bg2">
                <a:lumMod val="75000"/>
              </a:schemeClr>
            </a:gs>
            <a:gs pos="100000">
              <a:schemeClr val="bg2">
                <a:lumMod val="75000"/>
              </a:schemeClr>
            </a:gs>
          </a:gsLst>
          <a:lin ang="5400000" scaled="1"/>
        </a:gradFill>
        <a:effectLst/>
      </p:bgPr>
    </p:bg>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algn="ctr"/>
            <a:r>
              <a:rPr lang="en-US" sz="2000" b="1" dirty="0">
                <a:solidFill>
                  <a:prstClr val="black"/>
                </a:solidFill>
                <a:latin typeface="Calibri" panose="020F0502020204030204" pitchFamily="34" charset="0"/>
                <a:cs typeface="Calibri" panose="020F0502020204030204" pitchFamily="34" charset="0"/>
              </a:rPr>
              <a:t>Meteorology</a:t>
            </a:r>
            <a:endParaRPr lang="el-GR" sz="2000" b="1" dirty="0">
              <a:solidFill>
                <a:prstClr val="black"/>
              </a:solidFill>
              <a:latin typeface="Calibri" panose="020F0502020204030204" pitchFamily="34" charset="0"/>
              <a:cs typeface="Calibri" panose="020F0502020204030204" pitchFamily="34" charset="0"/>
            </a:endParaRPr>
          </a:p>
        </p:txBody>
      </p:sp>
      <p:sp>
        <p:nvSpPr>
          <p:cNvPr id="3" name="TextBox 2"/>
          <p:cNvSpPr txBox="1"/>
          <p:nvPr/>
        </p:nvSpPr>
        <p:spPr>
          <a:xfrm>
            <a:off x="67022" y="3293695"/>
            <a:ext cx="3798396" cy="2862322"/>
          </a:xfrm>
          <a:prstGeom prst="rect">
            <a:avLst/>
          </a:prstGeom>
          <a:noFill/>
          <a:ln>
            <a:noFill/>
          </a:ln>
        </p:spPr>
        <p:txBody>
          <a:bodyPr wrap="square" rtlCol="0">
            <a:spAutoFit/>
          </a:bodyPr>
          <a:lstStyle/>
          <a:p>
            <a:pPr algn="just"/>
            <a:r>
              <a:rPr lang="en-US" dirty="0">
                <a:solidFill>
                  <a:prstClr val="black"/>
                </a:solidFill>
                <a:latin typeface="Calibri" panose="020F0502020204030204" pitchFamily="34" charset="0"/>
                <a:cs typeface="Calibri" panose="020F0502020204030204" pitchFamily="34" charset="0"/>
              </a:rPr>
              <a:t>In addition to this brief definition, Meteorology can in its broadest sense be characterized as the basic atmospheric science, which has as its research objective the study of the dynamics of the atmosphere and the effects of the dynamic causes on the surface of the earth, as long as the study of the Atmospheric Physics and Atmospheric Chemistry.</a:t>
            </a:r>
          </a:p>
        </p:txBody>
      </p:sp>
      <p:pic>
        <p:nvPicPr>
          <p:cNvPr id="4" name="Εικόνα 3"/>
          <p:cNvPicPr>
            <a:picLocks noChangeAspect="1"/>
          </p:cNvPicPr>
          <p:nvPr/>
        </p:nvPicPr>
        <p:blipFill rotWithShape="1">
          <a:blip r:embed="rId3"/>
          <a:srcRect l="4977" t="16708" r="5216" b="16298"/>
          <a:stretch/>
        </p:blipFill>
        <p:spPr>
          <a:xfrm>
            <a:off x="4164676" y="1936866"/>
            <a:ext cx="4809328" cy="3142211"/>
          </a:xfrm>
          <a:prstGeom prst="rect">
            <a:avLst/>
          </a:prstGeom>
          <a:noFill/>
          <a:ln>
            <a:solidFill>
              <a:schemeClr val="tx1"/>
            </a:solidFill>
          </a:ln>
        </p:spPr>
      </p:pic>
      <p:sp>
        <p:nvSpPr>
          <p:cNvPr id="5" name="Ορθογώνιο 4"/>
          <p:cNvSpPr/>
          <p:nvPr/>
        </p:nvSpPr>
        <p:spPr>
          <a:xfrm>
            <a:off x="67022" y="1853737"/>
            <a:ext cx="3798396" cy="923330"/>
          </a:xfrm>
          <a:prstGeom prst="rect">
            <a:avLst/>
          </a:prstGeom>
          <a:ln>
            <a:noFill/>
          </a:ln>
        </p:spPr>
        <p:txBody>
          <a:bodyPr wrap="square">
            <a:spAutoFit/>
          </a:bodyPr>
          <a:lstStyle/>
          <a:p>
            <a:pPr algn="just"/>
            <a:r>
              <a:rPr lang="en-US" dirty="0">
                <a:solidFill>
                  <a:prstClr val="black"/>
                </a:solidFill>
                <a:latin typeface="Calibri" panose="020F0502020204030204" pitchFamily="34" charset="0"/>
                <a:cs typeface="Calibri" panose="020F0502020204030204" pitchFamily="34" charset="0"/>
              </a:rPr>
              <a:t>Meteorology is the science that studies the atmosphere and the phenomena that occur within it. </a:t>
            </a:r>
            <a:endParaRPr lang="el-GR" dirty="0">
              <a:solidFill>
                <a:prstClr val="black"/>
              </a:solidFill>
              <a:latin typeface="Calibri" panose="020F0502020204030204" pitchFamily="34" charset="0"/>
              <a:cs typeface="Calibri" panose="020F0502020204030204" pitchFamily="34" charset="0"/>
            </a:endParaRPr>
          </a:p>
        </p:txBody>
      </p:sp>
      <p:cxnSp>
        <p:nvCxnSpPr>
          <p:cNvPr id="7" name="Ευθεία γραμμή σύνδεσης 6"/>
          <p:cNvCxnSpPr/>
          <p:nvPr/>
        </p:nvCxnSpPr>
        <p:spPr>
          <a:xfrm>
            <a:off x="67022" y="3022041"/>
            <a:ext cx="37983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Εικόνα 7"/>
          <p:cNvPicPr>
            <a:picLocks noChangeAspect="1"/>
          </p:cNvPicPr>
          <p:nvPr/>
        </p:nvPicPr>
        <p:blipFill>
          <a:blip r:embed="rId4"/>
          <a:stretch>
            <a:fillRect/>
          </a:stretch>
        </p:blipFill>
        <p:spPr>
          <a:xfrm>
            <a:off x="0" y="0"/>
            <a:ext cx="1980000" cy="989998"/>
          </a:xfrm>
          <a:prstGeom prst="rect">
            <a:avLst/>
          </a:prstGeom>
          <a:ln>
            <a:solidFill>
              <a:schemeClr val="tx1"/>
            </a:solidFill>
          </a:ln>
        </p:spPr>
      </p:pic>
    </p:spTree>
    <p:extLst>
      <p:ext uri="{BB962C8B-B14F-4D97-AF65-F5344CB8AC3E}">
        <p14:creationId xmlns:p14="http://schemas.microsoft.com/office/powerpoint/2010/main" val="271831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birth of </a:t>
            </a: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weather </a:t>
            </a: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forecast</a:t>
            </a:r>
          </a:p>
        </p:txBody>
      </p:sp>
      <p:sp>
        <p:nvSpPr>
          <p:cNvPr id="3" name="TextBox 2"/>
          <p:cNvSpPr txBox="1"/>
          <p:nvPr/>
        </p:nvSpPr>
        <p:spPr>
          <a:xfrm>
            <a:off x="303611" y="1628800"/>
            <a:ext cx="4082850" cy="1200329"/>
          </a:xfrm>
          <a:prstGeom prst="rect">
            <a:avLst/>
          </a:prstGeom>
          <a:noFill/>
          <a:ln>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There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was no weather forecast in 1854 when Robert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FitzRoy</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established in Britain, what later would be called the Met Office.</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Box 4"/>
          <p:cNvSpPr txBox="1"/>
          <p:nvPr/>
        </p:nvSpPr>
        <p:spPr>
          <a:xfrm>
            <a:off x="303611" y="2839322"/>
            <a:ext cx="4082850" cy="923330"/>
          </a:xfrm>
          <a:prstGeom prst="rect">
            <a:avLst/>
          </a:prstGeom>
          <a:noFill/>
          <a:ln>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man who invented the weather forecast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faced </a:t>
            </a:r>
            <a:r>
              <a:rPr kumimoji="0" lang="en-US"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scepticism</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even mockery. </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TextBox 5"/>
          <p:cNvSpPr txBox="1"/>
          <p:nvPr/>
        </p:nvSpPr>
        <p:spPr>
          <a:xfrm>
            <a:off x="4757540" y="1628800"/>
            <a:ext cx="4200922" cy="646331"/>
          </a:xfrm>
          <a:prstGeom prst="rect">
            <a:avLst/>
          </a:prstGeom>
          <a:noFill/>
          <a:ln>
            <a:no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FitzRoy's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weather forecasts were taken up by Derby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race-goers.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0" name="Εικόνα 9"/>
          <p:cNvPicPr>
            <a:picLocks noChangeAspect="1"/>
          </p:cNvPicPr>
          <p:nvPr/>
        </p:nvPicPr>
        <p:blipFill rotWithShape="1">
          <a:blip r:embed="rId3"/>
          <a:srcRect t="18041"/>
          <a:stretch/>
        </p:blipFill>
        <p:spPr>
          <a:xfrm>
            <a:off x="1179101" y="3865988"/>
            <a:ext cx="2332585" cy="2666976"/>
          </a:xfrm>
          <a:prstGeom prst="rect">
            <a:avLst/>
          </a:prstGeom>
          <a:ln>
            <a:solidFill>
              <a:schemeClr val="tx1"/>
            </a:solidFill>
          </a:ln>
        </p:spPr>
      </p:pic>
      <p:pic>
        <p:nvPicPr>
          <p:cNvPr id="11" name="Εικόνα 10"/>
          <p:cNvPicPr>
            <a:picLocks noChangeAspect="1"/>
          </p:cNvPicPr>
          <p:nvPr/>
        </p:nvPicPr>
        <p:blipFill>
          <a:blip r:embed="rId4"/>
          <a:stretch>
            <a:fillRect/>
          </a:stretch>
        </p:blipFill>
        <p:spPr>
          <a:xfrm>
            <a:off x="4757539" y="2591187"/>
            <a:ext cx="4200922" cy="2514188"/>
          </a:xfrm>
          <a:prstGeom prst="rect">
            <a:avLst/>
          </a:prstGeom>
          <a:ln>
            <a:solidFill>
              <a:schemeClr val="tx1"/>
            </a:solidFill>
          </a:ln>
        </p:spPr>
      </p:pic>
      <p:cxnSp>
        <p:nvCxnSpPr>
          <p:cNvPr id="13" name="Ευθεία γραμμή σύνδεσης 12"/>
          <p:cNvCxnSpPr>
            <a:stCxn id="2" idx="2"/>
          </p:cNvCxnSpPr>
          <p:nvPr/>
        </p:nvCxnSpPr>
        <p:spPr>
          <a:xfrm>
            <a:off x="4572000" y="1380838"/>
            <a:ext cx="1" cy="49061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Εικόνα 13"/>
          <p:cNvPicPr>
            <a:picLocks noChangeAspect="1"/>
          </p:cNvPicPr>
          <p:nvPr/>
        </p:nvPicPr>
        <p:blipFill>
          <a:blip r:embed="rId5"/>
          <a:stretch>
            <a:fillRect/>
          </a:stretch>
        </p:blipFill>
        <p:spPr>
          <a:xfrm>
            <a:off x="0" y="8461"/>
            <a:ext cx="1980000" cy="1000192"/>
          </a:xfrm>
          <a:prstGeom prst="rect">
            <a:avLst/>
          </a:prstGeom>
          <a:ln>
            <a:solidFill>
              <a:schemeClr val="tx1"/>
            </a:solidFill>
          </a:ln>
        </p:spPr>
      </p:pic>
    </p:spTree>
    <p:extLst>
      <p:ext uri="{BB962C8B-B14F-4D97-AF65-F5344CB8AC3E}">
        <p14:creationId xmlns:p14="http://schemas.microsoft.com/office/powerpoint/2010/main" val="3224428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Atmosphere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 name="Ορθογώνιο 2"/>
          <p:cNvSpPr/>
          <p:nvPr/>
        </p:nvSpPr>
        <p:spPr>
          <a:xfrm>
            <a:off x="106058" y="1878644"/>
            <a:ext cx="3967006" cy="2308324"/>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Earth is the only planet in the solar system with an atmosphere that can sustain life. The blanket of gases not only contains the air that we breathe but also protects us from the blasts of heat and radiation emanating from the sun. It warms the planet by day and cools it at night.</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Ορθογώνιο 4"/>
          <p:cNvSpPr/>
          <p:nvPr/>
        </p:nvSpPr>
        <p:spPr>
          <a:xfrm>
            <a:off x="5070937" y="1878644"/>
            <a:ext cx="3898669" cy="25853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According to NASA, the gases in Earth's atmosphere include: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Nitrogen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78 percent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Oxygen - 21 percent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Argon - 0.93 percent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Carbon dioxide - 0.04 percent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Trace amounts of neon, helium, methane, krypton and hydrogen, as well as water vapor.</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0" name="Ευθεία γραμμή σύνδεσης 9"/>
          <p:cNvCxnSpPr/>
          <p:nvPr/>
        </p:nvCxnSpPr>
        <p:spPr>
          <a:xfrm>
            <a:off x="4572000" y="1720735"/>
            <a:ext cx="0" cy="32087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Εικόνα 6"/>
          <p:cNvPicPr>
            <a:picLocks noChangeAspect="1"/>
          </p:cNvPicPr>
          <p:nvPr/>
        </p:nvPicPr>
        <p:blipFill>
          <a:blip r:embed="rId3"/>
          <a:stretch>
            <a:fillRect/>
          </a:stretch>
        </p:blipFill>
        <p:spPr>
          <a:xfrm>
            <a:off x="0" y="8461"/>
            <a:ext cx="1980000" cy="989999"/>
          </a:xfrm>
          <a:prstGeom prst="rect">
            <a:avLst/>
          </a:prstGeom>
          <a:ln>
            <a:solidFill>
              <a:schemeClr val="tx1"/>
            </a:solidFill>
          </a:ln>
        </p:spPr>
      </p:pic>
    </p:spTree>
    <p:extLst>
      <p:ext uri="{BB962C8B-B14F-4D97-AF65-F5344CB8AC3E}">
        <p14:creationId xmlns:p14="http://schemas.microsoft.com/office/powerpoint/2010/main" val="4297560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Atmosphere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Ορθογώνιο 4"/>
          <p:cNvSpPr/>
          <p:nvPr/>
        </p:nvSpPr>
        <p:spPr>
          <a:xfrm>
            <a:off x="741117" y="1748823"/>
            <a:ext cx="206460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Atmosphere’s layers</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995097" y="5183394"/>
            <a:ext cx="139781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troposphere </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Ορθογώνιο 9"/>
          <p:cNvSpPr/>
          <p:nvPr/>
        </p:nvSpPr>
        <p:spPr>
          <a:xfrm>
            <a:off x="992237" y="4462914"/>
            <a:ext cx="14235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stratosphere </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 name="Ορθογώνιο 10"/>
          <p:cNvSpPr/>
          <p:nvPr/>
        </p:nvSpPr>
        <p:spPr>
          <a:xfrm>
            <a:off x="1008845" y="3742434"/>
            <a:ext cx="139031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mesosphere </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 name="Ορθογώνιο 11"/>
          <p:cNvSpPr/>
          <p:nvPr/>
        </p:nvSpPr>
        <p:spPr>
          <a:xfrm>
            <a:off x="914269" y="3021954"/>
            <a:ext cx="157947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thermosphere </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 name="Ορθογώνιο 12"/>
          <p:cNvSpPr/>
          <p:nvPr/>
        </p:nvSpPr>
        <p:spPr>
          <a:xfrm>
            <a:off x="1130230" y="2301474"/>
            <a:ext cx="11530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exosphere</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8" name="Ευθεία γραμμή σύνδεσης 17"/>
          <p:cNvCxnSpPr/>
          <p:nvPr/>
        </p:nvCxnSpPr>
        <p:spPr>
          <a:xfrm>
            <a:off x="556953" y="2876204"/>
            <a:ext cx="23358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Ευθεία γραμμή σύνδεσης 18"/>
          <p:cNvCxnSpPr/>
          <p:nvPr/>
        </p:nvCxnSpPr>
        <p:spPr>
          <a:xfrm>
            <a:off x="556953" y="3602182"/>
            <a:ext cx="23358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Ευθεία γραμμή σύνδεσης 19"/>
          <p:cNvCxnSpPr/>
          <p:nvPr/>
        </p:nvCxnSpPr>
        <p:spPr>
          <a:xfrm>
            <a:off x="556953" y="4303222"/>
            <a:ext cx="23358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Ευθεία γραμμή σύνδεσης 20"/>
          <p:cNvCxnSpPr/>
          <p:nvPr/>
        </p:nvCxnSpPr>
        <p:spPr>
          <a:xfrm>
            <a:off x="556953" y="5037513"/>
            <a:ext cx="23358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Δεξί άγκιστρο 21"/>
          <p:cNvSpPr/>
          <p:nvPr/>
        </p:nvSpPr>
        <p:spPr>
          <a:xfrm>
            <a:off x="3300153" y="2301474"/>
            <a:ext cx="606829" cy="3251252"/>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Georgia"/>
              <a:ea typeface="+mn-ea"/>
              <a:cs typeface="+mn-cs"/>
            </a:endParaRPr>
          </a:p>
        </p:txBody>
      </p:sp>
      <p:pic>
        <p:nvPicPr>
          <p:cNvPr id="4" name="Εικόνα 3"/>
          <p:cNvPicPr>
            <a:picLocks noChangeAspect="1"/>
          </p:cNvPicPr>
          <p:nvPr/>
        </p:nvPicPr>
        <p:blipFill rotWithShape="1">
          <a:blip r:embed="rId3"/>
          <a:srcRect t="13319"/>
          <a:stretch/>
        </p:blipFill>
        <p:spPr>
          <a:xfrm>
            <a:off x="4066382" y="2731455"/>
            <a:ext cx="4849018" cy="2391289"/>
          </a:xfrm>
          <a:prstGeom prst="rect">
            <a:avLst/>
          </a:prstGeom>
          <a:ln>
            <a:solidFill>
              <a:schemeClr val="tx1"/>
            </a:solidFill>
          </a:ln>
        </p:spPr>
      </p:pic>
      <p:pic>
        <p:nvPicPr>
          <p:cNvPr id="17" name="Εικόνα 16"/>
          <p:cNvPicPr>
            <a:picLocks noChangeAspect="1"/>
          </p:cNvPicPr>
          <p:nvPr/>
        </p:nvPicPr>
        <p:blipFill>
          <a:blip r:embed="rId4"/>
          <a:stretch>
            <a:fillRect/>
          </a:stretch>
        </p:blipFill>
        <p:spPr>
          <a:xfrm>
            <a:off x="0" y="8461"/>
            <a:ext cx="1980000" cy="989999"/>
          </a:xfrm>
          <a:prstGeom prst="rect">
            <a:avLst/>
          </a:prstGeom>
          <a:ln>
            <a:solidFill>
              <a:schemeClr val="tx1"/>
            </a:solidFill>
          </a:ln>
        </p:spPr>
      </p:pic>
    </p:spTree>
    <p:extLst>
      <p:ext uri="{BB962C8B-B14F-4D97-AF65-F5344CB8AC3E}">
        <p14:creationId xmlns:p14="http://schemas.microsoft.com/office/powerpoint/2010/main" val="39451539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Atmosphere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Εικόνα 3"/>
          <p:cNvPicPr>
            <a:picLocks noChangeAspect="1"/>
          </p:cNvPicPr>
          <p:nvPr/>
        </p:nvPicPr>
        <p:blipFill>
          <a:blip r:embed="rId3"/>
          <a:stretch>
            <a:fillRect/>
          </a:stretch>
        </p:blipFill>
        <p:spPr>
          <a:xfrm>
            <a:off x="627752" y="1945875"/>
            <a:ext cx="3330646" cy="4678661"/>
          </a:xfrm>
          <a:prstGeom prst="rect">
            <a:avLst/>
          </a:prstGeom>
          <a:ln>
            <a:solidFill>
              <a:schemeClr val="tx1"/>
            </a:solidFill>
          </a:ln>
        </p:spPr>
      </p:pic>
      <p:pic>
        <p:nvPicPr>
          <p:cNvPr id="7" name="Εικόνα 6"/>
          <p:cNvPicPr>
            <a:picLocks noChangeAspect="1"/>
          </p:cNvPicPr>
          <p:nvPr/>
        </p:nvPicPr>
        <p:blipFill>
          <a:blip r:embed="rId4"/>
          <a:stretch>
            <a:fillRect/>
          </a:stretch>
        </p:blipFill>
        <p:spPr>
          <a:xfrm>
            <a:off x="5199753" y="1945874"/>
            <a:ext cx="3330646" cy="4678661"/>
          </a:xfrm>
          <a:prstGeom prst="rect">
            <a:avLst/>
          </a:prstGeom>
          <a:ln>
            <a:solidFill>
              <a:schemeClr val="tx1"/>
            </a:solidFill>
          </a:ln>
        </p:spPr>
      </p:pic>
      <p:sp>
        <p:nvSpPr>
          <p:cNvPr id="8" name="TextBox 7"/>
          <p:cNvSpPr txBox="1"/>
          <p:nvPr/>
        </p:nvSpPr>
        <p:spPr>
          <a:xfrm>
            <a:off x="627752" y="1380838"/>
            <a:ext cx="333064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Temperature</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 name="TextBox 8"/>
          <p:cNvSpPr txBox="1"/>
          <p:nvPr/>
        </p:nvSpPr>
        <p:spPr>
          <a:xfrm>
            <a:off x="5199753" y="1380838"/>
            <a:ext cx="333064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Pressure</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4" name="Ευθύγραμμο βέλος σύνδεσης 13"/>
          <p:cNvCxnSpPr>
            <a:stCxn id="2" idx="2"/>
            <a:endCxn id="8" idx="3"/>
          </p:cNvCxnSpPr>
          <p:nvPr/>
        </p:nvCxnSpPr>
        <p:spPr>
          <a:xfrm flipH="1">
            <a:off x="3958398" y="1380838"/>
            <a:ext cx="613602" cy="1846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Ευθύγραμμο βέλος σύνδεσης 15"/>
          <p:cNvCxnSpPr>
            <a:stCxn id="2" idx="2"/>
            <a:endCxn id="9" idx="1"/>
          </p:cNvCxnSpPr>
          <p:nvPr/>
        </p:nvCxnSpPr>
        <p:spPr>
          <a:xfrm>
            <a:off x="4572000" y="1380838"/>
            <a:ext cx="627753" cy="1846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7" name="Εικόνα 16"/>
          <p:cNvPicPr>
            <a:picLocks noChangeAspect="1"/>
          </p:cNvPicPr>
          <p:nvPr/>
        </p:nvPicPr>
        <p:blipFill>
          <a:blip r:embed="rId5"/>
          <a:stretch>
            <a:fillRect/>
          </a:stretch>
        </p:blipFill>
        <p:spPr>
          <a:xfrm>
            <a:off x="0" y="8461"/>
            <a:ext cx="1980000" cy="989999"/>
          </a:xfrm>
          <a:prstGeom prst="rect">
            <a:avLst/>
          </a:prstGeom>
          <a:ln>
            <a:solidFill>
              <a:schemeClr val="tx1"/>
            </a:solidFill>
          </a:ln>
        </p:spPr>
      </p:pic>
    </p:spTree>
    <p:extLst>
      <p:ext uri="{BB962C8B-B14F-4D97-AF65-F5344CB8AC3E}">
        <p14:creationId xmlns:p14="http://schemas.microsoft.com/office/powerpoint/2010/main" val="24080202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Atmospheric pressure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Εικόνα 3"/>
          <p:cNvPicPr>
            <a:picLocks noChangeAspect="1"/>
          </p:cNvPicPr>
          <p:nvPr/>
        </p:nvPicPr>
        <p:blipFill rotWithShape="1">
          <a:blip r:embed="rId3"/>
          <a:srcRect l="1853" t="1400" r="1853" b="3102"/>
          <a:stretch/>
        </p:blipFill>
        <p:spPr>
          <a:xfrm>
            <a:off x="4788130" y="1776213"/>
            <a:ext cx="4156365" cy="4663441"/>
          </a:xfrm>
          <a:prstGeom prst="rect">
            <a:avLst/>
          </a:prstGeom>
          <a:ln>
            <a:solidFill>
              <a:schemeClr val="tx1"/>
            </a:solidFill>
          </a:ln>
        </p:spPr>
      </p:pic>
      <p:sp>
        <p:nvSpPr>
          <p:cNvPr id="8" name="Ορθογώνιο 7"/>
          <p:cNvSpPr/>
          <p:nvPr/>
        </p:nvSpPr>
        <p:spPr>
          <a:xfrm>
            <a:off x="216130" y="1776213"/>
            <a:ext cx="4355870" cy="203132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Atmospheric pressure is subject to significant changes in vertical and horizontal terms. The vertical change is due to the air’s</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characteristic of being compressible. The top layers of air compress those below them, resulting in increased pressure as we approach the surface of the earth.</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 name="Ορθογώνιο 8"/>
          <p:cNvSpPr/>
          <p:nvPr/>
        </p:nvSpPr>
        <p:spPr>
          <a:xfrm>
            <a:off x="216131" y="4598289"/>
            <a:ext cx="4355870" cy="64633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Horizontal pressure distribution is essential for studying wind movement.</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5" name="Ευθεία γραμμή σύνδεσης 14"/>
          <p:cNvCxnSpPr/>
          <p:nvPr/>
        </p:nvCxnSpPr>
        <p:spPr>
          <a:xfrm>
            <a:off x="216130" y="4202913"/>
            <a:ext cx="435587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Εικόνα 2"/>
          <p:cNvPicPr>
            <a:picLocks noChangeAspect="1"/>
          </p:cNvPicPr>
          <p:nvPr/>
        </p:nvPicPr>
        <p:blipFill>
          <a:blip r:embed="rId4"/>
          <a:stretch>
            <a:fillRect/>
          </a:stretch>
        </p:blipFill>
        <p:spPr>
          <a:xfrm>
            <a:off x="0" y="0"/>
            <a:ext cx="1980000" cy="984968"/>
          </a:xfrm>
          <a:prstGeom prst="rect">
            <a:avLst/>
          </a:prstGeom>
          <a:ln>
            <a:solidFill>
              <a:schemeClr val="tx1"/>
            </a:solidFill>
          </a:ln>
        </p:spPr>
      </p:pic>
    </p:spTree>
    <p:extLst>
      <p:ext uri="{BB962C8B-B14F-4D97-AF65-F5344CB8AC3E}">
        <p14:creationId xmlns:p14="http://schemas.microsoft.com/office/powerpoint/2010/main" val="9836276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Atmospheric pressure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 name="Ορθογώνιο 2"/>
          <p:cNvSpPr/>
          <p:nvPr/>
        </p:nvSpPr>
        <p:spPr>
          <a:xfrm>
            <a:off x="3039689" y="1367792"/>
            <a:ext cx="306462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High and low pressure systems</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Ορθογώνιο 4"/>
          <p:cNvSpPr/>
          <p:nvPr/>
        </p:nvSpPr>
        <p:spPr>
          <a:xfrm>
            <a:off x="191192" y="3644667"/>
            <a:ext cx="4380807" cy="147732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Areas of high and low pressure are caused by ascending and descending air. As air warms, it ascends leading to low pressure at the surface. As air cools, it descends leading to high pressure at the surface. </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191192" y="1833925"/>
            <a:ext cx="4380807" cy="175432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On a weather chart, lines joining places with equal sea-level pressures are called isobars. Charts showing isobars are useful because they identify features such as anticyclones (areas of high pressure) and depressions (areas of low pressure).</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7" name="Εικόνα 6"/>
          <p:cNvPicPr>
            <a:picLocks noChangeAspect="1"/>
          </p:cNvPicPr>
          <p:nvPr/>
        </p:nvPicPr>
        <p:blipFill rotWithShape="1">
          <a:blip r:embed="rId3"/>
          <a:srcRect l="1256" t="3283" r="806" b="2457"/>
          <a:stretch/>
        </p:blipFill>
        <p:spPr>
          <a:xfrm>
            <a:off x="3471424" y="5059770"/>
            <a:ext cx="2503301" cy="1512445"/>
          </a:xfrm>
          <a:prstGeom prst="rect">
            <a:avLst/>
          </a:prstGeom>
          <a:ln>
            <a:solidFill>
              <a:schemeClr val="tx1"/>
            </a:solidFill>
          </a:ln>
        </p:spPr>
      </p:pic>
      <p:pic>
        <p:nvPicPr>
          <p:cNvPr id="10" name="Εικόνα 9"/>
          <p:cNvPicPr>
            <a:picLocks noChangeAspect="1"/>
          </p:cNvPicPr>
          <p:nvPr/>
        </p:nvPicPr>
        <p:blipFill rotWithShape="1">
          <a:blip r:embed="rId4"/>
          <a:srcRect l="998" t="3475" r="1681" b="3320"/>
          <a:stretch/>
        </p:blipFill>
        <p:spPr>
          <a:xfrm>
            <a:off x="6360382" y="5059770"/>
            <a:ext cx="2487515" cy="1512445"/>
          </a:xfrm>
          <a:prstGeom prst="rect">
            <a:avLst/>
          </a:prstGeom>
          <a:ln>
            <a:solidFill>
              <a:schemeClr val="tx1"/>
            </a:solidFill>
          </a:ln>
        </p:spPr>
      </p:pic>
      <p:pic>
        <p:nvPicPr>
          <p:cNvPr id="11" name="Εικόνα 10"/>
          <p:cNvPicPr>
            <a:picLocks noChangeAspect="1"/>
          </p:cNvPicPr>
          <p:nvPr/>
        </p:nvPicPr>
        <p:blipFill rotWithShape="1">
          <a:blip r:embed="rId5"/>
          <a:srcRect t="7397" r="2437" b="14057"/>
          <a:stretch/>
        </p:blipFill>
        <p:spPr>
          <a:xfrm>
            <a:off x="4723075" y="1926571"/>
            <a:ext cx="4124822" cy="2171004"/>
          </a:xfrm>
          <a:prstGeom prst="rect">
            <a:avLst/>
          </a:prstGeom>
          <a:ln>
            <a:solidFill>
              <a:schemeClr val="tx1"/>
            </a:solidFill>
          </a:ln>
        </p:spPr>
      </p:pic>
      <p:cxnSp>
        <p:nvCxnSpPr>
          <p:cNvPr id="13" name="Ευθύγραμμο βέλος σύνδεσης 12"/>
          <p:cNvCxnSpPr>
            <a:endCxn id="7" idx="0"/>
          </p:cNvCxnSpPr>
          <p:nvPr/>
        </p:nvCxnSpPr>
        <p:spPr>
          <a:xfrm flipH="1">
            <a:off x="4723075" y="3784821"/>
            <a:ext cx="1281808" cy="12749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Ευθύγραμμο βέλος σύνδεσης 15"/>
          <p:cNvCxnSpPr>
            <a:endCxn id="10" idx="0"/>
          </p:cNvCxnSpPr>
          <p:nvPr/>
        </p:nvCxnSpPr>
        <p:spPr>
          <a:xfrm>
            <a:off x="7545788" y="3784821"/>
            <a:ext cx="58352" cy="127494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 name="Εικόνα 11"/>
          <p:cNvPicPr>
            <a:picLocks noChangeAspect="1"/>
          </p:cNvPicPr>
          <p:nvPr/>
        </p:nvPicPr>
        <p:blipFill>
          <a:blip r:embed="rId6"/>
          <a:stretch>
            <a:fillRect/>
          </a:stretch>
        </p:blipFill>
        <p:spPr>
          <a:xfrm>
            <a:off x="0" y="0"/>
            <a:ext cx="1980000" cy="984968"/>
          </a:xfrm>
          <a:prstGeom prst="rect">
            <a:avLst/>
          </a:prstGeom>
          <a:ln>
            <a:solidFill>
              <a:schemeClr val="tx1"/>
            </a:solidFill>
          </a:ln>
        </p:spPr>
      </p:pic>
    </p:spTree>
    <p:extLst>
      <p:ext uri="{BB962C8B-B14F-4D97-AF65-F5344CB8AC3E}">
        <p14:creationId xmlns:p14="http://schemas.microsoft.com/office/powerpoint/2010/main" val="11406178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Air temperature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Ορθογώνιο 7"/>
          <p:cNvSpPr/>
          <p:nvPr/>
        </p:nvSpPr>
        <p:spPr>
          <a:xfrm>
            <a:off x="170955" y="1661854"/>
            <a:ext cx="3764942" cy="397031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Earth is the only planet we know to support life. It is not very close or too far from the sun. It is in a zone that is just the right one, not too hot or too cold. The average earth temperature is about 33.6 F (0.9°C), according to NASA.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However, temperatures vary greatly throughout the world, depending on the time of year, ocean and wind currents and weather conditions. The summers tend to be warmer and the winters are colder.</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4" name="Εικόνα 13"/>
          <p:cNvPicPr>
            <a:picLocks noChangeAspect="1"/>
          </p:cNvPicPr>
          <p:nvPr/>
        </p:nvPicPr>
        <p:blipFill>
          <a:blip r:embed="rId3"/>
          <a:stretch>
            <a:fillRect/>
          </a:stretch>
        </p:blipFill>
        <p:spPr>
          <a:xfrm>
            <a:off x="4179421" y="1781092"/>
            <a:ext cx="4670381" cy="2589916"/>
          </a:xfrm>
          <a:prstGeom prst="rect">
            <a:avLst/>
          </a:prstGeom>
          <a:solidFill>
            <a:schemeClr val="bg1"/>
          </a:solidFill>
        </p:spPr>
      </p:pic>
      <p:pic>
        <p:nvPicPr>
          <p:cNvPr id="18" name="Εικόνα 17"/>
          <p:cNvPicPr>
            <a:picLocks noChangeAspect="1"/>
          </p:cNvPicPr>
          <p:nvPr/>
        </p:nvPicPr>
        <p:blipFill>
          <a:blip r:embed="rId4"/>
          <a:stretch>
            <a:fillRect/>
          </a:stretch>
        </p:blipFill>
        <p:spPr>
          <a:xfrm>
            <a:off x="0" y="0"/>
            <a:ext cx="1980000" cy="998460"/>
          </a:xfrm>
          <a:prstGeom prst="rect">
            <a:avLst/>
          </a:prstGeom>
          <a:solidFill>
            <a:schemeClr val="bg1"/>
          </a:solidFill>
          <a:ln>
            <a:solidFill>
              <a:schemeClr val="tx1"/>
            </a:solidFill>
          </a:ln>
        </p:spPr>
      </p:pic>
    </p:spTree>
    <p:extLst>
      <p:ext uri="{BB962C8B-B14F-4D97-AF65-F5344CB8AC3E}">
        <p14:creationId xmlns:p14="http://schemas.microsoft.com/office/powerpoint/2010/main" val="33756733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Air temperature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 name="Ορθογώνιο 11"/>
          <p:cNvSpPr/>
          <p:nvPr/>
        </p:nvSpPr>
        <p:spPr>
          <a:xfrm>
            <a:off x="241256" y="1654427"/>
            <a:ext cx="3764943" cy="452431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Air temperature is subject to normal and irregular changes.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normal changes are due to the various movements of the earth and the irregularities in the alternation of the various weather conditions. The most important of these moves is the rotation of the earth around its axis, which takes place in one day and its passing around the sun that is completed in one year.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From the normal temperature changes, the daily and annual changes are the most important.</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3" name="Εικόνα 2"/>
          <p:cNvPicPr>
            <a:picLocks noChangeAspect="1"/>
          </p:cNvPicPr>
          <p:nvPr/>
        </p:nvPicPr>
        <p:blipFill>
          <a:blip r:embed="rId3"/>
          <a:stretch>
            <a:fillRect/>
          </a:stretch>
        </p:blipFill>
        <p:spPr>
          <a:xfrm>
            <a:off x="4572000" y="1754583"/>
            <a:ext cx="4035630" cy="2622907"/>
          </a:xfrm>
          <a:prstGeom prst="rect">
            <a:avLst/>
          </a:prstGeom>
        </p:spPr>
      </p:pic>
      <p:pic>
        <p:nvPicPr>
          <p:cNvPr id="4" name="Εικόνα 3"/>
          <p:cNvPicPr>
            <a:picLocks noChangeAspect="1"/>
          </p:cNvPicPr>
          <p:nvPr/>
        </p:nvPicPr>
        <p:blipFill>
          <a:blip r:embed="rId4"/>
          <a:stretch>
            <a:fillRect/>
          </a:stretch>
        </p:blipFill>
        <p:spPr>
          <a:xfrm>
            <a:off x="0" y="0"/>
            <a:ext cx="1980000" cy="998460"/>
          </a:xfrm>
          <a:prstGeom prst="rect">
            <a:avLst/>
          </a:prstGeom>
          <a:solidFill>
            <a:schemeClr val="bg1"/>
          </a:solidFill>
          <a:ln>
            <a:solidFill>
              <a:schemeClr val="tx1"/>
            </a:solidFill>
          </a:ln>
        </p:spPr>
      </p:pic>
    </p:spTree>
    <p:extLst>
      <p:ext uri="{BB962C8B-B14F-4D97-AF65-F5344CB8AC3E}">
        <p14:creationId xmlns:p14="http://schemas.microsoft.com/office/powerpoint/2010/main" val="2506259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Water Temperature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0" name="Εικόνα 9"/>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pic>
        <p:nvPicPr>
          <p:cNvPr id="1026" name="Picture 2" descr="ÎÏÎ¿ÏÎ­Î»ÎµÏÎ¼Î± ÎµÎ¹ÎºÏÎ½Î±Ï Î³Î¹Î± water tempera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8461"/>
            <a:ext cx="1980000" cy="989999"/>
          </a:xfrm>
          <a:prstGeom prst="rect">
            <a:avLst/>
          </a:prstGeom>
          <a:solidFill>
            <a:schemeClr val="bg1"/>
          </a:solidFill>
          <a:ln>
            <a:solidFill>
              <a:schemeClr val="tx1"/>
            </a:solidFill>
          </a:ln>
        </p:spPr>
      </p:pic>
      <p:sp>
        <p:nvSpPr>
          <p:cNvPr id="3" name="Ορθογώνιο 2"/>
          <p:cNvSpPr/>
          <p:nvPr/>
        </p:nvSpPr>
        <p:spPr>
          <a:xfrm>
            <a:off x="165370" y="1493292"/>
            <a:ext cx="5116749" cy="369331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vertical variation of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water temperature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is closely related to the flow of ocean currents. Generally, the way the water temperature is divided into water depths is characterized by the existence of three zones: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surface zone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(5 - 200 m),</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transition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zone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200 - 1000 m</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deep zone (&gt; 1000 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temperature in the upper water layer, ranging from 0 to 5 m, is determined by factors independent of the ocean circulation, such as the amount of solar energy and the ocean-atmosphere thermal exchange mechanism.</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 name="Εικόνα 4"/>
          <p:cNvPicPr>
            <a:picLocks noChangeAspect="1"/>
          </p:cNvPicPr>
          <p:nvPr/>
        </p:nvPicPr>
        <p:blipFill rotWithShape="1">
          <a:blip r:embed="rId5"/>
          <a:srcRect l="2014" t="1390" r="5105" b="7344"/>
          <a:stretch/>
        </p:blipFill>
        <p:spPr>
          <a:xfrm>
            <a:off x="5505855" y="1562221"/>
            <a:ext cx="3069077" cy="3555460"/>
          </a:xfrm>
          <a:prstGeom prst="rect">
            <a:avLst/>
          </a:prstGeom>
          <a:ln>
            <a:solidFill>
              <a:schemeClr val="tx1"/>
            </a:solidFill>
          </a:ln>
        </p:spPr>
      </p:pic>
      <p:sp>
        <p:nvSpPr>
          <p:cNvPr id="11" name="Ορθογώνιο 10"/>
          <p:cNvSpPr/>
          <p:nvPr/>
        </p:nvSpPr>
        <p:spPr>
          <a:xfrm>
            <a:off x="877921" y="5681443"/>
            <a:ext cx="7388158" cy="646331"/>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temperature in the ocean surface layers ranges between -2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32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Its distribution depends more on the latitude, the season and the currents.</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3" name="Ευθεία γραμμή σύνδεσης 12"/>
          <p:cNvCxnSpPr/>
          <p:nvPr/>
        </p:nvCxnSpPr>
        <p:spPr>
          <a:xfrm>
            <a:off x="243191" y="5496128"/>
            <a:ext cx="844360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57845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Humid air in the atmosphere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Εικόνα 3"/>
          <p:cNvPicPr>
            <a:picLocks noChangeAspect="1"/>
          </p:cNvPicPr>
          <p:nvPr/>
        </p:nvPicPr>
        <p:blipFill>
          <a:blip r:embed="rId3"/>
          <a:stretch>
            <a:fillRect/>
          </a:stretch>
        </p:blipFill>
        <p:spPr>
          <a:xfrm>
            <a:off x="0" y="0"/>
            <a:ext cx="1980000" cy="998459"/>
          </a:xfrm>
          <a:prstGeom prst="rect">
            <a:avLst/>
          </a:prstGeom>
          <a:ln>
            <a:solidFill>
              <a:schemeClr val="tx1"/>
            </a:solidFill>
          </a:ln>
        </p:spPr>
      </p:pic>
      <p:sp>
        <p:nvSpPr>
          <p:cNvPr id="5" name="Ορθογώνιο 4"/>
          <p:cNvSpPr/>
          <p:nvPr/>
        </p:nvSpPr>
        <p:spPr>
          <a:xfrm>
            <a:off x="139148" y="2201246"/>
            <a:ext cx="4432852" cy="1754326"/>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Water is one of the main ingredients for the existence of life on earth. The concentration of water vapor in the atmosphere is not stable, but fluctuates widely, varying from 0.2% in cold dry climates to up to 5% in wet tropics. </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139148" y="4482707"/>
            <a:ext cx="4432852"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 every first minute of the hour almost 109 tons of water are fed into the atmosphere. Most of this water comes from the evaporation that occurs in the oceans.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7" name="Εικόνα 6"/>
          <p:cNvPicPr>
            <a:picLocks noChangeAspect="1"/>
          </p:cNvPicPr>
          <p:nvPr/>
        </p:nvPicPr>
        <p:blipFill>
          <a:blip r:embed="rId4"/>
          <a:stretch>
            <a:fillRect/>
          </a:stretch>
        </p:blipFill>
        <p:spPr>
          <a:xfrm>
            <a:off x="4866198" y="2312564"/>
            <a:ext cx="4027627" cy="2588449"/>
          </a:xfrm>
          <a:prstGeom prst="rect">
            <a:avLst/>
          </a:prstGeom>
          <a:ln>
            <a:solidFill>
              <a:schemeClr val="tx1"/>
            </a:solidFill>
          </a:ln>
        </p:spPr>
      </p:pic>
      <p:sp>
        <p:nvSpPr>
          <p:cNvPr id="11" name="TextBox 10"/>
          <p:cNvSpPr txBox="1"/>
          <p:nvPr/>
        </p:nvSpPr>
        <p:spPr>
          <a:xfrm>
            <a:off x="3029447" y="1526650"/>
            <a:ext cx="308510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Georgia"/>
                <a:ea typeface="+mn-ea"/>
                <a:cs typeface="+mn-cs"/>
              </a:rPr>
              <a:t>Water in the atmosphere</a:t>
            </a:r>
            <a:endParaRPr kumimoji="0" lang="el-GR" sz="1800" b="0" i="0" u="sng" strike="noStrike" kern="1200" cap="none" spc="0" normalizeH="0" baseline="0" noProof="0" dirty="0">
              <a:ln>
                <a:noFill/>
              </a:ln>
              <a:solidFill>
                <a:prstClr val="black"/>
              </a:solidFill>
              <a:effectLst/>
              <a:uLnTx/>
              <a:uFillTx/>
              <a:latin typeface="Georgia"/>
              <a:ea typeface="+mn-ea"/>
              <a:cs typeface="+mn-cs"/>
            </a:endParaRPr>
          </a:p>
        </p:txBody>
      </p:sp>
      <p:cxnSp>
        <p:nvCxnSpPr>
          <p:cNvPr id="12" name="Ευθεία γραμμή σύνδεσης 11"/>
          <p:cNvCxnSpPr/>
          <p:nvPr/>
        </p:nvCxnSpPr>
        <p:spPr>
          <a:xfrm>
            <a:off x="224444" y="4164676"/>
            <a:ext cx="42561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5687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Humid air in the atmosphere</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 name="TextBox 9"/>
          <p:cNvSpPr txBox="1"/>
          <p:nvPr/>
        </p:nvSpPr>
        <p:spPr>
          <a:xfrm>
            <a:off x="5971430" y="1693627"/>
            <a:ext cx="2329732" cy="1200329"/>
          </a:xfrm>
          <a:prstGeom prst="rect">
            <a:avLst/>
          </a:prstGeom>
          <a:solidFill>
            <a:schemeClr val="accent2">
              <a:lumMod val="60000"/>
              <a:lumOff val="40000"/>
            </a:schemeClr>
          </a:solidFill>
          <a:ln>
            <a:solidFill>
              <a:schemeClr val="tx1"/>
            </a:solid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eorgia"/>
                <a:ea typeface="+mn-ea"/>
                <a:cs typeface="+mn-cs"/>
              </a:rPr>
              <a:t>Clouds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eorgia"/>
                <a:ea typeface="+mn-ea"/>
                <a:cs typeface="+mn-cs"/>
              </a:rPr>
              <a:t>Fog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eorgia"/>
                <a:ea typeface="+mn-ea"/>
                <a:cs typeface="+mn-cs"/>
              </a:rPr>
              <a:t>Rain and Snow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Georgia"/>
                <a:ea typeface="+mn-ea"/>
                <a:cs typeface="+mn-cs"/>
              </a:rPr>
              <a:t>Storms and Hail</a:t>
            </a:r>
            <a:endParaRPr kumimoji="0" lang="el-GR" sz="1800" b="0" i="0" u="none" strike="noStrike" kern="1200" cap="none" spc="0" normalizeH="0" baseline="0" noProof="0" dirty="0">
              <a:ln>
                <a:noFill/>
              </a:ln>
              <a:solidFill>
                <a:prstClr val="black"/>
              </a:solidFill>
              <a:effectLst/>
              <a:uLnTx/>
              <a:uFillTx/>
              <a:latin typeface="Georgia"/>
              <a:ea typeface="+mn-ea"/>
              <a:cs typeface="+mn-cs"/>
            </a:endParaRPr>
          </a:p>
        </p:txBody>
      </p:sp>
      <p:sp>
        <p:nvSpPr>
          <p:cNvPr id="3" name="Ορθογώνιο 2"/>
          <p:cNvSpPr/>
          <p:nvPr/>
        </p:nvSpPr>
        <p:spPr>
          <a:xfrm>
            <a:off x="131196" y="1828800"/>
            <a:ext cx="4440804"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Humid air is called the air consisting of dry air and water vapor. The amount of water vapor in the humid air is expressed by the term </a:t>
            </a:r>
            <a:r>
              <a:rPr kumimoji="0" lang="en-US" sz="18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humidity</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Δεξί βέλος 7"/>
          <p:cNvSpPr/>
          <p:nvPr/>
        </p:nvSpPr>
        <p:spPr>
          <a:xfrm>
            <a:off x="4945711" y="2158619"/>
            <a:ext cx="652007" cy="2703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Georgia"/>
              <a:ea typeface="+mn-ea"/>
              <a:cs typeface="+mn-cs"/>
            </a:endParaRPr>
          </a:p>
        </p:txBody>
      </p:sp>
      <p:pic>
        <p:nvPicPr>
          <p:cNvPr id="9" name="Εικόνα 8"/>
          <p:cNvPicPr>
            <a:picLocks noChangeAspect="1"/>
          </p:cNvPicPr>
          <p:nvPr/>
        </p:nvPicPr>
        <p:blipFill>
          <a:blip r:embed="rId3"/>
          <a:stretch>
            <a:fillRect/>
          </a:stretch>
        </p:blipFill>
        <p:spPr>
          <a:xfrm>
            <a:off x="4006196" y="3551179"/>
            <a:ext cx="5014687" cy="2931663"/>
          </a:xfrm>
          <a:prstGeom prst="rect">
            <a:avLst/>
          </a:prstGeom>
        </p:spPr>
      </p:pic>
      <p:pic>
        <p:nvPicPr>
          <p:cNvPr id="11" name="Εικόνα 10"/>
          <p:cNvPicPr>
            <a:picLocks noChangeAspect="1"/>
          </p:cNvPicPr>
          <p:nvPr/>
        </p:nvPicPr>
        <p:blipFill>
          <a:blip r:embed="rId4"/>
          <a:stretch>
            <a:fillRect/>
          </a:stretch>
        </p:blipFill>
        <p:spPr>
          <a:xfrm>
            <a:off x="229676" y="4385807"/>
            <a:ext cx="2609850" cy="1752600"/>
          </a:xfrm>
          <a:prstGeom prst="rect">
            <a:avLst/>
          </a:prstGeom>
          <a:ln>
            <a:solidFill>
              <a:schemeClr val="tx1"/>
            </a:solidFill>
          </a:ln>
        </p:spPr>
      </p:pic>
      <p:cxnSp>
        <p:nvCxnSpPr>
          <p:cNvPr id="13" name="Ευθύγραμμο βέλος σύνδεσης 12"/>
          <p:cNvCxnSpPr>
            <a:endCxn id="11" idx="0"/>
          </p:cNvCxnSpPr>
          <p:nvPr/>
        </p:nvCxnSpPr>
        <p:spPr>
          <a:xfrm>
            <a:off x="811033" y="2997483"/>
            <a:ext cx="723568" cy="13883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Ευθύγραμμο βέλος σύνδεσης 14"/>
          <p:cNvCxnSpPr>
            <a:endCxn id="9" idx="1"/>
          </p:cNvCxnSpPr>
          <p:nvPr/>
        </p:nvCxnSpPr>
        <p:spPr>
          <a:xfrm>
            <a:off x="811033" y="2987153"/>
            <a:ext cx="3195163" cy="20298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7" name="Εικόνα 16"/>
          <p:cNvPicPr>
            <a:picLocks noChangeAspect="1"/>
          </p:cNvPicPr>
          <p:nvPr/>
        </p:nvPicPr>
        <p:blipFill>
          <a:blip r:embed="rId5"/>
          <a:stretch>
            <a:fillRect/>
          </a:stretch>
        </p:blipFill>
        <p:spPr>
          <a:xfrm>
            <a:off x="1" y="-1088"/>
            <a:ext cx="1979999" cy="998459"/>
          </a:xfrm>
          <a:prstGeom prst="rect">
            <a:avLst/>
          </a:prstGeom>
          <a:ln>
            <a:solidFill>
              <a:schemeClr val="tx1"/>
            </a:solidFill>
          </a:ln>
        </p:spPr>
      </p:pic>
    </p:spTree>
    <p:extLst>
      <p:ext uri="{BB962C8B-B14F-4D97-AF65-F5344CB8AC3E}">
        <p14:creationId xmlns:p14="http://schemas.microsoft.com/office/powerpoint/2010/main" val="40335231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Solar and Earth radiation</a:t>
            </a:r>
          </a:p>
        </p:txBody>
      </p:sp>
      <p:pic>
        <p:nvPicPr>
          <p:cNvPr id="4" name="Εικόνα 3"/>
          <p:cNvPicPr>
            <a:picLocks noChangeAspect="1"/>
          </p:cNvPicPr>
          <p:nvPr/>
        </p:nvPicPr>
        <p:blipFill rotWithShape="1">
          <a:blip r:embed="rId3"/>
          <a:srcRect t="7584"/>
          <a:stretch/>
        </p:blipFill>
        <p:spPr>
          <a:xfrm>
            <a:off x="1" y="0"/>
            <a:ext cx="1979999" cy="997371"/>
          </a:xfrm>
          <a:prstGeom prst="rect">
            <a:avLst/>
          </a:prstGeom>
          <a:ln>
            <a:solidFill>
              <a:schemeClr val="tx1"/>
            </a:solidFill>
          </a:ln>
        </p:spPr>
      </p:pic>
      <p:sp>
        <p:nvSpPr>
          <p:cNvPr id="5" name="Ορθογώνιο 4"/>
          <p:cNvSpPr/>
          <p:nvPr/>
        </p:nvSpPr>
        <p:spPr>
          <a:xfrm>
            <a:off x="282634" y="1913230"/>
            <a:ext cx="3965170" cy="452431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sun is the main source of energy in the earth, which in turn affects the earth's atmosphere, setting the various meteorological systems in motion and generating various atmospheric processes in general.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During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passage of solar radiation through the atmosphere of the earth, this radiation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undergoes: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eflection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diffusion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back in Space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25</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Absorption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from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clouds,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dust and water vapor (25</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4871258" y="1913230"/>
            <a:ext cx="4023359" cy="203132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50% of solar radiation reaches the surface of the earth as direct and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diffused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radiation. From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it,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5</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is reflected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diffused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from the surface of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earth.</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45</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is absorbed by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earth and turns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into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heat.</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12" name="Ευθεία γραμμή σύνδεσης 11"/>
          <p:cNvCxnSpPr/>
          <p:nvPr/>
        </p:nvCxnSpPr>
        <p:spPr>
          <a:xfrm>
            <a:off x="4572000" y="1913230"/>
            <a:ext cx="0" cy="442106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Ευθεία γραμμή σύνδεσης 18"/>
          <p:cNvCxnSpPr/>
          <p:nvPr/>
        </p:nvCxnSpPr>
        <p:spPr>
          <a:xfrm>
            <a:off x="282634" y="3990109"/>
            <a:ext cx="428936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Ορθογώνιο 19"/>
          <p:cNvSpPr/>
          <p:nvPr/>
        </p:nvSpPr>
        <p:spPr>
          <a:xfrm>
            <a:off x="4871258" y="4643689"/>
            <a:ext cx="402335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surface of the earth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emits 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heat it receives in the form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of radiation.</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1" name="Οβάλ 20"/>
          <p:cNvSpPr/>
          <p:nvPr/>
        </p:nvSpPr>
        <p:spPr>
          <a:xfrm>
            <a:off x="5178830" y="3296815"/>
            <a:ext cx="540327" cy="36078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Georgia"/>
              <a:ea typeface="+mn-ea"/>
              <a:cs typeface="+mn-cs"/>
            </a:endParaRPr>
          </a:p>
        </p:txBody>
      </p:sp>
      <p:cxnSp>
        <p:nvCxnSpPr>
          <p:cNvPr id="23" name="Ευθύγραμμο βέλος σύνδεσης 22"/>
          <p:cNvCxnSpPr>
            <a:stCxn id="21" idx="5"/>
            <a:endCxn id="20" idx="0"/>
          </p:cNvCxnSpPr>
          <p:nvPr/>
        </p:nvCxnSpPr>
        <p:spPr>
          <a:xfrm>
            <a:off x="5640028" y="3604764"/>
            <a:ext cx="1242910" cy="10389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Βέλος λυγισμένο προς τα επάνω 25"/>
          <p:cNvSpPr/>
          <p:nvPr/>
        </p:nvSpPr>
        <p:spPr>
          <a:xfrm rot="5400000">
            <a:off x="7025157" y="5309320"/>
            <a:ext cx="882762" cy="1167200"/>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Georgia"/>
              <a:ea typeface="+mn-ea"/>
              <a:cs typeface="+mn-cs"/>
            </a:endParaRPr>
          </a:p>
        </p:txBody>
      </p:sp>
    </p:spTree>
    <p:extLst>
      <p:ext uri="{BB962C8B-B14F-4D97-AF65-F5344CB8AC3E}">
        <p14:creationId xmlns:p14="http://schemas.microsoft.com/office/powerpoint/2010/main" val="8606348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Solar and Earth radiation</a:t>
            </a:r>
          </a:p>
        </p:txBody>
      </p:sp>
      <p:pic>
        <p:nvPicPr>
          <p:cNvPr id="4" name="Εικόνα 3"/>
          <p:cNvPicPr>
            <a:picLocks noChangeAspect="1"/>
          </p:cNvPicPr>
          <p:nvPr/>
        </p:nvPicPr>
        <p:blipFill rotWithShape="1">
          <a:blip r:embed="rId3"/>
          <a:srcRect t="7584"/>
          <a:stretch/>
        </p:blipFill>
        <p:spPr>
          <a:xfrm>
            <a:off x="1" y="0"/>
            <a:ext cx="1979999" cy="997371"/>
          </a:xfrm>
          <a:prstGeom prst="rect">
            <a:avLst/>
          </a:prstGeom>
          <a:ln>
            <a:solidFill>
              <a:schemeClr val="tx1"/>
            </a:solidFill>
          </a:ln>
        </p:spPr>
      </p:pic>
      <p:pic>
        <p:nvPicPr>
          <p:cNvPr id="24" name="Εικόνα 23"/>
          <p:cNvPicPr>
            <a:picLocks noChangeAspect="1"/>
          </p:cNvPicPr>
          <p:nvPr/>
        </p:nvPicPr>
        <p:blipFill>
          <a:blip r:embed="rId4"/>
          <a:stretch>
            <a:fillRect/>
          </a:stretch>
        </p:blipFill>
        <p:spPr>
          <a:xfrm>
            <a:off x="1532368" y="1782593"/>
            <a:ext cx="6079264" cy="4741826"/>
          </a:xfrm>
          <a:prstGeom prst="rect">
            <a:avLst/>
          </a:prstGeom>
        </p:spPr>
      </p:pic>
    </p:spTree>
    <p:extLst>
      <p:ext uri="{BB962C8B-B14F-4D97-AF65-F5344CB8AC3E}">
        <p14:creationId xmlns:p14="http://schemas.microsoft.com/office/powerpoint/2010/main" val="1613581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 name="Ορθογώνιο 2"/>
          <p:cNvSpPr/>
          <p:nvPr/>
        </p:nvSpPr>
        <p:spPr>
          <a:xfrm>
            <a:off x="175189" y="1598241"/>
            <a:ext cx="4191711"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wind is air in motion and its movements tend to balance the contrasts to the temperature, humidity and pressure in the atmosphere.</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Ορθογώνιο 4"/>
          <p:cNvSpPr/>
          <p:nvPr/>
        </p:nvSpPr>
        <p:spPr>
          <a:xfrm>
            <a:off x="4819829" y="1604300"/>
            <a:ext cx="4173308"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main cause of wind formation is the spatial differentiation of atmospheric pressure, due to the uneven absorption of solar radiation on the surface of the earth.</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TextBox 5"/>
          <p:cNvSpPr txBox="1"/>
          <p:nvPr/>
        </p:nvSpPr>
        <p:spPr>
          <a:xfrm>
            <a:off x="2373595" y="3123935"/>
            <a:ext cx="4396811" cy="646331"/>
          </a:xfrm>
          <a:prstGeom prst="rect">
            <a:avLst/>
          </a:prstGeom>
          <a:solidFill>
            <a:schemeClr val="accent2">
              <a:lumMod val="60000"/>
              <a:lumOff val="40000"/>
            </a:schemeClr>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 moves from an area of high pressure to an area of low pressure</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7" name="Εικόνα 6"/>
          <p:cNvPicPr>
            <a:picLocks noChangeAspect="1"/>
          </p:cNvPicPr>
          <p:nvPr/>
        </p:nvPicPr>
        <p:blipFill rotWithShape="1">
          <a:blip r:embed="rId3"/>
          <a:srcRect l="1749" t="29642" r="2332" b="8743"/>
          <a:stretch/>
        </p:blipFill>
        <p:spPr>
          <a:xfrm>
            <a:off x="1884348" y="4101691"/>
            <a:ext cx="5375305" cy="2589665"/>
          </a:xfrm>
          <a:prstGeom prst="rect">
            <a:avLst/>
          </a:prstGeom>
          <a:ln>
            <a:solidFill>
              <a:schemeClr val="tx1"/>
            </a:solidFill>
          </a:ln>
        </p:spPr>
      </p:pic>
      <p:cxnSp>
        <p:nvCxnSpPr>
          <p:cNvPr id="9" name="Ευθεία γραμμή σύνδεσης 8"/>
          <p:cNvCxnSpPr/>
          <p:nvPr/>
        </p:nvCxnSpPr>
        <p:spPr>
          <a:xfrm>
            <a:off x="4572000" y="1598241"/>
            <a:ext cx="0" cy="12003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Εικόνα 7"/>
          <p:cNvPicPr>
            <a:picLocks noChangeAspect="1"/>
          </p:cNvPicPr>
          <p:nvPr/>
        </p:nvPicPr>
        <p:blipFill>
          <a:blip r:embed="rId4"/>
          <a:stretch>
            <a:fillRect/>
          </a:stretch>
        </p:blipFill>
        <p:spPr>
          <a:xfrm>
            <a:off x="0" y="0"/>
            <a:ext cx="1979999" cy="997371"/>
          </a:xfrm>
          <a:prstGeom prst="rect">
            <a:avLst/>
          </a:prstGeom>
          <a:ln>
            <a:solidFill>
              <a:schemeClr val="tx1"/>
            </a:solidFill>
          </a:ln>
        </p:spPr>
      </p:pic>
    </p:spTree>
    <p:extLst>
      <p:ext uri="{BB962C8B-B14F-4D97-AF65-F5344CB8AC3E}">
        <p14:creationId xmlns:p14="http://schemas.microsoft.com/office/powerpoint/2010/main" val="37970105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TextBox 7"/>
          <p:cNvSpPr txBox="1"/>
          <p:nvPr/>
        </p:nvSpPr>
        <p:spPr>
          <a:xfrm>
            <a:off x="1" y="1888621"/>
            <a:ext cx="45719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Georgia"/>
                <a:ea typeface="+mn-ea"/>
                <a:cs typeface="+mn-cs"/>
              </a:rPr>
              <a:t>Direction</a:t>
            </a:r>
            <a:endParaRPr kumimoji="0" lang="el-GR" sz="1800" b="0" i="0" u="sng" strike="noStrike" kern="1200" cap="none" spc="0" normalizeH="0" baseline="0" noProof="0" dirty="0">
              <a:ln>
                <a:noFill/>
              </a:ln>
              <a:solidFill>
                <a:prstClr val="black"/>
              </a:solidFill>
              <a:effectLst/>
              <a:uLnTx/>
              <a:uFillTx/>
              <a:latin typeface="Georgia"/>
              <a:ea typeface="+mn-ea"/>
              <a:cs typeface="+mn-cs"/>
            </a:endParaRPr>
          </a:p>
        </p:txBody>
      </p:sp>
      <p:sp>
        <p:nvSpPr>
          <p:cNvPr id="10" name="TextBox 9"/>
          <p:cNvSpPr txBox="1"/>
          <p:nvPr/>
        </p:nvSpPr>
        <p:spPr>
          <a:xfrm>
            <a:off x="4572000" y="1888621"/>
            <a:ext cx="45719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Georgia"/>
                <a:ea typeface="+mn-ea"/>
                <a:cs typeface="+mn-cs"/>
              </a:rPr>
              <a:t>Speed</a:t>
            </a:r>
            <a:endParaRPr kumimoji="0" lang="el-GR" sz="1800" b="0" i="0" u="sng" strike="noStrike" kern="1200" cap="none" spc="0" normalizeH="0" baseline="0" noProof="0" dirty="0">
              <a:ln>
                <a:noFill/>
              </a:ln>
              <a:solidFill>
                <a:prstClr val="black"/>
              </a:solidFill>
              <a:effectLst/>
              <a:uLnTx/>
              <a:uFillTx/>
              <a:latin typeface="Georgia"/>
              <a:ea typeface="+mn-ea"/>
              <a:cs typeface="+mn-cs"/>
            </a:endParaRPr>
          </a:p>
        </p:txBody>
      </p:sp>
      <p:sp>
        <p:nvSpPr>
          <p:cNvPr id="11" name="Αριστερό άγκιστρο 10"/>
          <p:cNvSpPr/>
          <p:nvPr/>
        </p:nvSpPr>
        <p:spPr>
          <a:xfrm rot="5400000">
            <a:off x="4289991" y="-658025"/>
            <a:ext cx="521293" cy="4572003"/>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Georgia"/>
              <a:ea typeface="+mn-ea"/>
              <a:cs typeface="+mn-cs"/>
            </a:endParaRPr>
          </a:p>
        </p:txBody>
      </p:sp>
      <p:pic>
        <p:nvPicPr>
          <p:cNvPr id="13" name="Εικόνα 12"/>
          <p:cNvPicPr>
            <a:picLocks noChangeAspect="1"/>
          </p:cNvPicPr>
          <p:nvPr/>
        </p:nvPicPr>
        <p:blipFill>
          <a:blip r:embed="rId3"/>
          <a:stretch>
            <a:fillRect/>
          </a:stretch>
        </p:blipFill>
        <p:spPr>
          <a:xfrm>
            <a:off x="5551588" y="2452687"/>
            <a:ext cx="2570102" cy="2570102"/>
          </a:xfrm>
          <a:prstGeom prst="rect">
            <a:avLst/>
          </a:prstGeom>
          <a:ln>
            <a:solidFill>
              <a:schemeClr val="tx1"/>
            </a:solidFill>
          </a:ln>
        </p:spPr>
      </p:pic>
      <p:pic>
        <p:nvPicPr>
          <p:cNvPr id="14" name="Εικόνα 13"/>
          <p:cNvPicPr>
            <a:picLocks noChangeAspect="1"/>
          </p:cNvPicPr>
          <p:nvPr/>
        </p:nvPicPr>
        <p:blipFill>
          <a:blip r:embed="rId4"/>
          <a:stretch>
            <a:fillRect/>
          </a:stretch>
        </p:blipFill>
        <p:spPr>
          <a:xfrm>
            <a:off x="650436" y="2452687"/>
            <a:ext cx="3228399" cy="3167100"/>
          </a:xfrm>
          <a:prstGeom prst="rect">
            <a:avLst/>
          </a:prstGeom>
          <a:ln>
            <a:solidFill>
              <a:schemeClr val="tx1"/>
            </a:solidFill>
          </a:ln>
        </p:spPr>
      </p:pic>
      <p:sp>
        <p:nvSpPr>
          <p:cNvPr id="15" name="Ορθογώνιο 14"/>
          <p:cNvSpPr/>
          <p:nvPr/>
        </p:nvSpPr>
        <p:spPr>
          <a:xfrm>
            <a:off x="5551588" y="5217523"/>
            <a:ext cx="2570102" cy="646331"/>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Expressed in </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m/</a:t>
            </a:r>
            <a:r>
              <a:rPr kumimoji="0" lang="el-GR"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sec</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l-GR"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km</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l-GR"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mi</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l-GR"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knots</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 name="Ορθογώνιο 15"/>
          <p:cNvSpPr/>
          <p:nvPr/>
        </p:nvSpPr>
        <p:spPr>
          <a:xfrm>
            <a:off x="6098207" y="6267797"/>
            <a:ext cx="1519583" cy="369332"/>
          </a:xfrm>
          <a:prstGeom prst="rect">
            <a:avLst/>
          </a:prstGeom>
          <a:noFill/>
          <a:ln>
            <a:noFill/>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Beaufort scale</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Συν 4"/>
          <p:cNvSpPr/>
          <p:nvPr/>
        </p:nvSpPr>
        <p:spPr>
          <a:xfrm>
            <a:off x="6630810" y="5851305"/>
            <a:ext cx="454375" cy="416492"/>
          </a:xfrm>
          <a:prstGeom prst="mathPlus">
            <a:avLst>
              <a:gd name="adj1" fmla="val 74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Georgia"/>
              <a:ea typeface="+mn-ea"/>
              <a:cs typeface="+mn-cs"/>
            </a:endParaRPr>
          </a:p>
        </p:txBody>
      </p:sp>
      <p:pic>
        <p:nvPicPr>
          <p:cNvPr id="17" name="Εικόνα 16"/>
          <p:cNvPicPr>
            <a:picLocks noChangeAspect="1"/>
          </p:cNvPicPr>
          <p:nvPr/>
        </p:nvPicPr>
        <p:blipFill>
          <a:blip r:embed="rId5"/>
          <a:stretch>
            <a:fillRect/>
          </a:stretch>
        </p:blipFill>
        <p:spPr>
          <a:xfrm>
            <a:off x="0" y="0"/>
            <a:ext cx="1979999" cy="997371"/>
          </a:xfrm>
          <a:prstGeom prst="rect">
            <a:avLst/>
          </a:prstGeom>
          <a:ln>
            <a:solidFill>
              <a:schemeClr val="tx1"/>
            </a:solidFill>
          </a:ln>
        </p:spPr>
      </p:pic>
    </p:spTree>
    <p:extLst>
      <p:ext uri="{BB962C8B-B14F-4D97-AF65-F5344CB8AC3E}">
        <p14:creationId xmlns:p14="http://schemas.microsoft.com/office/powerpoint/2010/main" val="288175285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 Speed</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Εικόνα 3"/>
          <p:cNvPicPr>
            <a:picLocks noChangeAspect="1"/>
          </p:cNvPicPr>
          <p:nvPr/>
        </p:nvPicPr>
        <p:blipFill>
          <a:blip r:embed="rId3"/>
          <a:stretch>
            <a:fillRect/>
          </a:stretch>
        </p:blipFill>
        <p:spPr>
          <a:xfrm>
            <a:off x="0" y="0"/>
            <a:ext cx="1980000" cy="991944"/>
          </a:xfrm>
          <a:prstGeom prst="rect">
            <a:avLst/>
          </a:prstGeom>
          <a:ln>
            <a:solidFill>
              <a:schemeClr val="tx1"/>
            </a:solidFill>
          </a:ln>
        </p:spPr>
      </p:pic>
      <p:pic>
        <p:nvPicPr>
          <p:cNvPr id="12" name="Εικόνα 11"/>
          <p:cNvPicPr>
            <a:picLocks noChangeAspect="1"/>
          </p:cNvPicPr>
          <p:nvPr/>
        </p:nvPicPr>
        <p:blipFill rotWithShape="1">
          <a:blip r:embed="rId4"/>
          <a:srcRect l="1641" t="3763" r="1624" b="1386"/>
          <a:stretch/>
        </p:blipFill>
        <p:spPr>
          <a:xfrm>
            <a:off x="2723768" y="2000250"/>
            <a:ext cx="6420231" cy="4863394"/>
          </a:xfrm>
          <a:prstGeom prst="rect">
            <a:avLst/>
          </a:prstGeom>
          <a:ln>
            <a:solidFill>
              <a:schemeClr val="tx1"/>
            </a:solidFill>
          </a:ln>
        </p:spPr>
      </p:pic>
      <p:pic>
        <p:nvPicPr>
          <p:cNvPr id="14" name="Εικόνα 13"/>
          <p:cNvPicPr>
            <a:picLocks noChangeAspect="1"/>
          </p:cNvPicPr>
          <p:nvPr/>
        </p:nvPicPr>
        <p:blipFill>
          <a:blip r:embed="rId5"/>
          <a:stretch>
            <a:fillRect/>
          </a:stretch>
        </p:blipFill>
        <p:spPr>
          <a:xfrm>
            <a:off x="0" y="4000500"/>
            <a:ext cx="2286000" cy="2857500"/>
          </a:xfrm>
          <a:prstGeom prst="rect">
            <a:avLst/>
          </a:prstGeom>
          <a:ln>
            <a:solidFill>
              <a:schemeClr val="tx1"/>
            </a:solidFill>
          </a:ln>
        </p:spPr>
      </p:pic>
      <p:sp>
        <p:nvSpPr>
          <p:cNvPr id="15" name="Ορθογώνιο 14"/>
          <p:cNvSpPr/>
          <p:nvPr/>
        </p:nvSpPr>
        <p:spPr>
          <a:xfrm>
            <a:off x="2723768" y="1505878"/>
            <a:ext cx="6420231"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Beaufort Scale</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 name="Ορθογώνιο 15"/>
          <p:cNvSpPr/>
          <p:nvPr/>
        </p:nvSpPr>
        <p:spPr>
          <a:xfrm>
            <a:off x="0" y="1875210"/>
            <a:ext cx="2589376" cy="203132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Beaufort scale classifies winds in 13 categories based on their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intensity. There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are exactly twelve values ​​and in addition zero, which corresponds to apnea.</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458694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 Direction</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9" name="Εικόνα 8"/>
          <p:cNvPicPr>
            <a:picLocks noChangeAspect="1"/>
          </p:cNvPicPr>
          <p:nvPr/>
        </p:nvPicPr>
        <p:blipFill>
          <a:blip r:embed="rId3"/>
          <a:stretch>
            <a:fillRect/>
          </a:stretch>
        </p:blipFill>
        <p:spPr>
          <a:xfrm>
            <a:off x="4871103" y="2022758"/>
            <a:ext cx="4093435" cy="4062051"/>
          </a:xfrm>
          <a:prstGeom prst="rect">
            <a:avLst/>
          </a:prstGeom>
          <a:ln>
            <a:solidFill>
              <a:schemeClr val="tx1"/>
            </a:solidFill>
          </a:ln>
        </p:spPr>
      </p:pic>
      <p:pic>
        <p:nvPicPr>
          <p:cNvPr id="3" name="Εικόνα 2"/>
          <p:cNvPicPr>
            <a:picLocks noChangeAspect="1"/>
          </p:cNvPicPr>
          <p:nvPr/>
        </p:nvPicPr>
        <p:blipFill>
          <a:blip r:embed="rId4"/>
          <a:stretch>
            <a:fillRect/>
          </a:stretch>
        </p:blipFill>
        <p:spPr>
          <a:xfrm>
            <a:off x="0" y="0"/>
            <a:ext cx="1980000" cy="993094"/>
          </a:xfrm>
          <a:prstGeom prst="rect">
            <a:avLst/>
          </a:prstGeom>
          <a:ln>
            <a:solidFill>
              <a:schemeClr val="tx1"/>
            </a:solidFill>
          </a:ln>
        </p:spPr>
      </p:pic>
      <p:pic>
        <p:nvPicPr>
          <p:cNvPr id="5" name="Εικόνα 4"/>
          <p:cNvPicPr>
            <a:picLocks noChangeAspect="1"/>
          </p:cNvPicPr>
          <p:nvPr/>
        </p:nvPicPr>
        <p:blipFill>
          <a:blip r:embed="rId5"/>
          <a:stretch>
            <a:fillRect/>
          </a:stretch>
        </p:blipFill>
        <p:spPr>
          <a:xfrm>
            <a:off x="199003" y="3067941"/>
            <a:ext cx="3561993" cy="1975969"/>
          </a:xfrm>
          <a:prstGeom prst="rect">
            <a:avLst/>
          </a:prstGeom>
          <a:ln>
            <a:solidFill>
              <a:schemeClr val="tx1"/>
            </a:solidFill>
          </a:ln>
        </p:spPr>
      </p:pic>
      <p:sp>
        <p:nvSpPr>
          <p:cNvPr id="6" name="Δεξί βέλος 5"/>
          <p:cNvSpPr/>
          <p:nvPr/>
        </p:nvSpPr>
        <p:spPr>
          <a:xfrm rot="10800000">
            <a:off x="3918670" y="3910646"/>
            <a:ext cx="794758" cy="2905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Georgia"/>
              <a:ea typeface="+mn-ea"/>
              <a:cs typeface="+mn-cs"/>
            </a:endParaRPr>
          </a:p>
        </p:txBody>
      </p:sp>
      <p:sp>
        <p:nvSpPr>
          <p:cNvPr id="10" name="Ορθογώνιο 9"/>
          <p:cNvSpPr/>
          <p:nvPr/>
        </p:nvSpPr>
        <p:spPr>
          <a:xfrm>
            <a:off x="105508" y="2022758"/>
            <a:ext cx="4466491"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direction of the wind is expressed either in degrees, beginning at the magnetic north, either with wind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symbols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or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nominal.</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02691466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Waves</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Εικόνα 3"/>
          <p:cNvPicPr>
            <a:picLocks noChangeAspect="1"/>
          </p:cNvPicPr>
          <p:nvPr/>
        </p:nvPicPr>
        <p:blipFill>
          <a:blip r:embed="rId3"/>
          <a:stretch>
            <a:fillRect/>
          </a:stretch>
        </p:blipFill>
        <p:spPr>
          <a:xfrm>
            <a:off x="0" y="0"/>
            <a:ext cx="1980000" cy="993094"/>
          </a:xfrm>
          <a:prstGeom prst="rect">
            <a:avLst/>
          </a:prstGeom>
          <a:ln>
            <a:solidFill>
              <a:schemeClr val="tx1"/>
            </a:solidFill>
          </a:ln>
        </p:spPr>
      </p:pic>
      <p:pic>
        <p:nvPicPr>
          <p:cNvPr id="8" name="Εικόνα 7"/>
          <p:cNvPicPr>
            <a:picLocks noChangeAspect="1"/>
          </p:cNvPicPr>
          <p:nvPr/>
        </p:nvPicPr>
        <p:blipFill>
          <a:blip r:embed="rId4"/>
          <a:stretch>
            <a:fillRect/>
          </a:stretch>
        </p:blipFill>
        <p:spPr>
          <a:xfrm>
            <a:off x="168291" y="3174566"/>
            <a:ext cx="3623418" cy="1808455"/>
          </a:xfrm>
          <a:prstGeom prst="rect">
            <a:avLst/>
          </a:prstGeom>
          <a:ln>
            <a:solidFill>
              <a:schemeClr val="tx1"/>
            </a:solidFill>
          </a:ln>
        </p:spPr>
      </p:pic>
      <p:pic>
        <p:nvPicPr>
          <p:cNvPr id="12" name="Εικόνα 11"/>
          <p:cNvPicPr>
            <a:picLocks noChangeAspect="1"/>
          </p:cNvPicPr>
          <p:nvPr/>
        </p:nvPicPr>
        <p:blipFill>
          <a:blip r:embed="rId5"/>
          <a:stretch>
            <a:fillRect/>
          </a:stretch>
        </p:blipFill>
        <p:spPr>
          <a:xfrm>
            <a:off x="4418175" y="2453870"/>
            <a:ext cx="4448175" cy="3249848"/>
          </a:xfrm>
          <a:prstGeom prst="rect">
            <a:avLst/>
          </a:prstGeom>
          <a:ln>
            <a:solidFill>
              <a:schemeClr val="tx1"/>
            </a:solidFill>
          </a:ln>
        </p:spPr>
      </p:pic>
      <p:sp>
        <p:nvSpPr>
          <p:cNvPr id="16" name="TextBox 15"/>
          <p:cNvSpPr txBox="1"/>
          <p:nvPr/>
        </p:nvSpPr>
        <p:spPr>
          <a:xfrm>
            <a:off x="3059394" y="1585747"/>
            <a:ext cx="317903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Characteristics</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490741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Swells</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4" name="Εικόνα 3"/>
          <p:cNvPicPr>
            <a:picLocks noChangeAspect="1"/>
          </p:cNvPicPr>
          <p:nvPr/>
        </p:nvPicPr>
        <p:blipFill>
          <a:blip r:embed="rId3"/>
          <a:stretch>
            <a:fillRect/>
          </a:stretch>
        </p:blipFill>
        <p:spPr>
          <a:xfrm>
            <a:off x="0" y="0"/>
            <a:ext cx="1980000" cy="993094"/>
          </a:xfrm>
          <a:prstGeom prst="rect">
            <a:avLst/>
          </a:prstGeom>
          <a:ln>
            <a:solidFill>
              <a:schemeClr val="tx1"/>
            </a:solidFill>
          </a:ln>
        </p:spPr>
      </p:pic>
      <p:pic>
        <p:nvPicPr>
          <p:cNvPr id="13" name="Εικόνα 12"/>
          <p:cNvPicPr>
            <a:picLocks noChangeAspect="1"/>
          </p:cNvPicPr>
          <p:nvPr/>
        </p:nvPicPr>
        <p:blipFill rotWithShape="1">
          <a:blip r:embed="rId4"/>
          <a:srcRect l="4577" t="5522" r="5491"/>
          <a:stretch/>
        </p:blipFill>
        <p:spPr>
          <a:xfrm>
            <a:off x="3850806" y="2994451"/>
            <a:ext cx="3169466" cy="3329666"/>
          </a:xfrm>
          <a:prstGeom prst="rect">
            <a:avLst/>
          </a:prstGeom>
          <a:ln>
            <a:solidFill>
              <a:schemeClr val="tx1"/>
            </a:solidFill>
          </a:ln>
        </p:spPr>
      </p:pic>
      <p:sp>
        <p:nvSpPr>
          <p:cNvPr id="3" name="Ελλειψοειδής επεξήγηση 2"/>
          <p:cNvSpPr/>
          <p:nvPr/>
        </p:nvSpPr>
        <p:spPr>
          <a:xfrm>
            <a:off x="6016653" y="1780948"/>
            <a:ext cx="3059394" cy="1213503"/>
          </a:xfrm>
          <a:prstGeom prst="wedgeEllipseCallout">
            <a:avLst>
              <a:gd name="adj1" fmla="val -43459"/>
              <a:gd name="adj2" fmla="val 14559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Georgia"/>
              <a:ea typeface="+mn-ea"/>
              <a:cs typeface="+mn-cs"/>
            </a:endParaRPr>
          </a:p>
        </p:txBody>
      </p:sp>
      <p:sp>
        <p:nvSpPr>
          <p:cNvPr id="5" name="TextBox 4"/>
          <p:cNvSpPr txBox="1"/>
          <p:nvPr/>
        </p:nvSpPr>
        <p:spPr>
          <a:xfrm>
            <a:off x="6016653" y="2203034"/>
            <a:ext cx="305939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Is it a swell???</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89730" y="1972201"/>
            <a:ext cx="4572000" cy="1200329"/>
          </a:xfrm>
          <a:prstGeom prst="rect">
            <a:avLst/>
          </a:prstGeom>
        </p:spPr>
        <p:txBody>
          <a:bodyP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Swells are collections of waves produced by storm winds raging hundreds of miles out to sea, rather than the product of local winds along beaches. </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Ελλειψοειδής επεξήγηση 6"/>
          <p:cNvSpPr/>
          <p:nvPr/>
        </p:nvSpPr>
        <p:spPr>
          <a:xfrm>
            <a:off x="4965520" y="3525140"/>
            <a:ext cx="862711" cy="828942"/>
          </a:xfrm>
          <a:prstGeom prst="wedgeEllipseCallout">
            <a:avLst>
              <a:gd name="adj1" fmla="val -19843"/>
              <a:gd name="adj2" fmla="val 100644"/>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Georgia"/>
              <a:ea typeface="+mn-ea"/>
              <a:cs typeface="+mn-cs"/>
            </a:endParaRPr>
          </a:p>
        </p:txBody>
      </p:sp>
      <p:sp>
        <p:nvSpPr>
          <p:cNvPr id="9" name="TextBox 8"/>
          <p:cNvSpPr txBox="1"/>
          <p:nvPr/>
        </p:nvSpPr>
        <p:spPr>
          <a:xfrm>
            <a:off x="5140501" y="3754945"/>
            <a:ext cx="51274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Georgia"/>
                <a:ea typeface="+mn-ea"/>
                <a:cs typeface="+mn-cs"/>
              </a:rPr>
              <a:t>No</a:t>
            </a:r>
            <a:endParaRPr kumimoji="0" lang="el-GR" sz="1800" b="0" i="0" u="none" strike="noStrike" kern="1200" cap="none" spc="0" normalizeH="0" baseline="0" noProof="0" dirty="0">
              <a:ln>
                <a:noFill/>
              </a:ln>
              <a:solidFill>
                <a:prstClr val="black"/>
              </a:solidFill>
              <a:effectLst/>
              <a:uLnTx/>
              <a:uFillTx/>
              <a:latin typeface="Georgia"/>
              <a:ea typeface="+mn-ea"/>
              <a:cs typeface="+mn-cs"/>
            </a:endParaRPr>
          </a:p>
        </p:txBody>
      </p:sp>
      <p:pic>
        <p:nvPicPr>
          <p:cNvPr id="10" name="Εικόνα 9"/>
          <p:cNvPicPr>
            <a:picLocks noChangeAspect="1"/>
          </p:cNvPicPr>
          <p:nvPr/>
        </p:nvPicPr>
        <p:blipFill>
          <a:blip r:embed="rId5"/>
          <a:stretch>
            <a:fillRect/>
          </a:stretch>
        </p:blipFill>
        <p:spPr>
          <a:xfrm>
            <a:off x="165164" y="3568631"/>
            <a:ext cx="3259733" cy="2181305"/>
          </a:xfrm>
          <a:prstGeom prst="rect">
            <a:avLst/>
          </a:prstGeom>
          <a:ln>
            <a:solidFill>
              <a:schemeClr val="tx1"/>
            </a:solidFill>
          </a:ln>
        </p:spPr>
      </p:pic>
      <p:sp>
        <p:nvSpPr>
          <p:cNvPr id="11" name="Κάτω βέλος 10"/>
          <p:cNvSpPr/>
          <p:nvPr/>
        </p:nvSpPr>
        <p:spPr>
          <a:xfrm>
            <a:off x="1667886" y="3172530"/>
            <a:ext cx="254288" cy="34425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Georgia"/>
              <a:ea typeface="+mn-ea"/>
              <a:cs typeface="+mn-cs"/>
            </a:endParaRPr>
          </a:p>
        </p:txBody>
      </p:sp>
    </p:spTree>
    <p:extLst>
      <p:ext uri="{BB962C8B-B14F-4D97-AF65-F5344CB8AC3E}">
        <p14:creationId xmlns:p14="http://schemas.microsoft.com/office/powerpoint/2010/main" val="10499948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Numerical Weather Prediction Models</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8" name="Εικόνα 7"/>
          <p:cNvPicPr>
            <a:picLocks noChangeAspect="1"/>
          </p:cNvPicPr>
          <p:nvPr/>
        </p:nvPicPr>
        <p:blipFill>
          <a:blip r:embed="rId3"/>
          <a:stretch>
            <a:fillRect/>
          </a:stretch>
        </p:blipFill>
        <p:spPr>
          <a:xfrm>
            <a:off x="0" y="0"/>
            <a:ext cx="1980000" cy="993094"/>
          </a:xfrm>
          <a:prstGeom prst="rect">
            <a:avLst/>
          </a:prstGeom>
          <a:ln>
            <a:solidFill>
              <a:schemeClr val="tx1"/>
            </a:solidFill>
          </a:ln>
        </p:spPr>
      </p:pic>
      <p:sp>
        <p:nvSpPr>
          <p:cNvPr id="12" name="Ορθογώνιο 11"/>
          <p:cNvSpPr/>
          <p:nvPr/>
        </p:nvSpPr>
        <p:spPr>
          <a:xfrm>
            <a:off x="0" y="1547312"/>
            <a:ext cx="8938901" cy="12003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Numerical weather prediction models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are continuously fueled with information on various atmospheric conditions such as atmospheric pressure, temperature, humidity, etc. from meteorological stations established by each country's meteorological services on land and at sea. </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5" name="Εικόνα 14"/>
          <p:cNvPicPr>
            <a:picLocks noChangeAspect="1"/>
          </p:cNvPicPr>
          <p:nvPr/>
        </p:nvPicPr>
        <p:blipFill>
          <a:blip r:embed="rId4"/>
          <a:stretch>
            <a:fillRect/>
          </a:stretch>
        </p:blipFill>
        <p:spPr>
          <a:xfrm>
            <a:off x="3679058" y="2914116"/>
            <a:ext cx="5259843" cy="3690937"/>
          </a:xfrm>
          <a:prstGeom prst="rect">
            <a:avLst/>
          </a:prstGeom>
          <a:ln>
            <a:solidFill>
              <a:schemeClr val="tx1"/>
            </a:solidFill>
          </a:ln>
        </p:spPr>
      </p:pic>
      <p:sp>
        <p:nvSpPr>
          <p:cNvPr id="16" name="Ορθογώνιο 15"/>
          <p:cNvSpPr/>
          <p:nvPr/>
        </p:nvSpPr>
        <p:spPr>
          <a:xfrm>
            <a:off x="-1" y="2914116"/>
            <a:ext cx="3555051" cy="147732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They are also powered by information about points of the atmosphere at specific altitudes even at points of the upper atmosphere.</a:t>
            </a:r>
          </a:p>
        </p:txBody>
      </p:sp>
    </p:spTree>
    <p:extLst>
      <p:ext uri="{BB962C8B-B14F-4D97-AF65-F5344CB8AC3E}">
        <p14:creationId xmlns:p14="http://schemas.microsoft.com/office/powerpoint/2010/main" val="29348830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Numerical Weather Prediction Models</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Ορθογώνιο 13"/>
          <p:cNvSpPr/>
          <p:nvPr/>
        </p:nvSpPr>
        <p:spPr>
          <a:xfrm>
            <a:off x="346202" y="1674674"/>
            <a:ext cx="8464511"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Numerical models run algorithms and equations that simulate the physical processes taking place in the atmosphere, giving results on how the atmosphere will work in the next few hours.</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3" name="Εικόνα 2"/>
          <p:cNvPicPr>
            <a:picLocks noChangeAspect="1"/>
          </p:cNvPicPr>
          <p:nvPr/>
        </p:nvPicPr>
        <p:blipFill rotWithShape="1">
          <a:blip r:embed="rId3"/>
          <a:srcRect t="24268"/>
          <a:stretch/>
        </p:blipFill>
        <p:spPr>
          <a:xfrm>
            <a:off x="1664071" y="2891840"/>
            <a:ext cx="5815858" cy="2485282"/>
          </a:xfrm>
          <a:prstGeom prst="rect">
            <a:avLst/>
          </a:prstGeom>
          <a:ln>
            <a:solidFill>
              <a:schemeClr val="tx1"/>
            </a:solidFill>
          </a:ln>
        </p:spPr>
      </p:pic>
      <p:pic>
        <p:nvPicPr>
          <p:cNvPr id="6" name="Εικόνα 5"/>
          <p:cNvPicPr>
            <a:picLocks noChangeAspect="1"/>
          </p:cNvPicPr>
          <p:nvPr/>
        </p:nvPicPr>
        <p:blipFill>
          <a:blip r:embed="rId4"/>
          <a:stretch>
            <a:fillRect/>
          </a:stretch>
        </p:blipFill>
        <p:spPr>
          <a:xfrm>
            <a:off x="0" y="0"/>
            <a:ext cx="1980000" cy="993094"/>
          </a:xfrm>
          <a:prstGeom prst="rect">
            <a:avLst/>
          </a:prstGeom>
          <a:ln>
            <a:solidFill>
              <a:schemeClr val="tx1"/>
            </a:solidFill>
          </a:ln>
        </p:spPr>
      </p:pic>
    </p:spTree>
    <p:extLst>
      <p:ext uri="{BB962C8B-B14F-4D97-AF65-F5344CB8AC3E}">
        <p14:creationId xmlns:p14="http://schemas.microsoft.com/office/powerpoint/2010/main" val="127878113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Phases of weather forecasting through numerical models</a:t>
            </a:r>
          </a:p>
        </p:txBody>
      </p:sp>
      <p:sp>
        <p:nvSpPr>
          <p:cNvPr id="6" name="Ορθογώνιο 5"/>
          <p:cNvSpPr/>
          <p:nvPr/>
        </p:nvSpPr>
        <p:spPr>
          <a:xfrm>
            <a:off x="457200" y="2113795"/>
            <a:ext cx="8200102" cy="2862322"/>
          </a:xfrm>
          <a:prstGeom prst="rect">
            <a:avLst/>
          </a:prstGeom>
          <a:noFill/>
          <a:ln>
            <a:no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weather forecast includes the conversion of data from observations into forecasts, through a numerical model, into </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three basic </a:t>
            </a:r>
            <a:r>
              <a:rPr kumimoji="0" lang="en-US" sz="18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phases</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first phase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is the collection and analysis of meteorological data to determine the initial conditions of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model.</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second phase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requires the use of deterministic numerical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prediction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models, based on dynamic and natural atmospheric processes, to visualize the initial conditions of the system in future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situations.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third phase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concerns the conversion of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 outputs produced from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numerical models into practical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valuable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information for users.</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 name="Εικόνα 4"/>
          <p:cNvPicPr>
            <a:picLocks noChangeAspect="1"/>
          </p:cNvPicPr>
          <p:nvPr/>
        </p:nvPicPr>
        <p:blipFill>
          <a:blip r:embed="rId3"/>
          <a:stretch>
            <a:fillRect/>
          </a:stretch>
        </p:blipFill>
        <p:spPr>
          <a:xfrm>
            <a:off x="0" y="8792"/>
            <a:ext cx="1980000" cy="993094"/>
          </a:xfrm>
          <a:prstGeom prst="rect">
            <a:avLst/>
          </a:prstGeom>
          <a:ln>
            <a:solidFill>
              <a:schemeClr val="tx1"/>
            </a:solidFill>
          </a:ln>
        </p:spPr>
      </p:pic>
    </p:spTree>
    <p:extLst>
      <p:ext uri="{BB962C8B-B14F-4D97-AF65-F5344CB8AC3E}">
        <p14:creationId xmlns:p14="http://schemas.microsoft.com/office/powerpoint/2010/main" val="35921020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993095"/>
            <a:ext cx="800219" cy="5864905"/>
          </a:xfrm>
          <a:prstGeom prst="rect">
            <a:avLst/>
          </a:prstGeom>
          <a:solidFill>
            <a:schemeClr val="accent2">
              <a:lumMod val="60000"/>
              <a:lumOff val="40000"/>
            </a:schemeClr>
          </a:solidFill>
          <a:ln>
            <a:solidFill>
              <a:schemeClr val="tx1"/>
            </a:solidFill>
          </a:ln>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Phases of weather forecasting through numerical models</a:t>
            </a:r>
          </a:p>
        </p:txBody>
      </p:sp>
      <p:pic>
        <p:nvPicPr>
          <p:cNvPr id="3" name="Εικόνα 2"/>
          <p:cNvPicPr>
            <a:picLocks noChangeAspect="1"/>
          </p:cNvPicPr>
          <p:nvPr/>
        </p:nvPicPr>
        <p:blipFill rotWithShape="1">
          <a:blip r:embed="rId3"/>
          <a:srcRect l="1830" t="8115" b="4526"/>
          <a:stretch/>
        </p:blipFill>
        <p:spPr>
          <a:xfrm>
            <a:off x="2245540" y="990217"/>
            <a:ext cx="4652921" cy="5867783"/>
          </a:xfrm>
          <a:prstGeom prst="rect">
            <a:avLst/>
          </a:prstGeom>
          <a:ln>
            <a:solidFill>
              <a:schemeClr val="tx1"/>
            </a:solidFill>
          </a:ln>
        </p:spPr>
      </p:pic>
      <p:pic>
        <p:nvPicPr>
          <p:cNvPr id="5" name="Εικόνα 4"/>
          <p:cNvPicPr>
            <a:picLocks noChangeAspect="1"/>
          </p:cNvPicPr>
          <p:nvPr/>
        </p:nvPicPr>
        <p:blipFill>
          <a:blip r:embed="rId4"/>
          <a:stretch>
            <a:fillRect/>
          </a:stretch>
        </p:blipFill>
        <p:spPr>
          <a:xfrm>
            <a:off x="0" y="0"/>
            <a:ext cx="1980000" cy="993094"/>
          </a:xfrm>
          <a:prstGeom prst="rect">
            <a:avLst/>
          </a:prstGeom>
          <a:ln>
            <a:solidFill>
              <a:schemeClr val="tx1"/>
            </a:solidFill>
          </a:ln>
        </p:spPr>
      </p:pic>
    </p:spTree>
    <p:extLst>
      <p:ext uri="{BB962C8B-B14F-4D97-AF65-F5344CB8AC3E}">
        <p14:creationId xmlns:p14="http://schemas.microsoft.com/office/powerpoint/2010/main" val="6923638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828965"/>
            <a:ext cx="45720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Global Forecast Models</a:t>
            </a:r>
            <a:endParaRPr kumimoji="0" lang="en-US" sz="20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 name="Ορθογώνιο 2"/>
          <p:cNvSpPr/>
          <p:nvPr/>
        </p:nvSpPr>
        <p:spPr>
          <a:xfrm>
            <a:off x="1029768" y="2694019"/>
            <a:ext cx="2512464" cy="2585323"/>
          </a:xfrm>
          <a:prstGeom prst="rect">
            <a:avLst/>
          </a:prstGeom>
          <a:solidFill>
            <a:schemeClr val="accent2">
              <a:lumMod val="60000"/>
              <a:lumOff val="4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ECMWF</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GFS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NOGAPS or</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NAVGEM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GEM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UKMO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GM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JMA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NWS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USAF</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 name="TextBox 3"/>
          <p:cNvSpPr txBox="1"/>
          <p:nvPr/>
        </p:nvSpPr>
        <p:spPr>
          <a:xfrm>
            <a:off x="4572000" y="1844354"/>
            <a:ext cx="457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Regional (Greek) Forecast Models</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Ορθογώνιο 4"/>
          <p:cNvSpPr/>
          <p:nvPr/>
        </p:nvSpPr>
        <p:spPr>
          <a:xfrm>
            <a:off x="5097567" y="2694019"/>
            <a:ext cx="3520866" cy="1754326"/>
          </a:xfrm>
          <a:prstGeom prst="rect">
            <a:avLst/>
          </a:prstGeom>
          <a:solidFill>
            <a:schemeClr val="accent2">
              <a:lumMod val="60000"/>
              <a:lumOff val="40000"/>
            </a:schemeClr>
          </a:solidFill>
          <a:ln>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Bolam</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and</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MM5 </a:t>
            </a:r>
            <a:endPar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COSMO</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-from</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Hellenic National Meteorological Service (EMY)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SKIRON/ETA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(Poseidon)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Αίολος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WRF</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ARW)</a:t>
            </a:r>
            <a:endPar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SuperForecast</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7" name="Ευθεία γραμμή σύνδεσης 6"/>
          <p:cNvCxnSpPr/>
          <p:nvPr/>
        </p:nvCxnSpPr>
        <p:spPr>
          <a:xfrm>
            <a:off x="4572000" y="1709530"/>
            <a:ext cx="0" cy="394384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Numerical Weather Prediction Models</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0" name="Εικόνα 9"/>
          <p:cNvPicPr>
            <a:picLocks noChangeAspect="1"/>
          </p:cNvPicPr>
          <p:nvPr/>
        </p:nvPicPr>
        <p:blipFill>
          <a:blip r:embed="rId3"/>
          <a:stretch>
            <a:fillRect/>
          </a:stretch>
        </p:blipFill>
        <p:spPr>
          <a:xfrm>
            <a:off x="0" y="0"/>
            <a:ext cx="1980000" cy="993094"/>
          </a:xfrm>
          <a:prstGeom prst="rect">
            <a:avLst/>
          </a:prstGeom>
          <a:ln>
            <a:solidFill>
              <a:schemeClr val="tx1"/>
            </a:solidFill>
          </a:ln>
        </p:spPr>
      </p:pic>
    </p:spTree>
    <p:extLst>
      <p:ext uri="{BB962C8B-B14F-4D97-AF65-F5344CB8AC3E}">
        <p14:creationId xmlns:p14="http://schemas.microsoft.com/office/powerpoint/2010/main" val="13823438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123728" y="980728"/>
            <a:ext cx="489654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Outputs of Numerical Weather Prediction Models</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Εικόνα 5"/>
          <p:cNvPicPr>
            <a:picLocks noChangeAspect="1"/>
          </p:cNvPicPr>
          <p:nvPr/>
        </p:nvPicPr>
        <p:blipFill>
          <a:blip r:embed="rId3"/>
          <a:stretch>
            <a:fillRect/>
          </a:stretch>
        </p:blipFill>
        <p:spPr>
          <a:xfrm>
            <a:off x="491438" y="2226365"/>
            <a:ext cx="3134357" cy="2126075"/>
          </a:xfrm>
          <a:prstGeom prst="rect">
            <a:avLst/>
          </a:prstGeom>
        </p:spPr>
      </p:pic>
      <p:pic>
        <p:nvPicPr>
          <p:cNvPr id="8" name="Εικόνα 7"/>
          <p:cNvPicPr>
            <a:picLocks noChangeAspect="1"/>
          </p:cNvPicPr>
          <p:nvPr/>
        </p:nvPicPr>
        <p:blipFill>
          <a:blip r:embed="rId4"/>
          <a:stretch>
            <a:fillRect/>
          </a:stretch>
        </p:blipFill>
        <p:spPr>
          <a:xfrm>
            <a:off x="491438" y="4476450"/>
            <a:ext cx="3134357" cy="2262059"/>
          </a:xfrm>
          <a:prstGeom prst="rect">
            <a:avLst/>
          </a:prstGeom>
        </p:spPr>
      </p:pic>
      <p:pic>
        <p:nvPicPr>
          <p:cNvPr id="10" name="Εικόνα 9"/>
          <p:cNvPicPr>
            <a:picLocks noChangeAspect="1"/>
          </p:cNvPicPr>
          <p:nvPr/>
        </p:nvPicPr>
        <p:blipFill>
          <a:blip r:embed="rId5"/>
          <a:stretch>
            <a:fillRect/>
          </a:stretch>
        </p:blipFill>
        <p:spPr>
          <a:xfrm>
            <a:off x="5111146" y="2226365"/>
            <a:ext cx="3194608" cy="3856383"/>
          </a:xfrm>
          <a:prstGeom prst="rect">
            <a:avLst/>
          </a:prstGeom>
        </p:spPr>
      </p:pic>
      <p:sp>
        <p:nvSpPr>
          <p:cNvPr id="12" name="TextBox 11"/>
          <p:cNvSpPr txBox="1"/>
          <p:nvPr/>
        </p:nvSpPr>
        <p:spPr>
          <a:xfrm>
            <a:off x="206734" y="1796995"/>
            <a:ext cx="810237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Cloud cover-Air temperature (SKIRON)</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Surface wind(10m) (POSEIDON)</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13" name="Εικόνα 12"/>
          <p:cNvPicPr>
            <a:picLocks noChangeAspect="1"/>
          </p:cNvPicPr>
          <p:nvPr/>
        </p:nvPicPr>
        <p:blipFill>
          <a:blip r:embed="rId6"/>
          <a:stretch>
            <a:fillRect/>
          </a:stretch>
        </p:blipFill>
        <p:spPr>
          <a:xfrm>
            <a:off x="0" y="0"/>
            <a:ext cx="1980000" cy="993094"/>
          </a:xfrm>
          <a:prstGeom prst="rect">
            <a:avLst/>
          </a:prstGeom>
          <a:ln>
            <a:solidFill>
              <a:schemeClr val="tx1"/>
            </a:solidFill>
          </a:ln>
        </p:spPr>
      </p:pic>
    </p:spTree>
    <p:extLst>
      <p:ext uri="{BB962C8B-B14F-4D97-AF65-F5344CB8AC3E}">
        <p14:creationId xmlns:p14="http://schemas.microsoft.com/office/powerpoint/2010/main" val="23166938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123728" y="980728"/>
            <a:ext cx="4896544"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smtClean="0">
                <a:solidFill>
                  <a:prstClr val="black"/>
                </a:solidFill>
                <a:latin typeface="Calibri" panose="020F0502020204030204" pitchFamily="34" charset="0"/>
                <a:cs typeface="Calibri" panose="020F0502020204030204" pitchFamily="34" charset="0"/>
              </a:rPr>
              <a:t>The </a:t>
            </a:r>
            <a:r>
              <a:rPr lang="en-US" sz="2000" b="1" dirty="0">
                <a:solidFill>
                  <a:prstClr val="black"/>
                </a:solidFill>
                <a:latin typeface="Calibri" panose="020F0502020204030204" pitchFamily="34" charset="0"/>
                <a:cs typeface="Calibri" panose="020F0502020204030204" pitchFamily="34" charset="0"/>
              </a:rPr>
              <a:t>f</a:t>
            </a:r>
            <a:r>
              <a:rPr lang="en-US" sz="2000" b="1" dirty="0" smtClean="0">
                <a:solidFill>
                  <a:prstClr val="black"/>
                </a:solidFill>
                <a:latin typeface="Calibri" panose="020F0502020204030204" pitchFamily="34" charset="0"/>
                <a:cs typeface="Calibri" panose="020F0502020204030204" pitchFamily="34" charset="0"/>
              </a:rPr>
              <a:t>uture of Numerical Weather Prediction Models</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Ορθογώνιο 1"/>
          <p:cNvSpPr/>
          <p:nvPr/>
        </p:nvSpPr>
        <p:spPr>
          <a:xfrm>
            <a:off x="723569" y="2274838"/>
            <a:ext cx="7673008" cy="2308324"/>
          </a:xfrm>
          <a:prstGeom prst="rect">
            <a:avLst/>
          </a:prstGeom>
          <a:solidFill>
            <a:schemeClr val="accent2">
              <a:lumMod val="60000"/>
              <a:lumOff val="40000"/>
            </a:schemeClr>
          </a:solidFill>
          <a:ln>
            <a:solidFill>
              <a:schemeClr val="tx1"/>
            </a:solidFill>
          </a:ln>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accuracy and reliability of operational NWP systems improved significantly during the last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years.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These advances were achieved primarily by the refinement of data-assimilating processes, the introduction of new or improved types of observation, the enhancement of the physical </a:t>
            </a:r>
            <a:r>
              <a:rPr kumimoji="0" lang="en-US" sz="18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parameterisation</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procedures, and also the superior vertical and horizontal resolutions of the models. Further advances in the quality of forecast guidance during the next ten years are likely and should be achieved by increasing the spatial and temporal resolution of surface observations in data-sparse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areas.</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 name="Εικόνα 4"/>
          <p:cNvPicPr>
            <a:picLocks noChangeAspect="1"/>
          </p:cNvPicPr>
          <p:nvPr/>
        </p:nvPicPr>
        <p:blipFill>
          <a:blip r:embed="rId3"/>
          <a:stretch>
            <a:fillRect/>
          </a:stretch>
        </p:blipFill>
        <p:spPr>
          <a:xfrm>
            <a:off x="0" y="0"/>
            <a:ext cx="1980000" cy="993094"/>
          </a:xfrm>
          <a:prstGeom prst="rect">
            <a:avLst/>
          </a:prstGeom>
          <a:ln>
            <a:solidFill>
              <a:schemeClr val="tx1"/>
            </a:solidFill>
          </a:ln>
        </p:spPr>
      </p:pic>
    </p:spTree>
    <p:extLst>
      <p:ext uri="{BB962C8B-B14F-4D97-AF65-F5344CB8AC3E}">
        <p14:creationId xmlns:p14="http://schemas.microsoft.com/office/powerpoint/2010/main" val="5738221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123728" y="980728"/>
            <a:ext cx="4896544" cy="584775"/>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b="1" dirty="0" smtClean="0">
                <a:solidFill>
                  <a:prstClr val="black"/>
                </a:solidFill>
                <a:latin typeface="Calibri" panose="020F0502020204030204" pitchFamily="34" charset="0"/>
                <a:cs typeface="Calibri" panose="020F0502020204030204" pitchFamily="34" charset="0"/>
              </a:rPr>
              <a:t>2nd Part</a:t>
            </a:r>
            <a:endParaRPr kumimoji="0" lang="en-US" sz="3200" b="1" i="0" strike="noStrike" kern="1200" cap="none" spc="0" normalizeH="0" baseline="0" noProof="0" dirty="0">
              <a:ln>
                <a:noFill/>
              </a:ln>
              <a:solidFill>
                <a:prstClr val="black"/>
              </a:solidFill>
              <a:uLnTx/>
              <a:uFillTx/>
              <a:latin typeface="Calibri" panose="020F0502020204030204" pitchFamily="34" charset="0"/>
              <a:cs typeface="Calibri" panose="020F0502020204030204" pitchFamily="34" charset="0"/>
            </a:endParaRPr>
          </a:p>
        </p:txBody>
      </p:sp>
      <p:sp>
        <p:nvSpPr>
          <p:cNvPr id="2" name="Ορθογώνιο 1"/>
          <p:cNvSpPr/>
          <p:nvPr/>
        </p:nvSpPr>
        <p:spPr>
          <a:xfrm>
            <a:off x="0" y="3013502"/>
            <a:ext cx="9144000" cy="830997"/>
          </a:xfrm>
          <a:prstGeom prst="rect">
            <a:avLst/>
          </a:prstGeom>
          <a:solidFill>
            <a:schemeClr val="accent2">
              <a:lumMod val="60000"/>
              <a:lumOff val="40000"/>
            </a:schemeClr>
          </a:solidFill>
          <a:ln>
            <a:solidFill>
              <a:schemeClr val="tx1"/>
            </a:solidFill>
          </a:ln>
        </p:spPr>
        <p:txBody>
          <a:bodyPr wrap="square">
            <a:spAutoFit/>
          </a:bodyPr>
          <a:lstStyle/>
          <a:p>
            <a:pPr lvl="0" algn="ctr"/>
            <a:r>
              <a:rPr lang="en-US" sz="2400" b="1" dirty="0">
                <a:solidFill>
                  <a:prstClr val="black"/>
                </a:solidFill>
                <a:latin typeface="Calibri" panose="020F0502020204030204" pitchFamily="34" charset="0"/>
                <a:cs typeface="Calibri" panose="020F0502020204030204" pitchFamily="34" charset="0"/>
              </a:rPr>
              <a:t>MARINE WEATHER FORECAST ASSESSMENT BASED ON THE EX POST RECORDED WEATHER</a:t>
            </a:r>
          </a:p>
        </p:txBody>
      </p:sp>
    </p:spTree>
    <p:extLst>
      <p:ext uri="{BB962C8B-B14F-4D97-AF65-F5344CB8AC3E}">
        <p14:creationId xmlns:p14="http://schemas.microsoft.com/office/powerpoint/2010/main" val="35425096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endParaRPr kumimoji="0" lang="el-GR"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TextBox 5"/>
          <p:cNvSpPr txBox="1"/>
          <p:nvPr/>
        </p:nvSpPr>
        <p:spPr>
          <a:xfrm>
            <a:off x="978295" y="2418096"/>
            <a:ext cx="2934326" cy="1200329"/>
          </a:xfrm>
          <a:prstGeom prst="rect">
            <a:avLst/>
          </a:prstGeom>
          <a:solidFill>
            <a:schemeClr val="accent2">
              <a:lumMod val="60000"/>
              <a:lumOff val="40000"/>
            </a:schemeClr>
          </a:solidFill>
          <a:ln>
            <a:solidFill>
              <a:schemeClr val="tx1"/>
            </a:solidFill>
          </a:ln>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 Speed</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 Direction</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Air Temperature</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Water Temperature</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424839" y="1544591"/>
            <a:ext cx="82943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Data collected</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 name="TextBox 6"/>
          <p:cNvSpPr txBox="1"/>
          <p:nvPr/>
        </p:nvSpPr>
        <p:spPr>
          <a:xfrm>
            <a:off x="5343786" y="2416175"/>
            <a:ext cx="2934326" cy="1477328"/>
          </a:xfrm>
          <a:prstGeom prst="rect">
            <a:avLst/>
          </a:prstGeom>
          <a:solidFill>
            <a:schemeClr val="accent2">
              <a:lumMod val="60000"/>
              <a:lumOff val="40000"/>
            </a:schemeClr>
          </a:solidFill>
          <a:ln>
            <a:solidFill>
              <a:schemeClr val="tx1"/>
            </a:solidFill>
          </a:ln>
        </p:spPr>
        <p:txBody>
          <a:bodyPr wrap="square" rtlCol="0">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Wave Height</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Significant Wave Height</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Height</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Direction</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Period</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Ορθογώνιο 7"/>
          <p:cNvSpPr/>
          <p:nvPr/>
        </p:nvSpPr>
        <p:spPr>
          <a:xfrm>
            <a:off x="978295" y="1989800"/>
            <a:ext cx="2934326" cy="369332"/>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21.80</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και </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159.35</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 name="Ορθογώνιο 8"/>
          <p:cNvSpPr/>
          <p:nvPr/>
        </p:nvSpPr>
        <p:spPr>
          <a:xfrm>
            <a:off x="5343786" y="1988840"/>
            <a:ext cx="2934326" cy="369332"/>
          </a:xfrm>
          <a:prstGeom prst="rect">
            <a:avLst/>
          </a:prstGeom>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21.297</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N</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και </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157.959</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t>
            </a:r>
          </a:p>
        </p:txBody>
      </p:sp>
      <p:pic>
        <p:nvPicPr>
          <p:cNvPr id="10" name="Εικόνα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247" y="4194094"/>
            <a:ext cx="3660421" cy="2382862"/>
          </a:xfrm>
          <a:prstGeom prst="rect">
            <a:avLst/>
          </a:prstGeom>
          <a:ln>
            <a:solidFill>
              <a:schemeClr val="tx1"/>
            </a:solidFill>
          </a:ln>
        </p:spPr>
      </p:pic>
      <p:pic>
        <p:nvPicPr>
          <p:cNvPr id="11" name="Εικόνα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0738" y="4194094"/>
            <a:ext cx="3660421" cy="2382862"/>
          </a:xfrm>
          <a:prstGeom prst="rect">
            <a:avLst/>
          </a:prstGeom>
          <a:ln>
            <a:solidFill>
              <a:schemeClr val="tx1"/>
            </a:solidFill>
          </a:ln>
        </p:spPr>
      </p:pic>
      <p:cxnSp>
        <p:nvCxnSpPr>
          <p:cNvPr id="13" name="Ευθεία γραμμή σύνδεσης 12"/>
          <p:cNvCxnSpPr>
            <a:stCxn id="4" idx="2"/>
          </p:cNvCxnSpPr>
          <p:nvPr/>
        </p:nvCxnSpPr>
        <p:spPr>
          <a:xfrm flipH="1">
            <a:off x="4572000" y="1913923"/>
            <a:ext cx="1" cy="48203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677800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424839" y="1556792"/>
            <a:ext cx="82943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Variables created</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Ορθογώνιο 4"/>
          <p:cNvSpPr/>
          <p:nvPr/>
        </p:nvSpPr>
        <p:spPr>
          <a:xfrm>
            <a:off x="2286000" y="2102078"/>
            <a:ext cx="4572000" cy="2585323"/>
          </a:xfrm>
          <a:prstGeom prst="rect">
            <a:avLst/>
          </a:prstGeom>
          <a:solidFill>
            <a:schemeClr val="accent2">
              <a:lumMod val="60000"/>
              <a:lumOff val="40000"/>
            </a:schemeClr>
          </a:solidFill>
          <a:ln>
            <a:solidFill>
              <a:schemeClr val="tx1"/>
            </a:solidFill>
          </a:ln>
        </p:spPr>
        <p:txBody>
          <a:bodyPr>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 Speed</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W_Sp</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 Direction</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W_Dir</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Air Temperature</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Τ</a:t>
            </a:r>
            <a:r>
              <a:rPr kumimoji="0" lang="en-US"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emp</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Water Temperature</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err="1" smtClean="0">
                <a:ln>
                  <a:noFill/>
                </a:ln>
                <a:solidFill>
                  <a:prstClr val="black"/>
                </a:solidFill>
                <a:effectLst/>
                <a:uLnTx/>
                <a:uFillTx/>
                <a:latin typeface="Calibri" panose="020F0502020204030204" pitchFamily="34" charset="0"/>
                <a:ea typeface="+mn-ea"/>
                <a:cs typeface="Calibri" panose="020F0502020204030204" pitchFamily="34" charset="0"/>
              </a:rPr>
              <a:t>Wtemp</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Wave Height</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WWH</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Significant Wave Height</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SWVHT</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Height</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SWELL_H</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Direction</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SWELL_D</a:t>
            </a:r>
            <a:endPar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Period</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SWELL_P</a:t>
            </a:r>
          </a:p>
        </p:txBody>
      </p:sp>
      <p:sp>
        <p:nvSpPr>
          <p:cNvPr id="10" name="Ορθογώνιο 9"/>
          <p:cNvSpPr/>
          <p:nvPr/>
        </p:nvSpPr>
        <p:spPr>
          <a:xfrm>
            <a:off x="755577" y="4878951"/>
            <a:ext cx="7632847" cy="923330"/>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values ​​of the variables were recorded for 7 days, every 3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hours</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from </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14/5/2018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00:00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to</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16/5/2018 21:00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and from </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18/5/2018 </a:t>
            </a:r>
            <a:r>
              <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00:00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to </a:t>
            </a:r>
            <a:r>
              <a:rPr kumimoji="0" lang="el-GR"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21/5/2018 21:00.</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7428696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0"/>
            <a:ext cx="1980000" cy="990000"/>
          </a:xfrm>
          <a:prstGeom prst="rect">
            <a:avLst/>
          </a:prstGeom>
          <a:ln>
            <a:solidFill>
              <a:schemeClr val="tx1"/>
            </a:solidFill>
          </a:ln>
        </p:spPr>
      </p:pic>
      <p:sp>
        <p:nvSpPr>
          <p:cNvPr id="4" name="TextBox 3"/>
          <p:cNvSpPr txBox="1"/>
          <p:nvPr/>
        </p:nvSpPr>
        <p:spPr>
          <a:xfrm>
            <a:off x="424839" y="1386361"/>
            <a:ext cx="82943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Wave Height</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6" name="Εικόνα 5"/>
          <p:cNvPicPr>
            <a:picLocks noChangeAspect="1"/>
          </p:cNvPicPr>
          <p:nvPr/>
        </p:nvPicPr>
        <p:blipFill rotWithShape="1">
          <a:blip r:embed="rId4"/>
          <a:srcRect t="6496"/>
          <a:stretch/>
        </p:blipFill>
        <p:spPr>
          <a:xfrm>
            <a:off x="108019" y="1926124"/>
            <a:ext cx="4201431" cy="3002130"/>
          </a:xfrm>
          <a:prstGeom prst="rect">
            <a:avLst/>
          </a:prstGeom>
          <a:ln>
            <a:solidFill>
              <a:schemeClr val="tx1"/>
            </a:solidFill>
          </a:ln>
        </p:spPr>
      </p:pic>
      <p:pic>
        <p:nvPicPr>
          <p:cNvPr id="7" name="Εικόνα 6"/>
          <p:cNvPicPr>
            <a:picLocks noChangeAspect="1"/>
          </p:cNvPicPr>
          <p:nvPr/>
        </p:nvPicPr>
        <p:blipFill rotWithShape="1">
          <a:blip r:embed="rId5"/>
          <a:srcRect l="931" r="406" b="24192"/>
          <a:stretch/>
        </p:blipFill>
        <p:spPr>
          <a:xfrm>
            <a:off x="1089176" y="5126733"/>
            <a:ext cx="7298159" cy="1475290"/>
          </a:xfrm>
          <a:prstGeom prst="rect">
            <a:avLst/>
          </a:prstGeom>
          <a:ln>
            <a:solidFill>
              <a:schemeClr val="tx1"/>
            </a:solidFill>
          </a:ln>
        </p:spPr>
      </p:pic>
      <p:pic>
        <p:nvPicPr>
          <p:cNvPr id="8" name="Εικόνα 7"/>
          <p:cNvPicPr>
            <a:picLocks noChangeAspect="1"/>
          </p:cNvPicPr>
          <p:nvPr/>
        </p:nvPicPr>
        <p:blipFill rotWithShape="1">
          <a:blip r:embed="rId6"/>
          <a:srcRect l="1352" r="33767" b="13969"/>
          <a:stretch/>
        </p:blipFill>
        <p:spPr>
          <a:xfrm>
            <a:off x="4436197" y="1939170"/>
            <a:ext cx="4607161" cy="2989084"/>
          </a:xfrm>
          <a:prstGeom prst="rect">
            <a:avLst/>
          </a:prstGeom>
          <a:ln>
            <a:solidFill>
              <a:schemeClr val="tx1"/>
            </a:solidFill>
          </a:ln>
        </p:spPr>
      </p:pic>
    </p:spTree>
    <p:extLst>
      <p:ext uri="{BB962C8B-B14F-4D97-AF65-F5344CB8AC3E}">
        <p14:creationId xmlns:p14="http://schemas.microsoft.com/office/powerpoint/2010/main" val="2468956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424839" y="1380838"/>
            <a:ext cx="82943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Significant Wave Height</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5" name="Εικόνα 4"/>
          <p:cNvPicPr>
            <a:picLocks noChangeAspect="1"/>
          </p:cNvPicPr>
          <p:nvPr/>
        </p:nvPicPr>
        <p:blipFill rotWithShape="1">
          <a:blip r:embed="rId4"/>
          <a:srcRect t="6404"/>
          <a:stretch/>
        </p:blipFill>
        <p:spPr>
          <a:xfrm>
            <a:off x="108018" y="1939170"/>
            <a:ext cx="4201431" cy="3002130"/>
          </a:xfrm>
          <a:prstGeom prst="rect">
            <a:avLst/>
          </a:prstGeom>
          <a:ln>
            <a:solidFill>
              <a:schemeClr val="tx1"/>
            </a:solidFill>
          </a:ln>
        </p:spPr>
      </p:pic>
      <p:pic>
        <p:nvPicPr>
          <p:cNvPr id="7" name="Εικόνα 6"/>
          <p:cNvPicPr>
            <a:picLocks noChangeAspect="1"/>
          </p:cNvPicPr>
          <p:nvPr/>
        </p:nvPicPr>
        <p:blipFill rotWithShape="1">
          <a:blip r:embed="rId5"/>
          <a:srcRect l="644" r="29725" b="12775"/>
          <a:stretch/>
        </p:blipFill>
        <p:spPr>
          <a:xfrm>
            <a:off x="4426470" y="1939170"/>
            <a:ext cx="4607161" cy="3002130"/>
          </a:xfrm>
          <a:prstGeom prst="rect">
            <a:avLst/>
          </a:prstGeom>
          <a:ln>
            <a:solidFill>
              <a:schemeClr val="tx1"/>
            </a:solidFill>
          </a:ln>
        </p:spPr>
      </p:pic>
      <p:pic>
        <p:nvPicPr>
          <p:cNvPr id="9" name="Εικόνα 8"/>
          <p:cNvPicPr>
            <a:picLocks noChangeAspect="1"/>
          </p:cNvPicPr>
          <p:nvPr/>
        </p:nvPicPr>
        <p:blipFill rotWithShape="1">
          <a:blip r:embed="rId6"/>
          <a:srcRect l="850" r="427" b="25046"/>
          <a:stretch/>
        </p:blipFill>
        <p:spPr>
          <a:xfrm>
            <a:off x="1089176" y="5144364"/>
            <a:ext cx="7298160" cy="1475291"/>
          </a:xfrm>
          <a:prstGeom prst="rect">
            <a:avLst/>
          </a:prstGeom>
          <a:ln>
            <a:solidFill>
              <a:schemeClr val="tx1"/>
            </a:solidFill>
          </a:ln>
        </p:spPr>
      </p:pic>
    </p:spTree>
    <p:extLst>
      <p:ext uri="{BB962C8B-B14F-4D97-AF65-F5344CB8AC3E}">
        <p14:creationId xmlns:p14="http://schemas.microsoft.com/office/powerpoint/2010/main" val="14029355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424839" y="1380838"/>
            <a:ext cx="82943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Height</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8" name="Εικόνα 7"/>
          <p:cNvPicPr>
            <a:picLocks noChangeAspect="1"/>
          </p:cNvPicPr>
          <p:nvPr/>
        </p:nvPicPr>
        <p:blipFill rotWithShape="1">
          <a:blip r:embed="rId4"/>
          <a:srcRect t="6745"/>
          <a:stretch/>
        </p:blipFill>
        <p:spPr>
          <a:xfrm>
            <a:off x="108018" y="1927934"/>
            <a:ext cx="4201431" cy="3013365"/>
          </a:xfrm>
          <a:prstGeom prst="rect">
            <a:avLst/>
          </a:prstGeom>
          <a:ln>
            <a:solidFill>
              <a:schemeClr val="tx1"/>
            </a:solidFill>
          </a:ln>
        </p:spPr>
      </p:pic>
      <p:pic>
        <p:nvPicPr>
          <p:cNvPr id="10" name="Εικόνα 9"/>
          <p:cNvPicPr>
            <a:picLocks noChangeAspect="1"/>
          </p:cNvPicPr>
          <p:nvPr/>
        </p:nvPicPr>
        <p:blipFill rotWithShape="1">
          <a:blip r:embed="rId5"/>
          <a:srcRect l="827" r="839" b="25171"/>
          <a:stretch/>
        </p:blipFill>
        <p:spPr>
          <a:xfrm>
            <a:off x="922920" y="5144363"/>
            <a:ext cx="7298160" cy="1475292"/>
          </a:xfrm>
          <a:prstGeom prst="rect">
            <a:avLst/>
          </a:prstGeom>
          <a:ln>
            <a:solidFill>
              <a:schemeClr val="tx1"/>
            </a:solidFill>
          </a:ln>
        </p:spPr>
      </p:pic>
      <p:pic>
        <p:nvPicPr>
          <p:cNvPr id="11" name="Εικόνα 10"/>
          <p:cNvPicPr>
            <a:picLocks noChangeAspect="1"/>
          </p:cNvPicPr>
          <p:nvPr/>
        </p:nvPicPr>
        <p:blipFill rotWithShape="1">
          <a:blip r:embed="rId6"/>
          <a:srcRect l="816" r="26595" b="16801"/>
          <a:stretch/>
        </p:blipFill>
        <p:spPr>
          <a:xfrm>
            <a:off x="4426469" y="1927934"/>
            <a:ext cx="4607161" cy="3013365"/>
          </a:xfrm>
          <a:prstGeom prst="rect">
            <a:avLst/>
          </a:prstGeom>
          <a:ln>
            <a:solidFill>
              <a:schemeClr val="tx1"/>
            </a:solidFill>
          </a:ln>
        </p:spPr>
      </p:pic>
    </p:spTree>
    <p:extLst>
      <p:ext uri="{BB962C8B-B14F-4D97-AF65-F5344CB8AC3E}">
        <p14:creationId xmlns:p14="http://schemas.microsoft.com/office/powerpoint/2010/main" val="35631929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424839" y="1380838"/>
            <a:ext cx="82943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Period</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9" name="Εικόνα 8"/>
          <p:cNvPicPr>
            <a:picLocks noChangeAspect="1"/>
          </p:cNvPicPr>
          <p:nvPr/>
        </p:nvPicPr>
        <p:blipFill rotWithShape="1">
          <a:blip r:embed="rId4"/>
          <a:srcRect t="6591"/>
          <a:stretch/>
        </p:blipFill>
        <p:spPr>
          <a:xfrm>
            <a:off x="108017" y="1940584"/>
            <a:ext cx="4201431" cy="3013365"/>
          </a:xfrm>
          <a:prstGeom prst="rect">
            <a:avLst/>
          </a:prstGeom>
          <a:ln>
            <a:solidFill>
              <a:schemeClr val="tx1"/>
            </a:solidFill>
          </a:ln>
        </p:spPr>
      </p:pic>
      <p:pic>
        <p:nvPicPr>
          <p:cNvPr id="12" name="Εικόνα 11"/>
          <p:cNvPicPr>
            <a:picLocks noChangeAspect="1"/>
          </p:cNvPicPr>
          <p:nvPr/>
        </p:nvPicPr>
        <p:blipFill rotWithShape="1">
          <a:blip r:embed="rId5"/>
          <a:srcRect l="977" r="478" b="24362"/>
          <a:stretch/>
        </p:blipFill>
        <p:spPr>
          <a:xfrm>
            <a:off x="922920" y="5144363"/>
            <a:ext cx="7298160" cy="1475292"/>
          </a:xfrm>
          <a:prstGeom prst="rect">
            <a:avLst/>
          </a:prstGeom>
          <a:ln>
            <a:solidFill>
              <a:schemeClr val="tx1"/>
            </a:solidFill>
          </a:ln>
        </p:spPr>
      </p:pic>
      <p:pic>
        <p:nvPicPr>
          <p:cNvPr id="13" name="Εικόνα 12"/>
          <p:cNvPicPr>
            <a:picLocks noChangeAspect="1"/>
          </p:cNvPicPr>
          <p:nvPr/>
        </p:nvPicPr>
        <p:blipFill rotWithShape="1">
          <a:blip r:embed="rId6"/>
          <a:srcRect l="1003" r="26503" b="14464"/>
          <a:stretch/>
        </p:blipFill>
        <p:spPr>
          <a:xfrm>
            <a:off x="4426468" y="1940584"/>
            <a:ext cx="4607161" cy="3013365"/>
          </a:xfrm>
          <a:prstGeom prst="rect">
            <a:avLst/>
          </a:prstGeom>
          <a:ln>
            <a:solidFill>
              <a:schemeClr val="tx1"/>
            </a:solidFill>
          </a:ln>
        </p:spPr>
      </p:pic>
    </p:spTree>
    <p:extLst>
      <p:ext uri="{BB962C8B-B14F-4D97-AF65-F5344CB8AC3E}">
        <p14:creationId xmlns:p14="http://schemas.microsoft.com/office/powerpoint/2010/main" val="253837614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424839" y="1380838"/>
            <a:ext cx="82943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 Speed</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8" name="Εικόνα 7"/>
          <p:cNvPicPr>
            <a:picLocks noChangeAspect="1"/>
          </p:cNvPicPr>
          <p:nvPr/>
        </p:nvPicPr>
        <p:blipFill rotWithShape="1">
          <a:blip r:embed="rId4"/>
          <a:srcRect t="6663"/>
          <a:stretch/>
        </p:blipFill>
        <p:spPr>
          <a:xfrm>
            <a:off x="108017" y="1940584"/>
            <a:ext cx="4201431" cy="3013365"/>
          </a:xfrm>
          <a:prstGeom prst="rect">
            <a:avLst/>
          </a:prstGeom>
          <a:ln>
            <a:solidFill>
              <a:schemeClr val="tx1"/>
            </a:solidFill>
          </a:ln>
        </p:spPr>
      </p:pic>
      <p:pic>
        <p:nvPicPr>
          <p:cNvPr id="10" name="Εικόνα 9"/>
          <p:cNvPicPr>
            <a:picLocks noChangeAspect="1"/>
          </p:cNvPicPr>
          <p:nvPr/>
        </p:nvPicPr>
        <p:blipFill rotWithShape="1">
          <a:blip r:embed="rId5"/>
          <a:srcRect l="1135" r="319" b="24362"/>
          <a:stretch/>
        </p:blipFill>
        <p:spPr>
          <a:xfrm>
            <a:off x="922920" y="5144363"/>
            <a:ext cx="7298160" cy="1475292"/>
          </a:xfrm>
          <a:prstGeom prst="rect">
            <a:avLst/>
          </a:prstGeom>
          <a:ln>
            <a:solidFill>
              <a:schemeClr val="tx1"/>
            </a:solidFill>
          </a:ln>
        </p:spPr>
      </p:pic>
      <p:pic>
        <p:nvPicPr>
          <p:cNvPr id="11" name="Εικόνα 10"/>
          <p:cNvPicPr>
            <a:picLocks noChangeAspect="1"/>
          </p:cNvPicPr>
          <p:nvPr/>
        </p:nvPicPr>
        <p:blipFill rotWithShape="1">
          <a:blip r:embed="rId6"/>
          <a:srcRect l="1137" r="36354" b="16371"/>
          <a:stretch/>
        </p:blipFill>
        <p:spPr>
          <a:xfrm>
            <a:off x="4426467" y="1940583"/>
            <a:ext cx="4607161" cy="3013365"/>
          </a:xfrm>
          <a:prstGeom prst="rect">
            <a:avLst/>
          </a:prstGeom>
          <a:ln>
            <a:solidFill>
              <a:schemeClr val="tx1"/>
            </a:solidFill>
          </a:ln>
        </p:spPr>
      </p:pic>
    </p:spTree>
    <p:extLst>
      <p:ext uri="{BB962C8B-B14F-4D97-AF65-F5344CB8AC3E}">
        <p14:creationId xmlns:p14="http://schemas.microsoft.com/office/powerpoint/2010/main" val="10771991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424839" y="1380838"/>
            <a:ext cx="82943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Air Temperature</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9" name="Εικόνα 8"/>
          <p:cNvPicPr>
            <a:picLocks noChangeAspect="1"/>
          </p:cNvPicPr>
          <p:nvPr/>
        </p:nvPicPr>
        <p:blipFill rotWithShape="1">
          <a:blip r:embed="rId4"/>
          <a:srcRect t="6636"/>
          <a:stretch/>
        </p:blipFill>
        <p:spPr>
          <a:xfrm>
            <a:off x="108017" y="1940583"/>
            <a:ext cx="4201431" cy="3013365"/>
          </a:xfrm>
          <a:prstGeom prst="rect">
            <a:avLst/>
          </a:prstGeom>
          <a:ln>
            <a:solidFill>
              <a:schemeClr val="tx1"/>
            </a:solidFill>
          </a:ln>
        </p:spPr>
      </p:pic>
      <p:pic>
        <p:nvPicPr>
          <p:cNvPr id="12" name="Εικόνα 11"/>
          <p:cNvPicPr>
            <a:picLocks noChangeAspect="1"/>
          </p:cNvPicPr>
          <p:nvPr/>
        </p:nvPicPr>
        <p:blipFill rotWithShape="1">
          <a:blip r:embed="rId5"/>
          <a:srcRect l="474" r="806" b="23997"/>
          <a:stretch/>
        </p:blipFill>
        <p:spPr>
          <a:xfrm>
            <a:off x="922920" y="5144361"/>
            <a:ext cx="7298160" cy="1475294"/>
          </a:xfrm>
          <a:prstGeom prst="rect">
            <a:avLst/>
          </a:prstGeom>
          <a:ln>
            <a:solidFill>
              <a:schemeClr val="tx1"/>
            </a:solidFill>
          </a:ln>
        </p:spPr>
      </p:pic>
      <p:pic>
        <p:nvPicPr>
          <p:cNvPr id="13" name="Εικόνα 12"/>
          <p:cNvPicPr>
            <a:picLocks noChangeAspect="1"/>
          </p:cNvPicPr>
          <p:nvPr/>
        </p:nvPicPr>
        <p:blipFill rotWithShape="1">
          <a:blip r:embed="rId6"/>
          <a:srcRect l="729" r="35380" b="13875"/>
          <a:stretch/>
        </p:blipFill>
        <p:spPr>
          <a:xfrm>
            <a:off x="4426466" y="1940584"/>
            <a:ext cx="4607161" cy="3013364"/>
          </a:xfrm>
          <a:prstGeom prst="rect">
            <a:avLst/>
          </a:prstGeom>
          <a:ln>
            <a:solidFill>
              <a:schemeClr val="tx1"/>
            </a:solidFill>
          </a:ln>
        </p:spPr>
      </p:pic>
    </p:spTree>
    <p:extLst>
      <p:ext uri="{BB962C8B-B14F-4D97-AF65-F5344CB8AC3E}">
        <p14:creationId xmlns:p14="http://schemas.microsoft.com/office/powerpoint/2010/main" val="19363338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424839" y="1380838"/>
            <a:ext cx="829432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Water Temperature</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pic>
        <p:nvPicPr>
          <p:cNvPr id="8" name="Εικόνα 7"/>
          <p:cNvPicPr>
            <a:picLocks noChangeAspect="1"/>
          </p:cNvPicPr>
          <p:nvPr/>
        </p:nvPicPr>
        <p:blipFill rotWithShape="1">
          <a:blip r:embed="rId4"/>
          <a:srcRect t="6479"/>
          <a:stretch/>
        </p:blipFill>
        <p:spPr>
          <a:xfrm>
            <a:off x="108017" y="1940583"/>
            <a:ext cx="4201431" cy="3013365"/>
          </a:xfrm>
          <a:prstGeom prst="rect">
            <a:avLst/>
          </a:prstGeom>
          <a:ln>
            <a:solidFill>
              <a:schemeClr val="tx1"/>
            </a:solidFill>
          </a:ln>
        </p:spPr>
      </p:pic>
      <p:pic>
        <p:nvPicPr>
          <p:cNvPr id="10" name="Εικόνα 9"/>
          <p:cNvPicPr>
            <a:picLocks noChangeAspect="1"/>
          </p:cNvPicPr>
          <p:nvPr/>
        </p:nvPicPr>
        <p:blipFill rotWithShape="1">
          <a:blip r:embed="rId5"/>
          <a:srcRect l="529" r="426" b="23530"/>
          <a:stretch/>
        </p:blipFill>
        <p:spPr>
          <a:xfrm>
            <a:off x="922920" y="5144361"/>
            <a:ext cx="7298160" cy="1475294"/>
          </a:xfrm>
          <a:prstGeom prst="rect">
            <a:avLst/>
          </a:prstGeom>
          <a:ln>
            <a:solidFill>
              <a:schemeClr val="tx1"/>
            </a:solidFill>
          </a:ln>
        </p:spPr>
      </p:pic>
      <p:pic>
        <p:nvPicPr>
          <p:cNvPr id="11" name="Εικόνα 10"/>
          <p:cNvPicPr>
            <a:picLocks noChangeAspect="1"/>
          </p:cNvPicPr>
          <p:nvPr/>
        </p:nvPicPr>
        <p:blipFill rotWithShape="1">
          <a:blip r:embed="rId6"/>
          <a:srcRect l="533" r="31384" b="14286"/>
          <a:stretch/>
        </p:blipFill>
        <p:spPr>
          <a:xfrm>
            <a:off x="4426465" y="1940582"/>
            <a:ext cx="4607161" cy="3013365"/>
          </a:xfrm>
          <a:prstGeom prst="rect">
            <a:avLst/>
          </a:prstGeom>
          <a:ln>
            <a:solidFill>
              <a:schemeClr val="tx1"/>
            </a:solidFill>
          </a:ln>
        </p:spPr>
      </p:pic>
    </p:spTree>
    <p:extLst>
      <p:ext uri="{BB962C8B-B14F-4D97-AF65-F5344CB8AC3E}">
        <p14:creationId xmlns:p14="http://schemas.microsoft.com/office/powerpoint/2010/main" val="20422706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2286000" y="1373301"/>
            <a:ext cx="457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Wave Height</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Ορθογώνιο 4"/>
          <p:cNvSpPr/>
          <p:nvPr/>
        </p:nvSpPr>
        <p:spPr>
          <a:xfrm>
            <a:off x="1308371" y="1872092"/>
            <a:ext cx="6527259" cy="3416320"/>
          </a:xfrm>
          <a:prstGeom prst="rect">
            <a:avLst/>
          </a:prstGeom>
          <a:solidFill>
            <a:schemeClr val="accent2">
              <a:lumMod val="60000"/>
              <a:lumOff val="40000"/>
            </a:schemeClr>
          </a:solidFill>
          <a:ln>
            <a:solidFill>
              <a:schemeClr val="tx1"/>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Short-term forecasts are quite satisfactory and do not differ greatly from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occurrences.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Long-term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are not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satisfactory and the prediction-observation gap is growing.</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follow a similar trend (upward or downward) mainly for short-term forecasts.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difference in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mean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about 0.7 ft.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observations show a wider range and a greater standard deviation (differentiation) than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forecasts.</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correlation between the two variables is good enough (0.628).</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6649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2286000" y="1373301"/>
            <a:ext cx="457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Significant Wave Height</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1308371" y="1872092"/>
            <a:ext cx="6527259" cy="3416320"/>
          </a:xfrm>
          <a:prstGeom prst="rect">
            <a:avLst/>
          </a:prstGeom>
          <a:solidFill>
            <a:schemeClr val="accent2">
              <a:lumMod val="60000"/>
              <a:lumOff val="40000"/>
            </a:schemeClr>
          </a:solidFill>
          <a:ln>
            <a:solidFill>
              <a:schemeClr val="tx1"/>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match 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good enough, both in the short and long term. There are some instances where the difference is great, but in the larger part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values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are very close.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trend followed by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largely the same.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difference in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mean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about 0.5 ft.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observations here also show a wider range and a greater standard deviation than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but to a lesser extent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than in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wave height.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correlation here is pretty good (0.615).</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9924285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2286000" y="1373301"/>
            <a:ext cx="457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Height</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1308371" y="1872092"/>
            <a:ext cx="6527259" cy="2585323"/>
          </a:xfrm>
          <a:prstGeom prst="rect">
            <a:avLst/>
          </a:prstGeom>
          <a:solidFill>
            <a:schemeClr val="accent2">
              <a:lumMod val="60000"/>
              <a:lumOff val="40000"/>
            </a:schemeClr>
          </a:solidFill>
          <a:ln>
            <a:solidFill>
              <a:schemeClr val="tx1"/>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In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short to medium term there is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value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convergence, but in the long run the gap is high.</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trend followed by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similar in some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cases,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but totally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opposite in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others.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difference between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average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predicted and observed value is about 0.9 ft.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observations here show a smaller range and a smaller standard deviation than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but the difference is small.</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correlation is not good (-0.22).</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214975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2286000" y="1373301"/>
            <a:ext cx="457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Period</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1308371" y="1872092"/>
            <a:ext cx="6527259" cy="2862322"/>
          </a:xfrm>
          <a:prstGeom prst="rect">
            <a:avLst/>
          </a:prstGeom>
          <a:solidFill>
            <a:schemeClr val="accent2">
              <a:lumMod val="60000"/>
              <a:lumOff val="40000"/>
            </a:schemeClr>
          </a:solidFill>
          <a:ln>
            <a:solidFill>
              <a:schemeClr val="tx1"/>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match 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with the exception of very few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cases,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is good enough, both in the short and long term.</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trend followed by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very similar.</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difference in the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mean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observation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is about 0.9 sec.</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Observations show a wider range than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but the difference is small. The standard deviation is almost the same.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correlation coefficient is not good (0.375), which may be due to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few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values ​​that are very far apart.</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0732011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2286000" y="1373301"/>
            <a:ext cx="457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Wind Speed</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1308371" y="1872092"/>
            <a:ext cx="6527259" cy="3693319"/>
          </a:xfrm>
          <a:prstGeom prst="rect">
            <a:avLst/>
          </a:prstGeom>
          <a:solidFill>
            <a:schemeClr val="accent2">
              <a:lumMod val="60000"/>
              <a:lumOff val="40000"/>
            </a:schemeClr>
          </a:solidFill>
          <a:ln>
            <a:solidFill>
              <a:schemeClr val="tx1"/>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match 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relatively good, both in the short and the long term, with the exception of some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cases.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This is probably because of very strong wind gusts.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trend followed by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very similar here.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difference between the average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about 3.3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km/h</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observations show a wider range than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as well as a larger standard deviation.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correlation coefficient is not good (-0.165).</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There is a general ratio between prediction and observation, but due to the fact that the wind constantly changes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its intensity</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there can be no absolute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value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matching.</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705991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2286000" y="1373301"/>
            <a:ext cx="457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Air Temperature</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1308371" y="1872092"/>
            <a:ext cx="6527259" cy="3139321"/>
          </a:xfrm>
          <a:prstGeom prst="rect">
            <a:avLst/>
          </a:prstGeom>
          <a:solidFill>
            <a:schemeClr val="accent2">
              <a:lumMod val="60000"/>
              <a:lumOff val="40000"/>
            </a:schemeClr>
          </a:solidFill>
          <a:ln>
            <a:solidFill>
              <a:schemeClr val="tx1"/>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match 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not very good, especially in the long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term.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 the most part there is a difference 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 the short term though,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even though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there is some difference,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values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are close enough.</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trend followed by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very similar, so the correlation coefficient is quite good (0.629).</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difference between the average predicted and observed value is about 3.6 ° F.</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Observations show a wider range than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but a similar standard deviation.</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37617509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2286000" y="1373301"/>
            <a:ext cx="457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Water Temperature</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1308371" y="1872092"/>
            <a:ext cx="6527259" cy="2862322"/>
          </a:xfrm>
          <a:prstGeom prst="rect">
            <a:avLst/>
          </a:prstGeom>
          <a:solidFill>
            <a:schemeClr val="accent2">
              <a:lumMod val="60000"/>
              <a:lumOff val="40000"/>
            </a:schemeClr>
          </a:solidFill>
          <a:ln>
            <a:solidFill>
              <a:schemeClr val="tx1"/>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match 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not very good and there is a difference between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them.</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trend followed by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largely the same, so the correlation coefficient is good (0.558).</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difference between the mean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observation is about 2.3 ° F.</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The observations show a wider range than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forecasts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and a larger standard deviation.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Generally, there is a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forecast-observation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ratio but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with a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constant difference of about 2 ° F.</a:t>
            </a:r>
            <a:endParaRPr kumimoji="0" lang="el-GR"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53571766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23728" y="980728"/>
            <a:ext cx="489654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Marine Weather Forecast Assessment </a:t>
            </a:r>
          </a:p>
        </p:txBody>
      </p:sp>
      <p:pic>
        <p:nvPicPr>
          <p:cNvPr id="3" name="Εικόνα 2"/>
          <p:cNvPicPr>
            <a:picLocks/>
          </p:cNvPicPr>
          <p:nvPr/>
        </p:nvPicPr>
        <p:blipFill>
          <a:blip r:embed="rId3">
            <a:extLst>
              <a:ext uri="{28A0092B-C50C-407E-A947-70E740481C1C}">
                <a14:useLocalDpi xmlns:a14="http://schemas.microsoft.com/office/drawing/2010/main" val="0"/>
              </a:ext>
            </a:extLst>
          </a:blip>
          <a:stretch>
            <a:fillRect/>
          </a:stretch>
        </p:blipFill>
        <p:spPr>
          <a:xfrm>
            <a:off x="0" y="8460"/>
            <a:ext cx="1980000" cy="990000"/>
          </a:xfrm>
          <a:prstGeom prst="rect">
            <a:avLst/>
          </a:prstGeom>
          <a:ln>
            <a:solidFill>
              <a:schemeClr val="tx1"/>
            </a:solidFill>
          </a:ln>
        </p:spPr>
      </p:pic>
      <p:sp>
        <p:nvSpPr>
          <p:cNvPr id="4" name="TextBox 3"/>
          <p:cNvSpPr txBox="1"/>
          <p:nvPr/>
        </p:nvSpPr>
        <p:spPr>
          <a:xfrm>
            <a:off x="2286000" y="1373301"/>
            <a:ext cx="45720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Swell Direction-Wind Direction</a:t>
            </a:r>
            <a:endParaRPr kumimoji="0" lang="el-GR" sz="1800" b="0" i="0" u="sng"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 name="Ορθογώνιο 5"/>
          <p:cNvSpPr/>
          <p:nvPr/>
        </p:nvSpPr>
        <p:spPr>
          <a:xfrm>
            <a:off x="1308371" y="1872092"/>
            <a:ext cx="6527259" cy="2031325"/>
          </a:xfrm>
          <a:prstGeom prst="rect">
            <a:avLst/>
          </a:prstGeom>
          <a:solidFill>
            <a:schemeClr val="accent2">
              <a:lumMod val="60000"/>
              <a:lumOff val="40000"/>
            </a:schemeClr>
          </a:solidFill>
          <a:ln>
            <a:solidFill>
              <a:schemeClr val="tx1"/>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 regard to swell direction, observations are different from forecasts in 100% of the cases. The difference, however, is very small, e.g. NA-N or ANA-NNA.</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Regarding wind direction, we have a forecast-observation match in 25% of cases. Very few are the cases in which there is a big difference, while in most </a:t>
            </a:r>
            <a:r>
              <a:rPr kumimoji="0" lang="en-US" sz="1800" b="0" i="0" u="none" strike="noStrike" kern="1200" cap="none" spc="0" normalizeH="0" baseline="0" noProof="0" dirty="0" smtClean="0">
                <a:ln>
                  <a:noFill/>
                </a:ln>
                <a:solidFill>
                  <a:prstClr val="black"/>
                </a:solidFill>
                <a:effectLst/>
                <a:uLnTx/>
                <a:uFillTx/>
                <a:latin typeface="Calibri" panose="020F0502020204030204" pitchFamily="34" charset="0"/>
                <a:ea typeface="+mn-ea"/>
                <a:cs typeface="Calibri" panose="020F0502020204030204" pitchFamily="34" charset="0"/>
              </a:rPr>
              <a:t>of them, the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values are very close, e.g. ABA-BA.</a:t>
            </a:r>
          </a:p>
        </p:txBody>
      </p:sp>
    </p:spTree>
    <p:extLst>
      <p:ext uri="{BB962C8B-B14F-4D97-AF65-F5344CB8AC3E}">
        <p14:creationId xmlns:p14="http://schemas.microsoft.com/office/powerpoint/2010/main" val="5326056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3638" y="1697658"/>
            <a:ext cx="6796723" cy="3462684"/>
          </a:xfrm>
          <a:prstGeom prst="rect">
            <a:avLst/>
          </a:prstGeom>
          <a:ln>
            <a:solidFill>
              <a:schemeClr val="tx1"/>
            </a:solidFill>
          </a:ln>
        </p:spPr>
      </p:pic>
      <p:sp>
        <p:nvSpPr>
          <p:cNvPr id="7" name="TextBox 6"/>
          <p:cNvSpPr txBox="1"/>
          <p:nvPr/>
        </p:nvSpPr>
        <p:spPr>
          <a:xfrm>
            <a:off x="1173638" y="4514011"/>
            <a:ext cx="6796723" cy="646331"/>
          </a:xfrm>
          <a:prstGeom prst="rect">
            <a:avLst/>
          </a:prstGeom>
          <a:solidFill>
            <a:schemeClr val="accent2">
              <a:lumMod val="60000"/>
              <a:lumOff val="40000"/>
            </a:schemeClr>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Thank you for your attention</a:t>
            </a:r>
            <a:endParaRPr kumimoji="0" lang="el-GR" sz="3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329003814"/>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mpanyHndbk_TP10167124">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B547B8"/>
      </a:hlink>
      <a:folHlink>
        <a:srgbClr val="438255"/>
      </a:folHlink>
    </a:clrScheme>
    <a:fontScheme name="Urban">
      <a:majorFont>
        <a:latin typeface="Trebuchet MS"/>
        <a:ea typeface=""/>
        <a:cs typeface=""/>
        <a:font script="Jpan" typeface="HGｺﾞｼｯｸM"/>
        <a:font script="Hang" typeface="맑은 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100000" r="280000" b="28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100000" r="280000" b="280000"/>
          </a:path>
        </a:gradFill>
      </a:fillStyleLst>
      <a:lnStyleLst>
        <a:ln w="4444"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93000"/>
                <a:satMod val="200000"/>
              </a:schemeClr>
            </a:gs>
            <a:gs pos="80000">
              <a:schemeClr val="phClr">
                <a:shade val="55000"/>
                <a:satMod val="175000"/>
              </a:schemeClr>
            </a:gs>
            <a:gs pos="100000">
              <a:schemeClr val="phClr">
                <a:shade val="37000"/>
                <a:satMod val="175000"/>
              </a:schemeClr>
            </a:gs>
          </a:gsLst>
          <a:lin ang="5400000" scaled="0"/>
        </a:gradFill>
        <a:blipFill>
          <a:blip xmlns:r="http://schemas.openxmlformats.org/officeDocument/2006/relationships" r:embed="rId1">
            <a:duotone>
              <a:schemeClr val="phClr">
                <a:shade val="70000"/>
              </a:schemeClr>
              <a:schemeClr val="phClr">
                <a:tint val="80000"/>
                <a:satMod val="120000"/>
              </a:schemeClr>
            </a:duotone>
          </a:blip>
          <a:tile tx="0" ty="0" sx="85000" sy="85000" flip="none" algn="t"/>
        </a:blipFill>
      </a:bgFillStyleLst>
    </a:fmtScheme>
  </a:themeElements>
  <a:objectDefaults/>
  <a:extraClrSchemeLst/>
</a:theme>
</file>

<file path=ppt/theme/theme3.xml><?xml version="1.0" encoding="utf-8"?>
<a:theme xmlns:a="http://schemas.openxmlformats.org/drawingml/2006/main" name="CompanyHndbk_TP10167124">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B547B8"/>
      </a:hlink>
      <a:folHlink>
        <a:srgbClr val="438255"/>
      </a:folHlink>
    </a:clrScheme>
    <a:fontScheme name="Urban">
      <a:majorFont>
        <a:latin typeface="Trebuchet MS"/>
        <a:ea typeface=""/>
        <a:cs typeface=""/>
        <a:font script="Jpan" typeface="HGｺﾞｼｯｸM"/>
        <a:font script="Hang" typeface="맑은 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100000" r="280000" b="28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100000" r="280000" b="280000"/>
          </a:path>
        </a:gradFill>
      </a:fillStyleLst>
      <a:lnStyleLst>
        <a:ln w="4444"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0">
              <a:schemeClr val="phClr">
                <a:tint val="93000"/>
                <a:satMod val="200000"/>
              </a:schemeClr>
            </a:gs>
            <a:gs pos="80000">
              <a:schemeClr val="phClr">
                <a:shade val="55000"/>
                <a:satMod val="175000"/>
              </a:schemeClr>
            </a:gs>
            <a:gs pos="100000">
              <a:schemeClr val="phClr">
                <a:shade val="37000"/>
                <a:satMod val="175000"/>
              </a:schemeClr>
            </a:gs>
          </a:gsLst>
          <a:lin ang="5400000" scaled="0"/>
        </a:gradFill>
        <a:blipFill>
          <a:blip xmlns:r="http://schemas.openxmlformats.org/officeDocument/2006/relationships" r:embed="rId1">
            <a:duotone>
              <a:schemeClr val="phClr">
                <a:shade val="70000"/>
              </a:schemeClr>
              <a:schemeClr val="phClr">
                <a:tint val="80000"/>
                <a:satMod val="120000"/>
              </a:schemeClr>
            </a:duotone>
          </a:blip>
          <a:tile tx="0" ty="0" sx="85000" sy="85000" flip="none" algn="t"/>
        </a:blipFill>
      </a:bgFillStyleLst>
    </a:fmtScheme>
  </a:themeElements>
  <a:objectDefaults/>
  <a:extraClrScheme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TotalTime>
  <Words>2774</Words>
  <Application>Microsoft Office PowerPoint</Application>
  <PresentationFormat>Προβολή στην οθόνη (4:3)</PresentationFormat>
  <Paragraphs>305</Paragraphs>
  <Slides>51</Slides>
  <Notes>51</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3</vt:i4>
      </vt:variant>
      <vt:variant>
        <vt:lpstr>Τίτλοι διαφανειών</vt:lpstr>
      </vt:variant>
      <vt:variant>
        <vt:i4>51</vt:i4>
      </vt:variant>
    </vt:vector>
  </HeadingPairs>
  <TitlesOfParts>
    <vt:vector size="60" baseType="lpstr">
      <vt:lpstr>Arial</vt:lpstr>
      <vt:lpstr>Calibri</vt:lpstr>
      <vt:lpstr>Calibri Light</vt:lpstr>
      <vt:lpstr>Georgia</vt:lpstr>
      <vt:lpstr>Trebuchet MS</vt:lpstr>
      <vt:lpstr>Wingdings 2</vt:lpstr>
      <vt:lpstr>Θέμα του Office</vt:lpstr>
      <vt:lpstr>1_CompanyHndbk_TP10167124</vt:lpstr>
      <vt:lpstr>CompanyHndbk_TP10167124</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ΑΕΛ</dc:creator>
  <cp:lastModifiedBy>ΑΕΛ</cp:lastModifiedBy>
  <cp:revision>39</cp:revision>
  <dcterms:created xsi:type="dcterms:W3CDTF">2018-11-20T13:48:42Z</dcterms:created>
  <dcterms:modified xsi:type="dcterms:W3CDTF">2018-11-20T16:58:08Z</dcterms:modified>
</cp:coreProperties>
</file>