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7" r:id="rId3"/>
    <p:sldId id="257" r:id="rId4"/>
    <p:sldId id="258" r:id="rId5"/>
    <p:sldId id="261" r:id="rId6"/>
    <p:sldId id="259" r:id="rId7"/>
    <p:sldId id="260"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6666"/>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3" d="100"/>
          <a:sy n="123" d="100"/>
        </p:scale>
        <p:origin x="125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EC4D07-DB21-4DBD-AD4B-B5553F7F1F6E}" type="datetimeFigureOut">
              <a:rPr lang="en-GB" smtClean="0"/>
              <a:t>14/12/2017</a:t>
            </a:fld>
            <a:endParaRPr lang="en-GB"/>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5518B5-EC36-48A1-B971-C0B92434F99D}" type="slidenum">
              <a:rPr lang="en-GB" smtClean="0"/>
              <a:t>‹#›</a:t>
            </a:fld>
            <a:endParaRPr lang="en-GB"/>
          </a:p>
        </p:txBody>
      </p:sp>
    </p:spTree>
    <p:extLst>
      <p:ext uri="{BB962C8B-B14F-4D97-AF65-F5344CB8AC3E}">
        <p14:creationId xmlns:p14="http://schemas.microsoft.com/office/powerpoint/2010/main" val="1601327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endParaRPr lang="en-GB"/>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GB"/>
          </a:p>
        </p:txBody>
      </p:sp>
      <p:sp>
        <p:nvSpPr>
          <p:cNvPr id="4" name="Θέση ημερομηνίας 3"/>
          <p:cNvSpPr>
            <a:spLocks noGrp="1"/>
          </p:cNvSpPr>
          <p:nvPr>
            <p:ph type="dt" sz="half" idx="10"/>
          </p:nvPr>
        </p:nvSpPr>
        <p:spPr/>
        <p:txBody>
          <a:bodyPr/>
          <a:lstStyle/>
          <a:p>
            <a:fld id="{D35C4B77-5C5F-4552-8C4C-10E6DD2004F4}" type="datetime1">
              <a:rPr lang="en-GB" smtClean="0"/>
              <a:t>14/12/2017</a:t>
            </a:fld>
            <a:endParaRPr lang="en-GB"/>
          </a:p>
        </p:txBody>
      </p:sp>
      <p:sp>
        <p:nvSpPr>
          <p:cNvPr id="5" name="Θέση υποσέλιδου 4"/>
          <p:cNvSpPr>
            <a:spLocks noGrp="1"/>
          </p:cNvSpPr>
          <p:nvPr>
            <p:ph type="ftr" sz="quarter" idx="11"/>
          </p:nvPr>
        </p:nvSpPr>
        <p:spPr/>
        <p:txBody>
          <a:bodyPr/>
          <a:lstStyle/>
          <a:p>
            <a:endParaRPr lang="en-GB"/>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2907474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GB"/>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ημερομηνίας 3"/>
          <p:cNvSpPr>
            <a:spLocks noGrp="1"/>
          </p:cNvSpPr>
          <p:nvPr>
            <p:ph type="dt" sz="half" idx="10"/>
          </p:nvPr>
        </p:nvSpPr>
        <p:spPr/>
        <p:txBody>
          <a:bodyPr/>
          <a:lstStyle/>
          <a:p>
            <a:fld id="{A6DEE79D-A3E2-41D4-958A-81AB196E57FA}" type="datetime1">
              <a:rPr lang="en-GB" smtClean="0"/>
              <a:t>14/12/2017</a:t>
            </a:fld>
            <a:endParaRPr lang="en-GB"/>
          </a:p>
        </p:txBody>
      </p:sp>
      <p:sp>
        <p:nvSpPr>
          <p:cNvPr id="5" name="Θέση υποσέλιδου 4"/>
          <p:cNvSpPr>
            <a:spLocks noGrp="1"/>
          </p:cNvSpPr>
          <p:nvPr>
            <p:ph type="ftr" sz="quarter" idx="11"/>
          </p:nvPr>
        </p:nvSpPr>
        <p:spPr/>
        <p:txBody>
          <a:bodyPr/>
          <a:lstStyle/>
          <a:p>
            <a:endParaRPr lang="en-GB"/>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3924599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endParaRPr lang="en-GB"/>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CE6967E-5F37-4D96-8CAC-8FE5CDB43881}" type="datetime1">
              <a:rPr lang="en-GB" smtClean="0"/>
              <a:t>14/12/2017</a:t>
            </a:fld>
            <a:endParaRPr lang="en-GB"/>
          </a:p>
        </p:txBody>
      </p:sp>
      <p:sp>
        <p:nvSpPr>
          <p:cNvPr id="5" name="Θέση υποσέλιδου 4"/>
          <p:cNvSpPr>
            <a:spLocks noGrp="1"/>
          </p:cNvSpPr>
          <p:nvPr>
            <p:ph type="ftr" sz="quarter" idx="11"/>
          </p:nvPr>
        </p:nvSpPr>
        <p:spPr/>
        <p:txBody>
          <a:bodyPr/>
          <a:lstStyle/>
          <a:p>
            <a:endParaRPr lang="en-GB"/>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947369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GB"/>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5" name="Θέση ημερομηνίας 4"/>
          <p:cNvSpPr>
            <a:spLocks noGrp="1"/>
          </p:cNvSpPr>
          <p:nvPr>
            <p:ph type="dt" sz="half" idx="10"/>
          </p:nvPr>
        </p:nvSpPr>
        <p:spPr/>
        <p:txBody>
          <a:bodyPr/>
          <a:lstStyle/>
          <a:p>
            <a:fld id="{1E0FB85A-3BF1-46D0-A36C-640D98C4C7F8}" type="datetime1">
              <a:rPr lang="en-GB" smtClean="0"/>
              <a:t>14/12/2017</a:t>
            </a:fld>
            <a:endParaRPr lang="en-GB"/>
          </a:p>
        </p:txBody>
      </p:sp>
      <p:sp>
        <p:nvSpPr>
          <p:cNvPr id="6" name="Θέση υποσέλιδου 5"/>
          <p:cNvSpPr>
            <a:spLocks noGrp="1"/>
          </p:cNvSpPr>
          <p:nvPr>
            <p:ph type="ftr" sz="quarter" idx="11"/>
          </p:nvPr>
        </p:nvSpPr>
        <p:spPr/>
        <p:txBody>
          <a:bodyPr/>
          <a:lstStyle/>
          <a:p>
            <a:endParaRPr lang="en-GB"/>
          </a:p>
        </p:txBody>
      </p:sp>
      <p:sp>
        <p:nvSpPr>
          <p:cNvPr id="7" name="Θέση αριθμού διαφάνειας 6"/>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84219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endParaRPr lang="en-GB"/>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7" name="Θέση ημερομηνίας 6"/>
          <p:cNvSpPr>
            <a:spLocks noGrp="1"/>
          </p:cNvSpPr>
          <p:nvPr>
            <p:ph type="dt" sz="half" idx="10"/>
          </p:nvPr>
        </p:nvSpPr>
        <p:spPr/>
        <p:txBody>
          <a:bodyPr/>
          <a:lstStyle/>
          <a:p>
            <a:fld id="{42C47AD8-AFAD-4F70-BDA2-21A2097FB8EE}" type="datetime1">
              <a:rPr lang="en-GB" smtClean="0"/>
              <a:t>14/12/2017</a:t>
            </a:fld>
            <a:endParaRPr lang="en-GB"/>
          </a:p>
        </p:txBody>
      </p:sp>
      <p:sp>
        <p:nvSpPr>
          <p:cNvPr id="8" name="Θέση υποσέλιδου 7"/>
          <p:cNvSpPr>
            <a:spLocks noGrp="1"/>
          </p:cNvSpPr>
          <p:nvPr>
            <p:ph type="ftr" sz="quarter" idx="11"/>
          </p:nvPr>
        </p:nvSpPr>
        <p:spPr/>
        <p:txBody>
          <a:bodyPr/>
          <a:lstStyle/>
          <a:p>
            <a:endParaRPr lang="en-GB"/>
          </a:p>
        </p:txBody>
      </p:sp>
      <p:sp>
        <p:nvSpPr>
          <p:cNvPr id="9" name="Θέση αριθμού διαφάνειας 8"/>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3520425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GB"/>
          </a:p>
        </p:txBody>
      </p:sp>
      <p:sp>
        <p:nvSpPr>
          <p:cNvPr id="3" name="Θέση ημερομηνίας 2"/>
          <p:cNvSpPr>
            <a:spLocks noGrp="1"/>
          </p:cNvSpPr>
          <p:nvPr>
            <p:ph type="dt" sz="half" idx="10"/>
          </p:nvPr>
        </p:nvSpPr>
        <p:spPr/>
        <p:txBody>
          <a:bodyPr/>
          <a:lstStyle/>
          <a:p>
            <a:fld id="{5D2D5327-C261-4818-B3D8-2E25B9EE6C22}" type="datetime1">
              <a:rPr lang="en-GB" smtClean="0"/>
              <a:t>14/12/2017</a:t>
            </a:fld>
            <a:endParaRPr lang="en-GB"/>
          </a:p>
        </p:txBody>
      </p:sp>
      <p:sp>
        <p:nvSpPr>
          <p:cNvPr id="4" name="Θέση υποσέλιδου 3"/>
          <p:cNvSpPr>
            <a:spLocks noGrp="1"/>
          </p:cNvSpPr>
          <p:nvPr>
            <p:ph type="ftr" sz="quarter" idx="11"/>
          </p:nvPr>
        </p:nvSpPr>
        <p:spPr/>
        <p:txBody>
          <a:bodyPr/>
          <a:lstStyle/>
          <a:p>
            <a:endParaRPr lang="en-GB"/>
          </a:p>
        </p:txBody>
      </p:sp>
      <p:sp>
        <p:nvSpPr>
          <p:cNvPr id="5" name="Θέση αριθμού διαφάνειας 4"/>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1062775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F8F05D03-DE3A-44DE-9912-678E2A544616}" type="datetime1">
              <a:rPr lang="en-GB" smtClean="0"/>
              <a:t>14/12/2017</a:t>
            </a:fld>
            <a:endParaRPr lang="en-GB"/>
          </a:p>
        </p:txBody>
      </p:sp>
      <p:sp>
        <p:nvSpPr>
          <p:cNvPr id="3" name="Θέση υποσέλιδου 2"/>
          <p:cNvSpPr>
            <a:spLocks noGrp="1"/>
          </p:cNvSpPr>
          <p:nvPr>
            <p:ph type="ftr" sz="quarter" idx="11"/>
          </p:nvPr>
        </p:nvSpPr>
        <p:spPr/>
        <p:txBody>
          <a:bodyPr/>
          <a:lstStyle/>
          <a:p>
            <a:endParaRPr lang="en-GB"/>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1557423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endParaRPr lang="en-GB"/>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76EDFE77-6B87-4E7E-B3CF-EC847D80EE92}" type="datetime1">
              <a:rPr lang="en-GB" smtClean="0"/>
              <a:t>14/12/2017</a:t>
            </a:fld>
            <a:endParaRPr lang="en-GB"/>
          </a:p>
        </p:txBody>
      </p:sp>
      <p:sp>
        <p:nvSpPr>
          <p:cNvPr id="6" name="Θέση υποσέλιδου 5"/>
          <p:cNvSpPr>
            <a:spLocks noGrp="1"/>
          </p:cNvSpPr>
          <p:nvPr>
            <p:ph type="ftr" sz="quarter" idx="11"/>
          </p:nvPr>
        </p:nvSpPr>
        <p:spPr/>
        <p:txBody>
          <a:bodyPr/>
          <a:lstStyle/>
          <a:p>
            <a:endParaRPr lang="en-GB"/>
          </a:p>
        </p:txBody>
      </p:sp>
      <p:sp>
        <p:nvSpPr>
          <p:cNvPr id="7" name="Θέση αριθμού διαφάνειας 6"/>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3149390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endParaRPr lang="en-GB"/>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DBD05D0D-75FE-4F0F-8584-F7A5ECD758DD}" type="datetime1">
              <a:rPr lang="en-GB" smtClean="0"/>
              <a:t>14/12/2017</a:t>
            </a:fld>
            <a:endParaRPr lang="en-GB"/>
          </a:p>
        </p:txBody>
      </p:sp>
      <p:sp>
        <p:nvSpPr>
          <p:cNvPr id="6" name="Θέση υποσέλιδου 5"/>
          <p:cNvSpPr>
            <a:spLocks noGrp="1"/>
          </p:cNvSpPr>
          <p:nvPr>
            <p:ph type="ftr" sz="quarter" idx="11"/>
          </p:nvPr>
        </p:nvSpPr>
        <p:spPr/>
        <p:txBody>
          <a:bodyPr/>
          <a:lstStyle/>
          <a:p>
            <a:endParaRPr lang="en-GB"/>
          </a:p>
        </p:txBody>
      </p:sp>
      <p:sp>
        <p:nvSpPr>
          <p:cNvPr id="7" name="Θέση αριθμού διαφάνειας 6"/>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1203419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endParaRPr lang="en-GB"/>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ημερομηνίας 3"/>
          <p:cNvSpPr>
            <a:spLocks noGrp="1"/>
          </p:cNvSpPr>
          <p:nvPr>
            <p:ph type="dt" sz="half" idx="10"/>
          </p:nvPr>
        </p:nvSpPr>
        <p:spPr/>
        <p:txBody>
          <a:bodyPr/>
          <a:lstStyle/>
          <a:p>
            <a:fld id="{81990C05-4128-4F0D-8791-8D212F31A5EA}" type="datetime1">
              <a:rPr lang="en-GB" smtClean="0"/>
              <a:t>14/12/2017</a:t>
            </a:fld>
            <a:endParaRPr lang="en-GB"/>
          </a:p>
        </p:txBody>
      </p:sp>
      <p:sp>
        <p:nvSpPr>
          <p:cNvPr id="5" name="Θέση υποσέλιδου 4"/>
          <p:cNvSpPr>
            <a:spLocks noGrp="1"/>
          </p:cNvSpPr>
          <p:nvPr>
            <p:ph type="ftr" sz="quarter" idx="11"/>
          </p:nvPr>
        </p:nvSpPr>
        <p:spPr/>
        <p:txBody>
          <a:bodyPr/>
          <a:lstStyle/>
          <a:p>
            <a:endParaRPr lang="en-GB"/>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181240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endParaRPr lang="en-GB"/>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ημερομηνίας 3"/>
          <p:cNvSpPr>
            <a:spLocks noGrp="1"/>
          </p:cNvSpPr>
          <p:nvPr>
            <p:ph type="dt" sz="half" idx="10"/>
          </p:nvPr>
        </p:nvSpPr>
        <p:spPr/>
        <p:txBody>
          <a:bodyPr/>
          <a:lstStyle/>
          <a:p>
            <a:fld id="{0981EEC4-A214-4BD9-88DB-DE584C70C30F}" type="datetime1">
              <a:rPr lang="en-GB" smtClean="0"/>
              <a:t>14/12/2017</a:t>
            </a:fld>
            <a:endParaRPr lang="en-GB"/>
          </a:p>
        </p:txBody>
      </p:sp>
      <p:sp>
        <p:nvSpPr>
          <p:cNvPr id="5" name="Θέση υποσέλιδου 4"/>
          <p:cNvSpPr>
            <a:spLocks noGrp="1"/>
          </p:cNvSpPr>
          <p:nvPr>
            <p:ph type="ftr" sz="quarter" idx="11"/>
          </p:nvPr>
        </p:nvSpPr>
        <p:spPr/>
        <p:txBody>
          <a:bodyPr/>
          <a:lstStyle/>
          <a:p>
            <a:endParaRPr lang="en-GB"/>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a:t>
            </a:fld>
            <a:endParaRPr lang="en-GB"/>
          </a:p>
        </p:txBody>
      </p:sp>
    </p:spTree>
    <p:extLst>
      <p:ext uri="{BB962C8B-B14F-4D97-AF65-F5344CB8AC3E}">
        <p14:creationId xmlns:p14="http://schemas.microsoft.com/office/powerpoint/2010/main" val="1528711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endParaRPr lang="en-GB"/>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GB"/>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981940-E23C-403F-A67E-8F5ACFBD0FC4}" type="datetime1">
              <a:rPr lang="en-GB" smtClean="0"/>
              <a:t>14/12/2017</a:t>
            </a:fld>
            <a:endParaRPr lang="en-GB"/>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DDAFCA-712C-44A8-BE30-3760B736E0D6}" type="slidenum">
              <a:rPr lang="en-GB" smtClean="0"/>
              <a:t>‹#›</a:t>
            </a:fld>
            <a:endParaRPr lang="en-GB"/>
          </a:p>
        </p:txBody>
      </p:sp>
    </p:spTree>
    <p:extLst>
      <p:ext uri="{BB962C8B-B14F-4D97-AF65-F5344CB8AC3E}">
        <p14:creationId xmlns:p14="http://schemas.microsoft.com/office/powerpoint/2010/main" val="591632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758758" y="1988840"/>
            <a:ext cx="7772400" cy="1728191"/>
          </a:xfrm>
        </p:spPr>
        <p:txBody>
          <a:bodyPr>
            <a:normAutofit/>
          </a:bodyPr>
          <a:lstStyle/>
          <a:p>
            <a:r>
              <a:rPr lang="el-GR" sz="2800" b="1" dirty="0">
                <a:solidFill>
                  <a:srgbClr val="0070C0"/>
                </a:solidFill>
              </a:rPr>
              <a:t>«Έλεγχος απόδοσης μηχανής σε εμπορικό πλοίο </a:t>
            </a:r>
            <a:br>
              <a:rPr lang="en-GB" sz="2800" dirty="0">
                <a:solidFill>
                  <a:srgbClr val="0070C0"/>
                </a:solidFill>
              </a:rPr>
            </a:br>
            <a:r>
              <a:rPr lang="el-GR" sz="2800" b="1" dirty="0">
                <a:solidFill>
                  <a:srgbClr val="0070C0"/>
                </a:solidFill>
              </a:rPr>
              <a:t>χρησιμοποιώντας το </a:t>
            </a:r>
            <a:r>
              <a:rPr lang="en-GB" sz="2800" b="1" dirty="0">
                <a:solidFill>
                  <a:srgbClr val="0070C0"/>
                </a:solidFill>
              </a:rPr>
              <a:t>ISO</a:t>
            </a:r>
            <a:r>
              <a:rPr lang="el-GR" sz="2800" b="1" dirty="0">
                <a:solidFill>
                  <a:srgbClr val="0070C0"/>
                </a:solidFill>
              </a:rPr>
              <a:t>»</a:t>
            </a:r>
            <a:endParaRPr lang="en-GB" sz="2800" dirty="0">
              <a:solidFill>
                <a:srgbClr val="0070C0"/>
              </a:solidFill>
            </a:endParaRPr>
          </a:p>
        </p:txBody>
      </p:sp>
      <p:sp>
        <p:nvSpPr>
          <p:cNvPr id="3" name="Υπότιτλος 2"/>
          <p:cNvSpPr>
            <a:spLocks noGrp="1"/>
          </p:cNvSpPr>
          <p:nvPr>
            <p:ph type="subTitle" idx="1"/>
          </p:nvPr>
        </p:nvSpPr>
        <p:spPr>
          <a:xfrm>
            <a:off x="1444558" y="3861048"/>
            <a:ext cx="6400800" cy="2160240"/>
          </a:xfrm>
        </p:spPr>
        <p:txBody>
          <a:bodyPr>
            <a:normAutofit lnSpcReduction="10000"/>
          </a:bodyPr>
          <a:lstStyle/>
          <a:p>
            <a:r>
              <a:rPr lang="el-GR" sz="2600" b="1" dirty="0">
                <a:solidFill>
                  <a:schemeClr val="accent5">
                    <a:lumMod val="75000"/>
                  </a:schemeClr>
                </a:solidFill>
              </a:rPr>
              <a:t>Μαρία Ντούρα </a:t>
            </a:r>
          </a:p>
          <a:p>
            <a:r>
              <a:rPr lang="el-GR" sz="2600" b="1" dirty="0" err="1">
                <a:solidFill>
                  <a:schemeClr val="accent5">
                    <a:lumMod val="75000"/>
                  </a:schemeClr>
                </a:solidFill>
              </a:rPr>
              <a:t>Ζιάκα</a:t>
            </a:r>
            <a:r>
              <a:rPr lang="el-GR" sz="2600" b="1" dirty="0">
                <a:solidFill>
                  <a:schemeClr val="accent5">
                    <a:lumMod val="75000"/>
                  </a:schemeClr>
                </a:solidFill>
              </a:rPr>
              <a:t> Ουρανία </a:t>
            </a:r>
          </a:p>
          <a:p>
            <a:endParaRPr lang="el-GR" sz="2400" dirty="0">
              <a:solidFill>
                <a:schemeClr val="accent5">
                  <a:lumMod val="75000"/>
                </a:schemeClr>
              </a:solidFill>
            </a:endParaRPr>
          </a:p>
          <a:p>
            <a:r>
              <a:rPr lang="el-GR" sz="2400" dirty="0">
                <a:solidFill>
                  <a:schemeClr val="accent5">
                    <a:lumMod val="75000"/>
                  </a:schemeClr>
                </a:solidFill>
              </a:rPr>
              <a:t>Επιβλέπων</a:t>
            </a:r>
          </a:p>
          <a:p>
            <a:r>
              <a:rPr lang="el-GR" sz="2400" dirty="0">
                <a:solidFill>
                  <a:schemeClr val="accent5">
                    <a:lumMod val="75000"/>
                  </a:schemeClr>
                </a:solidFill>
              </a:rPr>
              <a:t>Ιωάννης </a:t>
            </a:r>
            <a:r>
              <a:rPr lang="el-GR" sz="2400">
                <a:solidFill>
                  <a:schemeClr val="accent5">
                    <a:lumMod val="75000"/>
                  </a:schemeClr>
                </a:solidFill>
              </a:rPr>
              <a:t>Φιλιππόπουλος</a:t>
            </a:r>
            <a:endParaRPr lang="en-GB" sz="2400" dirty="0">
              <a:solidFill>
                <a:schemeClr val="accent5">
                  <a:lumMod val="75000"/>
                </a:schemeClr>
              </a:solidFill>
            </a:endParaRPr>
          </a:p>
        </p:txBody>
      </p:sp>
      <p:sp>
        <p:nvSpPr>
          <p:cNvPr id="4" name="Τίτλος 1"/>
          <p:cNvSpPr txBox="1">
            <a:spLocks/>
          </p:cNvSpPr>
          <p:nvPr/>
        </p:nvSpPr>
        <p:spPr>
          <a:xfrm>
            <a:off x="758758" y="188640"/>
            <a:ext cx="7772400" cy="1470025"/>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4000" b="1" dirty="0"/>
          </a:p>
          <a:p>
            <a:r>
              <a:rPr lang="el-GR" sz="4000" b="1" dirty="0"/>
              <a:t>Πανεπιστήμιο Θεσσαλίας</a:t>
            </a:r>
          </a:p>
          <a:p>
            <a:endParaRPr lang="el-GR" sz="4000" b="1" dirty="0"/>
          </a:p>
          <a:p>
            <a:r>
              <a:rPr lang="el-GR" sz="4000" b="1" i="1" dirty="0"/>
              <a:t>Σχολή Θετικών Επιστημών</a:t>
            </a:r>
            <a:endParaRPr lang="en-GB" sz="4000" b="1" i="1" dirty="0"/>
          </a:p>
        </p:txBody>
      </p:sp>
      <p:sp>
        <p:nvSpPr>
          <p:cNvPr id="5" name="Υπότιτλος 2"/>
          <p:cNvSpPr txBox="1">
            <a:spLocks/>
          </p:cNvSpPr>
          <p:nvPr/>
        </p:nvSpPr>
        <p:spPr>
          <a:xfrm>
            <a:off x="2376706" y="6197989"/>
            <a:ext cx="4536504" cy="43204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l-GR" sz="1800" dirty="0">
                <a:solidFill>
                  <a:schemeClr val="accent5">
                    <a:lumMod val="75000"/>
                  </a:schemeClr>
                </a:solidFill>
              </a:rPr>
              <a:t>Λαμία, Δεκέμβριος 2017</a:t>
            </a:r>
            <a:endParaRPr lang="el-GR" sz="1600" dirty="0">
              <a:solidFill>
                <a:schemeClr val="accent5">
                  <a:lumMod val="75000"/>
                </a:schemeClr>
              </a:solidFill>
            </a:endParaRPr>
          </a:p>
          <a:p>
            <a:pPr algn="r"/>
            <a:endParaRPr lang="en-GB" sz="2400" dirty="0">
              <a:solidFill>
                <a:schemeClr val="accent5">
                  <a:lumMod val="75000"/>
                </a:schemeClr>
              </a:solidFill>
            </a:endParaRPr>
          </a:p>
        </p:txBody>
      </p:sp>
      <p:sp>
        <p:nvSpPr>
          <p:cNvPr id="6" name="Θέση αριθμού διαφάνειας 5"/>
          <p:cNvSpPr>
            <a:spLocks noGrp="1"/>
          </p:cNvSpPr>
          <p:nvPr>
            <p:ph type="sldNum" sz="quarter" idx="12"/>
          </p:nvPr>
        </p:nvSpPr>
        <p:spPr/>
        <p:txBody>
          <a:bodyPr/>
          <a:lstStyle/>
          <a:p>
            <a:fld id="{C0DDAFCA-712C-44A8-BE30-3760B736E0D6}" type="slidenum">
              <a:rPr lang="en-GB" smtClean="0"/>
              <a:t>1</a:t>
            </a:fld>
            <a:endParaRPr lang="en-GB"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34390"/>
            <a:ext cx="59055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7011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C0DDAFCA-712C-44A8-BE30-3760B736E0D6}" type="slidenum">
              <a:rPr lang="en-GB" smtClean="0"/>
              <a:t>2</a:t>
            </a:fld>
            <a:endParaRPr lang="en-GB"/>
          </a:p>
        </p:txBody>
      </p:sp>
      <p:sp>
        <p:nvSpPr>
          <p:cNvPr id="5" name="Διάγραμμα ροής: Απόφαση 4"/>
          <p:cNvSpPr/>
          <p:nvPr/>
        </p:nvSpPr>
        <p:spPr>
          <a:xfrm>
            <a:off x="1331640" y="1412776"/>
            <a:ext cx="6336704" cy="3744416"/>
          </a:xfrm>
          <a:prstGeom prst="flowChartDecisio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GB" sz="2400" b="1" dirty="0"/>
              <a:t>A’ </a:t>
            </a:r>
            <a:r>
              <a:rPr lang="el-GR" sz="2400" b="1" dirty="0"/>
              <a:t>ΜΕΡΟΣ</a:t>
            </a:r>
          </a:p>
          <a:p>
            <a:pPr algn="ctr"/>
            <a:endParaRPr lang="el-GR" sz="2400" b="1" dirty="0"/>
          </a:p>
          <a:p>
            <a:pPr algn="ctr"/>
            <a:r>
              <a:rPr lang="el-GR" sz="2400" b="1" dirty="0"/>
              <a:t>ΕΙΣΑΓΩΓΗ &amp; ΑΝΑΛΥΣΗ </a:t>
            </a:r>
            <a:endParaRPr lang="en-GB" sz="2400" b="1" dirty="0"/>
          </a:p>
          <a:p>
            <a:pPr algn="ctr"/>
            <a:r>
              <a:rPr lang="en-GB" sz="2400" b="1" dirty="0"/>
              <a:t>ISO 19030</a:t>
            </a:r>
          </a:p>
        </p:txBody>
      </p:sp>
    </p:spTree>
    <p:extLst>
      <p:ext uri="{BB962C8B-B14F-4D97-AF65-F5344CB8AC3E}">
        <p14:creationId xmlns:p14="http://schemas.microsoft.com/office/powerpoint/2010/main" val="2264728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850106"/>
          </a:xfrm>
        </p:spPr>
        <p:txBody>
          <a:bodyPr>
            <a:normAutofit/>
          </a:bodyPr>
          <a:lstStyle/>
          <a:p>
            <a:r>
              <a:rPr lang="el-GR" sz="3600" b="1" dirty="0">
                <a:solidFill>
                  <a:schemeClr val="accent6">
                    <a:lumMod val="75000"/>
                  </a:schemeClr>
                </a:solidFill>
              </a:rPr>
              <a:t>ΑΓΟΡΑ ΤΗΣ ΘΑΛΑΣΣΑΣ</a:t>
            </a:r>
            <a:endParaRPr lang="en-GB" sz="3600" b="1" dirty="0">
              <a:solidFill>
                <a:schemeClr val="accent6">
                  <a:lumMod val="75000"/>
                </a:schemeClr>
              </a:solidFill>
            </a:endParaRPr>
          </a:p>
        </p:txBody>
      </p:sp>
      <p:sp>
        <p:nvSpPr>
          <p:cNvPr id="3" name="Θέση περιεχομένου 2"/>
          <p:cNvSpPr>
            <a:spLocks noGrp="1"/>
          </p:cNvSpPr>
          <p:nvPr>
            <p:ph idx="1"/>
          </p:nvPr>
        </p:nvSpPr>
        <p:spPr>
          <a:xfrm>
            <a:off x="467544" y="1700808"/>
            <a:ext cx="8229600" cy="3989040"/>
          </a:xfrm>
        </p:spPr>
        <p:txBody>
          <a:bodyPr>
            <a:noAutofit/>
          </a:bodyPr>
          <a:lstStyle/>
          <a:p>
            <a:r>
              <a:rPr lang="el-GR" sz="2400" dirty="0"/>
              <a:t>Μείωση των εκπομπών CO</a:t>
            </a:r>
            <a:r>
              <a:rPr lang="el-GR" sz="2400" baseline="-25000" dirty="0"/>
              <a:t>2</a:t>
            </a:r>
            <a:r>
              <a:rPr lang="el-GR" sz="2400" baseline="30000" dirty="0"/>
              <a:t>.</a:t>
            </a:r>
            <a:r>
              <a:rPr lang="el-GR" sz="2400" dirty="0"/>
              <a:t> </a:t>
            </a:r>
          </a:p>
          <a:p>
            <a:r>
              <a:rPr lang="el-GR" sz="2400" dirty="0"/>
              <a:t>Μείωση της συνολικής κατανάλωσης καυσίμου.</a:t>
            </a:r>
          </a:p>
          <a:p>
            <a:r>
              <a:rPr lang="el-GR" sz="2400" dirty="0"/>
              <a:t>Η κατάσταση της κοίτης και της έλικας αποτελούν αναπόσπαστο μέρος της συνολικής απόδοσης ενός πλοίου.</a:t>
            </a:r>
          </a:p>
          <a:p>
            <a:r>
              <a:rPr lang="el-GR" sz="2400" dirty="0"/>
              <a:t>Η κοίτη και η έλικα πρέπει να είναι όσο το δυνατόν πιο ενεργειακά αποδοτικές.</a:t>
            </a:r>
          </a:p>
          <a:p>
            <a:r>
              <a:rPr lang="el-GR" sz="2400" dirty="0"/>
              <a:t>Μετρώντας την απόδοση της κοίτης και της έλικας είναι δυνατόν να ποσοτικοποιηθεί η αποτελεσματικότητά τους και οι περιβαλλοντικές τους επιπτώσεις.</a:t>
            </a:r>
            <a:endParaRPr lang="en-GB" sz="2400"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3</a:t>
            </a:fld>
            <a:endParaRPr lang="en-GB"/>
          </a:p>
        </p:txBody>
      </p:sp>
    </p:spTree>
    <p:extLst>
      <p:ext uri="{BB962C8B-B14F-4D97-AF65-F5344CB8AC3E}">
        <p14:creationId xmlns:p14="http://schemas.microsoft.com/office/powerpoint/2010/main" val="890815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2800" b="1" dirty="0">
                <a:solidFill>
                  <a:schemeClr val="accent3">
                    <a:lumMod val="75000"/>
                  </a:schemeClr>
                </a:solidFill>
              </a:rPr>
              <a:t>ΓΙΑΤΙ ΕΝΑΣ ΠΡΟΜΗΘΕΥΤΗΣ ΕΠΙΣΤΡΩΣΕΩΝ ΕΠΙΚΕΝΤΡΩΝΕΤΑΙ ΣΤΗΝ ΠΑΡΑΚΟΛΟΥΘΗΣΗ ΤΩΝ ΕΠΙΔΟΣΕΩΝ;</a:t>
            </a:r>
            <a:endParaRPr lang="en-GB" sz="2800" b="1" dirty="0">
              <a:solidFill>
                <a:schemeClr val="accent3">
                  <a:lumMod val="75000"/>
                </a:schemeClr>
              </a:solidFill>
            </a:endParaRPr>
          </a:p>
        </p:txBody>
      </p:sp>
      <p:sp>
        <p:nvSpPr>
          <p:cNvPr id="3" name="Θέση περιεχομένου 2"/>
          <p:cNvSpPr>
            <a:spLocks noGrp="1"/>
          </p:cNvSpPr>
          <p:nvPr>
            <p:ph idx="1"/>
          </p:nvPr>
        </p:nvSpPr>
        <p:spPr/>
        <p:txBody>
          <a:bodyPr/>
          <a:lstStyle/>
          <a:p>
            <a:pPr>
              <a:buFont typeface="Wingdings"/>
              <a:buChar char="à"/>
            </a:pPr>
            <a:r>
              <a:rPr lang="el-GR" sz="2800" dirty="0">
                <a:solidFill>
                  <a:schemeClr val="tx2">
                    <a:lumMod val="60000"/>
                    <a:lumOff val="40000"/>
                  </a:schemeClr>
                </a:solidFill>
                <a:sym typeface="Wingdings" panose="05000000000000000000" pitchFamily="2" charset="2"/>
              </a:rPr>
              <a:t>Διατήρηση της αντίστασης πλοίου σε όσο πιο χαμηλές τιμές είναι δυνατόν.</a:t>
            </a:r>
          </a:p>
          <a:p>
            <a:pPr marL="0" indent="0">
              <a:buNone/>
            </a:pPr>
            <a:endParaRPr lang="el-GR" sz="2800" dirty="0">
              <a:sym typeface="Wingdings" panose="05000000000000000000" pitchFamily="2" charset="2"/>
            </a:endParaRPr>
          </a:p>
          <a:p>
            <a:pPr marL="0" indent="0">
              <a:buNone/>
            </a:pPr>
            <a:r>
              <a:rPr lang="el-GR" sz="2800" dirty="0">
                <a:sym typeface="Wingdings" panose="05000000000000000000" pitchFamily="2" charset="2"/>
              </a:rPr>
              <a:t>Η αντίσταση του πλοίου επηρεάζεται από τις ακόλουθες παραμέτρους:</a:t>
            </a:r>
          </a:p>
          <a:p>
            <a:pPr marL="1254125" indent="-354013"/>
            <a:r>
              <a:rPr lang="el-GR" sz="2800" dirty="0">
                <a:sym typeface="Wingdings" panose="05000000000000000000" pitchFamily="2" charset="2"/>
              </a:rPr>
              <a:t>Ρύπανση των ύφαλων (</a:t>
            </a:r>
            <a:r>
              <a:rPr lang="en-GB" sz="2800" dirty="0">
                <a:sym typeface="Wingdings" panose="05000000000000000000" pitchFamily="2" charset="2"/>
              </a:rPr>
              <a:t>fouling)</a:t>
            </a:r>
          </a:p>
          <a:p>
            <a:pPr marL="1254125" indent="-354013"/>
            <a:r>
              <a:rPr lang="el-GR" sz="2800" dirty="0">
                <a:sym typeface="Wingdings" panose="05000000000000000000" pitchFamily="2" charset="2"/>
              </a:rPr>
              <a:t>Προεργασία της επιφάνειας</a:t>
            </a:r>
          </a:p>
          <a:p>
            <a:pPr marL="1254125" indent="-354013"/>
            <a:r>
              <a:rPr lang="el-GR" sz="2800" dirty="0">
                <a:sym typeface="Wingdings" panose="05000000000000000000" pitchFamily="2" charset="2"/>
              </a:rPr>
              <a:t>Ακεραιότητα της επίστρωσης</a:t>
            </a:r>
          </a:p>
          <a:p>
            <a:pPr marL="1254125" indent="-354013"/>
            <a:r>
              <a:rPr lang="el-GR" sz="2800" dirty="0">
                <a:sym typeface="Wingdings" panose="05000000000000000000" pitchFamily="2" charset="2"/>
              </a:rPr>
              <a:t>Εξευγενισμό της επίστρωσης</a:t>
            </a:r>
          </a:p>
          <a:p>
            <a:pPr marL="0" indent="0">
              <a:buNone/>
            </a:pPr>
            <a:endParaRPr lang="en-GB"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4</a:t>
            </a:fld>
            <a:endParaRPr lang="en-GB"/>
          </a:p>
        </p:txBody>
      </p:sp>
    </p:spTree>
    <p:extLst>
      <p:ext uri="{BB962C8B-B14F-4D97-AF65-F5344CB8AC3E}">
        <p14:creationId xmlns:p14="http://schemas.microsoft.com/office/powerpoint/2010/main" val="196253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85192" y="116632"/>
            <a:ext cx="8229600" cy="994122"/>
          </a:xfrm>
        </p:spPr>
        <p:txBody>
          <a:bodyPr>
            <a:normAutofit/>
          </a:bodyPr>
          <a:lstStyle/>
          <a:p>
            <a:r>
              <a:rPr lang="el-GR" sz="3600" b="1" dirty="0">
                <a:solidFill>
                  <a:schemeClr val="tx2">
                    <a:lumMod val="60000"/>
                    <a:lumOff val="40000"/>
                  </a:schemeClr>
                </a:solidFill>
              </a:rPr>
              <a:t>ΠΑΡΑΔΕΙΓΜΑ- ΕΠΙΔΡΑΣΗ ΕΠΙΣΤΡΩΣΗΣ</a:t>
            </a:r>
            <a:endParaRPr lang="en-GB" sz="3600" b="1" dirty="0">
              <a:solidFill>
                <a:schemeClr val="tx2">
                  <a:lumMod val="60000"/>
                  <a:lumOff val="40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5</a:t>
            </a:fld>
            <a:endParaRPr lang="en-GB"/>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700808"/>
            <a:ext cx="8784976" cy="414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0767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2940"/>
            <a:ext cx="8229600" cy="1143000"/>
          </a:xfrm>
        </p:spPr>
        <p:txBody>
          <a:bodyPr>
            <a:noAutofit/>
          </a:bodyPr>
          <a:lstStyle/>
          <a:p>
            <a:r>
              <a:rPr lang="el-GR" sz="3600" b="1" dirty="0">
                <a:solidFill>
                  <a:schemeClr val="accent6">
                    <a:lumMod val="75000"/>
                  </a:schemeClr>
                </a:solidFill>
              </a:rPr>
              <a:t>ΑΝΑΠΤΥΞΗ ΣΥΣΤΗΜΑΤΟΣ ΠΑΡΑΚΟΛΟΥΘΗΣΗΣ ΕΠΙΔΟΣΕΩΝ</a:t>
            </a:r>
            <a:endParaRPr lang="en-GB" sz="3600" b="1" dirty="0">
              <a:solidFill>
                <a:schemeClr val="accent6">
                  <a:lumMod val="75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6</a:t>
            </a:fld>
            <a:endParaRPr lang="en-GB"/>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325" y="1196752"/>
            <a:ext cx="7442089" cy="5250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4509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6871" y="-90702"/>
            <a:ext cx="8229600" cy="854530"/>
          </a:xfrm>
        </p:spPr>
        <p:txBody>
          <a:bodyPr>
            <a:normAutofit/>
          </a:bodyPr>
          <a:lstStyle/>
          <a:p>
            <a:r>
              <a:rPr lang="el-GR" sz="3600" b="1" dirty="0">
                <a:solidFill>
                  <a:srgbClr val="92D050"/>
                </a:solidFill>
              </a:rPr>
              <a:t>ΔΟΜΗ </a:t>
            </a:r>
            <a:r>
              <a:rPr lang="en-GB" sz="3600" b="1" dirty="0">
                <a:solidFill>
                  <a:srgbClr val="92D050"/>
                </a:solidFill>
              </a:rPr>
              <a:t>ISO </a:t>
            </a:r>
            <a:r>
              <a:rPr lang="el-GR" sz="3600" b="1" dirty="0">
                <a:solidFill>
                  <a:srgbClr val="92D050"/>
                </a:solidFill>
              </a:rPr>
              <a:t>19030</a:t>
            </a:r>
            <a:endParaRPr lang="en-GB" sz="3600" b="1" dirty="0">
              <a:solidFill>
                <a:srgbClr val="92D050"/>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7</a:t>
            </a:fld>
            <a:endParaRPr lang="en-GB"/>
          </a:p>
        </p:txBody>
      </p:sp>
      <p:sp>
        <p:nvSpPr>
          <p:cNvPr id="5" name="Διάγραμμα ροής: Έξοδος σε εκτυπωτή 4"/>
          <p:cNvSpPr/>
          <p:nvPr/>
        </p:nvSpPr>
        <p:spPr>
          <a:xfrm>
            <a:off x="0" y="2312919"/>
            <a:ext cx="2952328" cy="4536504"/>
          </a:xfrm>
          <a:prstGeom prst="flowChartDocument">
            <a:avLst/>
          </a:prstGeom>
        </p:spPr>
        <p:style>
          <a:lnRef idx="3">
            <a:schemeClr val="lt1"/>
          </a:lnRef>
          <a:fillRef idx="1">
            <a:schemeClr val="accent5"/>
          </a:fillRef>
          <a:effectRef idx="1">
            <a:schemeClr val="accent5"/>
          </a:effectRef>
          <a:fontRef idx="minor">
            <a:schemeClr val="lt1"/>
          </a:fontRef>
        </p:style>
        <p:txBody>
          <a:bodyPr rtlCol="0" anchor="ctr"/>
          <a:lstStyle/>
          <a:p>
            <a:r>
              <a:rPr lang="el-GR" sz="2000" b="1" dirty="0"/>
              <a:t>ΜΕΡΟΣ 1: ΓΕΝΙΚΕΣ ΑΡΧΕΣ</a:t>
            </a:r>
          </a:p>
          <a:p>
            <a:endParaRPr lang="el-GR" sz="2000" b="1" dirty="0"/>
          </a:p>
          <a:p>
            <a:pPr marL="342900" indent="-342900">
              <a:buFont typeface="Arial" panose="020B0604020202020204" pitchFamily="34" charset="0"/>
              <a:buChar char="•"/>
            </a:pPr>
            <a:r>
              <a:rPr lang="el-GR" sz="2000" dirty="0"/>
              <a:t>Περιγράφει τις γενικές αρχές.</a:t>
            </a:r>
          </a:p>
          <a:p>
            <a:pPr marL="342900" indent="-342900">
              <a:buFont typeface="Arial" panose="020B0604020202020204" pitchFamily="34" charset="0"/>
              <a:buChar char="•"/>
            </a:pPr>
            <a:r>
              <a:rPr lang="el-GR" sz="2000" dirty="0"/>
              <a:t>Καθορίζει ένα σύνολο από βασικούς δείκτες απόδοσης για τη συντήρηση</a:t>
            </a:r>
            <a:r>
              <a:rPr lang="en-GB" sz="2000" dirty="0"/>
              <a:t>, </a:t>
            </a:r>
            <a:r>
              <a:rPr lang="el-GR" sz="2000" dirty="0"/>
              <a:t>ανακατασκευή και κατασκευή της κοίτης και της έλικας.</a:t>
            </a:r>
          </a:p>
          <a:p>
            <a:endParaRPr lang="en-GB" dirty="0"/>
          </a:p>
        </p:txBody>
      </p:sp>
      <p:sp>
        <p:nvSpPr>
          <p:cNvPr id="6" name="Διάγραμμα ροής: Έξοδος σε εκτυπωτή 5"/>
          <p:cNvSpPr/>
          <p:nvPr/>
        </p:nvSpPr>
        <p:spPr>
          <a:xfrm>
            <a:off x="2937646" y="779260"/>
            <a:ext cx="3086266" cy="6237312"/>
          </a:xfrm>
          <a:prstGeom prst="flowChartDocument">
            <a:avLst/>
          </a:prstGeom>
        </p:spPr>
        <p:style>
          <a:lnRef idx="3">
            <a:schemeClr val="lt1"/>
          </a:lnRef>
          <a:fillRef idx="1">
            <a:schemeClr val="accent5"/>
          </a:fillRef>
          <a:effectRef idx="1">
            <a:schemeClr val="accent5"/>
          </a:effectRef>
          <a:fontRef idx="minor">
            <a:schemeClr val="lt1"/>
          </a:fontRef>
        </p:style>
        <p:txBody>
          <a:bodyPr rtlCol="0" anchor="ctr"/>
          <a:lstStyle/>
          <a:p>
            <a:r>
              <a:rPr lang="el-GR" sz="2000" b="1" dirty="0"/>
              <a:t>ΜΕΡΟΣ 2: ΠΡΟΚΑΘΟΡΙΣΜΕΝΗ ΜΕΘΟΔΟΣ</a:t>
            </a:r>
          </a:p>
          <a:p>
            <a:endParaRPr lang="el-GR" sz="2000" b="1" dirty="0"/>
          </a:p>
          <a:p>
            <a:pPr marL="342900" indent="-342900">
              <a:buFont typeface="Arial" panose="020B0604020202020204" pitchFamily="34" charset="0"/>
              <a:buChar char="•"/>
            </a:pPr>
            <a:r>
              <a:rPr lang="el-GR" sz="2000" dirty="0"/>
              <a:t>Καθορίζει προκαθορισμένες μεθόδους για τη μέτρηση των μεταβολών και των υπολογισμό των βασικών δεικτών επίδοσης.</a:t>
            </a:r>
          </a:p>
          <a:p>
            <a:pPr marL="342900" indent="-342900">
              <a:buFont typeface="Arial" panose="020B0604020202020204" pitchFamily="34" charset="0"/>
              <a:buChar char="•"/>
            </a:pPr>
            <a:r>
              <a:rPr lang="el-GR" sz="2000" dirty="0"/>
              <a:t>Περιγράφει την αναμενόμενη ακρίβεια από τους βασικούς δείκτες επίδοσης.</a:t>
            </a:r>
          </a:p>
          <a:p>
            <a:endParaRPr lang="en-GB" dirty="0"/>
          </a:p>
        </p:txBody>
      </p:sp>
      <p:sp>
        <p:nvSpPr>
          <p:cNvPr id="7" name="Διάγραμμα ροής: Έξοδος σε εκτυπωτή 6"/>
          <p:cNvSpPr/>
          <p:nvPr/>
        </p:nvSpPr>
        <p:spPr>
          <a:xfrm>
            <a:off x="5991844" y="1412776"/>
            <a:ext cx="3086266" cy="5597623"/>
          </a:xfrm>
          <a:prstGeom prst="flowChartDocument">
            <a:avLst/>
          </a:prstGeom>
        </p:spPr>
        <p:style>
          <a:lnRef idx="3">
            <a:schemeClr val="lt1"/>
          </a:lnRef>
          <a:fillRef idx="1">
            <a:schemeClr val="accent5"/>
          </a:fillRef>
          <a:effectRef idx="1">
            <a:schemeClr val="accent5"/>
          </a:effectRef>
          <a:fontRef idx="minor">
            <a:schemeClr val="lt1"/>
          </a:fontRef>
        </p:style>
        <p:txBody>
          <a:bodyPr rtlCol="0" anchor="ctr"/>
          <a:lstStyle/>
          <a:p>
            <a:r>
              <a:rPr lang="el-GR" sz="2000" b="1" dirty="0"/>
              <a:t>ΜΕΡΟΣ 3: ΕΝΑΛΛΑΚΤΙΚΕΣ ΜΕΘΟΔΟΙ</a:t>
            </a:r>
          </a:p>
          <a:p>
            <a:endParaRPr lang="el-GR" sz="2000" b="1" dirty="0"/>
          </a:p>
          <a:p>
            <a:pPr marL="342900" indent="-342900">
              <a:buFont typeface="Arial" panose="020B0604020202020204" pitchFamily="34" charset="0"/>
              <a:buChar char="•"/>
            </a:pPr>
            <a:r>
              <a:rPr lang="el-GR" sz="2000" dirty="0"/>
              <a:t>Καθορίζει εναλλακτικές μεθόδους για τη μέτρηση των μεταβολών και των υπολογισμό των βασικών δεικτών επίδοσης.</a:t>
            </a:r>
          </a:p>
          <a:p>
            <a:pPr marL="342900" indent="-342900">
              <a:buFont typeface="Arial" panose="020B0604020202020204" pitchFamily="34" charset="0"/>
              <a:buChar char="•"/>
            </a:pPr>
            <a:r>
              <a:rPr lang="el-GR" sz="2000" dirty="0"/>
              <a:t>Βασίζεται στον εξοπλισμό που υπάρχει για τη μέτρηση των δεικτών επίδοσης.</a:t>
            </a:r>
          </a:p>
          <a:p>
            <a:endParaRPr lang="en-GB" dirty="0"/>
          </a:p>
        </p:txBody>
      </p:sp>
    </p:spTree>
    <p:extLst>
      <p:ext uri="{BB962C8B-B14F-4D97-AF65-F5344CB8AC3E}">
        <p14:creationId xmlns:p14="http://schemas.microsoft.com/office/powerpoint/2010/main" val="140464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22083"/>
            <a:ext cx="8229600" cy="706090"/>
          </a:xfrm>
        </p:spPr>
        <p:txBody>
          <a:bodyPr>
            <a:normAutofit/>
          </a:bodyPr>
          <a:lstStyle/>
          <a:p>
            <a:r>
              <a:rPr lang="el-GR" sz="3600" b="1" dirty="0">
                <a:solidFill>
                  <a:srgbClr val="006666"/>
                </a:solidFill>
              </a:rPr>
              <a:t>ΜΕΤΡΗΣΗ ΜΕΤΑΒΟΛΗΣ ΕΠΙΔΟΣΗΣ</a:t>
            </a:r>
            <a:endParaRPr lang="en-GB" sz="3600" b="1" dirty="0">
              <a:solidFill>
                <a:srgbClr val="006666"/>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8</a:t>
            </a:fld>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124744"/>
            <a:ext cx="579613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796137" y="2132856"/>
            <a:ext cx="3347864" cy="3046988"/>
          </a:xfrm>
          <a:prstGeom prst="rect">
            <a:avLst/>
          </a:prstGeom>
          <a:noFill/>
        </p:spPr>
        <p:txBody>
          <a:bodyPr wrap="square" rtlCol="0">
            <a:spAutoFit/>
          </a:bodyPr>
          <a:lstStyle/>
          <a:p>
            <a:r>
              <a:rPr lang="el-GR" sz="2400" b="1" dirty="0">
                <a:solidFill>
                  <a:schemeClr val="accent6">
                    <a:lumMod val="75000"/>
                  </a:schemeClr>
                </a:solidFill>
              </a:rPr>
              <a:t>Πόση λιγότερη ή περισσότερη </a:t>
            </a:r>
          </a:p>
          <a:p>
            <a:r>
              <a:rPr lang="el-GR" sz="2400" b="1" dirty="0">
                <a:solidFill>
                  <a:schemeClr val="accent6">
                    <a:lumMod val="75000"/>
                  </a:schemeClr>
                </a:solidFill>
              </a:rPr>
              <a:t>ισχύς χρειάζεται για τη μετακίνηση </a:t>
            </a:r>
          </a:p>
          <a:p>
            <a:r>
              <a:rPr lang="el-GR" sz="2400" b="1" dirty="0">
                <a:solidFill>
                  <a:schemeClr val="accent6">
                    <a:lumMod val="75000"/>
                  </a:schemeClr>
                </a:solidFill>
              </a:rPr>
              <a:t>του πλοίου μέσω του νερού σε μια δεδομένη ταχύτητα</a:t>
            </a:r>
          </a:p>
          <a:p>
            <a:endParaRPr lang="el-GR" sz="2400" b="1" dirty="0">
              <a:solidFill>
                <a:schemeClr val="accent6">
                  <a:lumMod val="75000"/>
                </a:schemeClr>
              </a:solidFill>
            </a:endParaRPr>
          </a:p>
        </p:txBody>
      </p:sp>
      <p:graphicFrame>
        <p:nvGraphicFramePr>
          <p:cNvPr id="6" name="Αντικείμενο 5"/>
          <p:cNvGraphicFramePr>
            <a:graphicFrameLocks noChangeAspect="1"/>
          </p:cNvGraphicFramePr>
          <p:nvPr>
            <p:extLst>
              <p:ext uri="{D42A27DB-BD31-4B8C-83A1-F6EECF244321}">
                <p14:modId xmlns:p14="http://schemas.microsoft.com/office/powerpoint/2010/main" val="2137291715"/>
              </p:ext>
            </p:extLst>
          </p:nvPr>
        </p:nvGraphicFramePr>
        <p:xfrm>
          <a:off x="1642794" y="5661247"/>
          <a:ext cx="3361254" cy="964081"/>
        </p:xfrm>
        <a:graphic>
          <a:graphicData uri="http://schemas.openxmlformats.org/presentationml/2006/ole">
            <mc:AlternateContent xmlns:mc="http://schemas.openxmlformats.org/markup-compatibility/2006">
              <mc:Choice xmlns:v="urn:schemas-microsoft-com:vml" Requires="v">
                <p:oleObj spid="_x0000_s9220" name="Equation" r:id="rId4" imgW="1638000" imgH="469800" progId="Equation.DSMT4">
                  <p:embed/>
                </p:oleObj>
              </mc:Choice>
              <mc:Fallback>
                <p:oleObj name="Equation" r:id="rId4" imgW="1638000" imgH="469800" progId="Equation.DSMT4">
                  <p:embed/>
                  <p:pic>
                    <p:nvPicPr>
                      <p:cNvPr id="0" name=""/>
                      <p:cNvPicPr/>
                      <p:nvPr/>
                    </p:nvPicPr>
                    <p:blipFill>
                      <a:blip r:embed="rId5"/>
                      <a:stretch>
                        <a:fillRect/>
                      </a:stretch>
                    </p:blipFill>
                    <p:spPr>
                      <a:xfrm>
                        <a:off x="1642794" y="5661247"/>
                        <a:ext cx="3361254" cy="964081"/>
                      </a:xfrm>
                      <a:prstGeom prst="rect">
                        <a:avLst/>
                      </a:prstGeom>
                    </p:spPr>
                  </p:pic>
                </p:oleObj>
              </mc:Fallback>
            </mc:AlternateContent>
          </a:graphicData>
        </a:graphic>
      </p:graphicFrame>
      <p:sp>
        <p:nvSpPr>
          <p:cNvPr id="7" name="TextBox 6"/>
          <p:cNvSpPr txBox="1"/>
          <p:nvPr/>
        </p:nvSpPr>
        <p:spPr>
          <a:xfrm>
            <a:off x="5148064" y="5908630"/>
            <a:ext cx="2161554" cy="369332"/>
          </a:xfrm>
          <a:prstGeom prst="rect">
            <a:avLst/>
          </a:prstGeom>
          <a:noFill/>
        </p:spPr>
        <p:txBody>
          <a:bodyPr wrap="none" rtlCol="0">
            <a:spAutoFit/>
          </a:bodyPr>
          <a:lstStyle/>
          <a:p>
            <a:r>
              <a:rPr lang="el-GR" b="1" dirty="0"/>
              <a:t>Απόκλιση ταχύτητας</a:t>
            </a:r>
            <a:endParaRPr lang="en-GB" b="1" dirty="0"/>
          </a:p>
        </p:txBody>
      </p:sp>
    </p:spTree>
    <p:extLst>
      <p:ext uri="{BB962C8B-B14F-4D97-AF65-F5344CB8AC3E}">
        <p14:creationId xmlns:p14="http://schemas.microsoft.com/office/powerpoint/2010/main" val="2199954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600" b="1" dirty="0">
                <a:solidFill>
                  <a:schemeClr val="accent6">
                    <a:lumMod val="75000"/>
                  </a:schemeClr>
                </a:solidFill>
              </a:rPr>
              <a:t>ΠΑΡΑΓΟΝΤΕΣ ΜΕΙΩΣΗΣ ΕΠΙΔΟΣΗΣ</a:t>
            </a:r>
            <a:endParaRPr lang="en-GB" sz="3600" b="1" dirty="0">
              <a:solidFill>
                <a:schemeClr val="accent6">
                  <a:lumMod val="75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9</a:t>
            </a:fld>
            <a:endParaRPr lang="en-GB"/>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9385" y="1412776"/>
            <a:ext cx="5544615" cy="4414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3528" y="2564904"/>
            <a:ext cx="2808312" cy="3046988"/>
          </a:xfrm>
          <a:prstGeom prst="rect">
            <a:avLst/>
          </a:prstGeom>
          <a:noFill/>
        </p:spPr>
        <p:txBody>
          <a:bodyPr wrap="square" rtlCol="0">
            <a:spAutoFit/>
          </a:bodyPr>
          <a:lstStyle/>
          <a:p>
            <a:r>
              <a:rPr lang="el-GR" sz="2400" b="1" dirty="0"/>
              <a:t>Οι μεταβολές οφείλονται κυρίως στις μεταβολές της κατάστασης της έλικας και της κοίτης κάτω από την επιφάνεια του νερού.</a:t>
            </a:r>
            <a:endParaRPr lang="en-GB" sz="2400" b="1" dirty="0"/>
          </a:p>
        </p:txBody>
      </p:sp>
    </p:spTree>
    <p:extLst>
      <p:ext uri="{BB962C8B-B14F-4D97-AF65-F5344CB8AC3E}">
        <p14:creationId xmlns:p14="http://schemas.microsoft.com/office/powerpoint/2010/main" val="1383400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0"/>
            <a:ext cx="8229600" cy="778098"/>
          </a:xfrm>
        </p:spPr>
        <p:txBody>
          <a:bodyPr>
            <a:normAutofit/>
          </a:bodyPr>
          <a:lstStyle/>
          <a:p>
            <a:r>
              <a:rPr lang="en-GB" sz="3600" b="1" dirty="0">
                <a:solidFill>
                  <a:srgbClr val="FF3300"/>
                </a:solidFill>
              </a:rPr>
              <a:t>ISO 19030 </a:t>
            </a:r>
            <a:r>
              <a:rPr lang="el-GR" sz="3600" b="1" dirty="0">
                <a:solidFill>
                  <a:srgbClr val="FF3300"/>
                </a:solidFill>
              </a:rPr>
              <a:t>ΜΕΤΡΗΣΗΣΗ ΜΕΤΑΒΟΛΩΝ</a:t>
            </a:r>
            <a:endParaRPr lang="en-GB" sz="3600" b="1" dirty="0">
              <a:solidFill>
                <a:srgbClr val="FF3300"/>
              </a:solidFill>
            </a:endParaRPr>
          </a:p>
        </p:txBody>
      </p:sp>
      <p:sp>
        <p:nvSpPr>
          <p:cNvPr id="3" name="Θέση περιεχομένου 2"/>
          <p:cNvSpPr>
            <a:spLocks noGrp="1"/>
          </p:cNvSpPr>
          <p:nvPr>
            <p:ph idx="1"/>
          </p:nvPr>
        </p:nvSpPr>
        <p:spPr>
          <a:xfrm>
            <a:off x="467544" y="836712"/>
            <a:ext cx="8229600" cy="5433467"/>
          </a:xfrm>
        </p:spPr>
        <p:txBody>
          <a:bodyPr>
            <a:normAutofit/>
          </a:bodyPr>
          <a:lstStyle/>
          <a:p>
            <a:pPr>
              <a:spcAft>
                <a:spcPts val="1200"/>
              </a:spcAft>
              <a:buFont typeface="Wingdings"/>
              <a:buChar char="à"/>
            </a:pPr>
            <a:r>
              <a:rPr lang="el-GR" sz="2800" dirty="0">
                <a:sym typeface="Wingdings" panose="05000000000000000000" pitchFamily="2" charset="2"/>
              </a:rPr>
              <a:t>6 διαφορετικοί μέθοδοι εκτίμησης της επίδοσης της κοίτης και της έλικας.</a:t>
            </a:r>
          </a:p>
          <a:p>
            <a:r>
              <a:rPr lang="el-GR" sz="2400" dirty="0">
                <a:solidFill>
                  <a:srgbClr val="00B0F0"/>
                </a:solidFill>
                <a:sym typeface="Wingdings" panose="05000000000000000000" pitchFamily="2" charset="2"/>
              </a:rPr>
              <a:t>2 μέθοδοι περιγράφονται στο 2</a:t>
            </a:r>
            <a:r>
              <a:rPr lang="el-GR" sz="2400" baseline="30000" dirty="0">
                <a:solidFill>
                  <a:srgbClr val="00B0F0"/>
                </a:solidFill>
                <a:sym typeface="Wingdings" panose="05000000000000000000" pitchFamily="2" charset="2"/>
              </a:rPr>
              <a:t>ο</a:t>
            </a:r>
            <a:r>
              <a:rPr lang="el-GR" sz="2400" dirty="0">
                <a:solidFill>
                  <a:srgbClr val="00B0F0"/>
                </a:solidFill>
                <a:sym typeface="Wingdings" panose="05000000000000000000" pitchFamily="2" charset="2"/>
              </a:rPr>
              <a:t> μέρος:</a:t>
            </a:r>
          </a:p>
          <a:p>
            <a:pPr marL="0" indent="0">
              <a:buNone/>
            </a:pPr>
            <a:r>
              <a:rPr lang="el-GR" sz="2800" dirty="0">
                <a:sym typeface="Wingdings" panose="05000000000000000000" pitchFamily="2" charset="2"/>
              </a:rPr>
              <a:t> 	</a:t>
            </a:r>
            <a:r>
              <a:rPr lang="el-GR" sz="2200" dirty="0">
                <a:sym typeface="Wingdings" panose="05000000000000000000" pitchFamily="2" charset="2"/>
              </a:rPr>
              <a:t>-    Μέθοδος Α: βασίζεται στο μετρητή ροπής και στο μετρητή  			στροφών.</a:t>
            </a:r>
          </a:p>
          <a:p>
            <a:pPr marL="1243013">
              <a:buFontTx/>
              <a:buChar char="-"/>
            </a:pPr>
            <a:r>
              <a:rPr lang="el-GR" sz="2200" dirty="0">
                <a:sym typeface="Wingdings" panose="05000000000000000000" pitchFamily="2" charset="2"/>
              </a:rPr>
              <a:t>Μέθοδος Β: βασίζεται στον υπολογισμό της ισχύος 			πέδησης και στην κατανάλωση καυσίμου</a:t>
            </a:r>
            <a:r>
              <a:rPr lang="el-GR" sz="2000" dirty="0">
                <a:sym typeface="Wingdings" panose="05000000000000000000" pitchFamily="2" charset="2"/>
              </a:rPr>
              <a:t>.</a:t>
            </a:r>
            <a:endParaRPr lang="el-GR" sz="2400" dirty="0">
              <a:sym typeface="Wingdings" panose="05000000000000000000" pitchFamily="2" charset="2"/>
            </a:endParaRPr>
          </a:p>
          <a:p>
            <a:r>
              <a:rPr lang="el-GR" sz="2400" dirty="0">
                <a:solidFill>
                  <a:srgbClr val="00B0F0"/>
                </a:solidFill>
                <a:sym typeface="Wingdings" panose="05000000000000000000" pitchFamily="2" charset="2"/>
              </a:rPr>
              <a:t>4 εναλλακτικοί μέθοδοι υπολογισμού στο 3</a:t>
            </a:r>
            <a:r>
              <a:rPr lang="el-GR" sz="2400" baseline="30000" dirty="0">
                <a:solidFill>
                  <a:srgbClr val="00B0F0"/>
                </a:solidFill>
                <a:sym typeface="Wingdings" panose="05000000000000000000" pitchFamily="2" charset="2"/>
              </a:rPr>
              <a:t>ο</a:t>
            </a:r>
            <a:r>
              <a:rPr lang="el-GR" sz="2400" dirty="0">
                <a:solidFill>
                  <a:srgbClr val="00B0F0"/>
                </a:solidFill>
                <a:sym typeface="Wingdings" panose="05000000000000000000" pitchFamily="2" charset="2"/>
              </a:rPr>
              <a:t> μέρος:</a:t>
            </a:r>
            <a:r>
              <a:rPr lang="el-GR" sz="2800" dirty="0">
                <a:sym typeface="Wingdings" panose="05000000000000000000" pitchFamily="2" charset="2"/>
              </a:rPr>
              <a:t> </a:t>
            </a:r>
            <a:r>
              <a:rPr lang="el-GR" sz="2000" dirty="0">
                <a:sym typeface="Wingdings" panose="05000000000000000000" pitchFamily="2" charset="2"/>
              </a:rPr>
              <a:t>Εάν οι προεπιλεγμένες κύριες παράμετροι μέτρησης δεν μπορούν να μετρηθούν ή οι ελάχιστες απαιτήσεις αισθητήρων δεν μπορούν να ικανοποιηθούν, οι αντιπροσωπευτικό δείγμα μπορεί να χρησιμοποιηθεί για την προσέγγιση των παραμέτρων. Σε σύγκριση με την προεπιλεγμένη μέθοδο, αυτό γενικά θα έχει ως αποτέλεσμα μειωμένη ακρίβεια.</a:t>
            </a:r>
            <a:endParaRPr lang="el-GR" sz="2000" dirty="0">
              <a:solidFill>
                <a:srgbClr val="00B0F0"/>
              </a:solidFill>
              <a:sym typeface="Wingdings" panose="05000000000000000000" pitchFamily="2" charset="2"/>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10</a:t>
            </a:fld>
            <a:endParaRPr lang="en-GB"/>
          </a:p>
        </p:txBody>
      </p:sp>
    </p:spTree>
    <p:extLst>
      <p:ext uri="{BB962C8B-B14F-4D97-AF65-F5344CB8AC3E}">
        <p14:creationId xmlns:p14="http://schemas.microsoft.com/office/powerpoint/2010/main" val="1526705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C0DDAFCA-712C-44A8-BE30-3760B736E0D6}" type="slidenum">
              <a:rPr lang="en-GB" smtClean="0"/>
              <a:t>11</a:t>
            </a:fld>
            <a:endParaRPr lang="en-GB"/>
          </a:p>
        </p:txBody>
      </p:sp>
      <p:graphicFrame>
        <p:nvGraphicFramePr>
          <p:cNvPr id="5" name="Πίνακας 4"/>
          <p:cNvGraphicFramePr>
            <a:graphicFrameLocks noGrp="1"/>
          </p:cNvGraphicFramePr>
          <p:nvPr>
            <p:extLst>
              <p:ext uri="{D42A27DB-BD31-4B8C-83A1-F6EECF244321}">
                <p14:modId xmlns:p14="http://schemas.microsoft.com/office/powerpoint/2010/main" val="2793226944"/>
              </p:ext>
            </p:extLst>
          </p:nvPr>
        </p:nvGraphicFramePr>
        <p:xfrm>
          <a:off x="107505" y="188639"/>
          <a:ext cx="8712968" cy="6510106"/>
        </p:xfrm>
        <a:graphic>
          <a:graphicData uri="http://schemas.openxmlformats.org/drawingml/2006/table">
            <a:tbl>
              <a:tblPr firstRow="1" firstCol="1">
                <a:tableStyleId>{5C22544A-7EE6-4342-B048-85BDC9FD1C3A}</a:tableStyleId>
              </a:tblPr>
              <a:tblGrid>
                <a:gridCol w="1352013">
                  <a:extLst>
                    <a:ext uri="{9D8B030D-6E8A-4147-A177-3AD203B41FA5}">
                      <a16:colId xmlns:a16="http://schemas.microsoft.com/office/drawing/2014/main" val="20000"/>
                    </a:ext>
                  </a:extLst>
                </a:gridCol>
                <a:gridCol w="4456318">
                  <a:extLst>
                    <a:ext uri="{9D8B030D-6E8A-4147-A177-3AD203B41FA5}">
                      <a16:colId xmlns:a16="http://schemas.microsoft.com/office/drawing/2014/main" val="20001"/>
                    </a:ext>
                  </a:extLst>
                </a:gridCol>
                <a:gridCol w="2904637">
                  <a:extLst>
                    <a:ext uri="{9D8B030D-6E8A-4147-A177-3AD203B41FA5}">
                      <a16:colId xmlns:a16="http://schemas.microsoft.com/office/drawing/2014/main" val="20002"/>
                    </a:ext>
                  </a:extLst>
                </a:gridCol>
              </a:tblGrid>
              <a:tr h="412847">
                <a:tc>
                  <a:txBody>
                    <a:bodyPr/>
                    <a:lstStyle/>
                    <a:p>
                      <a:pPr indent="0" algn="ctr">
                        <a:lnSpc>
                          <a:spcPct val="100000"/>
                        </a:lnSpc>
                        <a:spcBef>
                          <a:spcPts val="0"/>
                        </a:spcBef>
                        <a:spcAft>
                          <a:spcPts val="0"/>
                        </a:spcAft>
                      </a:pPr>
                      <a:r>
                        <a:rPr lang="el-GR" sz="1400" dirty="0">
                          <a:effectLst/>
                        </a:rPr>
                        <a:t>Δείκτης</a:t>
                      </a:r>
                      <a:endParaRPr lang="en-GB" sz="14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400">
                          <a:effectLst/>
                        </a:rPr>
                        <a:t>Διαδικασία</a:t>
                      </a:r>
                      <a:endParaRPr lang="en-GB" sz="140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400">
                          <a:effectLst/>
                        </a:rPr>
                        <a:t>Πληροφορία που παρέχεται</a:t>
                      </a:r>
                      <a:endParaRPr lang="en-GB" sz="1400">
                        <a:effectLst/>
                        <a:latin typeface="Times New Roman"/>
                        <a:ea typeface="Calibri"/>
                      </a:endParaRPr>
                    </a:p>
                  </a:txBody>
                  <a:tcPr marL="41145" marR="41145" marT="0" marB="0"/>
                </a:tc>
                <a:extLst>
                  <a:ext uri="{0D108BD9-81ED-4DB2-BD59-A6C34878D82A}">
                    <a16:rowId xmlns:a16="http://schemas.microsoft.com/office/drawing/2014/main" val="10000"/>
                  </a:ext>
                </a:extLst>
              </a:tr>
              <a:tr h="1444960">
                <a:tc>
                  <a:txBody>
                    <a:bodyPr/>
                    <a:lstStyle/>
                    <a:p>
                      <a:pPr indent="0" algn="ctr">
                        <a:lnSpc>
                          <a:spcPct val="100000"/>
                        </a:lnSpc>
                        <a:spcBef>
                          <a:spcPts val="0"/>
                        </a:spcBef>
                        <a:spcAft>
                          <a:spcPts val="0"/>
                        </a:spcAft>
                      </a:pPr>
                      <a:r>
                        <a:rPr lang="el-GR" sz="1600" dirty="0">
                          <a:effectLst/>
                        </a:rPr>
                        <a:t>Δείκτης ξηρού δεξαμενισμού</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Συγκρίνεται η μεταβολής της απόδοσης της κύτης και της προπέλας μετά τις διαδικασίες ξηρού δεξαμενισμού με το μέσο όρο μεταβολών από προηγούμενες μετρήσεις δεξαμενισμού (</a:t>
                      </a:r>
                      <a:r>
                        <a:rPr lang="en-GB" sz="1600" dirty="0">
                          <a:effectLst/>
                        </a:rPr>
                        <a:t>reference period</a:t>
                      </a:r>
                      <a:r>
                        <a:rPr lang="el-GR" sz="1600" dirty="0">
                          <a:effectLst/>
                        </a:rPr>
                        <a:t>)</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a:effectLst/>
                        </a:rPr>
                        <a:t>Παρέχεται πληροφορία σχετικά με την αποτελσματικότητα των προηγούμενων διαδικασιών δεξαμενισμού και του τωρινού ξηρού δεξαμενισμού</a:t>
                      </a:r>
                      <a:endParaRPr lang="en-GB" sz="1600">
                        <a:effectLst/>
                        <a:latin typeface="Times New Roman"/>
                        <a:ea typeface="Calibri"/>
                      </a:endParaRPr>
                    </a:p>
                  </a:txBody>
                  <a:tcPr marL="41145" marR="41145" marT="0" marB="0"/>
                </a:tc>
                <a:extLst>
                  <a:ext uri="{0D108BD9-81ED-4DB2-BD59-A6C34878D82A}">
                    <a16:rowId xmlns:a16="http://schemas.microsoft.com/office/drawing/2014/main" val="10001"/>
                  </a:ext>
                </a:extLst>
              </a:tr>
              <a:tr h="1651383">
                <a:tc>
                  <a:txBody>
                    <a:bodyPr/>
                    <a:lstStyle/>
                    <a:p>
                      <a:pPr indent="0" algn="ctr">
                        <a:lnSpc>
                          <a:spcPct val="100000"/>
                        </a:lnSpc>
                        <a:spcBef>
                          <a:spcPts val="0"/>
                        </a:spcBef>
                        <a:spcAft>
                          <a:spcPts val="0"/>
                        </a:spcAft>
                      </a:pPr>
                      <a:r>
                        <a:rPr lang="el-GR" sz="1600">
                          <a:effectLst/>
                        </a:rPr>
                        <a:t>Δείκτης διάρκειας δεξαμενισμού</a:t>
                      </a:r>
                      <a:endParaRPr lang="en-GB" sz="160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Συγκρίνεται η απόδοση του πρώτου έτους μετά τον ελλιμενισμό με αυτή του διαστήματος πριν το τέλος  αυτού, συνήθως δύο έως τέσσερα έτη</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Προσδιορισμός της αποτελεσματικότητας, υποβρυχίως, του προστατευτικού υγρού που εφαρμόζεται μέσω της δημιουργίας προστατευτικού υμενίου (αφού στεγνώσει), για παράδειγμα στην κύτη</a:t>
                      </a:r>
                      <a:endParaRPr lang="en-GB" sz="1600" dirty="0">
                        <a:effectLst/>
                        <a:latin typeface="Times New Roman"/>
                        <a:ea typeface="Calibri"/>
                      </a:endParaRPr>
                    </a:p>
                  </a:txBody>
                  <a:tcPr marL="41145" marR="41145" marT="0" marB="0"/>
                </a:tc>
                <a:extLst>
                  <a:ext uri="{0D108BD9-81ED-4DB2-BD59-A6C34878D82A}">
                    <a16:rowId xmlns:a16="http://schemas.microsoft.com/office/drawing/2014/main" val="10002"/>
                  </a:ext>
                </a:extLst>
              </a:tr>
              <a:tr h="1444960">
                <a:tc>
                  <a:txBody>
                    <a:bodyPr/>
                    <a:lstStyle/>
                    <a:p>
                      <a:pPr indent="0" algn="ctr">
                        <a:lnSpc>
                          <a:spcPct val="100000"/>
                        </a:lnSpc>
                        <a:spcBef>
                          <a:spcPts val="0"/>
                        </a:spcBef>
                        <a:spcAft>
                          <a:spcPts val="0"/>
                        </a:spcAft>
                      </a:pPr>
                      <a:r>
                        <a:rPr lang="el-GR" sz="1600" dirty="0">
                          <a:effectLst/>
                        </a:rPr>
                        <a:t>Δείκτης στόχου συντήρησης</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Συγκρίνεται η απόδοση της προπέλας και της κύτης στην έναρξη του διαστήματος δεξαμενισμού με ένα κινούμενο μέσο  </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Προσδιορίζεται η χρονική στιγμή που είναι απαραίτητη η συντήρηση της κύτης και της προπέλας, συμπεριλαμβανομένου της στίλβωσης της προπέλας και του καθαρισμού της κύτης.  </a:t>
                      </a:r>
                      <a:endParaRPr lang="en-GB" sz="1600" dirty="0">
                        <a:effectLst/>
                        <a:latin typeface="Times New Roman"/>
                        <a:ea typeface="Calibri"/>
                      </a:endParaRPr>
                    </a:p>
                  </a:txBody>
                  <a:tcPr marL="41145" marR="41145" marT="0" marB="0"/>
                </a:tc>
                <a:extLst>
                  <a:ext uri="{0D108BD9-81ED-4DB2-BD59-A6C34878D82A}">
                    <a16:rowId xmlns:a16="http://schemas.microsoft.com/office/drawing/2014/main" val="10003"/>
                  </a:ext>
                </a:extLst>
              </a:tr>
              <a:tr h="1238539">
                <a:tc>
                  <a:txBody>
                    <a:bodyPr/>
                    <a:lstStyle/>
                    <a:p>
                      <a:pPr indent="0" algn="ctr">
                        <a:lnSpc>
                          <a:spcPct val="100000"/>
                        </a:lnSpc>
                        <a:spcBef>
                          <a:spcPts val="0"/>
                        </a:spcBef>
                        <a:spcAft>
                          <a:spcPts val="0"/>
                        </a:spcAft>
                      </a:pPr>
                      <a:r>
                        <a:rPr lang="el-GR" sz="1600">
                          <a:effectLst/>
                        </a:rPr>
                        <a:t>Δείκτης αποτελεσματικότητας</a:t>
                      </a:r>
                      <a:endParaRPr lang="en-GB" sz="160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Συγκρίνεται η απόδοση της κύτης και της προπέλας πριν και μετά την περίοδο συντήρησης για μια συγκεκριμένη διεργασία, για παράδειγμα στίλβωσης. </a:t>
                      </a:r>
                      <a:endParaRPr lang="en-GB" sz="1600" dirty="0">
                        <a:effectLst/>
                        <a:latin typeface="Times New Roman"/>
                        <a:ea typeface="Calibri"/>
                      </a:endParaRPr>
                    </a:p>
                  </a:txBody>
                  <a:tcPr marL="41145" marR="41145" marT="0" marB="0"/>
                </a:tc>
                <a:tc>
                  <a:txBody>
                    <a:bodyPr/>
                    <a:lstStyle/>
                    <a:p>
                      <a:pPr indent="0" algn="ctr">
                        <a:lnSpc>
                          <a:spcPct val="100000"/>
                        </a:lnSpc>
                        <a:spcBef>
                          <a:spcPts val="0"/>
                        </a:spcBef>
                        <a:spcAft>
                          <a:spcPts val="0"/>
                        </a:spcAft>
                      </a:pPr>
                      <a:r>
                        <a:rPr lang="el-GR" sz="1600" dirty="0">
                          <a:effectLst/>
                        </a:rPr>
                        <a:t>Παράγονται πληροφορίες για τον προσδιορισμό της αποτελεσματικότητας της συγκεκριμένης διαδικασίας</a:t>
                      </a:r>
                      <a:endParaRPr lang="en-GB" sz="1600" dirty="0">
                        <a:effectLst/>
                        <a:latin typeface="Times New Roman"/>
                        <a:ea typeface="Calibri"/>
                      </a:endParaRPr>
                    </a:p>
                  </a:txBody>
                  <a:tcPr marL="41145" marR="41145"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46983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C0DDAFCA-712C-44A8-BE30-3760B736E0D6}" type="slidenum">
              <a:rPr lang="en-GB" smtClean="0"/>
              <a:t>12</a:t>
            </a:fld>
            <a:endParaRPr lang="en-GB"/>
          </a:p>
        </p:txBody>
      </p:sp>
      <p:sp>
        <p:nvSpPr>
          <p:cNvPr id="5" name="Διάγραμμα ροής: Απόφαση 4"/>
          <p:cNvSpPr/>
          <p:nvPr/>
        </p:nvSpPr>
        <p:spPr>
          <a:xfrm>
            <a:off x="1331640" y="1484784"/>
            <a:ext cx="6696744" cy="4104456"/>
          </a:xfrm>
          <a:prstGeom prst="flowChartDecision">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l-GR" sz="3600" b="1" dirty="0"/>
              <a:t>Β’ ΜΕΡΟΣ </a:t>
            </a:r>
          </a:p>
          <a:p>
            <a:pPr algn="ctr"/>
            <a:endParaRPr lang="el-GR" sz="3600" b="1" dirty="0"/>
          </a:p>
          <a:p>
            <a:pPr algn="ctr"/>
            <a:r>
              <a:rPr lang="el-GR" sz="3600" b="1" dirty="0"/>
              <a:t>ΕΦΑΡΜΟΓΗ </a:t>
            </a:r>
            <a:r>
              <a:rPr lang="en-GB" sz="3600" b="1" dirty="0"/>
              <a:t>ISO</a:t>
            </a:r>
          </a:p>
        </p:txBody>
      </p:sp>
    </p:spTree>
    <p:extLst>
      <p:ext uri="{BB962C8B-B14F-4D97-AF65-F5344CB8AC3E}">
        <p14:creationId xmlns:p14="http://schemas.microsoft.com/office/powerpoint/2010/main" val="3680205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562074"/>
          </a:xfrm>
        </p:spPr>
        <p:txBody>
          <a:bodyPr>
            <a:noAutofit/>
          </a:bodyPr>
          <a:lstStyle/>
          <a:p>
            <a:r>
              <a:rPr lang="en-GB" sz="3600" dirty="0"/>
              <a:t>147 &amp; 148</a:t>
            </a: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13</a:t>
            </a:fld>
            <a:endParaRPr lang="en-GB"/>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 name="Αντικείμενο 5"/>
          <p:cNvGraphicFramePr>
            <a:graphicFrameLocks/>
          </p:cNvGraphicFramePr>
          <p:nvPr>
            <p:extLst>
              <p:ext uri="{D42A27DB-BD31-4B8C-83A1-F6EECF244321}">
                <p14:modId xmlns:p14="http://schemas.microsoft.com/office/powerpoint/2010/main" val="3764945094"/>
              </p:ext>
            </p:extLst>
          </p:nvPr>
        </p:nvGraphicFramePr>
        <p:xfrm>
          <a:off x="539552" y="904774"/>
          <a:ext cx="8064896" cy="5104446"/>
        </p:xfrm>
        <a:graphic>
          <a:graphicData uri="http://schemas.openxmlformats.org/presentationml/2006/ole">
            <mc:AlternateContent xmlns:mc="http://schemas.openxmlformats.org/markup-compatibility/2006">
              <mc:Choice xmlns:v="urn:schemas-microsoft-com:vml" Requires="v">
                <p:oleObj spid="_x0000_s6160" name="Γράφημα" r:id="rId3" imgW="5322269" imgH="2908044" progId="Excel.Chart.8">
                  <p:embed/>
                </p:oleObj>
              </mc:Choice>
              <mc:Fallback>
                <p:oleObj name="Γράφημα" r:id="rId3" imgW="5322269" imgH="2908044" progId="Excel.Chart.8">
                  <p:embed/>
                  <p:pic>
                    <p:nvPicPr>
                      <p:cNvPr id="0" name="Γράφημα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904774"/>
                        <a:ext cx="8064896" cy="5104446"/>
                      </a:xfrm>
                      <a:prstGeom prst="rect">
                        <a:avLst/>
                      </a:prstGeom>
                      <a:noFill/>
                    </p:spPr>
                  </p:pic>
                </p:oleObj>
              </mc:Fallback>
            </mc:AlternateContent>
          </a:graphicData>
        </a:graphic>
      </p:graphicFrame>
      <p:sp>
        <p:nvSpPr>
          <p:cNvPr id="7" name="Rectangle 3"/>
          <p:cNvSpPr>
            <a:spLocks noChangeArrowheads="1"/>
          </p:cNvSpPr>
          <p:nvPr/>
        </p:nvSpPr>
        <p:spPr bwMode="auto">
          <a:xfrm>
            <a:off x="1553274" y="6013166"/>
            <a:ext cx="633109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altLang="en-US" sz="20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Διάγραμμα 1. Ισχύς άξονα συναρτήσει ταχύτητας για τα πλοία 147, 148.</a:t>
            </a:r>
            <a:endParaRPr kumimoji="0" lang="el-GR" altLang="en-US" sz="36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87132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22083"/>
            <a:ext cx="8229600" cy="778098"/>
          </a:xfrm>
        </p:spPr>
        <p:txBody>
          <a:bodyPr>
            <a:normAutofit/>
          </a:bodyPr>
          <a:lstStyle/>
          <a:p>
            <a:r>
              <a:rPr lang="en-GB" sz="3600" dirty="0"/>
              <a:t>137&amp;45</a:t>
            </a: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14</a:t>
            </a:fld>
            <a:endParaRPr lang="en-GB"/>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7169" name="Γράφημα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6157" y="1111020"/>
            <a:ext cx="7247524" cy="468052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1026157" y="5849198"/>
            <a:ext cx="709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altLang="en-US"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Διάγραμμα 2. Ισχύς άξονα συναρτήσει ταχύτητας για τα πλοία 137, 45.</a:t>
            </a:r>
            <a:endParaRPr kumimoji="0" lang="el-GR" altLang="en-US" sz="32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15755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634082"/>
          </a:xfrm>
        </p:spPr>
        <p:txBody>
          <a:bodyPr>
            <a:normAutofit fontScale="90000"/>
          </a:bodyPr>
          <a:lstStyle/>
          <a:p>
            <a:r>
              <a:rPr lang="el-GR" dirty="0"/>
              <a:t>Φορτίο-έρμα </a:t>
            </a:r>
            <a:endParaRPr lang="en-GB"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15</a:t>
            </a:fld>
            <a:endParaRPr lang="en-GB"/>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6" name="Αντικείμενο 5"/>
          <p:cNvGraphicFramePr>
            <a:graphicFrameLocks/>
          </p:cNvGraphicFramePr>
          <p:nvPr>
            <p:extLst>
              <p:ext uri="{D42A27DB-BD31-4B8C-83A1-F6EECF244321}">
                <p14:modId xmlns:p14="http://schemas.microsoft.com/office/powerpoint/2010/main" val="1317603467"/>
              </p:ext>
            </p:extLst>
          </p:nvPr>
        </p:nvGraphicFramePr>
        <p:xfrm>
          <a:off x="880664" y="1052736"/>
          <a:ext cx="7579767" cy="4624668"/>
        </p:xfrm>
        <a:graphic>
          <a:graphicData uri="http://schemas.openxmlformats.org/presentationml/2006/ole">
            <mc:AlternateContent xmlns:mc="http://schemas.openxmlformats.org/markup-compatibility/2006">
              <mc:Choice xmlns:v="urn:schemas-microsoft-com:vml" Requires="v">
                <p:oleObj spid="_x0000_s8206" name="Γράφημα" r:id="rId3" imgW="5322269" imgH="2566638" progId="Excel.Chart.8">
                  <p:embed/>
                </p:oleObj>
              </mc:Choice>
              <mc:Fallback>
                <p:oleObj name="Γράφημα" r:id="rId3" imgW="5322269" imgH="2566638" progId="Excel.Chart.8">
                  <p:embed/>
                  <p:pic>
                    <p:nvPicPr>
                      <p:cNvPr id="0" name="Γράφημα 9"/>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664" y="1052736"/>
                        <a:ext cx="7579767" cy="4624668"/>
                      </a:xfrm>
                      <a:prstGeom prst="rect">
                        <a:avLst/>
                      </a:prstGeom>
                      <a:noFill/>
                    </p:spPr>
                  </p:pic>
                </p:oleObj>
              </mc:Fallback>
            </mc:AlternateContent>
          </a:graphicData>
        </a:graphic>
      </p:graphicFrame>
      <p:sp>
        <p:nvSpPr>
          <p:cNvPr id="7" name="Rectangle 3"/>
          <p:cNvSpPr>
            <a:spLocks noChangeArrowheads="1"/>
          </p:cNvSpPr>
          <p:nvPr/>
        </p:nvSpPr>
        <p:spPr bwMode="auto">
          <a:xfrm>
            <a:off x="-181870" y="5686552"/>
            <a:ext cx="932587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altLang="en-US" sz="16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Διάγραμμα 3. Σύγκριση καμπυλών ταχύτητας πλοίου-ισχύος άξονα στην περίπτωση φορτίου και στην περίπτωση έρματος, για τ</a:t>
            </a:r>
            <a:r>
              <a:rPr kumimoji="0" lang="en-GB" altLang="en-US" sz="16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o</a:t>
            </a:r>
            <a:r>
              <a:rPr kumimoji="0" lang="el-GR" altLang="en-US" sz="1600" b="1"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 πλοίο 137. </a:t>
            </a:r>
            <a:endParaRPr kumimoji="0" lang="el-GR" altLang="en-US" sz="2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059908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p:spPr>
        <p:txBody>
          <a:bodyPr>
            <a:normAutofit fontScale="90000"/>
          </a:bodyPr>
          <a:lstStyle/>
          <a:p>
            <a:r>
              <a:rPr lang="el-GR" sz="3600" b="1" dirty="0"/>
              <a:t>ΑΠΟΚΛΙΣΗ ΣΕ ΤΑΧΥΤΗΤΑ ΦΟΡΤΙΟΥ</a:t>
            </a:r>
            <a:r>
              <a:rPr lang="en-GB" sz="3600" b="1" dirty="0"/>
              <a:t> </a:t>
            </a:r>
            <a:r>
              <a:rPr lang="el-GR" sz="3600" b="1" dirty="0"/>
              <a:t>ΠΛΟΙΟΥ </a:t>
            </a:r>
            <a:r>
              <a:rPr lang="en-GB" sz="3600" b="1" dirty="0"/>
              <a:t>4</a:t>
            </a:r>
            <a:r>
              <a:rPr lang="el-GR" sz="3600" b="1" dirty="0"/>
              <a:t>5</a:t>
            </a:r>
            <a:endParaRPr lang="en-GB" sz="3600" b="1"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16</a:t>
            </a:fld>
            <a:endParaRPr lang="en-GB"/>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718" y="1556792"/>
            <a:ext cx="6908537" cy="3958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Ορθογώνιο 6"/>
          <p:cNvSpPr/>
          <p:nvPr/>
        </p:nvSpPr>
        <p:spPr>
          <a:xfrm>
            <a:off x="1137619" y="5661248"/>
            <a:ext cx="6624736" cy="646331"/>
          </a:xfrm>
          <a:prstGeom prst="rect">
            <a:avLst/>
          </a:prstGeom>
        </p:spPr>
        <p:txBody>
          <a:bodyPr wrap="square">
            <a:spAutoFit/>
          </a:bodyPr>
          <a:lstStyle/>
          <a:p>
            <a:r>
              <a:rPr lang="el-GR" b="1" dirty="0"/>
              <a:t>Διάγραμμα 4. Απόλυτη τιμή απόκλισης ταχύτητας για το πλοίο 45 για ταχύτητα φορτίου.</a:t>
            </a:r>
            <a:endParaRPr lang="en-GB" b="1" dirty="0"/>
          </a:p>
        </p:txBody>
      </p:sp>
    </p:spTree>
    <p:extLst>
      <p:ext uri="{BB962C8B-B14F-4D97-AF65-F5344CB8AC3E}">
        <p14:creationId xmlns:p14="http://schemas.microsoft.com/office/powerpoint/2010/main" val="181257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22940"/>
            <a:ext cx="8229600" cy="1143000"/>
          </a:xfrm>
        </p:spPr>
        <p:txBody>
          <a:bodyPr>
            <a:noAutofit/>
          </a:bodyPr>
          <a:lstStyle/>
          <a:p>
            <a:r>
              <a:rPr lang="el-GR" sz="3200" b="1" dirty="0">
                <a:solidFill>
                  <a:schemeClr val="accent6"/>
                </a:solidFill>
              </a:rPr>
              <a:t>ΑΠΟΚΛΙΣΗ ΣΕ ΤΑΧΥΤΗΤΑ ΕΡΜΑΤΟΣ</a:t>
            </a:r>
            <a:r>
              <a:rPr lang="en-GB" sz="3200" b="1" dirty="0">
                <a:solidFill>
                  <a:schemeClr val="accent6"/>
                </a:solidFill>
              </a:rPr>
              <a:t> </a:t>
            </a:r>
            <a:r>
              <a:rPr lang="el-GR" sz="3200" b="1" dirty="0">
                <a:solidFill>
                  <a:schemeClr val="accent6"/>
                </a:solidFill>
              </a:rPr>
              <a:t>ΠΛΟΙΟΥ </a:t>
            </a:r>
            <a:r>
              <a:rPr lang="en-GB" sz="3200" b="1" dirty="0">
                <a:solidFill>
                  <a:schemeClr val="accent6"/>
                </a:solidFill>
              </a:rPr>
              <a:t>4</a:t>
            </a:r>
            <a:r>
              <a:rPr lang="el-GR" sz="3200" b="1" dirty="0">
                <a:solidFill>
                  <a:schemeClr val="accent6"/>
                </a:solidFill>
              </a:rPr>
              <a:t>5</a:t>
            </a:r>
            <a:endParaRPr lang="en-GB" sz="3200" dirty="0">
              <a:solidFill>
                <a:schemeClr val="accent6"/>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17</a:t>
            </a:fld>
            <a:endParaRPr lang="en-GB"/>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918" y="1196752"/>
            <a:ext cx="6978139" cy="419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Ορθογώνιο 5"/>
          <p:cNvSpPr/>
          <p:nvPr/>
        </p:nvSpPr>
        <p:spPr>
          <a:xfrm>
            <a:off x="1137619" y="5661248"/>
            <a:ext cx="6624736" cy="646331"/>
          </a:xfrm>
          <a:prstGeom prst="rect">
            <a:avLst/>
          </a:prstGeom>
        </p:spPr>
        <p:txBody>
          <a:bodyPr wrap="square">
            <a:spAutoFit/>
          </a:bodyPr>
          <a:lstStyle/>
          <a:p>
            <a:r>
              <a:rPr lang="el-GR" b="1" dirty="0"/>
              <a:t>Διάγραμμα 5. Απόλυτη τιμή απόκλισης ταχύτητας για το πλοίο 45 για ταχύτητα έρματος.</a:t>
            </a:r>
            <a:endParaRPr lang="en-GB" b="1" dirty="0"/>
          </a:p>
        </p:txBody>
      </p:sp>
    </p:spTree>
    <p:extLst>
      <p:ext uri="{BB962C8B-B14F-4D97-AF65-F5344CB8AC3E}">
        <p14:creationId xmlns:p14="http://schemas.microsoft.com/office/powerpoint/2010/main" val="3199593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5536" y="0"/>
            <a:ext cx="8229600" cy="908720"/>
          </a:xfrm>
        </p:spPr>
        <p:txBody>
          <a:bodyPr>
            <a:noAutofit/>
          </a:bodyPr>
          <a:lstStyle/>
          <a:p>
            <a:r>
              <a:rPr lang="el-GR" sz="3200" b="1" dirty="0">
                <a:solidFill>
                  <a:schemeClr val="accent4">
                    <a:lumMod val="75000"/>
                  </a:schemeClr>
                </a:solidFill>
              </a:rPr>
              <a:t>ΑΠΟΚΛΙΣΗ ΣΕ ΤΑΧΥΤΗΤΑ ΦΟΡΤΙΟΥ ΠΛΟΙΟΥ </a:t>
            </a:r>
            <a:r>
              <a:rPr lang="en-GB" sz="3200" b="1" dirty="0">
                <a:solidFill>
                  <a:schemeClr val="accent4">
                    <a:lumMod val="75000"/>
                  </a:schemeClr>
                </a:solidFill>
              </a:rPr>
              <a:t>137</a:t>
            </a:r>
            <a:endParaRPr lang="en-GB" sz="3200" dirty="0">
              <a:solidFill>
                <a:schemeClr val="accent4">
                  <a:lumMod val="75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18</a:t>
            </a:fld>
            <a:endParaRPr lang="en-GB"/>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36" y="836712"/>
            <a:ext cx="6947943"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Ορθογώνιο 4"/>
          <p:cNvSpPr/>
          <p:nvPr/>
        </p:nvSpPr>
        <p:spPr>
          <a:xfrm>
            <a:off x="812836" y="5445224"/>
            <a:ext cx="6837921" cy="646331"/>
          </a:xfrm>
          <a:prstGeom prst="rect">
            <a:avLst/>
          </a:prstGeom>
        </p:spPr>
        <p:txBody>
          <a:bodyPr wrap="square">
            <a:spAutoFit/>
          </a:bodyPr>
          <a:lstStyle/>
          <a:p>
            <a:r>
              <a:rPr lang="el-GR" b="1" dirty="0"/>
              <a:t>Διάγραμμα 6. Απόλυτη τιμή απόκλισης ταχύτητας για το πλοίο 137 για ταχύτητα φορτίου. </a:t>
            </a:r>
            <a:endParaRPr lang="en-GB" b="1" dirty="0"/>
          </a:p>
        </p:txBody>
      </p:sp>
    </p:spTree>
    <p:extLst>
      <p:ext uri="{BB962C8B-B14F-4D97-AF65-F5344CB8AC3E}">
        <p14:creationId xmlns:p14="http://schemas.microsoft.com/office/powerpoint/2010/main" val="1947027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116632"/>
            <a:ext cx="8229600" cy="778098"/>
          </a:xfrm>
        </p:spPr>
        <p:txBody>
          <a:bodyPr>
            <a:noAutofit/>
          </a:bodyPr>
          <a:lstStyle/>
          <a:p>
            <a:r>
              <a:rPr lang="el-GR" sz="3200" b="1" dirty="0">
                <a:solidFill>
                  <a:schemeClr val="tx2">
                    <a:lumMod val="60000"/>
                    <a:lumOff val="40000"/>
                  </a:schemeClr>
                </a:solidFill>
              </a:rPr>
              <a:t>ΑΠΟΚΛΙΣΗ ΣΕ ΤΑΧΥΤΗΤΑ ΕΡΜΑΤΟΣ</a:t>
            </a:r>
            <a:r>
              <a:rPr lang="en-GB" sz="3200" b="1" dirty="0">
                <a:solidFill>
                  <a:schemeClr val="tx2">
                    <a:lumMod val="60000"/>
                    <a:lumOff val="40000"/>
                  </a:schemeClr>
                </a:solidFill>
              </a:rPr>
              <a:t> </a:t>
            </a:r>
            <a:r>
              <a:rPr lang="el-GR" sz="3200" b="1" dirty="0">
                <a:solidFill>
                  <a:schemeClr val="tx2">
                    <a:lumMod val="60000"/>
                    <a:lumOff val="40000"/>
                  </a:schemeClr>
                </a:solidFill>
              </a:rPr>
              <a:t>ΠΛΟΙΟΥ </a:t>
            </a:r>
            <a:r>
              <a:rPr lang="en-GB" sz="3200" b="1" dirty="0">
                <a:solidFill>
                  <a:schemeClr val="tx2">
                    <a:lumMod val="60000"/>
                    <a:lumOff val="40000"/>
                  </a:schemeClr>
                </a:solidFill>
              </a:rPr>
              <a:t>137</a:t>
            </a:r>
            <a:endParaRPr lang="en-GB" sz="3200" dirty="0">
              <a:solidFill>
                <a:schemeClr val="tx2">
                  <a:lumMod val="60000"/>
                  <a:lumOff val="40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19</a:t>
            </a:fld>
            <a:endParaRPr lang="en-GB"/>
          </a:p>
        </p:txBody>
      </p:sp>
      <p:sp>
        <p:nvSpPr>
          <p:cNvPr id="5" name="Ορθογώνιο 4"/>
          <p:cNvSpPr/>
          <p:nvPr/>
        </p:nvSpPr>
        <p:spPr>
          <a:xfrm>
            <a:off x="1187624" y="5587315"/>
            <a:ext cx="6898556" cy="646331"/>
          </a:xfrm>
          <a:prstGeom prst="rect">
            <a:avLst/>
          </a:prstGeom>
        </p:spPr>
        <p:txBody>
          <a:bodyPr wrap="square">
            <a:spAutoFit/>
          </a:bodyPr>
          <a:lstStyle/>
          <a:p>
            <a:r>
              <a:rPr lang="el-GR" b="1" dirty="0"/>
              <a:t>Διάγραμμα 7. Απόλυτη τιμή απόκλισης ταχύτητας για το πλοίο 137 για ταχύτητα φορτίου. </a:t>
            </a:r>
            <a:endParaRPr lang="en-GB" b="1"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242" y="1034978"/>
            <a:ext cx="7307319"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154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5536" y="116632"/>
            <a:ext cx="8229600" cy="936104"/>
          </a:xfrm>
        </p:spPr>
        <p:txBody>
          <a:bodyPr>
            <a:normAutofit fontScale="90000"/>
          </a:bodyPr>
          <a:lstStyle/>
          <a:p>
            <a:r>
              <a:rPr lang="el-GR" sz="3600" b="1" dirty="0">
                <a:solidFill>
                  <a:schemeClr val="accent3">
                    <a:lumMod val="75000"/>
                  </a:schemeClr>
                </a:solidFill>
              </a:rPr>
              <a:t>ΑΠΟΚΛΙΣΗ ΣΕ ΤΑΧΥΤΗΤΑ ΠΛΟΙΩΝ 147&amp;148 </a:t>
            </a:r>
            <a:endParaRPr lang="en-GB" sz="3600" b="1" dirty="0">
              <a:solidFill>
                <a:schemeClr val="accent3">
                  <a:lumMod val="75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20</a:t>
            </a:fld>
            <a:endParaRPr lang="en-GB"/>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267484"/>
            <a:ext cx="7307320"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Ορθογώνιο 4"/>
          <p:cNvSpPr/>
          <p:nvPr/>
        </p:nvSpPr>
        <p:spPr>
          <a:xfrm>
            <a:off x="683568" y="5768860"/>
            <a:ext cx="7307320" cy="369332"/>
          </a:xfrm>
          <a:prstGeom prst="rect">
            <a:avLst/>
          </a:prstGeom>
        </p:spPr>
        <p:txBody>
          <a:bodyPr wrap="square">
            <a:spAutoFit/>
          </a:bodyPr>
          <a:lstStyle/>
          <a:p>
            <a:r>
              <a:rPr lang="el-GR" b="1" dirty="0"/>
              <a:t>Διάγραμμα 8. Απόκλιση ταχύτητας για τα πλοία 147&amp;148.</a:t>
            </a:r>
            <a:endParaRPr lang="en-GB" b="1" dirty="0"/>
          </a:p>
        </p:txBody>
      </p:sp>
    </p:spTree>
    <p:extLst>
      <p:ext uri="{BB962C8B-B14F-4D97-AF65-F5344CB8AC3E}">
        <p14:creationId xmlns:p14="http://schemas.microsoft.com/office/powerpoint/2010/main" val="1559003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16881"/>
            <a:ext cx="8229600" cy="922114"/>
          </a:xfrm>
        </p:spPr>
        <p:txBody>
          <a:bodyPr>
            <a:normAutofit/>
          </a:bodyPr>
          <a:lstStyle/>
          <a:p>
            <a:r>
              <a:rPr lang="el-GR" sz="4000" b="1" dirty="0">
                <a:solidFill>
                  <a:schemeClr val="accent5">
                    <a:lumMod val="75000"/>
                  </a:schemeClr>
                </a:solidFill>
              </a:rPr>
              <a:t>ΣΥΜΠΕΡΑΣΜΑΤΑ Ι</a:t>
            </a:r>
            <a:endParaRPr lang="en-GB" sz="4000" b="1" dirty="0">
              <a:solidFill>
                <a:schemeClr val="accent5">
                  <a:lumMod val="75000"/>
                </a:schemeClr>
              </a:solidFill>
            </a:endParaRPr>
          </a:p>
        </p:txBody>
      </p:sp>
      <p:sp>
        <p:nvSpPr>
          <p:cNvPr id="3" name="Θέση περιεχομένου 2"/>
          <p:cNvSpPr>
            <a:spLocks noGrp="1"/>
          </p:cNvSpPr>
          <p:nvPr>
            <p:ph idx="1"/>
          </p:nvPr>
        </p:nvSpPr>
        <p:spPr>
          <a:xfrm>
            <a:off x="457200" y="1268760"/>
            <a:ext cx="8229600" cy="4857403"/>
          </a:xfrm>
        </p:spPr>
        <p:txBody>
          <a:bodyPr>
            <a:noAutofit/>
          </a:bodyPr>
          <a:lstStyle/>
          <a:p>
            <a:r>
              <a:rPr lang="el-GR" sz="2000" dirty="0"/>
              <a:t>Η φθορά στις επιδόσεις της κοίτης και της έλικας μεταξύ ξηρών δεξαμενισμών αντιπροσωπεύουν το 10% (συντηρητική εκτίμηση) του παγκόσμιου κόστους καυσίμων και των εκπομπών των αερίων του θερμοκηπίου.</a:t>
            </a:r>
            <a:endParaRPr lang="en-GB" sz="2000" dirty="0"/>
          </a:p>
          <a:p>
            <a:r>
              <a:rPr lang="el-GR" sz="2000" dirty="0"/>
              <a:t>Ο στόχος του προτύπου είναι να συστήσει πρακτικές μεθόδους στη βιομηχανία για τη μέτρηση των μεταβολών στο πλοίο και στην έλικα με χρήση σε εθελοντική βάση. Η απόδοση της κοίτης και της έλικας αναφέρεται στη σχέση μεταξύ την κατάσταση του υποθαλάσσιου μέρους της κοίτης και της έλικας και της απαιτούμενης ισχύος για να μετακινηθεί το πλοίο μέσω του νερού.</a:t>
            </a:r>
            <a:endParaRPr lang="en-GB" sz="2000" dirty="0"/>
          </a:p>
          <a:p>
            <a:r>
              <a:rPr lang="el-GR" sz="2000" dirty="0"/>
              <a:t>Επίσης τα μέχρι σήμερα πρότυπα μέτρα αφορούν στη σχετική και όχι στην απόλυτη απόδοση. Ο στόχος λοιπόν δεν είναι η δημιουργία μεθόδων για τις οποίες μπορεί να χρησιμοποιηθεί για κανονιστικούς σκοπούς (π.χ. μέτρηση της απόλυτης/σχετικής </a:t>
            </a:r>
            <a:r>
              <a:rPr lang="el-GR" sz="1800" dirty="0"/>
              <a:t>απόδοσης) καθώς θα ήταν πολύ δύσκολο και θα χρειαζόταν πολύ χρόνο.</a:t>
            </a:r>
            <a:endParaRPr lang="el-GR" sz="1400"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21</a:t>
            </a:fld>
            <a:endParaRPr lang="en-GB"/>
          </a:p>
        </p:txBody>
      </p:sp>
    </p:spTree>
    <p:extLst>
      <p:ext uri="{BB962C8B-B14F-4D97-AF65-F5344CB8AC3E}">
        <p14:creationId xmlns:p14="http://schemas.microsoft.com/office/powerpoint/2010/main" val="1531988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634082"/>
          </a:xfrm>
        </p:spPr>
        <p:txBody>
          <a:bodyPr>
            <a:normAutofit fontScale="90000"/>
          </a:bodyPr>
          <a:lstStyle/>
          <a:p>
            <a:r>
              <a:rPr lang="el-GR" sz="3600" b="1" dirty="0">
                <a:solidFill>
                  <a:schemeClr val="accent5">
                    <a:lumMod val="75000"/>
                  </a:schemeClr>
                </a:solidFill>
              </a:rPr>
              <a:t>ΣΥΜΠΕΡΑΣΜΑΤΑ </a:t>
            </a:r>
            <a:r>
              <a:rPr lang="en-GB" sz="3600" b="1" dirty="0">
                <a:solidFill>
                  <a:schemeClr val="accent5">
                    <a:lumMod val="75000"/>
                  </a:schemeClr>
                </a:solidFill>
              </a:rPr>
              <a:t>II</a:t>
            </a:r>
          </a:p>
        </p:txBody>
      </p:sp>
      <p:sp>
        <p:nvSpPr>
          <p:cNvPr id="3" name="Θέση περιεχομένου 2"/>
          <p:cNvSpPr>
            <a:spLocks noGrp="1"/>
          </p:cNvSpPr>
          <p:nvPr>
            <p:ph idx="1"/>
          </p:nvPr>
        </p:nvSpPr>
        <p:spPr>
          <a:xfrm>
            <a:off x="395536" y="1196752"/>
            <a:ext cx="8229600" cy="5661248"/>
          </a:xfrm>
        </p:spPr>
        <p:txBody>
          <a:bodyPr>
            <a:noAutofit/>
          </a:bodyPr>
          <a:lstStyle/>
          <a:p>
            <a:r>
              <a:rPr lang="el-GR" sz="1800" dirty="0"/>
              <a:t>Το </a:t>
            </a:r>
            <a:r>
              <a:rPr lang="en-GB" sz="1800" dirty="0"/>
              <a:t>ISO</a:t>
            </a:r>
            <a:r>
              <a:rPr lang="el-GR" sz="1800" dirty="0"/>
              <a:t> λοιπόν περιγράφει τις γενικές αρχές λειτουργίας του πλοίου και ταυτόχρονα ορίζει ένα σύνολο</a:t>
            </a:r>
            <a:r>
              <a:rPr lang="en-GB" sz="1800" dirty="0"/>
              <a:t> </a:t>
            </a:r>
            <a:r>
              <a:rPr lang="el-GR" sz="1800" dirty="0"/>
              <a:t>βασικών δεικτών απόδοσης για την κοίτη και τη συντήρηση της έλικας και επισκευή εκ των υστέρων. Ορίζει την προεπιλεγμένη μέθοδο για τη μέτρηση των μεταβολών και προτείνει τον υπολογισμό των μεταβολών με βάση δεικτών απόδοσης. Ακόμα με το νέο πρότυπο περιγράφεται η αναμενόμενη ακρίβεια των βασικών δεικτών απόδοσης. Επίσης όταν οι υπολογισμοί δεν μπορούν να γίνουν με την καθορισμένη μέθοδο το νέο πρότυπο ορίζει ένα σύνολο από εναλλακτικές μεθόδους.</a:t>
            </a:r>
            <a:endParaRPr lang="en-GB" sz="1800" dirty="0"/>
          </a:p>
          <a:p>
            <a:r>
              <a:rPr lang="el-GR" sz="1800" dirty="0"/>
              <a:t>Με βάση το </a:t>
            </a:r>
            <a:r>
              <a:rPr lang="en-GB" sz="1800" dirty="0"/>
              <a:t>ISO</a:t>
            </a:r>
            <a:r>
              <a:rPr lang="el-GR" sz="1800" dirty="0"/>
              <a:t> 19030 στην παρούσα εργασία πραγματοποιήθηκε η εκτίμηση της απόδοσης τεσσάρων πλοίων, ανά ζεύγη. Όλες οι τιμές των δεδομένων και των τεσσάρων πλοίων παρουσιάζουν σημαντική απόκλιση από τις τιμές ισχύος του άξονα που θα έπρεπε να είχαν θεωρητικά με βάση τους κατασκευαστές τους. Τη μεγαλύτερη απόκλιση την παρουσιάζει το ζεύγος πλοίων 147&amp;148.</a:t>
            </a:r>
            <a:endParaRPr lang="en-GB" sz="1800" dirty="0"/>
          </a:p>
          <a:p>
            <a:r>
              <a:rPr lang="el-GR" sz="1800" dirty="0"/>
              <a:t>Στην περίπτωση των πλοίων 137 και 45 οι καμπύλες οι θεωρητικές με βάση το </a:t>
            </a:r>
            <a:r>
              <a:rPr lang="en-GB" sz="1800" dirty="0"/>
              <a:t>ISO </a:t>
            </a:r>
            <a:r>
              <a:rPr lang="el-GR" sz="1800" dirty="0"/>
              <a:t>δείχνουν ότι για μια συγκεκριμένη τιμή ταχύτητας του πλοίου και για μια συγκεκριμένη τιμή ισχύος του άξονα (εκτός καμπύλης) η απόκλιση θα είναι μεγαλύτερη όταν το πλοίο έχει έρμα (ταχύτητα έρματος) και λιγότερη απόκλιση όταν το πλοίο κινείται με ταχύτητα φορτίου.</a:t>
            </a:r>
            <a:endParaRPr lang="en-GB" sz="1800" dirty="0"/>
          </a:p>
          <a:p>
            <a:endParaRPr lang="en-GB" sz="1400" dirty="0"/>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22</a:t>
            </a:fld>
            <a:endParaRPr lang="en-GB"/>
          </a:p>
        </p:txBody>
      </p:sp>
    </p:spTree>
    <p:extLst>
      <p:ext uri="{BB962C8B-B14F-4D97-AF65-F5344CB8AC3E}">
        <p14:creationId xmlns:p14="http://schemas.microsoft.com/office/powerpoint/2010/main" val="1975091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pPr marL="0" indent="0" algn="ctr">
              <a:buNone/>
            </a:pPr>
            <a:endParaRPr lang="en-GB" dirty="0"/>
          </a:p>
          <a:p>
            <a:pPr marL="0" indent="0" algn="ctr">
              <a:buNone/>
            </a:pPr>
            <a:endParaRPr lang="en-GB" dirty="0"/>
          </a:p>
          <a:p>
            <a:pPr marL="0" indent="0" algn="ctr">
              <a:buNone/>
            </a:pPr>
            <a:r>
              <a:rPr lang="el-GR" sz="4000" b="1" dirty="0">
                <a:solidFill>
                  <a:schemeClr val="accent1">
                    <a:lumMod val="75000"/>
                  </a:schemeClr>
                </a:solidFill>
              </a:rPr>
              <a:t>ΕΥΧΑΡΙΣΤΟΥΜΕ</a:t>
            </a:r>
            <a:endParaRPr lang="en-GB" sz="4000" b="1" dirty="0">
              <a:solidFill>
                <a:schemeClr val="accent1">
                  <a:lumMod val="75000"/>
                </a:schemeClr>
              </a:solidFill>
            </a:endParaRPr>
          </a:p>
        </p:txBody>
      </p:sp>
      <p:sp>
        <p:nvSpPr>
          <p:cNvPr id="4" name="Θέση αριθμού διαφάνειας 3"/>
          <p:cNvSpPr>
            <a:spLocks noGrp="1"/>
          </p:cNvSpPr>
          <p:nvPr>
            <p:ph type="sldNum" sz="quarter" idx="12"/>
          </p:nvPr>
        </p:nvSpPr>
        <p:spPr/>
        <p:txBody>
          <a:bodyPr/>
          <a:lstStyle/>
          <a:p>
            <a:fld id="{C0DDAFCA-712C-44A8-BE30-3760B736E0D6}" type="slidenum">
              <a:rPr lang="en-GB" smtClean="0"/>
              <a:t>23</a:t>
            </a:fld>
            <a:endParaRPr lang="en-GB"/>
          </a:p>
        </p:txBody>
      </p:sp>
    </p:spTree>
    <p:extLst>
      <p:ext uri="{BB962C8B-B14F-4D97-AF65-F5344CB8AC3E}">
        <p14:creationId xmlns:p14="http://schemas.microsoft.com/office/powerpoint/2010/main" val="305396117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TotalTime>
  <Words>1045</Words>
  <Application>Microsoft Office PowerPoint</Application>
  <PresentationFormat>On-screen Show (4:3)</PresentationFormat>
  <Paragraphs>125</Paragraphs>
  <Slides>23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30" baseType="lpstr">
      <vt:lpstr>Arial</vt:lpstr>
      <vt:lpstr>Calibri</vt:lpstr>
      <vt:lpstr>Times New Roman</vt:lpstr>
      <vt:lpstr>Wingdings</vt:lpstr>
      <vt:lpstr>Θέμα του Office</vt:lpstr>
      <vt:lpstr>Equation</vt:lpstr>
      <vt:lpstr>Γράφημα</vt:lpstr>
      <vt:lpstr>«Έλεγχος απόδοσης μηχανής σε εμπορικό πλοίο  χρησιμοποιώντας το ISO»</vt:lpstr>
      <vt:lpstr>PowerPoint Presentation</vt:lpstr>
      <vt:lpstr>ΑΓΟΡΑ ΤΗΣ ΘΑΛΑΣΣΑΣ</vt:lpstr>
      <vt:lpstr>ΓΙΑΤΙ ΕΝΑΣ ΠΡΟΜΗΘΕΥΤΗΣ ΕΠΙΣΤΡΩΣΕΩΝ ΕΠΙΚΕΝΤΡΩΝΕΤΑΙ ΣΤΗΝ ΠΑΡΑΚΟΛΟΥΘΗΣΗ ΤΩΝ ΕΠΙΔΟΣΕΩΝ;</vt:lpstr>
      <vt:lpstr>ΠΑΡΑΔΕΙΓΜΑ- ΕΠΙΔΡΑΣΗ ΕΠΙΣΤΡΩΣΗΣ</vt:lpstr>
      <vt:lpstr>ΑΝΑΠΤΥΞΗ ΣΥΣΤΗΜΑΤΟΣ ΠΑΡΑΚΟΛΟΥΘΗΣΗΣ ΕΠΙΔΟΣΕΩΝ</vt:lpstr>
      <vt:lpstr>ΔΟΜΗ ISO 19030</vt:lpstr>
      <vt:lpstr>ΜΕΤΡΗΣΗ ΜΕΤΑΒΟΛΗΣ ΕΠΙΔΟΣΗΣ</vt:lpstr>
      <vt:lpstr>ΠΑΡΑΓΟΝΤΕΣ ΜΕΙΩΣΗΣ ΕΠΙΔΟΣΗΣ</vt:lpstr>
      <vt:lpstr>ISO 19030 ΜΕΤΡΗΣΗΣΗ ΜΕΤΑΒΟΛΩΝ</vt:lpstr>
      <vt:lpstr>PowerPoint Presentation</vt:lpstr>
      <vt:lpstr>PowerPoint Presentation</vt:lpstr>
      <vt:lpstr>147 &amp; 148</vt:lpstr>
      <vt:lpstr>137&amp;45</vt:lpstr>
      <vt:lpstr>Φορτίο-έρμα </vt:lpstr>
      <vt:lpstr>ΑΠΟΚΛΙΣΗ ΣΕ ΤΑΧΥΤΗΤΑ ΦΟΡΤΙΟΥ ΠΛΟΙΟΥ 45</vt:lpstr>
      <vt:lpstr>ΑΠΟΚΛΙΣΗ ΣΕ ΤΑΧΥΤΗΤΑ ΕΡΜΑΤΟΣ ΠΛΟΙΟΥ 45</vt:lpstr>
      <vt:lpstr>ΑΠΟΚΛΙΣΗ ΣΕ ΤΑΧΥΤΗΤΑ ΦΟΡΤΙΟΥ ΠΛΟΙΟΥ 137</vt:lpstr>
      <vt:lpstr>ΑΠΟΚΛΙΣΗ ΣΕ ΤΑΧΥΤΗΤΑ ΕΡΜΑΤΟΣ ΠΛΟΙΟΥ 137</vt:lpstr>
      <vt:lpstr>ΑΠΟΚΛΙΣΗ ΣΕ ΤΑΧΥΤΗΤΑ ΠΛΟΙΩΝ 147&amp;148 </vt:lpstr>
      <vt:lpstr>ΣΥΜΠΕΡΑΣΜΑΤΑ Ι</vt:lpstr>
      <vt:lpstr>ΣΥΜΠΕΡΑΣΜΑΤΑ II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Τίτλος εργασίας</dc:title>
  <dc:creator>xx</dc:creator>
  <cp:lastModifiedBy>Yannes Filippopoulos</cp:lastModifiedBy>
  <cp:revision>28</cp:revision>
  <dcterms:created xsi:type="dcterms:W3CDTF">2017-11-04T08:11:05Z</dcterms:created>
  <dcterms:modified xsi:type="dcterms:W3CDTF">2017-12-14T14:42:14Z</dcterms:modified>
</cp:coreProperties>
</file>