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82" r:id="rId2"/>
    <p:sldId id="257" r:id="rId3"/>
    <p:sldId id="294" r:id="rId4"/>
    <p:sldId id="283" r:id="rId5"/>
    <p:sldId id="284" r:id="rId6"/>
    <p:sldId id="285" r:id="rId7"/>
    <p:sldId id="286" r:id="rId8"/>
    <p:sldId id="287" r:id="rId9"/>
    <p:sldId id="288" r:id="rId10"/>
    <p:sldId id="289" r:id="rId11"/>
    <p:sldId id="290" r:id="rId12"/>
    <p:sldId id="291" r:id="rId13"/>
    <p:sldId id="292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93" d="100"/>
          <a:sy n="93" d="100"/>
        </p:scale>
        <p:origin x="-96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printerSettings" Target="printerSettings/printerSettings1.bin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C762C6-D359-0D43-A2C1-3FCC978247E7}" type="datetimeFigureOut">
              <a:rPr lang="en-US" smtClean="0"/>
              <a:t>13/11/2014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ABAD1-E2A4-6249-B6BC-9134939D3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50990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C762C6-D359-0D43-A2C1-3FCC978247E7}" type="datetimeFigureOut">
              <a:rPr lang="en-US" smtClean="0"/>
              <a:t>13/11/2014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ABAD1-E2A4-6249-B6BC-9134939D3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15640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C762C6-D359-0D43-A2C1-3FCC978247E7}" type="datetimeFigureOut">
              <a:rPr lang="en-US" smtClean="0"/>
              <a:t>13/11/2014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ABAD1-E2A4-6249-B6BC-9134939D3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64260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C762C6-D359-0D43-A2C1-3FCC978247E7}" type="datetimeFigureOut">
              <a:rPr lang="en-US" smtClean="0"/>
              <a:t>13/11/2014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ABAD1-E2A4-6249-B6BC-9134939D3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28472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C762C6-D359-0D43-A2C1-3FCC978247E7}" type="datetimeFigureOut">
              <a:rPr lang="en-US" smtClean="0"/>
              <a:t>13/11/2014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ABAD1-E2A4-6249-B6BC-9134939D3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58270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C762C6-D359-0D43-A2C1-3FCC978247E7}" type="datetimeFigureOut">
              <a:rPr lang="en-US" smtClean="0"/>
              <a:t>13/11/2014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ABAD1-E2A4-6249-B6BC-9134939D3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80214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C762C6-D359-0D43-A2C1-3FCC978247E7}" type="datetimeFigureOut">
              <a:rPr lang="en-US" smtClean="0"/>
              <a:t>13/11/2014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ABAD1-E2A4-6249-B6BC-9134939D3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90111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C762C6-D359-0D43-A2C1-3FCC978247E7}" type="datetimeFigureOut">
              <a:rPr lang="en-US" smtClean="0"/>
              <a:t>13/11/2014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ABAD1-E2A4-6249-B6BC-9134939D3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52437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C762C6-D359-0D43-A2C1-3FCC978247E7}" type="datetimeFigureOut">
              <a:rPr lang="en-US" smtClean="0"/>
              <a:t>13/11/2014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ABAD1-E2A4-6249-B6BC-9134939D3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2320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C762C6-D359-0D43-A2C1-3FCC978247E7}" type="datetimeFigureOut">
              <a:rPr lang="en-US" smtClean="0"/>
              <a:t>13/11/2014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ABAD1-E2A4-6249-B6BC-9134939D3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82437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C762C6-D359-0D43-A2C1-3FCC978247E7}" type="datetimeFigureOut">
              <a:rPr lang="en-US" smtClean="0"/>
              <a:t>13/11/2014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ABAD1-E2A4-6249-B6BC-9134939D3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99684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C762C6-D359-0D43-A2C1-3FCC978247E7}" type="datetimeFigureOut">
              <a:rPr lang="en-US" smtClean="0"/>
              <a:t>13/11/2014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BABAD1-E2A4-6249-B6BC-9134939D3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8744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4294967295"/>
          </p:nvPr>
        </p:nvSpPr>
        <p:spPr>
          <a:xfrm>
            <a:off x="631164" y="903228"/>
            <a:ext cx="8142026" cy="5315534"/>
          </a:xfrm>
          <a:prstGeom prst="rect">
            <a:avLst/>
          </a:prstGeom>
        </p:spPr>
        <p:txBody>
          <a:bodyPr lIns="91430" tIns="45715" rIns="91430" bIns="45715">
            <a:noAutofit/>
          </a:bodyPr>
          <a:lstStyle/>
          <a:p>
            <a:pPr marL="0" indent="0" algn="ctr">
              <a:buNone/>
            </a:pPr>
            <a:r>
              <a:rPr lang="el-GR" sz="4000" b="1" dirty="0">
                <a:latin typeface="Arial"/>
                <a:cs typeface="Arial"/>
              </a:rPr>
              <a:t>Εισαγωγή στην Πληροφορική</a:t>
            </a:r>
            <a:r>
              <a:rPr lang="en-GB" sz="4000" b="1" dirty="0">
                <a:latin typeface="Arial"/>
                <a:cs typeface="Arial"/>
              </a:rPr>
              <a:t> </a:t>
            </a:r>
          </a:p>
          <a:p>
            <a:pPr marL="0" indent="0" algn="ctr">
              <a:buNone/>
            </a:pPr>
            <a:r>
              <a:rPr lang="el-GR" sz="4000" b="1" dirty="0">
                <a:latin typeface="Arial"/>
                <a:cs typeface="Arial"/>
              </a:rPr>
              <a:t>και στην διαχείριση </a:t>
            </a:r>
            <a:endParaRPr lang="en-GB" sz="4000" b="1" dirty="0">
              <a:latin typeface="Arial"/>
              <a:cs typeface="Arial"/>
            </a:endParaRPr>
          </a:p>
          <a:p>
            <a:pPr marL="0" indent="0" algn="ctr">
              <a:buNone/>
            </a:pPr>
            <a:r>
              <a:rPr lang="el-GR" sz="4000" b="1" dirty="0">
                <a:latin typeface="Arial"/>
                <a:cs typeface="Arial"/>
              </a:rPr>
              <a:t>μεγάλου όγκου δεδομένων</a:t>
            </a:r>
          </a:p>
          <a:p>
            <a:pPr marL="0" indent="0" algn="ctr">
              <a:buNone/>
            </a:pPr>
            <a:endParaRPr lang="el-GR" sz="4000" dirty="0">
              <a:latin typeface="Arial"/>
              <a:cs typeface="Arial"/>
            </a:endParaRPr>
          </a:p>
          <a:p>
            <a:pPr marL="0" indent="0" algn="ctr">
              <a:buNone/>
            </a:pPr>
            <a:r>
              <a:rPr lang="el-GR" sz="2000" dirty="0">
                <a:latin typeface="Arial"/>
                <a:cs typeface="Arial"/>
              </a:rPr>
              <a:t>Γρηγόριος Αμούτζιας</a:t>
            </a:r>
          </a:p>
          <a:p>
            <a:pPr marL="0" indent="0" algn="ctr">
              <a:buNone/>
            </a:pPr>
            <a:r>
              <a:rPr lang="el-GR" sz="2000" dirty="0">
                <a:latin typeface="Arial"/>
                <a:cs typeface="Arial"/>
              </a:rPr>
              <a:t>Επικ. Καθηγητής Βιοπληροφορικής στη Γενωμική</a:t>
            </a:r>
          </a:p>
          <a:p>
            <a:pPr marL="0" indent="0" algn="ctr">
              <a:buNone/>
            </a:pPr>
            <a:r>
              <a:rPr lang="el-GR" sz="2000" dirty="0">
                <a:latin typeface="Arial"/>
                <a:cs typeface="Arial"/>
              </a:rPr>
              <a:t>Τμήμα Βιοχημείας &amp; Βιοτεχνολογίας,</a:t>
            </a:r>
          </a:p>
          <a:p>
            <a:pPr marL="0" indent="0" algn="ctr">
              <a:buNone/>
            </a:pPr>
            <a:r>
              <a:rPr lang="el-GR" sz="2000" dirty="0">
                <a:latin typeface="Arial"/>
                <a:cs typeface="Arial"/>
              </a:rPr>
              <a:t>Πανεπιστήμιο Θεσσαλίας</a:t>
            </a:r>
            <a:endParaRPr lang="en-US" sz="20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137088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57673"/>
            <a:ext cx="7772400" cy="2967789"/>
          </a:xfrm>
        </p:spPr>
        <p:txBody>
          <a:bodyPr>
            <a:normAutofit/>
          </a:bodyPr>
          <a:lstStyle/>
          <a:p>
            <a:r>
              <a:rPr lang="el-GR" dirty="0" smtClean="0">
                <a:latin typeface="Arial"/>
                <a:cs typeface="Arial"/>
              </a:rPr>
              <a:t>Εισαγωγή στο </a:t>
            </a:r>
            <a:r>
              <a:rPr lang="en-GB" dirty="0" smtClean="0">
                <a:latin typeface="Arial"/>
                <a:cs typeface="Arial"/>
              </a:rPr>
              <a:t>Linux/Unix</a:t>
            </a:r>
            <a:br>
              <a:rPr lang="en-GB" dirty="0" smtClean="0">
                <a:latin typeface="Arial"/>
                <a:cs typeface="Arial"/>
              </a:rPr>
            </a:br>
            <a:r>
              <a:rPr lang="en-GB" dirty="0">
                <a:latin typeface="Arial"/>
                <a:cs typeface="Arial"/>
              </a:rPr>
              <a:t/>
            </a:r>
            <a:br>
              <a:rPr lang="en-GB" dirty="0">
                <a:latin typeface="Arial"/>
                <a:cs typeface="Arial"/>
              </a:rPr>
            </a:br>
            <a:endParaRPr lang="en-US" sz="22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551814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908862"/>
            <a:ext cx="8229600" cy="1143000"/>
          </a:xfrm>
        </p:spPr>
        <p:txBody>
          <a:bodyPr>
            <a:normAutofit/>
          </a:bodyPr>
          <a:lstStyle/>
          <a:p>
            <a:r>
              <a:rPr lang="el-GR" dirty="0" smtClean="0"/>
              <a:t>Χειρισμός κειμένου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4708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73251"/>
          </a:xfrm>
        </p:spPr>
        <p:txBody>
          <a:bodyPr>
            <a:normAutofit fontScale="90000"/>
          </a:bodyPr>
          <a:lstStyle/>
          <a:p>
            <a:r>
              <a:rPr lang="el-GR" sz="2800" dirty="0">
                <a:latin typeface="Arial"/>
                <a:cs typeface="Arial"/>
              </a:rPr>
              <a:t> </a:t>
            </a:r>
            <a:r>
              <a:rPr lang="en-GB" sz="2800" dirty="0" err="1" smtClean="0">
                <a:latin typeface="Arial"/>
                <a:cs typeface="Arial"/>
              </a:rPr>
              <a:t>tr</a:t>
            </a:r>
            <a:r>
              <a:rPr lang="en-GB" sz="2800" dirty="0" smtClean="0">
                <a:latin typeface="Arial"/>
                <a:cs typeface="Arial"/>
              </a:rPr>
              <a:t>: </a:t>
            </a:r>
            <a:r>
              <a:rPr lang="el-GR" sz="2800" dirty="0" smtClean="0">
                <a:latin typeface="Arial"/>
                <a:cs typeface="Arial"/>
              </a:rPr>
              <a:t>αντικατάσταση χαρακτήρων</a:t>
            </a:r>
            <a:endParaRPr lang="en-US" sz="2800" dirty="0">
              <a:latin typeface="Arial"/>
              <a:cs typeface="Arial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60778"/>
            <a:ext cx="8229600" cy="5235221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l-GR" sz="1800" dirty="0" smtClean="0">
                <a:latin typeface="Arial"/>
                <a:cs typeface="Arial"/>
              </a:rPr>
              <a:t>Με την εντολή </a:t>
            </a:r>
            <a:r>
              <a:rPr lang="en-GB" sz="1800" dirty="0" err="1" smtClean="0">
                <a:latin typeface="Arial"/>
                <a:cs typeface="Arial"/>
              </a:rPr>
              <a:t>tr</a:t>
            </a:r>
            <a:r>
              <a:rPr lang="en-GB" sz="1800" dirty="0" smtClean="0">
                <a:latin typeface="Arial"/>
                <a:cs typeface="Arial"/>
              </a:rPr>
              <a:t> </a:t>
            </a:r>
            <a:r>
              <a:rPr lang="el-GR" sz="1800" dirty="0" smtClean="0">
                <a:latin typeface="Arial"/>
                <a:cs typeface="Arial"/>
              </a:rPr>
              <a:t>(που σημαίνει </a:t>
            </a:r>
            <a:r>
              <a:rPr lang="en-GB" sz="1800" dirty="0" smtClean="0">
                <a:latin typeface="Arial"/>
                <a:cs typeface="Arial"/>
              </a:rPr>
              <a:t>translate </a:t>
            </a:r>
            <a:r>
              <a:rPr lang="el-GR" sz="1800" dirty="0" smtClean="0">
                <a:latin typeface="Arial"/>
                <a:cs typeface="Arial"/>
              </a:rPr>
              <a:t>ή </a:t>
            </a:r>
            <a:r>
              <a:rPr lang="en-GB" sz="1800" dirty="0" smtClean="0">
                <a:latin typeface="Arial"/>
                <a:cs typeface="Arial"/>
              </a:rPr>
              <a:t>transliterate</a:t>
            </a:r>
            <a:r>
              <a:rPr lang="el-GR" sz="1800" dirty="0" smtClean="0">
                <a:latin typeface="Arial"/>
                <a:cs typeface="Arial"/>
              </a:rPr>
              <a:t>)</a:t>
            </a:r>
            <a:r>
              <a:rPr lang="en-GB" sz="1800" dirty="0" smtClean="0">
                <a:latin typeface="Arial"/>
                <a:cs typeface="Arial"/>
              </a:rPr>
              <a:t> </a:t>
            </a:r>
            <a:r>
              <a:rPr lang="el-GR" sz="1800" dirty="0" smtClean="0">
                <a:latin typeface="Arial"/>
                <a:cs typeface="Arial"/>
              </a:rPr>
              <a:t>μπορούμε να αντικαταστήσουμε ένα σετ χαρακτήρων με ένα άλλο σετ αντίστοιχων χαρακτήρων.</a:t>
            </a:r>
            <a:endParaRPr lang="en-GB" sz="1800" dirty="0" smtClean="0">
              <a:latin typeface="Arial"/>
              <a:cs typeface="Arial"/>
            </a:endParaRPr>
          </a:p>
          <a:p>
            <a:pPr marL="0" indent="0">
              <a:buNone/>
            </a:pPr>
            <a:r>
              <a:rPr lang="el-GR" sz="1800" dirty="0" smtClean="0">
                <a:latin typeface="Arial"/>
                <a:cs typeface="Arial"/>
              </a:rPr>
              <a:t>Επίσης με αυτή την εντολή μπορούμε να διαγράψουμε μία ακολουθία χαρακτήρων</a:t>
            </a:r>
            <a:r>
              <a:rPr lang="en-GB" sz="1800" dirty="0" smtClean="0">
                <a:latin typeface="Arial"/>
                <a:cs typeface="Arial"/>
              </a:rPr>
              <a:t> (string)</a:t>
            </a:r>
            <a:r>
              <a:rPr lang="el-GR" sz="1800" dirty="0" smtClean="0">
                <a:latin typeface="Arial"/>
                <a:cs typeface="Arial"/>
              </a:rPr>
              <a:t>, χρησιμοποιώντας την παράμετρο –</a:t>
            </a:r>
            <a:r>
              <a:rPr lang="en-GB" sz="1800" dirty="0" smtClean="0">
                <a:latin typeface="Arial"/>
                <a:cs typeface="Arial"/>
              </a:rPr>
              <a:t>d.</a:t>
            </a:r>
          </a:p>
          <a:p>
            <a:pPr marL="0" indent="0">
              <a:buNone/>
            </a:pPr>
            <a:endParaRPr lang="el-GR" sz="1800" dirty="0" smtClean="0">
              <a:latin typeface="Arial"/>
              <a:cs typeface="Arial"/>
            </a:endParaRPr>
          </a:p>
          <a:p>
            <a:pPr marL="0" indent="0">
              <a:buNone/>
            </a:pPr>
            <a:r>
              <a:rPr lang="el-GR" sz="1800" dirty="0" smtClean="0">
                <a:solidFill>
                  <a:srgbClr val="000000"/>
                </a:solidFill>
                <a:latin typeface="Arial"/>
                <a:cs typeface="Arial"/>
              </a:rPr>
              <a:t>Π.χ. Με την παρακάτω εντολή παίρνουμε τα δεδομένα από το </a:t>
            </a:r>
            <a:r>
              <a:rPr lang="el-GR" sz="1800" dirty="0">
                <a:solidFill>
                  <a:srgbClr val="000000"/>
                </a:solidFill>
                <a:latin typeface="Arial"/>
                <a:cs typeface="Arial"/>
              </a:rPr>
              <a:t>αρχείο </a:t>
            </a:r>
            <a:r>
              <a:rPr lang="en-GB" sz="1800" dirty="0">
                <a:solidFill>
                  <a:srgbClr val="000000"/>
                </a:solidFill>
                <a:latin typeface="Arial"/>
                <a:cs typeface="Arial"/>
              </a:rPr>
              <a:t>file1</a:t>
            </a:r>
            <a:r>
              <a:rPr lang="el-GR" sz="18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l-GR" sz="1800" dirty="0" smtClean="0">
                <a:solidFill>
                  <a:srgbClr val="000000"/>
                </a:solidFill>
                <a:latin typeface="Arial"/>
                <a:cs typeface="Arial"/>
              </a:rPr>
              <a:t>και αντικαθιστούμε</a:t>
            </a:r>
            <a:r>
              <a:rPr lang="el-GR" sz="18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l-GR" sz="1800" dirty="0" smtClean="0">
                <a:solidFill>
                  <a:srgbClr val="000000"/>
                </a:solidFill>
                <a:latin typeface="Arial"/>
                <a:cs typeface="Arial"/>
              </a:rPr>
              <a:t>το γράμμα </a:t>
            </a:r>
            <a:r>
              <a:rPr lang="en-GB" sz="1800" dirty="0" smtClean="0">
                <a:solidFill>
                  <a:srgbClr val="000000"/>
                </a:solidFill>
                <a:latin typeface="Arial"/>
                <a:cs typeface="Arial"/>
              </a:rPr>
              <a:t>a </a:t>
            </a:r>
            <a:r>
              <a:rPr lang="el-GR" sz="1800" dirty="0" smtClean="0">
                <a:solidFill>
                  <a:srgbClr val="000000"/>
                </a:solidFill>
                <a:latin typeface="Arial"/>
                <a:cs typeface="Arial"/>
              </a:rPr>
              <a:t>με το γράμμα Α, το </a:t>
            </a:r>
            <a:r>
              <a:rPr lang="en-GB" sz="1800" dirty="0" smtClean="0">
                <a:solidFill>
                  <a:srgbClr val="000000"/>
                </a:solidFill>
                <a:latin typeface="Arial"/>
                <a:cs typeface="Arial"/>
              </a:rPr>
              <a:t>b </a:t>
            </a:r>
            <a:r>
              <a:rPr lang="el-GR" sz="1800" dirty="0" smtClean="0">
                <a:solidFill>
                  <a:srgbClr val="000000"/>
                </a:solidFill>
                <a:latin typeface="Arial"/>
                <a:cs typeface="Arial"/>
              </a:rPr>
              <a:t>με το </a:t>
            </a:r>
            <a:r>
              <a:rPr lang="en-GB" sz="1800" dirty="0" smtClean="0">
                <a:solidFill>
                  <a:srgbClr val="000000"/>
                </a:solidFill>
                <a:latin typeface="Arial"/>
                <a:cs typeface="Arial"/>
              </a:rPr>
              <a:t>B</a:t>
            </a:r>
            <a:r>
              <a:rPr lang="en-GB" sz="18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l-GR" sz="1800" dirty="0" smtClean="0">
                <a:solidFill>
                  <a:srgbClr val="000000"/>
                </a:solidFill>
                <a:latin typeface="Arial"/>
                <a:cs typeface="Arial"/>
              </a:rPr>
              <a:t>και σώζουμε το αποτέλεσμα στο αρχείο </a:t>
            </a:r>
            <a:r>
              <a:rPr lang="en-GB" sz="1800" dirty="0" smtClean="0">
                <a:solidFill>
                  <a:srgbClr val="000000"/>
                </a:solidFill>
                <a:latin typeface="Arial"/>
                <a:cs typeface="Arial"/>
              </a:rPr>
              <a:t>file2.</a:t>
            </a:r>
            <a:r>
              <a:rPr lang="el-GR" sz="1800" dirty="0" smtClean="0">
                <a:solidFill>
                  <a:srgbClr val="000000"/>
                </a:solidFill>
                <a:latin typeface="Arial"/>
                <a:cs typeface="Arial"/>
              </a:rPr>
              <a:t> </a:t>
            </a:r>
          </a:p>
          <a:p>
            <a:pPr marL="0" indent="0">
              <a:buNone/>
            </a:pPr>
            <a:endParaRPr lang="en-US" sz="1800" dirty="0" smtClean="0">
              <a:solidFill>
                <a:srgbClr val="000000"/>
              </a:solidFill>
              <a:latin typeface="Arial"/>
              <a:cs typeface="Arial"/>
            </a:endParaRPr>
          </a:p>
          <a:p>
            <a:pPr marL="0" indent="0">
              <a:buNone/>
            </a:pPr>
            <a:r>
              <a:rPr lang="en-US" sz="1800" dirty="0" err="1" smtClean="0">
                <a:solidFill>
                  <a:srgbClr val="FF0000"/>
                </a:solidFill>
                <a:latin typeface="Arial"/>
                <a:cs typeface="Arial"/>
              </a:rPr>
              <a:t>tr</a:t>
            </a:r>
            <a:r>
              <a:rPr lang="en-US" sz="1800" dirty="0" smtClean="0">
                <a:solidFill>
                  <a:srgbClr val="FF0000"/>
                </a:solidFill>
                <a:latin typeface="Arial"/>
                <a:cs typeface="Arial"/>
              </a:rPr>
              <a:t> “</a:t>
            </a:r>
            <a:r>
              <a:rPr lang="en-GB" sz="1800" dirty="0" err="1" smtClean="0">
                <a:solidFill>
                  <a:srgbClr val="FF0000"/>
                </a:solidFill>
                <a:latin typeface="Arial"/>
                <a:cs typeface="Arial"/>
              </a:rPr>
              <a:t>ab</a:t>
            </a:r>
            <a:r>
              <a:rPr lang="en-GB" sz="1800" dirty="0" smtClean="0">
                <a:solidFill>
                  <a:srgbClr val="FF0000"/>
                </a:solidFill>
                <a:latin typeface="Arial"/>
                <a:cs typeface="Arial"/>
              </a:rPr>
              <a:t>”  “AB”  &lt;file1&gt; file2</a:t>
            </a:r>
            <a:endParaRPr lang="el-GR" sz="1800" dirty="0">
              <a:solidFill>
                <a:srgbClr val="FF0000"/>
              </a:solidFill>
              <a:latin typeface="Arial"/>
              <a:cs typeface="Arial"/>
            </a:endParaRPr>
          </a:p>
          <a:p>
            <a:pPr marL="0" indent="0">
              <a:buNone/>
            </a:pPr>
            <a:endParaRPr lang="el-GR" sz="1800" dirty="0">
              <a:solidFill>
                <a:srgbClr val="000000"/>
              </a:solidFill>
              <a:latin typeface="Arial"/>
              <a:cs typeface="Arial"/>
            </a:endParaRPr>
          </a:p>
          <a:p>
            <a:pPr marL="0" indent="0">
              <a:buNone/>
            </a:pPr>
            <a:r>
              <a:rPr lang="el-GR" sz="1800" dirty="0" smtClean="0">
                <a:solidFill>
                  <a:srgbClr val="000000"/>
                </a:solidFill>
                <a:latin typeface="Arial"/>
                <a:cs typeface="Arial"/>
              </a:rPr>
              <a:t>Για να αντικαταστήσουμε όλα τα μικρά με τα αντίστοιχα κεφαλαία τους γράμματα εκτελούμε</a:t>
            </a:r>
            <a:r>
              <a:rPr lang="en-GB" sz="1800" dirty="0" smtClean="0">
                <a:solidFill>
                  <a:srgbClr val="000000"/>
                </a:solidFill>
                <a:latin typeface="Arial"/>
                <a:cs typeface="Arial"/>
              </a:rPr>
              <a:t>:</a:t>
            </a:r>
          </a:p>
          <a:p>
            <a:pPr marL="0" indent="0">
              <a:buNone/>
            </a:pPr>
            <a:endParaRPr lang="en-GB" sz="1800" dirty="0">
              <a:solidFill>
                <a:srgbClr val="000000"/>
              </a:solidFill>
              <a:latin typeface="Arial"/>
              <a:cs typeface="Arial"/>
            </a:endParaRPr>
          </a:p>
          <a:p>
            <a:pPr marL="0" indent="0">
              <a:buNone/>
            </a:pPr>
            <a:r>
              <a:rPr lang="en-US" sz="1800" dirty="0" err="1">
                <a:solidFill>
                  <a:srgbClr val="FF0000"/>
                </a:solidFill>
                <a:latin typeface="Arial"/>
                <a:cs typeface="Arial"/>
              </a:rPr>
              <a:t>tr</a:t>
            </a:r>
            <a:r>
              <a:rPr lang="en-US" sz="1800" dirty="0">
                <a:solidFill>
                  <a:srgbClr val="FF0000"/>
                </a:solidFill>
                <a:latin typeface="Arial"/>
                <a:cs typeface="Arial"/>
              </a:rPr>
              <a:t> “</a:t>
            </a:r>
            <a:r>
              <a:rPr lang="en-GB" sz="1800" dirty="0" smtClean="0">
                <a:solidFill>
                  <a:srgbClr val="FF0000"/>
                </a:solidFill>
                <a:latin typeface="Arial"/>
                <a:cs typeface="Arial"/>
              </a:rPr>
              <a:t>a-z”  </a:t>
            </a:r>
            <a:r>
              <a:rPr lang="en-GB" sz="1800" dirty="0">
                <a:solidFill>
                  <a:srgbClr val="FF0000"/>
                </a:solidFill>
                <a:latin typeface="Arial"/>
                <a:cs typeface="Arial"/>
              </a:rPr>
              <a:t>“</a:t>
            </a:r>
            <a:r>
              <a:rPr lang="en-GB" sz="1800" dirty="0" smtClean="0">
                <a:solidFill>
                  <a:srgbClr val="FF0000"/>
                </a:solidFill>
                <a:latin typeface="Arial"/>
                <a:cs typeface="Arial"/>
              </a:rPr>
              <a:t>A-Z”  </a:t>
            </a:r>
            <a:r>
              <a:rPr lang="en-GB" sz="1800" dirty="0">
                <a:solidFill>
                  <a:srgbClr val="FF0000"/>
                </a:solidFill>
                <a:latin typeface="Arial"/>
                <a:cs typeface="Arial"/>
              </a:rPr>
              <a:t>&lt;file1&gt; </a:t>
            </a:r>
            <a:r>
              <a:rPr lang="en-GB" sz="1800" dirty="0" smtClean="0">
                <a:solidFill>
                  <a:srgbClr val="FF0000"/>
                </a:solidFill>
                <a:latin typeface="Arial"/>
                <a:cs typeface="Arial"/>
              </a:rPr>
              <a:t>file2</a:t>
            </a:r>
          </a:p>
          <a:p>
            <a:pPr marL="0" indent="0">
              <a:buNone/>
            </a:pPr>
            <a:endParaRPr lang="en-GB" sz="1800" dirty="0">
              <a:solidFill>
                <a:srgbClr val="FF0000"/>
              </a:solidFill>
              <a:latin typeface="Arial"/>
              <a:cs typeface="Arial"/>
            </a:endParaRPr>
          </a:p>
          <a:p>
            <a:pPr marL="0" indent="0">
              <a:buNone/>
            </a:pPr>
            <a:r>
              <a:rPr lang="el-GR" sz="1800" dirty="0" smtClean="0">
                <a:latin typeface="Arial"/>
                <a:cs typeface="Arial"/>
              </a:rPr>
              <a:t>Για να διαγράψουμε τους χαρακτήρες </a:t>
            </a:r>
            <a:r>
              <a:rPr lang="en-GB" sz="1800" dirty="0" smtClean="0">
                <a:latin typeface="Arial"/>
                <a:cs typeface="Arial"/>
              </a:rPr>
              <a:t>m</a:t>
            </a:r>
            <a:r>
              <a:rPr lang="el-GR" sz="1800" dirty="0" smtClean="0">
                <a:latin typeface="Arial"/>
                <a:cs typeface="Arial"/>
              </a:rPr>
              <a:t>,</a:t>
            </a:r>
            <a:r>
              <a:rPr lang="en-GB" sz="1800" dirty="0" smtClean="0">
                <a:latin typeface="Arial"/>
                <a:cs typeface="Arial"/>
              </a:rPr>
              <a:t>o</a:t>
            </a:r>
            <a:r>
              <a:rPr lang="el-GR" sz="1800" dirty="0" smtClean="0">
                <a:latin typeface="Arial"/>
                <a:cs typeface="Arial"/>
              </a:rPr>
              <a:t>,</a:t>
            </a:r>
            <a:r>
              <a:rPr lang="en-GB" sz="1800" dirty="0" smtClean="0">
                <a:latin typeface="Arial"/>
                <a:cs typeface="Arial"/>
              </a:rPr>
              <a:t>u</a:t>
            </a:r>
            <a:r>
              <a:rPr lang="el-GR" sz="1800" dirty="0" smtClean="0">
                <a:latin typeface="Arial"/>
                <a:cs typeface="Arial"/>
              </a:rPr>
              <a:t>,</a:t>
            </a:r>
            <a:r>
              <a:rPr lang="en-GB" sz="1800" dirty="0" smtClean="0">
                <a:latin typeface="Arial"/>
                <a:cs typeface="Arial"/>
              </a:rPr>
              <a:t>s</a:t>
            </a:r>
            <a:r>
              <a:rPr lang="el-GR" sz="1800" dirty="0" smtClean="0">
                <a:latin typeface="Arial"/>
                <a:cs typeface="Arial"/>
              </a:rPr>
              <a:t>,</a:t>
            </a:r>
            <a:r>
              <a:rPr lang="en-GB" sz="1800" dirty="0" smtClean="0">
                <a:latin typeface="Arial"/>
                <a:cs typeface="Arial"/>
              </a:rPr>
              <a:t>e </a:t>
            </a:r>
            <a:r>
              <a:rPr lang="el-GR" sz="1800" dirty="0" smtClean="0">
                <a:latin typeface="Arial"/>
                <a:cs typeface="Arial"/>
              </a:rPr>
              <a:t>από το αρχείο </a:t>
            </a:r>
            <a:r>
              <a:rPr lang="en-GB" sz="1800" dirty="0" smtClean="0">
                <a:latin typeface="Arial"/>
                <a:cs typeface="Arial"/>
              </a:rPr>
              <a:t>file1 </a:t>
            </a:r>
            <a:r>
              <a:rPr lang="el-GR" sz="1800" dirty="0" smtClean="0">
                <a:latin typeface="Arial"/>
                <a:cs typeface="Arial"/>
              </a:rPr>
              <a:t>εκτελούμε</a:t>
            </a:r>
            <a:r>
              <a:rPr lang="en-GB" sz="1800" dirty="0" smtClean="0">
                <a:latin typeface="Arial"/>
                <a:cs typeface="Arial"/>
              </a:rPr>
              <a:t>:</a:t>
            </a:r>
            <a:endParaRPr lang="el-GR" sz="1800" dirty="0">
              <a:latin typeface="Arial"/>
              <a:cs typeface="Arial"/>
            </a:endParaRPr>
          </a:p>
          <a:p>
            <a:pPr marL="0" indent="0">
              <a:buNone/>
            </a:pPr>
            <a:endParaRPr lang="en-GB" sz="1800" dirty="0" smtClean="0">
              <a:latin typeface="Arial"/>
              <a:cs typeface="Arial"/>
            </a:endParaRPr>
          </a:p>
          <a:p>
            <a:pPr marL="0" indent="0">
              <a:buNone/>
            </a:pPr>
            <a:r>
              <a:rPr lang="en-GB" sz="1800" dirty="0" err="1">
                <a:solidFill>
                  <a:srgbClr val="FF0000"/>
                </a:solidFill>
                <a:latin typeface="Arial"/>
                <a:cs typeface="Arial"/>
              </a:rPr>
              <a:t>t</a:t>
            </a:r>
            <a:r>
              <a:rPr lang="en-GB" sz="1800" dirty="0" err="1" smtClean="0">
                <a:solidFill>
                  <a:srgbClr val="FF0000"/>
                </a:solidFill>
                <a:latin typeface="Arial"/>
                <a:cs typeface="Arial"/>
              </a:rPr>
              <a:t>r</a:t>
            </a:r>
            <a:r>
              <a:rPr lang="en-GB" sz="1800" dirty="0" smtClean="0">
                <a:solidFill>
                  <a:srgbClr val="FF0000"/>
                </a:solidFill>
                <a:latin typeface="Arial"/>
                <a:cs typeface="Arial"/>
              </a:rPr>
              <a:t> –d “mouse“ &lt;file1</a:t>
            </a:r>
          </a:p>
          <a:p>
            <a:pPr marL="0" indent="0">
              <a:buNone/>
            </a:pPr>
            <a:endParaRPr lang="en-GB" sz="1800" dirty="0">
              <a:solidFill>
                <a:srgbClr val="FF0000"/>
              </a:solidFill>
              <a:latin typeface="Arial"/>
              <a:cs typeface="Arial"/>
            </a:endParaRPr>
          </a:p>
          <a:p>
            <a:pPr marL="0" indent="0">
              <a:buNone/>
            </a:pPr>
            <a:r>
              <a:rPr lang="el-GR" sz="1800" dirty="0" smtClean="0">
                <a:latin typeface="Arial"/>
                <a:cs typeface="Arial"/>
              </a:rPr>
              <a:t>Η παραπάνω εντολή θα διαγράψει οποιονδήποτε από τους 5 χαρακτήρες βρει και όχι μόνο την λέξη </a:t>
            </a:r>
            <a:r>
              <a:rPr lang="en-GB" sz="1800" dirty="0" smtClean="0">
                <a:latin typeface="Arial"/>
                <a:cs typeface="Arial"/>
              </a:rPr>
              <a:t>mouse</a:t>
            </a:r>
            <a:endParaRPr lang="en-GB" sz="1800" dirty="0">
              <a:latin typeface="Arial"/>
              <a:cs typeface="Arial"/>
            </a:endParaRPr>
          </a:p>
          <a:p>
            <a:pPr marL="0" indent="0">
              <a:buNone/>
            </a:pPr>
            <a:endParaRPr lang="en-US" sz="1800" dirty="0">
              <a:solidFill>
                <a:srgbClr val="00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033703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73251"/>
          </a:xfrm>
        </p:spPr>
        <p:txBody>
          <a:bodyPr>
            <a:normAutofit fontScale="90000"/>
          </a:bodyPr>
          <a:lstStyle/>
          <a:p>
            <a:r>
              <a:rPr lang="en-GB" sz="2800" dirty="0" err="1" smtClean="0">
                <a:latin typeface="Arial"/>
                <a:cs typeface="Arial"/>
              </a:rPr>
              <a:t>tr</a:t>
            </a:r>
            <a:r>
              <a:rPr lang="en-GB" sz="2800" dirty="0" smtClean="0">
                <a:latin typeface="Arial"/>
                <a:cs typeface="Arial"/>
              </a:rPr>
              <a:t>: </a:t>
            </a:r>
            <a:r>
              <a:rPr lang="el-GR" sz="2800" dirty="0" smtClean="0">
                <a:latin typeface="Arial"/>
                <a:cs typeface="Arial"/>
              </a:rPr>
              <a:t>αντικατάσταση χαρακτήρων</a:t>
            </a:r>
            <a:endParaRPr lang="en-US" sz="2800" dirty="0">
              <a:latin typeface="Arial"/>
              <a:cs typeface="Arial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60779"/>
            <a:ext cx="8229600" cy="467077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l-GR" sz="1800" dirty="0">
              <a:solidFill>
                <a:srgbClr val="000000"/>
              </a:solidFill>
              <a:latin typeface="Arial"/>
              <a:cs typeface="Arial"/>
            </a:endParaRPr>
          </a:p>
          <a:p>
            <a:pPr marL="0" indent="0">
              <a:buNone/>
            </a:pPr>
            <a:endParaRPr lang="en-US" sz="18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pic>
        <p:nvPicPr>
          <p:cNvPr id="5" name="Picture 4" descr="Screen Shot 2014-11-02 at 21.52.58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6632" y="3604273"/>
            <a:ext cx="6002421" cy="3253727"/>
          </a:xfrm>
          <a:prstGeom prst="rect">
            <a:avLst/>
          </a:prstGeom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457200" y="860779"/>
            <a:ext cx="8229600" cy="232090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l-GR" sz="1800" dirty="0" smtClean="0">
                <a:latin typeface="Arial"/>
                <a:cs typeface="Arial"/>
              </a:rPr>
              <a:t>Για την αντικατάσταση/διαγραφή κάποιων ειδικών χαρακτήρων χρειάζεται να προσθέσουμε το </a:t>
            </a:r>
            <a:r>
              <a:rPr lang="en-GB" sz="1800" dirty="0" smtClean="0">
                <a:latin typeface="Arial"/>
                <a:cs typeface="Arial"/>
              </a:rPr>
              <a:t>backslash</a:t>
            </a:r>
            <a:r>
              <a:rPr lang="el-GR" sz="1800" dirty="0" smtClean="0">
                <a:latin typeface="Arial"/>
                <a:cs typeface="Arial"/>
              </a:rPr>
              <a:t> \ πριν από τον χαρακτήρα.</a:t>
            </a:r>
          </a:p>
          <a:p>
            <a:pPr marL="0" indent="0">
              <a:buFont typeface="Arial"/>
              <a:buNone/>
            </a:pPr>
            <a:r>
              <a:rPr lang="el-GR" sz="1800" dirty="0" smtClean="0">
                <a:latin typeface="Arial"/>
                <a:cs typeface="Arial"/>
              </a:rPr>
              <a:t>Π.χ. Για να διαγράψουμε τους χαρακτήρες !,@,# από το αρχείο </a:t>
            </a:r>
            <a:r>
              <a:rPr lang="en-GB" sz="1800" dirty="0" smtClean="0">
                <a:latin typeface="Arial"/>
                <a:cs typeface="Arial"/>
              </a:rPr>
              <a:t>file1 </a:t>
            </a:r>
            <a:r>
              <a:rPr lang="el-GR" sz="1800" dirty="0" smtClean="0">
                <a:latin typeface="Arial"/>
                <a:cs typeface="Arial"/>
              </a:rPr>
              <a:t>εκτελούμε</a:t>
            </a:r>
            <a:r>
              <a:rPr lang="en-GB" sz="1800" dirty="0" smtClean="0">
                <a:latin typeface="Arial"/>
                <a:cs typeface="Arial"/>
              </a:rPr>
              <a:t>:</a:t>
            </a:r>
          </a:p>
          <a:p>
            <a:pPr marL="0" indent="0">
              <a:buFont typeface="Arial"/>
              <a:buNone/>
            </a:pPr>
            <a:r>
              <a:rPr lang="en-GB" sz="1800" dirty="0" err="1">
                <a:solidFill>
                  <a:srgbClr val="FF0000"/>
                </a:solidFill>
                <a:latin typeface="Arial"/>
                <a:cs typeface="Arial"/>
              </a:rPr>
              <a:t>t</a:t>
            </a:r>
            <a:r>
              <a:rPr lang="en-GB" sz="1800" dirty="0" err="1" smtClean="0">
                <a:solidFill>
                  <a:srgbClr val="FF0000"/>
                </a:solidFill>
                <a:latin typeface="Arial"/>
                <a:cs typeface="Arial"/>
              </a:rPr>
              <a:t>r</a:t>
            </a:r>
            <a:r>
              <a:rPr lang="en-GB" sz="1800" dirty="0" smtClean="0">
                <a:solidFill>
                  <a:srgbClr val="FF0000"/>
                </a:solidFill>
                <a:latin typeface="Arial"/>
                <a:cs typeface="Arial"/>
              </a:rPr>
              <a:t> –d “\!\@\#” &lt;file1</a:t>
            </a:r>
            <a:endParaRPr lang="el-GR" sz="1800" dirty="0" smtClean="0">
              <a:solidFill>
                <a:srgbClr val="FF0000"/>
              </a:solidFill>
              <a:latin typeface="Arial"/>
              <a:cs typeface="Arial"/>
            </a:endParaRPr>
          </a:p>
          <a:p>
            <a:pPr marL="0" indent="0">
              <a:buFont typeface="Arial"/>
              <a:buNone/>
            </a:pPr>
            <a:endParaRPr lang="en-GB" sz="1800" dirty="0" smtClean="0">
              <a:latin typeface="Arial"/>
              <a:cs typeface="Arial"/>
            </a:endParaRPr>
          </a:p>
          <a:p>
            <a:pPr marL="0" indent="0">
              <a:buFont typeface="Arial"/>
              <a:buNone/>
            </a:pPr>
            <a:r>
              <a:rPr lang="el-GR" sz="1800" dirty="0" smtClean="0">
                <a:latin typeface="Arial"/>
                <a:cs typeface="Arial"/>
              </a:rPr>
              <a:t>Κάποιοι άλλοι ειδικοί χαρακτήρες όπως το </a:t>
            </a:r>
            <a:r>
              <a:rPr lang="en-GB" sz="1800" dirty="0" smtClean="0">
                <a:latin typeface="Arial"/>
                <a:cs typeface="Arial"/>
              </a:rPr>
              <a:t>newline, carriage return, tab </a:t>
            </a:r>
            <a:r>
              <a:rPr lang="el-GR" sz="1800" dirty="0" smtClean="0">
                <a:latin typeface="Arial"/>
                <a:cs typeface="Arial"/>
              </a:rPr>
              <a:t>συμβολίζονται με </a:t>
            </a:r>
            <a:r>
              <a:rPr lang="en-GB" sz="1800" dirty="0" smtClean="0">
                <a:latin typeface="Arial"/>
                <a:cs typeface="Arial"/>
              </a:rPr>
              <a:t>\n, \r, \t </a:t>
            </a:r>
            <a:r>
              <a:rPr lang="el-GR" sz="1800" dirty="0" smtClean="0">
                <a:latin typeface="Arial"/>
                <a:cs typeface="Arial"/>
              </a:rPr>
              <a:t>αντίστοιχα.</a:t>
            </a:r>
            <a:endParaRPr lang="en-GB" sz="1800" dirty="0" smtClean="0">
              <a:latin typeface="Arial"/>
              <a:cs typeface="Arial"/>
            </a:endParaRPr>
          </a:p>
          <a:p>
            <a:pPr marL="0" indent="0">
              <a:buFont typeface="Arial"/>
              <a:buNone/>
            </a:pPr>
            <a:endParaRPr lang="en-US" sz="1800" dirty="0">
              <a:solidFill>
                <a:srgbClr val="00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936701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02569" y="274638"/>
            <a:ext cx="4328695" cy="473251"/>
          </a:xfrm>
        </p:spPr>
        <p:txBody>
          <a:bodyPr>
            <a:normAutofit fontScale="90000"/>
          </a:bodyPr>
          <a:lstStyle/>
          <a:p>
            <a:r>
              <a:rPr lang="el-GR" sz="2800" dirty="0" smtClean="0">
                <a:latin typeface="Arial"/>
                <a:cs typeface="Arial"/>
              </a:rPr>
              <a:t>Κωδικοποίηση </a:t>
            </a:r>
            <a:r>
              <a:rPr lang="en-GB" sz="2800" dirty="0" smtClean="0">
                <a:latin typeface="Arial"/>
                <a:cs typeface="Arial"/>
              </a:rPr>
              <a:t>ASCII</a:t>
            </a:r>
            <a:endParaRPr lang="en-US" sz="2800" dirty="0">
              <a:latin typeface="Arial"/>
              <a:cs typeface="Arial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457199" y="1235095"/>
            <a:ext cx="8232275" cy="475395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l-GR" sz="1800" dirty="0" smtClean="0">
                <a:latin typeface="Arial"/>
                <a:cs typeface="Arial"/>
              </a:rPr>
              <a:t>Στους υπολογιστές, όλα αποθηκεύονται ως νούμερα.</a:t>
            </a:r>
          </a:p>
          <a:p>
            <a:pPr marL="0" indent="0">
              <a:buFont typeface="Arial"/>
              <a:buNone/>
            </a:pPr>
            <a:r>
              <a:rPr lang="el-GR" sz="1800" dirty="0" smtClean="0">
                <a:latin typeface="Arial"/>
                <a:cs typeface="Arial"/>
              </a:rPr>
              <a:t>Σε ένα σύστημα που το κάθε </a:t>
            </a:r>
            <a:r>
              <a:rPr lang="en-GB" sz="1800" dirty="0" smtClean="0">
                <a:latin typeface="Arial"/>
                <a:cs typeface="Arial"/>
              </a:rPr>
              <a:t>byte </a:t>
            </a:r>
            <a:r>
              <a:rPr lang="el-GR" sz="1800" dirty="0" smtClean="0">
                <a:latin typeface="Arial"/>
                <a:cs typeface="Arial"/>
              </a:rPr>
              <a:t>χρησιμοποιεί </a:t>
            </a:r>
            <a:r>
              <a:rPr lang="en-GB" sz="1800" dirty="0" smtClean="0">
                <a:latin typeface="Arial"/>
                <a:cs typeface="Arial"/>
              </a:rPr>
              <a:t>8-bits, </a:t>
            </a:r>
            <a:r>
              <a:rPr lang="el-GR" sz="1800" dirty="0" smtClean="0">
                <a:latin typeface="Arial"/>
                <a:cs typeface="Arial"/>
              </a:rPr>
              <a:t>μπορούμε να έχουμε 256 διαφορετικά </a:t>
            </a:r>
            <a:r>
              <a:rPr lang="en-GB" sz="1800" dirty="0" smtClean="0">
                <a:latin typeface="Arial"/>
                <a:cs typeface="Arial"/>
              </a:rPr>
              <a:t>bytes, </a:t>
            </a:r>
            <a:r>
              <a:rPr lang="el-GR" sz="1800" dirty="0" smtClean="0">
                <a:latin typeface="Arial"/>
                <a:cs typeface="Arial"/>
              </a:rPr>
              <a:t>που το καθένα να κωδικοποιεί ένα διαφορετικό </a:t>
            </a:r>
            <a:r>
              <a:rPr lang="en-GB" sz="1800" dirty="0" smtClean="0">
                <a:latin typeface="Arial"/>
                <a:cs typeface="Arial"/>
              </a:rPr>
              <a:t>control-character/</a:t>
            </a:r>
            <a:r>
              <a:rPr lang="el-GR" sz="1800" dirty="0" smtClean="0">
                <a:latin typeface="Arial"/>
                <a:cs typeface="Arial"/>
              </a:rPr>
              <a:t>σύμβολο/αριθμό/γράμμα.</a:t>
            </a:r>
          </a:p>
          <a:p>
            <a:pPr marL="0" indent="0">
              <a:buFont typeface="Arial"/>
              <a:buNone/>
            </a:pPr>
            <a:endParaRPr lang="el-GR" sz="1800" dirty="0" smtClean="0">
              <a:latin typeface="Arial"/>
              <a:cs typeface="Arial"/>
            </a:endParaRPr>
          </a:p>
          <a:p>
            <a:pPr marL="0" indent="0">
              <a:buFont typeface="Arial"/>
              <a:buNone/>
            </a:pPr>
            <a:r>
              <a:rPr lang="el-GR" sz="1800" dirty="0" smtClean="0">
                <a:latin typeface="Arial"/>
                <a:cs typeface="Arial"/>
              </a:rPr>
              <a:t>Το </a:t>
            </a:r>
            <a:r>
              <a:rPr lang="en-GB" sz="1800" dirty="0" smtClean="0">
                <a:latin typeface="Arial"/>
                <a:cs typeface="Arial"/>
              </a:rPr>
              <a:t>ASCII </a:t>
            </a:r>
            <a:r>
              <a:rPr lang="el-GR" sz="1800" dirty="0" smtClean="0">
                <a:latin typeface="Arial"/>
                <a:cs typeface="Arial"/>
              </a:rPr>
              <a:t>είναι ένα τέτοιο σύστημα κωδικοποίησης χαρακτήρων.</a:t>
            </a:r>
          </a:p>
          <a:p>
            <a:pPr marL="0" indent="0">
              <a:buFont typeface="Arial"/>
              <a:buNone/>
            </a:pPr>
            <a:r>
              <a:rPr lang="el-GR" sz="1800" dirty="0" smtClean="0">
                <a:latin typeface="Arial"/>
                <a:cs typeface="Arial"/>
              </a:rPr>
              <a:t>Στο σύστημα αυτό, τα δεκαδικά νούμερα από το 0-31 χρησιμοποιούνται για </a:t>
            </a:r>
            <a:r>
              <a:rPr lang="en-GB" sz="1800" dirty="0" smtClean="0">
                <a:latin typeface="Arial"/>
                <a:cs typeface="Arial"/>
              </a:rPr>
              <a:t>control characters. </a:t>
            </a:r>
            <a:r>
              <a:rPr lang="el-GR" sz="1800" dirty="0" smtClean="0">
                <a:latin typeface="Arial"/>
                <a:cs typeface="Arial"/>
              </a:rPr>
              <a:t>Τα δεκαδικά νούμερα 32 – 127 χρησιμοποιούνται για ειδικούς χαρακτήρες, νούμερα, λατινικά γράμματα . Το σύνολο αυτών των χαρακτήρων μπορεί να </a:t>
            </a:r>
            <a:r>
              <a:rPr lang="el-GR" sz="1800" dirty="0" smtClean="0">
                <a:latin typeface="Arial"/>
                <a:cs typeface="Arial"/>
              </a:rPr>
              <a:t>κωδικοποιηθεί </a:t>
            </a:r>
            <a:r>
              <a:rPr lang="el-GR" sz="1800" dirty="0" smtClean="0">
                <a:latin typeface="Arial"/>
                <a:cs typeface="Arial"/>
              </a:rPr>
              <a:t>σε 7-</a:t>
            </a:r>
            <a:r>
              <a:rPr lang="en-GB" sz="1800" dirty="0" smtClean="0">
                <a:latin typeface="Arial"/>
                <a:cs typeface="Arial"/>
              </a:rPr>
              <a:t>bits.</a:t>
            </a:r>
          </a:p>
          <a:p>
            <a:pPr marL="0" indent="0">
              <a:buFont typeface="Arial"/>
              <a:buNone/>
            </a:pPr>
            <a:r>
              <a:rPr lang="el-GR" sz="1800" dirty="0" smtClean="0">
                <a:latin typeface="Arial"/>
                <a:cs typeface="Arial"/>
              </a:rPr>
              <a:t>Οι υπολογιστές παλιά χρησιμοποιούσαν </a:t>
            </a:r>
            <a:r>
              <a:rPr lang="en-GB" sz="1800" dirty="0" smtClean="0">
                <a:latin typeface="Arial"/>
                <a:cs typeface="Arial"/>
              </a:rPr>
              <a:t>bytes </a:t>
            </a:r>
            <a:r>
              <a:rPr lang="el-GR" sz="1800" dirty="0" smtClean="0">
                <a:latin typeface="Arial"/>
                <a:cs typeface="Arial"/>
              </a:rPr>
              <a:t>των 8-</a:t>
            </a:r>
            <a:r>
              <a:rPr lang="en-GB" sz="1800" dirty="0" smtClean="0">
                <a:latin typeface="Arial"/>
                <a:cs typeface="Arial"/>
              </a:rPr>
              <a:t>bits. </a:t>
            </a:r>
            <a:r>
              <a:rPr lang="el-GR" sz="1800" dirty="0" smtClean="0">
                <a:latin typeface="Arial"/>
                <a:cs typeface="Arial"/>
              </a:rPr>
              <a:t>Άρα, </a:t>
            </a:r>
            <a:r>
              <a:rPr lang="en-GB" sz="1800" dirty="0" smtClean="0">
                <a:latin typeface="Arial"/>
                <a:cs typeface="Arial"/>
              </a:rPr>
              <a:t>1</a:t>
            </a:r>
            <a:r>
              <a:rPr lang="el-GR" sz="1800" dirty="0" smtClean="0">
                <a:latin typeface="Arial"/>
                <a:cs typeface="Arial"/>
              </a:rPr>
              <a:t> </a:t>
            </a:r>
            <a:r>
              <a:rPr lang="en-GB" sz="1800" dirty="0" smtClean="0">
                <a:latin typeface="Arial"/>
                <a:cs typeface="Arial"/>
              </a:rPr>
              <a:t>byte </a:t>
            </a:r>
            <a:r>
              <a:rPr lang="el-GR" sz="1800" dirty="0" smtClean="0">
                <a:latin typeface="Arial"/>
                <a:cs typeface="Arial"/>
              </a:rPr>
              <a:t>είναι αρκετό για να κωδικοποιήσει όλους τους </a:t>
            </a:r>
            <a:r>
              <a:rPr lang="en-GB" sz="1800" dirty="0" smtClean="0">
                <a:latin typeface="Arial"/>
                <a:cs typeface="Arial"/>
              </a:rPr>
              <a:t>ASCII </a:t>
            </a:r>
            <a:r>
              <a:rPr lang="el-GR" sz="1800" dirty="0" smtClean="0">
                <a:latin typeface="Arial"/>
                <a:cs typeface="Arial"/>
              </a:rPr>
              <a:t>χαρακτήρες. Επιπλέον, περισσεύαν και αρκετά </a:t>
            </a:r>
            <a:r>
              <a:rPr lang="en-GB" sz="1800" dirty="0" smtClean="0">
                <a:latin typeface="Arial"/>
                <a:cs typeface="Arial"/>
              </a:rPr>
              <a:t>bytes. </a:t>
            </a:r>
            <a:r>
              <a:rPr lang="el-GR" sz="1800" dirty="0" smtClean="0">
                <a:latin typeface="Arial"/>
                <a:cs typeface="Arial"/>
              </a:rPr>
              <a:t>Όχι όμως αρκετά για να κωδικοποιηθούν όλα τα σύμβολα/γράμματα όλων των γλωσσών που υπάρχουν.</a:t>
            </a:r>
            <a:endParaRPr lang="el-GR" sz="18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672988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328695" cy="473251"/>
          </a:xfrm>
        </p:spPr>
        <p:txBody>
          <a:bodyPr>
            <a:normAutofit fontScale="90000"/>
          </a:bodyPr>
          <a:lstStyle/>
          <a:p>
            <a:r>
              <a:rPr lang="en-GB" sz="2800" dirty="0" smtClean="0">
                <a:latin typeface="Arial"/>
                <a:cs typeface="Arial"/>
              </a:rPr>
              <a:t>Unicode standard 7.0</a:t>
            </a:r>
            <a:endParaRPr lang="en-US" sz="2800" dirty="0">
              <a:latin typeface="Arial"/>
              <a:cs typeface="Arial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189839" y="860779"/>
            <a:ext cx="4422275" cy="4753958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l-GR" sz="1800" dirty="0" smtClean="0">
                <a:latin typeface="Arial"/>
                <a:cs typeface="Arial"/>
              </a:rPr>
              <a:t>Κωδοποίηση ειδικών χαρακτήρων, γραμμάτων, </a:t>
            </a:r>
            <a:endParaRPr lang="en-GB" sz="1800" dirty="0" smtClean="0">
              <a:latin typeface="Arial"/>
              <a:cs typeface="Arial"/>
            </a:endParaRPr>
          </a:p>
          <a:p>
            <a:pPr marL="0" indent="0">
              <a:buFont typeface="Arial"/>
              <a:buNone/>
            </a:pPr>
            <a:r>
              <a:rPr lang="el-GR" sz="1800" dirty="0" smtClean="0">
                <a:latin typeface="Arial"/>
                <a:cs typeface="Arial"/>
              </a:rPr>
              <a:t>αριθμών,</a:t>
            </a:r>
            <a:r>
              <a:rPr lang="en-GB" sz="1800" dirty="0" smtClean="0">
                <a:latin typeface="Arial"/>
                <a:cs typeface="Arial"/>
              </a:rPr>
              <a:t> </a:t>
            </a:r>
            <a:r>
              <a:rPr lang="el-GR" sz="1800" dirty="0" smtClean="0">
                <a:latin typeface="Arial"/>
                <a:cs typeface="Arial"/>
              </a:rPr>
              <a:t>συμβόλων (π.χ. Μαθηματικών).</a:t>
            </a:r>
          </a:p>
          <a:p>
            <a:pPr marL="0" indent="0">
              <a:buFont typeface="Arial"/>
              <a:buNone/>
            </a:pPr>
            <a:endParaRPr lang="el-GR" sz="1800" dirty="0">
              <a:latin typeface="Arial"/>
              <a:cs typeface="Arial"/>
            </a:endParaRPr>
          </a:p>
          <a:p>
            <a:pPr marL="0" indent="0">
              <a:buFont typeface="Arial"/>
              <a:buNone/>
            </a:pPr>
            <a:r>
              <a:rPr lang="el-GR" sz="1800" dirty="0" smtClean="0">
                <a:latin typeface="Arial"/>
                <a:cs typeface="Arial"/>
              </a:rPr>
              <a:t>Το </a:t>
            </a:r>
            <a:r>
              <a:rPr lang="en-GB" sz="1800" dirty="0" smtClean="0">
                <a:latin typeface="Arial"/>
                <a:cs typeface="Arial"/>
              </a:rPr>
              <a:t>Unicode 7 </a:t>
            </a:r>
            <a:r>
              <a:rPr lang="el-GR" sz="1800" dirty="0" smtClean="0">
                <a:latin typeface="Arial"/>
                <a:cs typeface="Arial"/>
              </a:rPr>
              <a:t>κωδικοποιεί συνολικά 112956 διαφορετικούς χαρακτήρες.</a:t>
            </a:r>
          </a:p>
          <a:p>
            <a:pPr marL="0" indent="0">
              <a:buFont typeface="Arial"/>
              <a:buNone/>
            </a:pPr>
            <a:endParaRPr lang="en-GB" sz="1800" dirty="0" smtClean="0">
              <a:latin typeface="Arial"/>
              <a:cs typeface="Arial"/>
            </a:endParaRPr>
          </a:p>
          <a:p>
            <a:pPr marL="0" indent="0">
              <a:buNone/>
            </a:pPr>
            <a:r>
              <a:rPr lang="en-GB" sz="1800" dirty="0">
                <a:latin typeface="Arial"/>
                <a:cs typeface="Arial"/>
              </a:rPr>
              <a:t>http://</a:t>
            </a:r>
            <a:r>
              <a:rPr lang="en-GB" sz="1800" dirty="0" err="1">
                <a:latin typeface="Arial"/>
                <a:cs typeface="Arial"/>
              </a:rPr>
              <a:t>www.unicode.org</a:t>
            </a:r>
            <a:r>
              <a:rPr lang="en-GB" sz="1800" dirty="0">
                <a:latin typeface="Arial"/>
                <a:cs typeface="Arial"/>
              </a:rPr>
              <a:t>/charts/</a:t>
            </a:r>
            <a:endParaRPr lang="en-GB" sz="1800" dirty="0" smtClean="0">
              <a:latin typeface="Arial"/>
              <a:cs typeface="Arial"/>
            </a:endParaRPr>
          </a:p>
          <a:p>
            <a:pPr marL="0" indent="0">
              <a:buNone/>
            </a:pPr>
            <a:endParaRPr lang="en-GB" sz="1800" dirty="0" smtClean="0">
              <a:latin typeface="Arial"/>
              <a:cs typeface="Arial"/>
            </a:endParaRPr>
          </a:p>
          <a:p>
            <a:pPr marL="0" indent="0">
              <a:buNone/>
            </a:pPr>
            <a:endParaRPr lang="en-GB" sz="1800" dirty="0">
              <a:latin typeface="Arial"/>
              <a:cs typeface="Arial"/>
            </a:endParaRPr>
          </a:p>
          <a:p>
            <a:pPr marL="0" indent="0">
              <a:buNone/>
            </a:pPr>
            <a:r>
              <a:rPr lang="en-GB" sz="1800" dirty="0" smtClean="0">
                <a:latin typeface="Arial"/>
                <a:cs typeface="Arial"/>
              </a:rPr>
              <a:t>http</a:t>
            </a:r>
            <a:r>
              <a:rPr lang="en-GB" sz="1800" dirty="0">
                <a:latin typeface="Arial"/>
                <a:cs typeface="Arial"/>
              </a:rPr>
              <a:t>://</a:t>
            </a:r>
            <a:r>
              <a:rPr lang="en-GB" sz="1800" dirty="0" err="1">
                <a:latin typeface="Arial"/>
                <a:cs typeface="Arial"/>
              </a:rPr>
              <a:t>www.unicode.org</a:t>
            </a:r>
            <a:r>
              <a:rPr lang="en-GB" sz="1800" dirty="0">
                <a:latin typeface="Arial"/>
                <a:cs typeface="Arial"/>
              </a:rPr>
              <a:t>/charts/PDF/U0000.pdf</a:t>
            </a:r>
          </a:p>
          <a:p>
            <a:pPr marL="0" indent="0">
              <a:buFont typeface="Arial"/>
              <a:buNone/>
            </a:pPr>
            <a:endParaRPr lang="el-GR" sz="1800" dirty="0" smtClean="0">
              <a:latin typeface="Arial"/>
              <a:cs typeface="Arial"/>
            </a:endParaRPr>
          </a:p>
          <a:p>
            <a:pPr marL="0" indent="0">
              <a:buFont typeface="Arial"/>
              <a:buNone/>
            </a:pPr>
            <a:endParaRPr lang="el-GR" sz="1800" dirty="0">
              <a:latin typeface="Arial"/>
              <a:cs typeface="Arial"/>
            </a:endParaRPr>
          </a:p>
          <a:p>
            <a:pPr marL="0" indent="0">
              <a:buFont typeface="Arial"/>
              <a:buNone/>
            </a:pPr>
            <a:r>
              <a:rPr lang="el-GR" sz="1800" dirty="0" smtClean="0">
                <a:latin typeface="Arial"/>
                <a:cs typeface="Arial"/>
              </a:rPr>
              <a:t>Η αρίθμηση εμφανίζεται στο 16δικό σύστημα.</a:t>
            </a:r>
          </a:p>
          <a:p>
            <a:pPr marL="0" indent="0">
              <a:buFont typeface="Arial"/>
              <a:buNone/>
            </a:pPr>
            <a:endParaRPr lang="el-GR" sz="1800" dirty="0">
              <a:latin typeface="Arial"/>
              <a:cs typeface="Arial"/>
            </a:endParaRPr>
          </a:p>
          <a:p>
            <a:pPr marL="0" indent="0">
              <a:buFont typeface="Arial"/>
              <a:buNone/>
            </a:pPr>
            <a:r>
              <a:rPr lang="el-GR" sz="1800" dirty="0" smtClean="0">
                <a:latin typeface="Arial"/>
                <a:cs typeface="Arial"/>
              </a:rPr>
              <a:t>0000 </a:t>
            </a:r>
            <a:r>
              <a:rPr lang="en-GB" sz="1800" dirty="0" smtClean="0">
                <a:latin typeface="Arial"/>
                <a:cs typeface="Arial"/>
              </a:rPr>
              <a:t>-</a:t>
            </a:r>
            <a:r>
              <a:rPr lang="el-GR" sz="1800" dirty="0" smtClean="0">
                <a:latin typeface="Arial"/>
                <a:cs typeface="Arial"/>
              </a:rPr>
              <a:t> 001</a:t>
            </a:r>
            <a:r>
              <a:rPr lang="en-GB" sz="1800" dirty="0" smtClean="0">
                <a:latin typeface="Arial"/>
                <a:cs typeface="Arial"/>
              </a:rPr>
              <a:t>F: C0 controls.</a:t>
            </a:r>
          </a:p>
          <a:p>
            <a:pPr marL="0" indent="0">
              <a:buFont typeface="Arial"/>
              <a:buNone/>
            </a:pPr>
            <a:r>
              <a:rPr lang="en-GB" sz="1800" dirty="0" smtClean="0">
                <a:latin typeface="Arial"/>
                <a:cs typeface="Arial"/>
              </a:rPr>
              <a:t>0020 - </a:t>
            </a:r>
            <a:r>
              <a:rPr lang="el-GR" sz="1800" dirty="0" smtClean="0">
                <a:latin typeface="Arial"/>
                <a:cs typeface="Arial"/>
              </a:rPr>
              <a:t>002</a:t>
            </a:r>
            <a:r>
              <a:rPr lang="en-GB" sz="1800" dirty="0" smtClean="0">
                <a:latin typeface="Arial"/>
                <a:cs typeface="Arial"/>
              </a:rPr>
              <a:t>F: ASCII </a:t>
            </a:r>
            <a:r>
              <a:rPr lang="el-GR" sz="1800" dirty="0" smtClean="0">
                <a:latin typeface="Arial"/>
                <a:cs typeface="Arial"/>
              </a:rPr>
              <a:t>χαρακτήρες για σύμβολα και τονισμό.</a:t>
            </a:r>
            <a:endParaRPr lang="en-GB" sz="1800" dirty="0" smtClean="0">
              <a:latin typeface="Arial"/>
              <a:cs typeface="Arial"/>
            </a:endParaRPr>
          </a:p>
          <a:p>
            <a:pPr marL="0" indent="0">
              <a:buFont typeface="Arial"/>
              <a:buNone/>
            </a:pPr>
            <a:r>
              <a:rPr lang="en-GB" sz="1800" dirty="0" smtClean="0">
                <a:latin typeface="Arial"/>
                <a:cs typeface="Arial"/>
              </a:rPr>
              <a:t>0030 – 0039: ASCII </a:t>
            </a:r>
            <a:r>
              <a:rPr lang="el-GR" sz="1800" dirty="0" smtClean="0">
                <a:latin typeface="Arial"/>
                <a:cs typeface="Arial"/>
              </a:rPr>
              <a:t>ψηφία.</a:t>
            </a:r>
          </a:p>
          <a:p>
            <a:pPr marL="0" indent="0">
              <a:buFont typeface="Arial"/>
              <a:buNone/>
            </a:pPr>
            <a:r>
              <a:rPr lang="el-GR" sz="1800" dirty="0" smtClean="0">
                <a:latin typeface="Arial"/>
                <a:cs typeface="Arial"/>
              </a:rPr>
              <a:t>Κτλ.</a:t>
            </a:r>
          </a:p>
          <a:p>
            <a:pPr marL="0" indent="0">
              <a:buFont typeface="Arial"/>
              <a:buNone/>
            </a:pPr>
            <a:endParaRPr lang="el-GR" sz="1800" dirty="0">
              <a:latin typeface="Arial"/>
              <a:cs typeface="Arial"/>
            </a:endParaRPr>
          </a:p>
          <a:p>
            <a:pPr marL="0" indent="0">
              <a:buFont typeface="Arial"/>
              <a:buNone/>
            </a:pPr>
            <a:r>
              <a:rPr lang="el-GR" sz="1800" dirty="0" smtClean="0">
                <a:latin typeface="Arial"/>
                <a:cs typeface="Arial"/>
              </a:rPr>
              <a:t>Π.χ. Το αγγλικό γράμμα Α συμβολίζεται με</a:t>
            </a:r>
            <a:r>
              <a:rPr lang="en-GB" sz="1800" dirty="0" smtClean="0">
                <a:latin typeface="Arial"/>
                <a:cs typeface="Arial"/>
              </a:rPr>
              <a:t>:</a:t>
            </a:r>
          </a:p>
          <a:p>
            <a:pPr marL="0" indent="0">
              <a:buFont typeface="Arial"/>
              <a:buNone/>
            </a:pPr>
            <a:r>
              <a:rPr lang="en-GB" sz="1800" dirty="0" smtClean="0">
                <a:latin typeface="Arial"/>
                <a:cs typeface="Arial"/>
              </a:rPr>
              <a:t>U+0041</a:t>
            </a:r>
          </a:p>
          <a:p>
            <a:pPr marL="0" indent="0">
              <a:buFont typeface="Arial"/>
              <a:buNone/>
            </a:pPr>
            <a:endParaRPr lang="en-US" sz="18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pic>
        <p:nvPicPr>
          <p:cNvPr id="4" name="Picture 3" descr="Screen Shot 2014-11-03 at 10.22.4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6822" y="0"/>
            <a:ext cx="445717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73995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73251"/>
          </a:xfrm>
        </p:spPr>
        <p:txBody>
          <a:bodyPr>
            <a:normAutofit fontScale="90000"/>
          </a:bodyPr>
          <a:lstStyle/>
          <a:p>
            <a:r>
              <a:rPr lang="en-GB" sz="2800" dirty="0" err="1" smtClean="0">
                <a:latin typeface="Arial"/>
                <a:cs typeface="Arial"/>
              </a:rPr>
              <a:t>sed</a:t>
            </a:r>
            <a:r>
              <a:rPr lang="en-GB" sz="2800" dirty="0" smtClean="0">
                <a:latin typeface="Arial"/>
                <a:cs typeface="Arial"/>
              </a:rPr>
              <a:t>: stream editor</a:t>
            </a:r>
            <a:r>
              <a:rPr lang="el-GR" sz="2800" dirty="0" smtClean="0">
                <a:latin typeface="Arial"/>
                <a:cs typeface="Arial"/>
              </a:rPr>
              <a:t> - Εισαγωγή</a:t>
            </a:r>
            <a:endParaRPr lang="en-US" sz="2800" dirty="0">
              <a:latin typeface="Arial"/>
              <a:cs typeface="Arial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60779"/>
            <a:ext cx="8229600" cy="467077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l-GR" sz="1800" dirty="0">
              <a:solidFill>
                <a:srgbClr val="000000"/>
              </a:solidFill>
              <a:latin typeface="Arial"/>
              <a:cs typeface="Arial"/>
            </a:endParaRPr>
          </a:p>
          <a:p>
            <a:pPr marL="0" indent="0">
              <a:buNone/>
            </a:pPr>
            <a:endParaRPr lang="en-US" sz="18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457200" y="860778"/>
            <a:ext cx="8229600" cy="4954485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l-GR" sz="1800" dirty="0" smtClean="0">
                <a:latin typeface="Arial"/>
                <a:cs typeface="Arial"/>
              </a:rPr>
              <a:t>Το </a:t>
            </a:r>
            <a:r>
              <a:rPr lang="en-GB" sz="1800" dirty="0" err="1" smtClean="0">
                <a:latin typeface="Arial"/>
                <a:cs typeface="Arial"/>
              </a:rPr>
              <a:t>sed</a:t>
            </a:r>
            <a:r>
              <a:rPr lang="en-GB" sz="1800" dirty="0" smtClean="0">
                <a:latin typeface="Arial"/>
                <a:cs typeface="Arial"/>
              </a:rPr>
              <a:t> </a:t>
            </a:r>
            <a:r>
              <a:rPr lang="el-GR" sz="1800" dirty="0" smtClean="0">
                <a:latin typeface="Arial"/>
                <a:cs typeface="Arial"/>
              </a:rPr>
              <a:t>είναι ένα πολύ ισχυρό πρόγραμμα/εργαλείο του </a:t>
            </a:r>
            <a:r>
              <a:rPr lang="en-GB" sz="1800" dirty="0" smtClean="0">
                <a:latin typeface="Arial"/>
                <a:cs typeface="Arial"/>
              </a:rPr>
              <a:t>Unix &amp; Linux </a:t>
            </a:r>
            <a:r>
              <a:rPr lang="el-GR" sz="1800" dirty="0" smtClean="0">
                <a:latin typeface="Arial"/>
                <a:cs typeface="Arial"/>
              </a:rPr>
              <a:t>που μας επιτρέπει να χειριστούμε ποικιλοτρόπως το περιεχόμενο αρχείων. Εδώ θα αναφερθούμε σε κάποιες από τις πιο κοινές εφαρμογές του.</a:t>
            </a:r>
          </a:p>
          <a:p>
            <a:pPr marL="0" indent="0">
              <a:buFont typeface="Arial"/>
              <a:buNone/>
            </a:pPr>
            <a:r>
              <a:rPr lang="el-GR" sz="1800" dirty="0" smtClean="0">
                <a:solidFill>
                  <a:srgbClr val="000000"/>
                </a:solidFill>
                <a:latin typeface="Arial"/>
                <a:cs typeface="Arial"/>
              </a:rPr>
              <a:t>Το </a:t>
            </a:r>
            <a:r>
              <a:rPr lang="en-GB" sz="1800" dirty="0" err="1" smtClean="0">
                <a:solidFill>
                  <a:srgbClr val="000000"/>
                </a:solidFill>
                <a:latin typeface="Arial"/>
                <a:cs typeface="Arial"/>
              </a:rPr>
              <a:t>sed</a:t>
            </a:r>
            <a:r>
              <a:rPr lang="en-GB" sz="1800" dirty="0" smtClean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l-GR" sz="1800" dirty="0" smtClean="0">
                <a:solidFill>
                  <a:srgbClr val="000000"/>
                </a:solidFill>
                <a:latin typeface="Arial"/>
                <a:cs typeface="Arial"/>
              </a:rPr>
              <a:t>μπορεί να αναγνωρίσει μοτίβα χαρακτήρων </a:t>
            </a:r>
            <a:r>
              <a:rPr lang="en-GB" sz="1800" dirty="0" smtClean="0">
                <a:solidFill>
                  <a:srgbClr val="000000"/>
                </a:solidFill>
                <a:latin typeface="Arial"/>
                <a:cs typeface="Arial"/>
              </a:rPr>
              <a:t>(regular expressions) </a:t>
            </a:r>
            <a:r>
              <a:rPr lang="el-GR" sz="1800" dirty="0" smtClean="0">
                <a:solidFill>
                  <a:srgbClr val="000000"/>
                </a:solidFill>
                <a:latin typeface="Arial"/>
                <a:cs typeface="Arial"/>
              </a:rPr>
              <a:t>όπως και η εντολή </a:t>
            </a:r>
            <a:r>
              <a:rPr lang="en-GB" sz="1800" dirty="0" err="1" smtClean="0">
                <a:solidFill>
                  <a:srgbClr val="000000"/>
                </a:solidFill>
                <a:latin typeface="Arial"/>
                <a:cs typeface="Arial"/>
              </a:rPr>
              <a:t>egrep</a:t>
            </a:r>
            <a:r>
              <a:rPr lang="en-GB" sz="18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l-GR" sz="1800" dirty="0" smtClean="0">
                <a:solidFill>
                  <a:srgbClr val="000000"/>
                </a:solidFill>
                <a:latin typeface="Arial"/>
                <a:cs typeface="Arial"/>
              </a:rPr>
              <a:t>ή να εκτελέσει μια πράξη σε συγκεκριμένες γραμμές ενός αρχείου.</a:t>
            </a:r>
          </a:p>
          <a:p>
            <a:pPr marL="0" indent="0">
              <a:buFont typeface="Arial"/>
              <a:buNone/>
            </a:pPr>
            <a:r>
              <a:rPr lang="el-GR" sz="1800" dirty="0" smtClean="0">
                <a:solidFill>
                  <a:srgbClr val="000000"/>
                </a:solidFill>
                <a:latin typeface="Arial"/>
                <a:cs typeface="Arial"/>
              </a:rPr>
              <a:t>Π.χ.</a:t>
            </a:r>
            <a:r>
              <a:rPr lang="en-GB" sz="1800" dirty="0" smtClean="0">
                <a:solidFill>
                  <a:srgbClr val="000000"/>
                </a:solidFill>
                <a:latin typeface="Arial"/>
                <a:cs typeface="Arial"/>
              </a:rPr>
              <a:t>:</a:t>
            </a:r>
          </a:p>
          <a:p>
            <a:r>
              <a:rPr lang="el-GR" sz="1800" dirty="0" smtClean="0">
                <a:solidFill>
                  <a:srgbClr val="000000"/>
                </a:solidFill>
                <a:latin typeface="Arial"/>
                <a:cs typeface="Arial"/>
              </a:rPr>
              <a:t>Μπορεί να αντικαταστήσει μια λέξη ή ένα μοτίβο με ένα άλλο, οποτεδήποτε το συναντά, ή εντός ενός συγκεκριμένου εύρους γραμμών.</a:t>
            </a:r>
            <a:endParaRPr lang="en-GB" sz="1800" dirty="0" smtClean="0">
              <a:solidFill>
                <a:srgbClr val="000000"/>
              </a:solidFill>
              <a:latin typeface="Arial"/>
              <a:cs typeface="Arial"/>
            </a:endParaRPr>
          </a:p>
          <a:p>
            <a:r>
              <a:rPr lang="el-GR" sz="1800" dirty="0" smtClean="0">
                <a:solidFill>
                  <a:srgbClr val="000000"/>
                </a:solidFill>
                <a:latin typeface="Arial"/>
                <a:cs typeface="Arial"/>
              </a:rPr>
              <a:t>Μπορεί να εκτυπώσει ή να διαγράψει συγκεκριμένες γραμμές ενός αρχείου, αρκεί να ορίσουμε το εύρος τιμών των γραμμών, ή το μοτίβο που πρέπει να συναντάται στις προς εκτύπωση/διαγραφή γραμμές.</a:t>
            </a:r>
          </a:p>
          <a:p>
            <a:r>
              <a:rPr lang="el-GR" sz="1800" dirty="0" smtClean="0">
                <a:solidFill>
                  <a:srgbClr val="000000"/>
                </a:solidFill>
                <a:latin typeface="Arial"/>
                <a:cs typeface="Arial"/>
              </a:rPr>
              <a:t>Μπορεί να μας πει σε ποιές γραμμές συναντάται ένα συγκεκριμένο μοτίβο χαρακτήρων.</a:t>
            </a:r>
          </a:p>
          <a:p>
            <a:endParaRPr lang="el-GR" sz="1800" dirty="0">
              <a:solidFill>
                <a:srgbClr val="000000"/>
              </a:solidFill>
              <a:latin typeface="Arial"/>
              <a:cs typeface="Arial"/>
            </a:endParaRPr>
          </a:p>
          <a:p>
            <a:pPr marL="0" indent="0">
              <a:buNone/>
            </a:pPr>
            <a:r>
              <a:rPr lang="el-GR" sz="1800" dirty="0">
                <a:solidFill>
                  <a:srgbClr val="000000"/>
                </a:solidFill>
                <a:latin typeface="Arial"/>
                <a:cs typeface="Arial"/>
              </a:rPr>
              <a:t>Οι βασικές εντολές εντός </a:t>
            </a:r>
            <a:r>
              <a:rPr lang="en-GB" sz="1800" dirty="0" err="1">
                <a:solidFill>
                  <a:srgbClr val="000000"/>
                </a:solidFill>
                <a:latin typeface="Arial"/>
                <a:cs typeface="Arial"/>
              </a:rPr>
              <a:t>sed</a:t>
            </a:r>
            <a:r>
              <a:rPr lang="en-GB" sz="1800" dirty="0">
                <a:solidFill>
                  <a:srgbClr val="000000"/>
                </a:solidFill>
                <a:latin typeface="Arial"/>
                <a:cs typeface="Arial"/>
              </a:rPr>
              <a:t>,</a:t>
            </a:r>
            <a:r>
              <a:rPr lang="el-GR" sz="1800" dirty="0">
                <a:solidFill>
                  <a:srgbClr val="000000"/>
                </a:solidFill>
                <a:latin typeface="Arial"/>
                <a:cs typeface="Arial"/>
              </a:rPr>
              <a:t> όπως </a:t>
            </a:r>
            <a:r>
              <a:rPr lang="en-GB" sz="1800" dirty="0">
                <a:solidFill>
                  <a:srgbClr val="000000"/>
                </a:solidFill>
                <a:latin typeface="Arial"/>
                <a:cs typeface="Arial"/>
              </a:rPr>
              <a:t>substitute, transliterate, print, delete </a:t>
            </a:r>
            <a:r>
              <a:rPr lang="el-GR" sz="1800" dirty="0">
                <a:solidFill>
                  <a:srgbClr val="000000"/>
                </a:solidFill>
                <a:latin typeface="Arial"/>
                <a:cs typeface="Arial"/>
              </a:rPr>
              <a:t>συμβολίζονται με τα γράμματα </a:t>
            </a:r>
            <a:r>
              <a:rPr lang="en-GB" sz="1800" dirty="0">
                <a:solidFill>
                  <a:srgbClr val="000000"/>
                </a:solidFill>
                <a:latin typeface="Arial"/>
                <a:cs typeface="Arial"/>
              </a:rPr>
              <a:t>s, y, p, d</a:t>
            </a:r>
            <a:r>
              <a:rPr lang="el-GR" sz="1800" dirty="0">
                <a:solidFill>
                  <a:srgbClr val="000000"/>
                </a:solidFill>
                <a:latin typeface="Arial"/>
                <a:cs typeface="Arial"/>
              </a:rPr>
              <a:t>.</a:t>
            </a:r>
          </a:p>
          <a:p>
            <a:pPr marL="0" indent="0">
              <a:buNone/>
            </a:pPr>
            <a:endParaRPr lang="el-GR" sz="1800" dirty="0" smtClean="0">
              <a:solidFill>
                <a:srgbClr val="00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420914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73251"/>
          </a:xfrm>
        </p:spPr>
        <p:txBody>
          <a:bodyPr>
            <a:normAutofit fontScale="90000"/>
          </a:bodyPr>
          <a:lstStyle/>
          <a:p>
            <a:r>
              <a:rPr lang="en-GB" sz="2800" dirty="0" err="1" smtClean="0">
                <a:latin typeface="Arial"/>
                <a:cs typeface="Arial"/>
              </a:rPr>
              <a:t>sed</a:t>
            </a:r>
            <a:r>
              <a:rPr lang="en-GB" sz="2800" dirty="0" smtClean="0">
                <a:latin typeface="Arial"/>
                <a:cs typeface="Arial"/>
              </a:rPr>
              <a:t>: stream editor</a:t>
            </a:r>
            <a:r>
              <a:rPr lang="el-GR" sz="2800" dirty="0" smtClean="0">
                <a:latin typeface="Arial"/>
                <a:cs typeface="Arial"/>
              </a:rPr>
              <a:t> – Παράδειγμα 1</a:t>
            </a:r>
            <a:endParaRPr lang="en-US" sz="2800" dirty="0">
              <a:latin typeface="Arial"/>
              <a:cs typeface="Arial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457200" y="873182"/>
            <a:ext cx="8229600" cy="3459509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l-GR" sz="1800" dirty="0" smtClean="0">
                <a:latin typeface="Arial"/>
                <a:cs typeface="Arial"/>
              </a:rPr>
              <a:t>Κατά σύμβαση, το </a:t>
            </a:r>
            <a:r>
              <a:rPr lang="en-GB" sz="1800" dirty="0" err="1" smtClean="0">
                <a:latin typeface="Arial"/>
                <a:cs typeface="Arial"/>
              </a:rPr>
              <a:t>sed</a:t>
            </a:r>
            <a:r>
              <a:rPr lang="en-GB" sz="1800" dirty="0" smtClean="0">
                <a:latin typeface="Arial"/>
                <a:cs typeface="Arial"/>
              </a:rPr>
              <a:t> </a:t>
            </a:r>
            <a:r>
              <a:rPr lang="el-GR" sz="1800" dirty="0" smtClean="0">
                <a:latin typeface="Arial"/>
                <a:cs typeface="Arial"/>
              </a:rPr>
              <a:t>εκτυπώνει κάθε γραμμή του αρχείου που του ορίζουμε. Με την παράμετρο –</a:t>
            </a:r>
            <a:r>
              <a:rPr lang="en-GB" sz="1800" dirty="0" smtClean="0">
                <a:latin typeface="Arial"/>
                <a:cs typeface="Arial"/>
              </a:rPr>
              <a:t>n </a:t>
            </a:r>
            <a:r>
              <a:rPr lang="el-GR" sz="1800" dirty="0" smtClean="0">
                <a:latin typeface="Arial"/>
                <a:cs typeface="Arial"/>
              </a:rPr>
              <a:t>δεν εκτυπώνονται όλες οι γραμμές, αλλά μόνο αυτές που ορίζονται μέσα στα μονά εισαγωγικά.</a:t>
            </a:r>
            <a:endParaRPr lang="en-GB" sz="1800" dirty="0" smtClean="0">
              <a:latin typeface="Arial"/>
              <a:cs typeface="Arial"/>
            </a:endParaRPr>
          </a:p>
          <a:p>
            <a:pPr marL="0" indent="0">
              <a:buFont typeface="Arial"/>
              <a:buNone/>
            </a:pPr>
            <a:endParaRPr lang="en-GB" sz="1800" dirty="0">
              <a:latin typeface="Arial"/>
              <a:cs typeface="Arial"/>
            </a:endParaRPr>
          </a:p>
          <a:p>
            <a:pPr marL="0" indent="0">
              <a:buFont typeface="Arial"/>
              <a:buNone/>
            </a:pPr>
            <a:r>
              <a:rPr lang="el-GR" sz="1800" dirty="0" smtClean="0">
                <a:latin typeface="Arial"/>
                <a:cs typeface="Arial"/>
              </a:rPr>
              <a:t>Θέλουμε να εκτυπώσουμε όλες τις γραμμές του αρχείου </a:t>
            </a:r>
            <a:r>
              <a:rPr lang="en-GB" sz="1800" dirty="0" smtClean="0">
                <a:latin typeface="Arial"/>
                <a:cs typeface="Arial"/>
              </a:rPr>
              <a:t>file1 </a:t>
            </a:r>
            <a:r>
              <a:rPr lang="el-GR" sz="1800" dirty="0" smtClean="0">
                <a:latin typeface="Arial"/>
                <a:cs typeface="Arial"/>
              </a:rPr>
              <a:t>στο </a:t>
            </a:r>
            <a:r>
              <a:rPr lang="en-GB" sz="1800" dirty="0" smtClean="0">
                <a:latin typeface="Arial"/>
                <a:cs typeface="Arial"/>
              </a:rPr>
              <a:t>terminal</a:t>
            </a:r>
            <a:r>
              <a:rPr lang="el-GR" sz="1800" dirty="0" smtClean="0">
                <a:latin typeface="Arial"/>
                <a:cs typeface="Arial"/>
              </a:rPr>
              <a:t>. Εκτελούμε</a:t>
            </a:r>
            <a:r>
              <a:rPr lang="en-GB" sz="1800" dirty="0" smtClean="0">
                <a:latin typeface="Arial"/>
                <a:cs typeface="Arial"/>
              </a:rPr>
              <a:t>:</a:t>
            </a:r>
            <a:endParaRPr lang="en-GB" sz="1800" dirty="0">
              <a:solidFill>
                <a:srgbClr val="000000"/>
              </a:solidFill>
              <a:latin typeface="Arial"/>
              <a:cs typeface="Arial"/>
            </a:endParaRPr>
          </a:p>
          <a:p>
            <a:pPr marL="0" indent="0">
              <a:buFont typeface="Arial"/>
              <a:buNone/>
            </a:pPr>
            <a:r>
              <a:rPr lang="en-GB" sz="1800" dirty="0" err="1" smtClean="0">
                <a:solidFill>
                  <a:srgbClr val="FF0000"/>
                </a:solidFill>
                <a:latin typeface="Arial"/>
                <a:cs typeface="Arial"/>
              </a:rPr>
              <a:t>sed</a:t>
            </a:r>
            <a:r>
              <a:rPr lang="en-GB" sz="1800" dirty="0" smtClean="0">
                <a:solidFill>
                  <a:srgbClr val="FF0000"/>
                </a:solidFill>
                <a:latin typeface="Arial"/>
                <a:cs typeface="Arial"/>
              </a:rPr>
              <a:t>  ‘’ file1</a:t>
            </a:r>
            <a:endParaRPr lang="el-GR" sz="1800" dirty="0" smtClean="0">
              <a:solidFill>
                <a:srgbClr val="FF0000"/>
              </a:solidFill>
              <a:latin typeface="Arial"/>
              <a:cs typeface="Arial"/>
            </a:endParaRPr>
          </a:p>
          <a:p>
            <a:endParaRPr lang="el-GR" sz="1800" dirty="0" smtClean="0">
              <a:solidFill>
                <a:srgbClr val="000000"/>
              </a:solidFill>
              <a:latin typeface="Arial"/>
              <a:cs typeface="Arial"/>
            </a:endParaRPr>
          </a:p>
          <a:p>
            <a:pPr marL="0" indent="0">
              <a:buNone/>
            </a:pPr>
            <a:r>
              <a:rPr lang="el-GR" sz="1800" dirty="0">
                <a:latin typeface="Arial"/>
                <a:cs typeface="Arial"/>
              </a:rPr>
              <a:t>Θέλουμε να εκτυπώσουμε </a:t>
            </a:r>
            <a:r>
              <a:rPr lang="el-GR" sz="1800" dirty="0" smtClean="0">
                <a:latin typeface="Arial"/>
                <a:cs typeface="Arial"/>
              </a:rPr>
              <a:t>τις γραμμές 1-</a:t>
            </a:r>
            <a:r>
              <a:rPr lang="en-GB" sz="1800" dirty="0" smtClean="0">
                <a:latin typeface="Arial"/>
                <a:cs typeface="Arial"/>
              </a:rPr>
              <a:t>3</a:t>
            </a:r>
            <a:r>
              <a:rPr lang="el-GR" sz="1800" dirty="0" smtClean="0">
                <a:latin typeface="Arial"/>
                <a:cs typeface="Arial"/>
              </a:rPr>
              <a:t> </a:t>
            </a:r>
            <a:r>
              <a:rPr lang="el-GR" sz="1800" dirty="0">
                <a:latin typeface="Arial"/>
                <a:cs typeface="Arial"/>
              </a:rPr>
              <a:t>του αρχείου </a:t>
            </a:r>
            <a:r>
              <a:rPr lang="en-GB" sz="1800" dirty="0" smtClean="0">
                <a:latin typeface="Arial"/>
                <a:cs typeface="Arial"/>
              </a:rPr>
              <a:t>file1</a:t>
            </a:r>
            <a:r>
              <a:rPr lang="el-GR" sz="1800" dirty="0" smtClean="0">
                <a:latin typeface="Arial"/>
                <a:cs typeface="Arial"/>
              </a:rPr>
              <a:t> στο </a:t>
            </a:r>
            <a:r>
              <a:rPr lang="en-GB" sz="1800" dirty="0" smtClean="0">
                <a:latin typeface="Arial"/>
                <a:cs typeface="Arial"/>
              </a:rPr>
              <a:t>terminal</a:t>
            </a:r>
            <a:r>
              <a:rPr lang="el-GR" sz="1800" dirty="0" smtClean="0">
                <a:latin typeface="Arial"/>
                <a:cs typeface="Arial"/>
              </a:rPr>
              <a:t>. Εκτελούμε</a:t>
            </a:r>
            <a:r>
              <a:rPr lang="en-GB" sz="1800" dirty="0" smtClean="0">
                <a:latin typeface="Arial"/>
                <a:cs typeface="Arial"/>
              </a:rPr>
              <a:t>:</a:t>
            </a:r>
          </a:p>
          <a:p>
            <a:pPr marL="0" indent="0">
              <a:buNone/>
            </a:pPr>
            <a:r>
              <a:rPr lang="en-GB" sz="1800" dirty="0" err="1">
                <a:solidFill>
                  <a:srgbClr val="FF0000"/>
                </a:solidFill>
                <a:latin typeface="Arial"/>
                <a:cs typeface="Arial"/>
              </a:rPr>
              <a:t>s</a:t>
            </a:r>
            <a:r>
              <a:rPr lang="en-GB" sz="1800" dirty="0" err="1" smtClean="0">
                <a:solidFill>
                  <a:srgbClr val="FF0000"/>
                </a:solidFill>
                <a:latin typeface="Arial"/>
                <a:cs typeface="Arial"/>
              </a:rPr>
              <a:t>ed</a:t>
            </a:r>
            <a:r>
              <a:rPr lang="en-GB" sz="1800" dirty="0" smtClean="0">
                <a:solidFill>
                  <a:srgbClr val="FF0000"/>
                </a:solidFill>
                <a:latin typeface="Arial"/>
                <a:cs typeface="Arial"/>
              </a:rPr>
              <a:t> ‘1,3 p’ file1</a:t>
            </a:r>
          </a:p>
          <a:p>
            <a:pPr marL="0" indent="0">
              <a:buNone/>
            </a:pPr>
            <a:r>
              <a:rPr lang="el-GR" sz="1800" dirty="0">
                <a:latin typeface="Arial"/>
                <a:cs typeface="Arial"/>
              </a:rPr>
              <a:t>Χ</a:t>
            </a:r>
            <a:r>
              <a:rPr lang="el-GR" sz="1800" dirty="0" smtClean="0">
                <a:latin typeface="Arial"/>
                <a:cs typeface="Arial"/>
              </a:rPr>
              <a:t>ρησιμοποιούμε στην εντολή το </a:t>
            </a:r>
            <a:r>
              <a:rPr lang="en-GB" sz="1800" dirty="0" smtClean="0">
                <a:solidFill>
                  <a:srgbClr val="FF0000"/>
                </a:solidFill>
                <a:latin typeface="Arial"/>
                <a:cs typeface="Arial"/>
              </a:rPr>
              <a:t>p</a:t>
            </a:r>
            <a:r>
              <a:rPr lang="en-GB" sz="1800" dirty="0" smtClean="0">
                <a:latin typeface="Arial"/>
                <a:cs typeface="Arial"/>
              </a:rPr>
              <a:t> </a:t>
            </a:r>
            <a:r>
              <a:rPr lang="el-GR" sz="1800" dirty="0" smtClean="0">
                <a:latin typeface="Arial"/>
                <a:cs typeface="Arial"/>
              </a:rPr>
              <a:t>για </a:t>
            </a:r>
            <a:r>
              <a:rPr lang="en-GB" sz="1800" dirty="0" smtClean="0">
                <a:latin typeface="Arial"/>
                <a:cs typeface="Arial"/>
              </a:rPr>
              <a:t>print</a:t>
            </a:r>
            <a:r>
              <a:rPr lang="el-GR" sz="1800" dirty="0" smtClean="0">
                <a:latin typeface="Arial"/>
                <a:cs typeface="Arial"/>
              </a:rPr>
              <a:t>.</a:t>
            </a:r>
            <a:endParaRPr lang="en-GB" sz="1800" dirty="0" smtClean="0">
              <a:latin typeface="Arial"/>
              <a:cs typeface="Arial"/>
            </a:endParaRPr>
          </a:p>
          <a:p>
            <a:pPr marL="0" indent="0">
              <a:buNone/>
            </a:pPr>
            <a:r>
              <a:rPr lang="el-GR" sz="1800" dirty="0" smtClean="0">
                <a:solidFill>
                  <a:srgbClr val="000000"/>
                </a:solidFill>
                <a:latin typeface="Arial"/>
                <a:cs typeface="Arial"/>
              </a:rPr>
              <a:t>Το </a:t>
            </a:r>
            <a:r>
              <a:rPr lang="en-GB" sz="1800" dirty="0" err="1" smtClean="0">
                <a:solidFill>
                  <a:srgbClr val="000000"/>
                </a:solidFill>
                <a:latin typeface="Arial"/>
                <a:cs typeface="Arial"/>
              </a:rPr>
              <a:t>sed</a:t>
            </a:r>
            <a:r>
              <a:rPr lang="en-GB" sz="1800" dirty="0" smtClean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l-GR" sz="1800" dirty="0" smtClean="0">
                <a:solidFill>
                  <a:srgbClr val="000000"/>
                </a:solidFill>
                <a:latin typeface="Arial"/>
                <a:cs typeface="Arial"/>
              </a:rPr>
              <a:t>έχει μια κάπως περίεργη συμπεριφορά. Θα εκτυπώσει όλες τις γραμμές και επίσης θα εκτυπώσει ξανά εκείνες που ορίζονται μέσα στα μονά εισαγωγικά</a:t>
            </a:r>
          </a:p>
          <a:p>
            <a:pPr marL="0" indent="0">
              <a:buNone/>
            </a:pPr>
            <a:r>
              <a:rPr lang="el-GR" sz="1800" dirty="0" smtClean="0">
                <a:solidFill>
                  <a:srgbClr val="000000"/>
                </a:solidFill>
                <a:latin typeface="Arial"/>
                <a:cs typeface="Arial"/>
              </a:rPr>
              <a:t>Για να το αποφύγουμε αυτό και να εκτυπωθούν μόνο οι γραμμές που ορίζονται μέσα στα μονά εισαγωγικά χρησιμοποιούμε την παράμετρο –</a:t>
            </a:r>
            <a:r>
              <a:rPr lang="en-GB" sz="1800" dirty="0" smtClean="0">
                <a:solidFill>
                  <a:srgbClr val="000000"/>
                </a:solidFill>
                <a:latin typeface="Arial"/>
                <a:cs typeface="Arial"/>
              </a:rPr>
              <a:t>n:</a:t>
            </a:r>
          </a:p>
          <a:p>
            <a:pPr marL="0" indent="0">
              <a:buNone/>
            </a:pPr>
            <a:r>
              <a:rPr lang="en-GB" sz="1800" dirty="0" err="1">
                <a:solidFill>
                  <a:srgbClr val="FF0000"/>
                </a:solidFill>
                <a:latin typeface="Arial"/>
                <a:cs typeface="Arial"/>
              </a:rPr>
              <a:t>sed</a:t>
            </a:r>
            <a:r>
              <a:rPr lang="en-GB" sz="180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GB" sz="1800" dirty="0" smtClean="0">
                <a:solidFill>
                  <a:srgbClr val="FF0000"/>
                </a:solidFill>
                <a:latin typeface="Arial"/>
                <a:cs typeface="Arial"/>
              </a:rPr>
              <a:t>–n ‘</a:t>
            </a:r>
            <a:r>
              <a:rPr lang="en-GB" sz="1800" dirty="0">
                <a:solidFill>
                  <a:srgbClr val="FF0000"/>
                </a:solidFill>
                <a:latin typeface="Arial"/>
                <a:cs typeface="Arial"/>
              </a:rPr>
              <a:t>1,3 p’ </a:t>
            </a:r>
            <a:r>
              <a:rPr lang="en-GB" sz="1800" dirty="0" smtClean="0">
                <a:solidFill>
                  <a:srgbClr val="FF0000"/>
                </a:solidFill>
                <a:latin typeface="Arial"/>
                <a:cs typeface="Arial"/>
              </a:rPr>
              <a:t>file1</a:t>
            </a:r>
            <a:endParaRPr lang="en-GB" sz="1800" dirty="0">
              <a:solidFill>
                <a:srgbClr val="FF0000"/>
              </a:solidFill>
              <a:latin typeface="Arial"/>
              <a:cs typeface="Arial"/>
            </a:endParaRPr>
          </a:p>
          <a:p>
            <a:pPr marL="0" indent="0">
              <a:buNone/>
            </a:pPr>
            <a:endParaRPr lang="en-GB" sz="1800" dirty="0" smtClean="0">
              <a:solidFill>
                <a:srgbClr val="000000"/>
              </a:solidFill>
              <a:latin typeface="Arial"/>
              <a:cs typeface="Arial"/>
            </a:endParaRPr>
          </a:p>
          <a:p>
            <a:pPr marL="0" indent="0">
              <a:buNone/>
            </a:pPr>
            <a:endParaRPr lang="en-GB" sz="1800" dirty="0" smtClean="0">
              <a:solidFill>
                <a:srgbClr val="000000"/>
              </a:solidFill>
              <a:latin typeface="Arial"/>
              <a:cs typeface="Arial"/>
            </a:endParaRPr>
          </a:p>
          <a:p>
            <a:pPr marL="0" indent="0">
              <a:buNone/>
            </a:pPr>
            <a:endParaRPr lang="en-GB" sz="1800" dirty="0">
              <a:solidFill>
                <a:srgbClr val="000000"/>
              </a:solidFill>
              <a:latin typeface="Arial"/>
              <a:cs typeface="Arial"/>
            </a:endParaRPr>
          </a:p>
          <a:p>
            <a:pPr marL="0" indent="0">
              <a:buNone/>
            </a:pPr>
            <a:endParaRPr lang="en-GB" sz="18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7" name="Folded Corner 6"/>
          <p:cNvSpPr/>
          <p:nvPr/>
        </p:nvSpPr>
        <p:spPr>
          <a:xfrm>
            <a:off x="370017" y="4572890"/>
            <a:ext cx="989263" cy="1919230"/>
          </a:xfrm>
          <a:prstGeom prst="foldedCorne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latin typeface="Arial"/>
                <a:cs typeface="Arial"/>
              </a:rPr>
              <a:t>Gene1</a:t>
            </a:r>
          </a:p>
          <a:p>
            <a:pPr algn="ctr"/>
            <a:r>
              <a:rPr lang="en-GB" dirty="0" smtClean="0">
                <a:latin typeface="Arial"/>
                <a:cs typeface="Arial"/>
              </a:rPr>
              <a:t>Gene2</a:t>
            </a:r>
          </a:p>
          <a:p>
            <a:pPr algn="ctr"/>
            <a:r>
              <a:rPr lang="en-GB" dirty="0" smtClean="0">
                <a:latin typeface="Arial"/>
                <a:cs typeface="Arial"/>
              </a:rPr>
              <a:t>Gene3</a:t>
            </a:r>
          </a:p>
          <a:p>
            <a:pPr algn="ctr"/>
            <a:r>
              <a:rPr lang="en-GB" dirty="0" smtClean="0">
                <a:latin typeface="Arial"/>
                <a:cs typeface="Arial"/>
              </a:rPr>
              <a:t>Gene4</a:t>
            </a:r>
          </a:p>
          <a:p>
            <a:pPr algn="ctr"/>
            <a:r>
              <a:rPr lang="en-GB" dirty="0" smtClean="0">
                <a:latin typeface="Arial"/>
                <a:cs typeface="Arial"/>
              </a:rPr>
              <a:t>Gene5</a:t>
            </a:r>
          </a:p>
        </p:txBody>
      </p:sp>
      <p:sp>
        <p:nvSpPr>
          <p:cNvPr id="8" name="Right Arrow 7"/>
          <p:cNvSpPr/>
          <p:nvPr/>
        </p:nvSpPr>
        <p:spPr>
          <a:xfrm>
            <a:off x="1761473" y="5307024"/>
            <a:ext cx="668421" cy="227263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/>
              <a:cs typeface="Arial"/>
            </a:endParaRPr>
          </a:p>
        </p:txBody>
      </p:sp>
      <p:sp>
        <p:nvSpPr>
          <p:cNvPr id="9" name="Folded Corner 8"/>
          <p:cNvSpPr/>
          <p:nvPr/>
        </p:nvSpPr>
        <p:spPr>
          <a:xfrm>
            <a:off x="2802549" y="4332692"/>
            <a:ext cx="989263" cy="2472053"/>
          </a:xfrm>
          <a:prstGeom prst="foldedCorne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latin typeface="Arial"/>
                <a:cs typeface="Arial"/>
              </a:rPr>
              <a:t>Gene1</a:t>
            </a:r>
          </a:p>
          <a:p>
            <a:pPr algn="ctr"/>
            <a:r>
              <a:rPr lang="en-GB" dirty="0" smtClean="0">
                <a:latin typeface="Arial"/>
                <a:cs typeface="Arial"/>
              </a:rPr>
              <a:t>Gene1</a:t>
            </a:r>
          </a:p>
          <a:p>
            <a:pPr algn="ctr"/>
            <a:r>
              <a:rPr lang="en-GB" dirty="0" smtClean="0">
                <a:latin typeface="Arial"/>
                <a:cs typeface="Arial"/>
              </a:rPr>
              <a:t>Gene2</a:t>
            </a:r>
          </a:p>
          <a:p>
            <a:pPr algn="ctr"/>
            <a:r>
              <a:rPr lang="en-GB" dirty="0" smtClean="0">
                <a:latin typeface="Arial"/>
                <a:cs typeface="Arial"/>
              </a:rPr>
              <a:t>Gene2</a:t>
            </a:r>
          </a:p>
          <a:p>
            <a:pPr algn="ctr"/>
            <a:r>
              <a:rPr lang="en-GB" dirty="0" smtClean="0">
                <a:latin typeface="Arial"/>
                <a:cs typeface="Arial"/>
              </a:rPr>
              <a:t>Gene3</a:t>
            </a:r>
          </a:p>
          <a:p>
            <a:pPr algn="ctr"/>
            <a:r>
              <a:rPr lang="en-GB" dirty="0" smtClean="0">
                <a:latin typeface="Arial"/>
                <a:cs typeface="Arial"/>
              </a:rPr>
              <a:t>Gene3</a:t>
            </a:r>
          </a:p>
          <a:p>
            <a:pPr algn="ctr"/>
            <a:r>
              <a:rPr lang="en-GB" dirty="0" smtClean="0">
                <a:latin typeface="Arial"/>
                <a:cs typeface="Arial"/>
              </a:rPr>
              <a:t>Gene4</a:t>
            </a:r>
          </a:p>
          <a:p>
            <a:pPr algn="ctr"/>
            <a:r>
              <a:rPr lang="en-GB" dirty="0" smtClean="0">
                <a:latin typeface="Arial"/>
                <a:cs typeface="Arial"/>
              </a:rPr>
              <a:t>Gene5</a:t>
            </a:r>
          </a:p>
        </p:txBody>
      </p:sp>
      <p:sp>
        <p:nvSpPr>
          <p:cNvPr id="5" name="Rectangle 4"/>
          <p:cNvSpPr/>
          <p:nvPr/>
        </p:nvSpPr>
        <p:spPr>
          <a:xfrm>
            <a:off x="1359280" y="4918733"/>
            <a:ext cx="137567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400" dirty="0" err="1">
                <a:solidFill>
                  <a:srgbClr val="FF0000"/>
                </a:solidFill>
                <a:latin typeface="Arial"/>
                <a:cs typeface="Arial"/>
              </a:rPr>
              <a:t>sed</a:t>
            </a:r>
            <a:r>
              <a:rPr lang="en-GB" sz="1400" dirty="0">
                <a:solidFill>
                  <a:srgbClr val="FF0000"/>
                </a:solidFill>
                <a:latin typeface="Arial"/>
                <a:cs typeface="Arial"/>
              </a:rPr>
              <a:t> ‘1,3 p’ file1</a:t>
            </a:r>
          </a:p>
        </p:txBody>
      </p:sp>
      <p:sp>
        <p:nvSpPr>
          <p:cNvPr id="10" name="Folded Corner 9"/>
          <p:cNvSpPr/>
          <p:nvPr/>
        </p:nvSpPr>
        <p:spPr>
          <a:xfrm>
            <a:off x="4519873" y="4593573"/>
            <a:ext cx="989263" cy="1919230"/>
          </a:xfrm>
          <a:prstGeom prst="foldedCorne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latin typeface="Arial"/>
                <a:cs typeface="Arial"/>
              </a:rPr>
              <a:t>Gene1</a:t>
            </a:r>
          </a:p>
          <a:p>
            <a:pPr algn="ctr"/>
            <a:r>
              <a:rPr lang="en-GB" dirty="0" smtClean="0">
                <a:latin typeface="Arial"/>
                <a:cs typeface="Arial"/>
              </a:rPr>
              <a:t>Gene2</a:t>
            </a:r>
          </a:p>
          <a:p>
            <a:pPr algn="ctr"/>
            <a:r>
              <a:rPr lang="en-GB" dirty="0" smtClean="0">
                <a:latin typeface="Arial"/>
                <a:cs typeface="Arial"/>
              </a:rPr>
              <a:t>Gene3</a:t>
            </a:r>
          </a:p>
          <a:p>
            <a:pPr algn="ctr"/>
            <a:r>
              <a:rPr lang="en-GB" dirty="0" smtClean="0">
                <a:latin typeface="Arial"/>
                <a:cs typeface="Arial"/>
              </a:rPr>
              <a:t>Gene4</a:t>
            </a:r>
          </a:p>
          <a:p>
            <a:pPr algn="ctr"/>
            <a:r>
              <a:rPr lang="en-GB" dirty="0" smtClean="0">
                <a:latin typeface="Arial"/>
                <a:cs typeface="Arial"/>
              </a:rPr>
              <a:t>Gene5</a:t>
            </a:r>
          </a:p>
        </p:txBody>
      </p:sp>
      <p:sp>
        <p:nvSpPr>
          <p:cNvPr id="11" name="Right Arrow 10"/>
          <p:cNvSpPr/>
          <p:nvPr/>
        </p:nvSpPr>
        <p:spPr>
          <a:xfrm>
            <a:off x="5911329" y="5325925"/>
            <a:ext cx="668421" cy="227263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/>
              <a:cs typeface="Arial"/>
            </a:endParaRPr>
          </a:p>
        </p:txBody>
      </p:sp>
      <p:sp>
        <p:nvSpPr>
          <p:cNvPr id="12" name="Folded Corner 11"/>
          <p:cNvSpPr/>
          <p:nvPr/>
        </p:nvSpPr>
        <p:spPr>
          <a:xfrm>
            <a:off x="7124307" y="4840600"/>
            <a:ext cx="989263" cy="1267393"/>
          </a:xfrm>
          <a:prstGeom prst="foldedCorne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latin typeface="Arial"/>
                <a:cs typeface="Arial"/>
              </a:rPr>
              <a:t>Gene1</a:t>
            </a:r>
          </a:p>
          <a:p>
            <a:pPr algn="ctr"/>
            <a:r>
              <a:rPr lang="en-GB" dirty="0" smtClean="0">
                <a:latin typeface="Arial"/>
                <a:cs typeface="Arial"/>
              </a:rPr>
              <a:t>Gene2</a:t>
            </a:r>
          </a:p>
          <a:p>
            <a:pPr algn="ctr"/>
            <a:r>
              <a:rPr lang="en-GB" dirty="0" smtClean="0">
                <a:latin typeface="Arial"/>
                <a:cs typeface="Arial"/>
              </a:rPr>
              <a:t>Gene3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509136" y="4937634"/>
            <a:ext cx="161517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400" dirty="0" err="1" smtClean="0">
                <a:solidFill>
                  <a:srgbClr val="FF0000"/>
                </a:solidFill>
                <a:latin typeface="Arial"/>
                <a:cs typeface="Arial"/>
              </a:rPr>
              <a:t>Sed</a:t>
            </a:r>
            <a:r>
              <a:rPr lang="en-GB" sz="1400" dirty="0" smtClean="0">
                <a:solidFill>
                  <a:srgbClr val="FF0000"/>
                </a:solidFill>
                <a:latin typeface="Arial"/>
                <a:cs typeface="Arial"/>
              </a:rPr>
              <a:t> -n </a:t>
            </a:r>
            <a:r>
              <a:rPr lang="en-GB" sz="1400" dirty="0">
                <a:solidFill>
                  <a:srgbClr val="FF0000"/>
                </a:solidFill>
                <a:latin typeface="Arial"/>
                <a:cs typeface="Arial"/>
              </a:rPr>
              <a:t>‘1,3 p’ file1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87970" y="4203558"/>
            <a:ext cx="6081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solidFill>
                  <a:srgbClr val="FF0000"/>
                </a:solidFill>
                <a:latin typeface="Arial"/>
                <a:cs typeface="Arial"/>
              </a:rPr>
              <a:t>file1</a:t>
            </a: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4686445" y="4180788"/>
            <a:ext cx="6081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solidFill>
                  <a:srgbClr val="FF0000"/>
                </a:solidFill>
                <a:latin typeface="Arial"/>
                <a:cs typeface="Arial"/>
              </a:rPr>
              <a:t>file1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46318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73251"/>
          </a:xfrm>
        </p:spPr>
        <p:txBody>
          <a:bodyPr>
            <a:normAutofit fontScale="90000"/>
          </a:bodyPr>
          <a:lstStyle/>
          <a:p>
            <a:r>
              <a:rPr lang="en-GB" sz="2800" dirty="0" err="1" smtClean="0">
                <a:latin typeface="Arial"/>
                <a:cs typeface="Arial"/>
              </a:rPr>
              <a:t>sed</a:t>
            </a:r>
            <a:r>
              <a:rPr lang="en-GB" sz="2800" dirty="0" smtClean="0">
                <a:latin typeface="Arial"/>
                <a:cs typeface="Arial"/>
              </a:rPr>
              <a:t>: stream editor</a:t>
            </a:r>
            <a:r>
              <a:rPr lang="el-GR" sz="2800" dirty="0" smtClean="0">
                <a:latin typeface="Arial"/>
                <a:cs typeface="Arial"/>
              </a:rPr>
              <a:t> – Παράδειγμα 1</a:t>
            </a:r>
            <a:endParaRPr lang="en-US" sz="2800" dirty="0">
              <a:latin typeface="Arial"/>
              <a:cs typeface="Arial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457200" y="873183"/>
            <a:ext cx="8229600" cy="57214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GB" sz="1800" dirty="0" smtClean="0">
              <a:solidFill>
                <a:srgbClr val="000000"/>
              </a:solidFill>
              <a:latin typeface="Arial"/>
              <a:cs typeface="Arial"/>
            </a:endParaRPr>
          </a:p>
          <a:p>
            <a:pPr marL="0" indent="0">
              <a:buNone/>
            </a:pPr>
            <a:endParaRPr lang="en-GB" sz="1800" dirty="0">
              <a:solidFill>
                <a:srgbClr val="000000"/>
              </a:solidFill>
              <a:latin typeface="Arial"/>
              <a:cs typeface="Arial"/>
            </a:endParaRPr>
          </a:p>
          <a:p>
            <a:pPr marL="0" indent="0">
              <a:buNone/>
            </a:pPr>
            <a:r>
              <a:rPr lang="el-GR" sz="1800" dirty="0">
                <a:latin typeface="Arial"/>
                <a:cs typeface="Arial"/>
              </a:rPr>
              <a:t>Θέλουμε να εκτυπώσουμε τις γραμμές </a:t>
            </a:r>
            <a:r>
              <a:rPr lang="en-GB" sz="1800" dirty="0" smtClean="0">
                <a:latin typeface="Arial"/>
                <a:cs typeface="Arial"/>
              </a:rPr>
              <a:t>6</a:t>
            </a:r>
            <a:r>
              <a:rPr lang="el-GR" sz="1800" dirty="0" smtClean="0">
                <a:latin typeface="Arial"/>
                <a:cs typeface="Arial"/>
              </a:rPr>
              <a:t> έως το τέλος </a:t>
            </a:r>
            <a:r>
              <a:rPr lang="el-GR" sz="1800" dirty="0">
                <a:latin typeface="Arial"/>
                <a:cs typeface="Arial"/>
              </a:rPr>
              <a:t>του αρχείου </a:t>
            </a:r>
            <a:r>
              <a:rPr lang="en-GB" sz="1800" dirty="0" smtClean="0">
                <a:latin typeface="Arial"/>
                <a:cs typeface="Arial"/>
              </a:rPr>
              <a:t>file1</a:t>
            </a:r>
            <a:r>
              <a:rPr lang="el-GR" sz="1800" dirty="0" smtClean="0">
                <a:latin typeface="Arial"/>
                <a:cs typeface="Arial"/>
              </a:rPr>
              <a:t> στο </a:t>
            </a:r>
            <a:r>
              <a:rPr lang="en-GB" sz="1800" dirty="0" smtClean="0">
                <a:latin typeface="Arial"/>
                <a:cs typeface="Arial"/>
              </a:rPr>
              <a:t>terminal</a:t>
            </a:r>
            <a:r>
              <a:rPr lang="el-GR" sz="1800" dirty="0" smtClean="0">
                <a:latin typeface="Arial"/>
                <a:cs typeface="Arial"/>
              </a:rPr>
              <a:t>. </a:t>
            </a:r>
            <a:r>
              <a:rPr lang="el-GR" sz="1800" dirty="0">
                <a:latin typeface="Arial"/>
                <a:cs typeface="Arial"/>
              </a:rPr>
              <a:t>Εκτελούμε</a:t>
            </a:r>
            <a:r>
              <a:rPr lang="en-GB" sz="1800" dirty="0">
                <a:latin typeface="Arial"/>
                <a:cs typeface="Arial"/>
              </a:rPr>
              <a:t>:</a:t>
            </a:r>
          </a:p>
          <a:p>
            <a:pPr marL="0" indent="0">
              <a:buNone/>
            </a:pPr>
            <a:r>
              <a:rPr lang="en-GB" sz="1800" dirty="0" err="1">
                <a:solidFill>
                  <a:srgbClr val="FF0000"/>
                </a:solidFill>
                <a:latin typeface="Arial"/>
                <a:cs typeface="Arial"/>
              </a:rPr>
              <a:t>sed</a:t>
            </a:r>
            <a:r>
              <a:rPr lang="en-GB" sz="1800" dirty="0">
                <a:solidFill>
                  <a:srgbClr val="FF0000"/>
                </a:solidFill>
                <a:latin typeface="Arial"/>
                <a:cs typeface="Arial"/>
              </a:rPr>
              <a:t>  -n </a:t>
            </a:r>
            <a:r>
              <a:rPr lang="en-GB" sz="1800" dirty="0" smtClean="0">
                <a:solidFill>
                  <a:srgbClr val="FF0000"/>
                </a:solidFill>
                <a:latin typeface="Arial"/>
                <a:cs typeface="Arial"/>
              </a:rPr>
              <a:t>‘</a:t>
            </a:r>
            <a:r>
              <a:rPr lang="el-GR" sz="1800" dirty="0" smtClean="0">
                <a:solidFill>
                  <a:srgbClr val="FF0000"/>
                </a:solidFill>
                <a:latin typeface="Arial"/>
                <a:cs typeface="Arial"/>
              </a:rPr>
              <a:t>6,$</a:t>
            </a:r>
            <a:r>
              <a:rPr lang="en-GB" sz="1800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GB" sz="1800" dirty="0">
                <a:solidFill>
                  <a:srgbClr val="FF0000"/>
                </a:solidFill>
                <a:latin typeface="Arial"/>
                <a:cs typeface="Arial"/>
              </a:rPr>
              <a:t>p’ </a:t>
            </a:r>
            <a:r>
              <a:rPr lang="en-GB" sz="1800" dirty="0" smtClean="0">
                <a:solidFill>
                  <a:srgbClr val="FF0000"/>
                </a:solidFill>
                <a:latin typeface="Arial"/>
                <a:cs typeface="Arial"/>
              </a:rPr>
              <a:t>file1</a:t>
            </a:r>
            <a:endParaRPr lang="el-GR" sz="1800" dirty="0" smtClean="0">
              <a:solidFill>
                <a:srgbClr val="FF0000"/>
              </a:solidFill>
              <a:latin typeface="Arial"/>
              <a:cs typeface="Arial"/>
            </a:endParaRPr>
          </a:p>
          <a:p>
            <a:pPr marL="0" indent="0">
              <a:buNone/>
            </a:pPr>
            <a:endParaRPr lang="en-GB" sz="1800" dirty="0" smtClean="0">
              <a:solidFill>
                <a:srgbClr val="000000"/>
              </a:solidFill>
              <a:latin typeface="Arial"/>
              <a:cs typeface="Arial"/>
            </a:endParaRPr>
          </a:p>
          <a:p>
            <a:pPr marL="0" indent="0">
              <a:buNone/>
            </a:pPr>
            <a:r>
              <a:rPr lang="el-GR" sz="1800" dirty="0" smtClean="0">
                <a:solidFill>
                  <a:srgbClr val="000000"/>
                </a:solidFill>
                <a:latin typeface="Arial"/>
                <a:cs typeface="Arial"/>
              </a:rPr>
              <a:t>Το $ σημαίνει έως το τέλος.</a:t>
            </a:r>
            <a:endParaRPr lang="en-GB" sz="1800" dirty="0">
              <a:solidFill>
                <a:srgbClr val="000000"/>
              </a:solidFill>
              <a:latin typeface="Arial"/>
              <a:cs typeface="Arial"/>
            </a:endParaRPr>
          </a:p>
          <a:p>
            <a:pPr marL="0" indent="0">
              <a:buNone/>
            </a:pPr>
            <a:endParaRPr lang="el-GR" sz="1800" dirty="0">
              <a:solidFill>
                <a:srgbClr val="000000"/>
              </a:solidFill>
              <a:latin typeface="Arial"/>
              <a:cs typeface="Arial"/>
            </a:endParaRPr>
          </a:p>
          <a:p>
            <a:pPr marL="0" indent="0">
              <a:buNone/>
            </a:pPr>
            <a:endParaRPr lang="en-GB" sz="1800" dirty="0">
              <a:solidFill>
                <a:srgbClr val="00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281430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73251"/>
          </a:xfrm>
        </p:spPr>
        <p:txBody>
          <a:bodyPr>
            <a:normAutofit fontScale="90000"/>
          </a:bodyPr>
          <a:lstStyle/>
          <a:p>
            <a:r>
              <a:rPr lang="en-GB" sz="2800" dirty="0" err="1" smtClean="0">
                <a:latin typeface="Arial"/>
                <a:cs typeface="Arial"/>
              </a:rPr>
              <a:t>sed</a:t>
            </a:r>
            <a:r>
              <a:rPr lang="en-GB" sz="2800" dirty="0" smtClean="0">
                <a:latin typeface="Arial"/>
                <a:cs typeface="Arial"/>
              </a:rPr>
              <a:t>: stream editor</a:t>
            </a:r>
            <a:r>
              <a:rPr lang="el-GR" sz="2800" dirty="0" smtClean="0">
                <a:latin typeface="Arial"/>
                <a:cs typeface="Arial"/>
              </a:rPr>
              <a:t> – Παράδειγμα 2</a:t>
            </a:r>
            <a:endParaRPr lang="en-US" sz="2800" dirty="0">
              <a:latin typeface="Arial"/>
              <a:cs typeface="Arial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457200" y="873183"/>
            <a:ext cx="8229600" cy="286426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l-GR" sz="1800" dirty="0" smtClean="0">
                <a:latin typeface="Arial"/>
                <a:cs typeface="Arial"/>
              </a:rPr>
              <a:t>Θέλουμε να πάρουμε τις γραμμές του αρχείου </a:t>
            </a:r>
            <a:r>
              <a:rPr lang="en-GB" sz="1800" dirty="0" smtClean="0">
                <a:latin typeface="Arial"/>
                <a:cs typeface="Arial"/>
              </a:rPr>
              <a:t>file1 </a:t>
            </a:r>
            <a:r>
              <a:rPr lang="el-GR" sz="1800" dirty="0" smtClean="0">
                <a:latin typeface="Arial"/>
                <a:cs typeface="Arial"/>
              </a:rPr>
              <a:t>και μετά να διαγράψουμε </a:t>
            </a:r>
            <a:r>
              <a:rPr lang="el-GR" sz="1800" dirty="0">
                <a:latin typeface="Arial"/>
                <a:cs typeface="Arial"/>
              </a:rPr>
              <a:t>τις γραμμές </a:t>
            </a:r>
            <a:r>
              <a:rPr lang="en-GB" sz="1800" dirty="0" smtClean="0">
                <a:latin typeface="Arial"/>
                <a:cs typeface="Arial"/>
              </a:rPr>
              <a:t>6</a:t>
            </a:r>
            <a:r>
              <a:rPr lang="el-GR" sz="1800" dirty="0" smtClean="0">
                <a:latin typeface="Arial"/>
                <a:cs typeface="Arial"/>
              </a:rPr>
              <a:t> έως το τέλος και το υπόλοιπο να εμφανιστεί στο </a:t>
            </a:r>
            <a:r>
              <a:rPr lang="en-GB" sz="1800" dirty="0" smtClean="0">
                <a:latin typeface="Arial"/>
                <a:cs typeface="Arial"/>
              </a:rPr>
              <a:t>terminal</a:t>
            </a:r>
            <a:r>
              <a:rPr lang="el-GR" sz="1800" dirty="0" smtClean="0">
                <a:latin typeface="Arial"/>
                <a:cs typeface="Arial"/>
              </a:rPr>
              <a:t>. </a:t>
            </a:r>
            <a:r>
              <a:rPr lang="el-GR" sz="1800" dirty="0">
                <a:latin typeface="Arial"/>
                <a:cs typeface="Arial"/>
              </a:rPr>
              <a:t>Εκτελούμε</a:t>
            </a:r>
            <a:r>
              <a:rPr lang="en-GB" sz="1800" dirty="0">
                <a:latin typeface="Arial"/>
                <a:cs typeface="Arial"/>
              </a:rPr>
              <a:t>:</a:t>
            </a:r>
          </a:p>
          <a:p>
            <a:pPr marL="0" indent="0">
              <a:buNone/>
            </a:pPr>
            <a:r>
              <a:rPr lang="en-GB" sz="1800" dirty="0" err="1">
                <a:solidFill>
                  <a:srgbClr val="FF0000"/>
                </a:solidFill>
                <a:latin typeface="Arial"/>
                <a:cs typeface="Arial"/>
              </a:rPr>
              <a:t>s</a:t>
            </a:r>
            <a:r>
              <a:rPr lang="en-GB" sz="1800" dirty="0" err="1" smtClean="0">
                <a:solidFill>
                  <a:srgbClr val="FF0000"/>
                </a:solidFill>
                <a:latin typeface="Arial"/>
                <a:cs typeface="Arial"/>
              </a:rPr>
              <a:t>ed</a:t>
            </a:r>
            <a:r>
              <a:rPr lang="en-GB" sz="1800" dirty="0" smtClean="0">
                <a:solidFill>
                  <a:srgbClr val="FF0000"/>
                </a:solidFill>
                <a:latin typeface="Arial"/>
                <a:cs typeface="Arial"/>
              </a:rPr>
              <a:t>  ‘</a:t>
            </a:r>
            <a:r>
              <a:rPr lang="el-GR" sz="1800" dirty="0" smtClean="0">
                <a:solidFill>
                  <a:srgbClr val="FF0000"/>
                </a:solidFill>
                <a:latin typeface="Arial"/>
                <a:cs typeface="Arial"/>
              </a:rPr>
              <a:t>6,$</a:t>
            </a:r>
            <a:r>
              <a:rPr lang="en-GB" sz="1800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GB" sz="1800" dirty="0">
                <a:solidFill>
                  <a:srgbClr val="FF0000"/>
                </a:solidFill>
                <a:latin typeface="Arial"/>
                <a:cs typeface="Arial"/>
              </a:rPr>
              <a:t>d</a:t>
            </a:r>
            <a:r>
              <a:rPr lang="en-GB" sz="1800" dirty="0" smtClean="0">
                <a:solidFill>
                  <a:srgbClr val="FF0000"/>
                </a:solidFill>
                <a:latin typeface="Arial"/>
                <a:cs typeface="Arial"/>
              </a:rPr>
              <a:t>’ file1</a:t>
            </a:r>
            <a:endParaRPr lang="el-GR" sz="1800" dirty="0" smtClean="0">
              <a:solidFill>
                <a:srgbClr val="FF0000"/>
              </a:solidFill>
              <a:latin typeface="Arial"/>
              <a:cs typeface="Arial"/>
            </a:endParaRPr>
          </a:p>
          <a:p>
            <a:pPr marL="0" indent="0">
              <a:buNone/>
            </a:pPr>
            <a:endParaRPr lang="el-GR" sz="1800" dirty="0" smtClean="0">
              <a:solidFill>
                <a:srgbClr val="000000"/>
              </a:solidFill>
              <a:latin typeface="Arial"/>
              <a:cs typeface="Arial"/>
            </a:endParaRPr>
          </a:p>
          <a:p>
            <a:pPr marL="0" indent="0">
              <a:buNone/>
            </a:pPr>
            <a:r>
              <a:rPr lang="el-GR" sz="1800" dirty="0" smtClean="0">
                <a:solidFill>
                  <a:srgbClr val="000000"/>
                </a:solidFill>
                <a:latin typeface="Arial"/>
                <a:cs typeface="Arial"/>
              </a:rPr>
              <a:t>Για διαγραφή δεν χρειάζεται η παράμετρος  </a:t>
            </a:r>
            <a:r>
              <a:rPr lang="en-GB" sz="1800" dirty="0" smtClean="0">
                <a:solidFill>
                  <a:srgbClr val="000000"/>
                </a:solidFill>
                <a:latin typeface="Arial"/>
                <a:cs typeface="Arial"/>
              </a:rPr>
              <a:t>-n.</a:t>
            </a:r>
            <a:endParaRPr lang="en-GB" sz="1800" dirty="0">
              <a:solidFill>
                <a:srgbClr val="000000"/>
              </a:solidFill>
              <a:latin typeface="Arial"/>
              <a:cs typeface="Arial"/>
            </a:endParaRPr>
          </a:p>
          <a:p>
            <a:pPr marL="0" indent="0">
              <a:buNone/>
            </a:pPr>
            <a:r>
              <a:rPr lang="el-GR" sz="1800" dirty="0" smtClean="0">
                <a:solidFill>
                  <a:srgbClr val="000000"/>
                </a:solidFill>
                <a:latin typeface="Arial"/>
                <a:cs typeface="Arial"/>
              </a:rPr>
              <a:t>Με την παραπάνω εντολή ΔΕΝ τροποποιείται το </a:t>
            </a:r>
            <a:r>
              <a:rPr lang="en-GB" sz="1800" dirty="0" smtClean="0">
                <a:solidFill>
                  <a:srgbClr val="000000"/>
                </a:solidFill>
                <a:latin typeface="Arial"/>
                <a:cs typeface="Arial"/>
              </a:rPr>
              <a:t>file1, </a:t>
            </a:r>
            <a:r>
              <a:rPr lang="el-GR" sz="1800" dirty="0" smtClean="0">
                <a:solidFill>
                  <a:srgbClr val="000000"/>
                </a:solidFill>
                <a:latin typeface="Arial"/>
                <a:cs typeface="Arial"/>
              </a:rPr>
              <a:t>αλλά τα περιεχόμενα που φορτώθηκαν στην εντολή.</a:t>
            </a:r>
            <a:endParaRPr lang="el-GR" sz="1800" dirty="0">
              <a:solidFill>
                <a:srgbClr val="00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939216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73251"/>
          </a:xfrm>
        </p:spPr>
        <p:txBody>
          <a:bodyPr>
            <a:normAutofit fontScale="90000"/>
          </a:bodyPr>
          <a:lstStyle/>
          <a:p>
            <a:r>
              <a:rPr lang="en-GB" sz="2800" dirty="0" err="1" smtClean="0">
                <a:latin typeface="Arial"/>
                <a:cs typeface="Arial"/>
              </a:rPr>
              <a:t>sed</a:t>
            </a:r>
            <a:r>
              <a:rPr lang="en-GB" sz="2800" dirty="0" smtClean="0">
                <a:latin typeface="Arial"/>
                <a:cs typeface="Arial"/>
              </a:rPr>
              <a:t>: stream editor</a:t>
            </a:r>
            <a:r>
              <a:rPr lang="el-GR" sz="2800" dirty="0" smtClean="0">
                <a:latin typeface="Arial"/>
                <a:cs typeface="Arial"/>
              </a:rPr>
              <a:t> – Παράδειγμα 3</a:t>
            </a:r>
            <a:endParaRPr lang="en-US" sz="2800" dirty="0">
              <a:latin typeface="Arial"/>
              <a:cs typeface="Arial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457200" y="873183"/>
            <a:ext cx="8229600" cy="579361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l-GR" sz="1800" dirty="0" smtClean="0">
                <a:latin typeface="Arial"/>
                <a:cs typeface="Arial"/>
              </a:rPr>
              <a:t>Θέλουμε να πάρουμε το περιεχόμενο του </a:t>
            </a:r>
            <a:r>
              <a:rPr lang="en-GB" sz="1800" dirty="0" smtClean="0">
                <a:latin typeface="Arial"/>
                <a:cs typeface="Arial"/>
              </a:rPr>
              <a:t>file1 </a:t>
            </a:r>
            <a:r>
              <a:rPr lang="el-GR" sz="1800" dirty="0" smtClean="0">
                <a:latin typeface="Arial"/>
                <a:cs typeface="Arial"/>
              </a:rPr>
              <a:t>και να αντικαταστήσουμε την λέξη </a:t>
            </a:r>
            <a:r>
              <a:rPr lang="en-GB" sz="1800" dirty="0" smtClean="0">
                <a:latin typeface="Arial"/>
                <a:cs typeface="Arial"/>
              </a:rPr>
              <a:t>word1 </a:t>
            </a:r>
            <a:r>
              <a:rPr lang="el-GR" sz="1800" dirty="0" smtClean="0">
                <a:latin typeface="Arial"/>
                <a:cs typeface="Arial"/>
              </a:rPr>
              <a:t>με την λέξη </a:t>
            </a:r>
            <a:r>
              <a:rPr lang="en-GB" sz="1800" dirty="0" smtClean="0">
                <a:latin typeface="Arial"/>
                <a:cs typeface="Arial"/>
              </a:rPr>
              <a:t>word2</a:t>
            </a:r>
            <a:r>
              <a:rPr lang="el-GR" sz="1800" dirty="0" smtClean="0">
                <a:latin typeface="Arial"/>
                <a:cs typeface="Arial"/>
              </a:rPr>
              <a:t> σε όλες τις γραμμές και στη συνέχεια το τροποποιημένο περιεχόμενο να εμφανιστεί στο </a:t>
            </a:r>
            <a:r>
              <a:rPr lang="en-GB" sz="1800" dirty="0" smtClean="0">
                <a:latin typeface="Arial"/>
                <a:cs typeface="Arial"/>
              </a:rPr>
              <a:t>terminal</a:t>
            </a:r>
            <a:r>
              <a:rPr lang="el-GR" sz="1800" dirty="0" smtClean="0">
                <a:latin typeface="Arial"/>
                <a:cs typeface="Arial"/>
              </a:rPr>
              <a:t>. </a:t>
            </a:r>
            <a:r>
              <a:rPr lang="el-GR" sz="1800" dirty="0">
                <a:latin typeface="Arial"/>
                <a:cs typeface="Arial"/>
              </a:rPr>
              <a:t>Εκτελούμε</a:t>
            </a:r>
            <a:r>
              <a:rPr lang="en-GB" sz="1800" dirty="0">
                <a:latin typeface="Arial"/>
                <a:cs typeface="Arial"/>
              </a:rPr>
              <a:t>:</a:t>
            </a:r>
          </a:p>
          <a:p>
            <a:pPr marL="0" indent="0">
              <a:buNone/>
            </a:pPr>
            <a:r>
              <a:rPr lang="en-GB" sz="1800" dirty="0" err="1">
                <a:solidFill>
                  <a:srgbClr val="FF0000"/>
                </a:solidFill>
                <a:latin typeface="Arial"/>
                <a:cs typeface="Arial"/>
              </a:rPr>
              <a:t>s</a:t>
            </a:r>
            <a:r>
              <a:rPr lang="en-GB" sz="1800" dirty="0" err="1" smtClean="0">
                <a:solidFill>
                  <a:srgbClr val="FF0000"/>
                </a:solidFill>
                <a:latin typeface="Arial"/>
                <a:cs typeface="Arial"/>
              </a:rPr>
              <a:t>ed</a:t>
            </a:r>
            <a:r>
              <a:rPr lang="en-GB" sz="1800" dirty="0" smtClean="0">
                <a:solidFill>
                  <a:srgbClr val="FF0000"/>
                </a:solidFill>
                <a:latin typeface="Arial"/>
                <a:cs typeface="Arial"/>
              </a:rPr>
              <a:t>  ‘s/word1/word2/’ file1</a:t>
            </a:r>
            <a:endParaRPr lang="el-GR" sz="1800" dirty="0" smtClean="0">
              <a:solidFill>
                <a:srgbClr val="FF0000"/>
              </a:solidFill>
              <a:latin typeface="Arial"/>
              <a:cs typeface="Arial"/>
            </a:endParaRPr>
          </a:p>
          <a:p>
            <a:pPr marL="0" indent="0">
              <a:buNone/>
            </a:pPr>
            <a:endParaRPr lang="el-GR" sz="1800" dirty="0" smtClean="0">
              <a:solidFill>
                <a:srgbClr val="000000"/>
              </a:solidFill>
              <a:latin typeface="Arial"/>
              <a:cs typeface="Arial"/>
            </a:endParaRPr>
          </a:p>
          <a:p>
            <a:pPr marL="0" indent="0">
              <a:buNone/>
            </a:pPr>
            <a:r>
              <a:rPr lang="el-GR" sz="1800" dirty="0" smtClean="0">
                <a:solidFill>
                  <a:srgbClr val="000000"/>
                </a:solidFill>
                <a:latin typeface="Arial"/>
                <a:cs typeface="Arial"/>
              </a:rPr>
              <a:t>Η αντικατάσταση γίνεται με την εντολή </a:t>
            </a:r>
            <a:r>
              <a:rPr lang="en-GB" sz="1800" dirty="0" smtClean="0">
                <a:solidFill>
                  <a:srgbClr val="000000"/>
                </a:solidFill>
                <a:latin typeface="Arial"/>
                <a:cs typeface="Arial"/>
              </a:rPr>
              <a:t>substitute </a:t>
            </a:r>
            <a:r>
              <a:rPr lang="el-GR" sz="1800" dirty="0" smtClean="0">
                <a:solidFill>
                  <a:srgbClr val="000000"/>
                </a:solidFill>
                <a:latin typeface="Arial"/>
                <a:cs typeface="Arial"/>
              </a:rPr>
              <a:t>που συμβολίζεται με το </a:t>
            </a:r>
            <a:r>
              <a:rPr lang="en-GB" sz="1800" dirty="0" smtClean="0">
                <a:solidFill>
                  <a:srgbClr val="000000"/>
                </a:solidFill>
                <a:latin typeface="Arial"/>
                <a:cs typeface="Arial"/>
              </a:rPr>
              <a:t>s</a:t>
            </a:r>
            <a:r>
              <a:rPr lang="el-GR" sz="1800" dirty="0" smtClean="0">
                <a:solidFill>
                  <a:srgbClr val="000000"/>
                </a:solidFill>
                <a:latin typeface="Arial"/>
                <a:cs typeface="Arial"/>
              </a:rPr>
              <a:t>.</a:t>
            </a:r>
            <a:endParaRPr lang="el-GR" sz="1800" dirty="0">
              <a:solidFill>
                <a:srgbClr val="000000"/>
              </a:solidFill>
              <a:latin typeface="Arial"/>
              <a:cs typeface="Arial"/>
            </a:endParaRPr>
          </a:p>
          <a:p>
            <a:pPr marL="0" indent="0">
              <a:buNone/>
            </a:pPr>
            <a:r>
              <a:rPr lang="el-GR" sz="1800" dirty="0" smtClean="0">
                <a:solidFill>
                  <a:srgbClr val="000000"/>
                </a:solidFill>
                <a:latin typeface="Arial"/>
                <a:cs typeface="Arial"/>
              </a:rPr>
              <a:t>Τα 3 / είναι οι διαχωριστές μέσα στους οποίους τοποθετούνται τα 2 μοτίβα προς τροποποίηση, πρώτα το μοτίβο στόχος και μετά το τελικό μοτίβο.</a:t>
            </a:r>
            <a:endParaRPr lang="en-GB" sz="1800" dirty="0">
              <a:solidFill>
                <a:srgbClr val="000000"/>
              </a:solidFill>
              <a:latin typeface="Arial"/>
              <a:cs typeface="Arial"/>
            </a:endParaRPr>
          </a:p>
          <a:p>
            <a:pPr marL="0" indent="0">
              <a:buNone/>
            </a:pPr>
            <a:r>
              <a:rPr lang="el-GR" sz="1800" dirty="0" smtClean="0">
                <a:solidFill>
                  <a:srgbClr val="000000"/>
                </a:solidFill>
                <a:latin typeface="Arial"/>
                <a:cs typeface="Arial"/>
              </a:rPr>
              <a:t>Με την παραπάνω εντολή ΔΕΝ τροποποιείται το </a:t>
            </a:r>
            <a:r>
              <a:rPr lang="en-GB" sz="1800" dirty="0" smtClean="0">
                <a:solidFill>
                  <a:srgbClr val="000000"/>
                </a:solidFill>
                <a:latin typeface="Arial"/>
                <a:cs typeface="Arial"/>
              </a:rPr>
              <a:t>file1, </a:t>
            </a:r>
            <a:r>
              <a:rPr lang="el-GR" sz="1800" dirty="0" smtClean="0">
                <a:solidFill>
                  <a:srgbClr val="000000"/>
                </a:solidFill>
                <a:latin typeface="Arial"/>
                <a:cs typeface="Arial"/>
              </a:rPr>
              <a:t>αλλά τα περιεχόμενα που φορτώθηκαν στην εντολή και μετά την τροποποίηση εμφανίζονται στο </a:t>
            </a:r>
            <a:r>
              <a:rPr lang="en-GB" sz="1800" dirty="0" smtClean="0">
                <a:solidFill>
                  <a:srgbClr val="000000"/>
                </a:solidFill>
                <a:latin typeface="Arial"/>
                <a:cs typeface="Arial"/>
              </a:rPr>
              <a:t>terminal</a:t>
            </a:r>
            <a:r>
              <a:rPr lang="el-GR" sz="1800" dirty="0" smtClean="0">
                <a:solidFill>
                  <a:srgbClr val="000000"/>
                </a:solidFill>
                <a:latin typeface="Arial"/>
                <a:cs typeface="Arial"/>
              </a:rPr>
              <a:t>.</a:t>
            </a:r>
            <a:endParaRPr lang="en-GB" sz="1800" dirty="0" smtClean="0">
              <a:solidFill>
                <a:srgbClr val="000000"/>
              </a:solidFill>
              <a:latin typeface="Arial"/>
              <a:cs typeface="Arial"/>
            </a:endParaRPr>
          </a:p>
          <a:p>
            <a:pPr marL="0" indent="0">
              <a:buNone/>
            </a:pPr>
            <a:r>
              <a:rPr lang="el-GR" sz="1800" dirty="0" smtClean="0">
                <a:solidFill>
                  <a:srgbClr val="000000"/>
                </a:solidFill>
                <a:latin typeface="Arial"/>
                <a:cs typeface="Arial"/>
              </a:rPr>
              <a:t>Αν θέλουμε να εμφανιστούν μόνο οι γραμμές που υπέστησαν τροποποίηση, χρησιμοποιούμε τα –</a:t>
            </a:r>
            <a:r>
              <a:rPr lang="en-GB" sz="1800" dirty="0" smtClean="0">
                <a:solidFill>
                  <a:srgbClr val="000000"/>
                </a:solidFill>
                <a:latin typeface="Arial"/>
                <a:cs typeface="Arial"/>
              </a:rPr>
              <a:t>n </a:t>
            </a:r>
            <a:r>
              <a:rPr lang="el-GR" sz="1800" dirty="0" smtClean="0">
                <a:solidFill>
                  <a:srgbClr val="000000"/>
                </a:solidFill>
                <a:latin typeface="Arial"/>
                <a:cs typeface="Arial"/>
              </a:rPr>
              <a:t>και </a:t>
            </a:r>
            <a:r>
              <a:rPr lang="en-GB" sz="1800" dirty="0" smtClean="0">
                <a:solidFill>
                  <a:srgbClr val="000000"/>
                </a:solidFill>
                <a:latin typeface="Arial"/>
                <a:cs typeface="Arial"/>
              </a:rPr>
              <a:t>p </a:t>
            </a:r>
            <a:r>
              <a:rPr lang="el-GR" sz="1800" dirty="0" smtClean="0">
                <a:solidFill>
                  <a:srgbClr val="000000"/>
                </a:solidFill>
                <a:latin typeface="Arial"/>
                <a:cs typeface="Arial"/>
              </a:rPr>
              <a:t>όπως παρακάτω</a:t>
            </a:r>
            <a:r>
              <a:rPr lang="en-GB" sz="1800" dirty="0" smtClean="0">
                <a:solidFill>
                  <a:srgbClr val="000000"/>
                </a:solidFill>
                <a:latin typeface="Arial"/>
                <a:cs typeface="Arial"/>
              </a:rPr>
              <a:t>:</a:t>
            </a:r>
          </a:p>
          <a:p>
            <a:pPr marL="0" indent="0">
              <a:buNone/>
            </a:pPr>
            <a:r>
              <a:rPr lang="en-GB" sz="1800" dirty="0" err="1">
                <a:solidFill>
                  <a:srgbClr val="FF0000"/>
                </a:solidFill>
                <a:latin typeface="Arial"/>
                <a:cs typeface="Arial"/>
              </a:rPr>
              <a:t>s</a:t>
            </a:r>
            <a:r>
              <a:rPr lang="en-GB" sz="1800" dirty="0" err="1" smtClean="0">
                <a:solidFill>
                  <a:srgbClr val="FF0000"/>
                </a:solidFill>
                <a:latin typeface="Arial"/>
                <a:cs typeface="Arial"/>
              </a:rPr>
              <a:t>ed</a:t>
            </a:r>
            <a:r>
              <a:rPr lang="en-GB" sz="1800" dirty="0" smtClean="0">
                <a:solidFill>
                  <a:srgbClr val="FF0000"/>
                </a:solidFill>
                <a:latin typeface="Arial"/>
                <a:cs typeface="Arial"/>
              </a:rPr>
              <a:t> -n  </a:t>
            </a:r>
            <a:r>
              <a:rPr lang="en-GB" sz="1800" dirty="0">
                <a:solidFill>
                  <a:srgbClr val="FF0000"/>
                </a:solidFill>
                <a:latin typeface="Arial"/>
                <a:cs typeface="Arial"/>
              </a:rPr>
              <a:t>‘s/word1/word2</a:t>
            </a:r>
            <a:r>
              <a:rPr lang="en-GB" sz="1800" dirty="0" smtClean="0">
                <a:solidFill>
                  <a:srgbClr val="FF0000"/>
                </a:solidFill>
                <a:latin typeface="Arial"/>
                <a:cs typeface="Arial"/>
              </a:rPr>
              <a:t>/ p’ </a:t>
            </a:r>
            <a:r>
              <a:rPr lang="en-GB" sz="1800" dirty="0">
                <a:solidFill>
                  <a:srgbClr val="FF0000"/>
                </a:solidFill>
                <a:latin typeface="Arial"/>
                <a:cs typeface="Arial"/>
              </a:rPr>
              <a:t>file1</a:t>
            </a:r>
            <a:endParaRPr lang="el-GR" sz="1800" dirty="0">
              <a:solidFill>
                <a:srgbClr val="FF0000"/>
              </a:solidFill>
              <a:latin typeface="Arial"/>
              <a:cs typeface="Arial"/>
            </a:endParaRPr>
          </a:p>
          <a:p>
            <a:pPr marL="0" indent="0">
              <a:buNone/>
            </a:pPr>
            <a:endParaRPr lang="en-GB" sz="1800" dirty="0" smtClean="0">
              <a:solidFill>
                <a:srgbClr val="000000"/>
              </a:solidFill>
              <a:latin typeface="Arial"/>
              <a:cs typeface="Arial"/>
            </a:endParaRPr>
          </a:p>
          <a:p>
            <a:pPr marL="0" indent="0">
              <a:buNone/>
            </a:pPr>
            <a:r>
              <a:rPr lang="el-GR" sz="1800" dirty="0" smtClean="0">
                <a:solidFill>
                  <a:srgbClr val="000000"/>
                </a:solidFill>
                <a:latin typeface="Arial"/>
                <a:cs typeface="Arial"/>
              </a:rPr>
              <a:t>Αν το μοτίβο </a:t>
            </a:r>
            <a:r>
              <a:rPr lang="en-GB" sz="1800" dirty="0" smtClean="0">
                <a:solidFill>
                  <a:srgbClr val="000000"/>
                </a:solidFill>
                <a:latin typeface="Arial"/>
                <a:cs typeface="Arial"/>
              </a:rPr>
              <a:t>word1 </a:t>
            </a:r>
            <a:r>
              <a:rPr lang="el-GR" sz="1800" dirty="0" smtClean="0">
                <a:solidFill>
                  <a:srgbClr val="000000"/>
                </a:solidFill>
                <a:latin typeface="Arial"/>
                <a:cs typeface="Arial"/>
              </a:rPr>
              <a:t>εμφανίζεται περισσότερες από μία φορές σε μια γραμμή, η παραπάνω εντολή θα τροποποιήσει μόνο την πρώτη εμφάνιση του μοτίβου. Αν θέλουμε να τροποποιηθούν όλες οι εμφανίσεις του μοτίβου, πρέπει να χρησιμοποιήσουμε το </a:t>
            </a:r>
            <a:r>
              <a:rPr lang="en-GB" sz="1800" dirty="0" smtClean="0">
                <a:solidFill>
                  <a:srgbClr val="000000"/>
                </a:solidFill>
                <a:latin typeface="Arial"/>
                <a:cs typeface="Arial"/>
              </a:rPr>
              <a:t>g </a:t>
            </a:r>
            <a:r>
              <a:rPr lang="el-GR" sz="1800" dirty="0" smtClean="0">
                <a:solidFill>
                  <a:srgbClr val="000000"/>
                </a:solidFill>
                <a:latin typeface="Arial"/>
                <a:cs typeface="Arial"/>
              </a:rPr>
              <a:t>που σημαίνει </a:t>
            </a:r>
            <a:r>
              <a:rPr lang="en-GB" sz="1800" dirty="0" smtClean="0">
                <a:solidFill>
                  <a:srgbClr val="000000"/>
                </a:solidFill>
                <a:latin typeface="Arial"/>
                <a:cs typeface="Arial"/>
              </a:rPr>
              <a:t>global, </a:t>
            </a:r>
            <a:r>
              <a:rPr lang="el-GR" sz="1800" dirty="0" smtClean="0">
                <a:solidFill>
                  <a:srgbClr val="000000"/>
                </a:solidFill>
                <a:latin typeface="Arial"/>
                <a:cs typeface="Arial"/>
              </a:rPr>
              <a:t>όπως παρακάτω</a:t>
            </a:r>
            <a:r>
              <a:rPr lang="en-GB" sz="1800" dirty="0" smtClean="0">
                <a:solidFill>
                  <a:srgbClr val="000000"/>
                </a:solidFill>
                <a:latin typeface="Arial"/>
                <a:cs typeface="Arial"/>
              </a:rPr>
              <a:t>:</a:t>
            </a:r>
          </a:p>
          <a:p>
            <a:pPr marL="0" indent="0">
              <a:buNone/>
            </a:pPr>
            <a:r>
              <a:rPr lang="en-GB" sz="1800" dirty="0" err="1" smtClean="0">
                <a:solidFill>
                  <a:srgbClr val="FF0000"/>
                </a:solidFill>
                <a:latin typeface="Arial"/>
                <a:cs typeface="Arial"/>
              </a:rPr>
              <a:t>sed</a:t>
            </a:r>
            <a:r>
              <a:rPr lang="en-GB" sz="1800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GB" sz="1800" dirty="0">
                <a:solidFill>
                  <a:srgbClr val="FF0000"/>
                </a:solidFill>
                <a:latin typeface="Arial"/>
                <a:cs typeface="Arial"/>
              </a:rPr>
              <a:t>-n  ‘s/word1/word2</a:t>
            </a:r>
            <a:r>
              <a:rPr lang="en-GB" sz="1800" dirty="0" smtClean="0">
                <a:solidFill>
                  <a:srgbClr val="FF0000"/>
                </a:solidFill>
                <a:latin typeface="Arial"/>
                <a:cs typeface="Arial"/>
              </a:rPr>
              <a:t>/g </a:t>
            </a:r>
            <a:r>
              <a:rPr lang="en-GB" sz="1800" dirty="0">
                <a:solidFill>
                  <a:srgbClr val="FF0000"/>
                </a:solidFill>
                <a:latin typeface="Arial"/>
                <a:cs typeface="Arial"/>
              </a:rPr>
              <a:t>p’ file1</a:t>
            </a:r>
            <a:endParaRPr lang="el-GR" sz="1800" dirty="0">
              <a:solidFill>
                <a:srgbClr val="FF0000"/>
              </a:solidFill>
              <a:latin typeface="Arial"/>
              <a:cs typeface="Arial"/>
            </a:endParaRPr>
          </a:p>
          <a:p>
            <a:pPr marL="0" indent="0">
              <a:buNone/>
            </a:pPr>
            <a:endParaRPr lang="en-GB" sz="1800" dirty="0" smtClean="0">
              <a:solidFill>
                <a:srgbClr val="000000"/>
              </a:solidFill>
              <a:latin typeface="Arial"/>
              <a:cs typeface="Arial"/>
            </a:endParaRPr>
          </a:p>
          <a:p>
            <a:pPr marL="0" indent="0">
              <a:buNone/>
            </a:pPr>
            <a:r>
              <a:rPr lang="el-GR" sz="1800" dirty="0">
                <a:solidFill>
                  <a:srgbClr val="000000"/>
                </a:solidFill>
                <a:latin typeface="Arial"/>
                <a:cs typeface="Arial"/>
              </a:rPr>
              <a:t>Αν το μοτίβο </a:t>
            </a:r>
            <a:r>
              <a:rPr lang="en-GB" sz="1800" dirty="0">
                <a:solidFill>
                  <a:srgbClr val="000000"/>
                </a:solidFill>
                <a:latin typeface="Arial"/>
                <a:cs typeface="Arial"/>
              </a:rPr>
              <a:t>word1 </a:t>
            </a:r>
            <a:r>
              <a:rPr lang="el-GR" sz="1800" dirty="0">
                <a:solidFill>
                  <a:srgbClr val="000000"/>
                </a:solidFill>
                <a:latin typeface="Arial"/>
                <a:cs typeface="Arial"/>
              </a:rPr>
              <a:t>εμφανίζεται </a:t>
            </a:r>
            <a:r>
              <a:rPr lang="el-GR" sz="1800" dirty="0" smtClean="0">
                <a:solidFill>
                  <a:srgbClr val="000000"/>
                </a:solidFill>
                <a:latin typeface="Arial"/>
                <a:cs typeface="Arial"/>
              </a:rPr>
              <a:t>περισσότερες </a:t>
            </a:r>
            <a:r>
              <a:rPr lang="el-GR" sz="1800" dirty="0">
                <a:solidFill>
                  <a:srgbClr val="000000"/>
                </a:solidFill>
                <a:latin typeface="Arial"/>
                <a:cs typeface="Arial"/>
              </a:rPr>
              <a:t>από μία φορές σε μια </a:t>
            </a:r>
            <a:r>
              <a:rPr lang="el-GR" sz="1800" dirty="0" smtClean="0">
                <a:solidFill>
                  <a:srgbClr val="000000"/>
                </a:solidFill>
                <a:latin typeface="Arial"/>
                <a:cs typeface="Arial"/>
              </a:rPr>
              <a:t>γραμμή</a:t>
            </a:r>
            <a:r>
              <a:rPr lang="en-GB" sz="1800" dirty="0" smtClean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l-GR" sz="1800" dirty="0" smtClean="0">
                <a:solidFill>
                  <a:srgbClr val="000000"/>
                </a:solidFill>
                <a:latin typeface="Arial"/>
                <a:cs typeface="Arial"/>
              </a:rPr>
              <a:t>και θέλω να </a:t>
            </a:r>
            <a:r>
              <a:rPr lang="el-GR" sz="1800" dirty="0" smtClean="0">
                <a:solidFill>
                  <a:srgbClr val="000000"/>
                </a:solidFill>
                <a:latin typeface="Arial"/>
                <a:cs typeface="Arial"/>
              </a:rPr>
              <a:t>τροπο</a:t>
            </a:r>
            <a:r>
              <a:rPr lang="el-GR" sz="1800" dirty="0" smtClean="0">
                <a:solidFill>
                  <a:srgbClr val="000000"/>
                </a:solidFill>
                <a:latin typeface="Arial"/>
                <a:cs typeface="Arial"/>
              </a:rPr>
              <a:t>πο</a:t>
            </a:r>
            <a:r>
              <a:rPr lang="el-GR" sz="1800" dirty="0" smtClean="0">
                <a:solidFill>
                  <a:srgbClr val="000000"/>
                </a:solidFill>
                <a:latin typeface="Arial"/>
                <a:cs typeface="Arial"/>
              </a:rPr>
              <a:t>ιήσω </a:t>
            </a:r>
            <a:r>
              <a:rPr lang="el-GR" sz="1800" dirty="0" smtClean="0">
                <a:solidFill>
                  <a:srgbClr val="000000"/>
                </a:solidFill>
                <a:latin typeface="Arial"/>
                <a:cs typeface="Arial"/>
              </a:rPr>
              <a:t>μόνο την δεύτερη εμφάνιση του μοτίβου, εκτελώ</a:t>
            </a:r>
            <a:r>
              <a:rPr lang="en-GB" sz="1800" dirty="0" smtClean="0">
                <a:solidFill>
                  <a:srgbClr val="000000"/>
                </a:solidFill>
                <a:latin typeface="Arial"/>
                <a:cs typeface="Arial"/>
              </a:rPr>
              <a:t>:</a:t>
            </a:r>
          </a:p>
          <a:p>
            <a:pPr marL="0" indent="0">
              <a:buNone/>
            </a:pPr>
            <a:r>
              <a:rPr lang="en-GB" sz="1800" dirty="0" err="1">
                <a:solidFill>
                  <a:srgbClr val="FF0000"/>
                </a:solidFill>
                <a:latin typeface="Arial"/>
                <a:cs typeface="Arial"/>
              </a:rPr>
              <a:t>sed</a:t>
            </a:r>
            <a:r>
              <a:rPr lang="en-GB" sz="1800" dirty="0">
                <a:solidFill>
                  <a:srgbClr val="FF0000"/>
                </a:solidFill>
                <a:latin typeface="Arial"/>
                <a:cs typeface="Arial"/>
              </a:rPr>
              <a:t> -n  ‘s/word1/word2</a:t>
            </a:r>
            <a:r>
              <a:rPr lang="en-GB" sz="1800" dirty="0" smtClean="0">
                <a:solidFill>
                  <a:srgbClr val="FF0000"/>
                </a:solidFill>
                <a:latin typeface="Arial"/>
                <a:cs typeface="Arial"/>
              </a:rPr>
              <a:t>/2 </a:t>
            </a:r>
            <a:r>
              <a:rPr lang="en-GB" sz="1800" dirty="0">
                <a:solidFill>
                  <a:srgbClr val="FF0000"/>
                </a:solidFill>
                <a:latin typeface="Arial"/>
                <a:cs typeface="Arial"/>
              </a:rPr>
              <a:t>p’ file1</a:t>
            </a:r>
            <a:endParaRPr lang="el-GR" sz="1800" dirty="0">
              <a:solidFill>
                <a:srgbClr val="FF0000"/>
              </a:solidFill>
              <a:latin typeface="Arial"/>
              <a:cs typeface="Arial"/>
            </a:endParaRPr>
          </a:p>
          <a:p>
            <a:pPr marL="0" indent="0">
              <a:buNone/>
            </a:pPr>
            <a:endParaRPr lang="en-GB" sz="1800" dirty="0" smtClean="0">
              <a:solidFill>
                <a:srgbClr val="00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600585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73251"/>
          </a:xfrm>
        </p:spPr>
        <p:txBody>
          <a:bodyPr>
            <a:normAutofit fontScale="90000"/>
          </a:bodyPr>
          <a:lstStyle/>
          <a:p>
            <a:r>
              <a:rPr lang="en-GB" sz="2800" dirty="0" err="1" smtClean="0">
                <a:latin typeface="Arial"/>
                <a:cs typeface="Arial"/>
              </a:rPr>
              <a:t>sed</a:t>
            </a:r>
            <a:r>
              <a:rPr lang="en-GB" sz="2800" dirty="0" smtClean="0">
                <a:latin typeface="Arial"/>
                <a:cs typeface="Arial"/>
              </a:rPr>
              <a:t>: stream editor</a:t>
            </a:r>
            <a:r>
              <a:rPr lang="el-GR" sz="2800" dirty="0" smtClean="0">
                <a:latin typeface="Arial"/>
                <a:cs typeface="Arial"/>
              </a:rPr>
              <a:t> – Παράδειγμα </a:t>
            </a:r>
            <a:r>
              <a:rPr lang="en-GB" sz="2800" dirty="0" smtClean="0">
                <a:latin typeface="Arial"/>
                <a:cs typeface="Arial"/>
              </a:rPr>
              <a:t>4 =</a:t>
            </a:r>
            <a:endParaRPr lang="en-US" sz="2800" dirty="0">
              <a:latin typeface="Arial"/>
              <a:cs typeface="Arial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457200" y="873183"/>
            <a:ext cx="8229600" cy="5793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l-GR" sz="1800" dirty="0" smtClean="0">
                <a:latin typeface="Arial"/>
                <a:cs typeface="Arial"/>
              </a:rPr>
              <a:t>Θέλουμε να</a:t>
            </a:r>
            <a:r>
              <a:rPr lang="en-GB" sz="1800" dirty="0" smtClean="0">
                <a:latin typeface="Arial"/>
                <a:cs typeface="Arial"/>
              </a:rPr>
              <a:t> </a:t>
            </a:r>
            <a:r>
              <a:rPr lang="el-GR" sz="1800" dirty="0" smtClean="0">
                <a:latin typeface="Arial"/>
                <a:cs typeface="Arial"/>
              </a:rPr>
              <a:t>εκτυπώσουμε τα νούμερα των γραμμών στις οποίες εμφανίζεται το  μοτίβο </a:t>
            </a:r>
            <a:r>
              <a:rPr lang="en-GB" sz="1800" dirty="0" smtClean="0">
                <a:latin typeface="Arial"/>
                <a:cs typeface="Arial"/>
              </a:rPr>
              <a:t>word1, </a:t>
            </a:r>
            <a:r>
              <a:rPr lang="el-GR" sz="1800" dirty="0" smtClean="0">
                <a:latin typeface="Arial"/>
                <a:cs typeface="Arial"/>
              </a:rPr>
              <a:t>στο αρχείο </a:t>
            </a:r>
            <a:r>
              <a:rPr lang="en-GB" sz="1800" dirty="0" smtClean="0">
                <a:latin typeface="Arial"/>
                <a:cs typeface="Arial"/>
              </a:rPr>
              <a:t>file1. </a:t>
            </a:r>
            <a:r>
              <a:rPr lang="el-GR" sz="1800" dirty="0" smtClean="0">
                <a:latin typeface="Arial"/>
                <a:cs typeface="Arial"/>
              </a:rPr>
              <a:t>Εκτελούμε</a:t>
            </a:r>
            <a:r>
              <a:rPr lang="en-GB" sz="1800" dirty="0" smtClean="0">
                <a:latin typeface="Arial"/>
                <a:cs typeface="Arial"/>
              </a:rPr>
              <a:t>:</a:t>
            </a:r>
          </a:p>
          <a:p>
            <a:pPr marL="0" indent="0">
              <a:buNone/>
            </a:pPr>
            <a:r>
              <a:rPr lang="en-GB" sz="1800" dirty="0" err="1">
                <a:solidFill>
                  <a:srgbClr val="FF0000"/>
                </a:solidFill>
                <a:latin typeface="Arial"/>
                <a:cs typeface="Arial"/>
              </a:rPr>
              <a:t>s</a:t>
            </a:r>
            <a:r>
              <a:rPr lang="en-GB" sz="1800" dirty="0" err="1" smtClean="0">
                <a:solidFill>
                  <a:srgbClr val="FF0000"/>
                </a:solidFill>
                <a:latin typeface="Arial"/>
                <a:cs typeface="Arial"/>
              </a:rPr>
              <a:t>ed</a:t>
            </a:r>
            <a:r>
              <a:rPr lang="en-GB" sz="1800" dirty="0" smtClean="0">
                <a:solidFill>
                  <a:srgbClr val="FF0000"/>
                </a:solidFill>
                <a:latin typeface="Arial"/>
                <a:cs typeface="Arial"/>
              </a:rPr>
              <a:t> -n ‘/word1/ =’ file1</a:t>
            </a:r>
          </a:p>
          <a:p>
            <a:pPr marL="0" indent="0">
              <a:buNone/>
            </a:pPr>
            <a:endParaRPr lang="en-GB" sz="1800" dirty="0">
              <a:solidFill>
                <a:srgbClr val="000000"/>
              </a:solidFill>
              <a:latin typeface="Arial"/>
              <a:cs typeface="Arial"/>
            </a:endParaRPr>
          </a:p>
          <a:p>
            <a:pPr marL="0" indent="0">
              <a:buNone/>
            </a:pPr>
            <a:r>
              <a:rPr lang="el-GR" sz="1800" dirty="0" smtClean="0">
                <a:solidFill>
                  <a:srgbClr val="000000"/>
                </a:solidFill>
                <a:latin typeface="Arial"/>
                <a:cs typeface="Arial"/>
              </a:rPr>
              <a:t>Το </a:t>
            </a:r>
            <a:r>
              <a:rPr lang="el-GR" sz="1800" dirty="0" smtClean="0">
                <a:solidFill>
                  <a:srgbClr val="FF0000"/>
                </a:solidFill>
                <a:latin typeface="Arial"/>
                <a:cs typeface="Arial"/>
              </a:rPr>
              <a:t>=</a:t>
            </a:r>
            <a:r>
              <a:rPr lang="el-GR" sz="1800" dirty="0" smtClean="0">
                <a:solidFill>
                  <a:srgbClr val="000000"/>
                </a:solidFill>
                <a:latin typeface="Arial"/>
                <a:cs typeface="Arial"/>
              </a:rPr>
              <a:t> το χρησιμοποιούμε για να εκτυπωθεί ο αριθμός της γραμμής στην οποία βρέθηκε το μοτίβο </a:t>
            </a:r>
            <a:r>
              <a:rPr lang="en-GB" sz="1800" dirty="0" smtClean="0">
                <a:solidFill>
                  <a:srgbClr val="000000"/>
                </a:solidFill>
                <a:latin typeface="Arial"/>
                <a:cs typeface="Arial"/>
              </a:rPr>
              <a:t>word1. </a:t>
            </a:r>
            <a:r>
              <a:rPr lang="el-GR" sz="1800" dirty="0" smtClean="0">
                <a:solidFill>
                  <a:srgbClr val="000000"/>
                </a:solidFill>
                <a:latin typeface="Arial"/>
                <a:cs typeface="Arial"/>
              </a:rPr>
              <a:t>Επίσης, δεν χρησιμοποιήθηκε το </a:t>
            </a:r>
            <a:r>
              <a:rPr lang="en-GB" sz="1800" dirty="0" smtClean="0">
                <a:solidFill>
                  <a:srgbClr val="000000"/>
                </a:solidFill>
                <a:latin typeface="Arial"/>
                <a:cs typeface="Arial"/>
              </a:rPr>
              <a:t>s </a:t>
            </a:r>
            <a:r>
              <a:rPr lang="el-GR" sz="1800" dirty="0" smtClean="0">
                <a:solidFill>
                  <a:srgbClr val="000000"/>
                </a:solidFill>
                <a:latin typeface="Arial"/>
                <a:cs typeface="Arial"/>
              </a:rPr>
              <a:t>γιατί δεν επιθυμούμε να κάνουμε αντικατάσταση.</a:t>
            </a:r>
            <a:endParaRPr lang="en-GB" sz="1800" dirty="0" smtClean="0">
              <a:solidFill>
                <a:srgbClr val="000000"/>
              </a:solidFill>
              <a:latin typeface="Arial"/>
              <a:cs typeface="Arial"/>
            </a:endParaRPr>
          </a:p>
          <a:p>
            <a:pPr marL="0" indent="0">
              <a:buNone/>
            </a:pPr>
            <a:endParaRPr lang="en-GB" sz="1800" dirty="0">
              <a:solidFill>
                <a:srgbClr val="000000"/>
              </a:solidFill>
              <a:latin typeface="Arial"/>
              <a:cs typeface="Arial"/>
            </a:endParaRPr>
          </a:p>
          <a:p>
            <a:pPr marL="0" indent="0">
              <a:buNone/>
            </a:pPr>
            <a:r>
              <a:rPr lang="el-GR" sz="1800" dirty="0" smtClean="0">
                <a:solidFill>
                  <a:srgbClr val="000000"/>
                </a:solidFill>
                <a:latin typeface="Arial"/>
                <a:cs typeface="Arial"/>
              </a:rPr>
              <a:t>Παρόμοια εντολή είναι το</a:t>
            </a:r>
            <a:r>
              <a:rPr lang="en-GB" sz="1800" dirty="0" smtClean="0">
                <a:solidFill>
                  <a:srgbClr val="000000"/>
                </a:solidFill>
                <a:latin typeface="Arial"/>
                <a:cs typeface="Arial"/>
              </a:rPr>
              <a:t>:</a:t>
            </a:r>
          </a:p>
          <a:p>
            <a:pPr marL="0" indent="0">
              <a:buNone/>
            </a:pPr>
            <a:r>
              <a:rPr lang="en-GB" sz="1800" dirty="0" err="1" smtClean="0">
                <a:solidFill>
                  <a:srgbClr val="FF0000"/>
                </a:solidFill>
                <a:latin typeface="Arial"/>
                <a:cs typeface="Arial"/>
              </a:rPr>
              <a:t>grep</a:t>
            </a:r>
            <a:r>
              <a:rPr lang="en-GB" sz="1800" dirty="0" smtClean="0">
                <a:solidFill>
                  <a:srgbClr val="FF0000"/>
                </a:solidFill>
                <a:latin typeface="Arial"/>
                <a:cs typeface="Arial"/>
              </a:rPr>
              <a:t> –n “word1” file1</a:t>
            </a:r>
            <a:endParaRPr lang="en-GB" sz="1800" dirty="0">
              <a:solidFill>
                <a:srgbClr val="FF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494530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1056</TotalTime>
  <Words>1311</Words>
  <Application>Microsoft Macintosh PowerPoint</Application>
  <PresentationFormat>On-screen Show (4:3)</PresentationFormat>
  <Paragraphs>145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PowerPoint Presentation</vt:lpstr>
      <vt:lpstr>Εισαγωγή στο Linux/Unix  </vt:lpstr>
      <vt:lpstr>Χειρισμός κειμένου</vt:lpstr>
      <vt:lpstr> tr: αντικατάσταση χαρακτήρων</vt:lpstr>
      <vt:lpstr>tr: αντικατάσταση χαρακτήρων</vt:lpstr>
      <vt:lpstr>Κωδικοποίηση ASCII</vt:lpstr>
      <vt:lpstr>Unicode standard 7.0</vt:lpstr>
      <vt:lpstr>sed: stream editor - Εισαγωγή</vt:lpstr>
      <vt:lpstr>sed: stream editor – Παράδειγμα 1</vt:lpstr>
      <vt:lpstr>sed: stream editor – Παράδειγμα 1</vt:lpstr>
      <vt:lpstr>sed: stream editor – Παράδειγμα 2</vt:lpstr>
      <vt:lpstr>sed: stream editor – Παράδειγμα 3</vt:lpstr>
      <vt:lpstr>sed: stream editor – Παράδειγμα 4 =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Εισαγωγή στο Linux/Unix  3η διάλεξη  Η/Υ 1ο έτος  Γρ. Αμούτζιας</dc:title>
  <dc:creator>Grigoris Amoutzias</dc:creator>
  <cp:lastModifiedBy>Grigoris Amoutzias</cp:lastModifiedBy>
  <cp:revision>53</cp:revision>
  <dcterms:created xsi:type="dcterms:W3CDTF">2014-03-09T07:39:24Z</dcterms:created>
  <dcterms:modified xsi:type="dcterms:W3CDTF">2014-11-13T07:49:25Z</dcterms:modified>
</cp:coreProperties>
</file>