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Τίτλος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22" name="Υπότιτλος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20" name="Θέση υποσέλιδου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10" name="Θέση αριθμού διαφάνειας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  <p:sp>
        <p:nvSpPr>
          <p:cNvPr id="8" name="Έλλειψη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Έλλειψη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Ορθογώνιο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Έλλειψη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Έλλειψη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  <p:sp>
        <p:nvSpPr>
          <p:cNvPr id="6" name="Ορθογώνιο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  <p:sp>
        <p:nvSpPr>
          <p:cNvPr id="8" name="Ορθογώνιο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9" name="Διάγραμμα ροής: Διεργασία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Διάγραμμα ροής: Διεργασία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Πίτα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Έλλειψη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Κουλούρα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Ορθογώνιο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Θέση τίτλου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9" name="Θέση κειμένου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24" name="Θέση ημερομηνίας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7BAC78A-1CF9-445E-B272-E6CFC4780958}" type="datetimeFigureOut">
              <a:rPr lang="el-GR" smtClean="0"/>
              <a:t>5/3/2015</a:t>
            </a:fld>
            <a:endParaRPr lang="el-GR"/>
          </a:p>
        </p:txBody>
      </p:sp>
      <p:sp>
        <p:nvSpPr>
          <p:cNvPr id="10" name="Θέση υποσέλιδου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l-GR"/>
          </a:p>
        </p:txBody>
      </p:sp>
      <p:sp>
        <p:nvSpPr>
          <p:cNvPr id="22" name="Θέση αριθμού διαφάνειας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A7E6FE8-4CDC-4445-9D0B-9BB02901C9D8}" type="slidenum">
              <a:rPr lang="el-GR" smtClean="0"/>
              <a:t>‹#›</a:t>
            </a:fld>
            <a:endParaRPr lang="el-GR"/>
          </a:p>
        </p:txBody>
      </p:sp>
      <p:sp>
        <p:nvSpPr>
          <p:cNvPr id="15" name="Ορθογώνιο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dr-museum.de/e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sterdammuseum.nl/en/amsterdam-dna-0" TargetMode="External"/><Relationship Id="rId7" Type="http://schemas.openxmlformats.org/officeDocument/2006/relationships/hyperlink" Target="http://www.liverpoolmuseums.org.uk/mol/visit/galleries/index.aspx" TargetMode="External"/><Relationship Id="rId2" Type="http://schemas.openxmlformats.org/officeDocument/2006/relationships/hyperlink" Target="http://sharingstorie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notes/the-secret-life-of-smithdown-road/whats-it-all-about/124299117128" TargetMode="External"/><Relationship Id="rId5" Type="http://schemas.openxmlformats.org/officeDocument/2006/relationships/hyperlink" Target="http://buurtwinkels.amsterdammuseum.nl/" TargetMode="External"/><Relationship Id="rId4" Type="http://schemas.openxmlformats.org/officeDocument/2006/relationships/hyperlink" Target="http://www.geheugenvanoost.nl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ichtingzuidzijde.nl/projecten/archief/roffa-5314/" TargetMode="External"/><Relationship Id="rId2" Type="http://schemas.openxmlformats.org/officeDocument/2006/relationships/hyperlink" Target="http://www.museumrotterdam.n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penhagen.dk/en/whats_on/the_wall" TargetMode="External"/><Relationship Id="rId5" Type="http://schemas.openxmlformats.org/officeDocument/2006/relationships/hyperlink" Target="http://themuseumofthefuture.com/2011/03/01/the-city-as-a-muse-for-museum-rotterdam/" TargetMode="External"/><Relationship Id="rId4" Type="http://schemas.openxmlformats.org/officeDocument/2006/relationships/hyperlink" Target="https://www.youtube.com/watch?v=TY9QOlT3U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ΜΑΘΗΜΑ 4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l-GR" dirty="0" smtClean="0"/>
              <a:t>Η ΝΕΑ ΜΟΥΣΕΙΟΛΟΓΙΑ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1992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Διευρύνοντας τις μουσειακές σπουδές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Sharon Macdonald. </a:t>
            </a:r>
            <a:r>
              <a:rPr lang="el-GR" dirty="0" smtClean="0"/>
              <a:t>2012. Στο </a:t>
            </a:r>
            <a:r>
              <a:rPr lang="el-GR" dirty="0" err="1" smtClean="0"/>
              <a:t>Sh</a:t>
            </a:r>
            <a:r>
              <a:rPr lang="el-GR" dirty="0" smtClean="0"/>
              <a:t>. </a:t>
            </a:r>
            <a:r>
              <a:rPr lang="el-GR" dirty="0" err="1" smtClean="0"/>
              <a:t>MacDonald</a:t>
            </a:r>
            <a:r>
              <a:rPr lang="el-GR" dirty="0" smtClean="0"/>
              <a:t> (</a:t>
            </a:r>
            <a:r>
              <a:rPr lang="el-GR" dirty="0" err="1" smtClean="0"/>
              <a:t>επιμ</a:t>
            </a:r>
            <a:r>
              <a:rPr lang="el-GR" dirty="0" smtClean="0"/>
              <a:t>.) </a:t>
            </a:r>
            <a:r>
              <a:rPr lang="el-GR" i="1" dirty="0" smtClean="0"/>
              <a:t>Μουσείο και Μουσειακές σπουδές. Ένας πλήρης οδηγός</a:t>
            </a:r>
            <a:r>
              <a:rPr lang="el-GR" dirty="0" smtClean="0"/>
              <a:t>. Πολιτιστικό Ίδρυμα Ομίλου Πειραιώς, 27-44.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1829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Νέα </a:t>
            </a:r>
            <a:r>
              <a:rPr lang="el-GR" dirty="0" err="1" smtClean="0"/>
              <a:t>Μουσειολογία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 smtClean="0"/>
              <a:t>Άρθρο του </a:t>
            </a:r>
            <a:r>
              <a:rPr lang="en-US" dirty="0" smtClean="0"/>
              <a:t>Peter </a:t>
            </a:r>
            <a:r>
              <a:rPr lang="en-US" dirty="0" err="1" smtClean="0"/>
              <a:t>Vergo</a:t>
            </a:r>
            <a:r>
              <a:rPr lang="en-US" dirty="0" smtClean="0"/>
              <a:t> (1989)</a:t>
            </a:r>
          </a:p>
          <a:p>
            <a:pPr lvl="1"/>
            <a:r>
              <a:rPr lang="el-GR" dirty="0" smtClean="0"/>
              <a:t>Μεταστροφή από τη μεθοδολογία στους </a:t>
            </a:r>
            <a:r>
              <a:rPr lang="el-GR" b="1" dirty="0" smtClean="0"/>
              <a:t>στόχους</a:t>
            </a:r>
            <a:r>
              <a:rPr lang="el-GR" dirty="0" smtClean="0"/>
              <a:t> των μουσείων</a:t>
            </a:r>
            <a:endParaRPr lang="en-US" dirty="0" smtClean="0"/>
          </a:p>
          <a:p>
            <a:pPr lvl="1"/>
            <a:r>
              <a:rPr lang="el-GR" dirty="0" smtClean="0"/>
              <a:t>Τρία χαρακτηριστικά στοιχεία:</a:t>
            </a:r>
          </a:p>
          <a:p>
            <a:pPr lvl="2"/>
            <a:r>
              <a:rPr lang="el-GR" dirty="0" smtClean="0"/>
              <a:t>Τα αντικείμενα έχουν μεταβαλλόμενο, όχι εγγενές νόημα</a:t>
            </a:r>
          </a:p>
          <a:p>
            <a:pPr lvl="2"/>
            <a:r>
              <a:rPr lang="el-GR" dirty="0" smtClean="0"/>
              <a:t>Νέο ενδιαφέρον για εμπορικότητα και διασκέδαση</a:t>
            </a:r>
          </a:p>
          <a:p>
            <a:pPr lvl="2"/>
            <a:r>
              <a:rPr lang="el-GR" dirty="0" smtClean="0"/>
              <a:t>Επικέντρωση στον επισκέπτη</a:t>
            </a:r>
            <a:r>
              <a:rPr lang="en-US" dirty="0" smtClean="0"/>
              <a:t> – </a:t>
            </a:r>
            <a:r>
              <a:rPr lang="el-GR" dirty="0" err="1" smtClean="0"/>
              <a:t>διαδραστικότητα</a:t>
            </a:r>
            <a:endParaRPr lang="el-GR" dirty="0" smtClean="0"/>
          </a:p>
          <a:p>
            <a:pPr lvl="1"/>
            <a:r>
              <a:rPr lang="el-GR" dirty="0" smtClean="0"/>
              <a:t>Παράδειγμα: το μουσείο της Πρώην Λαϊκής Δημοκρατίας της Γερμανίας</a:t>
            </a:r>
          </a:p>
          <a:p>
            <a:pPr lvl="1"/>
            <a:r>
              <a:rPr lang="en-US" dirty="0" smtClean="0">
                <a:hlinkClick r:id="rId2"/>
              </a:rPr>
              <a:t>http://www.ddr-museum.de/en</a:t>
            </a:r>
            <a:endParaRPr lang="el-GR" dirty="0" smtClean="0"/>
          </a:p>
          <a:p>
            <a:pPr lvl="1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7856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Κριτική της αναπαράστασης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1980</a:t>
            </a:r>
            <a:r>
              <a:rPr lang="en-US" dirty="0" smtClean="0"/>
              <a:t>s: </a:t>
            </a:r>
            <a:r>
              <a:rPr lang="el-GR" dirty="0" smtClean="0"/>
              <a:t>στροφή στις πολιτισμικές και κοινωνικές σπουδές</a:t>
            </a:r>
          </a:p>
          <a:p>
            <a:r>
              <a:rPr lang="el-GR" dirty="0" smtClean="0"/>
              <a:t>Αμφισβήτηση των τρόπων αναπαράστασης ως αυτονόητων: ποιος </a:t>
            </a:r>
            <a:r>
              <a:rPr lang="el-GR" dirty="0" err="1" smtClean="0"/>
              <a:t>αναπαραστά</a:t>
            </a:r>
            <a:r>
              <a:rPr lang="el-GR" dirty="0" smtClean="0"/>
              <a:t> τι και για ποιο σκοπό;</a:t>
            </a:r>
          </a:p>
          <a:p>
            <a:r>
              <a:rPr lang="el-GR" dirty="0" smtClean="0"/>
              <a:t>Αναγνώριση της πολιτικής διάστασης της αναπαράστασης (πχ σχετικά με </a:t>
            </a:r>
            <a:r>
              <a:rPr lang="el-GR" dirty="0" err="1" smtClean="0"/>
              <a:t>εθνοτικές</a:t>
            </a:r>
            <a:r>
              <a:rPr lang="el-GR" dirty="0" smtClean="0"/>
              <a:t>, ταξικές, </a:t>
            </a:r>
            <a:r>
              <a:rPr lang="el-GR" dirty="0" err="1" smtClean="0"/>
              <a:t>εθνοτικές</a:t>
            </a:r>
            <a:r>
              <a:rPr lang="el-GR" dirty="0" smtClean="0"/>
              <a:t> ανισότητες</a:t>
            </a:r>
          </a:p>
          <a:p>
            <a:r>
              <a:rPr lang="el-GR" dirty="0" err="1" smtClean="0"/>
              <a:t>Αναστοχαστικότητα</a:t>
            </a:r>
            <a:r>
              <a:rPr lang="el-GR" dirty="0" smtClean="0"/>
              <a:t> για τον τρόπο παραγωγής γνώσης: αποδόμηση πολιτισμικών προϊόντων</a:t>
            </a:r>
          </a:p>
          <a:p>
            <a:r>
              <a:rPr lang="el-GR" dirty="0" smtClean="0"/>
              <a:t>Επίδραση </a:t>
            </a:r>
            <a:r>
              <a:rPr lang="el-GR" dirty="0" err="1" smtClean="0"/>
              <a:t>μεταποικιακών</a:t>
            </a:r>
            <a:r>
              <a:rPr lang="el-GR" dirty="0" smtClean="0"/>
              <a:t> και φεμινιστικών σπουδών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7594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Παράδειγμα: Το Βασιλικό Μουσείο της Κεντρικής Αφρικής, Βρυξέλλες</a:t>
            </a:r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6287" y="2857500"/>
            <a:ext cx="62769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38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Δημόσιες διαμάχες για το πολιτικό ορθό των εκθέσεων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636837"/>
            <a:ext cx="3657600" cy="2438400"/>
          </a:xfr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6850" y="2627376"/>
            <a:ext cx="3657600" cy="245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95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«μουσειακό φαινόμενο»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Τεράστια αύξηση του αριθμού μουσείων μετά το 1970</a:t>
            </a:r>
          </a:p>
          <a:p>
            <a:r>
              <a:rPr lang="el-GR" dirty="0" smtClean="0"/>
              <a:t>Το 95% δημιουργήθηκε μετά το 1945</a:t>
            </a:r>
          </a:p>
          <a:p>
            <a:r>
              <a:rPr lang="el-GR" dirty="0" smtClean="0"/>
              <a:t>Διαφοροποίηση του είδους των μουσείων</a:t>
            </a:r>
          </a:p>
          <a:p>
            <a:r>
              <a:rPr lang="el-GR" dirty="0" smtClean="0"/>
              <a:t>Σε τι κοινωνικές ανάγκες ανταποκρίνονται;</a:t>
            </a:r>
          </a:p>
          <a:p>
            <a:pPr lvl="1"/>
            <a:r>
              <a:rPr lang="el-GR" dirty="0" smtClean="0"/>
              <a:t>Αντίδραση στη λήθη</a:t>
            </a:r>
          </a:p>
          <a:p>
            <a:pPr lvl="1"/>
            <a:r>
              <a:rPr lang="el-GR" dirty="0" smtClean="0"/>
              <a:t>Αναζήτηση της «αυθεντικότητας»</a:t>
            </a:r>
          </a:p>
          <a:p>
            <a:pPr lvl="1"/>
            <a:r>
              <a:rPr lang="el-GR" dirty="0" smtClean="0"/>
              <a:t>Αντίδοτο στην </a:t>
            </a:r>
            <a:r>
              <a:rPr lang="el-GR" dirty="0" err="1" smtClean="0"/>
              <a:t>ατομικοποίηση</a:t>
            </a:r>
            <a:endParaRPr lang="el-GR" dirty="0" smtClean="0"/>
          </a:p>
          <a:p>
            <a:pPr lvl="1"/>
            <a:r>
              <a:rPr lang="el-GR" dirty="0" smtClean="0"/>
              <a:t>Δίψα για μάθηση</a:t>
            </a:r>
          </a:p>
          <a:p>
            <a:r>
              <a:rPr lang="el-GR" dirty="0" smtClean="0"/>
              <a:t>Ερωτήματα για το «τι είναι ένα μουσείο»;</a:t>
            </a:r>
          </a:p>
          <a:p>
            <a:r>
              <a:rPr lang="el-GR" dirty="0" smtClean="0"/>
              <a:t>(πχ μουσείο χωρίς αντικείμενα, δυνητικά μουσεία)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794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Διεύρυνση των μουσειακών σπουδών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 smtClean="0"/>
              <a:t>Μεγαλύτερη θεωρητική και μεθοδολογική εξειδίκευση</a:t>
            </a:r>
          </a:p>
          <a:p>
            <a:r>
              <a:rPr lang="el-GR" dirty="0" smtClean="0"/>
              <a:t>Μεγαλύτερη συνεργασία ακαδημαϊκών και επιμελητών μουσείων</a:t>
            </a:r>
          </a:p>
          <a:p>
            <a:r>
              <a:rPr lang="el-GR" dirty="0" smtClean="0"/>
              <a:t>Το μουσείο «εκτός τειχών» (</a:t>
            </a:r>
            <a:r>
              <a:rPr lang="en-US" dirty="0" smtClean="0"/>
              <a:t>outreach)</a:t>
            </a:r>
          </a:p>
          <a:p>
            <a:r>
              <a:rPr lang="el-GR" dirty="0" smtClean="0"/>
              <a:t>Μελέτη του κοινού και εξειδίκευση εκθέσεων ανάλογα με το προφίλ επισκεπτών</a:t>
            </a:r>
          </a:p>
          <a:p>
            <a:r>
              <a:rPr lang="el-GR" dirty="0" smtClean="0"/>
              <a:t>Εξειδίκευση του προσωπικού (πχ εμψυχωτές)</a:t>
            </a:r>
          </a:p>
          <a:p>
            <a:r>
              <a:rPr lang="el-GR" dirty="0" smtClean="0"/>
              <a:t>Ενίσχυση του εκπαιδευτικού χαρακτήρα μέσα από </a:t>
            </a:r>
            <a:r>
              <a:rPr lang="el-GR" dirty="0" err="1" smtClean="0"/>
              <a:t>διαδραστικές</a:t>
            </a:r>
            <a:r>
              <a:rPr lang="el-GR" dirty="0" smtClean="0"/>
              <a:t> ψηφιακές εφαρμογές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3100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Μάρλεν</a:t>
            </a:r>
            <a:r>
              <a:rPr lang="el-GR" dirty="0" smtClean="0"/>
              <a:t> </a:t>
            </a:r>
            <a:r>
              <a:rPr lang="el-GR" dirty="0" err="1" smtClean="0"/>
              <a:t>Μούλιου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l-GR" dirty="0" smtClean="0"/>
              <a:t>Η δική μου/μας πόλη ... Συμμετοχικές πρακτικές για τη συλλογή της μνήμης του αστικού χώρου και η συμβολή των μουσείων πόλεων. Στο συλλογικό τόμο </a:t>
            </a:r>
            <a:r>
              <a:rPr lang="el-GR" i="1" dirty="0" smtClean="0"/>
              <a:t>Η μνήμη αφηγείται την πόλη</a:t>
            </a:r>
            <a:r>
              <a:rPr lang="el-GR" dirty="0" smtClean="0"/>
              <a:t>, </a:t>
            </a:r>
            <a:r>
              <a:rPr lang="el-GR" dirty="0" err="1" smtClean="0"/>
              <a:t>Πλέθρον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139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Μουσείο Άμστερνταμ</a:t>
            </a:r>
            <a:br>
              <a:rPr lang="el-GR" dirty="0" smtClean="0"/>
            </a:br>
            <a:r>
              <a:rPr lang="en-US" dirty="0" smtClean="0"/>
              <a:t>My town, a celebration of diversity</a:t>
            </a:r>
            <a:endParaRPr lang="el-G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5100" y="2457596"/>
            <a:ext cx="7499350" cy="278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09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http://sharingstories.org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http://www.amsterdammuseum.nl/en/amsterdam-dna-0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http://www.geheugenvanoost.nl/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http://buurtwinkels.amsterdammuseum.nl/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https://www.facebook.com/notes/the-secret-life-of-smithdown-road/whats-it-all-about/124299117128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http://www.liverpoolmuseums.org.uk/mol/visit/galleries/index.aspx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099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http://www.museumrotterdam.nl/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http://www.stichtingzuidzijde.nl/projecten/archief/roffa-5314/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https://www.youtube.com/watch?v=TY9QOlT3UuA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http://themuseumofthefuture.com/2011/03/01/the-city-as-a-muse-for-museum-rotterdam/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http://www.copenhagen.dk/en/whats_on/the_wall</a:t>
            </a:r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1246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Ηλιοστάσιο">
  <a:themeElements>
    <a:clrScheme name="Ηλιοστάσιο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Ηλιοστάσι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Ηλιοστάσιο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200</TotalTime>
  <Words>355</Words>
  <Application>Microsoft Office PowerPoint</Application>
  <PresentationFormat>Προβολή στην οθόνη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Ηλιοστάσιο</vt:lpstr>
      <vt:lpstr>ΜΑΘΗΜΑ 4</vt:lpstr>
      <vt:lpstr>Διευρύνοντας τις μουσειακές σπουδές</vt:lpstr>
      <vt:lpstr>Νέα Μουσειολογία</vt:lpstr>
      <vt:lpstr>Κριτική της αναπαράστασης</vt:lpstr>
      <vt:lpstr>Παράδειγμα: Το Βασιλικό Μουσείο της Κεντρικής Αφρικής, Βρυξέλλες</vt:lpstr>
      <vt:lpstr>Δημόσιες διαμάχες για το πολιτικό ορθό των εκθέσεων</vt:lpstr>
      <vt:lpstr>Το «μουσειακό φαινόμενο»</vt:lpstr>
      <vt:lpstr>Διεύρυνση των μουσειακών σπουδών</vt:lpstr>
      <vt:lpstr>Μάρλεν Μούλιου</vt:lpstr>
      <vt:lpstr>Μουσείο Άμστερνταμ My town, a celebration of diversity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ΜΑΘΗΜΑ 4</dc:title>
  <dc:creator>Riki</dc:creator>
  <cp:lastModifiedBy>Riki</cp:lastModifiedBy>
  <cp:revision>15</cp:revision>
  <dcterms:created xsi:type="dcterms:W3CDTF">2015-03-05T07:26:30Z</dcterms:created>
  <dcterms:modified xsi:type="dcterms:W3CDTF">2015-03-05T10:46:31Z</dcterms:modified>
</cp:coreProperties>
</file>