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mp4" ContentType="video/unknown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sldIdLst>
    <p:sldId id="258" r:id="rId2"/>
    <p:sldId id="275" r:id="rId3"/>
    <p:sldId id="283" r:id="rId4"/>
    <p:sldId id="290" r:id="rId5"/>
    <p:sldId id="259" r:id="rId6"/>
    <p:sldId id="277" r:id="rId7"/>
    <p:sldId id="291" r:id="rId8"/>
    <p:sldId id="278" r:id="rId9"/>
    <p:sldId id="279" r:id="rId10"/>
    <p:sldId id="280" r:id="rId11"/>
    <p:sldId id="276" r:id="rId12"/>
    <p:sldId id="262" r:id="rId13"/>
    <p:sldId id="263" r:id="rId14"/>
    <p:sldId id="264" r:id="rId15"/>
    <p:sldId id="266" r:id="rId16"/>
    <p:sldId id="267" r:id="rId17"/>
    <p:sldId id="296" r:id="rId18"/>
    <p:sldId id="285" r:id="rId19"/>
    <p:sldId id="260" r:id="rId20"/>
    <p:sldId id="292" r:id="rId21"/>
    <p:sldId id="297" r:id="rId22"/>
    <p:sldId id="298" r:id="rId23"/>
    <p:sldId id="311" r:id="rId24"/>
    <p:sldId id="312" r:id="rId25"/>
    <p:sldId id="302" r:id="rId26"/>
    <p:sldId id="303" r:id="rId27"/>
    <p:sldId id="304" r:id="rId28"/>
    <p:sldId id="305" r:id="rId29"/>
    <p:sldId id="306" r:id="rId30"/>
    <p:sldId id="307" r:id="rId31"/>
    <p:sldId id="313" r:id="rId32"/>
    <p:sldId id="314" r:id="rId33"/>
    <p:sldId id="256" r:id="rId34"/>
    <p:sldId id="272" r:id="rId35"/>
    <p:sldId id="273" r:id="rId36"/>
    <p:sldId id="282" r:id="rId37"/>
    <p:sldId id="274" r:id="rId38"/>
    <p:sldId id="261" r:id="rId39"/>
    <p:sldId id="268" r:id="rId40"/>
    <p:sldId id="269" r:id="rId41"/>
    <p:sldId id="271" r:id="rId42"/>
    <p:sldId id="270" r:id="rId43"/>
    <p:sldId id="284" r:id="rId44"/>
    <p:sldId id="286" r:id="rId45"/>
    <p:sldId id="287" r:id="rId46"/>
    <p:sldId id="288" r:id="rId47"/>
    <p:sldId id="289" r:id="rId4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-15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BD8B07-8570-C44E-8A97-3329F2767ABF}" type="datetimeFigureOut">
              <a:rPr lang="en-US" smtClean="0"/>
              <a:t>01/03/18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6A5EAF-93DE-6A4D-AE92-307D26B860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167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6F5BD6-E9FA-449C-BFFE-D6651B3B14B5}" type="slidenum">
              <a:rPr lang="nl-NL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nl-NL" smtClean="0">
              <a:latin typeface="Arial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9AE4F6-3175-4C63-A972-BC01C255051E}" type="slidenum">
              <a:rPr lang="nl-NL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nl-NL" smtClean="0">
              <a:latin typeface="Arial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328D3B-3640-414C-BE46-F0C762CB1B31}" type="slidenum">
              <a:rPr lang="nl-NL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nl-NL" smtClean="0">
              <a:latin typeface="Arial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328D3B-3640-414C-BE46-F0C762CB1B31}" type="slidenum">
              <a:rPr lang="nl-NL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nl-NL" smtClean="0">
              <a:latin typeface="Arial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328D3B-3640-414C-BE46-F0C762CB1B31}" type="slidenum">
              <a:rPr lang="nl-NL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nl-NL" smtClean="0">
              <a:latin typeface="Arial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328D3B-3640-414C-BE46-F0C762CB1B31}" type="slidenum">
              <a:rPr lang="nl-NL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nl-NL" smtClean="0">
              <a:latin typeface="Arial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6DB57-C6FE-2E4D-B293-6190CC4AD3A5}" type="datetimeFigureOut">
              <a:rPr lang="en-US" smtClean="0"/>
              <a:t>01/03/18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A31D9-BB3A-6042-897D-95AC9B284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509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6DB57-C6FE-2E4D-B293-6190CC4AD3A5}" type="datetimeFigureOut">
              <a:rPr lang="en-US" smtClean="0"/>
              <a:t>01/03/18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A31D9-BB3A-6042-897D-95AC9B284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376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6DB57-C6FE-2E4D-B293-6190CC4AD3A5}" type="datetimeFigureOut">
              <a:rPr lang="en-US" smtClean="0"/>
              <a:t>01/03/18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A31D9-BB3A-6042-897D-95AC9B284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19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6DB57-C6FE-2E4D-B293-6190CC4AD3A5}" type="datetimeFigureOut">
              <a:rPr lang="en-US" smtClean="0"/>
              <a:t>01/03/18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A31D9-BB3A-6042-897D-95AC9B284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962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6DB57-C6FE-2E4D-B293-6190CC4AD3A5}" type="datetimeFigureOut">
              <a:rPr lang="en-US" smtClean="0"/>
              <a:t>01/03/18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A31D9-BB3A-6042-897D-95AC9B284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184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6DB57-C6FE-2E4D-B293-6190CC4AD3A5}" type="datetimeFigureOut">
              <a:rPr lang="en-US" smtClean="0"/>
              <a:t>01/03/18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A31D9-BB3A-6042-897D-95AC9B284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216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6DB57-C6FE-2E4D-B293-6190CC4AD3A5}" type="datetimeFigureOut">
              <a:rPr lang="en-US" smtClean="0"/>
              <a:t>01/03/18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A31D9-BB3A-6042-897D-95AC9B284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376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6DB57-C6FE-2E4D-B293-6190CC4AD3A5}" type="datetimeFigureOut">
              <a:rPr lang="en-US" smtClean="0"/>
              <a:t>01/03/18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A31D9-BB3A-6042-897D-95AC9B284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584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6DB57-C6FE-2E4D-B293-6190CC4AD3A5}" type="datetimeFigureOut">
              <a:rPr lang="en-US" smtClean="0"/>
              <a:t>01/03/18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A31D9-BB3A-6042-897D-95AC9B284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392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6DB57-C6FE-2E4D-B293-6190CC4AD3A5}" type="datetimeFigureOut">
              <a:rPr lang="en-US" smtClean="0"/>
              <a:t>01/03/18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A31D9-BB3A-6042-897D-95AC9B284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580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6DB57-C6FE-2E4D-B293-6190CC4AD3A5}" type="datetimeFigureOut">
              <a:rPr lang="en-US" smtClean="0"/>
              <a:t>01/03/18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A31D9-BB3A-6042-897D-95AC9B284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889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6DB57-C6FE-2E4D-B293-6190CC4AD3A5}" type="datetimeFigureOut">
              <a:rPr lang="en-US" smtClean="0"/>
              <a:t>01/03/18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A31D9-BB3A-6042-897D-95AC9B284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199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microsoft.com/office/2007/relationships/hdphoto" Target="../media/hdphoto1.wdp"/><Relationship Id="rId5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jpeg"/><Relationship Id="rId3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jpeg"/><Relationship Id="rId3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Relationship Id="rId3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4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47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56.png"/><Relationship Id="rId5" Type="http://schemas.openxmlformats.org/officeDocument/2006/relationships/image" Target="../media/image2.jpeg"/><Relationship Id="rId6" Type="http://schemas.microsoft.com/office/2007/relationships/hdphoto" Target="../media/hdphoto1.wdp"/><Relationship Id="rId7" Type="http://schemas.openxmlformats.org/officeDocument/2006/relationships/image" Target="../media/image57.jpeg"/><Relationship Id="rId8" Type="http://schemas.microsoft.com/office/2007/relationships/hdphoto" Target="../media/hdphoto3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png"/><Relationship Id="rId3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732" t="2145" r="4861"/>
          <a:stretch/>
        </p:blipFill>
        <p:spPr>
          <a:xfrm>
            <a:off x="0" y="1430409"/>
            <a:ext cx="4942679" cy="4799275"/>
          </a:xfrm>
          <a:prstGeom prst="rect">
            <a:avLst/>
          </a:prstGeom>
        </p:spPr>
      </p:pic>
      <p:pic>
        <p:nvPicPr>
          <p:cNvPr id="3" name="Εικόνα 7"/>
          <p:cNvPicPr>
            <a:picLocks noChangeAspect="1"/>
          </p:cNvPicPr>
          <p:nvPr/>
        </p:nvPicPr>
        <p:blipFill>
          <a:blip r:embed="rId3">
            <a:clrChange>
              <a:clrFrom>
                <a:srgbClr val="DFFCFB"/>
              </a:clrFrom>
              <a:clrTo>
                <a:srgbClr val="DFFCFB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47"/>
            <a:ext cx="1283230" cy="1209941"/>
          </a:xfrm>
          <a:prstGeom prst="rect">
            <a:avLst/>
          </a:prstGeom>
          <a:solidFill>
            <a:srgbClr val="28F6B6">
              <a:alpha val="80000"/>
            </a:srgbClr>
          </a:solidFill>
        </p:spPr>
      </p:pic>
      <p:sp>
        <p:nvSpPr>
          <p:cNvPr id="5" name="TextBox 4"/>
          <p:cNvSpPr txBox="1"/>
          <p:nvPr/>
        </p:nvSpPr>
        <p:spPr>
          <a:xfrm>
            <a:off x="1283230" y="-1106"/>
            <a:ext cx="6571740" cy="1200328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tabLst>
                <a:tab pos="3133725" algn="ctr"/>
              </a:tabLst>
            </a:pP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ANESTHESIOLOGIC CLINIC</a:t>
            </a:r>
            <a:endParaRPr lang="el-GR" sz="24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>
              <a:tabLst>
                <a:tab pos="3230563" algn="ctr"/>
              </a:tabLst>
            </a:pP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UNIVERSITY HOSPITAL of LARISSA</a:t>
            </a:r>
            <a:endParaRPr lang="el-GR" sz="24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defTabSz="487363">
              <a:tabLst>
                <a:tab pos="3230563" algn="ctr"/>
              </a:tabLst>
            </a:pPr>
            <a:r>
              <a:rPr lang="el-GR" sz="24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4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4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-1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15423" y="2254354"/>
            <a:ext cx="4369022" cy="1754327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</a:t>
            </a:r>
          </a:p>
          <a:p>
            <a:pPr algn="ctr"/>
            <a:r>
              <a:rPr lang="en-US" sz="3600" b="1" dirty="0" smtClean="0">
                <a:solidFill>
                  <a:schemeClr val="accent2"/>
                </a:solidFill>
                <a:latin typeface="Comic Sans MS"/>
                <a:cs typeface="Comic Sans MS"/>
              </a:rPr>
              <a:t>BASIC </a:t>
            </a:r>
            <a:r>
              <a:rPr lang="el-GR" sz="3600" b="1" dirty="0" smtClean="0">
                <a:solidFill>
                  <a:schemeClr val="accent2"/>
                </a:solidFill>
                <a:latin typeface="Comic Sans MS"/>
                <a:cs typeface="Comic Sans MS"/>
              </a:rPr>
              <a:t> </a:t>
            </a:r>
            <a:r>
              <a:rPr lang="en-US" sz="3600" b="1" dirty="0" smtClean="0">
                <a:solidFill>
                  <a:schemeClr val="accent2"/>
                </a:solidFill>
                <a:latin typeface="Comic Sans MS"/>
                <a:cs typeface="Comic Sans MS"/>
              </a:rPr>
              <a:t>LIFE SUPPORT </a:t>
            </a:r>
            <a:endParaRPr lang="el-GR" sz="3600" b="1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  <p:sp>
        <p:nvSpPr>
          <p:cNvPr id="7" name="TextBox 2"/>
          <p:cNvSpPr txBox="1"/>
          <p:nvPr/>
        </p:nvSpPr>
        <p:spPr>
          <a:xfrm>
            <a:off x="5893794" y="5674603"/>
            <a:ext cx="321471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519200" algn="ctr"/>
              </a:tabLst>
            </a:pPr>
            <a:r>
              <a:rPr lang="el-GR" b="1" dirty="0" smtClean="0">
                <a:solidFill>
                  <a:srgbClr val="C0504D"/>
                </a:solidFill>
                <a:latin typeface="Comic Sans MS"/>
                <a:cs typeface="Comic Sans MS"/>
              </a:rPr>
              <a:t>	</a:t>
            </a:r>
            <a:r>
              <a:rPr lang="en-US" b="1" dirty="0" err="1" smtClean="0">
                <a:solidFill>
                  <a:srgbClr val="C0504D"/>
                </a:solidFill>
                <a:latin typeface="Comic Sans MS"/>
                <a:cs typeface="Comic Sans MS"/>
              </a:rPr>
              <a:t>Konstantinos</a:t>
            </a:r>
            <a:r>
              <a:rPr lang="en-US" b="1" dirty="0" smtClean="0">
                <a:solidFill>
                  <a:srgbClr val="C0504D"/>
                </a:solidFill>
                <a:latin typeface="Comic Sans MS"/>
                <a:cs typeface="Comic Sans MS"/>
              </a:rPr>
              <a:t> </a:t>
            </a:r>
            <a:r>
              <a:rPr lang="en-US" b="1" dirty="0" err="1" smtClean="0">
                <a:solidFill>
                  <a:srgbClr val="C0504D"/>
                </a:solidFill>
                <a:latin typeface="Comic Sans MS"/>
                <a:cs typeface="Comic Sans MS"/>
              </a:rPr>
              <a:t>Stamoulis</a:t>
            </a:r>
            <a:endParaRPr lang="el-GR" b="1" dirty="0" smtClean="0">
              <a:solidFill>
                <a:srgbClr val="C0504D"/>
              </a:solidFill>
              <a:latin typeface="Comic Sans MS"/>
              <a:cs typeface="Comic Sans MS"/>
            </a:endParaRPr>
          </a:p>
          <a:p>
            <a:pPr>
              <a:tabLst>
                <a:tab pos="1519200" algn="ctr"/>
              </a:tabLst>
            </a:pPr>
            <a:r>
              <a:rPr lang="el-GR" sz="1600" dirty="0" smtClean="0">
                <a:solidFill>
                  <a:srgbClr val="C0504D"/>
                </a:solidFill>
                <a:latin typeface="Comic Sans MS"/>
                <a:cs typeface="Comic Sans MS"/>
              </a:rPr>
              <a:t>	</a:t>
            </a:r>
            <a:r>
              <a:rPr lang="en-US" dirty="0" smtClean="0">
                <a:solidFill>
                  <a:srgbClr val="C0504D"/>
                </a:solidFill>
                <a:latin typeface="Comic Sans MS"/>
                <a:cs typeface="Comic Sans MS"/>
              </a:rPr>
              <a:t>Consultant Anesthesiologist</a:t>
            </a:r>
            <a:endParaRPr lang="el-GR" dirty="0" smtClean="0">
              <a:solidFill>
                <a:srgbClr val="C0504D"/>
              </a:solidFill>
              <a:latin typeface="Comic Sans MS"/>
              <a:cs typeface="Comic Sans MS"/>
            </a:endParaRPr>
          </a:p>
          <a:p>
            <a:pPr>
              <a:tabLst>
                <a:tab pos="1519200" algn="ctr"/>
              </a:tabLst>
            </a:pPr>
            <a:r>
              <a:rPr lang="el-GR" sz="1600" dirty="0" smtClean="0">
                <a:solidFill>
                  <a:srgbClr val="C0504D"/>
                </a:solidFill>
                <a:latin typeface="Comic Sans MS"/>
                <a:cs typeface="Comic Sans MS"/>
              </a:rPr>
              <a:t>	</a:t>
            </a:r>
            <a:r>
              <a:rPr lang="en-US" sz="1600" dirty="0" err="1" smtClean="0">
                <a:solidFill>
                  <a:srgbClr val="C0504D"/>
                </a:solidFill>
                <a:latin typeface="Comic Sans MS"/>
                <a:cs typeface="Comic Sans MS"/>
              </a:rPr>
              <a:t>Anesthesiologic</a:t>
            </a:r>
            <a:r>
              <a:rPr lang="en-US" sz="1600" dirty="0" smtClean="0">
                <a:solidFill>
                  <a:srgbClr val="C0504D"/>
                </a:solidFill>
                <a:latin typeface="Comic Sans MS"/>
                <a:cs typeface="Comic Sans MS"/>
              </a:rPr>
              <a:t> clinic </a:t>
            </a:r>
            <a:endParaRPr lang="el-GR" sz="1600" dirty="0" smtClean="0">
              <a:solidFill>
                <a:srgbClr val="C0504D"/>
              </a:solidFill>
              <a:latin typeface="Comic Sans MS"/>
              <a:cs typeface="Comic Sans MS"/>
            </a:endParaRPr>
          </a:p>
          <a:p>
            <a:pPr>
              <a:tabLst>
                <a:tab pos="1519200" algn="ctr"/>
              </a:tabLst>
            </a:pPr>
            <a:r>
              <a:rPr lang="el-GR" sz="1600" dirty="0" smtClean="0">
                <a:solidFill>
                  <a:srgbClr val="C0504D"/>
                </a:solidFill>
                <a:latin typeface="Comic Sans MS"/>
                <a:cs typeface="Comic Sans MS"/>
              </a:rPr>
              <a:t>	</a:t>
            </a:r>
            <a:r>
              <a:rPr lang="en-US" sz="1600" dirty="0" smtClean="0">
                <a:solidFill>
                  <a:srgbClr val="C0504D"/>
                </a:solidFill>
                <a:latin typeface="Comic Sans MS"/>
                <a:cs typeface="Comic Sans MS"/>
              </a:rPr>
              <a:t>University Hospital of Larissa</a:t>
            </a:r>
            <a:endParaRPr lang="el-GR" sz="1600" dirty="0">
              <a:solidFill>
                <a:srgbClr val="C0504D"/>
              </a:solidFill>
              <a:latin typeface="Comic Sans MS"/>
              <a:cs typeface="Comic Sans M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4970" y="-5047"/>
            <a:ext cx="1324696" cy="120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218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00" y="1778000"/>
            <a:ext cx="8394700" cy="33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769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1753818"/>
            <a:ext cx="9143999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omic Sans MS"/>
                <a:cs typeface="Comic Sans MS"/>
              </a:rPr>
              <a:t>Basic life support</a:t>
            </a:r>
            <a:r>
              <a:rPr lang="el-GR" sz="2800" b="1" dirty="0" smtClean="0">
                <a:latin typeface="Comic Sans MS"/>
                <a:cs typeface="Comic Sans MS"/>
              </a:rPr>
              <a:t> </a:t>
            </a:r>
          </a:p>
          <a:p>
            <a:pPr algn="ctr"/>
            <a:endParaRPr lang="el-GR" sz="2800" dirty="0" smtClean="0">
              <a:latin typeface="Comic Sans MS"/>
              <a:cs typeface="Comic Sans MS"/>
            </a:endParaRPr>
          </a:p>
          <a:p>
            <a:pPr algn="ctr"/>
            <a:r>
              <a:rPr lang="en-US" sz="2800" dirty="0" smtClean="0">
                <a:latin typeface="Comic Sans MS"/>
                <a:cs typeface="Comic Sans MS"/>
              </a:rPr>
              <a:t>Is the basic level (initial resuscitation) of care of a cardiac arrest victim</a:t>
            </a:r>
          </a:p>
          <a:p>
            <a:pPr algn="ctr"/>
            <a:endParaRPr lang="en-US" sz="2800" dirty="0">
              <a:latin typeface="Comic Sans MS"/>
              <a:cs typeface="Comic Sans MS"/>
            </a:endParaRPr>
          </a:p>
          <a:p>
            <a:pPr marL="457200" indent="-457200">
              <a:buFont typeface="Wingdings" charset="2"/>
              <a:buChar char="Ø"/>
            </a:pPr>
            <a:r>
              <a:rPr lang="en-US" sz="2800" dirty="0" smtClean="0">
                <a:latin typeface="Comic Sans MS"/>
                <a:cs typeface="Comic Sans MS"/>
              </a:rPr>
              <a:t>airway</a:t>
            </a:r>
            <a:r>
              <a:rPr lang="en-US" sz="2800" dirty="0">
                <a:latin typeface="Comic Sans MS"/>
                <a:cs typeface="Comic Sans MS"/>
              </a:rPr>
              <a:t>, breathing and circulation support without the use of equipment other than a protective </a:t>
            </a:r>
            <a:r>
              <a:rPr lang="en-US" sz="2800" dirty="0" smtClean="0">
                <a:latin typeface="Comic Sans MS"/>
                <a:cs typeface="Comic Sans MS"/>
              </a:rPr>
              <a:t>device</a:t>
            </a:r>
          </a:p>
          <a:p>
            <a:pPr marL="457200" indent="-457200">
              <a:buFont typeface="Wingdings" charset="2"/>
              <a:buChar char="Ø"/>
            </a:pPr>
            <a:endParaRPr lang="en-US" sz="2800" dirty="0">
              <a:latin typeface="Comic Sans MS"/>
              <a:cs typeface="Comic Sans MS"/>
            </a:endParaRPr>
          </a:p>
          <a:p>
            <a:pPr marL="457200" indent="-457200">
              <a:buFont typeface="Wingdings" charset="2"/>
              <a:buChar char="Ø"/>
            </a:pPr>
            <a:r>
              <a:rPr lang="en-US" sz="2800" dirty="0" smtClean="0">
                <a:latin typeface="Comic Sans MS"/>
                <a:cs typeface="Comic Sans MS"/>
              </a:rPr>
              <a:t>use </a:t>
            </a:r>
            <a:r>
              <a:rPr lang="en-US" sz="2800" dirty="0">
                <a:latin typeface="Comic Sans MS"/>
                <a:cs typeface="Comic Sans MS"/>
              </a:rPr>
              <a:t>of an </a:t>
            </a:r>
            <a:r>
              <a:rPr lang="en-US" sz="2800" dirty="0" smtClean="0">
                <a:latin typeface="Comic Sans MS"/>
                <a:cs typeface="Comic Sans MS"/>
              </a:rPr>
              <a:t>AED</a:t>
            </a:r>
            <a:endParaRPr lang="en-US" sz="2800" dirty="0">
              <a:latin typeface="Comic Sans MS"/>
              <a:cs typeface="Comic Sans MS"/>
            </a:endParaRPr>
          </a:p>
          <a:p>
            <a:endParaRPr lang="en-US" sz="2800" dirty="0">
              <a:latin typeface="Comic Sans MS"/>
              <a:cs typeface="Comic Sans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389850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2047914"/>
            <a:ext cx="9143999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el-GR" sz="2800" dirty="0" smtClean="0">
                <a:latin typeface="Comic Sans MS"/>
                <a:cs typeface="Comic Sans MS"/>
              </a:rPr>
              <a:t>350.000 – 700.000 </a:t>
            </a:r>
            <a:r>
              <a:rPr lang="en-US" sz="2800" dirty="0" err="1" smtClean="0">
                <a:latin typeface="Comic Sans MS"/>
                <a:cs typeface="Comic Sans MS"/>
              </a:rPr>
              <a:t>victics</a:t>
            </a:r>
            <a:r>
              <a:rPr lang="el-GR" sz="2800" dirty="0" smtClean="0">
                <a:latin typeface="Comic Sans MS"/>
                <a:cs typeface="Comic Sans MS"/>
              </a:rPr>
              <a:t> / </a:t>
            </a:r>
            <a:r>
              <a:rPr lang="en-US" sz="2800" dirty="0" smtClean="0">
                <a:latin typeface="Comic Sans MS"/>
                <a:cs typeface="Comic Sans MS"/>
              </a:rPr>
              <a:t>year</a:t>
            </a:r>
            <a:r>
              <a:rPr lang="el-GR" sz="2800" dirty="0" smtClean="0">
                <a:latin typeface="Comic Sans MS"/>
                <a:cs typeface="Comic Sans MS"/>
              </a:rPr>
              <a:t> </a:t>
            </a:r>
            <a:r>
              <a:rPr lang="en-US" sz="2800" dirty="0" smtClean="0">
                <a:latin typeface="Comic Sans MS"/>
                <a:cs typeface="Comic Sans MS"/>
              </a:rPr>
              <a:t>in Europe</a:t>
            </a:r>
            <a:endParaRPr lang="el-GR" sz="2800" dirty="0" smtClean="0">
              <a:latin typeface="Comic Sans MS"/>
              <a:cs typeface="Comic Sans MS"/>
            </a:endParaRPr>
          </a:p>
          <a:p>
            <a:endParaRPr lang="el-GR" sz="2800" dirty="0" smtClean="0">
              <a:latin typeface="Comic Sans MS"/>
              <a:cs typeface="Comic Sans MS"/>
            </a:endParaRPr>
          </a:p>
          <a:p>
            <a:pPr marL="457200" indent="-457200">
              <a:buFont typeface="Wingdings" charset="2"/>
              <a:buChar char="ü"/>
            </a:pPr>
            <a:r>
              <a:rPr lang="el-GR" sz="2800" dirty="0" smtClean="0">
                <a:latin typeface="Comic Sans MS"/>
                <a:cs typeface="Comic Sans MS"/>
              </a:rPr>
              <a:t>25 – 50 % </a:t>
            </a:r>
            <a:r>
              <a:rPr lang="en-US" sz="2800" dirty="0" smtClean="0">
                <a:latin typeface="Comic Sans MS"/>
                <a:cs typeface="Comic Sans MS"/>
              </a:rPr>
              <a:t>the initial rhythm is VF/VT</a:t>
            </a:r>
          </a:p>
          <a:p>
            <a:pPr marL="457200" indent="-457200">
              <a:buFont typeface="Wingdings" charset="2"/>
              <a:buChar char="ü"/>
            </a:pPr>
            <a:endParaRPr lang="en-US" sz="2800" dirty="0" smtClean="0">
              <a:latin typeface="Comic Sans MS"/>
              <a:cs typeface="Comic Sans MS"/>
            </a:endParaRPr>
          </a:p>
          <a:p>
            <a:pPr marL="457200" indent="-457200">
              <a:buFont typeface="Wingdings" charset="2"/>
              <a:buChar char="ü"/>
            </a:pPr>
            <a:r>
              <a:rPr lang="en-US" sz="2800" dirty="0">
                <a:latin typeface="Comic Sans MS"/>
                <a:cs typeface="Comic Sans MS"/>
              </a:rPr>
              <a:t>«Defibrillation within 3–5 min of collapse can produce survival rates as high as 50–70%.»</a:t>
            </a:r>
          </a:p>
          <a:p>
            <a:endParaRPr lang="en-US" sz="2800" dirty="0">
              <a:latin typeface="Comic Sans MS"/>
              <a:cs typeface="Comic Sans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222331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94" y="1103722"/>
            <a:ext cx="2871664" cy="56043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884" y="1143826"/>
            <a:ext cx="4660900" cy="12319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3828" y="1683576"/>
            <a:ext cx="4445000" cy="1079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1158" y="2763076"/>
            <a:ext cx="4559300" cy="1066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7628" y="3727116"/>
            <a:ext cx="4521200" cy="11684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1100" y="4727742"/>
            <a:ext cx="4419600" cy="10795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1100" y="4867266"/>
            <a:ext cx="4559300" cy="15494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70763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4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1579" y="1103722"/>
            <a:ext cx="4089400" cy="5715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0315" y="1644316"/>
            <a:ext cx="50265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omic Sans MS"/>
                <a:cs typeface="Comic Sans MS"/>
              </a:rPr>
              <a:t>Make sure that victim and you are safe</a:t>
            </a:r>
            <a:endParaRPr lang="en-US" sz="3200" b="1" dirty="0">
              <a:latin typeface="Comic Sans MS"/>
              <a:cs typeface="Comic Sans M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733784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61758"/>
            <a:ext cx="9144000" cy="4279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3850" y="1647885"/>
            <a:ext cx="628609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omic Sans MS"/>
                <a:cs typeface="Comic Sans MS"/>
              </a:rPr>
              <a:t>Check the victim for a </a:t>
            </a:r>
            <a:r>
              <a:rPr lang="en-US" sz="3200" dirty="0" err="1" smtClean="0">
                <a:latin typeface="Comic Sans MS"/>
                <a:cs typeface="Comic Sans MS"/>
              </a:rPr>
              <a:t>responce</a:t>
            </a:r>
            <a:endParaRPr lang="en-US" sz="3200" dirty="0">
              <a:latin typeface="Comic Sans MS"/>
              <a:cs typeface="Comic Sans MS"/>
            </a:endParaRPr>
          </a:p>
        </p:txBody>
      </p:sp>
      <p:sp>
        <p:nvSpPr>
          <p:cNvPr id="8" name="Oval Callout 7"/>
          <p:cNvSpPr/>
          <p:nvPr/>
        </p:nvSpPr>
        <p:spPr>
          <a:xfrm>
            <a:off x="3402067" y="2461758"/>
            <a:ext cx="4263924" cy="1378268"/>
          </a:xfrm>
          <a:prstGeom prst="wedgeEllipseCallout">
            <a:avLst>
              <a:gd name="adj1" fmla="val -51329"/>
              <a:gd name="adj2" fmla="val 4933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Comic Sans MS"/>
                <a:cs typeface="Comic Sans MS"/>
              </a:rPr>
              <a:t>Are you OK?</a:t>
            </a:r>
            <a:endParaRPr lang="en-US" sz="32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998341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82" y="1146866"/>
            <a:ext cx="6751721" cy="57111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90819" y="4545263"/>
            <a:ext cx="24831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omic Sans MS"/>
                <a:cs typeface="Comic Sans MS"/>
              </a:rPr>
              <a:t>HEAD TILT</a:t>
            </a:r>
          </a:p>
          <a:p>
            <a:endParaRPr lang="en-US" sz="3200" dirty="0" smtClean="0">
              <a:latin typeface="Comic Sans MS"/>
              <a:cs typeface="Comic Sans MS"/>
            </a:endParaRPr>
          </a:p>
          <a:p>
            <a:r>
              <a:rPr lang="en-US" sz="3200" dirty="0" smtClean="0">
                <a:latin typeface="Comic Sans MS"/>
                <a:cs typeface="Comic Sans MS"/>
              </a:rPr>
              <a:t>CHIN LIFT</a:t>
            </a:r>
            <a:endParaRPr lang="en-US" sz="3200" dirty="0">
              <a:latin typeface="Comic Sans MS"/>
              <a:cs typeface="Comic Sans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968758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4010" r="1754"/>
          <a:stretch/>
        </p:blipFill>
        <p:spPr>
          <a:xfrm>
            <a:off x="1859798" y="1947176"/>
            <a:ext cx="5521740" cy="491082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103722"/>
            <a:ext cx="9144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Comic Sans MS"/>
                <a:cs typeface="Comic Sans MS"/>
              </a:rPr>
              <a:t>Listen, Look, Feel for normal breathing</a:t>
            </a:r>
            <a:endParaRPr lang="el-GR" sz="3200" dirty="0" smtClean="0">
              <a:latin typeface="Comic Sans MS"/>
              <a:cs typeface="Comic Sans MS"/>
            </a:endParaRPr>
          </a:p>
          <a:p>
            <a:endParaRPr lang="en-US" sz="1400" dirty="0">
              <a:latin typeface="Comic Sans MS"/>
              <a:cs typeface="Comic Sans M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795352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00" y="2105716"/>
            <a:ext cx="8026400" cy="4521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149077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Comic Sans MS"/>
                <a:cs typeface="Comic Sans MS"/>
              </a:rPr>
              <a:t>Activate emergency services </a:t>
            </a:r>
            <a:endParaRPr lang="en-US" sz="32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965873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39" y="1308099"/>
            <a:ext cx="7652809" cy="49483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84842" y="2580111"/>
            <a:ext cx="588211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116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966656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0" y="2877403"/>
            <a:ext cx="8775700" cy="3086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7800" y="1421112"/>
            <a:ext cx="510588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omic Sans MS"/>
                <a:cs typeface="Comic Sans MS"/>
              </a:rPr>
              <a:t>Start chest compressions</a:t>
            </a:r>
            <a:endParaRPr lang="en-US" sz="32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955583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286294"/>
            <a:ext cx="8839200" cy="5270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560081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1620908"/>
            <a:ext cx="8750300" cy="4432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123398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4130"/>
          <a:stretch/>
        </p:blipFill>
        <p:spPr>
          <a:xfrm rot="16200000">
            <a:off x="-1354910" y="2458631"/>
            <a:ext cx="5757823" cy="304800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97158" y="1216526"/>
            <a:ext cx="491957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en-US" sz="3200" dirty="0" smtClean="0">
                <a:latin typeface="Comic Sans MS"/>
                <a:cs typeface="Comic Sans MS"/>
              </a:rPr>
              <a:t>Press the sternum at least 5cm but not more that 6 cm</a:t>
            </a:r>
          </a:p>
          <a:p>
            <a:endParaRPr lang="en-US" sz="3200" dirty="0">
              <a:latin typeface="Comic Sans MS"/>
              <a:cs typeface="Comic Sans MS"/>
            </a:endParaRPr>
          </a:p>
          <a:p>
            <a:pPr marL="457200" indent="-457200">
              <a:buFont typeface="Wingdings" charset="2"/>
              <a:buChar char="ü"/>
            </a:pPr>
            <a:r>
              <a:rPr lang="en-US" sz="3200" dirty="0" smtClean="0">
                <a:latin typeface="Comic Sans MS"/>
                <a:cs typeface="Comic Sans MS"/>
              </a:rPr>
              <a:t>Release the press without losing contact </a:t>
            </a:r>
            <a:endParaRPr lang="el-GR" sz="3200" dirty="0" smtClean="0">
              <a:latin typeface="Comic Sans MS"/>
              <a:cs typeface="Comic Sans MS"/>
            </a:endParaRPr>
          </a:p>
          <a:p>
            <a:pPr marL="457200" indent="-457200">
              <a:buFont typeface="Wingdings" charset="2"/>
              <a:buChar char="ü"/>
            </a:pPr>
            <a:endParaRPr lang="en-US" sz="3200" dirty="0" smtClean="0">
              <a:latin typeface="Comic Sans MS"/>
              <a:cs typeface="Comic Sans MS"/>
            </a:endParaRPr>
          </a:p>
          <a:p>
            <a:pPr marL="457200" indent="-457200">
              <a:buFont typeface="Wingdings" charset="2"/>
              <a:buChar char="ü"/>
            </a:pPr>
            <a:r>
              <a:rPr lang="en-US" sz="3200" dirty="0" smtClean="0">
                <a:latin typeface="Comic Sans MS"/>
                <a:cs typeface="Comic Sans MS"/>
              </a:rPr>
              <a:t>Repeat at a rate 100-120/min</a:t>
            </a:r>
            <a:endParaRPr lang="el-GR" sz="3200" dirty="0">
              <a:latin typeface="Comic Sans MS"/>
              <a:cs typeface="Comic Sans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847168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3728" y="1859541"/>
            <a:ext cx="5776557" cy="49399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0" y="1133868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omic Sans MS"/>
                <a:cs typeface="Comic Sans MS"/>
              </a:rPr>
              <a:t>Combine chest compression with rescue breaths in a ratio 30:2</a:t>
            </a:r>
            <a:endParaRPr lang="en-US" sz="32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350713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495675"/>
            <a:ext cx="2819400" cy="285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33958"/>
            <a:ext cx="37293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omic Sans MS"/>
                <a:cs typeface="Comic Sans MS"/>
              </a:rPr>
              <a:t>When AED arrives</a:t>
            </a:r>
            <a:endParaRPr lang="en-US" sz="32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13306704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l-GR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ΒΑΣΙΚΗ ΥΠΟΣΤΗΡΙΞΗ ΤΗΣ ΖΩΗΣ ΣΤΟΝ ΕΝΗΛΙΚΑ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0902" t="2865" b="4863"/>
          <a:stretch/>
        </p:blipFill>
        <p:spPr>
          <a:xfrm>
            <a:off x="90720" y="1871565"/>
            <a:ext cx="4151922" cy="48526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236270" y="2026138"/>
            <a:ext cx="5125075" cy="3866025"/>
          </a:xfrm>
          <a:prstGeom prst="rect">
            <a:avLst/>
          </a:prstGeom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0720" y="1103814"/>
            <a:ext cx="5171141" cy="7678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latin typeface="Comic Sans MS" pitchFamily="66" charset="0"/>
              </a:rPr>
              <a:t>Activate the AED</a:t>
            </a:r>
          </a:p>
        </p:txBody>
      </p:sp>
    </p:spTree>
    <p:extLst>
      <p:ext uri="{BB962C8B-B14F-4D97-AF65-F5344CB8AC3E}">
        <p14:creationId xmlns:p14="http://schemas.microsoft.com/office/powerpoint/2010/main" val="1069746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08" y="3311902"/>
            <a:ext cx="8384387" cy="34124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8227"/>
          <a:stretch/>
        </p:blipFill>
        <p:spPr>
          <a:xfrm>
            <a:off x="986876" y="1216402"/>
            <a:ext cx="2398963" cy="2527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2236" y="1309970"/>
            <a:ext cx="2400300" cy="2349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93610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51358" y="82550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latin typeface="Comic Sans MS" pitchFamily="66" charset="0"/>
              </a:rPr>
              <a:t>Where you can find it</a:t>
            </a:r>
            <a:endParaRPr lang="el-GR" b="1" dirty="0">
              <a:latin typeface="Comic Sans MS" pitchFamily="66" charset="0"/>
            </a:endParaRPr>
          </a:p>
        </p:txBody>
      </p:sp>
      <p:sp>
        <p:nvSpPr>
          <p:cNvPr id="33795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ClrTx/>
              <a:buFont typeface="Wingdings" pitchFamily="2" charset="2"/>
              <a:buChar char="Ø"/>
            </a:pPr>
            <a:endParaRPr lang="el-GR" dirty="0" smtClean="0"/>
          </a:p>
          <a:p>
            <a:pPr eaLnBrk="1" hangingPunct="1">
              <a:buClrTx/>
              <a:buFont typeface="Wingdings" pitchFamily="2" charset="2"/>
              <a:buChar char="Ø"/>
            </a:pPr>
            <a:r>
              <a:rPr lang="en-US" dirty="0" smtClean="0">
                <a:latin typeface="Comic Sans MS"/>
                <a:cs typeface="Comic Sans MS"/>
              </a:rPr>
              <a:t>Hospitals, ambulances, health </a:t>
            </a:r>
            <a:r>
              <a:rPr lang="en-US" dirty="0" err="1" smtClean="0">
                <a:latin typeface="Comic Sans MS"/>
                <a:cs typeface="Comic Sans MS"/>
              </a:rPr>
              <a:t>centres</a:t>
            </a:r>
            <a:endParaRPr lang="en-US" dirty="0" smtClean="0">
              <a:latin typeface="Comic Sans MS"/>
              <a:cs typeface="Comic Sans MS"/>
            </a:endParaRPr>
          </a:p>
          <a:p>
            <a:pPr eaLnBrk="1" hangingPunct="1">
              <a:buClrTx/>
              <a:buFont typeface="Wingdings" pitchFamily="2" charset="2"/>
              <a:buChar char="Ø"/>
            </a:pPr>
            <a:endParaRPr lang="en-US" dirty="0" smtClean="0">
              <a:latin typeface="Comic Sans MS"/>
              <a:cs typeface="Comic Sans MS"/>
            </a:endParaRPr>
          </a:p>
          <a:p>
            <a:pPr eaLnBrk="1" hangingPunct="1">
              <a:buClrTx/>
              <a:buFont typeface="Wingdings" pitchFamily="2" charset="2"/>
              <a:buChar char="Ø"/>
            </a:pPr>
            <a:r>
              <a:rPr lang="en-US" dirty="0" smtClean="0">
                <a:latin typeface="Comic Sans MS"/>
                <a:cs typeface="Comic Sans MS"/>
              </a:rPr>
              <a:t>Public places</a:t>
            </a:r>
            <a:endParaRPr lang="el-GR" dirty="0" smtClean="0">
              <a:latin typeface="Comic Sans MS"/>
              <a:cs typeface="Comic Sans MS"/>
            </a:endParaRPr>
          </a:p>
        </p:txBody>
      </p:sp>
      <p:pic>
        <p:nvPicPr>
          <p:cNvPr id="33797" name="4 - Εικόνα" descr="AED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639" y="4164013"/>
            <a:ext cx="294957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4191718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443163"/>
            <a:ext cx="4114800" cy="403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525" y="2084388"/>
            <a:ext cx="3709988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84196" y="1315284"/>
            <a:ext cx="561784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omic Sans MS"/>
                <a:cs typeface="Comic Sans MS"/>
              </a:rPr>
              <a:t>Follow the spoken directions</a:t>
            </a:r>
            <a:endParaRPr lang="en-US" sz="32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72132536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337" y="1143000"/>
            <a:ext cx="6629400" cy="1143000"/>
          </a:xfrm>
        </p:spPr>
        <p:txBody>
          <a:bodyPr>
            <a:normAutofit/>
          </a:bodyPr>
          <a:lstStyle/>
          <a:p>
            <a:r>
              <a:rPr lang="el-GR" dirty="0" smtClean="0">
                <a:latin typeface="Comic Sans MS" pitchFamily="66" charset="0"/>
              </a:rPr>
              <a:t>   </a:t>
            </a:r>
            <a:r>
              <a:rPr lang="en-US" dirty="0" smtClean="0">
                <a:latin typeface="Comic Sans MS" pitchFamily="66" charset="0"/>
              </a:rPr>
              <a:t>Important points</a:t>
            </a:r>
            <a:endParaRPr lang="el-GR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Wet chest</a:t>
            </a:r>
            <a:endParaRPr lang="el-GR" dirty="0" smtClean="0">
              <a:latin typeface="Comic Sans MS" pitchFamily="66" charset="0"/>
            </a:endParaRPr>
          </a:p>
          <a:p>
            <a:r>
              <a:rPr lang="en-US" dirty="0" smtClean="0">
                <a:latin typeface="Comic Sans MS" pitchFamily="66" charset="0"/>
              </a:rPr>
              <a:t>Hairy chest</a:t>
            </a:r>
            <a:endParaRPr lang="el-GR" dirty="0" smtClean="0">
              <a:latin typeface="Comic Sans MS" pitchFamily="66" charset="0"/>
            </a:endParaRPr>
          </a:p>
          <a:p>
            <a:r>
              <a:rPr lang="en-US" dirty="0" smtClean="0">
                <a:latin typeface="Comic Sans MS" pitchFamily="66" charset="0"/>
              </a:rPr>
              <a:t>Pacemaker</a:t>
            </a:r>
            <a:endParaRPr lang="el-GR" dirty="0" smtClean="0">
              <a:latin typeface="Comic Sans MS" pitchFamily="66" charset="0"/>
            </a:endParaRPr>
          </a:p>
          <a:p>
            <a:r>
              <a:rPr lang="en-US" dirty="0" smtClean="0">
                <a:latin typeface="Comic Sans MS" pitchFamily="66" charset="0"/>
              </a:rPr>
              <a:t>Jewelry</a:t>
            </a:r>
            <a:endParaRPr lang="el-GR" dirty="0" smtClean="0">
              <a:latin typeface="Comic Sans MS" pitchFamily="66" charset="0"/>
            </a:endParaRPr>
          </a:p>
          <a:p>
            <a:r>
              <a:rPr lang="en-US" dirty="0" smtClean="0">
                <a:latin typeface="Comic Sans MS" pitchFamily="66" charset="0"/>
              </a:rPr>
              <a:t>Medication patch</a:t>
            </a:r>
            <a:endParaRPr lang="el-GR" dirty="0">
              <a:latin typeface="Comic Sans MS" pitchFamily="66" charset="0"/>
            </a:endParaRPr>
          </a:p>
        </p:txBody>
      </p:sp>
      <p:pic>
        <p:nvPicPr>
          <p:cNvPr id="4" name="3 - Εικόνα" descr="AED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895600"/>
            <a:ext cx="23907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332848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4990"/>
          <a:stretch/>
        </p:blipFill>
        <p:spPr>
          <a:xfrm>
            <a:off x="0" y="2434032"/>
            <a:ext cx="9144000" cy="209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04411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35200"/>
            <a:ext cx="9144000" cy="237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52143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49263" y="1417638"/>
            <a:ext cx="82296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b="1" dirty="0" err="1" smtClean="0">
                <a:latin typeface="Comic Sans MS" pitchFamily="66" charset="0"/>
              </a:rPr>
              <a:t>Shockable</a:t>
            </a:r>
            <a:r>
              <a:rPr lang="en-US" sz="3600" b="1" dirty="0" smtClean="0">
                <a:latin typeface="Comic Sans MS" pitchFamily="66" charset="0"/>
              </a:rPr>
              <a:t> </a:t>
            </a:r>
            <a:r>
              <a:rPr lang="en-US" sz="3600" b="1" dirty="0" err="1" smtClean="0">
                <a:latin typeface="Comic Sans MS" pitchFamily="66" charset="0"/>
              </a:rPr>
              <a:t>rythms</a:t>
            </a:r>
            <a:endParaRPr lang="el-GR" sz="3600" b="1" dirty="0">
              <a:latin typeface="Comic Sans MS" pitchFamily="66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49263" y="2579688"/>
            <a:ext cx="8229600" cy="3967162"/>
          </a:xfrm>
        </p:spPr>
        <p:txBody>
          <a:bodyPr rtlCol="0">
            <a:normAutofit/>
          </a:bodyPr>
          <a:lstStyle/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ClrTx/>
              <a:buFont typeface="Wingdings" pitchFamily="2" charset="2"/>
              <a:buChar char="Ø"/>
              <a:defRPr/>
            </a:pPr>
            <a:r>
              <a:rPr lang="en-US" sz="3600" b="1" i="1" dirty="0" smtClean="0">
                <a:latin typeface="Comic Sans MS" pitchFamily="66" charset="0"/>
              </a:rPr>
              <a:t>Ventricular </a:t>
            </a:r>
            <a:r>
              <a:rPr lang="en-US" sz="3600" b="1" i="1" dirty="0" err="1" smtClean="0">
                <a:latin typeface="Comic Sans MS" pitchFamily="66" charset="0"/>
              </a:rPr>
              <a:t>fibrilation</a:t>
            </a:r>
            <a:endParaRPr lang="el-GR" sz="3600" b="1" i="1" dirty="0" smtClean="0">
              <a:latin typeface="Comic Sans MS" pitchFamily="66" charset="0"/>
            </a:endParaRPr>
          </a:p>
          <a:p>
            <a:pPr marL="438912" indent="-320040" eaLnBrk="1" fontAlgn="auto" hangingPunct="1">
              <a:spcBef>
                <a:spcPts val="3600"/>
              </a:spcBef>
              <a:spcAft>
                <a:spcPts val="0"/>
              </a:spcAft>
              <a:buClrTx/>
              <a:buFont typeface="Wingdings" pitchFamily="2" charset="2"/>
              <a:buChar char="Ø"/>
              <a:defRPr/>
            </a:pPr>
            <a:r>
              <a:rPr lang="en-US" sz="3600" b="1" i="1" dirty="0" smtClean="0">
                <a:latin typeface="Comic Sans MS" pitchFamily="66" charset="0"/>
              </a:rPr>
              <a:t>Pulseless ventricular </a:t>
            </a:r>
            <a:r>
              <a:rPr lang="en-US" sz="3600" b="1" i="1" dirty="0" err="1" smtClean="0">
                <a:latin typeface="Comic Sans MS" pitchFamily="66" charset="0"/>
              </a:rPr>
              <a:t>thchycardia</a:t>
            </a:r>
            <a:endParaRPr lang="el-GR" sz="3600" b="1" i="1" dirty="0">
              <a:latin typeface="Comic Sans MS" pitchFamily="66" charset="0"/>
            </a:endParaRPr>
          </a:p>
        </p:txBody>
      </p:sp>
      <p:pic>
        <p:nvPicPr>
          <p:cNvPr id="43012" name="3 - Εικόνα" descr="AED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441960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3724183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028133"/>
            <a:ext cx="8229600" cy="84408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dirty="0" smtClean="0">
                <a:latin typeface="Comic Sans MS" pitchFamily="66" charset="0"/>
              </a:rPr>
              <a:t> </a:t>
            </a:r>
            <a:r>
              <a:rPr lang="en-US" sz="3600" dirty="0" smtClean="0">
                <a:latin typeface="Comic Sans MS" pitchFamily="66" charset="0"/>
              </a:rPr>
              <a:t>Ventricular fibrillation</a:t>
            </a:r>
            <a:r>
              <a:rPr lang="el-GR" sz="3600" dirty="0" smtClean="0">
                <a:latin typeface="Comic Sans MS" pitchFamily="66" charset="0"/>
              </a:rPr>
              <a:t> </a:t>
            </a:r>
            <a:r>
              <a:rPr lang="en-GB" sz="3600" dirty="0" smtClean="0">
                <a:latin typeface="Comic Sans MS" pitchFamily="66" charset="0"/>
              </a:rPr>
              <a:t>(VF)</a:t>
            </a:r>
          </a:p>
        </p:txBody>
      </p:sp>
      <p:pic>
        <p:nvPicPr>
          <p:cNvPr id="44036" name="Picture 7" descr="009 ECG coarse vfib sm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4" r="11768"/>
          <a:stretch>
            <a:fillRect/>
          </a:stretch>
        </p:blipFill>
        <p:spPr bwMode="auto">
          <a:xfrm>
            <a:off x="420688" y="1814435"/>
            <a:ext cx="8328025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933" y="3875293"/>
            <a:ext cx="8130940" cy="298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904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1136278"/>
            <a:ext cx="8229600" cy="125106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Comic Sans MS" pitchFamily="66" charset="0"/>
              </a:rPr>
              <a:t>Pulseless ventricular </a:t>
            </a:r>
            <a:r>
              <a:rPr lang="en-US" dirty="0" err="1" smtClean="0">
                <a:latin typeface="Comic Sans MS" pitchFamily="66" charset="0"/>
              </a:rPr>
              <a:t>tachcardia</a:t>
            </a:r>
            <a:r>
              <a:rPr lang="en-GB" dirty="0" smtClean="0">
                <a:latin typeface="Comic Sans MS" pitchFamily="66" charset="0"/>
              </a:rPr>
              <a:t> (PVT)</a:t>
            </a:r>
          </a:p>
        </p:txBody>
      </p:sp>
      <p:pic>
        <p:nvPicPr>
          <p:cNvPr id="45059" name="Picture 7" descr="011 ECG vta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9" r="8235"/>
          <a:stretch>
            <a:fillRect/>
          </a:stretch>
        </p:blipFill>
        <p:spPr bwMode="auto">
          <a:xfrm>
            <a:off x="417513" y="2387340"/>
            <a:ext cx="828040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63382"/>
            <a:ext cx="9144000" cy="199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339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49263" y="1544568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Comic Sans MS" pitchFamily="66" charset="0"/>
              </a:rPr>
              <a:t>Non </a:t>
            </a:r>
            <a:r>
              <a:rPr lang="en-US" dirty="0" err="1" smtClean="0">
                <a:latin typeface="Comic Sans MS" pitchFamily="66" charset="0"/>
              </a:rPr>
              <a:t>shockable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rythms</a:t>
            </a:r>
            <a:endParaRPr lang="el-GR" dirty="0">
              <a:latin typeface="Comic Sans MS" pitchFamily="66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49263" y="2579688"/>
            <a:ext cx="8229600" cy="3967162"/>
          </a:xfrm>
        </p:spPr>
        <p:txBody>
          <a:bodyPr rtlCol="0">
            <a:normAutofit/>
          </a:bodyPr>
          <a:lstStyle/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ClrTx/>
              <a:buFont typeface="Wingdings" pitchFamily="2" charset="2"/>
              <a:buChar char="Ø"/>
              <a:defRPr/>
            </a:pPr>
            <a:r>
              <a:rPr lang="en-US" sz="3600" dirty="0" err="1" smtClean="0">
                <a:latin typeface="Comic Sans MS" pitchFamily="66" charset="0"/>
              </a:rPr>
              <a:t>Asystole</a:t>
            </a:r>
            <a:endParaRPr lang="el-GR" sz="3600" dirty="0" smtClean="0">
              <a:latin typeface="Comic Sans MS" pitchFamily="66" charset="0"/>
            </a:endParaRPr>
          </a:p>
          <a:p>
            <a:pPr marL="438912" indent="-320040" eaLnBrk="1" fontAlgn="auto" hangingPunct="1">
              <a:spcBef>
                <a:spcPts val="3600"/>
              </a:spcBef>
              <a:spcAft>
                <a:spcPts val="0"/>
              </a:spcAft>
              <a:buClrTx/>
              <a:buFont typeface="Wingdings" pitchFamily="2" charset="2"/>
              <a:buChar char="Ø"/>
              <a:defRPr/>
            </a:pPr>
            <a:r>
              <a:rPr lang="en-US" sz="3600" dirty="0" smtClean="0">
                <a:latin typeface="Comic Sans MS" pitchFamily="66" charset="0"/>
              </a:rPr>
              <a:t>Pulseless electrical activity</a:t>
            </a:r>
            <a:endParaRPr lang="el-GR" sz="3600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3809293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type="title"/>
          </p:nvPr>
        </p:nvSpPr>
        <p:spPr>
          <a:xfrm>
            <a:off x="577850" y="1133959"/>
            <a:ext cx="8229600" cy="843146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latin typeface="Comic Sans MS" pitchFamily="66" charset="0"/>
              </a:rPr>
              <a:t>Asystole</a:t>
            </a:r>
            <a:endParaRPr lang="en-GB" dirty="0" smtClean="0">
              <a:latin typeface="Comic Sans MS" pitchFamily="66" charset="0"/>
            </a:endParaRPr>
          </a:p>
        </p:txBody>
      </p:sp>
      <p:pic>
        <p:nvPicPr>
          <p:cNvPr id="48132" name="Picture 7" descr="014 ECG asystole sm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1" r="7916"/>
          <a:stretch>
            <a:fillRect/>
          </a:stretch>
        </p:blipFill>
        <p:spPr bwMode="auto">
          <a:xfrm>
            <a:off x="457200" y="1931658"/>
            <a:ext cx="8064500" cy="235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600" y="4899050"/>
            <a:ext cx="66421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221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type="title"/>
          </p:nvPr>
        </p:nvSpPr>
        <p:spPr>
          <a:xfrm>
            <a:off x="155275" y="1330403"/>
            <a:ext cx="8833450" cy="680319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latin typeface="Comic Sans MS" pitchFamily="66" charset="0"/>
              </a:rPr>
              <a:t>Pulseless electrical </a:t>
            </a:r>
            <a:r>
              <a:rPr lang="en-US" sz="3200" dirty="0" err="1" smtClean="0">
                <a:latin typeface="Comic Sans MS" pitchFamily="66" charset="0"/>
              </a:rPr>
              <a:t>acivity</a:t>
            </a:r>
            <a:endParaRPr lang="en-GB" sz="3200" dirty="0" smtClean="0">
              <a:latin typeface="Comic Sans MS" pitchFamily="66" charset="0"/>
            </a:endParaRPr>
          </a:p>
        </p:txBody>
      </p:sp>
      <p:grpSp>
        <p:nvGrpSpPr>
          <p:cNvPr id="49156" name="Group 7"/>
          <p:cNvGrpSpPr>
            <a:grpSpLocks/>
          </p:cNvGrpSpPr>
          <p:nvPr/>
        </p:nvGrpSpPr>
        <p:grpSpPr bwMode="auto">
          <a:xfrm>
            <a:off x="1332390" y="1928813"/>
            <a:ext cx="5975350" cy="3013075"/>
            <a:chOff x="888" y="872"/>
            <a:chExt cx="3984" cy="2125"/>
          </a:xfrm>
        </p:grpSpPr>
        <p:pic>
          <p:nvPicPr>
            <p:cNvPr id="49157" name="Picture 6" descr="022 ECG supraventricular tachycardia small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83" r="10417"/>
            <a:stretch>
              <a:fillRect/>
            </a:stretch>
          </p:blipFill>
          <p:spPr bwMode="auto">
            <a:xfrm>
              <a:off x="888" y="872"/>
              <a:ext cx="3984" cy="1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58" name="Picture 7" descr="020 ECG av-block III° - complete heartblock 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34" r="12500"/>
            <a:stretch>
              <a:fillRect/>
            </a:stretch>
          </p:blipFill>
          <p:spPr bwMode="auto">
            <a:xfrm>
              <a:off x="984" y="1928"/>
              <a:ext cx="3792" cy="1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500" y="5269159"/>
            <a:ext cx="74803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234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35200"/>
            <a:ext cx="9144000" cy="23733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85705"/>
            <a:ext cx="9144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59287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795" y="1414554"/>
            <a:ext cx="8384716" cy="475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05766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LS AED demo video by ERC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2318" y="1601464"/>
            <a:ext cx="7383884" cy="41495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462095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3722"/>
            <a:ext cx="3517900" cy="2451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405" y="1129122"/>
            <a:ext cx="3581400" cy="2425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68010"/>
            <a:ext cx="3581400" cy="2425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1613" y="3916947"/>
            <a:ext cx="3492500" cy="279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78" y="1804736"/>
            <a:ext cx="9034240" cy="42778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683678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5775" y="1103722"/>
            <a:ext cx="2959552" cy="57005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11" y="1265703"/>
            <a:ext cx="4080042" cy="53082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4228076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200" y="1215860"/>
            <a:ext cx="8051800" cy="5575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039391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935"/>
                    </a14:imgEffect>
                    <a14:imgEffect>
                      <a14:saturation sat="170000"/>
                    </a14:imgEffect>
                    <a14:imgEffect>
                      <a14:brightnessContrast contrast="-2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5185" t="49317" b="20468"/>
          <a:stretch/>
        </p:blipFill>
        <p:spPr>
          <a:xfrm>
            <a:off x="5593348" y="1783346"/>
            <a:ext cx="3550652" cy="207210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5185" t="49317" b="20468"/>
          <a:stretch/>
        </p:blipFill>
        <p:spPr>
          <a:xfrm>
            <a:off x="0" y="2031999"/>
            <a:ext cx="3422322" cy="207210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739761" y="2712879"/>
            <a:ext cx="324929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l-GR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/>
                <a:cs typeface="Comic Sans MS"/>
              </a:rPr>
              <a:t>Ευχαριστώ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Εικόνα 7"/>
          <p:cNvPicPr>
            <a:picLocks noChangeAspect="1"/>
          </p:cNvPicPr>
          <p:nvPr/>
        </p:nvPicPr>
        <p:blipFill>
          <a:blip r:embed="rId5">
            <a:clrChange>
              <a:clrFrom>
                <a:srgbClr val="DFFCFB"/>
              </a:clrFrom>
              <a:clrTo>
                <a:srgbClr val="DFFCFB">
                  <a:alpha val="0"/>
                </a:srgbClr>
              </a:clrTo>
            </a:clrChange>
            <a:duotone>
              <a:prstClr val="black"/>
              <a:srgbClr val="7AFFD7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47"/>
            <a:ext cx="1283230" cy="1209941"/>
          </a:xfrm>
          <a:prstGeom prst="rect">
            <a:avLst/>
          </a:prstGeom>
          <a:solidFill>
            <a:srgbClr val="28F6B6">
              <a:alpha val="80000"/>
            </a:srgbClr>
          </a:solidFill>
        </p:spPr>
      </p:pic>
      <p:pic>
        <p:nvPicPr>
          <p:cNvPr id="7" name="Picture 6" descr="001.jpg"/>
          <p:cNvPicPr>
            <a:picLocks/>
          </p:cNvPicPr>
          <p:nvPr/>
        </p:nvPicPr>
        <p:blipFill>
          <a:blip r:embed="rId7" cstate="print">
            <a:alphaModFix/>
            <a:duotone>
              <a:prstClr val="black"/>
              <a:srgbClr val="72E8C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91000"/>
                    </a14:imgEffect>
                    <a14:imgEffect>
                      <a14:colorTemperature colorTemp="10375"/>
                    </a14:imgEffect>
                    <a14:imgEffect>
                      <a14:saturation sat="25000"/>
                    </a14:imgEffect>
                    <a14:imgEffect>
                      <a14:brightnessContrast bright="2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54970" y="0"/>
            <a:ext cx="1289030" cy="1198800"/>
          </a:xfrm>
          <a:prstGeom prst="rect">
            <a:avLst/>
          </a:prstGeom>
          <a:solidFill>
            <a:srgbClr val="CCFFCC">
              <a:alpha val="80000"/>
            </a:srgbClr>
          </a:solidFill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1283230" y="-1106"/>
            <a:ext cx="6571740" cy="1200328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tabLst>
                <a:tab pos="3133725" algn="ctr"/>
              </a:tabLst>
            </a:pP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ANESTHESIOLOGIC CLINIC</a:t>
            </a:r>
            <a:endParaRPr lang="el-GR" sz="24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>
              <a:tabLst>
                <a:tab pos="3230563" algn="ctr"/>
              </a:tabLst>
            </a:pP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UNIVERSITY HOSPITAL of Larissa</a:t>
            </a:r>
            <a:endParaRPr lang="el-GR" sz="24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defTabSz="487363">
              <a:tabLst>
                <a:tab pos="3230563" algn="ctr"/>
              </a:tabLst>
            </a:pPr>
            <a:r>
              <a:rPr lang="el-GR" sz="24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4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4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-1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566298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481263" y="2026137"/>
            <a:ext cx="5125075" cy="38660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051539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0902" t="2865" b="4863"/>
          <a:stretch/>
        </p:blipFill>
        <p:spPr>
          <a:xfrm>
            <a:off x="414408" y="1871565"/>
            <a:ext cx="3168316" cy="37030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3870" t="3956" r="2632"/>
          <a:stretch/>
        </p:blipFill>
        <p:spPr>
          <a:xfrm>
            <a:off x="4835957" y="3983790"/>
            <a:ext cx="2979276" cy="287421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9207" y="1149684"/>
            <a:ext cx="3173607" cy="29524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004500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1171"/>
          <a:stretch/>
        </p:blipFill>
        <p:spPr>
          <a:xfrm>
            <a:off x="0" y="1130300"/>
            <a:ext cx="4039267" cy="55635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8666"/>
          <a:stretch/>
        </p:blipFill>
        <p:spPr>
          <a:xfrm>
            <a:off x="4478430" y="1130300"/>
            <a:ext cx="4628147" cy="5727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733848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789338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1282700"/>
            <a:ext cx="8890000" cy="4292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7000" y="5775158"/>
            <a:ext cx="6959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Comic Sans MS"/>
                <a:cs typeface="Comic Sans MS"/>
              </a:rPr>
              <a:t>ΕΝΑΛΛΑΚΤΙΚΑ ΜΠΟΡΕΙ ΝΑ ΣΑΣ ΕΝΑΛΛΑΣΕΙ ΚΑΘΕ 2 ΜΙΝ</a:t>
            </a:r>
            <a:endParaRPr lang="en-US" dirty="0">
              <a:latin typeface="Comic Sans MS"/>
              <a:cs typeface="Comic Sans M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Adult Basic Life Support</a:t>
            </a:r>
            <a:endParaRPr lang="el-GR" sz="2000" dirty="0" smtClean="0">
              <a:solidFill>
                <a:schemeClr val="accent2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894657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l-GR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ΒΑΣΙΚΗ ΥΠΟΣΤΗΡΙΞΗ ΤΗΣ ΖΩΗΣ ΣΤΟΝ ΕΝΗΛΙΚΑ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4591"/>
          <a:stretch/>
        </p:blipFill>
        <p:spPr>
          <a:xfrm>
            <a:off x="0" y="1271094"/>
            <a:ext cx="5013840" cy="55869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99784" y="1130468"/>
            <a:ext cx="410410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400" dirty="0" smtClean="0">
                <a:solidFill>
                  <a:srgbClr val="FF0000"/>
                </a:solidFill>
                <a:latin typeface="Comic Sans MS"/>
                <a:cs typeface="Comic Sans MS"/>
              </a:rPr>
              <a:t>ΞΕΚΙΝΗΣΤΕ </a:t>
            </a:r>
          </a:p>
          <a:p>
            <a:pPr algn="ctr"/>
            <a:endParaRPr lang="el-GR" sz="1200" dirty="0">
              <a:solidFill>
                <a:srgbClr val="FF0000"/>
              </a:solidFill>
              <a:latin typeface="Comic Sans MS"/>
              <a:cs typeface="Comic Sans MS"/>
            </a:endParaRPr>
          </a:p>
          <a:p>
            <a:pPr algn="ctr"/>
            <a:r>
              <a:rPr lang="el-GR" sz="4400" dirty="0" smtClean="0">
                <a:solidFill>
                  <a:srgbClr val="FF0000"/>
                </a:solidFill>
                <a:latin typeface="Comic Sans MS"/>
                <a:cs typeface="Comic Sans MS"/>
              </a:rPr>
              <a:t>ΑΜΕΣΩΣ </a:t>
            </a:r>
          </a:p>
          <a:p>
            <a:pPr algn="ctr"/>
            <a:endParaRPr lang="el-GR" sz="1400" dirty="0">
              <a:solidFill>
                <a:srgbClr val="FF0000"/>
              </a:solidFill>
              <a:latin typeface="Comic Sans MS"/>
              <a:cs typeface="Comic Sans MS"/>
            </a:endParaRPr>
          </a:p>
          <a:p>
            <a:pPr algn="ctr"/>
            <a:r>
              <a:rPr lang="el-GR" sz="4400" dirty="0" smtClean="0">
                <a:solidFill>
                  <a:srgbClr val="FF0000"/>
                </a:solidFill>
                <a:latin typeface="Comic Sans MS"/>
                <a:cs typeface="Comic Sans MS"/>
              </a:rPr>
              <a:t>ΣΥΜΠΙΕΣΕΙΣ </a:t>
            </a:r>
          </a:p>
          <a:p>
            <a:pPr algn="ctr"/>
            <a:endParaRPr lang="el-GR" sz="1400" dirty="0">
              <a:solidFill>
                <a:srgbClr val="FF0000"/>
              </a:solidFill>
              <a:latin typeface="Comic Sans MS"/>
              <a:cs typeface="Comic Sans MS"/>
            </a:endParaRPr>
          </a:p>
          <a:p>
            <a:pPr algn="ctr"/>
            <a:r>
              <a:rPr lang="el-GR" sz="4400" dirty="0" smtClean="0">
                <a:solidFill>
                  <a:srgbClr val="FF0000"/>
                </a:solidFill>
                <a:latin typeface="Comic Sans MS"/>
                <a:cs typeface="Comic Sans MS"/>
              </a:rPr>
              <a:t>ΕΜΦΥΣΗΣΕΙΣ</a:t>
            </a:r>
            <a:endParaRPr lang="en-US" sz="44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60211" y="4576598"/>
            <a:ext cx="382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latin typeface="Comic Sans MS"/>
                <a:cs typeface="Comic Sans MS"/>
              </a:rPr>
              <a:t>ΣΤΑΜΑΤΗΣΤΕ ΕΑΝ:</a:t>
            </a:r>
            <a:endParaRPr lang="en-US" dirty="0">
              <a:latin typeface="Comic Sans MS"/>
              <a:cs typeface="Comic Sans M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553363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l-GR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ΒΑΣΙΚΗ ΥΠΟΣΤΗΡΙΞΗ ΤΗΣ ΖΩΗΣ ΣΤΟΝ ΕΝΗΛΙΚΑ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1928364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l-GR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ΒΑΣΙΚΗ ΥΠΟΣΤΗΡΙΞΗ ΤΗΣ ΖΩΗΣ ΣΤΟΝ ΕΝΗΛΙΚΑ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1734453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l-GR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ΒΑΣΙΚΗ ΥΠΟΣΤΗΡΙΞΗ ΤΗΣ ΖΩΗΣ ΣΤΟΝ ΕΝΗΛΙΚΑ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2164245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l-GR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ΒΑΣΙΚΗ ΥΠΟΣΤΗΡΙΞΗ ΤΗΣ ΖΩΗΣ ΣΤΟΝ ΕΝΗΛΙΚΑ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3553743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703612"/>
            <a:ext cx="9144000" cy="400110"/>
          </a:xfrm>
          <a:prstGeom prst="rect">
            <a:avLst/>
          </a:prstGeom>
          <a:solidFill>
            <a:schemeClr val="accent3">
              <a:alpha val="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673100"/>
          </a:effectLst>
          <a:scene3d>
            <a:camera prst="orthographicFront">
              <a:rot lat="0" lon="21599983" rev="0"/>
            </a:camera>
            <a:lightRig rig="sunset" dir="t"/>
          </a:scene3d>
          <a:sp3d prstMaterial="legacyWireframe"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l-GR" sz="2000" dirty="0" smtClean="0">
                <a:solidFill>
                  <a:schemeClr val="accent2"/>
                </a:solidFill>
                <a:latin typeface="Comic Sans MS"/>
                <a:cs typeface="Comic Sans MS"/>
              </a:rPr>
              <a:t>ΒΑΣΙΚΗ ΥΠΟΣΤΗΡΙΞΗ ΤΗΣ ΖΩΗΣ ΣΤΟΝ ΕΝΗΛΙΚΑ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106"/>
            <a:ext cx="9144000" cy="707886"/>
          </a:xfrm>
          <a:prstGeom prst="rect">
            <a:avLst/>
          </a:prstGeom>
          <a:solidFill>
            <a:srgbClr val="9BFFCE">
              <a:alpha val="9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133725" algn="ctr"/>
              </a:tabLst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University Hospital of Larissa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Anesthesiologic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clinic </a:t>
            </a:r>
            <a:endParaRPr lang="el-GR" sz="2000" b="1" dirty="0" smtClean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  <a:p>
            <a:pPr algn="ctr" defTabSz="487363">
              <a:tabLst>
                <a:tab pos="3230563" algn="ctr"/>
              </a:tabLst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	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Emergency Medicine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 201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7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-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3173249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</TotalTime>
  <Words>693</Words>
  <Application>Microsoft Macintosh PowerPoint</Application>
  <PresentationFormat>On-screen Show (4:3)</PresentationFormat>
  <Paragraphs>215</Paragraphs>
  <Slides>47</Slides>
  <Notes>6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Where you can find it</vt:lpstr>
      <vt:lpstr>PowerPoint Presentation</vt:lpstr>
      <vt:lpstr>   Important points</vt:lpstr>
      <vt:lpstr>PowerPoint Presentation</vt:lpstr>
      <vt:lpstr>PowerPoint Presentation</vt:lpstr>
      <vt:lpstr>Shockable rythms</vt:lpstr>
      <vt:lpstr> Ventricular fibrillation (VF)</vt:lpstr>
      <vt:lpstr>Pulseless ventricular tachcardia (PVT)</vt:lpstr>
      <vt:lpstr>Non shockable rythms</vt:lpstr>
      <vt:lpstr>Asystole</vt:lpstr>
      <vt:lpstr>Pulseless electrical acivity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Κωνσταντίνος Σταμούλης</dc:creator>
  <cp:lastModifiedBy>Κωνσταντίνος Σταμούλης</cp:lastModifiedBy>
  <cp:revision>40</cp:revision>
  <dcterms:created xsi:type="dcterms:W3CDTF">2017-02-17T17:46:37Z</dcterms:created>
  <dcterms:modified xsi:type="dcterms:W3CDTF">2018-03-01T08:06:13Z</dcterms:modified>
</cp:coreProperties>
</file>