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836" y="-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DAFEF-EA44-40CB-A668-CE73FCD9D5B9}" type="datetimeFigureOut">
              <a:rPr lang="el-GR"/>
              <a:pPr>
                <a:defRPr/>
              </a:pPr>
              <a:t>3/5/2018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B0EC6-6AE7-4D8E-BF2A-07F2287C67C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18C7E-75E1-4E24-A9ED-E37C83895EF2}" type="datetimeFigureOut">
              <a:rPr lang="el-GR"/>
              <a:pPr>
                <a:defRPr/>
              </a:pPr>
              <a:t>3/5/2018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1D723-DD81-4DC3-8E90-21AB638A8DC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2DEE9-3953-4EEE-BE80-5887C8148467}" type="datetimeFigureOut">
              <a:rPr lang="el-GR"/>
              <a:pPr>
                <a:defRPr/>
              </a:pPr>
              <a:t>3/5/2018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5CC4D-379D-4CB7-98F9-EE95B2D3D58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9064E-40A6-439E-8A18-9856AB173100}" type="datetimeFigureOut">
              <a:rPr lang="el-GR"/>
              <a:pPr>
                <a:defRPr/>
              </a:pPr>
              <a:t>3/5/2018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8E37B-A3AC-4560-8F9A-DF31B4E98D5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1A31F-8CEF-4DE4-9437-1EED80B45887}" type="datetimeFigureOut">
              <a:rPr lang="el-GR"/>
              <a:pPr>
                <a:defRPr/>
              </a:pPr>
              <a:t>3/5/2018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282F5-1E7C-461E-B263-214F068CBB9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B7906-DC47-4CF1-BB44-60595F460FB2}" type="datetimeFigureOut">
              <a:rPr lang="el-GR"/>
              <a:pPr>
                <a:defRPr/>
              </a:pPr>
              <a:t>3/5/2018</a:t>
            </a:fld>
            <a:endParaRPr lang="el-GR"/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08D96-EF66-4909-A43D-ECC3FFE18EE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DF003-39C1-4394-BEDD-008516E8DDD3}" type="datetimeFigureOut">
              <a:rPr lang="el-GR"/>
              <a:pPr>
                <a:defRPr/>
              </a:pPr>
              <a:t>3/5/2018</a:t>
            </a:fld>
            <a:endParaRPr lang="el-GR"/>
          </a:p>
        </p:txBody>
      </p:sp>
      <p:sp>
        <p:nvSpPr>
          <p:cNvPr id="8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B4D5D-4BED-41FF-960A-7BF54703F03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CE832-57C2-45EE-B808-9F77FE7974DE}" type="datetimeFigureOut">
              <a:rPr lang="el-GR"/>
              <a:pPr>
                <a:defRPr/>
              </a:pPr>
              <a:t>3/5/2018</a:t>
            </a:fld>
            <a:endParaRPr lang="el-GR"/>
          </a:p>
        </p:txBody>
      </p:sp>
      <p:sp>
        <p:nvSpPr>
          <p:cNvPr id="4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2AB0A-86B6-42B9-9257-AA1EE24519E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73E9A-9E73-4067-9DA9-E2AA71095279}" type="datetimeFigureOut">
              <a:rPr lang="el-GR"/>
              <a:pPr>
                <a:defRPr/>
              </a:pPr>
              <a:t>3/5/2018</a:t>
            </a:fld>
            <a:endParaRPr lang="el-GR"/>
          </a:p>
        </p:txBody>
      </p:sp>
      <p:sp>
        <p:nvSpPr>
          <p:cNvPr id="3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652E9-B454-4579-A5FD-12D2B766F9A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C3852-B4DB-49B5-B9E1-28C76CAE61C1}" type="datetimeFigureOut">
              <a:rPr lang="el-GR"/>
              <a:pPr>
                <a:defRPr/>
              </a:pPr>
              <a:t>3/5/2018</a:t>
            </a:fld>
            <a:endParaRPr lang="el-GR"/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31682-F06B-4EAF-83BC-A4F18C0294D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66044-FA72-4ED9-BD85-3B5C683C944E}" type="datetimeFigureOut">
              <a:rPr lang="el-GR"/>
              <a:pPr>
                <a:defRPr/>
              </a:pPr>
              <a:t>3/5/2018</a:t>
            </a:fld>
            <a:endParaRPr lang="el-GR"/>
          </a:p>
        </p:txBody>
      </p:sp>
      <p:sp>
        <p:nvSpPr>
          <p:cNvPr id="6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68D69-2091-4DC4-BC80-C05AF64CAD2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Θέση τίτλου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κύριου τίτλου</a:t>
            </a:r>
          </a:p>
        </p:txBody>
      </p:sp>
      <p:sp>
        <p:nvSpPr>
          <p:cNvPr id="1027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0203A7-6CB2-4518-B8E6-4D30D2A695F4}" type="datetimeFigureOut">
              <a:rPr lang="el-GR"/>
              <a:pPr>
                <a:defRPr/>
              </a:pPr>
              <a:t>3/5/2018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757251-E44F-4F67-B173-FC3ECE95F39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28.png"/><Relationship Id="rId7" Type="http://schemas.openxmlformats.org/officeDocument/2006/relationships/image" Target="../media/image46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13" Type="http://schemas.openxmlformats.org/officeDocument/2006/relationships/image" Target="../media/image60.emf"/><Relationship Id="rId3" Type="http://schemas.openxmlformats.org/officeDocument/2006/relationships/image" Target="../media/image50.png"/><Relationship Id="rId7" Type="http://schemas.openxmlformats.org/officeDocument/2006/relationships/image" Target="../media/image54.emf"/><Relationship Id="rId12" Type="http://schemas.openxmlformats.org/officeDocument/2006/relationships/image" Target="../media/image59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emf"/><Relationship Id="rId11" Type="http://schemas.openxmlformats.org/officeDocument/2006/relationships/image" Target="../media/image58.emf"/><Relationship Id="rId5" Type="http://schemas.openxmlformats.org/officeDocument/2006/relationships/image" Target="../media/image52.png"/><Relationship Id="rId10" Type="http://schemas.openxmlformats.org/officeDocument/2006/relationships/image" Target="../media/image57.emf"/><Relationship Id="rId4" Type="http://schemas.openxmlformats.org/officeDocument/2006/relationships/image" Target="../media/image51.png"/><Relationship Id="rId9" Type="http://schemas.openxmlformats.org/officeDocument/2006/relationships/image" Target="../media/image56.emf"/><Relationship Id="rId14" Type="http://schemas.openxmlformats.org/officeDocument/2006/relationships/image" Target="../media/image6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67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Τίτλος 1"/>
          <p:cNvSpPr>
            <a:spLocks noGrp="1"/>
          </p:cNvSpPr>
          <p:nvPr>
            <p:ph type="ctrTitle"/>
          </p:nvPr>
        </p:nvSpPr>
        <p:spPr>
          <a:xfrm>
            <a:off x="685800" y="1773238"/>
            <a:ext cx="7772400" cy="2016125"/>
          </a:xfrm>
        </p:spPr>
        <p:txBody>
          <a:bodyPr/>
          <a:lstStyle/>
          <a:p>
            <a:endParaRPr lang="el-GR" smtClean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31913" y="5300663"/>
            <a:ext cx="6400800" cy="1130300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l-GR" sz="3400" b="1" dirty="0" smtClean="0"/>
              <a:t>Αλεξόπουλος Δημήτριος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l-GR" sz="3400" b="1" dirty="0" err="1" smtClean="0"/>
              <a:t>Λάτου</a:t>
            </a:r>
            <a:r>
              <a:rPr lang="el-GR" sz="3400" b="1" dirty="0" smtClean="0"/>
              <a:t> Χαρίκλεια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 dirty="0"/>
          </a:p>
        </p:txBody>
      </p:sp>
      <p:pic>
        <p:nvPicPr>
          <p:cNvPr id="13315" name="Εικόνα 3" descr="Περιγραφή: UTH 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2863"/>
            <a:ext cx="2286000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7544" y="2729068"/>
            <a:ext cx="8236545" cy="1996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5" name="TextBox 4"/>
          <p:cNvSpPr txBox="1"/>
          <p:nvPr/>
        </p:nvSpPr>
        <p:spPr>
          <a:xfrm>
            <a:off x="6084888" y="284163"/>
            <a:ext cx="1943100" cy="369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dirty="0"/>
              <a:t>Λαμία 4/07/2017</a:t>
            </a:r>
            <a:endParaRPr lang="el-GR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0" y="34425"/>
            <a:ext cx="9144000" cy="506487"/>
          </a:xfrm>
          <a:ln/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Simple Prediction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/>
          </a:p>
        </p:txBody>
      </p:sp>
      <p:pic>
        <p:nvPicPr>
          <p:cNvPr id="4" name="Εικόνα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8" y="692150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64163" y="3979863"/>
            <a:ext cx="3600450" cy="400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1" dirty="0" err="1"/>
              <a:t>Λόξωση</a:t>
            </a:r>
            <a:r>
              <a:rPr lang="el-GR" sz="2000" b="1" dirty="0"/>
              <a:t> και κύρτωση</a:t>
            </a:r>
            <a:endParaRPr lang="el-GR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64163" y="4581525"/>
            <a:ext cx="3600450" cy="7080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1" dirty="0"/>
              <a:t>Τα δεδομένα  κοντά σε μια κανονική κατανομή</a:t>
            </a:r>
            <a:endParaRPr lang="el-GR" sz="20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49275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4000" b="1" dirty="0" err="1" smtClean="0"/>
              <a:t>Ημιβαριόγραμμα</a:t>
            </a:r>
            <a:r>
              <a:rPr lang="el-GR" sz="4000" b="1" dirty="0" smtClean="0"/>
              <a:t> για </a:t>
            </a:r>
            <a:r>
              <a:rPr lang="en-US" sz="4000" b="1" dirty="0" smtClean="0"/>
              <a:t>Simple Prediction</a:t>
            </a:r>
            <a:endParaRPr lang="el-GR" sz="4000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/>
          </a:p>
        </p:txBody>
      </p:sp>
      <p:pic>
        <p:nvPicPr>
          <p:cNvPr id="4" name="Εικόνα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549275"/>
            <a:ext cx="9145588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550863"/>
            <a:ext cx="8999537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06588" y="692150"/>
            <a:ext cx="7164387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/>
              <a:t>A</a:t>
            </a:r>
            <a:r>
              <a:rPr lang="el-GR" sz="2200" b="1" dirty="0" err="1"/>
              <a:t>πό</a:t>
            </a:r>
            <a:r>
              <a:rPr lang="el-GR" sz="2200" b="1" dirty="0"/>
              <a:t> </a:t>
            </a:r>
            <a:r>
              <a:rPr lang="el-GR" sz="2200" b="1" dirty="0"/>
              <a:t>το </a:t>
            </a:r>
            <a:r>
              <a:rPr lang="el-GR" sz="2200" b="1" dirty="0" err="1"/>
              <a:t>ημιβαριόγραμμα</a:t>
            </a:r>
            <a:r>
              <a:rPr lang="el-GR" sz="2200" b="1" dirty="0"/>
              <a:t> παρατηρούμε ότι μας εισάγει μεγάλο συστηματικό σφάλμα. Αυτό που λέμε </a:t>
            </a:r>
            <a:r>
              <a:rPr lang="el-GR" sz="2200" b="1" dirty="0" err="1"/>
              <a:t>Nugget</a:t>
            </a:r>
            <a:r>
              <a:rPr lang="el-GR" sz="2200" b="1" dirty="0"/>
              <a:t> </a:t>
            </a:r>
            <a:r>
              <a:rPr lang="el-GR" sz="2200" b="1" dirty="0" err="1"/>
              <a:t>Effect</a:t>
            </a:r>
            <a:r>
              <a:rPr lang="el-GR" sz="2200" b="1" dirty="0"/>
              <a:t> είναι τεράστιο. Αυτό σημαίνει ότι δεν μας επηρεάζουν οι κοντινές μετρήσεις  αλλά μας επηρεάζουν οι μακρινές.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6413"/>
            <a:ext cx="9096375" cy="635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2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5087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Cross Validation for Simple Prediction</a:t>
            </a:r>
            <a:endParaRPr lang="el-GR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/>
          </a:p>
        </p:txBody>
      </p:sp>
      <p:pic>
        <p:nvPicPr>
          <p:cNvPr id="4" name="Εικόνα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0713"/>
            <a:ext cx="9144000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20713"/>
            <a:ext cx="8959850" cy="616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690563"/>
            <a:ext cx="59975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-6533" y="-25860"/>
            <a:ext cx="9144000" cy="506487"/>
          </a:xfrm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Kriging</a:t>
            </a:r>
            <a:r>
              <a:rPr lang="en-US" dirty="0" smtClean="0"/>
              <a:t> Simple Prediction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549275"/>
            <a:ext cx="9134475" cy="64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06413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Simple Prediction Standard Error</a:t>
            </a:r>
            <a:endParaRPr lang="el-GR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503238"/>
            <a:ext cx="8928100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" y="519113"/>
            <a:ext cx="2709863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3251200"/>
            <a:ext cx="2711450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2225" y="0"/>
            <a:ext cx="9121775" cy="47625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err="1" smtClean="0"/>
              <a:t>Kriging</a:t>
            </a:r>
            <a:endParaRPr lang="el-GR" sz="3200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 dirty="0"/>
          </a:p>
        </p:txBody>
      </p:sp>
      <p:pic>
        <p:nvPicPr>
          <p:cNvPr id="4" name="Εικόνα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76250"/>
            <a:ext cx="460851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Εικόνα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6338"/>
            <a:ext cx="4787900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Εικόνα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4563" y="620713"/>
            <a:ext cx="43894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4563" y="3790950"/>
            <a:ext cx="4389437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00" y="555625"/>
            <a:ext cx="4584700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775" y="3814763"/>
            <a:ext cx="4491038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5025" y="471488"/>
            <a:ext cx="4452938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97400" y="3814763"/>
            <a:ext cx="45466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700" y="-52388"/>
            <a:ext cx="9124950" cy="101600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E</a:t>
            </a:r>
            <a:r>
              <a:rPr lang="el-GR" sz="2000" b="1" dirty="0" err="1"/>
              <a:t>πιλέγουμε</a:t>
            </a:r>
            <a:r>
              <a:rPr lang="el-GR" sz="2000" b="1" dirty="0"/>
              <a:t> </a:t>
            </a:r>
            <a:r>
              <a:rPr lang="el-GR" sz="2000" b="1" dirty="0"/>
              <a:t>το 1ο </a:t>
            </a:r>
            <a:r>
              <a:rPr lang="el-GR" sz="2000" b="1" dirty="0" err="1"/>
              <a:t>Kriging</a:t>
            </a:r>
            <a:r>
              <a:rPr lang="el-GR" sz="2000" b="1" dirty="0"/>
              <a:t> γιατί έχει πιο ομαλή διαβάθμιση αυτό φαίνεται και από το </a:t>
            </a:r>
            <a:r>
              <a:rPr lang="el-GR" sz="2000" b="1" dirty="0" err="1"/>
              <a:t>ημιαβαριόγραμμα</a:t>
            </a:r>
            <a:r>
              <a:rPr lang="el-GR" sz="2000" b="1" dirty="0"/>
              <a:t> από το οποίο φαίνεται ότι έχουμε συστηματικό σφάλμα αλλά έχει ομαλή συμπεριφορά. 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2739231" y="3610769"/>
            <a:ext cx="5694362" cy="4000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1" dirty="0"/>
              <a:t>ΠΡΩΤΟ </a:t>
            </a:r>
            <a:r>
              <a:rPr lang="en-US" sz="2000" b="1" dirty="0"/>
              <a:t>KRIGING</a:t>
            </a:r>
            <a:endParaRPr lang="el-GR" sz="20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6019800" y="3690938"/>
            <a:ext cx="5880100" cy="4000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1" dirty="0"/>
              <a:t>ΔΕΥΤΕΡΟ </a:t>
            </a:r>
            <a:r>
              <a:rPr lang="en-US" sz="2000" b="1" dirty="0"/>
              <a:t>KRIGING</a:t>
            </a:r>
            <a:endParaRPr lang="el-GR" sz="2000" b="1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3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75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-22225" y="0"/>
            <a:ext cx="9144000" cy="57785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b="1" dirty="0" smtClean="0"/>
              <a:t>Εφαρμογή </a:t>
            </a:r>
            <a:r>
              <a:rPr lang="en-US" b="1" dirty="0" smtClean="0"/>
              <a:t>log </a:t>
            </a:r>
            <a:r>
              <a:rPr lang="el-GR" b="1" dirty="0" smtClean="0"/>
              <a:t>στο </a:t>
            </a:r>
            <a:r>
              <a:rPr lang="en-US" b="1" dirty="0" smtClean="0"/>
              <a:t>Ordinary Prediction</a:t>
            </a:r>
            <a:endParaRPr lang="el-GR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/>
          </a:p>
        </p:txBody>
      </p:sp>
      <p:pic>
        <p:nvPicPr>
          <p:cNvPr id="4" name="Εικόνα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0713"/>
            <a:ext cx="45005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Εικόνα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00438"/>
            <a:ext cx="4500563" cy="335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Εικόνα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549275"/>
            <a:ext cx="4643437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498850"/>
            <a:ext cx="4500562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463" y="549275"/>
            <a:ext cx="5830887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7213" y="676275"/>
            <a:ext cx="3506787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Ορθογώνιο 6"/>
          <p:cNvSpPr/>
          <p:nvPr/>
        </p:nvSpPr>
        <p:spPr>
          <a:xfrm>
            <a:off x="2051720" y="819760"/>
            <a:ext cx="144016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1.1</a:t>
            </a:r>
            <a:endParaRPr lang="el-GR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39688" y="588963"/>
            <a:ext cx="5676901" cy="62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35600" y="615950"/>
            <a:ext cx="3606800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Ορθογώνιο 8"/>
          <p:cNvSpPr/>
          <p:nvPr/>
        </p:nvSpPr>
        <p:spPr>
          <a:xfrm>
            <a:off x="6286432" y="1096759"/>
            <a:ext cx="1071127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1.2</a:t>
            </a:r>
            <a:endParaRPr lang="el-GR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463" y="549275"/>
            <a:ext cx="9132887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Ορθογώνιο 10"/>
          <p:cNvSpPr/>
          <p:nvPr/>
        </p:nvSpPr>
        <p:spPr>
          <a:xfrm>
            <a:off x="6894004" y="4254269"/>
            <a:ext cx="1071127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2.1</a:t>
            </a:r>
            <a:endParaRPr lang="el-GR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7950" y="592138"/>
            <a:ext cx="7321550" cy="616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39688" y="-47625"/>
            <a:ext cx="2233613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9" name="TextBox 11"/>
          <p:cNvSpPr txBox="1">
            <a:spLocks noChangeArrowheads="1"/>
          </p:cNvSpPr>
          <p:nvPr/>
        </p:nvSpPr>
        <p:spPr bwMode="auto">
          <a:xfrm>
            <a:off x="250825" y="5876925"/>
            <a:ext cx="1657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l-GR">
              <a:latin typeface="Calibri" pitchFamily="34" charset="0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107504" y="5784939"/>
            <a:ext cx="1071127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2.2</a:t>
            </a:r>
            <a:endParaRPr lang="el-GR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372225" y="565150"/>
            <a:ext cx="26701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72225" y="3470275"/>
            <a:ext cx="277177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3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3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2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250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0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2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25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2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2" dur="275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275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325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9" dur="325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2" dur="325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5" dur="325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8" dur="3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smtClean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0" y="-17463"/>
            <a:ext cx="9144000" cy="5238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Ordinary Prediction</a:t>
            </a:r>
            <a:endParaRPr lang="el-GR" sz="28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3238"/>
            <a:ext cx="9251950" cy="630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-19050"/>
            <a:ext cx="9144000" cy="5222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Ordinary  Prediction Log</a:t>
            </a:r>
            <a:endParaRPr lang="el-GR" sz="2800" b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8163"/>
            <a:ext cx="9036050" cy="611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7150" y="509588"/>
            <a:ext cx="1873250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63" y="3525838"/>
            <a:ext cx="1768476" cy="32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23138" y="3654425"/>
            <a:ext cx="194468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08850" y="523875"/>
            <a:ext cx="1943100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25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250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50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3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3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3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4356100" cy="5238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Ordinary Prediction</a:t>
            </a:r>
            <a:endParaRPr lang="el-GR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387850" y="0"/>
            <a:ext cx="4756150" cy="5238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Ordinary Prediction Log</a:t>
            </a:r>
            <a:endParaRPr lang="el-GR" sz="2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46100"/>
            <a:ext cx="43561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7850" y="523875"/>
            <a:ext cx="4764088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7950" y="5445125"/>
            <a:ext cx="8928100" cy="13239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1" dirty="0"/>
              <a:t>Αυτό που πετυχαίνουμε με το </a:t>
            </a:r>
            <a:r>
              <a:rPr lang="el-GR" sz="2000" b="1" dirty="0" err="1"/>
              <a:t>log</a:t>
            </a:r>
            <a:r>
              <a:rPr lang="el-GR" sz="2000" b="1" dirty="0"/>
              <a:t> είναι ότι μας κάνει τις διακυμάνσεις πιο σταθερές σε όλη την περιοχή μελέτης και τα δεδομένα πιο κοντά στην κανονική κατανομή. Τα λάθη φαίνεται να περιορίζονται.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1" dirty="0"/>
              <a:t>Ο χάρτης όπως παρατηρούμε </a:t>
            </a:r>
            <a:r>
              <a:rPr lang="el-GR" sz="2000" b="1" dirty="0"/>
              <a:t>δεν </a:t>
            </a:r>
            <a:r>
              <a:rPr lang="el-GR" sz="2000" b="1" dirty="0"/>
              <a:t>εμφανίζει μεγάλες αλλαγές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3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5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-15875" y="0"/>
            <a:ext cx="9159875" cy="5778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smtClean="0"/>
              <a:t>M</a:t>
            </a:r>
            <a:r>
              <a:rPr lang="el-GR" sz="3200" b="1" dirty="0" err="1" smtClean="0"/>
              <a:t>ετά</a:t>
            </a:r>
            <a:r>
              <a:rPr lang="el-GR" sz="3200" b="1" dirty="0" smtClean="0"/>
              <a:t> την αφαίρεση της πρώτης τάξης παραγώγου</a:t>
            </a:r>
            <a:endParaRPr lang="el-GR" sz="3200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1238" y="596900"/>
            <a:ext cx="4322762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5200650"/>
            <a:ext cx="4032250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76263"/>
            <a:ext cx="4821238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3350" y="4724400"/>
            <a:ext cx="2306638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21238" y="596900"/>
            <a:ext cx="4322762" cy="636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2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75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25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539750" y="115888"/>
            <a:ext cx="7772400" cy="5048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4000" dirty="0" smtClean="0"/>
              <a:t>Θέσεις Σταθμών του αρχείου </a:t>
            </a:r>
            <a:r>
              <a:rPr lang="en-US" sz="4000" dirty="0" smtClean="0"/>
              <a:t>pro97</a:t>
            </a:r>
            <a:endParaRPr lang="el-GR" sz="40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679450"/>
            <a:ext cx="8858250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Ορθογώνιο 4"/>
          <p:cNvSpPr/>
          <p:nvPr/>
        </p:nvSpPr>
        <p:spPr>
          <a:xfrm>
            <a:off x="107950" y="1557338"/>
            <a:ext cx="1655763" cy="1439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288" y="25400"/>
            <a:ext cx="9144000" cy="701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6550" y="25400"/>
            <a:ext cx="24257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25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25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6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3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3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4300" tmFilter="0, 0; .2, .5; .8, .5; 1, 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150" autoRev="1" fill="hold"/>
                                        <p:tgtEl>
                                          <p:spTgt spid="20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4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smtClean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/>
          </a:p>
        </p:txBody>
      </p:sp>
      <p:sp>
        <p:nvSpPr>
          <p:cNvPr id="4" name="TextBox 3"/>
          <p:cNvSpPr txBox="1"/>
          <p:nvPr/>
        </p:nvSpPr>
        <p:spPr>
          <a:xfrm rot="16200000">
            <a:off x="-3208337" y="3187699"/>
            <a:ext cx="6878638" cy="461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/>
              <a:t>Ordinary Prediction</a:t>
            </a:r>
            <a:endParaRPr lang="el-GR" sz="2400" b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5487194" y="3212307"/>
            <a:ext cx="6858000" cy="46196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/>
              <a:t>Ordinary Prediction </a:t>
            </a:r>
            <a:r>
              <a:rPr lang="el-GR" sz="2400" b="1" dirty="0"/>
              <a:t>χωρ</a:t>
            </a:r>
            <a:r>
              <a:rPr lang="el-GR" sz="2400" b="1" dirty="0"/>
              <a:t>ί</a:t>
            </a:r>
            <a:r>
              <a:rPr lang="el-GR" sz="2400" b="1" dirty="0"/>
              <a:t>ς 1</a:t>
            </a:r>
            <a:r>
              <a:rPr lang="el-GR" sz="2400" b="1" baseline="30000" dirty="0"/>
              <a:t>Ης</a:t>
            </a:r>
            <a:r>
              <a:rPr lang="el-GR" sz="2400" b="1" dirty="0"/>
              <a:t>  τάξης παράγωγο</a:t>
            </a:r>
            <a:endParaRPr lang="el-GR" sz="24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0413" y="14288"/>
            <a:ext cx="411480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-53975"/>
            <a:ext cx="4164013" cy="645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31800" y="6396038"/>
            <a:ext cx="8278813" cy="46196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dirty="0"/>
              <a:t>Δεν </a:t>
            </a:r>
            <a:r>
              <a:rPr lang="el-GR" sz="2400" b="1" dirty="0"/>
              <a:t>παρουσιάζει μεγάλη διαφορά στο </a:t>
            </a:r>
            <a:r>
              <a:rPr lang="el-GR" sz="2400" b="1" dirty="0" err="1"/>
              <a:t>Kriging</a:t>
            </a:r>
            <a:endParaRPr lang="el-GR" sz="24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0" y="14288"/>
            <a:ext cx="9144000" cy="5064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b="1" dirty="0" smtClean="0"/>
              <a:t>Ιστόγραμμα</a:t>
            </a:r>
            <a:endParaRPr lang="el-GR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" y="549275"/>
            <a:ext cx="912812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875" y="5805488"/>
            <a:ext cx="9128125" cy="1016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1" dirty="0"/>
              <a:t>Μας ενδιαφέρει η </a:t>
            </a:r>
            <a:r>
              <a:rPr lang="el-GR" sz="2000" b="1" dirty="0" err="1"/>
              <a:t>Skewness</a:t>
            </a:r>
            <a:r>
              <a:rPr lang="el-GR" sz="2000" b="1" dirty="0"/>
              <a:t> και </a:t>
            </a:r>
            <a:r>
              <a:rPr lang="el-GR" sz="2000" b="1" dirty="0" err="1"/>
              <a:t>Kurtosis</a:t>
            </a:r>
            <a:r>
              <a:rPr lang="el-GR" sz="2000" b="1" dirty="0"/>
              <a:t>. Στο ιστόγραμμα η kirtosis=2,6343 και Skewness=0,34176 η μορφή της κατανομής είναι περίπου κανονική με μία λοξότητα αριστερά</a:t>
            </a:r>
          </a:p>
        </p:txBody>
      </p:sp>
      <p:sp>
        <p:nvSpPr>
          <p:cNvPr id="5" name="Βέλος προς τα επάνω 4"/>
          <p:cNvSpPr/>
          <p:nvPr/>
        </p:nvSpPr>
        <p:spPr>
          <a:xfrm>
            <a:off x="7710488" y="1450975"/>
            <a:ext cx="606425" cy="1473200"/>
          </a:xfrm>
          <a:prstGeom prst="upArrow">
            <a:avLst/>
          </a:prstGeom>
          <a:solidFill>
            <a:srgbClr val="FF00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81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smtClean="0"/>
              <a:t>Normal QQ Plot</a:t>
            </a:r>
            <a:endParaRPr lang="el-GR" sz="3200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/>
          </a:p>
        </p:txBody>
      </p:sp>
      <p:pic>
        <p:nvPicPr>
          <p:cNvPr id="4" name="Εικόνα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8" y="393700"/>
            <a:ext cx="9144000" cy="575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112713" y="6149975"/>
            <a:ext cx="9285288" cy="708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1" dirty="0"/>
              <a:t>Το μοντέλο παρουσιάζει κάποιο σφάλμα. Υπερεκτιμά τις χαμηλές τιμές από -1,5 ως -0,6 και υποτιμά τις τιμές από 1,01 ως 1,9 περίπου ενώ συμφωνεί με τις υπόλοιπες.</a:t>
            </a:r>
          </a:p>
        </p:txBody>
      </p:sp>
      <p:sp>
        <p:nvSpPr>
          <p:cNvPr id="9" name="Βέλος προς τα κάτω 8"/>
          <p:cNvSpPr/>
          <p:nvPr/>
        </p:nvSpPr>
        <p:spPr>
          <a:xfrm>
            <a:off x="2051050" y="2636838"/>
            <a:ext cx="217488" cy="635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10" name="Βέλος προς τα κάτω 9"/>
          <p:cNvSpPr/>
          <p:nvPr/>
        </p:nvSpPr>
        <p:spPr>
          <a:xfrm>
            <a:off x="5580063" y="1773238"/>
            <a:ext cx="215900" cy="635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11" name="Βέλος προς τα κάτω 10"/>
          <p:cNvSpPr/>
          <p:nvPr/>
        </p:nvSpPr>
        <p:spPr>
          <a:xfrm>
            <a:off x="6227763" y="1290638"/>
            <a:ext cx="215900" cy="63500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12" name="Βέλος προς τα κάτω 11"/>
          <p:cNvSpPr/>
          <p:nvPr/>
        </p:nvSpPr>
        <p:spPr>
          <a:xfrm>
            <a:off x="6618288" y="1247775"/>
            <a:ext cx="215900" cy="63500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81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200" b="1" dirty="0" smtClean="0"/>
              <a:t>Νέφος </a:t>
            </a:r>
            <a:r>
              <a:rPr lang="el-GR" sz="3200" b="1" dirty="0" err="1" smtClean="0"/>
              <a:t>Ημιβαριογράμματος</a:t>
            </a:r>
            <a:endParaRPr lang="el-GR" sz="3200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/>
          </a:p>
        </p:txBody>
      </p:sp>
      <p:pic>
        <p:nvPicPr>
          <p:cNvPr id="4" name="Εικόνα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9144000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381750"/>
            <a:ext cx="91440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dirty="0"/>
              <a:t>Το </a:t>
            </a:r>
            <a:r>
              <a:rPr lang="el-GR" sz="2400" b="1" dirty="0"/>
              <a:t>νέφος παρουσιάζει κάποιες ανομοιομορφίες.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7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5400" y="-7938"/>
            <a:ext cx="9118600" cy="41275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/>
              <a:t>Trend Analysis</a:t>
            </a:r>
            <a:endParaRPr lang="el-GR" sz="2800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/>
          </a:p>
        </p:txBody>
      </p:sp>
      <p:pic>
        <p:nvPicPr>
          <p:cNvPr id="4" name="Εικόνα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225" y="404813"/>
            <a:ext cx="9144000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5778500"/>
            <a:ext cx="9144000" cy="1016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1" dirty="0"/>
              <a:t>Η μπλε γραμμή βλέπουμε ότι αυξάνεται οπότε είναι ξεκάθαρο ότι έχουμε βαθμίδα. Αυτό θα το διαπιστώσουμε από το αντίστοιχο </a:t>
            </a:r>
            <a:r>
              <a:rPr lang="el-GR" sz="2000" b="1" dirty="0" err="1"/>
              <a:t>Kriging</a:t>
            </a:r>
            <a:r>
              <a:rPr lang="el-GR" sz="2000" b="1" dirty="0"/>
              <a:t> από το οποίο θα επιβεβαιώσουμε  αν  όντως υπάρχει βαθμίδα, ή αν η ένδειξη είναι απατηλή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1075"/>
            <a:ext cx="3348038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75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75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75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5400" y="0"/>
            <a:ext cx="9144000" cy="65087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dirty="0" smtClean="0"/>
              <a:t>To </a:t>
            </a:r>
            <a:r>
              <a:rPr lang="el-GR" sz="3600" b="1" dirty="0" smtClean="0"/>
              <a:t>μοντέλο παρεμβολής και οι μέθοδοι </a:t>
            </a:r>
            <a:r>
              <a:rPr lang="en-US" sz="3600" b="1" dirty="0" err="1" smtClean="0"/>
              <a:t>Kriging</a:t>
            </a:r>
            <a:endParaRPr lang="el-GR" sz="3600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463" y="692150"/>
            <a:ext cx="4445001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692150"/>
            <a:ext cx="4824412" cy="34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3813" y="3979863"/>
            <a:ext cx="4451351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8175" y="3965575"/>
            <a:ext cx="4876800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3573463"/>
            <a:ext cx="9324975" cy="4619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/>
              <a:t>To </a:t>
            </a:r>
            <a:r>
              <a:rPr lang="el-GR" sz="2400" b="1" dirty="0"/>
              <a:t>μοντέλο δουλεύει καλά</a:t>
            </a:r>
            <a:endParaRPr lang="el-GR" sz="2400" b="1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0641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200" b="1" dirty="0" smtClean="0"/>
              <a:t>Τα σημεία του </a:t>
            </a:r>
            <a:r>
              <a:rPr lang="en-US" sz="3200" b="1" dirty="0" smtClean="0"/>
              <a:t>pro97 </a:t>
            </a:r>
            <a:r>
              <a:rPr lang="el-GR" sz="3200" b="1" dirty="0" smtClean="0"/>
              <a:t>στη γήινη σφαίρα</a:t>
            </a:r>
            <a:endParaRPr lang="el-GR" sz="3200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 dirty="0"/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668338"/>
            <a:ext cx="6697663" cy="546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 rot="16200000">
            <a:off x="-3167063" y="3165475"/>
            <a:ext cx="6835775" cy="50482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Attribute Table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7525" y="0"/>
            <a:ext cx="8743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0"/>
            <a:ext cx="6948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8575" y="0"/>
            <a:ext cx="2311400" cy="40481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/>
              <a:t>KRIGING</a:t>
            </a:r>
            <a:endParaRPr lang="el-GR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2339975" y="0"/>
            <a:ext cx="6804025" cy="4064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l-G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Πρώτη Επιλογή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</a:rPr>
              <a:t>Ordinary -&gt;Prediction</a:t>
            </a:r>
            <a:endParaRPr lang="el-GR" sz="2800" b="1" dirty="0">
              <a:solidFill>
                <a:srgbClr val="FF0000"/>
              </a:solidFill>
            </a:endParaRPr>
          </a:p>
        </p:txBody>
      </p:sp>
      <p:pic>
        <p:nvPicPr>
          <p:cNvPr id="4" name="Εικόνα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250"/>
            <a:ext cx="457200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4063" y="476250"/>
            <a:ext cx="4579937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" y="454025"/>
            <a:ext cx="9151938" cy="638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13" y="454025"/>
            <a:ext cx="9107487" cy="638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3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0" y="0"/>
            <a:ext cx="3708400" cy="62071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/>
              <a:t>H</a:t>
            </a:r>
            <a:r>
              <a:rPr lang="el-GR" sz="3600" dirty="0" err="1" smtClean="0"/>
              <a:t>μιβαριόγραμμα</a:t>
            </a:r>
            <a:r>
              <a:rPr lang="el-GR" sz="3600" dirty="0" smtClean="0"/>
              <a:t> </a:t>
            </a:r>
            <a:endParaRPr lang="el-GR" sz="36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4765675" y="20638"/>
            <a:ext cx="4391025" cy="60007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Ordinary         Prediction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5" name="Αριστερό βέλος 4"/>
          <p:cNvSpPr/>
          <p:nvPr/>
        </p:nvSpPr>
        <p:spPr>
          <a:xfrm rot="10800000">
            <a:off x="6804025" y="212725"/>
            <a:ext cx="425450" cy="3079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7" name="Διάσημα 6"/>
          <p:cNvSpPr/>
          <p:nvPr/>
        </p:nvSpPr>
        <p:spPr>
          <a:xfrm>
            <a:off x="4067175" y="150813"/>
            <a:ext cx="576263" cy="4318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solidFill>
                <a:schemeClr val="tx1"/>
              </a:solidFill>
            </a:endParaRPr>
          </a:p>
        </p:txBody>
      </p:sp>
      <p:pic>
        <p:nvPicPr>
          <p:cNvPr id="8" name="Εικόνα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623888"/>
            <a:ext cx="4764087" cy="623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Εικόνα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5675" y="623888"/>
            <a:ext cx="4378325" cy="623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7950" y="-155575"/>
            <a:ext cx="5229225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88" y="623888"/>
            <a:ext cx="9142412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063" y="623888"/>
            <a:ext cx="8929687" cy="578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038" y="623888"/>
            <a:ext cx="9002712" cy="589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275" y="582613"/>
            <a:ext cx="9155113" cy="623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4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7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250"/>
                            </p:stCondLst>
                            <p:childTnLst>
                              <p:par>
                                <p:cTn id="55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250"/>
                            </p:stCondLst>
                            <p:childTnLst>
                              <p:par>
                                <p:cTn id="58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5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2" grpId="2" animBg="1"/>
      <p:bldP spid="2" grpId="3" animBg="1"/>
      <p:bldP spid="3" grpId="0" uiExpand="1" build="p" animBg="1"/>
      <p:bldP spid="3" grpId="1" build="p" animBg="1"/>
      <p:bldP spid="5" grpId="0" animBg="1"/>
      <p:bldP spid="5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5087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Cross Validation  for  </a:t>
            </a:r>
            <a:r>
              <a:rPr lang="en-US" dirty="0"/>
              <a:t>O</a:t>
            </a:r>
            <a:r>
              <a:rPr lang="en-US" dirty="0" smtClean="0"/>
              <a:t>rdinary Prediction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/>
          </a:p>
        </p:txBody>
      </p:sp>
      <p:pic>
        <p:nvPicPr>
          <p:cNvPr id="4" name="Εικόνα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93738"/>
            <a:ext cx="6372225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5351463"/>
            <a:ext cx="8856663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1554415"/>
            <a:ext cx="8100900" cy="40011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1" dirty="0" err="1">
                <a:solidFill>
                  <a:srgbClr val="FF0000"/>
                </a:solidFill>
                <a:latin typeface="+mn-lt"/>
                <a:cs typeface="+mn-cs"/>
              </a:rPr>
              <a:t>Εχουμε</a:t>
            </a:r>
            <a:r>
              <a:rPr lang="el-GR" sz="2000" b="1" dirty="0">
                <a:solidFill>
                  <a:srgbClr val="FF0000"/>
                </a:solidFill>
                <a:latin typeface="+mn-lt"/>
                <a:cs typeface="+mn-cs"/>
              </a:rPr>
              <a:t> μεγάλη διασπορά . Η μοντελοποίηση είναι σχετικά καλή</a:t>
            </a:r>
            <a:endParaRPr lang="el-GR" sz="20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17517 0.1650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0.00781 -0.7668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-3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88" y="34925"/>
            <a:ext cx="9142412" cy="57785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600" dirty="0" smtClean="0"/>
              <a:t>Πίνακας </a:t>
            </a:r>
            <a:r>
              <a:rPr lang="en-US" sz="3600" dirty="0" smtClean="0"/>
              <a:t>Summary Ordinary Prediction</a:t>
            </a:r>
            <a:endParaRPr lang="el-GR" sz="36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/>
          </a:p>
        </p:txBody>
      </p:sp>
      <p:pic>
        <p:nvPicPr>
          <p:cNvPr id="4" name="Εικόνα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620713"/>
            <a:ext cx="4895850" cy="625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09600"/>
            <a:ext cx="79470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38" y="2997200"/>
            <a:ext cx="8042275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642938"/>
            <a:ext cx="7642225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225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30124" y="34425"/>
            <a:ext cx="9113876" cy="434479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90000" dist="50800" dir="5400000" sy="-100000" algn="bl" rotWithShape="0"/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/>
              <a:t>Kriging</a:t>
            </a:r>
            <a:r>
              <a:rPr lang="en-US" dirty="0" smtClean="0"/>
              <a:t> Ordinary Prediction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/>
          </a:p>
        </p:txBody>
      </p:sp>
      <p:pic>
        <p:nvPicPr>
          <p:cNvPr id="4" name="Εικόνα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549275"/>
            <a:ext cx="914400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2588" y="1268413"/>
            <a:ext cx="3311525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132138" y="6021388"/>
            <a:ext cx="5040312" cy="36988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/>
              <a:t>Παρατηρούμε ότι υπάρχει ομαλή διαβάθμιση</a:t>
            </a:r>
            <a:endParaRPr lang="el-GR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2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6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7463" y="0"/>
            <a:ext cx="9126537" cy="620713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3200" b="1" dirty="0" smtClean="0"/>
              <a:t>Αλλαγή σε </a:t>
            </a:r>
            <a:r>
              <a:rPr lang="en-US" sz="3200" b="1" dirty="0" smtClean="0"/>
              <a:t>Ordinary - &gt; Prediction Standard Error</a:t>
            </a:r>
            <a:endParaRPr lang="el-GR" sz="3200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l-GR"/>
          </a:p>
        </p:txBody>
      </p:sp>
      <p:pic>
        <p:nvPicPr>
          <p:cNvPr id="4" name="Εικόνα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620713"/>
            <a:ext cx="9036050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744663"/>
            <a:ext cx="8713788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763" y="620713"/>
            <a:ext cx="2497138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6750" y="620713"/>
            <a:ext cx="2424113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336</Words>
  <Application>Microsoft Office PowerPoint</Application>
  <PresentationFormat>Προβολή στην οθόνη (4:3)</PresentationFormat>
  <Paragraphs>49</Paragraphs>
  <Slides>26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Πρότυπο σχεδίασης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29" baseType="lpstr">
      <vt:lpstr>Calibri</vt:lpstr>
      <vt:lpstr>Arial</vt:lpstr>
      <vt:lpstr>Θέμα του Office</vt:lpstr>
      <vt:lpstr>Διαφάνεια 1</vt:lpstr>
      <vt:lpstr>Θέσεις Σταθμών του αρχείου pro97</vt:lpstr>
      <vt:lpstr>Attribute Table</vt:lpstr>
      <vt:lpstr>KRIGING</vt:lpstr>
      <vt:lpstr>Hμιβαριόγραμμα </vt:lpstr>
      <vt:lpstr>Cross Validation  for  Ordinary Prediction</vt:lpstr>
      <vt:lpstr>Πίνακας Summary Ordinary Prediction</vt:lpstr>
      <vt:lpstr>Διαφάνεια 8</vt:lpstr>
      <vt:lpstr>Αλλαγή σε Ordinary - &gt; Prediction Standard Error</vt:lpstr>
      <vt:lpstr>Διαφάνεια 10</vt:lpstr>
      <vt:lpstr>Ημιβαριόγραμμα για Simple Prediction</vt:lpstr>
      <vt:lpstr>Cross Validation for Simple Prediction</vt:lpstr>
      <vt:lpstr>Διαφάνεια 13</vt:lpstr>
      <vt:lpstr>Simple Prediction Standard Error</vt:lpstr>
      <vt:lpstr>Kriging</vt:lpstr>
      <vt:lpstr>Εφαρμογή log στο Ordinary Prediction</vt:lpstr>
      <vt:lpstr>Διαφάνεια 17</vt:lpstr>
      <vt:lpstr>Διαφάνεια 18</vt:lpstr>
      <vt:lpstr>Mετά την αφαίρεση της πρώτης τάξης παραγώγου</vt:lpstr>
      <vt:lpstr>Διαφάνεια 20</vt:lpstr>
      <vt:lpstr>Ιστόγραμμα</vt:lpstr>
      <vt:lpstr>Normal QQ Plot</vt:lpstr>
      <vt:lpstr>Νέφος Ημιβαριογράμματος</vt:lpstr>
      <vt:lpstr>Trend Analysis</vt:lpstr>
      <vt:lpstr>To μοντέλο παρεμβολής και οι μέθοδοι Kriging</vt:lpstr>
      <vt:lpstr>Τα σημεία του pro97 στη γήινη σφαίρα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ΔΗΜΗΤΡΗΣ</dc:creator>
  <cp:lastModifiedBy>user</cp:lastModifiedBy>
  <cp:revision>105</cp:revision>
  <dcterms:created xsi:type="dcterms:W3CDTF">2017-07-03T17:15:23Z</dcterms:created>
  <dcterms:modified xsi:type="dcterms:W3CDTF">2018-05-03T08:40:58Z</dcterms:modified>
</cp:coreProperties>
</file>