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98" r:id="rId2"/>
    <p:sldId id="294" r:id="rId3"/>
    <p:sldId id="275" r:id="rId4"/>
    <p:sldId id="257" r:id="rId5"/>
    <p:sldId id="259" r:id="rId6"/>
    <p:sldId id="261" r:id="rId7"/>
    <p:sldId id="260" r:id="rId8"/>
    <p:sldId id="264" r:id="rId9"/>
    <p:sldId id="297" r:id="rId10"/>
    <p:sldId id="265" r:id="rId11"/>
    <p:sldId id="270" r:id="rId12"/>
    <p:sldId id="272" r:id="rId13"/>
    <p:sldId id="274" r:id="rId14"/>
    <p:sldId id="276" r:id="rId15"/>
    <p:sldId id="277" r:id="rId16"/>
    <p:sldId id="279" r:id="rId17"/>
    <p:sldId id="292" r:id="rId18"/>
    <p:sldId id="280" r:id="rId19"/>
    <p:sldId id="281" r:id="rId20"/>
    <p:sldId id="295" r:id="rId21"/>
    <p:sldId id="284" r:id="rId22"/>
    <p:sldId id="282" r:id="rId23"/>
    <p:sldId id="283" r:id="rId24"/>
    <p:sldId id="296" r:id="rId25"/>
    <p:sldId id="286" r:id="rId26"/>
    <p:sldId id="287" r:id="rId27"/>
    <p:sldId id="288" r:id="rId28"/>
    <p:sldId id="289" r:id="rId29"/>
    <p:sldId id="290" r:id="rId30"/>
    <p:sldId id="291" r:id="rId31"/>
    <p:sldId id="293" r:id="rId32"/>
    <p:sldId id="299" r:id="rId33"/>
    <p:sldId id="300" r:id="rId34"/>
    <p:sldId id="301" r:id="rId35"/>
    <p:sldId id="302" r:id="rId36"/>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4660"/>
  </p:normalViewPr>
  <p:slideViewPr>
    <p:cSldViewPr>
      <p:cViewPr varScale="1">
        <p:scale>
          <a:sx n="110" d="100"/>
          <a:sy n="110" d="100"/>
        </p:scale>
        <p:origin x="165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l-GR"/>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l-GR"/>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l-GR" noProof="0" smtClean="0"/>
              <a:t>Click to edit Master text styles</a:t>
            </a:r>
          </a:p>
          <a:p>
            <a:pPr lvl="1"/>
            <a:r>
              <a:rPr lang="el-GR" noProof="0" smtClean="0"/>
              <a:t>Second level</a:t>
            </a:r>
          </a:p>
          <a:p>
            <a:pPr lvl="2"/>
            <a:r>
              <a:rPr lang="el-GR" noProof="0" smtClean="0"/>
              <a:t>Third level</a:t>
            </a:r>
          </a:p>
          <a:p>
            <a:pPr lvl="3"/>
            <a:r>
              <a:rPr lang="el-GR" noProof="0" smtClean="0"/>
              <a:t>Fourth level</a:t>
            </a:r>
          </a:p>
          <a:p>
            <a:pPr lvl="4"/>
            <a:r>
              <a:rPr lang="el-GR"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l-GR"/>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fld id="{A97D6A14-491C-450C-AD9B-CD92B05B2635}" type="slidenum">
              <a:rPr lang="el-GR"/>
              <a:pPr/>
              <a:t>‹#›</a:t>
            </a:fld>
            <a:endParaRPr lang="el-GR"/>
          </a:p>
        </p:txBody>
      </p:sp>
    </p:spTree>
    <p:extLst>
      <p:ext uri="{BB962C8B-B14F-4D97-AF65-F5344CB8AC3E}">
        <p14:creationId xmlns:p14="http://schemas.microsoft.com/office/powerpoint/2010/main" val="35421654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Θέση εικόνας διαφάνειας"/>
          <p:cNvSpPr>
            <a:spLocks noGrp="1" noRot="1" noChangeAspect="1" noTextEdit="1"/>
          </p:cNvSpPr>
          <p:nvPr>
            <p:ph type="sldImg"/>
          </p:nvPr>
        </p:nvSpPr>
        <p:spPr>
          <a:ln/>
        </p:spPr>
      </p:sp>
      <p:sp>
        <p:nvSpPr>
          <p:cNvPr id="33795" name="2 - Θέση σημειώσεων"/>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latin typeface="Arial" panose="020B0604020202020204" pitchFamily="34" charset="0"/>
            </a:endParaRPr>
          </a:p>
        </p:txBody>
      </p:sp>
      <p:sp>
        <p:nvSpPr>
          <p:cNvPr id="33796" name="3 - Θέση αριθμού διαφάνειας"/>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6C8C276-011C-47A7-BE84-182B95220AB9}" type="slidenum">
              <a:rPr lang="el-GR" altLang="el-GR"/>
              <a:pPr eaLnBrk="1" hangingPunct="1">
                <a:spcBef>
                  <a:spcPct val="0"/>
                </a:spcBef>
              </a:pPr>
              <a:t>2</a:t>
            </a:fld>
            <a:endParaRPr lang="el-GR" altLang="el-GR"/>
          </a:p>
        </p:txBody>
      </p:sp>
    </p:spTree>
    <p:extLst>
      <p:ext uri="{BB962C8B-B14F-4D97-AF65-F5344CB8AC3E}">
        <p14:creationId xmlns:p14="http://schemas.microsoft.com/office/powerpoint/2010/main" val="1166075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Θέση εικόνας διαφάνειας 1"/>
          <p:cNvSpPr>
            <a:spLocks noGrp="1" noRot="1" noChangeAspect="1" noTextEdit="1"/>
          </p:cNvSpPr>
          <p:nvPr>
            <p:ph type="sldImg"/>
          </p:nvPr>
        </p:nvSpPr>
        <p:spPr>
          <a:ln/>
        </p:spPr>
      </p:sp>
      <p:sp>
        <p:nvSpPr>
          <p:cNvPr id="34819" name="Θέση σημειώσεων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latin typeface="Arial" panose="020B0604020202020204" pitchFamily="34" charset="0"/>
            </a:endParaRPr>
          </a:p>
        </p:txBody>
      </p:sp>
      <p:sp>
        <p:nvSpPr>
          <p:cNvPr id="34820" name="Θέση αριθμού διαφάνειας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E454E75-BC8B-4B7E-BBBF-C3CC1C3E8E90}" type="slidenum">
              <a:rPr lang="el-GR" altLang="el-GR"/>
              <a:pPr eaLnBrk="1" hangingPunct="1">
                <a:spcBef>
                  <a:spcPct val="0"/>
                </a:spcBef>
              </a:pPr>
              <a:t>11</a:t>
            </a:fld>
            <a:endParaRPr lang="el-GR" altLang="el-GR"/>
          </a:p>
        </p:txBody>
      </p:sp>
    </p:spTree>
    <p:extLst>
      <p:ext uri="{BB962C8B-B14F-4D97-AF65-F5344CB8AC3E}">
        <p14:creationId xmlns:p14="http://schemas.microsoft.com/office/powerpoint/2010/main" val="2880356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BB2291D2-2106-4BAD-8862-3E7824881A69}" type="slidenum">
              <a:rPr lang="el-GR"/>
              <a:pPr/>
              <a:t>‹#›</a:t>
            </a:fld>
            <a:endParaRPr lang="el-GR"/>
          </a:p>
        </p:txBody>
      </p:sp>
    </p:spTree>
    <p:extLst>
      <p:ext uri="{BB962C8B-B14F-4D97-AF65-F5344CB8AC3E}">
        <p14:creationId xmlns:p14="http://schemas.microsoft.com/office/powerpoint/2010/main" val="4216648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16A5D73B-A3EA-4D83-8C2C-6D02CB564C6F}" type="slidenum">
              <a:rPr lang="el-GR"/>
              <a:pPr/>
              <a:t>‹#›</a:t>
            </a:fld>
            <a:endParaRPr lang="el-GR"/>
          </a:p>
        </p:txBody>
      </p:sp>
    </p:spTree>
    <p:extLst>
      <p:ext uri="{BB962C8B-B14F-4D97-AF65-F5344CB8AC3E}">
        <p14:creationId xmlns:p14="http://schemas.microsoft.com/office/powerpoint/2010/main" val="2744018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B739C5B5-39D2-491E-9BF5-BE9B6F7A7776}" type="slidenum">
              <a:rPr lang="el-GR"/>
              <a:pPr/>
              <a:t>‹#›</a:t>
            </a:fld>
            <a:endParaRPr lang="el-GR"/>
          </a:p>
        </p:txBody>
      </p:sp>
    </p:spTree>
    <p:extLst>
      <p:ext uri="{BB962C8B-B14F-4D97-AF65-F5344CB8AC3E}">
        <p14:creationId xmlns:p14="http://schemas.microsoft.com/office/powerpoint/2010/main" val="2151863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D82F294F-4906-4B88-80AE-394B677B4B32}" type="slidenum">
              <a:rPr lang="el-GR"/>
              <a:pPr/>
              <a:t>‹#›</a:t>
            </a:fld>
            <a:endParaRPr lang="el-GR"/>
          </a:p>
        </p:txBody>
      </p:sp>
    </p:spTree>
    <p:extLst>
      <p:ext uri="{BB962C8B-B14F-4D97-AF65-F5344CB8AC3E}">
        <p14:creationId xmlns:p14="http://schemas.microsoft.com/office/powerpoint/2010/main" val="2646308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fld id="{2DD1E088-F044-4BEF-80E4-8A3710C0BA39}" type="slidenum">
              <a:rPr lang="el-GR"/>
              <a:pPr/>
              <a:t>‹#›</a:t>
            </a:fld>
            <a:endParaRPr lang="el-GR"/>
          </a:p>
        </p:txBody>
      </p:sp>
    </p:spTree>
    <p:extLst>
      <p:ext uri="{BB962C8B-B14F-4D97-AF65-F5344CB8AC3E}">
        <p14:creationId xmlns:p14="http://schemas.microsoft.com/office/powerpoint/2010/main" val="1299601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fld id="{56E4D908-CF8A-433F-8E5A-51A73FAD8633}" type="slidenum">
              <a:rPr lang="el-GR"/>
              <a:pPr/>
              <a:t>‹#›</a:t>
            </a:fld>
            <a:endParaRPr lang="el-GR"/>
          </a:p>
        </p:txBody>
      </p:sp>
    </p:spTree>
    <p:extLst>
      <p:ext uri="{BB962C8B-B14F-4D97-AF65-F5344CB8AC3E}">
        <p14:creationId xmlns:p14="http://schemas.microsoft.com/office/powerpoint/2010/main" val="220466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fld id="{B5C3BEF9-CE7F-4847-BE25-FFA433F156AC}" type="slidenum">
              <a:rPr lang="el-GR"/>
              <a:pPr/>
              <a:t>‹#›</a:t>
            </a:fld>
            <a:endParaRPr lang="el-GR"/>
          </a:p>
        </p:txBody>
      </p:sp>
    </p:spTree>
    <p:extLst>
      <p:ext uri="{BB962C8B-B14F-4D97-AF65-F5344CB8AC3E}">
        <p14:creationId xmlns:p14="http://schemas.microsoft.com/office/powerpoint/2010/main" val="1546384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fld id="{2F6C9A23-62B8-49B7-8F39-CBC2D16EDBB2}" type="slidenum">
              <a:rPr lang="el-GR"/>
              <a:pPr/>
              <a:t>‹#›</a:t>
            </a:fld>
            <a:endParaRPr lang="el-GR"/>
          </a:p>
        </p:txBody>
      </p:sp>
    </p:spTree>
    <p:extLst>
      <p:ext uri="{BB962C8B-B14F-4D97-AF65-F5344CB8AC3E}">
        <p14:creationId xmlns:p14="http://schemas.microsoft.com/office/powerpoint/2010/main" val="4260452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fld id="{B0578D13-6538-4CDC-AA90-7679BF3D3335}" type="slidenum">
              <a:rPr lang="el-GR"/>
              <a:pPr/>
              <a:t>‹#›</a:t>
            </a:fld>
            <a:endParaRPr lang="el-GR"/>
          </a:p>
        </p:txBody>
      </p:sp>
    </p:spTree>
    <p:extLst>
      <p:ext uri="{BB962C8B-B14F-4D97-AF65-F5344CB8AC3E}">
        <p14:creationId xmlns:p14="http://schemas.microsoft.com/office/powerpoint/2010/main" val="2458267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fld id="{D2DAB4E9-CA7F-498C-B892-253D854105E7}" type="slidenum">
              <a:rPr lang="el-GR"/>
              <a:pPr/>
              <a:t>‹#›</a:t>
            </a:fld>
            <a:endParaRPr lang="el-GR"/>
          </a:p>
        </p:txBody>
      </p:sp>
    </p:spTree>
    <p:extLst>
      <p:ext uri="{BB962C8B-B14F-4D97-AF65-F5344CB8AC3E}">
        <p14:creationId xmlns:p14="http://schemas.microsoft.com/office/powerpoint/2010/main" val="2834884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fld id="{65231E70-71D0-4CAA-8765-1CD8B20ADAF1}" type="slidenum">
              <a:rPr lang="el-GR"/>
              <a:pPr/>
              <a:t>‹#›</a:t>
            </a:fld>
            <a:endParaRPr lang="el-GR"/>
          </a:p>
        </p:txBody>
      </p:sp>
    </p:spTree>
    <p:extLst>
      <p:ext uri="{BB962C8B-B14F-4D97-AF65-F5344CB8AC3E}">
        <p14:creationId xmlns:p14="http://schemas.microsoft.com/office/powerpoint/2010/main" val="611734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Click to edit Master text styles</a:t>
            </a:r>
          </a:p>
          <a:p>
            <a:pPr lvl="1"/>
            <a:r>
              <a:rPr lang="el-GR" altLang="el-GR" smtClean="0"/>
              <a:t>Second level</a:t>
            </a:r>
          </a:p>
          <a:p>
            <a:pPr lvl="2"/>
            <a:r>
              <a:rPr lang="el-GR" altLang="el-GR" smtClean="0"/>
              <a:t>Third level</a:t>
            </a:r>
          </a:p>
          <a:p>
            <a:pPr lvl="3"/>
            <a:r>
              <a:rPr lang="el-GR" altLang="el-GR" smtClean="0"/>
              <a:t>Fourth level</a:t>
            </a:r>
          </a:p>
          <a:p>
            <a:pPr lvl="4"/>
            <a:r>
              <a:rPr lang="el-GR" alt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fld id="{EB47B21E-0FAA-400B-8CC7-AD18C551A33D}" type="slidenum">
              <a:rPr lang="el-G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2 - TextBox"/>
          <p:cNvSpPr txBox="1">
            <a:spLocks noChangeArrowheads="1"/>
          </p:cNvSpPr>
          <p:nvPr/>
        </p:nvSpPr>
        <p:spPr bwMode="auto">
          <a:xfrm>
            <a:off x="899592" y="1484784"/>
            <a:ext cx="735806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l-GR" sz="18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l-GR" altLang="el-GR" sz="1800" b="1" dirty="0" smtClean="0">
                <a:solidFill>
                  <a:schemeClr val="bg1"/>
                </a:solidFill>
                <a:latin typeface="Times New Roman" panose="02020603050405020304" pitchFamily="18" charset="0"/>
                <a:cs typeface="Times New Roman" panose="02020603050405020304" pitchFamily="18" charset="0"/>
              </a:rPr>
              <a:t>Εισαγωγή </a:t>
            </a:r>
            <a:r>
              <a:rPr lang="el-GR" altLang="el-GR" sz="1800" b="1" dirty="0">
                <a:solidFill>
                  <a:schemeClr val="bg1"/>
                </a:solidFill>
                <a:latin typeface="Times New Roman" panose="02020603050405020304" pitchFamily="18" charset="0"/>
                <a:cs typeface="Times New Roman" panose="02020603050405020304" pitchFamily="18" charset="0"/>
              </a:rPr>
              <a:t>στην Κλασική Αρχαιολογία ΙΙ (5ος - 4ος αι. π.Χ.)</a:t>
            </a:r>
            <a:endParaRPr lang="en-US" altLang="el-GR" sz="1800" b="1" dirty="0">
              <a:solidFill>
                <a:schemeClr val="bg1"/>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l-GR" sz="1200" b="1" dirty="0">
              <a:solidFill>
                <a:schemeClr val="bg1"/>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l-GR" sz="12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l-GR" altLang="el-GR" sz="1800" b="1" dirty="0" smtClean="0">
                <a:solidFill>
                  <a:schemeClr val="bg1"/>
                </a:solidFill>
                <a:latin typeface="Times New Roman" panose="02020603050405020304" pitchFamily="18" charset="0"/>
                <a:cs typeface="Times New Roman" panose="02020603050405020304" pitchFamily="18" charset="0"/>
              </a:rPr>
              <a:t>Ιφιγένεια Λεβέντη</a:t>
            </a:r>
            <a:endParaRPr lang="en-US" altLang="el-GR" sz="18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l-GR" altLang="el-GR" sz="1600" dirty="0">
                <a:solidFill>
                  <a:schemeClr val="bg1"/>
                </a:solidFill>
                <a:latin typeface="Times New Roman" panose="02020603050405020304" pitchFamily="18" charset="0"/>
                <a:cs typeface="Times New Roman" panose="02020603050405020304" pitchFamily="18" charset="0"/>
              </a:rPr>
              <a:t>Τμήμα: Ιστορίας, Αρχαιολογίας και Κοινωνικής </a:t>
            </a:r>
            <a:r>
              <a:rPr lang="el-GR" altLang="el-GR" sz="1600" dirty="0" smtClean="0">
                <a:solidFill>
                  <a:schemeClr val="bg1"/>
                </a:solidFill>
                <a:latin typeface="Times New Roman" panose="02020603050405020304" pitchFamily="18" charset="0"/>
                <a:cs typeface="Times New Roman" panose="02020603050405020304" pitchFamily="18" charset="0"/>
              </a:rPr>
              <a:t>Ανθρωπολογίας</a:t>
            </a:r>
            <a:endParaRPr lang="en-US" altLang="el-GR" sz="1600"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l-GR" altLang="el-GR" sz="1600"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l-GR" altLang="el-GR" sz="1400" dirty="0">
                <a:solidFill>
                  <a:schemeClr val="bg1"/>
                </a:solidFill>
                <a:latin typeface="Times New Roman" panose="02020603050405020304" pitchFamily="18" charset="0"/>
                <a:cs typeface="Times New Roman" panose="02020603050405020304" pitchFamily="18" charset="0"/>
              </a:rPr>
              <a:t>Πανεπιστήμιο Θεσσαλίας</a:t>
            </a:r>
          </a:p>
          <a:p>
            <a:pPr algn="ctr" eaLnBrk="1" hangingPunct="1">
              <a:spcBef>
                <a:spcPct val="0"/>
              </a:spcBef>
              <a:buFontTx/>
              <a:buNone/>
            </a:pPr>
            <a:endParaRPr lang="en-US" altLang="el-GR" sz="1600" b="1" dirty="0" smtClean="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l-GR" altLang="el-GR" sz="1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9661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P1010019"/>
          <p:cNvPicPr>
            <a:picLocks noChangeAspect="1" noChangeArrowheads="1"/>
          </p:cNvPicPr>
          <p:nvPr/>
        </p:nvPicPr>
        <p:blipFill>
          <a:blip r:embed="rId2" cstate="email">
            <a:lum bright="6000"/>
            <a:extLst>
              <a:ext uri="{28A0092B-C50C-407E-A947-70E740481C1C}">
                <a14:useLocalDpi xmlns:a14="http://schemas.microsoft.com/office/drawing/2010/main"/>
              </a:ext>
            </a:extLst>
          </a:blip>
          <a:srcRect/>
          <a:stretch>
            <a:fillRect/>
          </a:stretch>
        </p:blipFill>
        <p:spPr bwMode="auto">
          <a:xfrm>
            <a:off x="319360" y="116632"/>
            <a:ext cx="4464050" cy="309562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243" name="Picture 5" descr="P1010020"/>
          <p:cNvPicPr>
            <a:picLocks noChangeAspect="1" noChangeArrowheads="1"/>
          </p:cNvPicPr>
          <p:nvPr/>
        </p:nvPicPr>
        <p:blipFill>
          <a:blip r:embed="rId3" cstate="email">
            <a:lum bright="12000"/>
            <a:extLst>
              <a:ext uri="{28A0092B-C50C-407E-A947-70E740481C1C}">
                <a14:useLocalDpi xmlns:a14="http://schemas.microsoft.com/office/drawing/2010/main"/>
              </a:ext>
            </a:extLst>
          </a:blip>
          <a:srcRect/>
          <a:stretch>
            <a:fillRect/>
          </a:stretch>
        </p:blipFill>
        <p:spPr bwMode="auto">
          <a:xfrm>
            <a:off x="5461273" y="115888"/>
            <a:ext cx="2351087" cy="544671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0244" name="TextBox 1"/>
          <p:cNvSpPr txBox="1">
            <a:spLocks noChangeArrowheads="1"/>
          </p:cNvSpPr>
          <p:nvPr/>
        </p:nvSpPr>
        <p:spPr bwMode="auto">
          <a:xfrm>
            <a:off x="5165725" y="5738813"/>
            <a:ext cx="35290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Βουλευτήριο Ολυμπίας. </a:t>
            </a:r>
            <a:r>
              <a:rPr lang="en-US" altLang="el-GR" sz="1200" dirty="0">
                <a:solidFill>
                  <a:schemeClr val="bg1"/>
                </a:solidFill>
                <a:latin typeface="Times New Roman" panose="02020603050405020304" pitchFamily="18" charset="0"/>
                <a:cs typeface="Times New Roman" panose="02020603050405020304" pitchFamily="18" charset="0"/>
              </a:rPr>
              <a:t>A</a:t>
            </a:r>
            <a:r>
              <a:rPr lang="el-GR" altLang="el-GR" sz="1200" dirty="0" err="1">
                <a:solidFill>
                  <a:schemeClr val="bg1"/>
                </a:solidFill>
                <a:latin typeface="Times New Roman" panose="02020603050405020304" pitchFamily="18" charset="0"/>
                <a:cs typeface="Times New Roman" panose="02020603050405020304" pitchFamily="18" charset="0"/>
              </a:rPr>
              <a:t>ναπαράσταση</a:t>
            </a:r>
            <a:r>
              <a:rPr lang="el-GR" altLang="el-GR" sz="1200" dirty="0">
                <a:solidFill>
                  <a:schemeClr val="bg1"/>
                </a:solidFill>
                <a:latin typeface="Times New Roman" panose="02020603050405020304" pitchFamily="18" charset="0"/>
                <a:cs typeface="Times New Roman" panose="02020603050405020304" pitchFamily="18" charset="0"/>
              </a:rPr>
              <a:t> Βουλευτηρίου και αναθηματικά κράνη, </a:t>
            </a:r>
            <a:r>
              <a:rPr lang="el-GR" altLang="el-GR" sz="1200" dirty="0" smtClean="0">
                <a:solidFill>
                  <a:schemeClr val="bg1"/>
                </a:solidFill>
                <a:latin typeface="Times New Roman" panose="02020603050405020304" pitchFamily="18" charset="0"/>
                <a:cs typeface="Times New Roman" panose="02020603050405020304" pitchFamily="18" charset="0"/>
              </a:rPr>
              <a:t>επάνω εκείνο </a:t>
            </a:r>
            <a:r>
              <a:rPr lang="el-GR" altLang="el-GR" sz="1200" dirty="0">
                <a:solidFill>
                  <a:schemeClr val="bg1"/>
                </a:solidFill>
                <a:latin typeface="Times New Roman" panose="02020603050405020304" pitchFamily="18" charset="0"/>
                <a:cs typeface="Times New Roman" panose="02020603050405020304" pitchFamily="18" charset="0"/>
              </a:rPr>
              <a:t>του Αθηναίου στρατηγού Μιλτιάδη</a:t>
            </a:r>
            <a:r>
              <a:rPr lang="en-US" altLang="el-GR" sz="1200" dirty="0">
                <a:solidFill>
                  <a:schemeClr val="bg1"/>
                </a:solidFill>
                <a:latin typeface="Times New Roman" panose="02020603050405020304" pitchFamily="18" charset="0"/>
                <a:cs typeface="Times New Roman" panose="02020603050405020304" pitchFamily="18" charset="0"/>
              </a:rPr>
              <a:t>,</a:t>
            </a:r>
            <a:r>
              <a:rPr lang="el-GR" altLang="el-GR" sz="1200" dirty="0">
                <a:solidFill>
                  <a:schemeClr val="bg1"/>
                </a:solidFill>
                <a:latin typeface="Times New Roman" panose="02020603050405020304" pitchFamily="18" charset="0"/>
                <a:cs typeface="Times New Roman" panose="02020603050405020304" pitchFamily="18" charset="0"/>
              </a:rPr>
              <a:t> νικητή των Περσών στη μάχη του </a:t>
            </a:r>
            <a:r>
              <a:rPr lang="el-GR" altLang="el-GR" sz="1200" dirty="0" err="1">
                <a:solidFill>
                  <a:schemeClr val="bg1"/>
                </a:solidFill>
                <a:latin typeface="Times New Roman" panose="02020603050405020304" pitchFamily="18" charset="0"/>
                <a:cs typeface="Times New Roman" panose="02020603050405020304" pitchFamily="18" charset="0"/>
              </a:rPr>
              <a:t>Μαραθώνος</a:t>
            </a:r>
            <a:r>
              <a:rPr lang="el-GR" altLang="el-GR" sz="1200" dirty="0">
                <a:solidFill>
                  <a:schemeClr val="bg1"/>
                </a:solidFill>
                <a:latin typeface="Times New Roman" panose="02020603050405020304" pitchFamily="18" charset="0"/>
                <a:cs typeface="Times New Roman" panose="02020603050405020304" pitchFamily="18" charset="0"/>
              </a:rPr>
              <a:t> (490 π.Χ.). </a:t>
            </a:r>
          </a:p>
        </p:txBody>
      </p:sp>
      <p:pic>
        <p:nvPicPr>
          <p:cNvPr id="10245" name="4 - Εικόνα" descr="DelOl2014 439.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2848" y="3500438"/>
            <a:ext cx="4714875" cy="31432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2"/>
          <p:cNvSpPr txBox="1">
            <a:spLocks noChangeArrowheads="1"/>
          </p:cNvSpPr>
          <p:nvPr/>
        </p:nvSpPr>
        <p:spPr bwMode="auto">
          <a:xfrm>
            <a:off x="428625" y="5500688"/>
            <a:ext cx="43481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Η Νίκη του </a:t>
            </a:r>
            <a:r>
              <a:rPr lang="el-GR" altLang="el-GR" sz="1200" dirty="0" err="1">
                <a:solidFill>
                  <a:schemeClr val="bg1"/>
                </a:solidFill>
                <a:latin typeface="Times New Roman" panose="02020603050405020304" pitchFamily="18" charset="0"/>
                <a:cs typeface="Times New Roman" panose="02020603050405020304" pitchFamily="18" charset="0"/>
              </a:rPr>
              <a:t>Παιωνίου</a:t>
            </a:r>
            <a:r>
              <a:rPr lang="el-GR" altLang="el-GR" sz="1200" dirty="0">
                <a:solidFill>
                  <a:schemeClr val="bg1"/>
                </a:solidFill>
                <a:latin typeface="Times New Roman" panose="02020603050405020304" pitchFamily="18" charset="0"/>
                <a:cs typeface="Times New Roman" panose="02020603050405020304" pitchFamily="18" charset="0"/>
              </a:rPr>
              <a:t>, ανάθημα των </a:t>
            </a:r>
            <a:r>
              <a:rPr lang="el-GR" altLang="el-GR" sz="1200" dirty="0" err="1">
                <a:solidFill>
                  <a:schemeClr val="bg1"/>
                </a:solidFill>
                <a:latin typeface="Times New Roman" panose="02020603050405020304" pitchFamily="18" charset="0"/>
                <a:cs typeface="Times New Roman" panose="02020603050405020304" pitchFamily="18" charset="0"/>
              </a:rPr>
              <a:t>Μεσσηνίων</a:t>
            </a:r>
            <a:r>
              <a:rPr lang="el-GR" altLang="el-GR" sz="1200" dirty="0">
                <a:solidFill>
                  <a:schemeClr val="bg1"/>
                </a:solidFill>
                <a:latin typeface="Times New Roman" panose="02020603050405020304" pitchFamily="18" charset="0"/>
                <a:cs typeface="Times New Roman" panose="02020603050405020304" pitchFamily="18" charset="0"/>
              </a:rPr>
              <a:t> και </a:t>
            </a:r>
            <a:r>
              <a:rPr lang="el-GR" altLang="el-GR" sz="1200" dirty="0" err="1">
                <a:solidFill>
                  <a:schemeClr val="bg1"/>
                </a:solidFill>
                <a:latin typeface="Times New Roman" panose="02020603050405020304" pitchFamily="18" charset="0"/>
                <a:cs typeface="Times New Roman" panose="02020603050405020304" pitchFamily="18" charset="0"/>
              </a:rPr>
              <a:t>Ναυπακτίων</a:t>
            </a:r>
            <a:r>
              <a:rPr lang="el-GR" altLang="el-GR" sz="1200" dirty="0">
                <a:solidFill>
                  <a:schemeClr val="bg1"/>
                </a:solidFill>
                <a:latin typeface="Times New Roman" panose="02020603050405020304" pitchFamily="18" charset="0"/>
                <a:cs typeface="Times New Roman" panose="02020603050405020304" pitchFamily="18" charset="0"/>
              </a:rPr>
              <a:t> για τη νίκη εναντίον  των Σπαρτιατών από κοινού με τους Αθηναίους στη Σφακτηρία το καλοκαίρι του 425 π.Χ. (περ. 421 π.Χ.). Το </a:t>
            </a:r>
            <a:r>
              <a:rPr lang="el-GR" altLang="el-GR" sz="1200" dirty="0" err="1">
                <a:solidFill>
                  <a:schemeClr val="bg1"/>
                </a:solidFill>
                <a:latin typeface="Times New Roman" panose="02020603050405020304" pitchFamily="18" charset="0"/>
                <a:cs typeface="Times New Roman" panose="02020603050405020304" pitchFamily="18" charset="0"/>
              </a:rPr>
              <a:t>πεσσόμορφο</a:t>
            </a:r>
            <a:r>
              <a:rPr lang="el-GR" altLang="el-GR" sz="1200" dirty="0">
                <a:solidFill>
                  <a:schemeClr val="bg1"/>
                </a:solidFill>
                <a:latin typeface="Times New Roman" panose="02020603050405020304" pitchFamily="18" charset="0"/>
                <a:cs typeface="Times New Roman" panose="02020603050405020304" pitchFamily="18" charset="0"/>
              </a:rPr>
              <a:t> βάθρο της μπροστά από το ναό του Διός Ολυμπίου, όπου η αναθηματική επιγραφή σε σχεδιαστική απόδοση.</a:t>
            </a:r>
          </a:p>
        </p:txBody>
      </p:sp>
      <p:pic>
        <p:nvPicPr>
          <p:cNvPr id="11268" name="4 - Εικόνα" descr="Delphes Ol 2009 154.jpg"/>
          <p:cNvPicPr>
            <a:picLocks noChangeAspect="1"/>
          </p:cNvPicPr>
          <p:nvPr/>
        </p:nvPicPr>
        <p:blipFill>
          <a:blip r:embed="rId3" cstate="email">
            <a:lum bright="10000"/>
            <a:extLst>
              <a:ext uri="{28A0092B-C50C-407E-A947-70E740481C1C}">
                <a14:useLocalDpi xmlns:a14="http://schemas.microsoft.com/office/drawing/2010/main"/>
              </a:ext>
            </a:extLst>
          </a:blip>
          <a:srcRect/>
          <a:stretch>
            <a:fillRect/>
          </a:stretch>
        </p:blipFill>
        <p:spPr bwMode="auto">
          <a:xfrm>
            <a:off x="755576" y="500062"/>
            <a:ext cx="3500437" cy="4667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24128" y="630815"/>
            <a:ext cx="2140527" cy="44057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6732240" y="2780928"/>
            <a:ext cx="18716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err="1">
                <a:solidFill>
                  <a:schemeClr val="bg1"/>
                </a:solidFill>
                <a:latin typeface="Times New Roman" panose="02020603050405020304" pitchFamily="18" charset="0"/>
                <a:cs typeface="Times New Roman" panose="02020603050405020304" pitchFamily="18" charset="0"/>
              </a:rPr>
              <a:t>Λεωνίδαιο</a:t>
            </a:r>
            <a:r>
              <a:rPr lang="el-GR" altLang="el-GR" sz="1200" dirty="0" smtClean="0">
                <a:solidFill>
                  <a:schemeClr val="bg1"/>
                </a:solidFill>
                <a:latin typeface="Times New Roman" panose="02020603050405020304" pitchFamily="18" charset="0"/>
                <a:cs typeface="Times New Roman" panose="02020603050405020304" pitchFamily="18" charset="0"/>
              </a:rPr>
              <a:t>.</a:t>
            </a:r>
            <a:r>
              <a:rPr lang="en-US" altLang="el-GR" sz="1200" dirty="0" smtClean="0">
                <a:solidFill>
                  <a:schemeClr val="bg1"/>
                </a:solidFill>
                <a:latin typeface="Times New Roman" panose="02020603050405020304" pitchFamily="18" charset="0"/>
                <a:cs typeface="Times New Roman" panose="02020603050405020304" pitchFamily="18" charset="0"/>
              </a:rPr>
              <a:t> </a:t>
            </a:r>
            <a:r>
              <a:rPr lang="el-GR" altLang="el-GR" sz="1200" dirty="0" smtClean="0">
                <a:solidFill>
                  <a:schemeClr val="bg1"/>
                </a:solidFill>
                <a:latin typeface="Times New Roman" panose="02020603050405020304" pitchFamily="18" charset="0"/>
                <a:cs typeface="Times New Roman" panose="02020603050405020304" pitchFamily="18" charset="0"/>
              </a:rPr>
              <a:t>Ξενοδοχείο </a:t>
            </a:r>
            <a:r>
              <a:rPr lang="el-GR" altLang="el-GR" sz="1200" dirty="0">
                <a:solidFill>
                  <a:schemeClr val="bg1"/>
                </a:solidFill>
                <a:latin typeface="Times New Roman" panose="02020603050405020304" pitchFamily="18" charset="0"/>
                <a:cs typeface="Times New Roman" panose="02020603050405020304" pitchFamily="18" charset="0"/>
              </a:rPr>
              <a:t>στην Ολυμπία, έξω από την </a:t>
            </a:r>
            <a:r>
              <a:rPr lang="el-GR" altLang="el-GR" sz="1200" dirty="0" err="1">
                <a:solidFill>
                  <a:schemeClr val="bg1"/>
                </a:solidFill>
                <a:latin typeface="Times New Roman" panose="02020603050405020304" pitchFamily="18" charset="0"/>
                <a:cs typeface="Times New Roman" panose="02020603050405020304" pitchFamily="18" charset="0"/>
              </a:rPr>
              <a:t>Άλτιν</a:t>
            </a:r>
            <a:r>
              <a:rPr lang="el-GR" altLang="el-GR" sz="1200" dirty="0">
                <a:solidFill>
                  <a:schemeClr val="bg1"/>
                </a:solidFill>
                <a:latin typeface="Times New Roman" panose="02020603050405020304" pitchFamily="18" charset="0"/>
                <a:cs typeface="Times New Roman" panose="02020603050405020304" pitchFamily="18" charset="0"/>
              </a:rPr>
              <a:t>. 4</a:t>
            </a:r>
            <a:r>
              <a:rPr lang="el-GR" altLang="el-GR" sz="1200" baseline="30000" dirty="0">
                <a:solidFill>
                  <a:schemeClr val="bg1"/>
                </a:solidFill>
                <a:latin typeface="Times New Roman" panose="02020603050405020304" pitchFamily="18" charset="0"/>
                <a:cs typeface="Times New Roman" panose="02020603050405020304" pitchFamily="18" charset="0"/>
              </a:rPr>
              <a:t>ος</a:t>
            </a:r>
            <a:r>
              <a:rPr lang="el-GR" altLang="el-GR" sz="1200" dirty="0">
                <a:solidFill>
                  <a:schemeClr val="bg1"/>
                </a:solidFill>
                <a:latin typeface="Times New Roman" panose="02020603050405020304" pitchFamily="18" charset="0"/>
                <a:cs typeface="Times New Roman" panose="02020603050405020304" pitchFamily="18" charset="0"/>
              </a:rPr>
              <a:t> αι. π.Χ.</a:t>
            </a:r>
          </a:p>
        </p:txBody>
      </p:sp>
      <p:pic>
        <p:nvPicPr>
          <p:cNvPr id="12291" name="4 - Εικόνα" descr="Delphes Ol 2009 07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7188" y="1071563"/>
            <a:ext cx="5715000" cy="4286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2654573" y="5517232"/>
            <a:ext cx="44652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err="1">
                <a:solidFill>
                  <a:schemeClr val="bg1"/>
                </a:solidFill>
                <a:latin typeface="Times New Roman" panose="02020603050405020304" pitchFamily="18" charset="0"/>
                <a:cs typeface="Times New Roman" panose="02020603050405020304" pitchFamily="18" charset="0"/>
              </a:rPr>
              <a:t>Καμαροσκέπαστη</a:t>
            </a:r>
            <a:r>
              <a:rPr lang="el-GR" altLang="el-GR" sz="1200" dirty="0">
                <a:solidFill>
                  <a:schemeClr val="bg1"/>
                </a:solidFill>
                <a:latin typeface="Times New Roman" panose="02020603050405020304" pitchFamily="18" charset="0"/>
                <a:cs typeface="Times New Roman" panose="02020603050405020304" pitchFamily="18" charset="0"/>
              </a:rPr>
              <a:t> είσοδος στο στάδιο</a:t>
            </a:r>
            <a:r>
              <a:rPr lang="en-US" altLang="el-GR" sz="1200" dirty="0">
                <a:solidFill>
                  <a:schemeClr val="bg1"/>
                </a:solidFill>
                <a:latin typeface="Times New Roman" panose="02020603050405020304" pitchFamily="18" charset="0"/>
                <a:cs typeface="Times New Roman" panose="02020603050405020304" pitchFamily="18" charset="0"/>
              </a:rPr>
              <a:t>. </a:t>
            </a:r>
            <a:r>
              <a:rPr lang="el-GR" altLang="el-GR" sz="1200" dirty="0" err="1">
                <a:solidFill>
                  <a:schemeClr val="bg1"/>
                </a:solidFill>
                <a:latin typeface="Times New Roman" panose="02020603050405020304" pitchFamily="18" charset="0"/>
                <a:cs typeface="Times New Roman" panose="02020603050405020304" pitchFamily="18" charset="0"/>
              </a:rPr>
              <a:t>Φιλιππείο</a:t>
            </a:r>
            <a:r>
              <a:rPr lang="el-GR" altLang="el-GR" sz="1200" dirty="0">
                <a:solidFill>
                  <a:schemeClr val="bg1"/>
                </a:solidFill>
                <a:latin typeface="Times New Roman" panose="02020603050405020304" pitchFamily="18" charset="0"/>
                <a:cs typeface="Times New Roman" panose="02020603050405020304" pitchFamily="18" charset="0"/>
              </a:rPr>
              <a:t> 4</a:t>
            </a:r>
            <a:r>
              <a:rPr lang="el-GR" altLang="el-GR" sz="1200" baseline="30000" dirty="0">
                <a:solidFill>
                  <a:schemeClr val="bg1"/>
                </a:solidFill>
                <a:latin typeface="Times New Roman" panose="02020603050405020304" pitchFamily="18" charset="0"/>
                <a:cs typeface="Times New Roman" panose="02020603050405020304" pitchFamily="18" charset="0"/>
              </a:rPr>
              <a:t>ος</a:t>
            </a:r>
            <a:r>
              <a:rPr lang="el-GR" altLang="el-GR" sz="1200" dirty="0">
                <a:solidFill>
                  <a:schemeClr val="bg1"/>
                </a:solidFill>
                <a:latin typeface="Times New Roman" panose="02020603050405020304" pitchFamily="18" charset="0"/>
                <a:cs typeface="Times New Roman" panose="02020603050405020304" pitchFamily="18" charset="0"/>
              </a:rPr>
              <a:t>  </a:t>
            </a:r>
            <a:r>
              <a:rPr lang="el-GR" altLang="el-GR" sz="1200" dirty="0" err="1">
                <a:solidFill>
                  <a:schemeClr val="bg1"/>
                </a:solidFill>
                <a:latin typeface="Times New Roman" panose="02020603050405020304" pitchFamily="18" charset="0"/>
                <a:cs typeface="Times New Roman" panose="02020603050405020304" pitchFamily="18" charset="0"/>
              </a:rPr>
              <a:t>αι.π.Χ</a:t>
            </a:r>
            <a:r>
              <a:rPr lang="el-GR" altLang="el-GR" sz="1200" dirty="0">
                <a:solidFill>
                  <a:schemeClr val="bg1"/>
                </a:solidFill>
                <a:latin typeface="Times New Roman" panose="02020603050405020304" pitchFamily="18" charset="0"/>
                <a:cs typeface="Times New Roman" panose="02020603050405020304" pitchFamily="18" charset="0"/>
              </a:rPr>
              <a:t>.</a:t>
            </a:r>
          </a:p>
        </p:txBody>
      </p:sp>
      <p:pic>
        <p:nvPicPr>
          <p:cNvPr id="13315" name="4 - Εικόνα" descr="Delphes Ol 2009 092.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1600" y="440532"/>
            <a:ext cx="3375025" cy="45005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316" name="5 - Εικόνα" descr="Delphes Ol 2009 08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4875" y="500063"/>
            <a:ext cx="3286125" cy="4381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6227763" y="2636838"/>
            <a:ext cx="26654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Ολυμπία. Παλαίστρα.</a:t>
            </a:r>
          </a:p>
        </p:txBody>
      </p:sp>
      <p:pic>
        <p:nvPicPr>
          <p:cNvPr id="14339" name="5 - Εικόνα" descr="DelOl2014 415.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625" y="1500188"/>
            <a:ext cx="5429250" cy="3619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2"/>
          <p:cNvSpPr txBox="1">
            <a:spLocks noChangeArrowheads="1"/>
          </p:cNvSpPr>
          <p:nvPr/>
        </p:nvSpPr>
        <p:spPr bwMode="auto">
          <a:xfrm>
            <a:off x="2786063" y="2279650"/>
            <a:ext cx="50720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000">
                <a:latin typeface="Times New Roman" panose="02020603050405020304" pitchFamily="18" charset="0"/>
                <a:cs typeface="Times New Roman" panose="02020603050405020304" pitchFamily="18" charset="0"/>
              </a:rPr>
              <a:t>Ολυμπία. Το Γυμνάσιο</a:t>
            </a:r>
          </a:p>
        </p:txBody>
      </p:sp>
      <p:pic>
        <p:nvPicPr>
          <p:cNvPr id="15363" name="3 - Εικόνα" descr="DelOl2014 40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75656" y="642938"/>
            <a:ext cx="6286500" cy="4191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5364" name="4 - TextBox"/>
          <p:cNvSpPr txBox="1">
            <a:spLocks noChangeArrowheads="1"/>
          </p:cNvSpPr>
          <p:nvPr/>
        </p:nvSpPr>
        <p:spPr bwMode="auto">
          <a:xfrm>
            <a:off x="3788755" y="5373216"/>
            <a:ext cx="170936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Ολυμπία, το Γυμνάσιο.</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P1010068"/>
          <p:cNvPicPr>
            <a:picLocks noChangeAspect="1" noChangeArrowheads="1"/>
          </p:cNvPicPr>
          <p:nvPr/>
        </p:nvPicPr>
        <p:blipFill>
          <a:blip r:embed="rId2" cstate="email">
            <a:lum bright="6000"/>
            <a:extLst>
              <a:ext uri="{28A0092B-C50C-407E-A947-70E740481C1C}">
                <a14:useLocalDpi xmlns:a14="http://schemas.microsoft.com/office/drawing/2010/main"/>
              </a:ext>
            </a:extLst>
          </a:blip>
          <a:srcRect/>
          <a:stretch>
            <a:fillRect/>
          </a:stretch>
        </p:blipFill>
        <p:spPr bwMode="auto">
          <a:xfrm>
            <a:off x="971550" y="981075"/>
            <a:ext cx="7272338" cy="518477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6387" name="TextBox 1"/>
          <p:cNvSpPr txBox="1">
            <a:spLocks noChangeArrowheads="1"/>
          </p:cNvSpPr>
          <p:nvPr/>
        </p:nvSpPr>
        <p:spPr bwMode="auto">
          <a:xfrm>
            <a:off x="827088" y="333375"/>
            <a:ext cx="54006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Πανελλήνιο Ιερό των </a:t>
            </a:r>
            <a:r>
              <a:rPr lang="el-GR" altLang="el-GR" sz="1200" dirty="0" smtClean="0">
                <a:solidFill>
                  <a:schemeClr val="bg1"/>
                </a:solidFill>
                <a:latin typeface="Times New Roman" panose="02020603050405020304" pitchFamily="18" charset="0"/>
                <a:cs typeface="Times New Roman" panose="02020603050405020304" pitchFamily="18" charset="0"/>
              </a:rPr>
              <a:t>Δελφών.</a:t>
            </a:r>
            <a:endParaRPr lang="el-GR" altLang="el-GR" sz="12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P1010096"/>
          <p:cNvPicPr>
            <a:picLocks noChangeAspect="1" noChangeArrowheads="1"/>
          </p:cNvPicPr>
          <p:nvPr/>
        </p:nvPicPr>
        <p:blipFill>
          <a:blip r:embed="rId2" cstate="email">
            <a:lum bright="6000"/>
            <a:extLst>
              <a:ext uri="{28A0092B-C50C-407E-A947-70E740481C1C}">
                <a14:useLocalDpi xmlns:a14="http://schemas.microsoft.com/office/drawing/2010/main"/>
              </a:ext>
            </a:extLst>
          </a:blip>
          <a:srcRect r="-6673"/>
          <a:stretch>
            <a:fillRect/>
          </a:stretch>
        </p:blipFill>
        <p:spPr bwMode="auto">
          <a:xfrm>
            <a:off x="827088" y="215900"/>
            <a:ext cx="5984875" cy="6546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1"/>
          <p:cNvSpPr txBox="1">
            <a:spLocks noChangeArrowheads="1"/>
          </p:cNvSpPr>
          <p:nvPr/>
        </p:nvSpPr>
        <p:spPr bwMode="auto">
          <a:xfrm>
            <a:off x="7019925" y="1125538"/>
            <a:ext cx="17287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Γενικό τοπογραφικό σχέδιο του ιερού του Απόλλωνος στους Δελφούς.</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P101006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404813"/>
            <a:ext cx="3959225" cy="27368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8435" name="Picture 5" descr="P101006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96160" y="1700213"/>
            <a:ext cx="4024312" cy="40322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8436" name="TextBox 1"/>
          <p:cNvSpPr txBox="1">
            <a:spLocks noChangeArrowheads="1"/>
          </p:cNvSpPr>
          <p:nvPr/>
        </p:nvSpPr>
        <p:spPr bwMode="auto">
          <a:xfrm>
            <a:off x="611658" y="3716338"/>
            <a:ext cx="33836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Το δελφικό Μαντείο στην αττική αγγειογραφία.</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P101006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9625" y="260350"/>
            <a:ext cx="7454900" cy="5591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9459" name="TextBox 1"/>
          <p:cNvSpPr txBox="1">
            <a:spLocks noChangeArrowheads="1"/>
          </p:cNvSpPr>
          <p:nvPr/>
        </p:nvSpPr>
        <p:spPr bwMode="auto">
          <a:xfrm>
            <a:off x="1403648" y="6021288"/>
            <a:ext cx="67167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Τριποδικοί λέβητες </a:t>
            </a:r>
            <a:r>
              <a:rPr lang="el-GR" altLang="el-GR" sz="1200" dirty="0" smtClean="0">
                <a:solidFill>
                  <a:schemeClr val="bg1"/>
                </a:solidFill>
                <a:latin typeface="Times New Roman" panose="02020603050405020304" pitchFamily="18" charset="0"/>
                <a:cs typeface="Times New Roman" panose="02020603050405020304" pitchFamily="18" charset="0"/>
              </a:rPr>
              <a:t>γεωμετρικών </a:t>
            </a:r>
            <a:r>
              <a:rPr lang="el-GR" altLang="el-GR" sz="1200" dirty="0">
                <a:solidFill>
                  <a:schemeClr val="bg1"/>
                </a:solidFill>
                <a:latin typeface="Times New Roman" panose="02020603050405020304" pitchFamily="18" charset="0"/>
                <a:cs typeface="Times New Roman" panose="02020603050405020304" pitchFamily="18" charset="0"/>
              </a:rPr>
              <a:t>χρόνων, μνημειώδες αριστοκρατικό ανάθημα στα μεγάλα Πανελλήνια ιερά, που </a:t>
            </a:r>
            <a:r>
              <a:rPr lang="el-GR" altLang="el-GR" sz="1200" dirty="0" smtClean="0">
                <a:solidFill>
                  <a:schemeClr val="bg1"/>
                </a:solidFill>
                <a:latin typeface="Times New Roman" panose="02020603050405020304" pitchFamily="18" charset="0"/>
                <a:cs typeface="Times New Roman" panose="02020603050405020304" pitchFamily="18" charset="0"/>
              </a:rPr>
              <a:t>απαθανάτιζε </a:t>
            </a:r>
            <a:r>
              <a:rPr lang="el-GR" altLang="el-GR" sz="1200" dirty="0">
                <a:solidFill>
                  <a:schemeClr val="bg1"/>
                </a:solidFill>
                <a:latin typeface="Times New Roman" panose="02020603050405020304" pitchFamily="18" charset="0"/>
                <a:cs typeface="Times New Roman" panose="02020603050405020304" pitchFamily="18" charset="0"/>
              </a:rPr>
              <a:t>την έννοια της θυσιαστηρίου προσφοράς και ήταν αγωνιστικό έπαθλο επίσης.</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 Τίτλος"/>
          <p:cNvSpPr>
            <a:spLocks noGrp="1"/>
          </p:cNvSpPr>
          <p:nvPr>
            <p:ph type="ctrTitle"/>
          </p:nvPr>
        </p:nvSpPr>
        <p:spPr>
          <a:xfrm>
            <a:off x="685800" y="908720"/>
            <a:ext cx="7772400" cy="1470025"/>
          </a:xfrm>
        </p:spPr>
        <p:txBody>
          <a:bodyPr/>
          <a:lstStyle/>
          <a:p>
            <a:r>
              <a:rPr lang="en-US" altLang="el-GR" sz="1600" b="1" dirty="0" smtClean="0">
                <a:solidFill>
                  <a:schemeClr val="bg1"/>
                </a:solidFill>
                <a:latin typeface="Times New Roman" panose="02020603050405020304" pitchFamily="18" charset="0"/>
                <a:cs typeface="Times New Roman" panose="02020603050405020304" pitchFamily="18" charset="0"/>
              </a:rPr>
              <a:t>8. </a:t>
            </a:r>
            <a:r>
              <a:rPr lang="el-GR" altLang="el-GR" sz="1600" b="1" dirty="0" smtClean="0">
                <a:solidFill>
                  <a:schemeClr val="bg1"/>
                </a:solidFill>
                <a:latin typeface="Times New Roman" panose="02020603050405020304" pitchFamily="18" charset="0"/>
                <a:cs typeface="Times New Roman" panose="02020603050405020304" pitchFamily="18" charset="0"/>
              </a:rPr>
              <a:t>Πανελλήνια Ιερά</a:t>
            </a:r>
            <a:r>
              <a:rPr lang="en-US" altLang="el-GR" sz="1600" b="1" dirty="0" smtClean="0">
                <a:solidFill>
                  <a:schemeClr val="bg1"/>
                </a:solidFill>
                <a:latin typeface="Times New Roman" panose="02020603050405020304" pitchFamily="18" charset="0"/>
                <a:cs typeface="Times New Roman" panose="02020603050405020304" pitchFamily="18" charset="0"/>
              </a:rPr>
              <a:t>.  </a:t>
            </a:r>
            <a:r>
              <a:rPr lang="el-GR" altLang="el-GR" sz="1600" b="1" dirty="0" smtClean="0">
                <a:solidFill>
                  <a:schemeClr val="bg1"/>
                </a:solidFill>
                <a:latin typeface="Times New Roman" panose="02020603050405020304" pitchFamily="18" charset="0"/>
                <a:cs typeface="Times New Roman" panose="02020603050405020304" pitchFamily="18" charset="0"/>
              </a:rPr>
              <a:t>Δελφοί και Ολυμπία</a:t>
            </a:r>
          </a:p>
        </p:txBody>
      </p:sp>
      <p:sp>
        <p:nvSpPr>
          <p:cNvPr id="2051" name="2 - Υπότιτλος"/>
          <p:cNvSpPr>
            <a:spLocks noGrp="1"/>
          </p:cNvSpPr>
          <p:nvPr>
            <p:ph type="subTitle" idx="1"/>
          </p:nvPr>
        </p:nvSpPr>
        <p:spPr>
          <a:xfrm>
            <a:off x="1371600" y="2924944"/>
            <a:ext cx="6400800" cy="1752600"/>
          </a:xfrm>
        </p:spPr>
        <p:txBody>
          <a:bodyPr/>
          <a:lstStyle/>
          <a:p>
            <a:pPr algn="just"/>
            <a:r>
              <a:rPr lang="el-GR" altLang="el-GR" sz="1400" dirty="0" smtClean="0">
                <a:solidFill>
                  <a:schemeClr val="bg1"/>
                </a:solidFill>
                <a:latin typeface="Times New Roman" panose="02020603050405020304" pitchFamily="18" charset="0"/>
                <a:cs typeface="Times New Roman" panose="02020603050405020304" pitchFamily="18" charset="0"/>
              </a:rPr>
              <a:t>Τα Πανελλήνια ιερά, Ολυμπία, Δελφοί, </a:t>
            </a:r>
            <a:r>
              <a:rPr lang="el-GR" altLang="el-GR" sz="1400" dirty="0" err="1" smtClean="0">
                <a:solidFill>
                  <a:schemeClr val="bg1"/>
                </a:solidFill>
                <a:latin typeface="Times New Roman" panose="02020603050405020304" pitchFamily="18" charset="0"/>
                <a:cs typeface="Times New Roman" panose="02020603050405020304" pitchFamily="18" charset="0"/>
              </a:rPr>
              <a:t>Ισθμία</a:t>
            </a:r>
            <a:r>
              <a:rPr lang="el-GR" altLang="el-GR" sz="1400" dirty="0" smtClean="0">
                <a:solidFill>
                  <a:schemeClr val="bg1"/>
                </a:solidFill>
                <a:latin typeface="Times New Roman" panose="02020603050405020304" pitchFamily="18" charset="0"/>
                <a:cs typeface="Times New Roman" panose="02020603050405020304" pitchFamily="18" charset="0"/>
              </a:rPr>
              <a:t> και Νεμέα αναπτύχθηκαν ουσιαστικά τον 8</a:t>
            </a:r>
            <a:r>
              <a:rPr lang="el-GR" altLang="el-GR" sz="1400" baseline="30000" dirty="0" smtClean="0">
                <a:solidFill>
                  <a:schemeClr val="bg1"/>
                </a:solidFill>
                <a:latin typeface="Times New Roman" panose="02020603050405020304" pitchFamily="18" charset="0"/>
                <a:cs typeface="Times New Roman" panose="02020603050405020304" pitchFamily="18" charset="0"/>
              </a:rPr>
              <a:t>ο</a:t>
            </a:r>
            <a:r>
              <a:rPr lang="el-GR" altLang="el-GR" sz="1400" dirty="0" smtClean="0">
                <a:solidFill>
                  <a:schemeClr val="bg1"/>
                </a:solidFill>
                <a:latin typeface="Times New Roman" panose="02020603050405020304" pitchFamily="18" charset="0"/>
                <a:cs typeface="Times New Roman" panose="02020603050405020304" pitchFamily="18" charset="0"/>
              </a:rPr>
              <a:t> αι. </a:t>
            </a:r>
            <a:r>
              <a:rPr lang="el-GR" altLang="el-GR" sz="1400" dirty="0" err="1" smtClean="0">
                <a:solidFill>
                  <a:schemeClr val="bg1"/>
                </a:solidFill>
                <a:latin typeface="Times New Roman" panose="02020603050405020304" pitchFamily="18" charset="0"/>
                <a:cs typeface="Times New Roman" panose="02020603050405020304" pitchFamily="18" charset="0"/>
              </a:rPr>
              <a:t>π.Χ.</a:t>
            </a:r>
            <a:r>
              <a:rPr lang="en-US" altLang="el-GR" sz="1400" dirty="0" smtClean="0">
                <a:solidFill>
                  <a:schemeClr val="bg1"/>
                </a:solidFill>
                <a:latin typeface="Times New Roman" panose="02020603050405020304" pitchFamily="18" charset="0"/>
                <a:cs typeface="Times New Roman" panose="02020603050405020304" pitchFamily="18" charset="0"/>
              </a:rPr>
              <a:t>,</a:t>
            </a:r>
            <a:r>
              <a:rPr lang="el-GR" altLang="el-GR" sz="1400" dirty="0" smtClean="0">
                <a:solidFill>
                  <a:schemeClr val="bg1"/>
                </a:solidFill>
                <a:latin typeface="Times New Roman" panose="02020603050405020304" pitchFamily="18" charset="0"/>
                <a:cs typeface="Times New Roman" panose="02020603050405020304" pitchFamily="18" charset="0"/>
              </a:rPr>
              <a:t> ενώ προσέλαβαν τον βασικό χαρακτήρα τους στην αρχαϊκή και κλασική περίοδο. Συνδυάζουν τη λατρεία μειζόνων θεοτήτων του Ολυμπιακού κύκλου, κυρίως του Διός</a:t>
            </a:r>
            <a:r>
              <a:rPr lang="en-US" altLang="el-GR" sz="1400" dirty="0" smtClean="0">
                <a:solidFill>
                  <a:schemeClr val="bg1"/>
                </a:solidFill>
                <a:latin typeface="Times New Roman" panose="02020603050405020304" pitchFamily="18" charset="0"/>
                <a:cs typeface="Times New Roman" panose="02020603050405020304" pitchFamily="18" charset="0"/>
              </a:rPr>
              <a:t>, </a:t>
            </a:r>
            <a:r>
              <a:rPr lang="el-GR" altLang="el-GR" sz="1400" dirty="0" smtClean="0">
                <a:solidFill>
                  <a:schemeClr val="bg1"/>
                </a:solidFill>
                <a:latin typeface="Times New Roman" panose="02020603050405020304" pitchFamily="18" charset="0"/>
                <a:cs typeface="Times New Roman" panose="02020603050405020304" pitchFamily="18" charset="0"/>
              </a:rPr>
              <a:t>του Απόλλωνα, του Ποσειδώνα, και της Αθηνάς με τους αθλητικούς αγώνες. Από αυτά μελετάμε τα δύο κυριότερα, της Ολυμπίας και των Δελφών και εξετάζουμε την τοπογραφία και τη μνημειακή ανάπτυξή τους στον 5</a:t>
            </a:r>
            <a:r>
              <a:rPr lang="el-GR" altLang="el-GR" sz="1400" baseline="30000" dirty="0" smtClean="0">
                <a:solidFill>
                  <a:schemeClr val="bg1"/>
                </a:solidFill>
                <a:latin typeface="Times New Roman" panose="02020603050405020304" pitchFamily="18" charset="0"/>
                <a:cs typeface="Times New Roman" panose="02020603050405020304" pitchFamily="18" charset="0"/>
              </a:rPr>
              <a:t>ο</a:t>
            </a:r>
            <a:r>
              <a:rPr lang="el-GR" altLang="el-GR" sz="1400" dirty="0" smtClean="0">
                <a:solidFill>
                  <a:schemeClr val="bg1"/>
                </a:solidFill>
                <a:latin typeface="Times New Roman" panose="02020603050405020304" pitchFamily="18" charset="0"/>
                <a:cs typeface="Times New Roman" panose="02020603050405020304" pitchFamily="18" charset="0"/>
              </a:rPr>
              <a:t> και 4</a:t>
            </a:r>
            <a:r>
              <a:rPr lang="el-GR" altLang="el-GR" sz="1400" baseline="30000" dirty="0" smtClean="0">
                <a:solidFill>
                  <a:schemeClr val="bg1"/>
                </a:solidFill>
                <a:latin typeface="Times New Roman" panose="02020603050405020304" pitchFamily="18" charset="0"/>
                <a:cs typeface="Times New Roman" panose="02020603050405020304" pitchFamily="18" charset="0"/>
              </a:rPr>
              <a:t>ο</a:t>
            </a:r>
            <a:r>
              <a:rPr lang="el-GR" altLang="el-GR" sz="1400" dirty="0" smtClean="0">
                <a:solidFill>
                  <a:schemeClr val="bg1"/>
                </a:solidFill>
                <a:latin typeface="Times New Roman" panose="02020603050405020304" pitchFamily="18" charset="0"/>
                <a:cs typeface="Times New Roman" panose="02020603050405020304" pitchFamily="18" charset="0"/>
              </a:rPr>
              <a:t> αι. π.Χ. Η έμφασή τους είναι στη συγκριτική εξέταση όσον αφορά το χαρακτήρα της λατρείας, μιας ή περισσότερων θεοτήτων, τον αριθμό των ναών, την ύπαρξη και τη διάταξη Θησαυρών, την παρουσία και το είδος των βωμών, τις αθλητικές εγκαταστάσεις,  την </a:t>
            </a:r>
            <a:r>
              <a:rPr lang="en-US" altLang="el-GR" sz="1400" dirty="0" smtClean="0">
                <a:solidFill>
                  <a:schemeClr val="bg1"/>
                </a:solidFill>
                <a:latin typeface="Times New Roman" panose="02020603050405020304" pitchFamily="18" charset="0"/>
                <a:cs typeface="Times New Roman" panose="02020603050405020304" pitchFamily="18" charset="0"/>
              </a:rPr>
              <a:t> </a:t>
            </a:r>
            <a:r>
              <a:rPr lang="el-GR" altLang="el-GR" sz="1400" dirty="0" smtClean="0">
                <a:solidFill>
                  <a:schemeClr val="bg1"/>
                </a:solidFill>
                <a:latin typeface="Times New Roman" panose="02020603050405020304" pitchFamily="18" charset="0"/>
                <a:cs typeface="Times New Roman" panose="02020603050405020304" pitchFamily="18" charset="0"/>
              </a:rPr>
              <a:t>παρουσία των  διοικητικών κτηρίων, τα  στοιχεία ηρωολατρείας, και τέλος τη λειτουργία  θεάτρου ή μαντείου.   </a:t>
            </a:r>
          </a:p>
          <a:p>
            <a:pPr algn="just"/>
            <a:endParaRPr lang="el-GR" altLang="el-GR" sz="1400" dirty="0" smtClean="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Delphes Ol 2009 03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7188" y="285750"/>
            <a:ext cx="4429125" cy="5905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0483" name="2 - TextBox"/>
          <p:cNvSpPr txBox="1">
            <a:spLocks noChangeArrowheads="1"/>
          </p:cNvSpPr>
          <p:nvPr/>
        </p:nvSpPr>
        <p:spPr bwMode="auto">
          <a:xfrm>
            <a:off x="5286375" y="2571750"/>
            <a:ext cx="2571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Το Γυμνάσιο των Δελφών.</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P101007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0625" y="1357313"/>
            <a:ext cx="3375025" cy="4048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1507" name="TextBox 1"/>
          <p:cNvSpPr txBox="1">
            <a:spLocks noChangeArrowheads="1"/>
          </p:cNvSpPr>
          <p:nvPr/>
        </p:nvSpPr>
        <p:spPr bwMode="auto">
          <a:xfrm>
            <a:off x="844549" y="5157192"/>
            <a:ext cx="30972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Βάση του νικητήριου τριποδικού λέβητα που ανέθεσαν οι ελληνικές πόλεις που νίκησαν τους Πέρσες στις </a:t>
            </a:r>
            <a:r>
              <a:rPr lang="el-GR" altLang="el-GR" sz="1200" dirty="0" err="1">
                <a:solidFill>
                  <a:schemeClr val="bg1"/>
                </a:solidFill>
                <a:latin typeface="Times New Roman" panose="02020603050405020304" pitchFamily="18" charset="0"/>
                <a:cs typeface="Times New Roman" panose="02020603050405020304" pitchFamily="18" charset="0"/>
              </a:rPr>
              <a:t>Πλαταιές</a:t>
            </a:r>
            <a:r>
              <a:rPr lang="el-GR" altLang="el-GR" sz="1200" dirty="0">
                <a:solidFill>
                  <a:schemeClr val="bg1"/>
                </a:solidFill>
                <a:latin typeface="Times New Roman" panose="02020603050405020304" pitchFamily="18" charset="0"/>
                <a:cs typeface="Times New Roman" panose="02020603050405020304" pitchFamily="18" charset="0"/>
              </a:rPr>
              <a:t> το 480 </a:t>
            </a:r>
            <a:r>
              <a:rPr lang="el-GR" altLang="el-GR" sz="1200" dirty="0" err="1">
                <a:solidFill>
                  <a:schemeClr val="bg1"/>
                </a:solidFill>
                <a:latin typeface="Times New Roman" panose="02020603050405020304" pitchFamily="18" charset="0"/>
                <a:cs typeface="Times New Roman" panose="02020603050405020304" pitchFamily="18" charset="0"/>
              </a:rPr>
              <a:t>π.Χ</a:t>
            </a:r>
            <a:r>
              <a:rPr lang="el-GR" altLang="el-GR" sz="1200" dirty="0">
                <a:solidFill>
                  <a:schemeClr val="bg1"/>
                </a:solidFill>
                <a:latin typeface="Times New Roman" panose="02020603050405020304" pitchFamily="18" charset="0"/>
                <a:cs typeface="Times New Roman" panose="02020603050405020304" pitchFamily="18" charset="0"/>
              </a:rPr>
              <a:t>, στο ιερό του Απόλλωνος στους Δελφούς.</a:t>
            </a:r>
          </a:p>
        </p:txBody>
      </p:sp>
      <p:sp>
        <p:nvSpPr>
          <p:cNvPr id="21508" name="TextBox 2"/>
          <p:cNvSpPr txBox="1">
            <a:spLocks noChangeArrowheads="1"/>
          </p:cNvSpPr>
          <p:nvPr/>
        </p:nvSpPr>
        <p:spPr bwMode="auto">
          <a:xfrm>
            <a:off x="4860032" y="5665023"/>
            <a:ext cx="37449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Βάση ενός από τους τριποδικούς </a:t>
            </a:r>
            <a:r>
              <a:rPr lang="el-GR" altLang="el-GR" sz="1200" dirty="0" smtClean="0">
                <a:solidFill>
                  <a:schemeClr val="bg1"/>
                </a:solidFill>
                <a:latin typeface="Times New Roman" panose="02020603050405020304" pitchFamily="18" charset="0"/>
                <a:cs typeface="Times New Roman" panose="02020603050405020304" pitchFamily="18" charset="0"/>
              </a:rPr>
              <a:t>λέβητες </a:t>
            </a:r>
            <a:r>
              <a:rPr lang="el-GR" altLang="el-GR" sz="1200" dirty="0">
                <a:solidFill>
                  <a:schemeClr val="bg1"/>
                </a:solidFill>
                <a:latin typeface="Times New Roman" panose="02020603050405020304" pitchFamily="18" charset="0"/>
                <a:cs typeface="Times New Roman" panose="02020603050405020304" pitchFamily="18" charset="0"/>
              </a:rPr>
              <a:t>που ανέθεσε η οικογένεια των τυράννων </a:t>
            </a:r>
            <a:r>
              <a:rPr lang="el-GR" altLang="el-GR" sz="1200" dirty="0" err="1">
                <a:solidFill>
                  <a:schemeClr val="bg1"/>
                </a:solidFill>
                <a:latin typeface="Times New Roman" panose="02020603050405020304" pitchFamily="18" charset="0"/>
                <a:cs typeface="Times New Roman" panose="02020603050405020304" pitchFamily="18" charset="0"/>
              </a:rPr>
              <a:t>Δεινομενιδών</a:t>
            </a:r>
            <a:r>
              <a:rPr lang="el-GR" altLang="el-GR" sz="1200" dirty="0">
                <a:solidFill>
                  <a:schemeClr val="bg1"/>
                </a:solidFill>
                <a:latin typeface="Times New Roman" panose="02020603050405020304" pitchFamily="18" charset="0"/>
                <a:cs typeface="Times New Roman" panose="02020603050405020304" pitchFamily="18" charset="0"/>
              </a:rPr>
              <a:t> από τη Σικελία στο δελφικό ιερό. </a:t>
            </a:r>
          </a:p>
        </p:txBody>
      </p:sp>
      <p:pic>
        <p:nvPicPr>
          <p:cNvPr id="21509" name="5 - Εικόνα" descr="Delphes Ol 2009 049.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7188" y="1428750"/>
            <a:ext cx="4071937" cy="3054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P1010072"/>
          <p:cNvPicPr>
            <a:picLocks noChangeAspect="1" noChangeArrowheads="1"/>
          </p:cNvPicPr>
          <p:nvPr/>
        </p:nvPicPr>
        <p:blipFill>
          <a:blip r:embed="rId2" cstate="email">
            <a:extLst>
              <a:ext uri="{28A0092B-C50C-407E-A947-70E740481C1C}">
                <a14:useLocalDpi xmlns:a14="http://schemas.microsoft.com/office/drawing/2010/main"/>
              </a:ext>
            </a:extLst>
          </a:blip>
          <a:srcRect t="-239"/>
          <a:stretch>
            <a:fillRect/>
          </a:stretch>
        </p:blipFill>
        <p:spPr bwMode="auto">
          <a:xfrm>
            <a:off x="4185989" y="373857"/>
            <a:ext cx="4562475" cy="482441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2531" name="TextBox 1"/>
          <p:cNvSpPr txBox="1">
            <a:spLocks noChangeArrowheads="1"/>
          </p:cNvSpPr>
          <p:nvPr/>
        </p:nvSpPr>
        <p:spPr bwMode="auto">
          <a:xfrm>
            <a:off x="1043608" y="5733256"/>
            <a:ext cx="72007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Ο αναστηλωμένος δωρικός Θησαυρός των Αθηναίων στο δελφικό ιερό του Απόλλωνος. Οι μετόπες του έφεραν ανάγλυφο διάκοσμο με τους άθλους του Ηρακλή και του Θησέα, σήμερα στο Αρχαιολογικό Μουσείο Δελφών. Ήταν ανάθημα των Αθηναίων για τη νίκη τους εναντίον των Περσών στο Μαραθώνα (490 π.Χ.) και χρονολογείται αμέσως μετά.</a:t>
            </a:r>
            <a:r>
              <a:rPr lang="en-US" altLang="el-GR" sz="1200" dirty="0">
                <a:solidFill>
                  <a:schemeClr val="bg1"/>
                </a:solidFill>
                <a:latin typeface="Times New Roman" panose="02020603050405020304" pitchFamily="18" charset="0"/>
                <a:cs typeface="Times New Roman" panose="02020603050405020304" pitchFamily="18" charset="0"/>
              </a:rPr>
              <a:t> </a:t>
            </a:r>
            <a:r>
              <a:rPr lang="el-GR" altLang="el-GR" sz="1200" dirty="0">
                <a:solidFill>
                  <a:schemeClr val="bg1"/>
                </a:solidFill>
                <a:latin typeface="Times New Roman" panose="02020603050405020304" pitchFamily="18" charset="0"/>
                <a:cs typeface="Times New Roman" panose="02020603050405020304" pitchFamily="18" charset="0"/>
              </a:rPr>
              <a:t>Δεξιά η μετόπη με τον Ηρακλή που καταβάλλει την </a:t>
            </a:r>
            <a:r>
              <a:rPr lang="el-GR" altLang="el-GR" sz="1200" dirty="0" err="1">
                <a:solidFill>
                  <a:schemeClr val="bg1"/>
                </a:solidFill>
                <a:latin typeface="Times New Roman" panose="02020603050405020304" pitchFamily="18" charset="0"/>
                <a:cs typeface="Times New Roman" panose="02020603050405020304" pitchFamily="18" charset="0"/>
              </a:rPr>
              <a:t>Κερυνίτιδα</a:t>
            </a:r>
            <a:r>
              <a:rPr lang="el-GR" altLang="el-GR" sz="1200" dirty="0">
                <a:solidFill>
                  <a:schemeClr val="bg1"/>
                </a:solidFill>
                <a:latin typeface="Times New Roman" panose="02020603050405020304" pitchFamily="18" charset="0"/>
                <a:cs typeface="Times New Roman" panose="02020603050405020304" pitchFamily="18" charset="0"/>
              </a:rPr>
              <a:t> έλαφο (λεπτομέρεια).</a:t>
            </a:r>
          </a:p>
        </p:txBody>
      </p:sp>
      <p:pic>
        <p:nvPicPr>
          <p:cNvPr id="22532" name="4 - Εικόνα" descr="Delphes Ol 2009 04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1513" y="500063"/>
            <a:ext cx="3429000" cy="4572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2843808" y="5805264"/>
            <a:ext cx="38884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Η Στοά των Αθηναίων στο δελφικό ιερό </a:t>
            </a:r>
            <a:r>
              <a:rPr lang="el-GR" altLang="el-GR" sz="1200" dirty="0" smtClean="0">
                <a:solidFill>
                  <a:schemeClr val="bg1"/>
                </a:solidFill>
                <a:latin typeface="Times New Roman" panose="02020603050405020304" pitchFamily="18" charset="0"/>
                <a:cs typeface="Times New Roman" panose="02020603050405020304" pitchFamily="18" charset="0"/>
              </a:rPr>
              <a:t>( περ. 477 π.Χ</a:t>
            </a:r>
            <a:r>
              <a:rPr lang="el-GR" altLang="el-GR" sz="1200" dirty="0">
                <a:solidFill>
                  <a:schemeClr val="bg1"/>
                </a:solidFill>
                <a:latin typeface="Times New Roman" panose="02020603050405020304" pitchFamily="18" charset="0"/>
                <a:cs typeface="Times New Roman" panose="02020603050405020304" pitchFamily="18" charset="0"/>
              </a:rPr>
              <a:t>.)</a:t>
            </a:r>
          </a:p>
        </p:txBody>
      </p:sp>
      <p:pic>
        <p:nvPicPr>
          <p:cNvPr id="23555" name="3 - Εικόνα" descr="Delphes Ol 2009 043.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03648" y="548680"/>
            <a:ext cx="6381750" cy="4786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1 - Εικόνα" descr="DelOl2014 002.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3608" y="404664"/>
            <a:ext cx="7107237" cy="47386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4579" name="2 - TextBox"/>
          <p:cNvSpPr txBox="1">
            <a:spLocks noChangeArrowheads="1"/>
          </p:cNvSpPr>
          <p:nvPr/>
        </p:nvSpPr>
        <p:spPr bwMode="auto">
          <a:xfrm>
            <a:off x="3419872" y="5517232"/>
            <a:ext cx="256775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Δελφοί, Ιερό της Αθηνάς </a:t>
            </a:r>
            <a:r>
              <a:rPr lang="el-GR" altLang="el-GR" sz="1200" dirty="0" err="1" smtClean="0">
                <a:solidFill>
                  <a:schemeClr val="bg1"/>
                </a:solidFill>
                <a:latin typeface="Times New Roman" panose="02020603050405020304" pitchFamily="18" charset="0"/>
                <a:cs typeface="Times New Roman" panose="02020603050405020304" pitchFamily="18" charset="0"/>
              </a:rPr>
              <a:t>Προναίας</a:t>
            </a:r>
            <a:r>
              <a:rPr lang="el-GR" altLang="el-GR" sz="1200" dirty="0" smtClean="0">
                <a:solidFill>
                  <a:schemeClr val="bg1"/>
                </a:solidFill>
                <a:latin typeface="Times New Roman" panose="02020603050405020304" pitchFamily="18" charset="0"/>
                <a:cs typeface="Times New Roman" panose="02020603050405020304" pitchFamily="18" charset="0"/>
              </a:rPr>
              <a:t>.</a:t>
            </a:r>
            <a:endParaRPr lang="el-GR" altLang="el-GR" sz="12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
          <p:cNvSpPr txBox="1">
            <a:spLocks noChangeArrowheads="1"/>
          </p:cNvSpPr>
          <p:nvPr/>
        </p:nvSpPr>
        <p:spPr bwMode="auto">
          <a:xfrm>
            <a:off x="323528" y="3501008"/>
            <a:ext cx="32400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Η θόλος στο ιερό της Αθηνάς </a:t>
            </a:r>
            <a:r>
              <a:rPr lang="el-GR" altLang="el-GR" sz="1200" dirty="0" err="1">
                <a:solidFill>
                  <a:schemeClr val="bg1"/>
                </a:solidFill>
                <a:latin typeface="Times New Roman" panose="02020603050405020304" pitchFamily="18" charset="0"/>
                <a:cs typeface="Times New Roman" panose="02020603050405020304" pitchFamily="18" charset="0"/>
              </a:rPr>
              <a:t>Προναίας</a:t>
            </a:r>
            <a:r>
              <a:rPr lang="el-GR" altLang="el-GR" sz="1200" dirty="0">
                <a:solidFill>
                  <a:schemeClr val="bg1"/>
                </a:solidFill>
                <a:latin typeface="Times New Roman" panose="02020603050405020304" pitchFamily="18" charset="0"/>
                <a:cs typeface="Times New Roman" panose="02020603050405020304" pitchFamily="18" charset="0"/>
              </a:rPr>
              <a:t> στους Δελφούς (4</a:t>
            </a:r>
            <a:r>
              <a:rPr lang="el-GR" altLang="el-GR" sz="1200" baseline="30000" dirty="0">
                <a:solidFill>
                  <a:schemeClr val="bg1"/>
                </a:solidFill>
                <a:latin typeface="Times New Roman" panose="02020603050405020304" pitchFamily="18" charset="0"/>
                <a:cs typeface="Times New Roman" panose="02020603050405020304" pitchFamily="18" charset="0"/>
              </a:rPr>
              <a:t>ος</a:t>
            </a:r>
            <a:r>
              <a:rPr lang="el-GR" altLang="el-GR" sz="1200" dirty="0">
                <a:solidFill>
                  <a:schemeClr val="bg1"/>
                </a:solidFill>
                <a:latin typeface="Times New Roman" panose="02020603050405020304" pitchFamily="18" charset="0"/>
                <a:cs typeface="Times New Roman" panose="02020603050405020304" pitchFamily="18" charset="0"/>
              </a:rPr>
              <a:t> αι. π.Χ.).</a:t>
            </a:r>
          </a:p>
        </p:txBody>
      </p:sp>
      <p:pic>
        <p:nvPicPr>
          <p:cNvPr id="25603" name="4 - Εικόνα" descr="Delphes Ol 2009 01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39952" y="260648"/>
            <a:ext cx="4572000" cy="609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63" y="4429125"/>
            <a:ext cx="3711897" cy="276999"/>
          </a:xfrm>
          <a:prstGeom prst="rect">
            <a:avLst/>
          </a:prstGeom>
          <a:noFill/>
        </p:spPr>
        <p:txBody>
          <a:bodyPr wrap="square">
            <a:spAutoFit/>
          </a:bodyPr>
          <a:lstStyle/>
          <a:p>
            <a:pPr>
              <a:defRPr/>
            </a:pPr>
            <a:r>
              <a:rPr lang="el-GR" sz="1200" dirty="0">
                <a:solidFill>
                  <a:schemeClr val="bg1"/>
                </a:solidFill>
                <a:latin typeface="Times New Roman" pitchFamily="18" charset="0"/>
                <a:cs typeface="Times New Roman" pitchFamily="18" charset="0"/>
              </a:rPr>
              <a:t>Ναός Απόλλωνος στους Δελφούς. Ο ναός του 4</a:t>
            </a:r>
            <a:r>
              <a:rPr lang="el-GR" sz="1200" baseline="30000" dirty="0">
                <a:solidFill>
                  <a:schemeClr val="bg1"/>
                </a:solidFill>
                <a:latin typeface="Times New Roman" pitchFamily="18" charset="0"/>
                <a:cs typeface="Times New Roman" pitchFamily="18" charset="0"/>
              </a:rPr>
              <a:t>ου</a:t>
            </a:r>
            <a:r>
              <a:rPr lang="el-GR" sz="1200" dirty="0">
                <a:solidFill>
                  <a:schemeClr val="bg1"/>
                </a:solidFill>
                <a:latin typeface="Times New Roman" pitchFamily="18" charset="0"/>
                <a:cs typeface="Times New Roman" pitchFamily="18" charset="0"/>
              </a:rPr>
              <a:t> αι. </a:t>
            </a:r>
            <a:r>
              <a:rPr lang="el-GR" sz="1200" dirty="0" err="1">
                <a:solidFill>
                  <a:schemeClr val="bg1"/>
                </a:solidFill>
                <a:latin typeface="Times New Roman" pitchFamily="18" charset="0"/>
                <a:cs typeface="Times New Roman" pitchFamily="18" charset="0"/>
              </a:rPr>
              <a:t>π.Χ.</a:t>
            </a:r>
            <a:endParaRPr lang="el-GR" sz="1200" dirty="0">
              <a:solidFill>
                <a:schemeClr val="bg1"/>
              </a:solidFill>
              <a:latin typeface="Times New Roman" pitchFamily="18" charset="0"/>
              <a:cs typeface="Times New Roman" pitchFamily="18" charset="0"/>
            </a:endParaRPr>
          </a:p>
        </p:txBody>
      </p:sp>
      <p:pic>
        <p:nvPicPr>
          <p:cNvPr id="26627" name="3 - Εικόνα" descr="Delphes Ol 2009 062.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875" y="142875"/>
            <a:ext cx="4643438" cy="3714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6628" name="4 - Εικόνα" descr="Delphes Ol 2009 059.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63925" y="3286125"/>
            <a:ext cx="4500563" cy="3375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2"/>
          <p:cNvSpPr txBox="1">
            <a:spLocks noChangeArrowheads="1"/>
          </p:cNvSpPr>
          <p:nvPr/>
        </p:nvSpPr>
        <p:spPr bwMode="auto">
          <a:xfrm>
            <a:off x="5148064" y="2780928"/>
            <a:ext cx="32935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Ο μνημειώδης μαρμάρινος βωμός του Απόλλωνος στο ιερό του στους Δελφούς, ανάθημα της πόλης της Χίου, αναστηλωμένος.</a:t>
            </a:r>
          </a:p>
        </p:txBody>
      </p:sp>
      <p:pic>
        <p:nvPicPr>
          <p:cNvPr id="27651" name="3 - Εικόνα" descr="DelOl2014 259.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576" y="908720"/>
            <a:ext cx="3357563" cy="50371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Box 1"/>
          <p:cNvSpPr txBox="1">
            <a:spLocks noChangeArrowheads="1"/>
          </p:cNvSpPr>
          <p:nvPr/>
        </p:nvSpPr>
        <p:spPr bwMode="auto">
          <a:xfrm>
            <a:off x="3666316" y="5733256"/>
            <a:ext cx="20874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Το αρχαίο Στάδιο των Δελφών</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03648" y="476672"/>
            <a:ext cx="6612775" cy="47091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5436096" y="2708920"/>
            <a:ext cx="24479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Το αρχαίο Θέατρο των Δελφών.</a:t>
            </a:r>
          </a:p>
        </p:txBody>
      </p:sp>
      <p:pic>
        <p:nvPicPr>
          <p:cNvPr id="29699" name="3 - Εικόνα" descr="Delphes Ol 2009 070.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1600" y="1052736"/>
            <a:ext cx="3357563" cy="4476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1010048"/>
          <p:cNvPicPr>
            <a:picLocks noChangeAspect="1" noChangeArrowheads="1"/>
          </p:cNvPicPr>
          <p:nvPr/>
        </p:nvPicPr>
        <p:blipFill>
          <a:blip r:embed="rId2" cstate="email">
            <a:lum bright="6000"/>
            <a:extLst>
              <a:ext uri="{28A0092B-C50C-407E-A947-70E740481C1C}">
                <a14:useLocalDpi xmlns:a14="http://schemas.microsoft.com/office/drawing/2010/main"/>
              </a:ext>
            </a:extLst>
          </a:blip>
          <a:srcRect/>
          <a:stretch>
            <a:fillRect/>
          </a:stretch>
        </p:blipFill>
        <p:spPr bwMode="auto">
          <a:xfrm>
            <a:off x="900113" y="374650"/>
            <a:ext cx="7343775" cy="550386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075" name="TextBox 2"/>
          <p:cNvSpPr txBox="1">
            <a:spLocks noChangeArrowheads="1"/>
          </p:cNvSpPr>
          <p:nvPr/>
        </p:nvSpPr>
        <p:spPr bwMode="auto">
          <a:xfrm>
            <a:off x="1547813" y="6092825"/>
            <a:ext cx="6337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Τοπογραφικό σχέδιο της Αρχαίας Ολυμπίας με την ιερή  περιοχή </a:t>
            </a:r>
            <a:r>
              <a:rPr lang="el-GR" altLang="el-GR" sz="1200" dirty="0" err="1">
                <a:solidFill>
                  <a:schemeClr val="bg1"/>
                </a:solidFill>
                <a:latin typeface="Times New Roman" panose="02020603050405020304" pitchFamily="18" charset="0"/>
                <a:cs typeface="Times New Roman" panose="02020603050405020304" pitchFamily="18" charset="0"/>
              </a:rPr>
              <a:t>Άλτιν</a:t>
            </a:r>
            <a:r>
              <a:rPr lang="el-GR" altLang="el-GR" sz="1200" dirty="0">
                <a:solidFill>
                  <a:schemeClr val="bg1"/>
                </a:solidFill>
                <a:latin typeface="Times New Roman" panose="02020603050405020304" pitchFamily="18" charset="0"/>
                <a:cs typeface="Times New Roman" panose="02020603050405020304" pitchFamily="18" charset="0"/>
              </a:rPr>
              <a:t> στο κέντρο και τις αθλητικές εγκαταστάσεις εκατέρωθεν κάτω από τον λόφο Κρόνιον.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P1010091"/>
          <p:cNvPicPr>
            <a:picLocks noChangeAspect="1" noChangeArrowheads="1"/>
          </p:cNvPicPr>
          <p:nvPr/>
        </p:nvPicPr>
        <p:blipFill>
          <a:blip r:embed="rId2" cstate="email">
            <a:lum bright="6000"/>
            <a:extLst>
              <a:ext uri="{28A0092B-C50C-407E-A947-70E740481C1C}">
                <a14:useLocalDpi xmlns:a14="http://schemas.microsoft.com/office/drawing/2010/main"/>
              </a:ext>
            </a:extLst>
          </a:blip>
          <a:srcRect r="-247"/>
          <a:stretch>
            <a:fillRect/>
          </a:stretch>
        </p:blipFill>
        <p:spPr bwMode="auto">
          <a:xfrm>
            <a:off x="357188" y="857250"/>
            <a:ext cx="8391525" cy="47513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0912" y="6021288"/>
            <a:ext cx="8496944" cy="276999"/>
          </a:xfrm>
          <a:prstGeom prst="rect">
            <a:avLst/>
          </a:prstGeom>
          <a:noFill/>
        </p:spPr>
        <p:txBody>
          <a:bodyPr wrap="square">
            <a:spAutoFit/>
          </a:bodyPr>
          <a:lstStyle/>
          <a:p>
            <a:pPr>
              <a:defRPr/>
            </a:pPr>
            <a:r>
              <a:rPr lang="el-GR" sz="1200" dirty="0">
                <a:solidFill>
                  <a:schemeClr val="bg1"/>
                </a:solidFill>
                <a:latin typeface="Times New Roman" pitchFamily="18" charset="0"/>
                <a:cs typeface="Times New Roman" pitchFamily="18" charset="0"/>
              </a:rPr>
              <a:t>Οι περίφημες Δελφικές Εορτές του Άγγελου και της Εύας Σικελιανού στο αρχαίο θέατρο των Δελφών. Παράσταση αρχαίου δράματος.</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2 - TextBox"/>
          <p:cNvSpPr txBox="1">
            <a:spLocks noChangeArrowheads="1"/>
          </p:cNvSpPr>
          <p:nvPr/>
        </p:nvSpPr>
        <p:spPr bwMode="auto">
          <a:xfrm>
            <a:off x="1081088" y="1938338"/>
            <a:ext cx="7072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l-GR" sz="1800"/>
          </a:p>
        </p:txBody>
      </p:sp>
      <p:sp>
        <p:nvSpPr>
          <p:cNvPr id="31747" name="3 - TextBox"/>
          <p:cNvSpPr txBox="1">
            <a:spLocks noChangeArrowheads="1"/>
          </p:cNvSpPr>
          <p:nvPr/>
        </p:nvSpPr>
        <p:spPr bwMode="auto">
          <a:xfrm>
            <a:off x="1233488" y="2090738"/>
            <a:ext cx="7072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l-GR" sz="1800"/>
          </a:p>
        </p:txBody>
      </p:sp>
      <p:sp>
        <p:nvSpPr>
          <p:cNvPr id="31748" name="4 - Ορθογώνιο"/>
          <p:cNvSpPr>
            <a:spLocks noChangeArrowheads="1"/>
          </p:cNvSpPr>
          <p:nvPr/>
        </p:nvSpPr>
        <p:spPr bwMode="auto">
          <a:xfrm>
            <a:off x="1563291" y="2460625"/>
            <a:ext cx="674250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400" b="1" dirty="0" smtClean="0">
                <a:solidFill>
                  <a:schemeClr val="bg1"/>
                </a:solidFill>
                <a:latin typeface="Times New Roman" panose="02020603050405020304" pitchFamily="18" charset="0"/>
                <a:cs typeface="Times New Roman" panose="02020603050405020304" pitchFamily="18" charset="0"/>
              </a:rPr>
              <a:t>Βιβλιογραφία</a:t>
            </a:r>
            <a:r>
              <a:rPr lang="en-US" altLang="el-GR" sz="1400" b="1" dirty="0" smtClean="0">
                <a:solidFill>
                  <a:schemeClr val="bg1"/>
                </a:solidFill>
                <a:latin typeface="Times New Roman" panose="02020603050405020304" pitchFamily="18" charset="0"/>
                <a:cs typeface="Times New Roman" panose="02020603050405020304" pitchFamily="18" charset="0"/>
              </a:rPr>
              <a:t>-</a:t>
            </a:r>
            <a:r>
              <a:rPr lang="el-GR" altLang="el-GR" sz="1400" b="1" dirty="0" smtClean="0">
                <a:solidFill>
                  <a:schemeClr val="bg1"/>
                </a:solidFill>
                <a:latin typeface="Times New Roman" panose="02020603050405020304" pitchFamily="18" charset="0"/>
                <a:cs typeface="Times New Roman" panose="02020603050405020304" pitchFamily="18" charset="0"/>
              </a:rPr>
              <a:t>Πηγές Εικόνων</a:t>
            </a:r>
            <a:endParaRPr lang="el-GR" altLang="el-GR" sz="1400" b="1" dirty="0">
              <a:solidFill>
                <a:schemeClr val="bg1"/>
              </a:solidFill>
              <a:latin typeface="Times New Roman" panose="02020603050405020304" pitchFamily="18" charset="0"/>
              <a:cs typeface="Times New Roman" panose="02020603050405020304" pitchFamily="18" charset="0"/>
            </a:endParaRPr>
          </a:p>
          <a:p>
            <a:pPr eaLnBrk="1" hangingPunct="1">
              <a:spcBef>
                <a:spcPct val="0"/>
              </a:spcBef>
              <a:buNone/>
            </a:pPr>
            <a:r>
              <a:rPr lang="el-GR" altLang="el-GR" sz="1400" dirty="0">
                <a:solidFill>
                  <a:schemeClr val="bg1"/>
                </a:solidFill>
                <a:latin typeface="Times New Roman" panose="02020603050405020304" pitchFamily="18" charset="0"/>
                <a:cs typeface="Times New Roman" panose="02020603050405020304" pitchFamily="18" charset="0"/>
              </a:rPr>
              <a:t>Π. Βαλαβάνης, </a:t>
            </a:r>
            <a:r>
              <a:rPr lang="el-GR" altLang="el-GR" sz="1400" i="1" dirty="0">
                <a:solidFill>
                  <a:schemeClr val="bg1"/>
                </a:solidFill>
                <a:latin typeface="Times New Roman" panose="02020603050405020304" pitchFamily="18" charset="0"/>
                <a:cs typeface="Times New Roman" panose="02020603050405020304" pitchFamily="18" charset="0"/>
              </a:rPr>
              <a:t>Ιερά και αγώνες στην αρχαία Ελλάδα</a:t>
            </a:r>
            <a:r>
              <a:rPr lang="el-GR" altLang="el-GR" sz="1400" i="1" dirty="0" smtClean="0">
                <a:solidFill>
                  <a:schemeClr val="bg1"/>
                </a:solidFill>
                <a:latin typeface="Times New Roman" panose="02020603050405020304" pitchFamily="18" charset="0"/>
                <a:cs typeface="Times New Roman" panose="02020603050405020304" pitchFamily="18" charset="0"/>
              </a:rPr>
              <a:t>.</a:t>
            </a:r>
            <a:r>
              <a:rPr lang="en-US" altLang="el-GR" sz="1400" i="1" dirty="0" smtClean="0">
                <a:solidFill>
                  <a:schemeClr val="bg1"/>
                </a:solidFill>
                <a:latin typeface="Times New Roman" panose="02020603050405020304" pitchFamily="18" charset="0"/>
                <a:cs typeface="Times New Roman" panose="02020603050405020304" pitchFamily="18" charset="0"/>
              </a:rPr>
              <a:t> </a:t>
            </a:r>
            <a:r>
              <a:rPr lang="el-GR" altLang="el-GR" sz="1400" i="1" dirty="0" smtClean="0">
                <a:solidFill>
                  <a:schemeClr val="bg1"/>
                </a:solidFill>
                <a:latin typeface="Times New Roman" panose="02020603050405020304" pitchFamily="18" charset="0"/>
                <a:cs typeface="Times New Roman" panose="02020603050405020304" pitchFamily="18" charset="0"/>
              </a:rPr>
              <a:t>Ολυμπία</a:t>
            </a:r>
            <a:r>
              <a:rPr lang="el-GR" altLang="el-GR" sz="1400" i="1" dirty="0">
                <a:solidFill>
                  <a:schemeClr val="bg1"/>
                </a:solidFill>
                <a:latin typeface="Times New Roman" panose="02020603050405020304" pitchFamily="18" charset="0"/>
                <a:cs typeface="Times New Roman" panose="02020603050405020304" pitchFamily="18" charset="0"/>
              </a:rPr>
              <a:t>, Δελφοί, </a:t>
            </a:r>
            <a:r>
              <a:rPr lang="el-GR" altLang="el-GR" sz="1400" i="1" dirty="0" err="1">
                <a:solidFill>
                  <a:schemeClr val="bg1"/>
                </a:solidFill>
                <a:latin typeface="Times New Roman" panose="02020603050405020304" pitchFamily="18" charset="0"/>
                <a:cs typeface="Times New Roman" panose="02020603050405020304" pitchFamily="18" charset="0"/>
              </a:rPr>
              <a:t>Ισθμία</a:t>
            </a:r>
            <a:r>
              <a:rPr lang="el-GR" altLang="el-GR" sz="1400" i="1" dirty="0">
                <a:solidFill>
                  <a:schemeClr val="bg1"/>
                </a:solidFill>
                <a:latin typeface="Times New Roman" panose="02020603050405020304" pitchFamily="18" charset="0"/>
                <a:cs typeface="Times New Roman" panose="02020603050405020304" pitchFamily="18" charset="0"/>
              </a:rPr>
              <a:t>, Νεμέα,</a:t>
            </a:r>
            <a:r>
              <a:rPr lang="el-GR" altLang="el-GR" sz="1400" dirty="0">
                <a:solidFill>
                  <a:schemeClr val="bg1"/>
                </a:solidFill>
                <a:latin typeface="Times New Roman" panose="02020603050405020304" pitchFamily="18" charset="0"/>
                <a:cs typeface="Times New Roman" panose="02020603050405020304" pitchFamily="18" charset="0"/>
              </a:rPr>
              <a:t> </a:t>
            </a:r>
            <a:r>
              <a:rPr lang="el-GR" altLang="el-GR" sz="1400" i="1" dirty="0" smtClean="0">
                <a:solidFill>
                  <a:schemeClr val="bg1"/>
                </a:solidFill>
                <a:latin typeface="Times New Roman" panose="02020603050405020304" pitchFamily="18" charset="0"/>
                <a:cs typeface="Times New Roman" panose="02020603050405020304" pitchFamily="18" charset="0"/>
              </a:rPr>
              <a:t>Αθήνα</a:t>
            </a:r>
            <a:r>
              <a:rPr lang="en-US" altLang="el-GR" sz="1400" dirty="0" smtClean="0">
                <a:solidFill>
                  <a:schemeClr val="bg1"/>
                </a:solidFill>
                <a:latin typeface="Times New Roman" panose="02020603050405020304" pitchFamily="18" charset="0"/>
                <a:cs typeface="Times New Roman" panose="02020603050405020304" pitchFamily="18" charset="0"/>
              </a:rPr>
              <a:t>, A</a:t>
            </a:r>
            <a:r>
              <a:rPr lang="el-GR" altLang="el-GR" sz="1400" dirty="0" err="1" smtClean="0">
                <a:solidFill>
                  <a:schemeClr val="bg1"/>
                </a:solidFill>
                <a:latin typeface="Times New Roman" panose="02020603050405020304" pitchFamily="18" charset="0"/>
                <a:cs typeface="Times New Roman" panose="02020603050405020304" pitchFamily="18" charset="0"/>
              </a:rPr>
              <a:t>θήνα</a:t>
            </a:r>
            <a:r>
              <a:rPr lang="el-GR" altLang="el-GR" sz="1400" dirty="0" smtClean="0">
                <a:solidFill>
                  <a:schemeClr val="bg1"/>
                </a:solidFill>
                <a:latin typeface="Times New Roman" panose="02020603050405020304" pitchFamily="18" charset="0"/>
                <a:cs typeface="Times New Roman" panose="02020603050405020304" pitchFamily="18" charset="0"/>
              </a:rPr>
              <a:t>, </a:t>
            </a:r>
            <a:r>
              <a:rPr lang="el-GR" altLang="el-GR" sz="1400" dirty="0">
                <a:solidFill>
                  <a:schemeClr val="bg1"/>
                </a:solidFill>
                <a:latin typeface="Times New Roman" panose="02020603050405020304" pitchFamily="18" charset="0"/>
                <a:cs typeface="Times New Roman" panose="02020603050405020304" pitchFamily="18" charset="0"/>
              </a:rPr>
              <a:t>2004.</a:t>
            </a:r>
          </a:p>
          <a:p>
            <a:pPr eaLnBrk="1" hangingPunct="1">
              <a:spcBef>
                <a:spcPct val="0"/>
              </a:spcBef>
              <a:buNone/>
            </a:pPr>
            <a:r>
              <a:rPr lang="el-GR" altLang="el-GR" sz="1400" dirty="0">
                <a:solidFill>
                  <a:schemeClr val="bg1"/>
                </a:solidFill>
                <a:latin typeface="Times New Roman" panose="02020603050405020304" pitchFamily="18" charset="0"/>
                <a:cs typeface="Times New Roman" panose="02020603050405020304" pitchFamily="18" charset="0"/>
              </a:rPr>
              <a:t>Ρ. </a:t>
            </a:r>
            <a:r>
              <a:rPr lang="el-GR" altLang="el-GR" sz="1400" dirty="0" err="1">
                <a:solidFill>
                  <a:schemeClr val="bg1"/>
                </a:solidFill>
                <a:latin typeface="Times New Roman" panose="02020603050405020304" pitchFamily="18" charset="0"/>
                <a:cs typeface="Times New Roman" panose="02020603050405020304" pitchFamily="18" charset="0"/>
              </a:rPr>
              <a:t>Κολώνια</a:t>
            </a:r>
            <a:r>
              <a:rPr lang="el-GR" altLang="el-GR" sz="1400" dirty="0">
                <a:solidFill>
                  <a:schemeClr val="bg1"/>
                </a:solidFill>
                <a:latin typeface="Times New Roman" panose="02020603050405020304" pitchFamily="18" charset="0"/>
                <a:cs typeface="Times New Roman" panose="02020603050405020304" pitchFamily="18" charset="0"/>
              </a:rPr>
              <a:t>, </a:t>
            </a:r>
            <a:r>
              <a:rPr lang="el-GR" altLang="el-GR" sz="1400" i="1" dirty="0">
                <a:solidFill>
                  <a:schemeClr val="bg1"/>
                </a:solidFill>
                <a:latin typeface="Times New Roman" panose="02020603050405020304" pitchFamily="18" charset="0"/>
                <a:cs typeface="Times New Roman" panose="02020603050405020304" pitchFamily="18" charset="0"/>
              </a:rPr>
              <a:t>Το Αρχαιολογικό Μουσείο Δελφών</a:t>
            </a:r>
            <a:r>
              <a:rPr lang="el-GR" altLang="el-GR" sz="1400" dirty="0">
                <a:solidFill>
                  <a:schemeClr val="bg1"/>
                </a:solidFill>
                <a:latin typeface="Times New Roman" panose="02020603050405020304" pitchFamily="18" charset="0"/>
                <a:cs typeface="Times New Roman" panose="02020603050405020304" pitchFamily="18" charset="0"/>
              </a:rPr>
              <a:t>, Αθήνα, Ίδρυμα </a:t>
            </a:r>
            <a:r>
              <a:rPr lang="el-GR" altLang="el-GR" sz="1400" dirty="0" smtClean="0">
                <a:solidFill>
                  <a:schemeClr val="bg1"/>
                </a:solidFill>
                <a:latin typeface="Times New Roman" panose="02020603050405020304" pitchFamily="18" charset="0"/>
                <a:cs typeface="Times New Roman" panose="02020603050405020304" pitchFamily="18" charset="0"/>
              </a:rPr>
              <a:t>Λάτση</a:t>
            </a:r>
            <a:r>
              <a:rPr lang="en-US" altLang="el-GR" sz="1400" dirty="0" smtClean="0">
                <a:solidFill>
                  <a:schemeClr val="bg1"/>
                </a:solidFill>
                <a:latin typeface="Times New Roman" panose="02020603050405020304" pitchFamily="18" charset="0"/>
                <a:cs typeface="Times New Roman" panose="02020603050405020304" pitchFamily="18" charset="0"/>
              </a:rPr>
              <a:t>, 2006</a:t>
            </a:r>
            <a:r>
              <a:rPr lang="el-GR" altLang="el-GR" sz="1400" dirty="0" smtClean="0">
                <a:solidFill>
                  <a:schemeClr val="bg1"/>
                </a:solidFill>
                <a:latin typeface="Times New Roman" panose="02020603050405020304" pitchFamily="18" charset="0"/>
                <a:cs typeface="Times New Roman" panose="02020603050405020304" pitchFamily="18" charset="0"/>
              </a:rPr>
              <a:t>.</a:t>
            </a:r>
            <a:endParaRPr lang="el-GR" altLang="el-GR" sz="1400" dirty="0">
              <a:solidFill>
                <a:schemeClr val="bg1"/>
              </a:solidFill>
              <a:latin typeface="Times New Roman" panose="02020603050405020304" pitchFamily="18" charset="0"/>
              <a:cs typeface="Times New Roman" panose="02020603050405020304" pitchFamily="18" charset="0"/>
            </a:endParaRPr>
          </a:p>
          <a:p>
            <a:pPr eaLnBrk="1" hangingPunct="1">
              <a:spcBef>
                <a:spcPct val="0"/>
              </a:spcBef>
              <a:buNone/>
            </a:pPr>
            <a:r>
              <a:rPr lang="el-GR" altLang="el-GR" sz="1400" dirty="0">
                <a:solidFill>
                  <a:schemeClr val="bg1"/>
                </a:solidFill>
                <a:latin typeface="Times New Roman" panose="02020603050405020304" pitchFamily="18" charset="0"/>
                <a:cs typeface="Times New Roman" panose="02020603050405020304" pitchFamily="18" charset="0"/>
              </a:rPr>
              <a:t>Γ.Ε. Χατζή, </a:t>
            </a:r>
            <a:r>
              <a:rPr lang="el-GR" altLang="el-GR" sz="1400" i="1" dirty="0">
                <a:solidFill>
                  <a:schemeClr val="bg1"/>
                </a:solidFill>
                <a:latin typeface="Times New Roman" panose="02020603050405020304" pitchFamily="18" charset="0"/>
                <a:cs typeface="Times New Roman" panose="02020603050405020304" pitchFamily="18" charset="0"/>
              </a:rPr>
              <a:t>Το Αρχαιολογικό Μουσείο της Ολυμπίας</a:t>
            </a:r>
            <a:r>
              <a:rPr lang="el-GR" altLang="el-GR" sz="1400" dirty="0">
                <a:solidFill>
                  <a:schemeClr val="bg1"/>
                </a:solidFill>
                <a:latin typeface="Times New Roman" panose="02020603050405020304" pitchFamily="18" charset="0"/>
                <a:cs typeface="Times New Roman" panose="02020603050405020304" pitchFamily="18" charset="0"/>
              </a:rPr>
              <a:t>, Αθήνα, Ίδρυμα </a:t>
            </a:r>
            <a:r>
              <a:rPr lang="el-GR" altLang="el-GR" sz="1400" dirty="0" smtClean="0">
                <a:solidFill>
                  <a:schemeClr val="bg1"/>
                </a:solidFill>
                <a:latin typeface="Times New Roman" panose="02020603050405020304" pitchFamily="18" charset="0"/>
                <a:cs typeface="Times New Roman" panose="02020603050405020304" pitchFamily="18" charset="0"/>
              </a:rPr>
              <a:t>Λάτση</a:t>
            </a:r>
            <a:r>
              <a:rPr lang="en-US" altLang="el-GR" sz="1400" dirty="0" smtClean="0">
                <a:solidFill>
                  <a:schemeClr val="bg1"/>
                </a:solidFill>
                <a:latin typeface="Times New Roman" panose="02020603050405020304" pitchFamily="18" charset="0"/>
                <a:cs typeface="Times New Roman" panose="02020603050405020304" pitchFamily="18" charset="0"/>
              </a:rPr>
              <a:t>, 2008</a:t>
            </a:r>
            <a:r>
              <a:rPr lang="el-GR" altLang="el-GR" sz="1400" dirty="0" smtClean="0">
                <a:solidFill>
                  <a:schemeClr val="bg1"/>
                </a:solidFill>
                <a:latin typeface="Times New Roman" panose="02020603050405020304" pitchFamily="18" charset="0"/>
                <a:cs typeface="Times New Roman" panose="02020603050405020304" pitchFamily="18" charset="0"/>
              </a:rPr>
              <a:t>.</a:t>
            </a:r>
            <a:endParaRPr lang="el-GR" altLang="el-GR" sz="1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135063" y="404813"/>
            <a:ext cx="6781800" cy="808037"/>
          </a:xfrm>
        </p:spPr>
        <p:txBody>
          <a:bodyPr/>
          <a:lstStyle/>
          <a:p>
            <a:r>
              <a:rPr lang="el-GR" sz="1600" dirty="0" smtClean="0">
                <a:solidFill>
                  <a:schemeClr val="bg1"/>
                </a:solidFill>
                <a:latin typeface="Times New Roman" panose="02020603050405020304" pitchFamily="18" charset="0"/>
                <a:cs typeface="Times New Roman" panose="02020603050405020304" pitchFamily="18" charset="0"/>
              </a:rPr>
              <a:t>Χρηματοδότηση</a:t>
            </a:r>
            <a:endParaRPr lang="en-US" sz="1600" dirty="0" smtClean="0">
              <a:solidFill>
                <a:schemeClr val="bg1"/>
              </a:solidFill>
              <a:latin typeface="Times New Roman" panose="02020603050405020304" pitchFamily="18" charset="0"/>
              <a:cs typeface="Times New Roman" panose="02020603050405020304" pitchFamily="18" charset="0"/>
            </a:endParaRPr>
          </a:p>
        </p:txBody>
      </p:sp>
      <p:sp>
        <p:nvSpPr>
          <p:cNvPr id="17411" name="Content Placeholder 2"/>
          <p:cNvSpPr>
            <a:spLocks noGrp="1"/>
          </p:cNvSpPr>
          <p:nvPr>
            <p:ph idx="1"/>
          </p:nvPr>
        </p:nvSpPr>
        <p:spPr>
          <a:xfrm>
            <a:off x="467544" y="2132856"/>
            <a:ext cx="8115300" cy="1583506"/>
          </a:xfrm>
        </p:spPr>
        <p:txBody>
          <a:bodyPr/>
          <a:lstStyle/>
          <a:p>
            <a:r>
              <a:rPr lang="el-GR" sz="1400" dirty="0" smtClean="0">
                <a:solidFill>
                  <a:schemeClr val="bg1"/>
                </a:solidFill>
                <a:latin typeface="Times New Roman" panose="02020603050405020304" pitchFamily="18" charset="0"/>
                <a:cs typeface="Times New Roman" panose="02020603050405020304" pitchFamily="18" charset="0"/>
              </a:rPr>
              <a:t>Το παρόν εκπαιδευτικό υλικό έχει αναπτυχθεί </a:t>
            </a:r>
            <a:r>
              <a:rPr lang="el-GR" sz="1400" dirty="0" err="1" smtClean="0">
                <a:solidFill>
                  <a:schemeClr val="bg1"/>
                </a:solidFill>
                <a:latin typeface="Times New Roman" panose="02020603050405020304" pitchFamily="18" charset="0"/>
                <a:cs typeface="Times New Roman" panose="02020603050405020304" pitchFamily="18" charset="0"/>
              </a:rPr>
              <a:t>στ</a:t>
            </a:r>
            <a:r>
              <a:rPr lang="en-US" sz="1400" dirty="0" smtClean="0">
                <a:solidFill>
                  <a:schemeClr val="bg1"/>
                </a:solidFill>
                <a:latin typeface="Times New Roman" panose="02020603050405020304" pitchFamily="18" charset="0"/>
                <a:cs typeface="Times New Roman" panose="02020603050405020304" pitchFamily="18" charset="0"/>
              </a:rPr>
              <a:t>o</a:t>
            </a:r>
            <a:r>
              <a:rPr lang="el-GR" sz="1400" dirty="0" smtClean="0">
                <a:solidFill>
                  <a:schemeClr val="bg1"/>
                </a:solidFill>
                <a:latin typeface="Times New Roman" panose="02020603050405020304" pitchFamily="18" charset="0"/>
                <a:cs typeface="Times New Roman" panose="02020603050405020304" pitchFamily="18" charset="0"/>
              </a:rPr>
              <a:t> </a:t>
            </a:r>
            <a:r>
              <a:rPr lang="el-GR" sz="1400" dirty="0" err="1" smtClean="0">
                <a:solidFill>
                  <a:schemeClr val="bg1"/>
                </a:solidFill>
                <a:latin typeface="Times New Roman" panose="02020603050405020304" pitchFamily="18" charset="0"/>
                <a:cs typeface="Times New Roman" panose="02020603050405020304" pitchFamily="18" charset="0"/>
              </a:rPr>
              <a:t>πλαίσι</a:t>
            </a:r>
            <a:r>
              <a:rPr lang="en-US" sz="1400" dirty="0" smtClean="0">
                <a:solidFill>
                  <a:schemeClr val="bg1"/>
                </a:solidFill>
                <a:latin typeface="Times New Roman" panose="02020603050405020304" pitchFamily="18" charset="0"/>
                <a:cs typeface="Times New Roman" panose="02020603050405020304" pitchFamily="18" charset="0"/>
              </a:rPr>
              <a:t>o</a:t>
            </a:r>
            <a:r>
              <a:rPr lang="el-GR" sz="1400" dirty="0" smtClean="0">
                <a:solidFill>
                  <a:schemeClr val="bg1"/>
                </a:solidFill>
                <a:latin typeface="Times New Roman" panose="02020603050405020304" pitchFamily="18" charset="0"/>
                <a:cs typeface="Times New Roman" panose="02020603050405020304" pitchFamily="18" charset="0"/>
              </a:rPr>
              <a:t> του εκπαιδευτικού έργου του διδάσκοντα.</a:t>
            </a:r>
            <a:endParaRPr lang="en-US" sz="1400" dirty="0" smtClean="0">
              <a:solidFill>
                <a:schemeClr val="bg1"/>
              </a:solidFill>
              <a:latin typeface="Times New Roman" panose="02020603050405020304" pitchFamily="18" charset="0"/>
              <a:cs typeface="Times New Roman" panose="02020603050405020304" pitchFamily="18" charset="0"/>
            </a:endParaRPr>
          </a:p>
          <a:p>
            <a:r>
              <a:rPr lang="el-GR" sz="1400" dirty="0" smtClean="0">
                <a:solidFill>
                  <a:schemeClr val="bg1"/>
                </a:solidFill>
                <a:latin typeface="Times New Roman" panose="02020603050405020304" pitchFamily="18" charset="0"/>
                <a:cs typeface="Times New Roman" panose="02020603050405020304" pitchFamily="18" charset="0"/>
              </a:rPr>
              <a:t>Το έργο «</a:t>
            </a:r>
            <a:r>
              <a:rPr lang="el-GR" sz="1400" b="1" dirty="0" smtClean="0">
                <a:solidFill>
                  <a:schemeClr val="bg1"/>
                </a:solidFill>
                <a:latin typeface="Times New Roman" panose="02020603050405020304" pitchFamily="18" charset="0"/>
                <a:cs typeface="Times New Roman" panose="02020603050405020304" pitchFamily="18" charset="0"/>
              </a:rPr>
              <a:t>Ανοικτά Ακαδημαϊκά Μαθήματα στο Πανεπιστήμιο Θεσσαλίας</a:t>
            </a:r>
            <a:r>
              <a:rPr lang="el-GR" sz="1400" dirty="0" smtClean="0">
                <a:solidFill>
                  <a:schemeClr val="bg1"/>
                </a:solidFill>
                <a:latin typeface="Times New Roman" panose="02020603050405020304" pitchFamily="18" charset="0"/>
                <a:cs typeface="Times New Roman" panose="02020603050405020304" pitchFamily="18" charset="0"/>
              </a:rPr>
              <a:t>» έχει χρηματοδοτήσει μόνο την αναδιαμόρφωση του εκπαιδευτικού υλικού. </a:t>
            </a:r>
            <a:endParaRPr lang="en-US" sz="1400" dirty="0" smtClean="0">
              <a:solidFill>
                <a:schemeClr val="bg1"/>
              </a:solidFill>
              <a:latin typeface="Times New Roman" panose="02020603050405020304" pitchFamily="18" charset="0"/>
              <a:cs typeface="Times New Roman" panose="02020603050405020304" pitchFamily="18" charset="0"/>
            </a:endParaRPr>
          </a:p>
          <a:p>
            <a:r>
              <a:rPr lang="el-GR" sz="1400" dirty="0" smtClean="0">
                <a:solidFill>
                  <a:schemeClr val="bg1"/>
                </a:solidFill>
                <a:latin typeface="Times New Roman" panose="02020603050405020304" pitchFamily="18" charset="0"/>
                <a:cs typeface="Times New Roman" panose="02020603050405020304" pitchFamily="18"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4" name="Picture 3" descr="Λογότυπο Επιχειρησιακού Προγράμματος Εκπαίδευση και Δια βίου Μάθηση"/>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4825" y="4652963"/>
            <a:ext cx="5502275" cy="1387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65159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108075" y="115888"/>
            <a:ext cx="6781800" cy="936625"/>
          </a:xfrm>
        </p:spPr>
        <p:txBody>
          <a:bodyPr/>
          <a:lstStyle/>
          <a:p>
            <a:r>
              <a:rPr lang="el-GR" sz="1600" dirty="0" smtClean="0">
                <a:solidFill>
                  <a:schemeClr val="bg1"/>
                </a:solidFill>
                <a:latin typeface="Times New Roman" panose="02020603050405020304" pitchFamily="18" charset="0"/>
                <a:cs typeface="Times New Roman" panose="02020603050405020304" pitchFamily="18" charset="0"/>
              </a:rPr>
              <a:t>Σημείωμα </a:t>
            </a:r>
            <a:r>
              <a:rPr lang="el-GR" sz="1600" dirty="0" err="1" smtClean="0">
                <a:solidFill>
                  <a:schemeClr val="bg1"/>
                </a:solidFill>
                <a:latin typeface="Times New Roman" panose="02020603050405020304" pitchFamily="18" charset="0"/>
                <a:cs typeface="Times New Roman" panose="02020603050405020304" pitchFamily="18" charset="0"/>
              </a:rPr>
              <a:t>Αδειοδότησης</a:t>
            </a:r>
            <a:endParaRPr lang="en-US" sz="1600" dirty="0" smtClean="0">
              <a:solidFill>
                <a:schemeClr val="bg1"/>
              </a:solidFill>
              <a:latin typeface="Times New Roman" panose="02020603050405020304" pitchFamily="18" charset="0"/>
              <a:cs typeface="Times New Roman" panose="02020603050405020304" pitchFamily="18" charset="0"/>
            </a:endParaRPr>
          </a:p>
        </p:txBody>
      </p:sp>
      <p:sp>
        <p:nvSpPr>
          <p:cNvPr id="18435" name="Content Placeholder 2"/>
          <p:cNvSpPr>
            <a:spLocks noGrp="1"/>
          </p:cNvSpPr>
          <p:nvPr>
            <p:ph idx="1"/>
          </p:nvPr>
        </p:nvSpPr>
        <p:spPr>
          <a:xfrm>
            <a:off x="214313" y="1268413"/>
            <a:ext cx="8929687" cy="1439862"/>
          </a:xfrm>
        </p:spPr>
        <p:txBody>
          <a:bodyPr/>
          <a:lstStyle/>
          <a:p>
            <a:pPr marL="0" indent="0">
              <a:buFontTx/>
              <a:buNone/>
            </a:pPr>
            <a:r>
              <a:rPr lang="el-GR" sz="1400" dirty="0" smtClean="0">
                <a:solidFill>
                  <a:schemeClr val="bg1"/>
                </a:solidFill>
                <a:latin typeface="Times New Roman" panose="02020603050405020304" pitchFamily="18" charset="0"/>
                <a:cs typeface="Times New Roman" panose="02020603050405020304" pitchFamily="18" charset="0"/>
              </a:rPr>
              <a:t>Το παρόν υλικό διατίθεται με τους όρους της άδειας χρήσης </a:t>
            </a:r>
            <a:r>
              <a:rPr lang="el-GR" sz="1400" dirty="0" err="1" smtClean="0">
                <a:solidFill>
                  <a:schemeClr val="bg1"/>
                </a:solidFill>
                <a:latin typeface="Times New Roman" panose="02020603050405020304" pitchFamily="18" charset="0"/>
                <a:cs typeface="Times New Roman" panose="02020603050405020304" pitchFamily="18" charset="0"/>
              </a:rPr>
              <a:t>Creative</a:t>
            </a:r>
            <a:r>
              <a:rPr lang="el-GR" sz="1400" dirty="0" smtClean="0">
                <a:solidFill>
                  <a:schemeClr val="bg1"/>
                </a:solidFill>
                <a:latin typeface="Times New Roman" panose="02020603050405020304" pitchFamily="18" charset="0"/>
                <a:cs typeface="Times New Roman" panose="02020603050405020304" pitchFamily="18" charset="0"/>
              </a:rPr>
              <a:t> </a:t>
            </a:r>
            <a:r>
              <a:rPr lang="el-GR" sz="1400" dirty="0" err="1" smtClean="0">
                <a:solidFill>
                  <a:schemeClr val="bg1"/>
                </a:solidFill>
                <a:latin typeface="Times New Roman" panose="02020603050405020304" pitchFamily="18" charset="0"/>
                <a:cs typeface="Times New Roman" panose="02020603050405020304" pitchFamily="18" charset="0"/>
              </a:rPr>
              <a:t>Commons</a:t>
            </a:r>
            <a:r>
              <a:rPr lang="el-GR" sz="1400" dirty="0" smtClean="0">
                <a:solidFill>
                  <a:schemeClr val="bg1"/>
                </a:solidFill>
                <a:latin typeface="Times New Roman" panose="02020603050405020304" pitchFamily="18" charset="0"/>
                <a:cs typeface="Times New Roman" panose="02020603050405020304" pitchFamily="18" charset="0"/>
              </a:rPr>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400" dirty="0" err="1" smtClean="0">
                <a:solidFill>
                  <a:schemeClr val="bg1"/>
                </a:solidFill>
                <a:latin typeface="Times New Roman" panose="02020603050405020304" pitchFamily="18" charset="0"/>
                <a:cs typeface="Times New Roman" panose="02020603050405020304" pitchFamily="18" charset="0"/>
              </a:rPr>
              <a:t>κ.λ.π</a:t>
            </a:r>
            <a:r>
              <a:rPr lang="el-GR" sz="1400" dirty="0" smtClean="0">
                <a:solidFill>
                  <a:schemeClr val="bg1"/>
                </a:solidFill>
                <a:latin typeface="Times New Roman" panose="02020603050405020304" pitchFamily="18" charset="0"/>
                <a:cs typeface="Times New Roman" panose="02020603050405020304" pitchFamily="18" charset="0"/>
              </a:rPr>
              <a:t>., τα οποία εμπεριέχονται σε αυτό και τα οποία αναφέρονται μαζί με τους όρους χρήσης τους στο «Σημείωμα Χρήσης Έργων Τρίτων».                     </a:t>
            </a:r>
          </a:p>
          <a:p>
            <a:pPr marL="0" indent="0">
              <a:buFontTx/>
              <a:buNone/>
            </a:pPr>
            <a:endParaRPr lang="el-GR" sz="1800" dirty="0" smtClean="0"/>
          </a:p>
        </p:txBody>
      </p:sp>
      <p:pic>
        <p:nvPicPr>
          <p:cNvPr id="5" name="Picture 2" descr="Λογότυπο creative common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92500" y="2708920"/>
            <a:ext cx="1831975" cy="66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4313" y="3789040"/>
            <a:ext cx="8569325" cy="2462213"/>
          </a:xfrm>
          <a:prstGeom prst="rect">
            <a:avLst/>
          </a:prstGeom>
          <a:noFill/>
        </p:spPr>
        <p:txBody>
          <a:bodyPr>
            <a:spAutoFit/>
          </a:bodyPr>
          <a:lstStyle/>
          <a:p>
            <a:pPr>
              <a:defRPr/>
            </a:pPr>
            <a:r>
              <a:rPr lang="el-GR" sz="1400" dirty="0">
                <a:solidFill>
                  <a:schemeClr val="bg1"/>
                </a:solidFill>
                <a:latin typeface="Times New Roman" panose="02020603050405020304" pitchFamily="18" charset="0"/>
                <a:cs typeface="Times New Roman" panose="02020603050405020304" pitchFamily="18" charset="0"/>
              </a:rPr>
              <a:t>[1] http://creativecommons.org/licenses/by-nc-sa/4.0/ </a:t>
            </a:r>
            <a:endParaRPr lang="en-US" sz="1400" dirty="0">
              <a:solidFill>
                <a:schemeClr val="bg1"/>
              </a:solidFill>
              <a:latin typeface="Times New Roman" panose="02020603050405020304" pitchFamily="18" charset="0"/>
              <a:cs typeface="Times New Roman" panose="02020603050405020304" pitchFamily="18" charset="0"/>
            </a:endParaRPr>
          </a:p>
          <a:p>
            <a:pPr>
              <a:defRPr/>
            </a:pPr>
            <a:endParaRPr lang="el-GR" sz="1400" dirty="0">
              <a:solidFill>
                <a:schemeClr val="bg1"/>
              </a:solidFill>
              <a:latin typeface="Times New Roman" panose="02020603050405020304" pitchFamily="18" charset="0"/>
              <a:cs typeface="Times New Roman" panose="02020603050405020304" pitchFamily="18" charset="0"/>
            </a:endParaRPr>
          </a:p>
          <a:p>
            <a:pPr>
              <a:defRPr/>
            </a:pPr>
            <a:r>
              <a:rPr lang="el-GR" sz="1400" dirty="0">
                <a:solidFill>
                  <a:schemeClr val="bg1"/>
                </a:solidFill>
                <a:latin typeface="Times New Roman" panose="02020603050405020304" pitchFamily="18" charset="0"/>
                <a:cs typeface="Times New Roman" panose="02020603050405020304" pitchFamily="18" charset="0"/>
              </a:rPr>
              <a:t>Ως </a:t>
            </a:r>
            <a:r>
              <a:rPr lang="el-GR" sz="1400" b="1" dirty="0">
                <a:solidFill>
                  <a:schemeClr val="bg1"/>
                </a:solidFill>
                <a:latin typeface="Times New Roman" panose="02020603050405020304" pitchFamily="18" charset="0"/>
                <a:cs typeface="Times New Roman" panose="02020603050405020304" pitchFamily="18" charset="0"/>
              </a:rPr>
              <a:t>Μη Εμπορική</a:t>
            </a:r>
            <a:r>
              <a:rPr lang="el-GR" sz="1400" dirty="0">
                <a:solidFill>
                  <a:schemeClr val="bg1"/>
                </a:solidFill>
                <a:latin typeface="Times New Roman" panose="02020603050405020304" pitchFamily="18" charset="0"/>
                <a:cs typeface="Times New Roman" panose="02020603050405020304" pitchFamily="18" charset="0"/>
              </a:rPr>
              <a:t> ορίζεται η χρήση:</a:t>
            </a:r>
          </a:p>
          <a:p>
            <a:pPr marL="342900" indent="-342900">
              <a:buFont typeface="Arial" panose="020B0604020202020204" pitchFamily="34" charset="0"/>
              <a:buChar char="•"/>
              <a:defRPr/>
            </a:pPr>
            <a:r>
              <a:rPr lang="el-GR" sz="1400" dirty="0">
                <a:solidFill>
                  <a:schemeClr val="bg1"/>
                </a:solidFill>
                <a:latin typeface="Times New Roman" panose="02020603050405020304" pitchFamily="18" charset="0"/>
                <a:cs typeface="Times New Roman" panose="02020603050405020304" pitchFamily="18" charset="0"/>
              </a:rPr>
              <a:t>που δεν περιλαμβάνει άμεσο ή έμμεσο οικονομικό όφελος από την χρήση του έργου, για το διανομέα του έργου και </a:t>
            </a:r>
            <a:r>
              <a:rPr lang="el-GR" sz="1400" dirty="0" err="1">
                <a:solidFill>
                  <a:schemeClr val="bg1"/>
                </a:solidFill>
                <a:latin typeface="Times New Roman" panose="02020603050405020304" pitchFamily="18" charset="0"/>
                <a:cs typeface="Times New Roman" panose="02020603050405020304" pitchFamily="18" charset="0"/>
              </a:rPr>
              <a:t>αδειοδόχο</a:t>
            </a:r>
            <a:endParaRPr lang="el-GR" sz="14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r>
              <a:rPr lang="el-GR" sz="1400" dirty="0">
                <a:solidFill>
                  <a:schemeClr val="bg1"/>
                </a:solidFill>
                <a:latin typeface="Times New Roman" panose="02020603050405020304" pitchFamily="18" charset="0"/>
                <a:cs typeface="Times New Roman" panose="02020603050405020304" pitchFamily="18" charset="0"/>
              </a:rPr>
              <a:t>που</a:t>
            </a:r>
            <a:r>
              <a:rPr lang="en-GB" sz="1400" dirty="0">
                <a:solidFill>
                  <a:schemeClr val="bg1"/>
                </a:solidFill>
                <a:latin typeface="Times New Roman" panose="02020603050405020304" pitchFamily="18" charset="0"/>
                <a:cs typeface="Times New Roman" panose="02020603050405020304" pitchFamily="18" charset="0"/>
              </a:rPr>
              <a:t> </a:t>
            </a:r>
            <a:r>
              <a:rPr lang="el-GR" sz="1400" dirty="0">
                <a:solidFill>
                  <a:schemeClr val="bg1"/>
                </a:solidFill>
                <a:latin typeface="Times New Roman" panose="02020603050405020304" pitchFamily="18" charset="0"/>
                <a:cs typeface="Times New Roman" panose="02020603050405020304" pitchFamily="18" charset="0"/>
              </a:rPr>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defRPr/>
            </a:pPr>
            <a:r>
              <a:rPr lang="el-GR" sz="1400" dirty="0">
                <a:solidFill>
                  <a:schemeClr val="bg1"/>
                </a:solidFill>
                <a:latin typeface="Times New Roman" panose="02020603050405020304" pitchFamily="18" charset="0"/>
                <a:cs typeface="Times New Roman" panose="02020603050405020304" pitchFamily="18" charset="0"/>
              </a:rPr>
              <a:t>που</a:t>
            </a:r>
            <a:r>
              <a:rPr lang="en-GB" sz="1400" dirty="0">
                <a:solidFill>
                  <a:schemeClr val="bg1"/>
                </a:solidFill>
                <a:latin typeface="Times New Roman" panose="02020603050405020304" pitchFamily="18" charset="0"/>
                <a:cs typeface="Times New Roman" panose="02020603050405020304" pitchFamily="18" charset="0"/>
              </a:rPr>
              <a:t> </a:t>
            </a:r>
            <a:r>
              <a:rPr lang="el-GR" sz="1400" dirty="0">
                <a:solidFill>
                  <a:schemeClr val="bg1"/>
                </a:solidFill>
                <a:latin typeface="Times New Roman" panose="02020603050405020304" pitchFamily="18" charset="0"/>
                <a:cs typeface="Times New Roman" panose="02020603050405020304" pitchFamily="18" charset="0"/>
              </a:rPr>
              <a:t>δεν προσπορίζει στο διανομέα του έργου και</a:t>
            </a:r>
            <a:r>
              <a:rPr lang="en-GB" sz="1400" dirty="0">
                <a:solidFill>
                  <a:schemeClr val="bg1"/>
                </a:solidFill>
                <a:latin typeface="Times New Roman" panose="02020603050405020304" pitchFamily="18" charset="0"/>
                <a:cs typeface="Times New Roman" panose="02020603050405020304" pitchFamily="18" charset="0"/>
              </a:rPr>
              <a:t> </a:t>
            </a:r>
            <a:r>
              <a:rPr lang="el-GR" sz="1400" dirty="0" err="1">
                <a:solidFill>
                  <a:schemeClr val="bg1"/>
                </a:solidFill>
                <a:latin typeface="Times New Roman" panose="02020603050405020304" pitchFamily="18" charset="0"/>
                <a:cs typeface="Times New Roman" panose="02020603050405020304" pitchFamily="18" charset="0"/>
              </a:rPr>
              <a:t>αδειοδόχο</a:t>
            </a:r>
            <a:r>
              <a:rPr lang="en-GB" sz="1400" dirty="0">
                <a:solidFill>
                  <a:schemeClr val="bg1"/>
                </a:solidFill>
                <a:latin typeface="Times New Roman" panose="02020603050405020304" pitchFamily="18" charset="0"/>
                <a:cs typeface="Times New Roman" panose="02020603050405020304" pitchFamily="18" charset="0"/>
              </a:rPr>
              <a:t> </a:t>
            </a:r>
            <a:r>
              <a:rPr lang="el-GR" sz="1400" dirty="0">
                <a:solidFill>
                  <a:schemeClr val="bg1"/>
                </a:solidFill>
                <a:latin typeface="Times New Roman" panose="02020603050405020304" pitchFamily="18" charset="0"/>
                <a:cs typeface="Times New Roman" panose="02020603050405020304" pitchFamily="18" charset="0"/>
              </a:rPr>
              <a:t>έμμεσο οικονομικό όφελος (π.χ. διαφημίσεις) από την προβολή του έργου σε διαδικτυακό τόπο</a:t>
            </a:r>
            <a:endParaRPr lang="en-US" sz="1400"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endParaRPr lang="el-GR" sz="1400" dirty="0">
              <a:solidFill>
                <a:schemeClr val="bg1"/>
              </a:solidFill>
              <a:latin typeface="Times New Roman" panose="02020603050405020304" pitchFamily="18" charset="0"/>
              <a:cs typeface="Times New Roman" panose="02020603050405020304" pitchFamily="18" charset="0"/>
            </a:endParaRPr>
          </a:p>
          <a:p>
            <a:pPr>
              <a:defRPr/>
            </a:pPr>
            <a:r>
              <a:rPr lang="el-GR" sz="1400" dirty="0">
                <a:solidFill>
                  <a:schemeClr val="bg1"/>
                </a:solidFill>
                <a:latin typeface="Times New Roman" panose="02020603050405020304" pitchFamily="18" charset="0"/>
                <a:cs typeface="Times New Roman" panose="02020603050405020304" pitchFamily="18" charset="0"/>
              </a:rPr>
              <a:t>Ο δικαιούχος μπορεί να παρέχει στον </a:t>
            </a:r>
            <a:r>
              <a:rPr lang="el-GR" sz="1400" dirty="0" err="1">
                <a:solidFill>
                  <a:schemeClr val="bg1"/>
                </a:solidFill>
                <a:latin typeface="Times New Roman" panose="02020603050405020304" pitchFamily="18" charset="0"/>
                <a:cs typeface="Times New Roman" panose="02020603050405020304" pitchFamily="18" charset="0"/>
              </a:rPr>
              <a:t>αδειοδόχο</a:t>
            </a:r>
            <a:r>
              <a:rPr lang="el-GR" sz="1400" dirty="0">
                <a:solidFill>
                  <a:schemeClr val="bg1"/>
                </a:solidFill>
                <a:latin typeface="Times New Roman" panose="02020603050405020304" pitchFamily="18" charset="0"/>
                <a:cs typeface="Times New Roman" panose="02020603050405020304" pitchFamily="18" charset="0"/>
              </a:rPr>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15782480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67544" y="2420888"/>
            <a:ext cx="8229600" cy="1108720"/>
          </a:xfrm>
        </p:spPr>
        <p:txBody>
          <a:bodyPr/>
          <a:lstStyle/>
          <a:p>
            <a:pPr marL="0" indent="0" algn="ctr">
              <a:buNone/>
            </a:pPr>
            <a:r>
              <a:rPr lang="el-GR" sz="1600" dirty="0">
                <a:solidFill>
                  <a:schemeClr val="bg1"/>
                </a:solidFill>
                <a:latin typeface="Times New Roman" panose="02020603050405020304" pitchFamily="18" charset="0"/>
                <a:cs typeface="Times New Roman" panose="02020603050405020304" pitchFamily="18" charset="0"/>
              </a:rPr>
              <a:t>Οι φωτογραφίες από μουσεία έχουν δημιουργηθεί από τη διδάσκουσα του μαθήματος, επίκουρη καθηγήτρια Ιφιγένεια </a:t>
            </a:r>
            <a:r>
              <a:rPr lang="el-GR" sz="1600" dirty="0" smtClean="0">
                <a:solidFill>
                  <a:schemeClr val="bg1"/>
                </a:solidFill>
                <a:latin typeface="Times New Roman" panose="02020603050405020304" pitchFamily="18" charset="0"/>
                <a:cs typeface="Times New Roman" panose="02020603050405020304" pitchFamily="18" charset="0"/>
              </a:rPr>
              <a:t>Λεβέντη</a:t>
            </a:r>
            <a:endParaRPr lang="el-GR"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59209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57200" y="1888232"/>
            <a:ext cx="8229600" cy="2620888"/>
          </a:xfrm>
        </p:spPr>
        <p:txBody>
          <a:bodyPr/>
          <a:lstStyle/>
          <a:p>
            <a:pPr marL="0" indent="0" algn="ctr">
              <a:buFontTx/>
              <a:buNone/>
            </a:pPr>
            <a:endParaRPr lang="en-US" sz="1600" dirty="0" smtClean="0">
              <a:solidFill>
                <a:schemeClr val="bg1"/>
              </a:solidFill>
              <a:latin typeface="Times New Roman" panose="02020603050405020304" pitchFamily="18" charset="0"/>
              <a:cs typeface="Times New Roman" panose="02020603050405020304" pitchFamily="18" charset="0"/>
            </a:endParaRPr>
          </a:p>
          <a:p>
            <a:pPr marL="0" indent="0" algn="ctr">
              <a:buFontTx/>
              <a:buNone/>
            </a:pPr>
            <a:endParaRPr lang="en-US" sz="1600" dirty="0">
              <a:solidFill>
                <a:schemeClr val="bg1"/>
              </a:solidFill>
              <a:latin typeface="Times New Roman" panose="02020603050405020304" pitchFamily="18" charset="0"/>
              <a:cs typeface="Times New Roman" panose="02020603050405020304" pitchFamily="18" charset="0"/>
            </a:endParaRPr>
          </a:p>
          <a:p>
            <a:pPr marL="0" indent="0" algn="ctr">
              <a:buFontTx/>
              <a:buNone/>
            </a:pPr>
            <a:r>
              <a:rPr lang="el-GR" sz="1600" dirty="0" smtClean="0">
                <a:solidFill>
                  <a:schemeClr val="bg1"/>
                </a:solidFill>
                <a:latin typeface="Times New Roman" panose="02020603050405020304" pitchFamily="18" charset="0"/>
                <a:cs typeface="Times New Roman" panose="02020603050405020304" pitchFamily="18" charset="0"/>
              </a:rPr>
              <a:t>Το </a:t>
            </a:r>
            <a:r>
              <a:rPr lang="en-US" sz="1600" dirty="0" smtClean="0">
                <a:solidFill>
                  <a:schemeClr val="bg1"/>
                </a:solidFill>
                <a:latin typeface="Times New Roman" panose="02020603050405020304" pitchFamily="18" charset="0"/>
                <a:cs typeface="Times New Roman" panose="02020603050405020304" pitchFamily="18" charset="0"/>
              </a:rPr>
              <a:t>copyright </a:t>
            </a:r>
            <a:r>
              <a:rPr lang="el-GR" sz="1600" dirty="0" smtClean="0">
                <a:solidFill>
                  <a:schemeClr val="bg1"/>
                </a:solidFill>
                <a:latin typeface="Times New Roman" panose="02020603050405020304" pitchFamily="18" charset="0"/>
                <a:cs typeface="Times New Roman" panose="02020603050405020304" pitchFamily="18" charset="0"/>
              </a:rPr>
              <a:t>έργων τρίτων ανήκει εξ ολοκλήρου στους δημιουργούς τους. Τα έργα χρησιμοποιήθηκαν στο πλαίσιο του μαθήματος αποκλειστικά για εκπαιδευτικούς και μη εμπορικούς σκοπούς.</a:t>
            </a:r>
            <a:endParaRPr lang="en-US" sz="16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3367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5786438" y="3929063"/>
            <a:ext cx="296202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Χάλκινα  αγαλμάτια μικρού μεγέθους από το ιερό του Διός στην Ολυμπία  γεωμετρικών χρόνων. Ήταν ανεξάρτητα  ή  προσαρμοσμένα στα χείλη των  αναθηματικών τριποδικών λεβήτων και άλλων σκευών. Προέρχονται από το στρώμα στάχτης στο μεγάλο βωμό του Διός.</a:t>
            </a:r>
          </a:p>
        </p:txBody>
      </p:sp>
      <p:pic>
        <p:nvPicPr>
          <p:cNvPr id="4099"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4313" y="214313"/>
            <a:ext cx="4929187" cy="62055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P1010010"/>
          <p:cNvPicPr>
            <a:picLocks noChangeAspect="1" noChangeArrowheads="1"/>
          </p:cNvPicPr>
          <p:nvPr/>
        </p:nvPicPr>
        <p:blipFill>
          <a:blip r:embed="rId2" cstate="email">
            <a:lum bright="6000"/>
            <a:extLst>
              <a:ext uri="{28A0092B-C50C-407E-A947-70E740481C1C}">
                <a14:useLocalDpi xmlns:a14="http://schemas.microsoft.com/office/drawing/2010/main"/>
              </a:ext>
            </a:extLst>
          </a:blip>
          <a:srcRect t="-1292"/>
          <a:stretch>
            <a:fillRect/>
          </a:stretch>
        </p:blipFill>
        <p:spPr bwMode="auto">
          <a:xfrm>
            <a:off x="395536" y="404813"/>
            <a:ext cx="4073525" cy="5599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124" name="TextBox 1"/>
          <p:cNvSpPr txBox="1">
            <a:spLocks noChangeArrowheads="1"/>
          </p:cNvSpPr>
          <p:nvPr/>
        </p:nvSpPr>
        <p:spPr bwMode="auto">
          <a:xfrm>
            <a:off x="4716016" y="5975463"/>
            <a:ext cx="46078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Πήλινες </a:t>
            </a:r>
            <a:r>
              <a:rPr lang="en-US" altLang="el-GR" sz="1200" dirty="0">
                <a:solidFill>
                  <a:schemeClr val="bg1"/>
                </a:solidFill>
                <a:latin typeface="Times New Roman" panose="02020603050405020304" pitchFamily="18" charset="0"/>
                <a:cs typeface="Times New Roman" panose="02020603050405020304" pitchFamily="18" charset="0"/>
              </a:rPr>
              <a:t>N</a:t>
            </a:r>
            <a:r>
              <a:rPr lang="el-GR" altLang="el-GR" sz="1200" dirty="0" err="1">
                <a:solidFill>
                  <a:schemeClr val="bg1"/>
                </a:solidFill>
                <a:latin typeface="Times New Roman" panose="02020603050405020304" pitchFamily="18" charset="0"/>
                <a:cs typeface="Times New Roman" panose="02020603050405020304" pitchFamily="18" charset="0"/>
              </a:rPr>
              <a:t>ίκες</a:t>
            </a:r>
            <a:r>
              <a:rPr lang="el-GR" altLang="el-GR" sz="1200" dirty="0">
                <a:solidFill>
                  <a:schemeClr val="bg1"/>
                </a:solidFill>
                <a:latin typeface="Times New Roman" panose="02020603050405020304" pitchFamily="18" charset="0"/>
                <a:cs typeface="Times New Roman" panose="02020603050405020304" pitchFamily="18" charset="0"/>
              </a:rPr>
              <a:t> ως ακρωτήρια και κατάλογος εισαγωγής των αγωνισμάτων στους Ολυμπιακούς Αγώνες της Αρχαιότητας.</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39648" y="692696"/>
            <a:ext cx="3528753" cy="48920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P101001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188" y="260350"/>
            <a:ext cx="4746625" cy="6329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147" name="TextBox 1"/>
          <p:cNvSpPr txBox="1">
            <a:spLocks noChangeArrowheads="1"/>
          </p:cNvSpPr>
          <p:nvPr/>
        </p:nvSpPr>
        <p:spPr bwMode="auto">
          <a:xfrm>
            <a:off x="5651500" y="2420938"/>
            <a:ext cx="27368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Αεροφωτογραφία με άποψη του Ηραίου και των οικοδομημάτων στο άνδηρο κάτω από το Κρόνιον.</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1619672" y="5301208"/>
            <a:ext cx="61664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err="1">
                <a:solidFill>
                  <a:schemeClr val="bg1"/>
                </a:solidFill>
                <a:latin typeface="Times New Roman" panose="02020603050405020304" pitchFamily="18" charset="0"/>
                <a:cs typeface="Times New Roman" panose="02020603050405020304" pitchFamily="18" charset="0"/>
              </a:rPr>
              <a:t>Ήραίο</a:t>
            </a:r>
            <a:r>
              <a:rPr lang="el-GR" altLang="el-GR" sz="1200" dirty="0">
                <a:solidFill>
                  <a:schemeClr val="bg1"/>
                </a:solidFill>
                <a:latin typeface="Times New Roman" panose="02020603050405020304" pitchFamily="18" charset="0"/>
                <a:cs typeface="Times New Roman" panose="02020603050405020304" pitchFamily="18" charset="0"/>
              </a:rPr>
              <a:t>  (ναός της Ήρας, ο </a:t>
            </a:r>
            <a:r>
              <a:rPr lang="el-GR" altLang="el-GR" sz="1200" dirty="0" smtClean="0">
                <a:solidFill>
                  <a:schemeClr val="bg1"/>
                </a:solidFill>
                <a:latin typeface="Times New Roman" panose="02020603050405020304" pitchFamily="18" charset="0"/>
                <a:cs typeface="Times New Roman" panose="02020603050405020304" pitchFamily="18" charset="0"/>
              </a:rPr>
              <a:t>αρχα</a:t>
            </a:r>
            <a:r>
              <a:rPr lang="el-GR" altLang="el-GR" sz="1200" dirty="0">
                <a:solidFill>
                  <a:schemeClr val="bg1"/>
                </a:solidFill>
                <a:latin typeface="Times New Roman" panose="02020603050405020304" pitchFamily="18" charset="0"/>
                <a:cs typeface="Times New Roman" panose="02020603050405020304" pitchFamily="18" charset="0"/>
              </a:rPr>
              <a:t>ι</a:t>
            </a:r>
            <a:r>
              <a:rPr lang="el-GR" altLang="el-GR" sz="1200" dirty="0" smtClean="0">
                <a:solidFill>
                  <a:schemeClr val="bg1"/>
                </a:solidFill>
                <a:latin typeface="Times New Roman" panose="02020603050405020304" pitchFamily="18" charset="0"/>
                <a:cs typeface="Times New Roman" panose="02020603050405020304" pitchFamily="18" charset="0"/>
              </a:rPr>
              <a:t>ότερος </a:t>
            </a:r>
            <a:r>
              <a:rPr lang="el-GR" altLang="el-GR" sz="1200" dirty="0">
                <a:solidFill>
                  <a:schemeClr val="bg1"/>
                </a:solidFill>
                <a:latin typeface="Times New Roman" panose="02020603050405020304" pitchFamily="18" charset="0"/>
                <a:cs typeface="Times New Roman" panose="02020603050405020304" pitchFamily="18" charset="0"/>
              </a:rPr>
              <a:t>ναός του ιερού) και </a:t>
            </a:r>
            <a:r>
              <a:rPr lang="el-GR" altLang="el-GR" sz="1200" dirty="0" err="1">
                <a:solidFill>
                  <a:schemeClr val="bg1"/>
                </a:solidFill>
                <a:latin typeface="Times New Roman" panose="02020603050405020304" pitchFamily="18" charset="0"/>
                <a:cs typeface="Times New Roman" panose="02020603050405020304" pitchFamily="18" charset="0"/>
              </a:rPr>
              <a:t>Φιλιππείο</a:t>
            </a:r>
            <a:r>
              <a:rPr lang="el-GR" altLang="el-GR" sz="1200" dirty="0">
                <a:solidFill>
                  <a:schemeClr val="bg1"/>
                </a:solidFill>
                <a:latin typeface="Times New Roman" panose="02020603050405020304" pitchFamily="18" charset="0"/>
                <a:cs typeface="Times New Roman" panose="02020603050405020304" pitchFamily="18" charset="0"/>
              </a:rPr>
              <a:t> (θόλος που οικοδομήθηκε μετά το 338 π.Χ. από </a:t>
            </a:r>
            <a:r>
              <a:rPr lang="el-GR" altLang="el-GR" sz="1200" dirty="0" smtClean="0">
                <a:solidFill>
                  <a:schemeClr val="bg1"/>
                </a:solidFill>
                <a:latin typeface="Times New Roman" panose="02020603050405020304" pitchFamily="18" charset="0"/>
                <a:cs typeface="Times New Roman" panose="02020603050405020304" pitchFamily="18" charset="0"/>
              </a:rPr>
              <a:t>τον</a:t>
            </a:r>
            <a:r>
              <a:rPr lang="en-US" altLang="el-GR" sz="1200" dirty="0" smtClean="0">
                <a:solidFill>
                  <a:schemeClr val="bg1"/>
                </a:solidFill>
                <a:latin typeface="Times New Roman" panose="02020603050405020304" pitchFamily="18" charset="0"/>
                <a:cs typeface="Times New Roman" panose="02020603050405020304" pitchFamily="18" charset="0"/>
              </a:rPr>
              <a:t> </a:t>
            </a:r>
            <a:r>
              <a:rPr lang="el-GR" altLang="el-GR" sz="1200" dirty="0" smtClean="0">
                <a:solidFill>
                  <a:schemeClr val="bg1"/>
                </a:solidFill>
                <a:latin typeface="Times New Roman" panose="02020603050405020304" pitchFamily="18" charset="0"/>
                <a:cs typeface="Times New Roman" panose="02020603050405020304" pitchFamily="18" charset="0"/>
              </a:rPr>
              <a:t>Φίλιππο </a:t>
            </a:r>
            <a:r>
              <a:rPr lang="el-GR" altLang="el-GR" sz="1200" dirty="0">
                <a:solidFill>
                  <a:schemeClr val="bg1"/>
                </a:solidFill>
                <a:latin typeface="Times New Roman" panose="02020603050405020304" pitchFamily="18" charset="0"/>
                <a:cs typeface="Times New Roman" panose="02020603050405020304" pitchFamily="18" charset="0"/>
              </a:rPr>
              <a:t>Β΄ Μακεδόνα και στέγαζε αγάλματα του ιδίου και της οικογένειάς του).</a:t>
            </a:r>
          </a:p>
        </p:txBody>
      </p:sp>
      <p:pic>
        <p:nvPicPr>
          <p:cNvPr id="7171" name="3 - Εικόνα" descr="DelOl2014 414.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47664" y="908720"/>
            <a:ext cx="6072188" cy="4048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1"/>
          <p:cNvSpPr txBox="1">
            <a:spLocks noChangeArrowheads="1"/>
          </p:cNvSpPr>
          <p:nvPr/>
        </p:nvSpPr>
        <p:spPr bwMode="auto">
          <a:xfrm>
            <a:off x="611560" y="5877272"/>
            <a:ext cx="82816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Ο ναός του Διός με τους </a:t>
            </a:r>
            <a:r>
              <a:rPr lang="el-GR" altLang="el-GR" sz="1200" dirty="0" smtClean="0">
                <a:solidFill>
                  <a:schemeClr val="bg1"/>
                </a:solidFill>
                <a:latin typeface="Times New Roman" panose="02020603050405020304" pitchFamily="18" charset="0"/>
                <a:cs typeface="Times New Roman" panose="02020603050405020304" pitchFamily="18" charset="0"/>
              </a:rPr>
              <a:t>καταπεσμένους </a:t>
            </a:r>
            <a:r>
              <a:rPr lang="el-GR" altLang="el-GR" sz="1200" dirty="0">
                <a:solidFill>
                  <a:schemeClr val="bg1"/>
                </a:solidFill>
                <a:latin typeface="Times New Roman" panose="02020603050405020304" pitchFamily="18" charset="0"/>
                <a:cs typeface="Times New Roman" panose="02020603050405020304" pitchFamily="18" charset="0"/>
              </a:rPr>
              <a:t>σπονδύλους των κιόνων και τις βάσεις των μνημειωδών αναθημάτων γύρω από αυτόν.</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5576" y="836712"/>
            <a:ext cx="7618615" cy="42478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3 - Εικόνα" descr="DelOl2014 440.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7584" y="404664"/>
            <a:ext cx="7572375" cy="5048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219" name="4 - TextBox"/>
          <p:cNvSpPr txBox="1">
            <a:spLocks noChangeArrowheads="1"/>
          </p:cNvSpPr>
          <p:nvPr/>
        </p:nvSpPr>
        <p:spPr bwMode="auto">
          <a:xfrm>
            <a:off x="2771800" y="5661248"/>
            <a:ext cx="37861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200" dirty="0">
                <a:solidFill>
                  <a:schemeClr val="bg1"/>
                </a:solidFill>
                <a:latin typeface="Times New Roman" panose="02020603050405020304" pitchFamily="18" charset="0"/>
                <a:cs typeface="Times New Roman" panose="02020603050405020304" pitchFamily="18" charset="0"/>
              </a:rPr>
              <a:t>Ναός του Διός στην Ολυμπία. 472 </a:t>
            </a:r>
            <a:r>
              <a:rPr lang="el-GR" altLang="el-GR" sz="1200" dirty="0" smtClean="0">
                <a:solidFill>
                  <a:schemeClr val="bg1"/>
                </a:solidFill>
                <a:latin typeface="Times New Roman" panose="02020603050405020304" pitchFamily="18" charset="0"/>
                <a:cs typeface="Times New Roman" panose="02020603050405020304" pitchFamily="18" charset="0"/>
              </a:rPr>
              <a:t>-457 </a:t>
            </a:r>
            <a:r>
              <a:rPr lang="el-GR" altLang="el-GR" sz="1200" dirty="0">
                <a:solidFill>
                  <a:schemeClr val="bg1"/>
                </a:solidFill>
                <a:latin typeface="Times New Roman" panose="02020603050405020304" pitchFamily="18" charset="0"/>
                <a:cs typeface="Times New Roman" panose="02020603050405020304" pitchFamily="18" charset="0"/>
              </a:rPr>
              <a:t>π.Χ. Ο κανόνας του δωρικού ρυθμού. Κίονες 11 Χ 13. Αρχιτέκτονας ο </a:t>
            </a:r>
            <a:r>
              <a:rPr lang="el-GR" altLang="el-GR" sz="1200" dirty="0" err="1">
                <a:solidFill>
                  <a:schemeClr val="bg1"/>
                </a:solidFill>
                <a:latin typeface="Times New Roman" panose="02020603050405020304" pitchFamily="18" charset="0"/>
                <a:cs typeface="Times New Roman" panose="02020603050405020304" pitchFamily="18" charset="0"/>
              </a:rPr>
              <a:t>Λίβων</a:t>
            </a:r>
            <a:r>
              <a:rPr lang="el-GR" altLang="el-GR" sz="1200" dirty="0">
                <a:solidFill>
                  <a:schemeClr val="bg1"/>
                </a:solidFill>
                <a:latin typeface="Times New Roman" panose="02020603050405020304" pitchFamily="18" charset="0"/>
                <a:cs typeface="Times New Roman" panose="02020603050405020304" pitchFamily="18" charset="0"/>
              </a:rPr>
              <a:t> από την Ηλεία.  Ένας κίονας της περίστασης είναι σήμερα αναστηλωμένος.</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TotalTime>
  <Words>1036</Words>
  <Application>Microsoft Office PowerPoint</Application>
  <PresentationFormat>On-screen Show (4:3)</PresentationFormat>
  <Paragraphs>71</Paragraphs>
  <Slides>35</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Times New Roman</vt:lpstr>
      <vt:lpstr>Default Design</vt:lpstr>
      <vt:lpstr>PowerPoint Presentation</vt:lpstr>
      <vt:lpstr>8. Πανελλήνια Ιερά.  Δελφοί και Ολυμπία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Χρηματοδότηση</vt:lpstr>
      <vt:lpstr>Σημείωμα Αδειοδότησης</vt:lpstr>
      <vt:lpstr>PowerPoint Presentation</vt:lpstr>
      <vt:lpstr>PowerPoint Presentation</vt:lpstr>
    </vt:vector>
  </TitlesOfParts>
  <Company>.:L4zy w4r3z:.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Ifigeneia</dc:creator>
  <cp:lastModifiedBy>trinitrick</cp:lastModifiedBy>
  <cp:revision>62</cp:revision>
  <dcterms:created xsi:type="dcterms:W3CDTF">2012-03-26T05:32:31Z</dcterms:created>
  <dcterms:modified xsi:type="dcterms:W3CDTF">2015-07-30T17:01:23Z</dcterms:modified>
</cp:coreProperties>
</file>