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3"/>
  </p:notesMasterIdLst>
  <p:sldIdLst>
    <p:sldId id="257" r:id="rId2"/>
    <p:sldId id="258" r:id="rId3"/>
    <p:sldId id="261" r:id="rId4"/>
    <p:sldId id="263" r:id="rId5"/>
    <p:sldId id="336" r:id="rId6"/>
    <p:sldId id="408" r:id="rId7"/>
    <p:sldId id="409" r:id="rId8"/>
    <p:sldId id="410" r:id="rId9"/>
    <p:sldId id="411" r:id="rId10"/>
    <p:sldId id="412" r:id="rId11"/>
    <p:sldId id="413" r:id="rId12"/>
    <p:sldId id="414" r:id="rId13"/>
    <p:sldId id="415" r:id="rId14"/>
    <p:sldId id="416" r:id="rId15"/>
    <p:sldId id="417" r:id="rId16"/>
    <p:sldId id="418" r:id="rId17"/>
    <p:sldId id="419" r:id="rId18"/>
    <p:sldId id="420" r:id="rId19"/>
    <p:sldId id="421" r:id="rId20"/>
    <p:sldId id="422" r:id="rId21"/>
    <p:sldId id="423" r:id="rId22"/>
    <p:sldId id="425" r:id="rId23"/>
    <p:sldId id="424" r:id="rId24"/>
    <p:sldId id="434" r:id="rId25"/>
    <p:sldId id="441" r:id="rId26"/>
    <p:sldId id="426" r:id="rId27"/>
    <p:sldId id="427" r:id="rId28"/>
    <p:sldId id="428" r:id="rId29"/>
    <p:sldId id="433" r:id="rId30"/>
    <p:sldId id="435" r:id="rId31"/>
    <p:sldId id="436" r:id="rId32"/>
    <p:sldId id="437" r:id="rId33"/>
    <p:sldId id="438" r:id="rId34"/>
    <p:sldId id="439" r:id="rId35"/>
    <p:sldId id="440" r:id="rId36"/>
    <p:sldId id="429" r:id="rId37"/>
    <p:sldId id="430" r:id="rId38"/>
    <p:sldId id="385" r:id="rId39"/>
    <p:sldId id="386" r:id="rId40"/>
    <p:sldId id="387" r:id="rId41"/>
    <p:sldId id="388" r:id="rId42"/>
    <p:sldId id="431" r:id="rId43"/>
    <p:sldId id="432" r:id="rId44"/>
    <p:sldId id="389" r:id="rId45"/>
    <p:sldId id="390" r:id="rId46"/>
    <p:sldId id="391" r:id="rId47"/>
    <p:sldId id="392" r:id="rId48"/>
    <p:sldId id="393" r:id="rId49"/>
    <p:sldId id="395" r:id="rId50"/>
    <p:sldId id="396" r:id="rId51"/>
    <p:sldId id="404" r:id="rId52"/>
    <p:sldId id="405" r:id="rId53"/>
    <p:sldId id="406" r:id="rId54"/>
    <p:sldId id="407" r:id="rId55"/>
    <p:sldId id="397" r:id="rId56"/>
    <p:sldId id="398" r:id="rId57"/>
    <p:sldId id="399" r:id="rId58"/>
    <p:sldId id="400" r:id="rId59"/>
    <p:sldId id="401" r:id="rId60"/>
    <p:sldId id="402" r:id="rId61"/>
    <p:sldId id="403" r:id="rId6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CEAE"/>
    <a:srgbClr val="C9B485"/>
    <a:srgbClr val="EACAC0"/>
    <a:srgbClr val="DDAB9B"/>
    <a:srgbClr val="EDD3C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13" autoAdjust="0"/>
    <p:restoredTop sz="94624" autoAdjust="0"/>
  </p:normalViewPr>
  <p:slideViewPr>
    <p:cSldViewPr>
      <p:cViewPr varScale="1">
        <p:scale>
          <a:sx n="69" d="100"/>
          <a:sy n="69" d="100"/>
        </p:scale>
        <p:origin x="-1212" y="-102"/>
      </p:cViewPr>
      <p:guideLst>
        <p:guide orient="horz" pos="2160"/>
        <p:guide pos="2880"/>
      </p:guideLst>
    </p:cSldViewPr>
  </p:slideViewPr>
  <p:outlineViewPr>
    <p:cViewPr>
      <p:scale>
        <a:sx n="33" d="100"/>
        <a:sy n="33" d="100"/>
      </p:scale>
      <p:origin x="0" y="2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392F32-9582-42D7-967A-A764185F610A}" type="datetimeFigureOut">
              <a:rPr lang="el-GR" smtClean="0"/>
              <a:pPr/>
              <a:t>2/1/2014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4F417B-9177-4BB3-930F-91E5948EBF95}"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24F417B-9177-4BB3-930F-91E5948EBF95}" type="slidenum">
              <a:rPr lang="el-GR" smtClean="0"/>
              <a:pPr/>
              <a:t>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24F417B-9177-4BB3-930F-91E5948EBF95}" type="slidenum">
              <a:rPr lang="el-GR" smtClean="0"/>
              <a:pPr/>
              <a:t>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941D770B-02AD-47C2-BE82-8F94A243AA40}" type="datetimeFigureOut">
              <a:rPr lang="el-GR" smtClean="0"/>
              <a:pPr/>
              <a:t>2/1/2014</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20F8EFC-0F88-4983-A611-DAD806C62DED}"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DEBCF"/>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41D770B-02AD-47C2-BE82-8F94A243AA40}" type="datetimeFigureOut">
              <a:rPr lang="el-GR" smtClean="0"/>
              <a:pPr/>
              <a:t>2/1/2014</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20F8EFC-0F88-4983-A611-DAD806C62DED}"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1538" y="0"/>
            <a:ext cx="8072462" cy="6669360"/>
          </a:xfrm>
          <a:blipFill dpi="0" rotWithShape="1">
            <a:blip r:embed="rId2" cstate="print">
              <a:alphaModFix amt="50000"/>
            </a:blip>
            <a:srcRect/>
            <a:tile tx="0" ty="0" sx="100000" sy="100000" flip="none" algn="tl"/>
          </a:blipFill>
        </p:spPr>
        <p:txBody>
          <a:bodyPr>
            <a:normAutofit fontScale="90000"/>
          </a:bodyPr>
          <a:lstStyle/>
          <a:p>
            <a:pPr algn="ctr"/>
            <a:r>
              <a:rPr lang="el-GR" sz="4900" b="1" dirty="0" smtClean="0">
                <a:solidFill>
                  <a:schemeClr val="tx1"/>
                </a:solidFill>
              </a:rPr>
              <a:t>Ρύπανση της Ατμόσφαιρας </a:t>
            </a:r>
            <a:br>
              <a:rPr lang="el-GR" sz="4900" b="1" dirty="0" smtClean="0">
                <a:solidFill>
                  <a:schemeClr val="tx1"/>
                </a:solidFill>
              </a:rPr>
            </a:br>
            <a:r>
              <a:rPr lang="el-GR" sz="3100" b="1" dirty="0" err="1" smtClean="0">
                <a:solidFill>
                  <a:schemeClr val="tx1"/>
                </a:solidFill>
              </a:rPr>
              <a:t>Β’Μέρος</a:t>
            </a:r>
            <a:r>
              <a:rPr lang="en-US" sz="4900" b="1" dirty="0" smtClean="0">
                <a:solidFill>
                  <a:schemeClr val="tx1"/>
                </a:solidFill>
              </a:rPr>
              <a:t/>
            </a:r>
            <a:br>
              <a:rPr lang="en-US" sz="4900" b="1" dirty="0" smtClean="0">
                <a:solidFill>
                  <a:schemeClr val="tx1"/>
                </a:solidFill>
              </a:rPr>
            </a:br>
            <a:r>
              <a:rPr lang="en-US" sz="4900" b="1" dirty="0" smtClean="0"/>
              <a:t/>
            </a:r>
            <a:br>
              <a:rPr lang="en-US" sz="4900" b="1" dirty="0" smtClean="0"/>
            </a:br>
            <a:r>
              <a:rPr lang="en-US" sz="4400" b="1" dirty="0" smtClean="0"/>
              <a:t/>
            </a:r>
            <a:br>
              <a:rPr lang="en-US" sz="4400" b="1" dirty="0" smtClean="0"/>
            </a:br>
            <a:r>
              <a:rPr lang="en-US" sz="4400" b="1" dirty="0" smtClean="0"/>
              <a:t/>
            </a:r>
            <a:br>
              <a:rPr lang="en-US" sz="4400" b="1" dirty="0" smtClean="0"/>
            </a:br>
            <a:r>
              <a:rPr lang="el-GR" sz="4400" b="1" dirty="0" smtClean="0"/>
              <a:t/>
            </a:r>
            <a:br>
              <a:rPr lang="el-GR" sz="4400" b="1" dirty="0" smtClean="0"/>
            </a:br>
            <a:r>
              <a:rPr lang="el-GR" sz="4400" b="1" dirty="0" smtClean="0"/>
              <a:t/>
            </a:r>
            <a:br>
              <a:rPr lang="el-GR" sz="4400" b="1" dirty="0" smtClean="0"/>
            </a:br>
            <a:r>
              <a:rPr lang="el-GR" sz="2800" b="1" dirty="0" smtClean="0">
                <a:solidFill>
                  <a:schemeClr val="tx1"/>
                </a:solidFill>
              </a:rPr>
              <a:t>Χαχάμη Σοφία</a:t>
            </a:r>
            <a:br>
              <a:rPr lang="el-GR" sz="2800" b="1" dirty="0" smtClean="0">
                <a:solidFill>
                  <a:schemeClr val="tx1"/>
                </a:solidFill>
              </a:rPr>
            </a:br>
            <a:r>
              <a:rPr lang="el-GR" sz="2000" b="1" dirty="0" smtClean="0">
                <a:solidFill>
                  <a:schemeClr val="tx1"/>
                </a:solidFill>
              </a:rPr>
              <a:t>Υποψήφια Διδάκτωρ Πανεπιστημίου Θεσσαλίας</a:t>
            </a:r>
            <a:r>
              <a:rPr lang="en-US" sz="2000" b="1" dirty="0" smtClean="0">
                <a:solidFill>
                  <a:schemeClr val="tx1"/>
                </a:solidFill>
              </a:rPr>
              <a:t/>
            </a:r>
            <a:br>
              <a:rPr lang="en-US" sz="2000" b="1" dirty="0" smtClean="0">
                <a:solidFill>
                  <a:schemeClr val="tx1"/>
                </a:solidFill>
              </a:rPr>
            </a:br>
            <a:r>
              <a:rPr lang="el-GR" sz="2000" b="1" dirty="0" smtClean="0">
                <a:solidFill>
                  <a:schemeClr val="tx1"/>
                </a:solidFill>
              </a:rPr>
              <a:t>Μηχανικός Περιβάλλοντος Δ.Π.Θ</a:t>
            </a:r>
            <a:br>
              <a:rPr lang="el-GR" sz="2000" b="1" dirty="0" smtClean="0">
                <a:solidFill>
                  <a:schemeClr val="tx1"/>
                </a:solidFill>
              </a:rPr>
            </a:br>
            <a:r>
              <a:rPr lang="el-GR" sz="2000" b="1" dirty="0" smtClean="0">
                <a:solidFill>
                  <a:schemeClr val="tx1"/>
                </a:solidFill>
              </a:rPr>
              <a:t>Μ.</a:t>
            </a:r>
            <a:r>
              <a:rPr lang="en-US" sz="2000" b="1" dirty="0" err="1" smtClean="0">
                <a:solidFill>
                  <a:schemeClr val="tx1"/>
                </a:solidFill>
              </a:rPr>
              <a:t>S.c</a:t>
            </a:r>
            <a:r>
              <a:rPr lang="en-US" sz="2000" b="1" dirty="0" smtClean="0">
                <a:solidFill>
                  <a:schemeClr val="tx1"/>
                </a:solidFill>
              </a:rPr>
              <a:t> “ </a:t>
            </a:r>
            <a:r>
              <a:rPr lang="el-GR" sz="2000" b="1" dirty="0" smtClean="0">
                <a:solidFill>
                  <a:schemeClr val="tx1"/>
                </a:solidFill>
              </a:rPr>
              <a:t>Διαχείριση Αποβλήτων</a:t>
            </a:r>
            <a:r>
              <a:rPr lang="en-US" sz="2000" b="1" dirty="0" smtClean="0">
                <a:solidFill>
                  <a:schemeClr val="tx1"/>
                </a:solidFill>
              </a:rPr>
              <a:t>”</a:t>
            </a:r>
            <a:br>
              <a:rPr lang="en-US" sz="2000" b="1" dirty="0" smtClean="0">
                <a:solidFill>
                  <a:schemeClr val="tx1"/>
                </a:solidFill>
              </a:rPr>
            </a:br>
            <a:r>
              <a:rPr lang="el-GR" sz="2000" b="1" dirty="0" smtClean="0">
                <a:solidFill>
                  <a:schemeClr val="tx1"/>
                </a:solidFill>
              </a:rPr>
              <a:t> Μ.</a:t>
            </a:r>
            <a:r>
              <a:rPr lang="en-US" sz="2000" b="1" dirty="0" err="1" smtClean="0">
                <a:solidFill>
                  <a:schemeClr val="tx1"/>
                </a:solidFill>
              </a:rPr>
              <a:t>S.c</a:t>
            </a:r>
            <a:r>
              <a:rPr lang="en-US" sz="2000" b="1" dirty="0" smtClean="0">
                <a:solidFill>
                  <a:schemeClr val="tx1"/>
                </a:solidFill>
              </a:rPr>
              <a:t> “</a:t>
            </a:r>
            <a:r>
              <a:rPr lang="el-GR" sz="2000" b="1" dirty="0" smtClean="0">
                <a:solidFill>
                  <a:schemeClr val="tx1"/>
                </a:solidFill>
              </a:rPr>
              <a:t>Τεχνικά Έργα και περιβάλλον</a:t>
            </a:r>
            <a:r>
              <a:rPr lang="en-US" sz="2000" b="1" dirty="0" smtClean="0">
                <a:solidFill>
                  <a:schemeClr val="tx1"/>
                </a:solidFill>
              </a:rPr>
              <a:t>” </a:t>
            </a:r>
            <a:br>
              <a:rPr lang="en-US" sz="2000" b="1" dirty="0" smtClean="0">
                <a:solidFill>
                  <a:schemeClr val="tx1"/>
                </a:solidFill>
              </a:rPr>
            </a:br>
            <a:r>
              <a:rPr lang="el-GR" sz="2800" b="1" dirty="0" smtClean="0">
                <a:solidFill>
                  <a:schemeClr val="tx1"/>
                </a:solidFill>
              </a:rPr>
              <a:t/>
            </a:r>
            <a:br>
              <a:rPr lang="el-GR" sz="2800" b="1" dirty="0" smtClean="0">
                <a:solidFill>
                  <a:schemeClr val="tx1"/>
                </a:solidFill>
              </a:rPr>
            </a:br>
            <a:r>
              <a:rPr lang="el-GR" sz="2000" b="1" i="1" dirty="0" smtClean="0">
                <a:solidFill>
                  <a:schemeClr val="tx1"/>
                </a:solidFill>
              </a:rPr>
              <a:t>Σχολή Πολιτικών Μηχανικών</a:t>
            </a:r>
            <a:r>
              <a:rPr lang="en-US" sz="2000" b="1" dirty="0" smtClean="0"/>
              <a:t/>
            </a:r>
            <a:br>
              <a:rPr lang="en-US" sz="2000" b="1" dirty="0" smtClean="0"/>
            </a:br>
            <a:r>
              <a:rPr lang="el-GR" sz="2000" b="1" dirty="0" smtClean="0">
                <a:solidFill>
                  <a:schemeClr val="tx1"/>
                </a:solidFill>
              </a:rPr>
              <a:t>Νοέμβριος 2013</a:t>
            </a:r>
            <a:endParaRPr lang="el-GR" sz="2000" b="1" dirty="0">
              <a:solidFill>
                <a:schemeClr val="tx1"/>
              </a:solidFill>
            </a:endParaRPr>
          </a:p>
        </p:txBody>
      </p:sp>
      <p:pic>
        <p:nvPicPr>
          <p:cNvPr id="1026" name="Picture 2"/>
          <p:cNvPicPr>
            <a:picLocks noChangeAspect="1" noChangeArrowheads="1"/>
          </p:cNvPicPr>
          <p:nvPr/>
        </p:nvPicPr>
        <p:blipFill>
          <a:blip r:embed="rId3" cstate="print"/>
          <a:srcRect/>
          <a:stretch>
            <a:fillRect/>
          </a:stretch>
        </p:blipFill>
        <p:spPr bwMode="auto">
          <a:xfrm>
            <a:off x="3786182" y="1357298"/>
            <a:ext cx="2686824" cy="17977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lnSpcReduction="10000"/>
          </a:bodyPr>
          <a:lstStyle/>
          <a:p>
            <a:pPr algn="ctr">
              <a:buClr>
                <a:schemeClr val="accent4">
                  <a:lumMod val="75000"/>
                </a:schemeClr>
              </a:buClr>
              <a:buNone/>
            </a:pPr>
            <a:r>
              <a:rPr lang="el-GR" sz="2800" b="1" u="sng" dirty="0" smtClean="0"/>
              <a:t>  Ατμοσφαιρικές αντιδράσεις των ΠΑΥ </a:t>
            </a:r>
          </a:p>
          <a:p>
            <a:pPr marL="596646" indent="-514350" algn="just">
              <a:buClr>
                <a:schemeClr val="accent4">
                  <a:lumMod val="75000"/>
                </a:schemeClr>
              </a:buClr>
              <a:buFont typeface="+mj-lt"/>
              <a:buAutoNum type="arabicPeriod"/>
            </a:pPr>
            <a:r>
              <a:rPr lang="el-GR" sz="2800" dirty="0" smtClean="0"/>
              <a:t>Οι ΠΑΥ απορροφούν την ακτινοβολία </a:t>
            </a:r>
            <a:r>
              <a:rPr lang="en-US" sz="2800" dirty="0" smtClean="0"/>
              <a:t>UV (</a:t>
            </a:r>
            <a:r>
              <a:rPr lang="el-GR" sz="2800" dirty="0" smtClean="0"/>
              <a:t>σε μήκη 300-420</a:t>
            </a:r>
            <a:r>
              <a:rPr lang="en-US" sz="2800" dirty="0" smtClean="0"/>
              <a:t>nm </a:t>
            </a:r>
            <a:r>
              <a:rPr lang="el-GR" sz="2800" dirty="0" smtClean="0"/>
              <a:t>και υφίστανται </a:t>
            </a:r>
            <a:r>
              <a:rPr lang="el-GR" sz="2800" dirty="0" err="1" smtClean="0"/>
              <a:t>φωτοοξείδωση</a:t>
            </a:r>
            <a:r>
              <a:rPr lang="el-GR" sz="2800" dirty="0" smtClean="0"/>
              <a:t>.</a:t>
            </a:r>
          </a:p>
          <a:p>
            <a:pPr marL="596646" indent="-514350" algn="just">
              <a:buClr>
                <a:schemeClr val="accent4">
                  <a:lumMod val="75000"/>
                </a:schemeClr>
              </a:buClr>
              <a:buFont typeface="+mj-lt"/>
              <a:buAutoNum type="arabicPeriod"/>
            </a:pPr>
            <a:r>
              <a:rPr lang="el-GR" sz="2800" dirty="0" smtClean="0"/>
              <a:t>Οι ΠΑΥ αντιδρούν με τα οξείδια του αζώτου και σχηματίζουν </a:t>
            </a:r>
            <a:r>
              <a:rPr lang="el-GR" sz="2800" dirty="0" err="1" smtClean="0"/>
              <a:t>νιτροπαράγωγα</a:t>
            </a:r>
            <a:r>
              <a:rPr lang="el-GR" sz="2800" dirty="0" smtClean="0"/>
              <a:t> με </a:t>
            </a:r>
            <a:r>
              <a:rPr lang="el-GR" sz="2800" dirty="0" err="1" smtClean="0"/>
              <a:t>μεταλλαξιογόνες</a:t>
            </a:r>
            <a:r>
              <a:rPr lang="el-GR" sz="2800" dirty="0" smtClean="0"/>
              <a:t> ιδιότητες.</a:t>
            </a:r>
          </a:p>
          <a:p>
            <a:pPr marL="596646" indent="-514350" algn="just">
              <a:buClr>
                <a:schemeClr val="accent4">
                  <a:lumMod val="75000"/>
                </a:schemeClr>
              </a:buClr>
              <a:buFont typeface="+mj-lt"/>
              <a:buAutoNum type="arabicPeriod"/>
            </a:pPr>
            <a:r>
              <a:rPr lang="el-GR" sz="2800" dirty="0" smtClean="0"/>
              <a:t>Οι ΠΑΥ αντιδρούν με το όζον σχηματίζοντας οξείδια</a:t>
            </a:r>
          </a:p>
          <a:p>
            <a:pPr marL="596646" indent="-514350" algn="just">
              <a:buClr>
                <a:schemeClr val="accent4">
                  <a:lumMod val="75000"/>
                </a:schemeClr>
              </a:buClr>
              <a:buFont typeface="+mj-lt"/>
              <a:buAutoNum type="arabicPeriod"/>
            </a:pPr>
            <a:r>
              <a:rPr lang="el-GR" sz="2800" dirty="0" smtClean="0"/>
              <a:t>Τα οξείδια του </a:t>
            </a:r>
            <a:r>
              <a:rPr lang="en-US" sz="2800" dirty="0" smtClean="0"/>
              <a:t>S (SO</a:t>
            </a:r>
            <a:r>
              <a:rPr lang="en-US" sz="2800" baseline="-25000" dirty="0" smtClean="0"/>
              <a:t>2</a:t>
            </a:r>
            <a:r>
              <a:rPr lang="en-US" sz="2800" dirty="0" smtClean="0"/>
              <a:t>, SO</a:t>
            </a:r>
            <a:r>
              <a:rPr lang="en-US" sz="2800" baseline="-25000" dirty="0" smtClean="0"/>
              <a:t>3</a:t>
            </a:r>
            <a:r>
              <a:rPr lang="en-US" sz="2800" dirty="0" smtClean="0"/>
              <a:t>) </a:t>
            </a:r>
            <a:r>
              <a:rPr lang="el-GR" sz="2800" dirty="0" smtClean="0"/>
              <a:t>και το Η</a:t>
            </a:r>
            <a:r>
              <a:rPr lang="el-GR" sz="2800" baseline="-25000" dirty="0" smtClean="0"/>
              <a:t>2</a:t>
            </a:r>
            <a:r>
              <a:rPr lang="en-US" sz="2800" dirty="0" smtClean="0"/>
              <a:t>SO</a:t>
            </a:r>
            <a:r>
              <a:rPr lang="en-US" sz="2800" baseline="-25000" dirty="0" smtClean="0"/>
              <a:t>4</a:t>
            </a:r>
            <a:r>
              <a:rPr lang="en-US" sz="2800" dirty="0" smtClean="0"/>
              <a:t> </a:t>
            </a:r>
            <a:r>
              <a:rPr lang="el-GR" sz="2800" dirty="0" smtClean="0"/>
              <a:t>αντιδρούν με τους ΠΑΥ, </a:t>
            </a:r>
            <a:r>
              <a:rPr lang="el-GR" sz="2800" dirty="0" smtClean="0">
                <a:solidFill>
                  <a:srgbClr val="FF0000"/>
                </a:solidFill>
              </a:rPr>
              <a:t>ιδιαίτερα όταν αυτοί είναι προσροφημένοι σε αιωρούμενα σωματίδια</a:t>
            </a:r>
          </a:p>
          <a:p>
            <a:pPr marL="596646" indent="-514350" algn="just">
              <a:buClr>
                <a:schemeClr val="accent4">
                  <a:lumMod val="75000"/>
                </a:schemeClr>
              </a:buClr>
              <a:buFont typeface="+mj-lt"/>
              <a:buAutoNum type="arabicPeriod"/>
            </a:pPr>
            <a:r>
              <a:rPr lang="el-GR" sz="2800" dirty="0" smtClean="0"/>
              <a:t>Οι ΠΑΥ αντιδρούν με υπεροξείδια, ρίζες και οξειδωτικά της ατμόσφαιρας σχηματίζοντας </a:t>
            </a:r>
            <a:r>
              <a:rPr lang="el-GR" sz="2800" dirty="0" err="1" smtClean="0"/>
              <a:t>κινόνες</a:t>
            </a:r>
            <a:r>
              <a:rPr lang="el-GR" sz="2800" dirty="0" smtClean="0"/>
              <a:t> (</a:t>
            </a:r>
            <a:r>
              <a:rPr lang="el-GR" sz="2800" dirty="0" err="1" smtClean="0"/>
              <a:t>καρκινογόνες</a:t>
            </a:r>
            <a:r>
              <a:rPr lang="el-GR" sz="2800" dirty="0" smtClean="0"/>
              <a:t> ενώσεις)</a:t>
            </a:r>
            <a:endParaRPr lang="el-GR" sz="2800" dirty="0" smtClean="0">
              <a:solidFill>
                <a:srgbClr val="FF0000"/>
              </a:solidFill>
            </a:endParaRPr>
          </a:p>
          <a:p>
            <a:pPr marL="596646" indent="-514350" algn="just">
              <a:buClr>
                <a:schemeClr val="accent4">
                  <a:lumMod val="75000"/>
                </a:schemeClr>
              </a:buClr>
              <a:buFont typeface="+mj-lt"/>
              <a:buAutoNum type="arabicPeriod"/>
            </a:pPr>
            <a:endParaRPr lang="el-G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fontScale="92500" lnSpcReduction="20000"/>
          </a:bodyPr>
          <a:lstStyle/>
          <a:p>
            <a:pPr marL="596646" indent="-514350" algn="ctr">
              <a:buClr>
                <a:schemeClr val="accent4">
                  <a:lumMod val="75000"/>
                </a:schemeClr>
              </a:buClr>
              <a:buNone/>
            </a:pPr>
            <a:r>
              <a:rPr lang="el-GR" sz="2800" b="1" u="sng" dirty="0" smtClean="0"/>
              <a:t>Μόλυβδος</a:t>
            </a:r>
            <a:r>
              <a:rPr lang="el-GR" sz="2800" dirty="0" smtClean="0"/>
              <a:t> (1 από2)</a:t>
            </a:r>
          </a:p>
          <a:p>
            <a:pPr marL="596646" indent="-514350" algn="just">
              <a:buClr>
                <a:schemeClr val="accent4">
                  <a:lumMod val="75000"/>
                </a:schemeClr>
              </a:buClr>
            </a:pPr>
            <a:r>
              <a:rPr lang="el-GR" sz="2800" dirty="0" smtClean="0"/>
              <a:t>Μόλυβδος που είναι αιωρημένος στην ατμόσφαιρα με μορφή λεπτότατων σωματιδίων, προέρχεται από την καύση της βενζίνης στους κινητήρες των αυτοκινήτων και από βιομηχανίες (χρησιμοποιείται για παρασκευή κραμάτων, χρωμάτων, συσσωρευτών)</a:t>
            </a:r>
          </a:p>
          <a:p>
            <a:pPr marL="596646" indent="-514350" algn="just">
              <a:buClr>
                <a:schemeClr val="accent4">
                  <a:lumMod val="75000"/>
                </a:schemeClr>
              </a:buClr>
            </a:pPr>
            <a:r>
              <a:rPr lang="el-GR" sz="2800" dirty="0" smtClean="0"/>
              <a:t>Ο μόλυβδος είναι τοξική ουσία και </a:t>
            </a:r>
            <a:r>
              <a:rPr lang="el-GR" sz="2800" b="1" dirty="0" smtClean="0">
                <a:solidFill>
                  <a:srgbClr val="FF0000"/>
                </a:solidFill>
              </a:rPr>
              <a:t>ΣΥΣΣΩΡΕΥΕΤΑΙ </a:t>
            </a:r>
            <a:r>
              <a:rPr lang="el-GR" sz="2800" dirty="0" smtClean="0"/>
              <a:t>στον ανθρώπινο οργανισμό</a:t>
            </a:r>
          </a:p>
          <a:p>
            <a:pPr marL="596646" indent="-514350" algn="just">
              <a:buClr>
                <a:schemeClr val="accent4">
                  <a:lumMod val="75000"/>
                </a:schemeClr>
              </a:buClr>
            </a:pPr>
            <a:r>
              <a:rPr lang="el-GR" sz="2800" dirty="0" smtClean="0"/>
              <a:t>Εισέρχεται στον άνθρωπο και μέσω της πεπτικής κ μέσω της αναπνευστικής οδού</a:t>
            </a:r>
          </a:p>
          <a:p>
            <a:pPr marL="596646" indent="-514350" algn="just">
              <a:buClr>
                <a:schemeClr val="accent4">
                  <a:lumMod val="75000"/>
                </a:schemeClr>
              </a:buClr>
              <a:buNone/>
            </a:pPr>
            <a:r>
              <a:rPr lang="el-GR" sz="2800" dirty="0" err="1" smtClean="0"/>
              <a:t>π.χ</a:t>
            </a:r>
            <a:r>
              <a:rPr lang="el-GR" sz="2800" dirty="0" smtClean="0"/>
              <a:t> το 1968 στις Η.Π.Α              συνολικές εκπομπές μολύβδου 186.000</a:t>
            </a:r>
            <a:r>
              <a:rPr lang="en-US" sz="2800" dirty="0" err="1" smtClean="0"/>
              <a:t>tn</a:t>
            </a:r>
            <a:r>
              <a:rPr lang="en-US" sz="2800" dirty="0" smtClean="0"/>
              <a:t> </a:t>
            </a:r>
            <a:r>
              <a:rPr lang="el-GR" sz="2800" dirty="0" smtClean="0"/>
              <a:t>και το μεγαλύτερο μέρος προερχόταν από τα αυτοκίνητα</a:t>
            </a:r>
          </a:p>
          <a:p>
            <a:pPr marL="596646" indent="-514350" algn="just">
              <a:buClr>
                <a:schemeClr val="accent4">
                  <a:lumMod val="75000"/>
                </a:schemeClr>
              </a:buClr>
            </a:pPr>
            <a:r>
              <a:rPr lang="el-GR" sz="2800" dirty="0" smtClean="0"/>
              <a:t>Τα σωματίδια του μολύβδου έχουν μέγεθος 0, 16-0,43 και ανήκουν στην κατηγορία των σωματιδίων που προσλαμβάνονται εύκολα από τον ανθρώπινο οργανισμό</a:t>
            </a:r>
          </a:p>
          <a:p>
            <a:pPr marL="596646" indent="-514350" algn="just">
              <a:buClr>
                <a:schemeClr val="accent4">
                  <a:lumMod val="75000"/>
                </a:schemeClr>
              </a:buClr>
            </a:pPr>
            <a:endParaRPr lang="el-GR" sz="2800" b="1" dirty="0">
              <a:solidFill>
                <a:srgbClr val="FF0000"/>
              </a:solidFill>
            </a:endParaRPr>
          </a:p>
        </p:txBody>
      </p:sp>
      <p:sp>
        <p:nvSpPr>
          <p:cNvPr id="4" name="3 - Δεξιό βέλος"/>
          <p:cNvSpPr/>
          <p:nvPr/>
        </p:nvSpPr>
        <p:spPr>
          <a:xfrm>
            <a:off x="4788024" y="3789040"/>
            <a:ext cx="978408" cy="484632"/>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188640"/>
            <a:ext cx="7882630" cy="6669360"/>
          </a:xfrm>
          <a:blipFill>
            <a:blip r:embed="rId2" cstate="print"/>
            <a:tile tx="0" ty="0" sx="100000" sy="100000" flip="none" algn="tl"/>
          </a:blipFill>
        </p:spPr>
        <p:txBody>
          <a:bodyPr>
            <a:normAutofit fontScale="77500" lnSpcReduction="20000"/>
          </a:bodyPr>
          <a:lstStyle/>
          <a:p>
            <a:pPr algn="ctr">
              <a:buNone/>
            </a:pPr>
            <a:r>
              <a:rPr lang="el-GR" b="1" u="sng" dirty="0" smtClean="0"/>
              <a:t>Μόλυβδος (2 από2)</a:t>
            </a:r>
          </a:p>
          <a:p>
            <a:pPr algn="just">
              <a:buClr>
                <a:schemeClr val="accent4">
                  <a:lumMod val="75000"/>
                </a:schemeClr>
              </a:buClr>
              <a:buFont typeface="Wingdings" pitchFamily="2" charset="2"/>
              <a:buChar char="§"/>
            </a:pPr>
            <a:r>
              <a:rPr lang="el-GR" dirty="0" smtClean="0"/>
              <a:t>Είναι τοξικός σε όλες τις μορφές του</a:t>
            </a:r>
          </a:p>
          <a:p>
            <a:pPr algn="just">
              <a:buClr>
                <a:schemeClr val="accent4">
                  <a:lumMod val="75000"/>
                </a:schemeClr>
              </a:buClr>
              <a:buFont typeface="Wingdings" pitchFamily="2" charset="2"/>
              <a:buChar char="§"/>
            </a:pPr>
            <a:r>
              <a:rPr lang="el-GR" dirty="0" smtClean="0"/>
              <a:t>Χαρακτηριστική είναι η αθροιστική δράση του και η εκλεκτική απόθεσή του στα οστά. Μπορεί να προκαλέσει χρόνια δηλητηρίαση (μολυβδίαση) [παρατηρήθηκε σε νοσοκομεία της Θεσσαλίας].</a:t>
            </a:r>
          </a:p>
          <a:p>
            <a:pPr algn="just">
              <a:buClr>
                <a:schemeClr val="accent4">
                  <a:lumMod val="75000"/>
                </a:schemeClr>
              </a:buClr>
              <a:buFont typeface="Wingdings" pitchFamily="2" charset="2"/>
              <a:buChar char="§"/>
            </a:pPr>
            <a:r>
              <a:rPr lang="el-GR" dirty="0" smtClean="0"/>
              <a:t>Έντονα συμπτώματα εμφανίζονται όταν ο μόλυβδος στο αίμα είναι πάνω από 800 μg/</a:t>
            </a:r>
            <a:r>
              <a:rPr lang="en-US" dirty="0" smtClean="0"/>
              <a:t>L</a:t>
            </a:r>
            <a:r>
              <a:rPr lang="el-GR" dirty="0" smtClean="0"/>
              <a:t>, οπότε δημιουργούνται προβλήματα στο ρυθμό παραγωγής του αίματος. Στα παιδιά η τοξικότητα εμφανίζεται σε συγκεντρώσεις των 50 μg/</a:t>
            </a:r>
            <a:r>
              <a:rPr lang="en-US" dirty="0" smtClean="0"/>
              <a:t>L</a:t>
            </a:r>
            <a:r>
              <a:rPr lang="el-GR" dirty="0" smtClean="0"/>
              <a:t>.</a:t>
            </a:r>
          </a:p>
          <a:p>
            <a:pPr algn="just">
              <a:buClr>
                <a:schemeClr val="accent4">
                  <a:lumMod val="75000"/>
                </a:schemeClr>
              </a:buClr>
              <a:buFont typeface="Wingdings" pitchFamily="2" charset="2"/>
              <a:buChar char="§"/>
            </a:pPr>
            <a:r>
              <a:rPr lang="el-GR" dirty="0" smtClean="0"/>
              <a:t>Ασκεί μεγαλύτερη επίδραση σε άτομα μικρής ηλικίας προκαλώντας ανωμαλίες στις λειτουργίες των κυττάρων, διαταραχές στις νεφρικές λειτουργίες, καθώς και νευρικές ανωμαλίες.</a:t>
            </a:r>
          </a:p>
          <a:p>
            <a:pPr algn="just">
              <a:buClr>
                <a:schemeClr val="accent4">
                  <a:lumMod val="75000"/>
                </a:schemeClr>
              </a:buClr>
              <a:buFont typeface="Wingdings" pitchFamily="2" charset="2"/>
              <a:buChar char="§"/>
            </a:pPr>
            <a:r>
              <a:rPr lang="el-GR" dirty="0" smtClean="0"/>
              <a:t>Οι  μέθοδοι απομάκρυνσης του είναι περιορισμένες    της </a:t>
            </a:r>
            <a:r>
              <a:rPr lang="el-GR" dirty="0" err="1" smtClean="0"/>
              <a:t>συμπλοκοποίησης</a:t>
            </a:r>
            <a:r>
              <a:rPr lang="el-GR" dirty="0" smtClean="0"/>
              <a:t> του με </a:t>
            </a:r>
            <a:r>
              <a:rPr lang="en-US" dirty="0" smtClean="0"/>
              <a:t>EDTA.</a:t>
            </a:r>
          </a:p>
          <a:p>
            <a:pPr algn="just">
              <a:buClr>
                <a:schemeClr val="accent4">
                  <a:lumMod val="75000"/>
                </a:schemeClr>
              </a:buClr>
              <a:buFont typeface="Wingdings" pitchFamily="2" charset="2"/>
              <a:buChar char="§"/>
            </a:pPr>
            <a:r>
              <a:rPr lang="el-GR" dirty="0" smtClean="0"/>
              <a:t>Χρησιμοποιείται μερικές φορές σε σωλήνες αποχέτευσης</a:t>
            </a:r>
          </a:p>
          <a:p>
            <a:pPr algn="just">
              <a:buClr>
                <a:schemeClr val="accent4">
                  <a:lumMod val="75000"/>
                </a:schemeClr>
              </a:buClr>
              <a:buFont typeface="Wingdings" pitchFamily="2" charset="2"/>
              <a:buChar char="§"/>
            </a:pPr>
            <a:endParaRPr lang="el-GR" dirty="0"/>
          </a:p>
        </p:txBody>
      </p:sp>
      <p:sp>
        <p:nvSpPr>
          <p:cNvPr id="4" name="3 - Δεξιό βέλος"/>
          <p:cNvSpPr/>
          <p:nvPr/>
        </p:nvSpPr>
        <p:spPr>
          <a:xfrm>
            <a:off x="1043608" y="5445224"/>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Αμίαντος (1 από3)</a:t>
            </a:r>
            <a:endParaRPr lang="el-GR" b="1" u="sng" dirty="0"/>
          </a:p>
          <a:p>
            <a:pPr algn="just">
              <a:buClr>
                <a:schemeClr val="accent4">
                  <a:lumMod val="75000"/>
                </a:schemeClr>
              </a:buClr>
            </a:pPr>
            <a:r>
              <a:rPr lang="el-GR" dirty="0" smtClean="0"/>
              <a:t>Ο αμίαντος είναι ινώδες ορυκτό με μεγάλη μηχανική αντοχή και ανθεκτικότητα σε υψηλές θερμοκρασίες     χρησιμοποιείται σε επενδύσεις μονώσεων &amp; φρεατίων</a:t>
            </a:r>
          </a:p>
          <a:p>
            <a:pPr algn="just">
              <a:buClr>
                <a:schemeClr val="accent4">
                  <a:lumMod val="75000"/>
                </a:schemeClr>
              </a:buClr>
            </a:pPr>
            <a:r>
              <a:rPr lang="el-GR" dirty="0" smtClean="0"/>
              <a:t>Οι ίνες του είναι σταθερές &amp; </a:t>
            </a:r>
            <a:r>
              <a:rPr lang="el-GR" b="1" dirty="0" smtClean="0">
                <a:solidFill>
                  <a:srgbClr val="FF0000"/>
                </a:solidFill>
              </a:rPr>
              <a:t>δε συσσωματώνονται </a:t>
            </a:r>
            <a:r>
              <a:rPr lang="el-GR" b="1" dirty="0" smtClean="0"/>
              <a:t>       </a:t>
            </a:r>
            <a:r>
              <a:rPr lang="el-GR" dirty="0" smtClean="0"/>
              <a:t>επανέρχονται στην ατμόσφαιρα μετά από φιλτράρισμα ή την καθίζησή τους. </a:t>
            </a:r>
          </a:p>
          <a:p>
            <a:pPr algn="just">
              <a:buClr>
                <a:schemeClr val="accent4">
                  <a:lumMod val="75000"/>
                </a:schemeClr>
              </a:buClr>
            </a:pPr>
            <a:r>
              <a:rPr lang="el-GR" b="1" dirty="0" smtClean="0">
                <a:solidFill>
                  <a:srgbClr val="FF0000"/>
                </a:solidFill>
              </a:rPr>
              <a:t>Όταν εισπνέονται οι ίνες δε συγκρατούνται από τους βλεννογόνους </a:t>
            </a:r>
          </a:p>
          <a:p>
            <a:pPr algn="just">
              <a:buClr>
                <a:schemeClr val="accent4">
                  <a:lumMod val="75000"/>
                </a:schemeClr>
              </a:buClr>
              <a:buNone/>
            </a:pPr>
            <a:r>
              <a:rPr lang="el-GR" b="1" dirty="0" smtClean="0">
                <a:solidFill>
                  <a:srgbClr val="FF0000"/>
                </a:solidFill>
              </a:rPr>
              <a:t>    φτάνουν στις κυψελίδες, παγιδεύονται &amp; παραμένουν για ΑΠΕΡΙΟΡΙΣΤΟ χρόνο</a:t>
            </a:r>
          </a:p>
        </p:txBody>
      </p:sp>
      <p:sp>
        <p:nvSpPr>
          <p:cNvPr id="4" name="3 - Δεξιό βέλος"/>
          <p:cNvSpPr/>
          <p:nvPr/>
        </p:nvSpPr>
        <p:spPr>
          <a:xfrm>
            <a:off x="5292080" y="1628800"/>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Δεξιό βέλος"/>
          <p:cNvSpPr/>
          <p:nvPr/>
        </p:nvSpPr>
        <p:spPr>
          <a:xfrm>
            <a:off x="5076056" y="3212976"/>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Δεξιό βέλος"/>
          <p:cNvSpPr/>
          <p:nvPr/>
        </p:nvSpPr>
        <p:spPr>
          <a:xfrm>
            <a:off x="8669648" y="5229200"/>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lnSpcReduction="10000"/>
          </a:bodyPr>
          <a:lstStyle/>
          <a:p>
            <a:pPr algn="ctr">
              <a:buClr>
                <a:schemeClr val="accent4">
                  <a:lumMod val="75000"/>
                </a:schemeClr>
              </a:buClr>
              <a:buNone/>
            </a:pPr>
            <a:r>
              <a:rPr lang="el-GR" b="1" u="sng" dirty="0" smtClean="0"/>
              <a:t>Αμίαντος (2 από3)</a:t>
            </a:r>
          </a:p>
          <a:p>
            <a:pPr algn="just">
              <a:buClr>
                <a:schemeClr val="accent4">
                  <a:lumMod val="75000"/>
                </a:schemeClr>
              </a:buClr>
            </a:pPr>
            <a:r>
              <a:rPr lang="el-GR" dirty="0" smtClean="0"/>
              <a:t>Η παραμονή τους προκαλεί μορφολογικές αλλοιώσεις στους πνεύμονες &amp; επηρεάζει την υγεία των ανθρώπων.</a:t>
            </a:r>
          </a:p>
          <a:p>
            <a:pPr algn="just">
              <a:buClr>
                <a:schemeClr val="accent4">
                  <a:lumMod val="75000"/>
                </a:schemeClr>
              </a:buClr>
            </a:pPr>
            <a:r>
              <a:rPr lang="el-GR" dirty="0" smtClean="0"/>
              <a:t>Η  εισπνοή των ινών αμιάντου προκαλεί </a:t>
            </a:r>
            <a:r>
              <a:rPr lang="el-GR" dirty="0" err="1" smtClean="0"/>
              <a:t>αμιάντωση</a:t>
            </a:r>
            <a:r>
              <a:rPr lang="el-GR" dirty="0" smtClean="0"/>
              <a:t>, με χαρακτηριστικά γνωρίσματα</a:t>
            </a:r>
            <a:r>
              <a:rPr lang="en-US" dirty="0" smtClean="0"/>
              <a:t>:</a:t>
            </a:r>
          </a:p>
          <a:p>
            <a:pPr algn="just">
              <a:buClr>
                <a:schemeClr val="accent4">
                  <a:lumMod val="75000"/>
                </a:schemeClr>
              </a:buClr>
              <a:buFont typeface="Wingdings" pitchFamily="2" charset="2"/>
              <a:buChar char="ü"/>
            </a:pPr>
            <a:r>
              <a:rPr lang="en-US" dirty="0" smtClean="0"/>
              <a:t> </a:t>
            </a:r>
            <a:r>
              <a:rPr lang="el-GR" dirty="0" smtClean="0"/>
              <a:t>δυσκολία στην αναπνοή</a:t>
            </a:r>
          </a:p>
          <a:p>
            <a:pPr algn="just">
              <a:buClr>
                <a:schemeClr val="accent4">
                  <a:lumMod val="75000"/>
                </a:schemeClr>
              </a:buClr>
              <a:buFont typeface="Wingdings" pitchFamily="2" charset="2"/>
              <a:buChar char="ü"/>
            </a:pPr>
            <a:r>
              <a:rPr lang="el-GR" dirty="0" smtClean="0"/>
              <a:t>διάβρωση του ιστού των πνευμόνων</a:t>
            </a:r>
          </a:p>
          <a:p>
            <a:pPr algn="just">
              <a:buClr>
                <a:schemeClr val="accent4">
                  <a:lumMod val="75000"/>
                </a:schemeClr>
              </a:buClr>
              <a:buFont typeface="Wingdings" pitchFamily="2" charset="2"/>
              <a:buChar char="ü"/>
            </a:pPr>
            <a:r>
              <a:rPr lang="el-GR" dirty="0" smtClean="0"/>
              <a:t>εκτεταμένη πάχυνση του στρώματος των πνευμόνων </a:t>
            </a:r>
          </a:p>
          <a:p>
            <a:pPr algn="just">
              <a:buClr>
                <a:schemeClr val="accent4">
                  <a:lumMod val="75000"/>
                </a:schemeClr>
              </a:buClr>
            </a:pPr>
            <a:r>
              <a:rPr lang="el-GR" b="1" dirty="0" smtClean="0">
                <a:solidFill>
                  <a:srgbClr val="FF0000"/>
                </a:solidFill>
              </a:rPr>
              <a:t>Ο καρκίνος προκαλεί καρκίνο του </a:t>
            </a:r>
            <a:r>
              <a:rPr lang="el-GR" b="1" dirty="0" err="1" smtClean="0">
                <a:solidFill>
                  <a:srgbClr val="FF0000"/>
                </a:solidFill>
              </a:rPr>
              <a:t>μεσοθηλιώματος</a:t>
            </a:r>
            <a:r>
              <a:rPr lang="el-GR" b="1" dirty="0" smtClean="0">
                <a:solidFill>
                  <a:srgbClr val="FF0000"/>
                </a:solidFill>
              </a:rPr>
              <a:t>     καρκίνο των πνευμόνων και του περιτόναιου.</a:t>
            </a:r>
          </a:p>
          <a:p>
            <a:pPr algn="just">
              <a:buClr>
                <a:schemeClr val="accent4">
                  <a:lumMod val="75000"/>
                </a:schemeClr>
              </a:buClr>
              <a:buFont typeface="Wingdings" pitchFamily="2" charset="2"/>
              <a:buChar char="ü"/>
            </a:pPr>
            <a:endParaRPr lang="el-GR" dirty="0"/>
          </a:p>
        </p:txBody>
      </p:sp>
      <p:sp>
        <p:nvSpPr>
          <p:cNvPr id="7" name="6 - Δεξιό βέλος"/>
          <p:cNvSpPr/>
          <p:nvPr/>
        </p:nvSpPr>
        <p:spPr>
          <a:xfrm>
            <a:off x="5076056" y="5805264"/>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Αμίαντος (3 από3)</a:t>
            </a:r>
          </a:p>
          <a:p>
            <a:pPr algn="just">
              <a:buClr>
                <a:schemeClr val="accent4">
                  <a:lumMod val="75000"/>
                </a:schemeClr>
              </a:buClr>
            </a:pPr>
            <a:r>
              <a:rPr lang="el-GR" dirty="0" smtClean="0"/>
              <a:t>Ο αμίαντος, ακόμα κ σήμερα, χρησιμοποιείται σε σωλήνες ύδρευσης.</a:t>
            </a:r>
          </a:p>
          <a:p>
            <a:pPr algn="just">
              <a:buClr>
                <a:schemeClr val="accent4">
                  <a:lumMod val="75000"/>
                </a:schemeClr>
              </a:buClr>
            </a:pPr>
            <a:r>
              <a:rPr lang="el-GR" b="1" dirty="0" smtClean="0">
                <a:solidFill>
                  <a:srgbClr val="FF0000"/>
                </a:solidFill>
              </a:rPr>
              <a:t>Επικίνδυνη είναι η είσοδος του αμιάντου στο ΑΝΑΠΝΕΥΣΤΙΚΟ ΣΥΣΤΗΜΑ.</a:t>
            </a:r>
            <a:endParaRPr lang="el-GR" dirty="0" smtClean="0"/>
          </a:p>
          <a:p>
            <a:pPr algn="just">
              <a:buClr>
                <a:schemeClr val="accent4">
                  <a:lumMod val="75000"/>
                </a:schemeClr>
              </a:buClr>
            </a:pPr>
            <a:r>
              <a:rPr lang="el-GR" dirty="0" smtClean="0"/>
              <a:t>Μέγιστη επιτρεπόμενη συγκέντρωση αμιάντου για κατάποση είναι 7*10</a:t>
            </a:r>
            <a:r>
              <a:rPr lang="el-GR" baseline="30000" dirty="0" smtClean="0"/>
              <a:t>6</a:t>
            </a:r>
            <a:r>
              <a:rPr lang="el-GR" dirty="0" smtClean="0"/>
              <a:t> ίνες/</a:t>
            </a:r>
            <a:r>
              <a:rPr lang="en-US" dirty="0" smtClean="0"/>
              <a:t>L</a:t>
            </a:r>
            <a:r>
              <a:rPr lang="el-GR" dirty="0" smtClean="0"/>
              <a:t>, για ίνες ≥ 10 μ</a:t>
            </a:r>
            <a:r>
              <a:rPr lang="en-US" dirty="0" smtClean="0"/>
              <a:t>m.</a:t>
            </a:r>
          </a:p>
          <a:p>
            <a:pPr algn="just">
              <a:buClr>
                <a:schemeClr val="accent4">
                  <a:lumMod val="75000"/>
                </a:schemeClr>
              </a:buClr>
            </a:pPr>
            <a:r>
              <a:rPr lang="el-GR" dirty="0" smtClean="0"/>
              <a:t>Στην Ελλάδα, χρησιμοποιούμε αμίαντο σε στέγες  (ΕΛΛΕΝΙΤ)</a:t>
            </a:r>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cstate="print"/>
            <a:tile tx="0" ty="0" sx="100000" sy="100000" flip="none" algn="tl"/>
          </a:blipFill>
        </p:spPr>
        <p:txBody>
          <a:bodyPr/>
          <a:lstStyle/>
          <a:p>
            <a:pPr algn="ctr"/>
            <a:r>
              <a:rPr lang="el-GR" b="1" u="sng" dirty="0" smtClean="0"/>
              <a:t>Στέγη με ΕΛΛΕΝΙΤ</a:t>
            </a:r>
            <a:endParaRPr lang="el-GR" b="1" u="sng" dirty="0"/>
          </a:p>
        </p:txBody>
      </p:sp>
      <p:pic>
        <p:nvPicPr>
          <p:cNvPr id="1026" name="Picture 2" descr="C:\Users\Σοφάκι\Desktop\Image.ashx.jpg"/>
          <p:cNvPicPr>
            <a:picLocks noGrp="1" noChangeAspect="1" noChangeArrowheads="1"/>
          </p:cNvPicPr>
          <p:nvPr>
            <p:ph idx="1"/>
          </p:nvPr>
        </p:nvPicPr>
        <p:blipFill>
          <a:blip r:embed="rId3" cstate="print"/>
          <a:srcRect/>
          <a:stretch>
            <a:fillRect/>
          </a:stretch>
        </p:blipFill>
        <p:spPr bwMode="auto">
          <a:xfrm>
            <a:off x="1115616" y="1340768"/>
            <a:ext cx="7848872" cy="5256584"/>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Αιωρούμενα Σωματίδια (1 από3)</a:t>
            </a:r>
          </a:p>
          <a:p>
            <a:pPr algn="just">
              <a:buClr>
                <a:schemeClr val="accent4">
                  <a:lumMod val="75000"/>
                </a:schemeClr>
              </a:buClr>
            </a:pPr>
            <a:r>
              <a:rPr lang="el-GR" b="1" dirty="0" smtClean="0">
                <a:solidFill>
                  <a:srgbClr val="FF0000"/>
                </a:solidFill>
              </a:rPr>
              <a:t>Αιωρούμενα σωματίδια ονομάζουμε κάθε σώμα (υγρό ή στερεό), που βρίσκεται σε διασπορά &amp; έχει διάμετρο &gt;0,002μ &amp;&lt; 500μ.</a:t>
            </a:r>
          </a:p>
          <a:p>
            <a:pPr algn="just">
              <a:buClr>
                <a:schemeClr val="accent4">
                  <a:lumMod val="75000"/>
                </a:schemeClr>
              </a:buClr>
              <a:buNone/>
            </a:pPr>
            <a:r>
              <a:rPr lang="el-GR" b="1" dirty="0" err="1" smtClean="0">
                <a:solidFill>
                  <a:srgbClr val="FF0000"/>
                </a:solidFill>
              </a:rPr>
              <a:t>π.χ</a:t>
            </a:r>
            <a:r>
              <a:rPr lang="el-GR" b="1" dirty="0" smtClean="0">
                <a:solidFill>
                  <a:srgbClr val="FF0000"/>
                </a:solidFill>
              </a:rPr>
              <a:t> καπνός, σκόνη, ομίχλη, ιπτάμενη τέφρα</a:t>
            </a:r>
          </a:p>
          <a:p>
            <a:pPr algn="just">
              <a:buClr>
                <a:schemeClr val="accent4">
                  <a:lumMod val="75000"/>
                </a:schemeClr>
              </a:buClr>
            </a:pPr>
            <a:r>
              <a:rPr lang="el-GR" b="1" dirty="0" smtClean="0">
                <a:solidFill>
                  <a:srgbClr val="FF0000"/>
                </a:solidFill>
              </a:rPr>
              <a:t>Ο καπνός, η ομίχλη και κάποιες άλλες κατηγορίες αιωρούμενων σωματιδίων λέγονται και αεροζόλ.</a:t>
            </a:r>
          </a:p>
          <a:p>
            <a:pPr algn="just">
              <a:buClr>
                <a:schemeClr val="accent4">
                  <a:lumMod val="75000"/>
                </a:schemeClr>
              </a:buClr>
            </a:pPr>
            <a:r>
              <a:rPr lang="el-GR" b="1" dirty="0" smtClean="0">
                <a:solidFill>
                  <a:srgbClr val="FF0000"/>
                </a:solidFill>
              </a:rPr>
              <a:t>Η χημική τους σύσταση ποικίλλει.</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669360"/>
          </a:xfrm>
          <a:blipFill>
            <a:blip r:embed="rId2" cstate="print"/>
            <a:tile tx="0" ty="0" sx="100000" sy="100000" flip="none" algn="tl"/>
          </a:blipFill>
        </p:spPr>
        <p:txBody>
          <a:bodyPr>
            <a:normAutofit fontScale="92500" lnSpcReduction="20000"/>
          </a:bodyPr>
          <a:lstStyle/>
          <a:p>
            <a:pPr algn="ctr">
              <a:buClr>
                <a:schemeClr val="accent4">
                  <a:lumMod val="75000"/>
                </a:schemeClr>
              </a:buClr>
              <a:buNone/>
            </a:pPr>
            <a:r>
              <a:rPr lang="el-GR" b="1" u="sng" dirty="0" smtClean="0"/>
              <a:t>Πηγές Προέλευσης Αιωρούμενα Σωματίδια (2 από3)</a:t>
            </a:r>
          </a:p>
          <a:p>
            <a:pPr algn="just">
              <a:buClr>
                <a:schemeClr val="accent4">
                  <a:lumMod val="75000"/>
                </a:schemeClr>
              </a:buClr>
            </a:pPr>
            <a:r>
              <a:rPr lang="el-GR" dirty="0" smtClean="0"/>
              <a:t>Αιωρήματα εδαφικής προέλε-5υσης (ακάλυπτες από βλάστηση περιοχές)</a:t>
            </a:r>
          </a:p>
          <a:p>
            <a:pPr algn="just">
              <a:buClr>
                <a:schemeClr val="accent4">
                  <a:lumMod val="75000"/>
                </a:schemeClr>
              </a:buClr>
            </a:pPr>
            <a:r>
              <a:rPr lang="el-GR" dirty="0" smtClean="0"/>
              <a:t>Οργανικά αιωρήματα (γύρη, μικρόβια) με διαμέτρους από 10</a:t>
            </a:r>
            <a:r>
              <a:rPr lang="el-GR" baseline="30000" dirty="0" smtClean="0"/>
              <a:t>-5</a:t>
            </a:r>
            <a:r>
              <a:rPr lang="el-GR" dirty="0" smtClean="0"/>
              <a:t> – 10</a:t>
            </a:r>
            <a:r>
              <a:rPr lang="el-GR" baseline="30000" dirty="0" smtClean="0"/>
              <a:t>-2</a:t>
            </a:r>
            <a:r>
              <a:rPr lang="en-US" dirty="0" smtClean="0"/>
              <a:t>cm.</a:t>
            </a:r>
            <a:r>
              <a:rPr lang="el-GR" dirty="0" smtClean="0"/>
              <a:t> </a:t>
            </a:r>
          </a:p>
          <a:p>
            <a:pPr algn="just">
              <a:buClr>
                <a:schemeClr val="accent4">
                  <a:lumMod val="75000"/>
                </a:schemeClr>
              </a:buClr>
            </a:pPr>
            <a:r>
              <a:rPr lang="el-GR" dirty="0" smtClean="0"/>
              <a:t>Σωματίδια από ανθρώπινες δραστηριότητες </a:t>
            </a:r>
            <a:r>
              <a:rPr lang="el-GR" dirty="0" err="1" smtClean="0"/>
              <a:t>π.χ</a:t>
            </a:r>
            <a:r>
              <a:rPr lang="el-GR" dirty="0" smtClean="0"/>
              <a:t> σωματίδια από καύσεις, σωματίδια αμιάντου, ενώσεις μολύβδου από μη καταλυτικά αυτοκίνητα</a:t>
            </a:r>
          </a:p>
          <a:p>
            <a:pPr algn="just">
              <a:buClr>
                <a:schemeClr val="accent4">
                  <a:lumMod val="75000"/>
                </a:schemeClr>
              </a:buClr>
            </a:pPr>
            <a:r>
              <a:rPr lang="el-GR" dirty="0" smtClean="0"/>
              <a:t>Καπνοί &amp; στάχτη από καύσεις στη φύση ή στον άνθρωπο</a:t>
            </a:r>
          </a:p>
          <a:p>
            <a:pPr algn="just">
              <a:buClr>
                <a:schemeClr val="accent4">
                  <a:lumMod val="75000"/>
                </a:schemeClr>
              </a:buClr>
            </a:pPr>
            <a:r>
              <a:rPr lang="el-GR" dirty="0" err="1" smtClean="0"/>
              <a:t>Μικροκρυσταλλικές</a:t>
            </a:r>
            <a:r>
              <a:rPr lang="el-GR" dirty="0" smtClean="0"/>
              <a:t> μορφές αλάτων της θάλασσας (</a:t>
            </a:r>
            <a:r>
              <a:rPr lang="en-US" dirty="0" err="1" smtClean="0"/>
              <a:t>NaCl</a:t>
            </a:r>
            <a:r>
              <a:rPr lang="en-US" dirty="0" smtClean="0"/>
              <a:t>) </a:t>
            </a:r>
            <a:r>
              <a:rPr lang="el-GR" dirty="0" smtClean="0"/>
              <a:t>από την εξάτμιση νερού των θαλάσσιων σταγόνων της ατμόσφαιρας πάνω από θάλασσες &amp; ωκεανούς.</a:t>
            </a:r>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lnSpcReduction="10000"/>
          </a:bodyPr>
          <a:lstStyle/>
          <a:p>
            <a:pPr algn="ctr">
              <a:buClr>
                <a:schemeClr val="accent4">
                  <a:lumMod val="75000"/>
                </a:schemeClr>
              </a:buClr>
              <a:buNone/>
            </a:pPr>
            <a:r>
              <a:rPr lang="el-GR" sz="2400" b="1" u="sng" dirty="0" smtClean="0"/>
              <a:t>Το μέγεθος των Αιωρούμενων Σωματιδίων επηρεάζει τις άλλες ατμοσφαιρικές ιδιότητες       (3 από3)</a:t>
            </a:r>
          </a:p>
          <a:p>
            <a:pPr algn="just">
              <a:buClr>
                <a:schemeClr val="accent4">
                  <a:lumMod val="75000"/>
                </a:schemeClr>
              </a:buClr>
            </a:pPr>
            <a:r>
              <a:rPr lang="el-GR" sz="2800" dirty="0" smtClean="0"/>
              <a:t>Καταλυτική συμπεριφορά</a:t>
            </a:r>
          </a:p>
          <a:p>
            <a:pPr algn="just">
              <a:buClr>
                <a:schemeClr val="accent4">
                  <a:lumMod val="75000"/>
                </a:schemeClr>
              </a:buClr>
            </a:pPr>
            <a:r>
              <a:rPr lang="el-GR" sz="2800" dirty="0" smtClean="0"/>
              <a:t>Φαινόμενα ανακλάσεως. Τα σωματίδια ελαττώνουν την ορατότητα &amp; την ηλιακή ακτινοβολία. Αύξηση θολερότητας        πτώση της θερμοκρασίας της γης.</a:t>
            </a:r>
          </a:p>
          <a:p>
            <a:pPr algn="just">
              <a:buClr>
                <a:schemeClr val="accent4">
                  <a:lumMod val="75000"/>
                </a:schemeClr>
              </a:buClr>
            </a:pPr>
            <a:r>
              <a:rPr lang="el-GR" sz="2800" dirty="0" smtClean="0"/>
              <a:t>Επίδραση στο κλίμα. Τα σωματίδια αποτελούν πυρήνες σχηματισμού σταγόνων βροχής, αύξησης </a:t>
            </a:r>
            <a:r>
              <a:rPr lang="el-GR" sz="2800" dirty="0" err="1" smtClean="0"/>
              <a:t>συννέφων</a:t>
            </a:r>
            <a:r>
              <a:rPr lang="el-GR" sz="2800" dirty="0" smtClean="0"/>
              <a:t> &amp; βροχόπτωσης</a:t>
            </a:r>
          </a:p>
          <a:p>
            <a:pPr algn="just">
              <a:buClr>
                <a:schemeClr val="accent4">
                  <a:lumMod val="75000"/>
                </a:schemeClr>
              </a:buClr>
            </a:pPr>
            <a:r>
              <a:rPr lang="el-GR" sz="2800" dirty="0" smtClean="0"/>
              <a:t>Βιολογική επίδραση. </a:t>
            </a:r>
          </a:p>
          <a:p>
            <a:pPr algn="just">
              <a:buClr>
                <a:schemeClr val="accent4">
                  <a:lumMod val="75000"/>
                </a:schemeClr>
              </a:buClr>
              <a:buFont typeface="Wingdings" pitchFamily="2" charset="2"/>
              <a:buChar char="ü"/>
            </a:pPr>
            <a:r>
              <a:rPr lang="el-GR" sz="2800" dirty="0" smtClean="0">
                <a:solidFill>
                  <a:srgbClr val="FF0000"/>
                </a:solidFill>
              </a:rPr>
              <a:t>Σωματίδια μεγέθους &gt;10μ</a:t>
            </a:r>
            <a:r>
              <a:rPr lang="en-US" sz="2800" dirty="0" smtClean="0">
                <a:solidFill>
                  <a:srgbClr val="FF0000"/>
                </a:solidFill>
              </a:rPr>
              <a:t>m</a:t>
            </a:r>
            <a:r>
              <a:rPr lang="el-GR" sz="2800" dirty="0" smtClean="0">
                <a:solidFill>
                  <a:srgbClr val="FF0000"/>
                </a:solidFill>
              </a:rPr>
              <a:t> παγιδεύονται στη μύτη ή στο φάρυγγα, απομακρύνονται σχετικά εύκολα  ή καταπίνονται  </a:t>
            </a:r>
          </a:p>
          <a:p>
            <a:pPr algn="just">
              <a:buClr>
                <a:schemeClr val="accent4">
                  <a:lumMod val="75000"/>
                </a:schemeClr>
              </a:buClr>
              <a:buFont typeface="Wingdings" pitchFamily="2" charset="2"/>
              <a:buChar char="ü"/>
            </a:pPr>
            <a:r>
              <a:rPr lang="el-GR" sz="2800" dirty="0" smtClean="0">
                <a:solidFill>
                  <a:srgbClr val="FF0000"/>
                </a:solidFill>
              </a:rPr>
              <a:t>Σωματίδια μεγέθους &lt;0,1μ</a:t>
            </a:r>
            <a:r>
              <a:rPr lang="en-US" sz="2800" dirty="0" smtClean="0">
                <a:solidFill>
                  <a:srgbClr val="FF0000"/>
                </a:solidFill>
              </a:rPr>
              <a:t>m</a:t>
            </a:r>
            <a:r>
              <a:rPr lang="el-GR" sz="2800" dirty="0" smtClean="0">
                <a:solidFill>
                  <a:srgbClr val="FF0000"/>
                </a:solidFill>
              </a:rPr>
              <a:t> εναποτίθενται στους πνεύμονες και απομακρύνονται δύσκολα.</a:t>
            </a:r>
          </a:p>
          <a:p>
            <a:pPr algn="just">
              <a:buClr>
                <a:schemeClr val="accent4">
                  <a:lumMod val="75000"/>
                </a:schemeClr>
              </a:buClr>
              <a:buFont typeface="Wingdings" pitchFamily="2" charset="2"/>
              <a:buChar char="ü"/>
            </a:pPr>
            <a:endParaRPr lang="el-GR"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6876256" y="2060848"/>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143000"/>
          </a:xfrm>
          <a:blipFill dpi="0" rotWithShape="1">
            <a:blip r:embed="rId2" cstate="print"/>
            <a:srcRect/>
            <a:tile tx="0" ty="0" sx="100000" sy="100000" flip="none" algn="tl"/>
          </a:blipFill>
        </p:spPr>
        <p:style>
          <a:lnRef idx="3">
            <a:schemeClr val="lt1"/>
          </a:lnRef>
          <a:fillRef idx="1">
            <a:schemeClr val="accent3"/>
          </a:fillRef>
          <a:effectRef idx="1">
            <a:schemeClr val="accent3"/>
          </a:effectRef>
          <a:fontRef idx="minor">
            <a:schemeClr val="lt1"/>
          </a:fontRef>
        </p:style>
        <p:txBody>
          <a:bodyPr/>
          <a:lstStyle/>
          <a:p>
            <a:pPr algn="ctr"/>
            <a:r>
              <a:rPr lang="el-GR" b="1" dirty="0" smtClean="0">
                <a:solidFill>
                  <a:schemeClr val="tx1"/>
                </a:solidFill>
              </a:rPr>
              <a:t>Ενότητες - Κεφάλαια </a:t>
            </a:r>
            <a:endParaRPr lang="el-GR" b="1" dirty="0">
              <a:solidFill>
                <a:schemeClr val="tx1"/>
              </a:solidFill>
            </a:endParaRPr>
          </a:p>
        </p:txBody>
      </p:sp>
      <p:sp>
        <p:nvSpPr>
          <p:cNvPr id="3" name="2 - Θέση περιεχομένου"/>
          <p:cNvSpPr>
            <a:spLocks noGrp="1"/>
          </p:cNvSpPr>
          <p:nvPr>
            <p:ph idx="1"/>
          </p:nvPr>
        </p:nvSpPr>
        <p:spPr>
          <a:xfrm>
            <a:off x="1403648" y="1600200"/>
            <a:ext cx="7560840" cy="4900634"/>
          </a:xfrm>
          <a:blipFill dpi="0" rotWithShape="1">
            <a:blip r:embed="rId2" cstate="print"/>
            <a:srcRect/>
            <a:tile tx="0" ty="0" sx="100000" sy="100000" flip="none" algn="tl"/>
          </a:blipFill>
        </p:spPr>
        <p:txBody>
          <a:bodyPr>
            <a:normAutofit lnSpcReduction="10000"/>
          </a:bodyPr>
          <a:lstStyle/>
          <a:p>
            <a:pPr>
              <a:buClr>
                <a:schemeClr val="accent4">
                  <a:lumMod val="75000"/>
                </a:schemeClr>
              </a:buClr>
              <a:buFont typeface="Wingdings" pitchFamily="2" charset="2"/>
              <a:buChar char="§"/>
            </a:pPr>
            <a:r>
              <a:rPr lang="el-GR" dirty="0" smtClean="0"/>
              <a:t>Υδρογονάνθρακες</a:t>
            </a:r>
          </a:p>
          <a:p>
            <a:pPr>
              <a:buClr>
                <a:schemeClr val="accent4">
                  <a:lumMod val="75000"/>
                </a:schemeClr>
              </a:buClr>
              <a:buFont typeface="Wingdings" pitchFamily="2" charset="2"/>
              <a:buChar char="§"/>
            </a:pPr>
            <a:r>
              <a:rPr lang="el-GR" dirty="0" smtClean="0"/>
              <a:t>ΠΑΥ στην Ατμόσφαιρα</a:t>
            </a:r>
          </a:p>
          <a:p>
            <a:pPr>
              <a:buClr>
                <a:schemeClr val="accent4">
                  <a:lumMod val="75000"/>
                </a:schemeClr>
              </a:buClr>
              <a:buFont typeface="Wingdings" pitchFamily="2" charset="2"/>
              <a:buChar char="§"/>
            </a:pPr>
            <a:r>
              <a:rPr lang="el-GR" dirty="0" smtClean="0"/>
              <a:t>Μόλυβδος</a:t>
            </a:r>
          </a:p>
          <a:p>
            <a:pPr>
              <a:buClr>
                <a:schemeClr val="accent4">
                  <a:lumMod val="75000"/>
                </a:schemeClr>
              </a:buClr>
              <a:buFont typeface="Wingdings" pitchFamily="2" charset="2"/>
              <a:buChar char="§"/>
            </a:pPr>
            <a:r>
              <a:rPr lang="el-GR" dirty="0" smtClean="0"/>
              <a:t>Αμίαντος</a:t>
            </a:r>
          </a:p>
          <a:p>
            <a:pPr>
              <a:buClr>
                <a:schemeClr val="accent4">
                  <a:lumMod val="75000"/>
                </a:schemeClr>
              </a:buClr>
              <a:buFont typeface="Wingdings" pitchFamily="2" charset="2"/>
              <a:buChar char="§"/>
            </a:pPr>
            <a:r>
              <a:rPr lang="el-GR" dirty="0" smtClean="0"/>
              <a:t>Αιωρούμενα σωματίδια</a:t>
            </a:r>
          </a:p>
          <a:p>
            <a:pPr>
              <a:buClr>
                <a:schemeClr val="accent4">
                  <a:lumMod val="75000"/>
                </a:schemeClr>
              </a:buClr>
              <a:buFont typeface="Wingdings" pitchFamily="2" charset="2"/>
              <a:buChar char="§"/>
            </a:pPr>
            <a:r>
              <a:rPr lang="el-GR" dirty="0" smtClean="0"/>
              <a:t>Διοξίνες και </a:t>
            </a:r>
            <a:r>
              <a:rPr lang="el-GR" dirty="0" err="1" smtClean="0"/>
              <a:t>Φουράνια</a:t>
            </a:r>
            <a:endParaRPr lang="el-GR" dirty="0" smtClean="0"/>
          </a:p>
          <a:p>
            <a:pPr>
              <a:buClr>
                <a:schemeClr val="accent4">
                  <a:lumMod val="75000"/>
                </a:schemeClr>
              </a:buClr>
              <a:buFont typeface="Wingdings" pitchFamily="2" charset="2"/>
              <a:buChar char="§"/>
            </a:pPr>
            <a:r>
              <a:rPr lang="el-GR" dirty="0" smtClean="0"/>
              <a:t>Αυτοκίνητα και Περιβάλλον</a:t>
            </a:r>
          </a:p>
          <a:p>
            <a:pPr>
              <a:buClr>
                <a:schemeClr val="accent4">
                  <a:lumMod val="75000"/>
                </a:schemeClr>
              </a:buClr>
              <a:buFont typeface="Wingdings" pitchFamily="2" charset="2"/>
              <a:buChar char="§"/>
            </a:pPr>
            <a:r>
              <a:rPr lang="el-GR" dirty="0" err="1" smtClean="0"/>
              <a:t>Καπνομίχλη</a:t>
            </a:r>
            <a:r>
              <a:rPr lang="el-GR" dirty="0" smtClean="0"/>
              <a:t> τύπου Λονδίνου</a:t>
            </a:r>
          </a:p>
          <a:p>
            <a:pPr>
              <a:buClr>
                <a:schemeClr val="accent4">
                  <a:lumMod val="75000"/>
                </a:schemeClr>
              </a:buClr>
              <a:buFont typeface="Wingdings" pitchFamily="2" charset="2"/>
              <a:buChar char="§"/>
            </a:pPr>
            <a:r>
              <a:rPr lang="el-GR" dirty="0" smtClean="0"/>
              <a:t>Φωτοχημική Ομίχλη</a:t>
            </a:r>
          </a:p>
          <a:p>
            <a:pPr>
              <a:buClr>
                <a:schemeClr val="accent4">
                  <a:lumMod val="75000"/>
                </a:schemeClr>
              </a:buClr>
              <a:buNone/>
            </a:pPr>
            <a:endParaRPr lang="el-GR" dirty="0" smtClean="0"/>
          </a:p>
          <a:p>
            <a:pPr>
              <a:buClr>
                <a:schemeClr val="accent4">
                  <a:lumMod val="75000"/>
                </a:schemeClr>
              </a:buClr>
              <a:buFont typeface="Wingdings" pitchFamily="2" charset="2"/>
              <a:buChar char="§"/>
            </a:pPr>
            <a:endParaRPr lang="el-GR" dirty="0" smtClean="0"/>
          </a:p>
          <a:p>
            <a:pPr>
              <a:buClr>
                <a:schemeClr val="accent4">
                  <a:lumMod val="75000"/>
                </a:schemeClr>
              </a:buClr>
              <a:buFont typeface="Wingdings" pitchFamily="2" charset="2"/>
              <a:buChar char="§"/>
            </a:pPr>
            <a:endParaRPr lang="el-GR" dirty="0" smtClean="0"/>
          </a:p>
          <a:p>
            <a:pPr>
              <a:buClr>
                <a:schemeClr val="accent4">
                  <a:lumMod val="75000"/>
                </a:schemeClr>
              </a:buClr>
              <a:buFont typeface="Wingdings" pitchFamily="2" charset="2"/>
              <a:buChar char="§"/>
            </a:pPr>
            <a:endParaRPr lang="el-GR" dirty="0"/>
          </a:p>
          <a:p>
            <a:endParaRPr lang="el-GR" dirty="0"/>
          </a:p>
        </p:txBody>
      </p:sp>
      <p:pic>
        <p:nvPicPr>
          <p:cNvPr id="5" name="Picture 4" descr="earth01"/>
          <p:cNvPicPr>
            <a:picLocks noChangeAspect="1" noChangeArrowheads="1"/>
          </p:cNvPicPr>
          <p:nvPr/>
        </p:nvPicPr>
        <p:blipFill>
          <a:blip r:embed="rId3" cstate="print"/>
          <a:srcRect/>
          <a:stretch>
            <a:fillRect/>
          </a:stretch>
        </p:blipFill>
        <p:spPr bwMode="auto">
          <a:xfrm>
            <a:off x="7072330" y="5275879"/>
            <a:ext cx="2071670" cy="158212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fontScale="92500" lnSpcReduction="20000"/>
          </a:bodyPr>
          <a:lstStyle/>
          <a:p>
            <a:pPr algn="ctr">
              <a:buClr>
                <a:schemeClr val="accent4">
                  <a:lumMod val="75000"/>
                </a:schemeClr>
              </a:buClr>
              <a:buNone/>
            </a:pPr>
            <a:r>
              <a:rPr lang="el-GR" b="1" u="sng" dirty="0" smtClean="0"/>
              <a:t>Διοξίνες και </a:t>
            </a:r>
            <a:r>
              <a:rPr lang="el-GR" b="1" u="sng" dirty="0" err="1" smtClean="0"/>
              <a:t>Φουράνια</a:t>
            </a:r>
            <a:r>
              <a:rPr lang="el-GR" b="1" u="sng" dirty="0" smtClean="0"/>
              <a:t> ( 1 </a:t>
            </a:r>
            <a:r>
              <a:rPr lang="el-GR" b="1" u="sng" dirty="0" smtClean="0"/>
              <a:t>από 3 </a:t>
            </a:r>
            <a:r>
              <a:rPr lang="el-GR" b="1" u="sng" dirty="0" smtClean="0"/>
              <a:t>)</a:t>
            </a:r>
          </a:p>
          <a:p>
            <a:pPr algn="just">
              <a:buClr>
                <a:schemeClr val="accent4">
                  <a:lumMod val="75000"/>
                </a:schemeClr>
              </a:buClr>
            </a:pPr>
            <a:r>
              <a:rPr lang="el-GR" dirty="0" smtClean="0"/>
              <a:t>Οι </a:t>
            </a:r>
            <a:r>
              <a:rPr lang="el-GR" dirty="0" err="1" smtClean="0"/>
              <a:t>πολυχλωριωμένες</a:t>
            </a:r>
            <a:r>
              <a:rPr lang="el-GR" dirty="0" smtClean="0"/>
              <a:t> </a:t>
            </a:r>
            <a:r>
              <a:rPr lang="el-GR" dirty="0" err="1" smtClean="0"/>
              <a:t>διβενζο</a:t>
            </a:r>
            <a:r>
              <a:rPr lang="el-GR" dirty="0" smtClean="0"/>
              <a:t>-π-</a:t>
            </a:r>
            <a:r>
              <a:rPr lang="el-GR" dirty="0" err="1" smtClean="0"/>
              <a:t>διοξίνε</a:t>
            </a:r>
            <a:r>
              <a:rPr lang="el-GR" dirty="0" smtClean="0"/>
              <a:t>ς (</a:t>
            </a:r>
            <a:r>
              <a:rPr lang="en-US" dirty="0" smtClean="0"/>
              <a:t>PCDD) </a:t>
            </a:r>
            <a:r>
              <a:rPr lang="el-GR" dirty="0" smtClean="0"/>
              <a:t>παρουσιάζουν τις ακόλουθες ιδιότητες</a:t>
            </a:r>
            <a:r>
              <a:rPr lang="en-US" dirty="0" smtClean="0"/>
              <a:t>:</a:t>
            </a:r>
            <a:endParaRPr lang="el-GR" dirty="0" smtClean="0"/>
          </a:p>
          <a:p>
            <a:pPr algn="just">
              <a:buClr>
                <a:schemeClr val="accent4">
                  <a:lumMod val="75000"/>
                </a:schemeClr>
              </a:buClr>
              <a:buFont typeface="Wingdings" pitchFamily="2" charset="2"/>
              <a:buChar char="Ø"/>
            </a:pPr>
            <a:r>
              <a:rPr lang="el-GR" dirty="0" smtClean="0"/>
              <a:t>Σταθερότητα στην επίδραση χημικών αντιδραστηρίων</a:t>
            </a:r>
          </a:p>
          <a:p>
            <a:pPr algn="just">
              <a:buClr>
                <a:schemeClr val="accent4">
                  <a:lumMod val="75000"/>
                </a:schemeClr>
              </a:buClr>
              <a:buFont typeface="Wingdings" pitchFamily="2" charset="2"/>
              <a:buChar char="Ø"/>
            </a:pPr>
            <a:r>
              <a:rPr lang="el-GR" dirty="0" smtClean="0"/>
              <a:t>Θερμική σταθερότητα (μέχρι τους 700</a:t>
            </a:r>
            <a:r>
              <a:rPr lang="el-GR" baseline="30000" dirty="0" smtClean="0"/>
              <a:t>ο</a:t>
            </a:r>
            <a:r>
              <a:rPr lang="el-GR" dirty="0" smtClean="0"/>
              <a:t> </a:t>
            </a:r>
            <a:r>
              <a:rPr lang="en-US" dirty="0" smtClean="0"/>
              <a:t>C)</a:t>
            </a:r>
          </a:p>
          <a:p>
            <a:pPr algn="just">
              <a:buClr>
                <a:schemeClr val="accent4">
                  <a:lumMod val="75000"/>
                </a:schemeClr>
              </a:buClr>
              <a:buFont typeface="Wingdings" pitchFamily="2" charset="2"/>
              <a:buChar char="Ø"/>
            </a:pPr>
            <a:r>
              <a:rPr lang="el-GR" dirty="0" smtClean="0"/>
              <a:t>Μεγάλη τοξικότητα</a:t>
            </a:r>
          </a:p>
          <a:p>
            <a:pPr algn="just">
              <a:buClr>
                <a:schemeClr val="accent4">
                  <a:lumMod val="75000"/>
                </a:schemeClr>
              </a:buClr>
            </a:pPr>
            <a:r>
              <a:rPr lang="el-GR" dirty="0" smtClean="0"/>
              <a:t>Οι διοξίνες και τα </a:t>
            </a:r>
            <a:r>
              <a:rPr lang="el-GR" dirty="0" err="1" smtClean="0"/>
              <a:t>φουράνια</a:t>
            </a:r>
            <a:r>
              <a:rPr lang="el-GR" dirty="0" smtClean="0"/>
              <a:t> ανήκουν στην κατηγορία των χλωριωμένων οργανικών ενώσεων και παρουσιάζουν ισχυρά τοξικές ιδιότητες.  </a:t>
            </a:r>
          </a:p>
          <a:p>
            <a:pPr algn="just">
              <a:buClr>
                <a:schemeClr val="accent4">
                  <a:lumMod val="75000"/>
                </a:schemeClr>
              </a:buClr>
            </a:pPr>
            <a:r>
              <a:rPr lang="el-GR" dirty="0" smtClean="0"/>
              <a:t>Ανάλογα με τον αριθμό των ατόμων χλωρίου που υπάρχουν συνδεδεμένα στο μόριο, σχηματίζονται 75 διαφορετικές ενώσεις διοξινών και 135 ενώσεις </a:t>
            </a:r>
            <a:r>
              <a:rPr lang="el-GR" dirty="0" err="1" smtClean="0"/>
              <a:t>φουρανίων</a:t>
            </a:r>
            <a:r>
              <a:rPr lang="el-GR" dirty="0" smtClean="0"/>
              <a:t>. </a:t>
            </a:r>
          </a:p>
          <a:p>
            <a:pPr algn="just">
              <a:buClr>
                <a:schemeClr val="accent4">
                  <a:lumMod val="75000"/>
                </a:schemeClr>
              </a:buClr>
              <a:buFont typeface="Wingdings" pitchFamily="2" charset="2"/>
              <a:buChar char="Ø"/>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Διοξίνες και </a:t>
            </a:r>
            <a:r>
              <a:rPr lang="el-GR" b="1" u="sng" dirty="0" err="1" smtClean="0"/>
              <a:t>Φουράνια</a:t>
            </a:r>
            <a:r>
              <a:rPr lang="el-GR" b="1" u="sng" dirty="0" smtClean="0"/>
              <a:t> (2 </a:t>
            </a:r>
            <a:r>
              <a:rPr lang="el-GR" b="1" u="sng" dirty="0" smtClean="0"/>
              <a:t>από 3)</a:t>
            </a:r>
            <a:endParaRPr lang="el-GR" b="1" u="sng" dirty="0" smtClean="0"/>
          </a:p>
          <a:p>
            <a:pPr algn="just">
              <a:buClr>
                <a:schemeClr val="accent4">
                  <a:lumMod val="75000"/>
                </a:schemeClr>
              </a:buClr>
            </a:pPr>
            <a:r>
              <a:rPr lang="el-GR" dirty="0" smtClean="0"/>
              <a:t>Οι διοξίνες παράγονται από την καύση ουσιών που περιέχουν χλώριο.</a:t>
            </a:r>
          </a:p>
          <a:p>
            <a:pPr algn="just">
              <a:buClr>
                <a:schemeClr val="accent4">
                  <a:lumMod val="75000"/>
                </a:schemeClr>
              </a:buClr>
            </a:pPr>
            <a:r>
              <a:rPr lang="el-GR" dirty="0" smtClean="0"/>
              <a:t>Για το σχηματισμό τους απαιτείται</a:t>
            </a:r>
            <a:r>
              <a:rPr lang="en-US" dirty="0" smtClean="0"/>
              <a:t>:</a:t>
            </a:r>
          </a:p>
          <a:p>
            <a:pPr algn="just">
              <a:buClr>
                <a:schemeClr val="accent4">
                  <a:lumMod val="75000"/>
                </a:schemeClr>
              </a:buClr>
              <a:buFont typeface="Wingdings" pitchFamily="2" charset="2"/>
              <a:buChar char="ü"/>
            </a:pPr>
            <a:r>
              <a:rPr lang="el-GR" dirty="0" smtClean="0"/>
              <a:t> χλώριο σε οργανική ή ανόργανη μορφή </a:t>
            </a:r>
            <a:endParaRPr lang="en-US" dirty="0" smtClean="0"/>
          </a:p>
          <a:p>
            <a:pPr algn="just">
              <a:buClr>
                <a:schemeClr val="accent4">
                  <a:lumMod val="75000"/>
                </a:schemeClr>
              </a:buClr>
              <a:buFont typeface="Wingdings" pitchFamily="2" charset="2"/>
              <a:buChar char="ü"/>
            </a:pPr>
            <a:r>
              <a:rPr lang="el-GR" dirty="0" smtClean="0"/>
              <a:t>άνθρακας</a:t>
            </a:r>
          </a:p>
          <a:p>
            <a:pPr algn="just">
              <a:buClr>
                <a:schemeClr val="accent4">
                  <a:lumMod val="75000"/>
                </a:schemeClr>
              </a:buClr>
              <a:buFont typeface="Wingdings" pitchFamily="2" charset="2"/>
              <a:buChar char="ü"/>
            </a:pPr>
            <a:r>
              <a:rPr lang="el-GR" dirty="0" smtClean="0"/>
              <a:t> οξειδωτικό μέσο </a:t>
            </a:r>
            <a:r>
              <a:rPr lang="el-GR" dirty="0" err="1" smtClean="0"/>
              <a:t>π.χ</a:t>
            </a:r>
            <a:r>
              <a:rPr lang="el-GR" dirty="0" smtClean="0"/>
              <a:t> οξυγόνο</a:t>
            </a:r>
          </a:p>
          <a:p>
            <a:pPr algn="just">
              <a:buClr>
                <a:schemeClr val="accent4">
                  <a:lumMod val="75000"/>
                </a:schemeClr>
              </a:buClr>
            </a:pPr>
            <a:r>
              <a:rPr lang="el-GR" dirty="0" smtClean="0"/>
              <a:t>Οι διοξίνες και τα </a:t>
            </a:r>
            <a:r>
              <a:rPr lang="el-GR" dirty="0" err="1" smtClean="0"/>
              <a:t>φουράνια</a:t>
            </a:r>
            <a:r>
              <a:rPr lang="el-GR" dirty="0" smtClean="0"/>
              <a:t> σχηματίζονται σε θερμοκρασίες από 200-400</a:t>
            </a:r>
            <a:r>
              <a:rPr lang="el-GR" baseline="30000" dirty="0" smtClean="0"/>
              <a:t>ο</a:t>
            </a:r>
            <a:r>
              <a:rPr lang="el-GR" dirty="0" smtClean="0"/>
              <a:t> </a:t>
            </a:r>
            <a:r>
              <a:rPr lang="en-US" dirty="0" smtClean="0"/>
              <a:t>C.</a:t>
            </a:r>
            <a:endParaRPr lang="el-GR" dirty="0" smtClean="0"/>
          </a:p>
          <a:p>
            <a:pPr algn="just">
              <a:buClr>
                <a:schemeClr val="accent4">
                  <a:lumMod val="75000"/>
                </a:schemeClr>
              </a:buClr>
            </a:pPr>
            <a:r>
              <a:rPr lang="el-GR" dirty="0" smtClean="0"/>
              <a:t>Σε υψηλότερες θερμοκρασίες καταστρέφονται</a:t>
            </a: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Διοξίνες και </a:t>
            </a:r>
            <a:r>
              <a:rPr lang="el-GR" b="1" u="sng" dirty="0" err="1" smtClean="0"/>
              <a:t>Φουράνια</a:t>
            </a:r>
            <a:r>
              <a:rPr lang="el-GR" b="1" u="sng" dirty="0" smtClean="0"/>
              <a:t> (3 </a:t>
            </a:r>
            <a:r>
              <a:rPr lang="el-GR" b="1" u="sng" dirty="0" smtClean="0"/>
              <a:t>από 3)</a:t>
            </a:r>
            <a:endParaRPr lang="el-GR" b="1" u="sng" dirty="0" smtClean="0"/>
          </a:p>
          <a:p>
            <a:pPr algn="just">
              <a:buClr>
                <a:schemeClr val="accent4">
                  <a:lumMod val="75000"/>
                </a:schemeClr>
              </a:buClr>
            </a:pPr>
            <a:r>
              <a:rPr lang="el-GR" dirty="0" smtClean="0"/>
              <a:t>Οι διοξίνες προκαλούν πληθώρα προβλημάτων στον άνθρωπο όπως</a:t>
            </a:r>
            <a:r>
              <a:rPr lang="en-US" dirty="0" smtClean="0"/>
              <a:t>:</a:t>
            </a:r>
            <a:endParaRPr lang="el-GR" dirty="0" smtClean="0"/>
          </a:p>
          <a:p>
            <a:pPr algn="just">
              <a:buClr>
                <a:schemeClr val="accent4">
                  <a:lumMod val="75000"/>
                </a:schemeClr>
              </a:buClr>
              <a:buNone/>
            </a:pPr>
            <a:endParaRPr lang="en-US" dirty="0" smtClean="0"/>
          </a:p>
          <a:p>
            <a:pPr algn="just">
              <a:buClr>
                <a:schemeClr val="accent4">
                  <a:lumMod val="75000"/>
                </a:schemeClr>
              </a:buClr>
              <a:buFont typeface="Wingdings" pitchFamily="2" charset="2"/>
              <a:buChar char="ü"/>
            </a:pPr>
            <a:r>
              <a:rPr lang="el-GR" dirty="0" smtClean="0"/>
              <a:t>καρκίνος του προστάτη και ολιγοσπερμία για τους άντρες</a:t>
            </a:r>
          </a:p>
          <a:p>
            <a:pPr algn="just">
              <a:buClr>
                <a:schemeClr val="accent4">
                  <a:lumMod val="75000"/>
                </a:schemeClr>
              </a:buClr>
              <a:buFont typeface="Wingdings" pitchFamily="2" charset="2"/>
              <a:buChar char="ü"/>
            </a:pPr>
            <a:r>
              <a:rPr lang="el-GR" dirty="0" smtClean="0"/>
              <a:t>καρκίνος του μαστού και </a:t>
            </a:r>
            <a:r>
              <a:rPr lang="el-GR" dirty="0" err="1" smtClean="0"/>
              <a:t>ενδομητρίωση</a:t>
            </a:r>
            <a:r>
              <a:rPr lang="el-GR" dirty="0" smtClean="0"/>
              <a:t> για τις γυναίκες, μεταβολή του μηχανισμού αναπαραγωγής</a:t>
            </a:r>
          </a:p>
          <a:p>
            <a:pPr algn="just">
              <a:buClr>
                <a:schemeClr val="accent4">
                  <a:lumMod val="75000"/>
                </a:schemeClr>
              </a:buClr>
              <a:buFont typeface="Wingdings" pitchFamily="2" charset="2"/>
              <a:buChar char="ü"/>
            </a:pPr>
            <a:r>
              <a:rPr lang="el-GR" dirty="0" err="1" smtClean="0"/>
              <a:t>τερατογέννεση</a:t>
            </a: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Μεταφορά των διοξινών στο περιβάλλον</a:t>
            </a:r>
          </a:p>
          <a:p>
            <a:pPr algn="just">
              <a:buClr>
                <a:schemeClr val="accent4">
                  <a:lumMod val="75000"/>
                </a:schemeClr>
              </a:buClr>
            </a:pPr>
            <a:r>
              <a:rPr lang="el-GR" dirty="0" smtClean="0"/>
              <a:t>Οι </a:t>
            </a:r>
            <a:r>
              <a:rPr lang="el-GR" dirty="0" smtClean="0"/>
              <a:t>διοξίνες είναι υδρόφοβες. Όταν βρεθούν σε υδάτινη φάση, απωθούνται από τα μόρια του νερού και συσσωρεύονται στους λιπώδεις ιστούς των ζωντανών οργανισμών </a:t>
            </a:r>
            <a:r>
              <a:rPr lang="el-GR" dirty="0" err="1" smtClean="0"/>
              <a:t>π.χ</a:t>
            </a:r>
            <a:r>
              <a:rPr lang="el-GR" dirty="0" smtClean="0"/>
              <a:t> ψάρια</a:t>
            </a:r>
          </a:p>
          <a:p>
            <a:pPr algn="just">
              <a:buClr>
                <a:schemeClr val="accent4">
                  <a:lumMod val="75000"/>
                </a:schemeClr>
              </a:buClr>
            </a:pPr>
            <a:r>
              <a:rPr lang="el-GR" dirty="0" smtClean="0"/>
              <a:t>Στην ξηρά, οι διοξίνες συσσωρεύονται στους λιπώδεις ιστούς των ζώων.</a:t>
            </a:r>
          </a:p>
          <a:p>
            <a:pPr algn="just">
              <a:buClr>
                <a:schemeClr val="accent4">
                  <a:lumMod val="75000"/>
                </a:schemeClr>
              </a:buClr>
            </a:pPr>
            <a:r>
              <a:rPr lang="el-GR" dirty="0" smtClean="0"/>
              <a:t>Συνεπώς, οι διοξίνες </a:t>
            </a:r>
            <a:r>
              <a:rPr lang="el-GR" dirty="0" err="1" smtClean="0"/>
              <a:t>βιοσυσσωρεύονται</a:t>
            </a:r>
            <a:r>
              <a:rPr lang="el-GR" dirty="0" smtClean="0"/>
              <a:t> και οι συγκεντρώσεις τους σε ένα οργανισμό φτάνουν μέχρι και 100000 φορές μεγαλύτερες από τις συγκεντρώσεις τους στο νερό ή στο έδαφος.</a:t>
            </a:r>
          </a:p>
          <a:p>
            <a:pPr algn="just">
              <a:buClr>
                <a:schemeClr val="accent4">
                  <a:lumMod val="75000"/>
                </a:schemeClr>
              </a:buClr>
            </a:pPr>
            <a:endParaRPr lang="el-GR" b="1" u="sng"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Προέλευση Διοξινών</a:t>
            </a:r>
          </a:p>
          <a:p>
            <a:pPr algn="ctr">
              <a:buClr>
                <a:schemeClr val="accent4">
                  <a:lumMod val="75000"/>
                </a:schemeClr>
              </a:buClr>
              <a:buNone/>
            </a:pPr>
            <a:r>
              <a:rPr lang="el-GR" b="1" u="sng" dirty="0" smtClean="0"/>
              <a:t>(1 από 2)</a:t>
            </a:r>
            <a:endParaRPr lang="el-GR" b="1" u="sng" dirty="0" smtClean="0"/>
          </a:p>
          <a:p>
            <a:pPr algn="just">
              <a:buClr>
                <a:schemeClr val="accent4">
                  <a:lumMod val="75000"/>
                </a:schemeClr>
              </a:buClr>
            </a:pPr>
            <a:r>
              <a:rPr lang="el-GR" dirty="0" smtClean="0">
                <a:solidFill>
                  <a:srgbClr val="FF0000"/>
                </a:solidFill>
              </a:rPr>
              <a:t>Παράγονται από</a:t>
            </a:r>
            <a:r>
              <a:rPr lang="en-US" dirty="0" smtClean="0">
                <a:solidFill>
                  <a:srgbClr val="FF0000"/>
                </a:solidFill>
              </a:rPr>
              <a:t>:</a:t>
            </a:r>
          </a:p>
          <a:p>
            <a:pPr algn="just">
              <a:buClr>
                <a:schemeClr val="accent4">
                  <a:lumMod val="75000"/>
                </a:schemeClr>
              </a:buClr>
              <a:buFont typeface="Wingdings" pitchFamily="2" charset="2"/>
              <a:buChar char="ü"/>
            </a:pPr>
            <a:r>
              <a:rPr lang="el-GR" dirty="0" smtClean="0"/>
              <a:t> βιομηχανικές </a:t>
            </a:r>
            <a:r>
              <a:rPr lang="el-GR" dirty="0" smtClean="0"/>
              <a:t>δραστηριότητες </a:t>
            </a:r>
            <a:r>
              <a:rPr lang="el-GR" dirty="0" smtClean="0"/>
              <a:t>όπως</a:t>
            </a:r>
            <a:r>
              <a:rPr lang="en-US" dirty="0" smtClean="0"/>
              <a:t>: </a:t>
            </a:r>
            <a:r>
              <a:rPr lang="el-GR" dirty="0" smtClean="0"/>
              <a:t>η λεύκανση με χλώριο προϊόντων κυτταρίνης, φυτοφάρμακα, διαλύτες, εντομοκτόνα, συντηρητικά ξύλου</a:t>
            </a:r>
          </a:p>
          <a:p>
            <a:pPr algn="just">
              <a:buClr>
                <a:schemeClr val="accent4">
                  <a:lumMod val="75000"/>
                </a:schemeClr>
              </a:buClr>
              <a:buFont typeface="Wingdings" pitchFamily="2" charset="2"/>
              <a:buChar char="ü"/>
            </a:pPr>
            <a:r>
              <a:rPr lang="el-GR" dirty="0" smtClean="0"/>
              <a:t>την τήξη των μετάλλων</a:t>
            </a:r>
          </a:p>
          <a:p>
            <a:pPr algn="just">
              <a:buClr>
                <a:schemeClr val="accent4">
                  <a:lumMod val="75000"/>
                </a:schemeClr>
              </a:buClr>
              <a:buFont typeface="Wingdings" pitchFamily="2" charset="2"/>
              <a:buChar char="ü"/>
            </a:pPr>
            <a:r>
              <a:rPr lang="el-GR" dirty="0" smtClean="0"/>
              <a:t>την ατελή καύση οργανικών ουσιών που περιέχουν χλώριο σε οργανική ή ανόργανη μορφή</a:t>
            </a:r>
          </a:p>
          <a:p>
            <a:pPr algn="just">
              <a:buClr>
                <a:schemeClr val="accent4">
                  <a:lumMod val="75000"/>
                </a:schemeClr>
              </a:buClr>
              <a:buFont typeface="Wingdings" pitchFamily="2" charset="2"/>
              <a:buChar char="Ø"/>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fontScale="92500" lnSpcReduction="10000"/>
          </a:bodyPr>
          <a:lstStyle/>
          <a:p>
            <a:pPr algn="ctr">
              <a:buClr>
                <a:schemeClr val="accent4">
                  <a:lumMod val="75000"/>
                </a:schemeClr>
              </a:buClr>
              <a:buNone/>
            </a:pPr>
            <a:r>
              <a:rPr lang="el-GR" b="1" u="sng" dirty="0" smtClean="0"/>
              <a:t>Προέλευση Διοξινών</a:t>
            </a:r>
          </a:p>
          <a:p>
            <a:pPr algn="ctr">
              <a:buClr>
                <a:schemeClr val="accent4">
                  <a:lumMod val="75000"/>
                </a:schemeClr>
              </a:buClr>
              <a:buNone/>
            </a:pPr>
            <a:r>
              <a:rPr lang="el-GR" b="1" u="sng" dirty="0" smtClean="0"/>
              <a:t>(2 από 2)</a:t>
            </a:r>
            <a:endParaRPr lang="el-GR" b="1" u="sng" dirty="0" smtClean="0"/>
          </a:p>
          <a:p>
            <a:pPr algn="just">
              <a:buClr>
                <a:schemeClr val="accent4">
                  <a:lumMod val="75000"/>
                </a:schemeClr>
              </a:buClr>
            </a:pPr>
            <a:r>
              <a:rPr lang="el-GR" sz="2800" dirty="0" smtClean="0"/>
              <a:t>Οι διοξίνες απαντώνται</a:t>
            </a:r>
            <a:r>
              <a:rPr lang="en-US" sz="2800" dirty="0" smtClean="0"/>
              <a:t>:</a:t>
            </a:r>
          </a:p>
          <a:p>
            <a:pPr algn="just">
              <a:buClr>
                <a:schemeClr val="accent4">
                  <a:lumMod val="75000"/>
                </a:schemeClr>
              </a:buClr>
              <a:buFont typeface="Wingdings" pitchFamily="2" charset="2"/>
              <a:buChar char="ü"/>
            </a:pPr>
            <a:r>
              <a:rPr lang="el-GR" sz="2800" dirty="0" smtClean="0"/>
              <a:t>σ</a:t>
            </a:r>
            <a:r>
              <a:rPr lang="el-GR" sz="2800" dirty="0" smtClean="0"/>
              <a:t>τον αέρα</a:t>
            </a:r>
          </a:p>
          <a:p>
            <a:pPr algn="just">
              <a:buClr>
                <a:schemeClr val="accent4">
                  <a:lumMod val="75000"/>
                </a:schemeClr>
              </a:buClr>
              <a:buFont typeface="Wingdings" pitchFamily="2" charset="2"/>
              <a:buChar char="ü"/>
            </a:pPr>
            <a:r>
              <a:rPr lang="el-GR" sz="2800" dirty="0" smtClean="0"/>
              <a:t>σ</a:t>
            </a:r>
            <a:r>
              <a:rPr lang="el-GR" sz="2800" dirty="0" smtClean="0"/>
              <a:t>το έδαφος</a:t>
            </a:r>
          </a:p>
          <a:p>
            <a:pPr algn="just">
              <a:buClr>
                <a:schemeClr val="accent4">
                  <a:lumMod val="75000"/>
                </a:schemeClr>
              </a:buClr>
              <a:buFont typeface="Wingdings" pitchFamily="2" charset="2"/>
              <a:buChar char="ü"/>
            </a:pPr>
            <a:r>
              <a:rPr lang="el-GR" sz="2800" dirty="0" smtClean="0"/>
              <a:t>σ</a:t>
            </a:r>
            <a:r>
              <a:rPr lang="el-GR" sz="2800" dirty="0" smtClean="0"/>
              <a:t>τα ιζήματα θαλασσών, νερών &amp; ποταμών</a:t>
            </a:r>
          </a:p>
          <a:p>
            <a:pPr algn="just">
              <a:buClr>
                <a:schemeClr val="accent4">
                  <a:lumMod val="75000"/>
                </a:schemeClr>
              </a:buClr>
            </a:pPr>
            <a:r>
              <a:rPr lang="el-GR" dirty="0" smtClean="0"/>
              <a:t>Στον αέρα, η παρουσία τους οφείλεται στις εκπομπές από πηγές ρύπων.</a:t>
            </a:r>
          </a:p>
          <a:p>
            <a:pPr algn="just">
              <a:buClr>
                <a:schemeClr val="accent4">
                  <a:lumMod val="75000"/>
                </a:schemeClr>
              </a:buClr>
            </a:pPr>
            <a:r>
              <a:rPr lang="el-GR" dirty="0" smtClean="0"/>
              <a:t> </a:t>
            </a:r>
            <a:r>
              <a:rPr lang="el-GR" dirty="0" smtClean="0"/>
              <a:t>Στο έδαφος, </a:t>
            </a:r>
            <a:r>
              <a:rPr lang="el-GR" dirty="0" smtClean="0"/>
              <a:t>η παρουσία τους </a:t>
            </a:r>
            <a:r>
              <a:rPr lang="el-GR" dirty="0" smtClean="0"/>
              <a:t>οφείλεται στους μηχανισμούς εναπόθεσης από τον αέρα &amp; στη χρήση ουσιών επιβαρυμένων με διοξίνες (φυτοφάρμακα)</a:t>
            </a:r>
          </a:p>
          <a:p>
            <a:pPr algn="just">
              <a:buClr>
                <a:schemeClr val="accent4">
                  <a:lumMod val="75000"/>
                </a:schemeClr>
              </a:buClr>
            </a:pPr>
            <a:r>
              <a:rPr lang="el-GR" dirty="0" smtClean="0"/>
              <a:t>Παρουσιάζουν </a:t>
            </a:r>
            <a:r>
              <a:rPr lang="el-GR" dirty="0" err="1" smtClean="0"/>
              <a:t>λιπόφιλο</a:t>
            </a:r>
            <a:r>
              <a:rPr lang="el-GR" dirty="0" smtClean="0"/>
              <a:t> χαρακτήρα   </a:t>
            </a:r>
            <a:r>
              <a:rPr lang="el-GR" dirty="0" smtClean="0"/>
              <a:t>οι συγκεντρώσεις τους στα νερά είναι χαμηλές &amp; </a:t>
            </a:r>
            <a:r>
              <a:rPr lang="el-GR" dirty="0" err="1" smtClean="0"/>
              <a:t>προσροφώνται</a:t>
            </a:r>
            <a:r>
              <a:rPr lang="el-GR" dirty="0" smtClean="0"/>
              <a:t> σε σωματίδια οργανικής ύλης.</a:t>
            </a: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7956376" y="5373216"/>
            <a:ext cx="546360"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Διοξίνες και περιβάλλον</a:t>
            </a:r>
          </a:p>
          <a:p>
            <a:pPr algn="ctr">
              <a:buClr>
                <a:schemeClr val="accent4">
                  <a:lumMod val="75000"/>
                </a:schemeClr>
              </a:buClr>
              <a:buNone/>
            </a:pPr>
            <a:r>
              <a:rPr lang="el-GR" b="1" u="sng" dirty="0" smtClean="0"/>
              <a:t>(1 από 4)</a:t>
            </a:r>
            <a:endParaRPr lang="el-GR" b="1" u="sng" dirty="0" smtClean="0"/>
          </a:p>
          <a:p>
            <a:pPr algn="just">
              <a:buClr>
                <a:schemeClr val="accent4">
                  <a:lumMod val="75000"/>
                </a:schemeClr>
              </a:buClr>
            </a:pPr>
            <a:r>
              <a:rPr lang="el-GR" sz="2800" dirty="0" smtClean="0"/>
              <a:t>Τα τελευταία χρόνια γίνεται σημαντική δουλειά από τους επιστήμονες για τη μέτρηση και τον έλεγχο των διοξινών.</a:t>
            </a:r>
          </a:p>
          <a:p>
            <a:pPr algn="just">
              <a:buClr>
                <a:schemeClr val="accent4">
                  <a:lumMod val="75000"/>
                </a:schemeClr>
              </a:buClr>
            </a:pPr>
            <a:r>
              <a:rPr lang="el-GR" sz="2800" dirty="0" smtClean="0"/>
              <a:t>Με βάση την οδηγία της Ε.Ε το όριο των διοξινών είναι 0,1</a:t>
            </a:r>
            <a:r>
              <a:rPr lang="en-US" sz="2800" dirty="0" smtClean="0"/>
              <a:t>pg/m</a:t>
            </a:r>
            <a:r>
              <a:rPr lang="en-US" sz="2800" baseline="30000" dirty="0" smtClean="0"/>
              <a:t>3</a:t>
            </a:r>
            <a:r>
              <a:rPr lang="el-GR" sz="2800" dirty="0" smtClean="0"/>
              <a:t> .</a:t>
            </a:r>
          </a:p>
          <a:p>
            <a:pPr algn="just">
              <a:buClr>
                <a:schemeClr val="accent4">
                  <a:lumMod val="75000"/>
                </a:schemeClr>
              </a:buClr>
            </a:pPr>
            <a:r>
              <a:rPr lang="el-GR" sz="2800" dirty="0" smtClean="0"/>
              <a:t>Στην Ελλάδα γίνονται σποραδικές μετρήσεις διοξινών εξαιτίας</a:t>
            </a:r>
            <a:r>
              <a:rPr lang="en-US" sz="2800" dirty="0" smtClean="0"/>
              <a:t>:</a:t>
            </a:r>
          </a:p>
          <a:p>
            <a:pPr algn="just">
              <a:buClr>
                <a:schemeClr val="accent4">
                  <a:lumMod val="75000"/>
                </a:schemeClr>
              </a:buClr>
              <a:buFont typeface="Wingdings" pitchFamily="2" charset="2"/>
              <a:buChar char="ü"/>
            </a:pPr>
            <a:r>
              <a:rPr lang="el-GR" sz="2800" dirty="0" smtClean="0"/>
              <a:t>της απουσίας κατάλληλης τεχνογνωσίας</a:t>
            </a:r>
          </a:p>
          <a:p>
            <a:pPr algn="just">
              <a:buClr>
                <a:schemeClr val="accent4">
                  <a:lumMod val="75000"/>
                </a:schemeClr>
              </a:buClr>
              <a:buFont typeface="Wingdings" pitchFamily="2" charset="2"/>
              <a:buChar char="ü"/>
            </a:pPr>
            <a:r>
              <a:rPr lang="el-GR" sz="2800" dirty="0" smtClean="0"/>
              <a:t>του υψηλού κόστους του εξοπλισμού για τις μετρήσεις</a:t>
            </a:r>
          </a:p>
          <a:p>
            <a:pPr algn="just">
              <a:buClr>
                <a:schemeClr val="accent4">
                  <a:lumMod val="75000"/>
                </a:schemeClr>
              </a:buClr>
              <a:buFont typeface="Wingdings" pitchFamily="2" charset="2"/>
              <a:buChar char="ü"/>
            </a:pPr>
            <a:endParaRPr lang="el-GR" sz="2800" dirty="0" smtClean="0"/>
          </a:p>
          <a:p>
            <a:pPr algn="just">
              <a:buClr>
                <a:schemeClr val="accent4">
                  <a:lumMod val="75000"/>
                </a:schemeClr>
              </a:buClr>
              <a:buFont typeface="Wingdings" pitchFamily="2" charset="2"/>
              <a:buChar char="Ø"/>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Διοξίνες και περιβάλλον</a:t>
            </a:r>
          </a:p>
          <a:p>
            <a:pPr algn="ctr">
              <a:buClr>
                <a:schemeClr val="accent4">
                  <a:lumMod val="75000"/>
                </a:schemeClr>
              </a:buClr>
              <a:buNone/>
            </a:pPr>
            <a:r>
              <a:rPr lang="el-GR" b="1" u="sng" dirty="0" smtClean="0"/>
              <a:t>(2 από 4)</a:t>
            </a:r>
            <a:endParaRPr lang="el-GR" b="1" u="sng" dirty="0" smtClean="0"/>
          </a:p>
          <a:p>
            <a:pPr algn="just">
              <a:buClr>
                <a:schemeClr val="accent4">
                  <a:lumMod val="75000"/>
                </a:schemeClr>
              </a:buClr>
            </a:pPr>
            <a:r>
              <a:rPr lang="el-GR" sz="2800" dirty="0" smtClean="0"/>
              <a:t>Τα τελευταία χρόνια γίνεται σημαντική δουλειά από τους επιστήμονες για τη μέτρηση και τον έλεγχο των διοξινών.</a:t>
            </a:r>
          </a:p>
          <a:p>
            <a:pPr algn="just">
              <a:buClr>
                <a:schemeClr val="accent4">
                  <a:lumMod val="75000"/>
                </a:schemeClr>
              </a:buClr>
            </a:pPr>
            <a:r>
              <a:rPr lang="el-GR" sz="2800" dirty="0" smtClean="0"/>
              <a:t>Με βάση την οδηγία της Ε.Ε το όριο των διοξινών είναι 0,1</a:t>
            </a:r>
            <a:r>
              <a:rPr lang="en-US" sz="2800" dirty="0" smtClean="0"/>
              <a:t>pg/m</a:t>
            </a:r>
            <a:r>
              <a:rPr lang="en-US" sz="2800" baseline="30000" dirty="0" smtClean="0"/>
              <a:t>3</a:t>
            </a:r>
            <a:r>
              <a:rPr lang="el-GR" sz="2800" dirty="0" smtClean="0"/>
              <a:t> .</a:t>
            </a:r>
          </a:p>
          <a:p>
            <a:pPr algn="just">
              <a:buClr>
                <a:schemeClr val="accent4">
                  <a:lumMod val="75000"/>
                </a:schemeClr>
              </a:buClr>
            </a:pPr>
            <a:r>
              <a:rPr lang="el-GR" sz="2800" dirty="0" smtClean="0"/>
              <a:t>Στην Ελλάδα γίνονται σποραδικές μετρήσεις διοξινών εξαιτίας</a:t>
            </a:r>
            <a:r>
              <a:rPr lang="en-US" sz="2800" dirty="0" smtClean="0"/>
              <a:t>:</a:t>
            </a:r>
          </a:p>
          <a:p>
            <a:pPr algn="just">
              <a:buClr>
                <a:schemeClr val="accent4">
                  <a:lumMod val="75000"/>
                </a:schemeClr>
              </a:buClr>
              <a:buFont typeface="Wingdings" pitchFamily="2" charset="2"/>
              <a:buChar char="ü"/>
            </a:pPr>
            <a:r>
              <a:rPr lang="el-GR" sz="2800" dirty="0" smtClean="0"/>
              <a:t>της απουσίας κατάλληλης τεχνογνωσίας</a:t>
            </a:r>
          </a:p>
          <a:p>
            <a:pPr algn="just">
              <a:buClr>
                <a:schemeClr val="accent4">
                  <a:lumMod val="75000"/>
                </a:schemeClr>
              </a:buClr>
              <a:buFont typeface="Wingdings" pitchFamily="2" charset="2"/>
              <a:buChar char="ü"/>
            </a:pPr>
            <a:r>
              <a:rPr lang="el-GR" sz="2800" dirty="0" smtClean="0"/>
              <a:t>του υψηλού κόστους του εξοπλισμού για τις μετρήσεις</a:t>
            </a:r>
          </a:p>
          <a:p>
            <a:pPr algn="just">
              <a:buClr>
                <a:schemeClr val="accent4">
                  <a:lumMod val="75000"/>
                </a:schemeClr>
              </a:buClr>
              <a:buFont typeface="Wingdings" pitchFamily="2" charset="2"/>
              <a:buChar char="ü"/>
            </a:pPr>
            <a:endParaRPr lang="el-GR" sz="2800" dirty="0" smtClean="0"/>
          </a:p>
          <a:p>
            <a:pPr algn="just">
              <a:buClr>
                <a:schemeClr val="accent4">
                  <a:lumMod val="75000"/>
                </a:schemeClr>
              </a:buClr>
              <a:buFont typeface="Wingdings" pitchFamily="2" charset="2"/>
              <a:buChar char="Ø"/>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Διοξίνες και περιβάλλον</a:t>
            </a:r>
          </a:p>
          <a:p>
            <a:pPr algn="ctr">
              <a:buClr>
                <a:schemeClr val="accent4">
                  <a:lumMod val="75000"/>
                </a:schemeClr>
              </a:buClr>
              <a:buNone/>
            </a:pPr>
            <a:r>
              <a:rPr lang="el-GR" b="1" u="sng" dirty="0" smtClean="0"/>
              <a:t>(3 από 4)</a:t>
            </a:r>
            <a:endParaRPr lang="el-GR" b="1" u="sng" dirty="0" smtClean="0"/>
          </a:p>
          <a:p>
            <a:pPr algn="just">
              <a:buClr>
                <a:schemeClr val="accent4">
                  <a:lumMod val="75000"/>
                </a:schemeClr>
              </a:buClr>
            </a:pPr>
            <a:r>
              <a:rPr lang="el-GR" dirty="0" smtClean="0"/>
              <a:t>Οι </a:t>
            </a:r>
            <a:r>
              <a:rPr lang="en-US" dirty="0" smtClean="0"/>
              <a:t>PCDD </a:t>
            </a:r>
            <a:r>
              <a:rPr lang="el-GR" dirty="0" smtClean="0"/>
              <a:t>θεωρούνται τα πιο επικίνδυνα τοξικά στη γη.</a:t>
            </a:r>
          </a:p>
          <a:p>
            <a:pPr algn="just">
              <a:buClr>
                <a:schemeClr val="accent4">
                  <a:lumMod val="75000"/>
                </a:schemeClr>
              </a:buClr>
            </a:pPr>
            <a:r>
              <a:rPr lang="el-GR" dirty="0" smtClean="0"/>
              <a:t>Δεν παρασκευάζονται εμπορικά &amp; σχηματίζονται ως ανεπιθύμητα προϊόντα        </a:t>
            </a:r>
            <a:r>
              <a:rPr lang="el-GR" dirty="0" err="1" smtClean="0"/>
              <a:t>τριχλωροφαινόλης</a:t>
            </a:r>
            <a:r>
              <a:rPr lang="el-GR" dirty="0" smtClean="0"/>
              <a:t> από το </a:t>
            </a:r>
            <a:r>
              <a:rPr lang="el-GR" dirty="0" err="1" smtClean="0"/>
              <a:t>τετραχλωροβενζόλιο</a:t>
            </a:r>
            <a:r>
              <a:rPr lang="el-GR" dirty="0" smtClean="0"/>
              <a:t>.</a:t>
            </a:r>
          </a:p>
          <a:p>
            <a:pPr algn="just">
              <a:buClr>
                <a:schemeClr val="accent4">
                  <a:lumMod val="75000"/>
                </a:schemeClr>
              </a:buClr>
            </a:pPr>
            <a:r>
              <a:rPr lang="el-GR" dirty="0" smtClean="0"/>
              <a:t>Η καύση του </a:t>
            </a:r>
            <a:r>
              <a:rPr lang="en-US" dirty="0" smtClean="0"/>
              <a:t>PVC </a:t>
            </a:r>
            <a:r>
              <a:rPr lang="el-GR" dirty="0" smtClean="0"/>
              <a:t>αποτελεί την κύρια πηγή τους. </a:t>
            </a:r>
          </a:p>
          <a:p>
            <a:pPr algn="just">
              <a:buClr>
                <a:schemeClr val="accent4">
                  <a:lumMod val="75000"/>
                </a:schemeClr>
              </a:buClr>
              <a:buFont typeface="Wingdings" pitchFamily="2" charset="2"/>
              <a:buChar char="ü"/>
            </a:pPr>
            <a:endParaRPr lang="el-GR" sz="2800" dirty="0" smtClean="0"/>
          </a:p>
          <a:p>
            <a:pPr algn="just">
              <a:buClr>
                <a:schemeClr val="accent4">
                  <a:lumMod val="75000"/>
                </a:schemeClr>
              </a:buClr>
              <a:buFont typeface="Wingdings" pitchFamily="2" charset="2"/>
              <a:buChar char="Ø"/>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8669648" y="2780928"/>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fontScale="92500"/>
          </a:bodyPr>
          <a:lstStyle/>
          <a:p>
            <a:pPr algn="ctr">
              <a:buClr>
                <a:schemeClr val="accent4">
                  <a:lumMod val="75000"/>
                </a:schemeClr>
              </a:buClr>
              <a:buNone/>
            </a:pPr>
            <a:r>
              <a:rPr lang="el-GR" b="1" u="sng" dirty="0" smtClean="0"/>
              <a:t>Διοξίνες και περιβάλλον</a:t>
            </a:r>
          </a:p>
          <a:p>
            <a:pPr algn="ctr">
              <a:buClr>
                <a:schemeClr val="accent4">
                  <a:lumMod val="75000"/>
                </a:schemeClr>
              </a:buClr>
              <a:buNone/>
            </a:pPr>
            <a:r>
              <a:rPr lang="el-GR" b="1" u="sng" dirty="0" smtClean="0"/>
              <a:t>(4 από 4)</a:t>
            </a:r>
            <a:endParaRPr lang="el-GR" b="1" u="sng" dirty="0" smtClean="0"/>
          </a:p>
          <a:p>
            <a:pPr algn="just">
              <a:buClr>
                <a:schemeClr val="accent4">
                  <a:lumMod val="75000"/>
                </a:schemeClr>
              </a:buClr>
            </a:pPr>
            <a:r>
              <a:rPr lang="en-US" sz="2800" dirty="0" smtClean="0"/>
              <a:t>75 </a:t>
            </a:r>
            <a:r>
              <a:rPr lang="el-GR" sz="2800" dirty="0" smtClean="0"/>
              <a:t>είδη </a:t>
            </a:r>
            <a:r>
              <a:rPr lang="en-US" sz="2800" dirty="0" smtClean="0"/>
              <a:t>PCDD’s &amp; </a:t>
            </a:r>
            <a:r>
              <a:rPr lang="el-GR" sz="2800" dirty="0" smtClean="0"/>
              <a:t>135 </a:t>
            </a:r>
            <a:r>
              <a:rPr lang="en-US" sz="2800" dirty="0" smtClean="0"/>
              <a:t>PCDF’s</a:t>
            </a:r>
            <a:r>
              <a:rPr lang="el-GR" sz="2800" dirty="0" smtClean="0"/>
              <a:t>, ανάλογα με τα άτομα </a:t>
            </a:r>
            <a:r>
              <a:rPr lang="en-US" sz="2800" dirty="0" smtClean="0"/>
              <a:t>Cl.</a:t>
            </a:r>
            <a:endParaRPr lang="el-GR" sz="2800" dirty="0" smtClean="0"/>
          </a:p>
          <a:p>
            <a:pPr algn="just">
              <a:buClr>
                <a:schemeClr val="accent4">
                  <a:lumMod val="75000"/>
                </a:schemeClr>
              </a:buClr>
            </a:pPr>
            <a:r>
              <a:rPr lang="el-GR" sz="2800" dirty="0" smtClean="0">
                <a:solidFill>
                  <a:srgbClr val="FF0000"/>
                </a:solidFill>
              </a:rPr>
              <a:t>Η πιο τοξική διοξίνη</a:t>
            </a:r>
            <a:r>
              <a:rPr lang="el-GR" sz="2800" dirty="0" smtClean="0"/>
              <a:t>              </a:t>
            </a:r>
            <a:r>
              <a:rPr lang="el-GR" sz="2800" dirty="0" smtClean="0">
                <a:solidFill>
                  <a:srgbClr val="FF0000"/>
                </a:solidFill>
              </a:rPr>
              <a:t>2,3,7,8-</a:t>
            </a:r>
            <a:r>
              <a:rPr lang="en-US" sz="2800" dirty="0" smtClean="0">
                <a:solidFill>
                  <a:srgbClr val="FF0000"/>
                </a:solidFill>
              </a:rPr>
              <a:t>TCDD </a:t>
            </a:r>
            <a:r>
              <a:rPr lang="el-GR" sz="2800" dirty="0" smtClean="0">
                <a:solidFill>
                  <a:srgbClr val="FF0000"/>
                </a:solidFill>
              </a:rPr>
              <a:t>  θανατηφόρα σε οργανισμούς σε μικρές δόσεις.</a:t>
            </a:r>
          </a:p>
          <a:p>
            <a:pPr algn="just">
              <a:buClr>
                <a:schemeClr val="accent4">
                  <a:lumMod val="75000"/>
                </a:schemeClr>
              </a:buClr>
            </a:pPr>
            <a:r>
              <a:rPr lang="el-GR" sz="2800" dirty="0" smtClean="0"/>
              <a:t>Τα χάμστερ θεωρούνται το πιο ανθεκτικό είδος σε αυτή την διοξίνη.</a:t>
            </a:r>
          </a:p>
          <a:p>
            <a:pPr algn="just">
              <a:buClr>
                <a:schemeClr val="accent4">
                  <a:lumMod val="75000"/>
                </a:schemeClr>
              </a:buClr>
            </a:pPr>
            <a:r>
              <a:rPr lang="el-GR" sz="2800" dirty="0" smtClean="0"/>
              <a:t>Αρκετές ανθρώπινες κοινωνίες έχουν εκτεθεί σε ασυνήθιστα επίπεδα διοξινών    βιομηχανικών ατυχημάτων. Έχουν αναφερθεί</a:t>
            </a:r>
            <a:r>
              <a:rPr lang="en-US" sz="2800" dirty="0" smtClean="0"/>
              <a:t>:</a:t>
            </a:r>
          </a:p>
          <a:p>
            <a:pPr algn="just">
              <a:buClr>
                <a:schemeClr val="accent4">
                  <a:lumMod val="75000"/>
                </a:schemeClr>
              </a:buClr>
              <a:buFont typeface="Wingdings" pitchFamily="2" charset="2"/>
              <a:buChar char="ü"/>
            </a:pPr>
            <a:r>
              <a:rPr lang="el-GR" sz="2800" dirty="0" smtClean="0"/>
              <a:t>δερματολογικές  βλάβες που μπορεί να παραμείνουν για χρόνια</a:t>
            </a:r>
          </a:p>
          <a:p>
            <a:pPr algn="just">
              <a:buClr>
                <a:schemeClr val="accent4">
                  <a:lumMod val="75000"/>
                </a:schemeClr>
              </a:buClr>
              <a:buFont typeface="Wingdings" pitchFamily="2" charset="2"/>
              <a:buChar char="ü"/>
            </a:pPr>
            <a:r>
              <a:rPr lang="el-GR" sz="2800" dirty="0" smtClean="0"/>
              <a:t>βλάβη του συκωτιού &amp; των περιφερειακών νεφρών</a:t>
            </a:r>
          </a:p>
          <a:p>
            <a:pPr algn="just">
              <a:buClr>
                <a:schemeClr val="accent4">
                  <a:lumMod val="75000"/>
                </a:schemeClr>
              </a:buClr>
            </a:pPr>
            <a:r>
              <a:rPr lang="en-US" sz="2800" dirty="0" smtClean="0"/>
              <a:t>WHO     </a:t>
            </a:r>
            <a:r>
              <a:rPr lang="el-GR" sz="2800" dirty="0" smtClean="0"/>
              <a:t>  </a:t>
            </a:r>
            <a:r>
              <a:rPr lang="en-US" sz="2800" dirty="0" smtClean="0"/>
              <a:t>0,0006-100</a:t>
            </a:r>
            <a:r>
              <a:rPr lang="el-GR" sz="2800" dirty="0" smtClean="0"/>
              <a:t> </a:t>
            </a:r>
            <a:r>
              <a:rPr lang="en-US" sz="2800" dirty="0" err="1" smtClean="0"/>
              <a:t>picograms</a:t>
            </a:r>
            <a:r>
              <a:rPr lang="en-US" sz="2800" dirty="0" smtClean="0"/>
              <a:t> </a:t>
            </a:r>
            <a:r>
              <a:rPr lang="el-GR" sz="2800" dirty="0" smtClean="0"/>
              <a:t>της 2,3,7,8-</a:t>
            </a:r>
            <a:r>
              <a:rPr lang="en-US" sz="2800" dirty="0" smtClean="0"/>
              <a:t>TCDD </a:t>
            </a:r>
            <a:endParaRPr lang="el-GR" sz="2800" dirty="0" smtClean="0"/>
          </a:p>
          <a:p>
            <a:pPr algn="just">
              <a:buClr>
                <a:schemeClr val="accent4">
                  <a:lumMod val="75000"/>
                </a:schemeClr>
              </a:buClr>
              <a:buFont typeface="Wingdings" pitchFamily="2" charset="2"/>
              <a:buChar char="Ø"/>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5292080" y="1988840"/>
            <a:ext cx="864096"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Δεξιό βέλος"/>
          <p:cNvSpPr/>
          <p:nvPr/>
        </p:nvSpPr>
        <p:spPr>
          <a:xfrm>
            <a:off x="1043608" y="2420888"/>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Δεξιό βέλος"/>
          <p:cNvSpPr/>
          <p:nvPr/>
        </p:nvSpPr>
        <p:spPr>
          <a:xfrm>
            <a:off x="6228184" y="4149080"/>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Δεξιό βέλος"/>
          <p:cNvSpPr/>
          <p:nvPr/>
        </p:nvSpPr>
        <p:spPr>
          <a:xfrm>
            <a:off x="2411760" y="6237312"/>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Δεξιό βέλος"/>
          <p:cNvSpPr/>
          <p:nvPr/>
        </p:nvSpPr>
        <p:spPr>
          <a:xfrm>
            <a:off x="4714876" y="3214686"/>
            <a:ext cx="978408" cy="484632"/>
          </a:xfrm>
          <a:prstGeom prst="rightArrow">
            <a:avLst/>
          </a:prstGeom>
          <a:no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Θέση περιεχομένου"/>
          <p:cNvSpPr>
            <a:spLocks noGrp="1"/>
          </p:cNvSpPr>
          <p:nvPr>
            <p:ph idx="1"/>
          </p:nvPr>
        </p:nvSpPr>
        <p:spPr>
          <a:xfrm>
            <a:off x="1435608" y="642918"/>
            <a:ext cx="7498080" cy="5605482"/>
          </a:xfrm>
          <a:blipFill dpi="0" rotWithShape="1">
            <a:blip r:embed="rId3" cstate="print"/>
            <a:srcRect/>
            <a:tile tx="0" ty="0" sx="100000" sy="100000" flip="none" algn="tl"/>
          </a:blipFill>
        </p:spPr>
        <p:txBody>
          <a:bodyPr/>
          <a:lstStyle/>
          <a:p>
            <a:pPr>
              <a:buNone/>
            </a:pPr>
            <a:r>
              <a:rPr lang="en-US" dirty="0" smtClean="0"/>
              <a:t>  </a:t>
            </a:r>
            <a:r>
              <a:rPr lang="el-GR" b="1" dirty="0" smtClean="0"/>
              <a:t>Ολικοί Υδρογονάνθρακες (</a:t>
            </a:r>
            <a:r>
              <a:rPr lang="en-US" b="1" dirty="0" smtClean="0"/>
              <a:t>TOC) </a:t>
            </a:r>
            <a:r>
              <a:rPr lang="el-GR" b="1" dirty="0" smtClean="0"/>
              <a:t>ή Υδρογονάνθρακες (</a:t>
            </a:r>
            <a:r>
              <a:rPr lang="en-US" b="1" dirty="0" smtClean="0"/>
              <a:t>HC)</a:t>
            </a:r>
            <a:endParaRPr lang="el-GR" b="1" dirty="0" smtClean="0"/>
          </a:p>
          <a:p>
            <a:pPr>
              <a:buClr>
                <a:schemeClr val="accent4">
                  <a:lumMod val="75000"/>
                </a:schemeClr>
              </a:buClr>
              <a:buFont typeface="Wingdings" pitchFamily="2" charset="2"/>
              <a:buChar char="§"/>
            </a:pPr>
            <a:r>
              <a:rPr lang="el-GR" dirty="0" smtClean="0"/>
              <a:t>Κυκλικοί</a:t>
            </a:r>
            <a:endParaRPr lang="en-US" dirty="0" smtClean="0"/>
          </a:p>
          <a:p>
            <a:pPr>
              <a:buClr>
                <a:schemeClr val="accent4">
                  <a:lumMod val="75000"/>
                </a:schemeClr>
              </a:buClr>
              <a:buFont typeface="Wingdings" pitchFamily="2" charset="2"/>
              <a:buChar char="§"/>
            </a:pPr>
            <a:r>
              <a:rPr lang="el-GR" dirty="0" smtClean="0"/>
              <a:t>Αρωματικοί</a:t>
            </a:r>
            <a:endParaRPr lang="en-US" dirty="0" smtClean="0"/>
          </a:p>
          <a:p>
            <a:pPr>
              <a:buClr>
                <a:schemeClr val="accent4">
                  <a:lumMod val="75000"/>
                </a:schemeClr>
              </a:buClr>
              <a:buFont typeface="Wingdings" pitchFamily="2" charset="2"/>
              <a:buChar char="§"/>
            </a:pPr>
            <a:r>
              <a:rPr lang="el-GR" dirty="0" smtClean="0"/>
              <a:t>Τερπένια</a:t>
            </a:r>
            <a:endParaRPr lang="en-US" dirty="0" smtClean="0"/>
          </a:p>
          <a:p>
            <a:pPr>
              <a:buClr>
                <a:schemeClr val="accent4">
                  <a:lumMod val="75000"/>
                </a:schemeClr>
              </a:buClr>
              <a:buFont typeface="Wingdings" pitchFamily="2" charset="2"/>
              <a:buChar char="§"/>
            </a:pPr>
            <a:r>
              <a:rPr lang="el-GR" dirty="0" smtClean="0"/>
              <a:t>Αλδεΰδες</a:t>
            </a:r>
            <a:endParaRPr lang="en-US" dirty="0" smtClean="0"/>
          </a:p>
          <a:p>
            <a:pPr>
              <a:buClr>
                <a:schemeClr val="accent4">
                  <a:lumMod val="75000"/>
                </a:schemeClr>
              </a:buClr>
              <a:buFont typeface="Wingdings" pitchFamily="2" charset="2"/>
              <a:buChar char="§"/>
            </a:pPr>
            <a:r>
              <a:rPr lang="el-GR" dirty="0" smtClean="0"/>
              <a:t>Κετόνες &amp; άλλες Οργανικές Ενώσεις</a:t>
            </a:r>
          </a:p>
          <a:p>
            <a:endParaRPr lang="el-GR" dirty="0" smtClean="0"/>
          </a:p>
          <a:p>
            <a:endParaRPr lang="el-GR" dirty="0" smtClean="0"/>
          </a:p>
          <a:p>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Μηχανισμοί σχηματισμού Διοξινών</a:t>
            </a:r>
          </a:p>
          <a:p>
            <a:pPr algn="just">
              <a:buClr>
                <a:schemeClr val="accent4">
                  <a:lumMod val="75000"/>
                </a:schemeClr>
              </a:buClr>
            </a:pPr>
            <a:endParaRPr lang="el-GR" sz="2800" dirty="0" smtClean="0"/>
          </a:p>
          <a:p>
            <a:pPr algn="just">
              <a:buClr>
                <a:schemeClr val="accent4">
                  <a:lumMod val="75000"/>
                </a:schemeClr>
              </a:buClr>
            </a:pPr>
            <a:r>
              <a:rPr lang="el-GR" sz="2800" dirty="0" smtClean="0"/>
              <a:t>Σχηματίζονται </a:t>
            </a:r>
            <a:r>
              <a:rPr lang="el-GR" sz="2800" dirty="0" smtClean="0"/>
              <a:t>μέσω ετερογενών αντιδράσεων σε χαμηλές θερμοκρασίες</a:t>
            </a:r>
          </a:p>
          <a:p>
            <a:pPr algn="just">
              <a:buClr>
                <a:schemeClr val="accent4">
                  <a:lumMod val="75000"/>
                </a:schemeClr>
              </a:buClr>
            </a:pPr>
            <a:r>
              <a:rPr lang="el-GR" sz="2800" dirty="0" smtClean="0"/>
              <a:t>Κατάλληλες συνθήκες επικρατούν στην περιοχή χαμηλής θερμοκρασίας, δηλ. αμέσως μετά τη ζώνη καύσης υψηλής θερμοκρασίας σε έναν αποτεφρωτήρα.</a:t>
            </a:r>
          </a:p>
          <a:p>
            <a:pPr marL="596646" indent="-514350" algn="just">
              <a:buClr>
                <a:schemeClr val="accent4">
                  <a:lumMod val="75000"/>
                </a:schemeClr>
              </a:buClr>
              <a:buFont typeface="Wingdings" pitchFamily="2" charset="2"/>
              <a:buChar char="v"/>
            </a:pPr>
            <a:r>
              <a:rPr lang="el-GR" sz="2800" b="1" dirty="0" smtClean="0">
                <a:solidFill>
                  <a:srgbClr val="FF0000"/>
                </a:solidFill>
              </a:rPr>
              <a:t>1</a:t>
            </a:r>
            <a:r>
              <a:rPr lang="el-GR" sz="2800" b="1" baseline="30000" dirty="0" smtClean="0">
                <a:solidFill>
                  <a:srgbClr val="FF0000"/>
                </a:solidFill>
              </a:rPr>
              <a:t>ος</a:t>
            </a:r>
            <a:r>
              <a:rPr lang="el-GR" sz="2800" b="1" dirty="0" smtClean="0">
                <a:solidFill>
                  <a:srgbClr val="FF0000"/>
                </a:solidFill>
              </a:rPr>
              <a:t> Μηχανισμός</a:t>
            </a:r>
            <a:r>
              <a:rPr lang="en-US" sz="2800" b="1" dirty="0" smtClean="0">
                <a:solidFill>
                  <a:srgbClr val="FF0000"/>
                </a:solidFill>
              </a:rPr>
              <a:t>: </a:t>
            </a:r>
            <a:r>
              <a:rPr lang="el-GR" sz="2800" dirty="0" smtClean="0"/>
              <a:t>Περιλαμβάνει αντιδράσεις στην επιφάνεια του άκαυστου άνθρακα, που συνδέεται με τα σωματίδια της ιπτάμενης τέφρας.</a:t>
            </a:r>
          </a:p>
          <a:p>
            <a:pPr marL="596646" indent="-514350" algn="just">
              <a:buClr>
                <a:schemeClr val="accent4">
                  <a:lumMod val="75000"/>
                </a:schemeClr>
              </a:buClr>
              <a:buFont typeface="Wingdings" pitchFamily="2" charset="2"/>
              <a:buChar char="v"/>
            </a:pPr>
            <a:r>
              <a:rPr lang="el-GR" sz="2800" b="1" dirty="0" smtClean="0">
                <a:solidFill>
                  <a:srgbClr val="FF0000"/>
                </a:solidFill>
              </a:rPr>
              <a:t>2</a:t>
            </a:r>
            <a:r>
              <a:rPr lang="el-GR" sz="2800" b="1" baseline="30000" dirty="0" smtClean="0">
                <a:solidFill>
                  <a:srgbClr val="FF0000"/>
                </a:solidFill>
              </a:rPr>
              <a:t>ος</a:t>
            </a:r>
            <a:r>
              <a:rPr lang="el-GR" sz="2800" b="1" dirty="0" smtClean="0">
                <a:solidFill>
                  <a:srgbClr val="FF0000"/>
                </a:solidFill>
              </a:rPr>
              <a:t> Μηχανισμός</a:t>
            </a:r>
            <a:r>
              <a:rPr lang="en-US" sz="2800" b="1" dirty="0" smtClean="0">
                <a:solidFill>
                  <a:srgbClr val="FF0000"/>
                </a:solidFill>
              </a:rPr>
              <a:t>: </a:t>
            </a:r>
            <a:r>
              <a:rPr lang="el-GR" sz="2800" dirty="0" smtClean="0"/>
              <a:t>Περιλαμβάνει αντιδράσεις μεταξύ πρόδρομων ουσιών στην αέρια φάση </a:t>
            </a:r>
          </a:p>
          <a:p>
            <a:pPr marL="596646" indent="-514350" algn="just">
              <a:buClr>
                <a:schemeClr val="accent4">
                  <a:lumMod val="75000"/>
                </a:schemeClr>
              </a:buClr>
              <a:buFont typeface="+mj-lt"/>
              <a:buAutoNum type="arabicPeriod"/>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a:bodyPr>
          <a:lstStyle/>
          <a:p>
            <a:pPr algn="ctr">
              <a:buClr>
                <a:schemeClr val="accent4">
                  <a:lumMod val="75000"/>
                </a:schemeClr>
              </a:buClr>
              <a:buNone/>
            </a:pPr>
            <a:r>
              <a:rPr lang="el-GR" b="1" u="sng" dirty="0" smtClean="0"/>
              <a:t>Απομάκρυνση διοξινών &amp; </a:t>
            </a:r>
            <a:r>
              <a:rPr lang="el-GR" b="1" u="sng" dirty="0" err="1" smtClean="0"/>
              <a:t>φουρανίων</a:t>
            </a:r>
            <a:endParaRPr lang="el-GR" b="1" u="sng" dirty="0" smtClean="0"/>
          </a:p>
          <a:p>
            <a:pPr algn="ctr">
              <a:buClr>
                <a:schemeClr val="accent4">
                  <a:lumMod val="75000"/>
                </a:schemeClr>
              </a:buClr>
              <a:buNone/>
            </a:pPr>
            <a:r>
              <a:rPr lang="el-GR" b="1" u="sng" dirty="0" smtClean="0"/>
              <a:t>(</a:t>
            </a:r>
            <a:r>
              <a:rPr lang="el-GR" b="1" u="sng" dirty="0" smtClean="0"/>
              <a:t>1 από 2)</a:t>
            </a:r>
            <a:endParaRPr lang="el-GR" b="1" u="sng" dirty="0" smtClean="0"/>
          </a:p>
          <a:p>
            <a:pPr algn="just">
              <a:buClr>
                <a:schemeClr val="accent4">
                  <a:lumMod val="75000"/>
                </a:schemeClr>
              </a:buClr>
            </a:pPr>
            <a:r>
              <a:rPr lang="el-GR" b="1" dirty="0" smtClean="0">
                <a:solidFill>
                  <a:srgbClr val="FF0000"/>
                </a:solidFill>
              </a:rPr>
              <a:t>Χρησιμοποιούνται πρωτοβάθμιες  &amp; δευτεροβάθμιες τεχνικές.</a:t>
            </a:r>
          </a:p>
          <a:p>
            <a:pPr algn="just">
              <a:buClr>
                <a:schemeClr val="accent4">
                  <a:lumMod val="75000"/>
                </a:schemeClr>
              </a:buClr>
            </a:pPr>
            <a:r>
              <a:rPr lang="el-GR" b="1" dirty="0" smtClean="0"/>
              <a:t>Πρωτοβάθμιες τεχνικές</a:t>
            </a:r>
            <a:r>
              <a:rPr lang="en-US" b="1" dirty="0" smtClean="0"/>
              <a:t>: </a:t>
            </a:r>
            <a:r>
              <a:rPr lang="el-GR" dirty="0" smtClean="0"/>
              <a:t>Μέθοδοι που εφαρμόζονται στη ζώνη καύσης      τη μείωση σχηματισμού των τοξικών ρύπων</a:t>
            </a:r>
          </a:p>
          <a:p>
            <a:pPr algn="just">
              <a:buClr>
                <a:schemeClr val="accent4">
                  <a:lumMod val="75000"/>
                </a:schemeClr>
              </a:buClr>
            </a:pPr>
            <a:r>
              <a:rPr lang="el-GR" b="1" dirty="0" smtClean="0"/>
              <a:t>Δευτεροβάθμιες τεχνικές</a:t>
            </a:r>
            <a:r>
              <a:rPr lang="en-US" b="1" dirty="0" smtClean="0"/>
              <a:t>:</a:t>
            </a:r>
            <a:r>
              <a:rPr lang="el-GR" b="1" dirty="0" smtClean="0"/>
              <a:t> </a:t>
            </a:r>
            <a:r>
              <a:rPr lang="el-GR" dirty="0" smtClean="0"/>
              <a:t>Τεχνικές απομάκρυνσης ρύπων από τα </a:t>
            </a:r>
            <a:r>
              <a:rPr lang="el-GR" dirty="0" err="1" smtClean="0"/>
              <a:t>απαέρια</a:t>
            </a:r>
            <a:r>
              <a:rPr lang="el-GR" dirty="0" smtClean="0"/>
              <a:t> καύσης</a:t>
            </a:r>
          </a:p>
          <a:p>
            <a:pPr marL="596646" indent="-514350" algn="just">
              <a:buClr>
                <a:schemeClr val="accent4">
                  <a:lumMod val="75000"/>
                </a:schemeClr>
              </a:buClr>
              <a:buFont typeface="+mj-lt"/>
              <a:buAutoNum type="arabicPeriod"/>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7740352" y="2780928"/>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fontScale="92500" lnSpcReduction="20000"/>
          </a:bodyPr>
          <a:lstStyle/>
          <a:p>
            <a:pPr algn="ctr">
              <a:buClr>
                <a:schemeClr val="accent4">
                  <a:lumMod val="75000"/>
                </a:schemeClr>
              </a:buClr>
              <a:buNone/>
            </a:pPr>
            <a:r>
              <a:rPr lang="el-GR" b="1" u="sng" dirty="0" smtClean="0"/>
              <a:t>Απομάκρυνση διοξινών &amp; </a:t>
            </a:r>
            <a:r>
              <a:rPr lang="el-GR" b="1" u="sng" dirty="0" err="1" smtClean="0"/>
              <a:t>φουρανίων</a:t>
            </a:r>
            <a:endParaRPr lang="el-GR" b="1" u="sng" dirty="0" smtClean="0"/>
          </a:p>
          <a:p>
            <a:pPr algn="ctr">
              <a:buClr>
                <a:schemeClr val="accent4">
                  <a:lumMod val="75000"/>
                </a:schemeClr>
              </a:buClr>
              <a:buNone/>
            </a:pPr>
            <a:r>
              <a:rPr lang="el-GR" b="1" u="sng" dirty="0" smtClean="0"/>
              <a:t>(2 από 2)</a:t>
            </a:r>
            <a:endParaRPr lang="el-GR" b="1" u="sng" dirty="0" smtClean="0"/>
          </a:p>
          <a:p>
            <a:pPr marL="596646" indent="-514350" algn="just">
              <a:buClr>
                <a:schemeClr val="accent4">
                  <a:lumMod val="75000"/>
                </a:schemeClr>
              </a:buClr>
            </a:pPr>
            <a:r>
              <a:rPr lang="el-GR" sz="2600" dirty="0" smtClean="0"/>
              <a:t>Υπάρχει πληθώρα συσκευών για απομάκρυνση τους από την αέρια φάση</a:t>
            </a:r>
            <a:r>
              <a:rPr lang="en-US" sz="2600" dirty="0" smtClean="0"/>
              <a:t>:</a:t>
            </a:r>
          </a:p>
          <a:p>
            <a:pPr marL="596646" indent="-514350" algn="just">
              <a:buClr>
                <a:schemeClr val="accent4">
                  <a:lumMod val="75000"/>
                </a:schemeClr>
              </a:buClr>
              <a:buFont typeface="Wingdings" pitchFamily="2" charset="2"/>
              <a:buChar char="ü"/>
            </a:pPr>
            <a:r>
              <a:rPr lang="el-GR" sz="2600" dirty="0" smtClean="0"/>
              <a:t>Ηλεκτροστατικά φίλτρα</a:t>
            </a:r>
          </a:p>
          <a:p>
            <a:pPr marL="596646" indent="-514350" algn="just">
              <a:buClr>
                <a:schemeClr val="accent4">
                  <a:lumMod val="75000"/>
                </a:schemeClr>
              </a:buClr>
              <a:buFont typeface="Wingdings" pitchFamily="2" charset="2"/>
              <a:buChar char="ü"/>
            </a:pPr>
            <a:r>
              <a:rPr lang="el-GR" sz="2600" dirty="0" err="1" smtClean="0"/>
              <a:t>Πλυντρίδες</a:t>
            </a:r>
            <a:endParaRPr lang="el-GR" sz="2600" dirty="0" smtClean="0"/>
          </a:p>
          <a:p>
            <a:pPr marL="596646" indent="-514350" algn="just">
              <a:buClr>
                <a:schemeClr val="accent4">
                  <a:lumMod val="75000"/>
                </a:schemeClr>
              </a:buClr>
              <a:buFont typeface="Wingdings" pitchFamily="2" charset="2"/>
              <a:buChar char="ü"/>
            </a:pPr>
            <a:r>
              <a:rPr lang="el-GR" sz="2600" dirty="0" err="1" smtClean="0"/>
              <a:t>Σακκόφιλτρα</a:t>
            </a:r>
            <a:endParaRPr lang="el-GR" sz="2600" dirty="0" smtClean="0"/>
          </a:p>
          <a:p>
            <a:pPr marL="596646" indent="-514350" algn="just">
              <a:buClr>
                <a:schemeClr val="accent4">
                  <a:lumMod val="75000"/>
                </a:schemeClr>
              </a:buClr>
              <a:buFont typeface="Wingdings" pitchFamily="2" charset="2"/>
              <a:buChar char="ü"/>
            </a:pPr>
            <a:r>
              <a:rPr lang="el-GR" sz="2600" dirty="0" smtClean="0"/>
              <a:t>Προσθήκη προσροφητικών μέσων όπως ζεόλιθοι</a:t>
            </a:r>
          </a:p>
          <a:p>
            <a:pPr marL="596646" indent="-514350" algn="just">
              <a:buClr>
                <a:schemeClr val="accent4">
                  <a:lumMod val="75000"/>
                </a:schemeClr>
              </a:buClr>
              <a:buFont typeface="Wingdings" pitchFamily="2" charset="2"/>
              <a:buChar char="ü"/>
            </a:pPr>
            <a:endParaRPr lang="el-GR" sz="2600" dirty="0" smtClean="0"/>
          </a:p>
          <a:p>
            <a:pPr marL="596646" indent="-514350" algn="just">
              <a:buClr>
                <a:schemeClr val="accent4">
                  <a:lumMod val="75000"/>
                </a:schemeClr>
              </a:buClr>
            </a:pPr>
            <a:r>
              <a:rPr lang="el-GR" sz="2600" b="1" dirty="0" smtClean="0">
                <a:solidFill>
                  <a:srgbClr val="FF0000"/>
                </a:solidFill>
              </a:rPr>
              <a:t>Το σύστημα που παρουσιάζει σημαντικό βαθμό κατακράτησης 95% τοξικών ρύπων </a:t>
            </a:r>
            <a:r>
              <a:rPr lang="en-US" sz="2600" dirty="0" smtClean="0"/>
              <a:t>:</a:t>
            </a:r>
          </a:p>
          <a:p>
            <a:pPr marL="596646" indent="-514350" algn="just">
              <a:buClr>
                <a:schemeClr val="accent4">
                  <a:lumMod val="75000"/>
                </a:schemeClr>
              </a:buClr>
              <a:buFont typeface="Wingdings" pitchFamily="2" charset="2"/>
              <a:buChar char="ü"/>
            </a:pPr>
            <a:r>
              <a:rPr lang="el-GR" sz="2600" b="1" dirty="0" err="1" smtClean="0">
                <a:solidFill>
                  <a:srgbClr val="FF0000"/>
                </a:solidFill>
              </a:rPr>
              <a:t>Πλυντρίδα</a:t>
            </a:r>
            <a:r>
              <a:rPr lang="el-GR" sz="2600" b="1" dirty="0" smtClean="0">
                <a:solidFill>
                  <a:srgbClr val="FF0000"/>
                </a:solidFill>
              </a:rPr>
              <a:t> &amp; </a:t>
            </a:r>
            <a:r>
              <a:rPr lang="el-GR" sz="2600" b="1" dirty="0" err="1" smtClean="0">
                <a:solidFill>
                  <a:srgbClr val="FF0000"/>
                </a:solidFill>
              </a:rPr>
              <a:t>σακκόφιλτρο</a:t>
            </a:r>
            <a:r>
              <a:rPr lang="el-GR" sz="2600" b="1" dirty="0" smtClean="0">
                <a:solidFill>
                  <a:srgbClr val="FF0000"/>
                </a:solidFill>
              </a:rPr>
              <a:t> με προηγούμενη προσθήκη ενεργού άνθρακα.</a:t>
            </a:r>
          </a:p>
          <a:p>
            <a:pPr marL="596646" indent="-514350" algn="just">
              <a:buClr>
                <a:schemeClr val="accent4">
                  <a:lumMod val="75000"/>
                </a:schemeClr>
              </a:buClr>
              <a:buFont typeface="Wingdings" pitchFamily="2" charset="2"/>
              <a:buChar char="v"/>
            </a:pPr>
            <a:r>
              <a:rPr lang="el-GR" sz="2600" b="1" dirty="0" smtClean="0"/>
              <a:t>Πλεονέκτημα</a:t>
            </a:r>
            <a:r>
              <a:rPr lang="en-US" sz="2600" b="1" dirty="0" smtClean="0"/>
              <a:t>: </a:t>
            </a:r>
            <a:r>
              <a:rPr lang="el-GR" sz="2600" b="1" dirty="0" smtClean="0"/>
              <a:t> </a:t>
            </a:r>
            <a:r>
              <a:rPr lang="el-GR" sz="2600" dirty="0" smtClean="0"/>
              <a:t>Εύκολη προσαρμογή σε υπάρχουσες εγκαταστάσεις &amp; δυνατότητες ευελιξίας με κατάλληλη ρύθμιση των παραμέτρων</a:t>
            </a:r>
          </a:p>
          <a:p>
            <a:pPr marL="596646" indent="-514350" algn="just">
              <a:buClr>
                <a:schemeClr val="accent4">
                  <a:lumMod val="75000"/>
                </a:schemeClr>
              </a:buClr>
              <a:buFont typeface="Wingdings" pitchFamily="2" charset="2"/>
              <a:buChar char="v"/>
            </a:pPr>
            <a:r>
              <a:rPr lang="el-GR" sz="2600" b="1" dirty="0" smtClean="0"/>
              <a:t>Μειονέκτημα</a:t>
            </a:r>
            <a:r>
              <a:rPr lang="en-US" sz="2600" b="1" dirty="0" smtClean="0"/>
              <a:t>: </a:t>
            </a:r>
            <a:r>
              <a:rPr lang="el-GR" sz="2600" b="1" dirty="0" smtClean="0"/>
              <a:t> </a:t>
            </a:r>
            <a:r>
              <a:rPr lang="el-GR" sz="2600" dirty="0" smtClean="0"/>
              <a:t>Μεταφορά ρύπων από την αέρια φάση στη στερεή &amp; υψηλό κόστος εγκατάστασης &amp; λειτουργίας</a:t>
            </a:r>
          </a:p>
          <a:p>
            <a:pPr marL="596646" indent="-514350" algn="just">
              <a:buClr>
                <a:schemeClr val="accent4">
                  <a:lumMod val="75000"/>
                </a:schemeClr>
              </a:buClr>
              <a:buFont typeface="Wingdings" pitchFamily="2" charset="2"/>
              <a:buChar char="ü"/>
            </a:pPr>
            <a:endParaRPr lang="el-GR" sz="2600" b="1" dirty="0" smtClean="0"/>
          </a:p>
          <a:p>
            <a:pPr algn="just">
              <a:buClr>
                <a:schemeClr val="accent4">
                  <a:lumMod val="75000"/>
                </a:schemeClr>
              </a:buClr>
              <a:buNone/>
            </a:pPr>
            <a:endParaRPr lang="en-US" sz="2600"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a:bodyPr>
          <a:lstStyle/>
          <a:p>
            <a:pPr marL="596646" indent="-514350" algn="ctr">
              <a:buClr>
                <a:schemeClr val="accent4">
                  <a:lumMod val="75000"/>
                </a:schemeClr>
              </a:buClr>
              <a:buNone/>
            </a:pPr>
            <a:r>
              <a:rPr lang="el-GR" b="1" u="sng" dirty="0" smtClean="0"/>
              <a:t>Αυτοκίνητο &amp; Περιβάλλον (1 </a:t>
            </a:r>
            <a:r>
              <a:rPr lang="el-GR" b="1" u="sng" dirty="0" smtClean="0"/>
              <a:t>από 3 </a:t>
            </a:r>
            <a:r>
              <a:rPr lang="el-GR" b="1" u="sng" dirty="0" smtClean="0"/>
              <a:t>)</a:t>
            </a:r>
          </a:p>
          <a:p>
            <a:pPr marL="596646" indent="-514350" algn="ctr">
              <a:buClr>
                <a:schemeClr val="accent4">
                  <a:lumMod val="75000"/>
                </a:schemeClr>
              </a:buClr>
              <a:buNone/>
            </a:pPr>
            <a:endParaRPr lang="el-GR" b="1" u="sng" dirty="0" smtClean="0"/>
          </a:p>
          <a:p>
            <a:pPr algn="just">
              <a:buClr>
                <a:schemeClr val="accent4">
                  <a:lumMod val="75000"/>
                </a:schemeClr>
              </a:buClr>
            </a:pPr>
            <a:r>
              <a:rPr lang="el-GR" sz="2600" b="1" dirty="0" smtClean="0">
                <a:solidFill>
                  <a:srgbClr val="FF0000"/>
                </a:solidFill>
              </a:rPr>
              <a:t>Μια από τις μεγαλύτερες πηγές ρύπανσης είναι το αυτοκίνητο        </a:t>
            </a:r>
            <a:r>
              <a:rPr lang="en-US" sz="2600" b="1" dirty="0" smtClean="0">
                <a:solidFill>
                  <a:srgbClr val="FF0000"/>
                </a:solidFill>
              </a:rPr>
              <a:t>    CO, </a:t>
            </a:r>
            <a:r>
              <a:rPr lang="en-US" sz="2600" b="1" dirty="0" err="1" smtClean="0">
                <a:solidFill>
                  <a:srgbClr val="FF0000"/>
                </a:solidFill>
              </a:rPr>
              <a:t>NO</a:t>
            </a:r>
            <a:r>
              <a:rPr lang="en-US" sz="2600" b="1" baseline="-25000" dirty="0" err="1" smtClean="0">
                <a:solidFill>
                  <a:srgbClr val="FF0000"/>
                </a:solidFill>
              </a:rPr>
              <a:t>x</a:t>
            </a:r>
            <a:r>
              <a:rPr lang="en-US" sz="2600" b="1" dirty="0" smtClean="0">
                <a:solidFill>
                  <a:srgbClr val="FF0000"/>
                </a:solidFill>
              </a:rPr>
              <a:t>, SO</a:t>
            </a:r>
            <a:r>
              <a:rPr lang="en-US" sz="2600" b="1" baseline="-25000" dirty="0" smtClean="0">
                <a:solidFill>
                  <a:srgbClr val="FF0000"/>
                </a:solidFill>
              </a:rPr>
              <a:t>2</a:t>
            </a:r>
            <a:r>
              <a:rPr lang="en-US" sz="2600" b="1" dirty="0" smtClean="0">
                <a:solidFill>
                  <a:srgbClr val="FF0000"/>
                </a:solidFill>
              </a:rPr>
              <a:t>, HC, </a:t>
            </a:r>
            <a:r>
              <a:rPr lang="el-GR" sz="2600" b="1" dirty="0" smtClean="0">
                <a:solidFill>
                  <a:srgbClr val="FF0000"/>
                </a:solidFill>
              </a:rPr>
              <a:t>μόλυβδο, αιθάλη</a:t>
            </a:r>
          </a:p>
          <a:p>
            <a:pPr algn="just">
              <a:buClr>
                <a:schemeClr val="accent4">
                  <a:lumMod val="75000"/>
                </a:schemeClr>
              </a:buClr>
            </a:pPr>
            <a:r>
              <a:rPr lang="el-GR" sz="2600" dirty="0" smtClean="0"/>
              <a:t>Η αιθάλη εκπέμπεται από τις μηχανές </a:t>
            </a:r>
            <a:r>
              <a:rPr lang="en-US" sz="2600" dirty="0" smtClean="0"/>
              <a:t>diesel </a:t>
            </a:r>
            <a:r>
              <a:rPr lang="el-GR" sz="2600" dirty="0" smtClean="0"/>
              <a:t>&amp; είναι η πιο σημαντική       προσροφημένων υδρογονανθράκων με καρκινογόνο δράση</a:t>
            </a:r>
          </a:p>
          <a:p>
            <a:pPr algn="just">
              <a:buClr>
                <a:schemeClr val="accent4">
                  <a:lumMod val="75000"/>
                </a:schemeClr>
              </a:buClr>
            </a:pPr>
            <a:r>
              <a:rPr lang="el-GR" sz="2600" dirty="0" smtClean="0"/>
              <a:t>Για τον περιορισμό της ρύπανσης χρησιμοποιούνται καταλύτες που δεσμεύουν τους κύριους ρύπους των αυτοκινήτων.</a:t>
            </a:r>
          </a:p>
          <a:p>
            <a:pPr algn="just">
              <a:buClr>
                <a:schemeClr val="accent4">
                  <a:lumMod val="75000"/>
                </a:schemeClr>
              </a:buClr>
            </a:pPr>
            <a:endParaRPr lang="en-US" sz="2600" dirty="0" smtClean="0">
              <a:solidFill>
                <a:srgbClr val="FF0000"/>
              </a:solidFill>
            </a:endParaRPr>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3419872" y="1556792"/>
            <a:ext cx="618368"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Δεξιό βέλος"/>
          <p:cNvSpPr/>
          <p:nvPr/>
        </p:nvSpPr>
        <p:spPr>
          <a:xfrm>
            <a:off x="4716016" y="2852936"/>
            <a:ext cx="936104"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3" cstate="print"/>
            <a:tile tx="0" ty="0" sx="100000" sy="100000" flip="none" algn="tl"/>
          </a:blipFill>
        </p:spPr>
        <p:txBody>
          <a:bodyPr>
            <a:normAutofit/>
          </a:bodyPr>
          <a:lstStyle/>
          <a:p>
            <a:pPr marL="596646" indent="-514350" algn="ctr">
              <a:buClr>
                <a:schemeClr val="accent4">
                  <a:lumMod val="75000"/>
                </a:schemeClr>
              </a:buClr>
              <a:buNone/>
            </a:pPr>
            <a:r>
              <a:rPr lang="el-GR" b="1" u="sng" dirty="0" smtClean="0"/>
              <a:t>Αυτοκίνητο &amp; Περιβάλλον (2 </a:t>
            </a:r>
            <a:r>
              <a:rPr lang="el-GR" b="1" u="sng" dirty="0" smtClean="0"/>
              <a:t>από 3 </a:t>
            </a:r>
            <a:r>
              <a:rPr lang="el-GR" b="1" u="sng" dirty="0" smtClean="0"/>
              <a:t>)</a:t>
            </a:r>
          </a:p>
          <a:p>
            <a:pPr marL="596646" indent="-514350" algn="just">
              <a:buClr>
                <a:schemeClr val="accent4">
                  <a:lumMod val="75000"/>
                </a:schemeClr>
              </a:buClr>
            </a:pPr>
            <a:r>
              <a:rPr lang="el-GR" sz="2800" dirty="0" smtClean="0"/>
              <a:t>Οι κυριότερες αντιδράσεις καταστροφής ρύπων σε έναν καταλυτικό μετατροπέα</a:t>
            </a:r>
            <a:r>
              <a:rPr lang="en-US" sz="2800" dirty="0" smtClean="0"/>
              <a:t>:</a:t>
            </a:r>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buNone/>
            </a:pPr>
            <a:endParaRPr lang="en-US" sz="2800" dirty="0" smtClean="0"/>
          </a:p>
          <a:p>
            <a:pPr marL="596646" indent="-514350" algn="just">
              <a:buClr>
                <a:schemeClr val="accent4">
                  <a:lumMod val="75000"/>
                </a:schemeClr>
              </a:buClr>
            </a:pPr>
            <a:endParaRPr lang="en-US" b="1" u="sng" dirty="0" smtClean="0"/>
          </a:p>
          <a:p>
            <a:pPr algn="just">
              <a:buClr>
                <a:schemeClr val="accent4">
                  <a:lumMod val="75000"/>
                </a:schemeClr>
              </a:buClr>
              <a:buNone/>
            </a:pPr>
            <a:endParaRPr lang="en-US" sz="2600" dirty="0" smtClean="0">
              <a:solidFill>
                <a:srgbClr val="FF0000"/>
              </a:solidFill>
            </a:endParaRPr>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graphicFrame>
        <p:nvGraphicFramePr>
          <p:cNvPr id="1026" name="Object 2"/>
          <p:cNvGraphicFramePr>
            <a:graphicFrameLocks noChangeAspect="1"/>
          </p:cNvGraphicFramePr>
          <p:nvPr/>
        </p:nvGraphicFramePr>
        <p:xfrm>
          <a:off x="1588682" y="1628800"/>
          <a:ext cx="7339452" cy="2448272"/>
        </p:xfrm>
        <a:graphic>
          <a:graphicData uri="http://schemas.openxmlformats.org/presentationml/2006/ole">
            <p:oleObj spid="_x0000_s1026" name="Equation" r:id="rId4" imgW="3974760" imgH="965160" progId="Equation.DSMT4">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a:bodyPr>
          <a:lstStyle/>
          <a:p>
            <a:pPr marL="596646" indent="-514350" algn="ctr">
              <a:buClr>
                <a:schemeClr val="accent4">
                  <a:lumMod val="75000"/>
                </a:schemeClr>
              </a:buClr>
              <a:buNone/>
            </a:pPr>
            <a:r>
              <a:rPr lang="el-GR" b="1" u="sng" dirty="0" smtClean="0"/>
              <a:t>Αυτοκίνητο &amp; Περιβάλλον </a:t>
            </a:r>
            <a:r>
              <a:rPr lang="el-GR" b="1" u="sng" dirty="0" smtClean="0"/>
              <a:t>(</a:t>
            </a:r>
            <a:r>
              <a:rPr lang="en-US" b="1" u="sng" dirty="0" smtClean="0"/>
              <a:t>3</a:t>
            </a:r>
            <a:r>
              <a:rPr lang="el-GR" b="1" u="sng" dirty="0" smtClean="0"/>
              <a:t> από 3 )</a:t>
            </a:r>
          </a:p>
          <a:p>
            <a:pPr marL="596646" indent="-514350" algn="ctr">
              <a:buClr>
                <a:schemeClr val="accent4">
                  <a:lumMod val="75000"/>
                </a:schemeClr>
              </a:buClr>
              <a:buNone/>
            </a:pPr>
            <a:endParaRPr lang="el-GR" b="1" u="sng" dirty="0" smtClean="0"/>
          </a:p>
          <a:p>
            <a:pPr marL="596646" indent="-514350" algn="just">
              <a:buClr>
                <a:schemeClr val="accent4">
                  <a:lumMod val="75000"/>
                </a:schemeClr>
              </a:buClr>
            </a:pPr>
            <a:r>
              <a:rPr lang="el-GR" sz="2800" dirty="0" smtClean="0"/>
              <a:t>Οι καταλυτικές εξατμίσεις διακρίνονται σε 3 κατηγορίες</a:t>
            </a:r>
            <a:r>
              <a:rPr lang="en-US" sz="2800" dirty="0" smtClean="0"/>
              <a:t>:</a:t>
            </a:r>
            <a:endParaRPr lang="el-GR" sz="2800" dirty="0" smtClean="0"/>
          </a:p>
          <a:p>
            <a:pPr marL="596646" indent="-514350" algn="just">
              <a:buClr>
                <a:schemeClr val="accent4">
                  <a:lumMod val="75000"/>
                </a:schemeClr>
              </a:buClr>
              <a:buNone/>
            </a:pPr>
            <a:endParaRPr lang="en-US" sz="2800" dirty="0" smtClean="0"/>
          </a:p>
          <a:p>
            <a:pPr marL="596646" indent="-514350" algn="just">
              <a:buClr>
                <a:schemeClr val="accent4">
                  <a:lumMod val="75000"/>
                </a:schemeClr>
              </a:buClr>
              <a:buFont typeface="Wingdings" pitchFamily="2" charset="2"/>
              <a:buChar char="ü"/>
            </a:pPr>
            <a:r>
              <a:rPr lang="el-GR" sz="2800" dirty="0" smtClean="0"/>
              <a:t>Καταλυτικός μετατροπέας οξείδωσης</a:t>
            </a:r>
          </a:p>
          <a:p>
            <a:pPr marL="596646" indent="-514350" algn="just">
              <a:buClr>
                <a:schemeClr val="accent4">
                  <a:lumMod val="75000"/>
                </a:schemeClr>
              </a:buClr>
              <a:buFont typeface="Wingdings" pitchFamily="2" charset="2"/>
              <a:buChar char="ü"/>
            </a:pPr>
            <a:r>
              <a:rPr lang="el-GR" sz="2800" dirty="0" smtClean="0"/>
              <a:t>Καταλυτικός μετατροπέας διπλής κλίνης</a:t>
            </a:r>
          </a:p>
          <a:p>
            <a:pPr marL="596646" indent="-514350" algn="just">
              <a:buClr>
                <a:schemeClr val="accent4">
                  <a:lumMod val="75000"/>
                </a:schemeClr>
              </a:buClr>
              <a:buFont typeface="Wingdings" pitchFamily="2" charset="2"/>
              <a:buChar char="ü"/>
            </a:pPr>
            <a:r>
              <a:rPr lang="el-GR" sz="2800" dirty="0" smtClean="0"/>
              <a:t>Καταλυτικός μετατροπέας τριών δρόμων ή τριοδικός καταλυτικός </a:t>
            </a:r>
            <a:r>
              <a:rPr lang="el-GR" sz="2800" dirty="0" err="1" smtClean="0"/>
              <a:t>μετατρόπέας</a:t>
            </a:r>
            <a:r>
              <a:rPr lang="el-GR" sz="2800" dirty="0" smtClean="0"/>
              <a:t> </a:t>
            </a: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pPr>
            <a:endParaRPr lang="en-US" sz="2800" dirty="0" smtClean="0"/>
          </a:p>
          <a:p>
            <a:pPr marL="596646" indent="-514350" algn="just">
              <a:buClr>
                <a:schemeClr val="accent4">
                  <a:lumMod val="75000"/>
                </a:schemeClr>
              </a:buClr>
              <a:buNone/>
            </a:pPr>
            <a:endParaRPr lang="en-US" sz="2800" dirty="0" smtClean="0"/>
          </a:p>
          <a:p>
            <a:pPr marL="596646" indent="-514350" algn="just">
              <a:buClr>
                <a:schemeClr val="accent4">
                  <a:lumMod val="75000"/>
                </a:schemeClr>
              </a:buClr>
            </a:pPr>
            <a:endParaRPr lang="en-US" b="1" u="sng" dirty="0" smtClean="0"/>
          </a:p>
          <a:p>
            <a:pPr algn="just">
              <a:buClr>
                <a:schemeClr val="accent4">
                  <a:lumMod val="75000"/>
                </a:schemeClr>
              </a:buClr>
              <a:buNone/>
            </a:pPr>
            <a:endParaRPr lang="en-US" sz="2600" dirty="0" smtClean="0">
              <a:solidFill>
                <a:srgbClr val="FF0000"/>
              </a:solidFill>
            </a:endParaRPr>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sz="2800" b="1" u="sng" dirty="0" err="1" smtClean="0"/>
              <a:t>Καπνομίχλη</a:t>
            </a:r>
            <a:r>
              <a:rPr lang="el-GR" sz="2800" b="1" u="sng" dirty="0" smtClean="0"/>
              <a:t> τύπου Λονδίνου (</a:t>
            </a:r>
            <a:r>
              <a:rPr lang="en-US" sz="2800" b="1" u="sng" dirty="0" smtClean="0"/>
              <a:t>Smog </a:t>
            </a:r>
            <a:r>
              <a:rPr lang="el-GR" sz="2800" b="1" u="sng" dirty="0" smtClean="0"/>
              <a:t>του Λονδίνου)</a:t>
            </a:r>
          </a:p>
          <a:p>
            <a:pPr algn="just">
              <a:buClr>
                <a:schemeClr val="accent4">
                  <a:lumMod val="75000"/>
                </a:schemeClr>
              </a:buClr>
            </a:pPr>
            <a:r>
              <a:rPr lang="el-GR" sz="2800" dirty="0" smtClean="0"/>
              <a:t>Υψηλές συγκεντρώσεις θείου και καπνού</a:t>
            </a:r>
          </a:p>
          <a:p>
            <a:pPr algn="just">
              <a:buClr>
                <a:schemeClr val="accent4">
                  <a:lumMod val="75000"/>
                </a:schemeClr>
              </a:buClr>
            </a:pPr>
            <a:r>
              <a:rPr lang="el-GR" sz="2800" dirty="0" smtClean="0"/>
              <a:t>Τέλος φθινοπώρου και χειμώνα         παρατεταμένη θερμοκρασιακή αναστροφή και υψηλή ατμοσφαιρική υγρασία με παραγωγή καπνού και </a:t>
            </a:r>
            <a:r>
              <a:rPr lang="en-US" sz="2800" dirty="0" smtClean="0"/>
              <a:t>SO</a:t>
            </a:r>
            <a:r>
              <a:rPr lang="en-US" sz="2800" baseline="-25000" dirty="0" smtClean="0"/>
              <a:t>2</a:t>
            </a:r>
          </a:p>
          <a:p>
            <a:pPr algn="just">
              <a:buClr>
                <a:schemeClr val="accent4">
                  <a:lumMod val="75000"/>
                </a:schemeClr>
              </a:buClr>
            </a:pPr>
            <a:r>
              <a:rPr lang="en-US" sz="2800" dirty="0" smtClean="0"/>
              <a:t>To SO</a:t>
            </a:r>
            <a:r>
              <a:rPr lang="en-US" sz="2800" baseline="-25000" dirty="0" smtClean="0"/>
              <a:t>2 </a:t>
            </a:r>
            <a:r>
              <a:rPr lang="el-GR" sz="2800" dirty="0" smtClean="0"/>
              <a:t>οξειδώνεται σε </a:t>
            </a:r>
            <a:r>
              <a:rPr lang="en-US" sz="2800" dirty="0" smtClean="0"/>
              <a:t> SO</a:t>
            </a:r>
            <a:r>
              <a:rPr lang="el-GR" sz="2800" baseline="-25000" dirty="0" smtClean="0"/>
              <a:t>3</a:t>
            </a:r>
            <a:r>
              <a:rPr lang="el-GR" sz="2800" dirty="0" smtClean="0"/>
              <a:t>       ατμοσφαιρική υγρασία &amp; παράγονται θειικά άλατα και θειικό σε αέρια &amp; σωματιδιακή φάση.</a:t>
            </a:r>
          </a:p>
          <a:p>
            <a:pPr algn="just">
              <a:buClr>
                <a:schemeClr val="accent4">
                  <a:lumMod val="75000"/>
                </a:schemeClr>
              </a:buClr>
            </a:pPr>
            <a:r>
              <a:rPr lang="el-GR" sz="2800" dirty="0" smtClean="0"/>
              <a:t>Το όνομα οφείλεται στη «μαύρη» ομίχλη στα γεγονότα του Λονδίνου το 1952.</a:t>
            </a:r>
          </a:p>
          <a:p>
            <a:pPr algn="just">
              <a:buClr>
                <a:schemeClr val="accent4">
                  <a:lumMod val="75000"/>
                </a:schemeClr>
              </a:buClr>
              <a:buFont typeface="Wingdings" pitchFamily="2" charset="2"/>
              <a:buChar char="Ø"/>
            </a:pPr>
            <a:endParaRPr lang="el-GR" sz="28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4" name="3 - Δεξιό βέλος"/>
          <p:cNvSpPr/>
          <p:nvPr/>
        </p:nvSpPr>
        <p:spPr>
          <a:xfrm>
            <a:off x="1043608" y="1916832"/>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Δεξιό βέλος"/>
          <p:cNvSpPr/>
          <p:nvPr/>
        </p:nvSpPr>
        <p:spPr>
          <a:xfrm>
            <a:off x="6084168" y="3284984"/>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sz="2800" b="1" u="sng" dirty="0" smtClean="0"/>
              <a:t>Παράγοντες δημιουργίας νέφους </a:t>
            </a:r>
            <a:r>
              <a:rPr lang="el-GR" sz="2800" b="1" u="sng" dirty="0" err="1" smtClean="0"/>
              <a:t>καπνομίχλης</a:t>
            </a:r>
            <a:r>
              <a:rPr lang="el-GR" sz="2800" b="1" u="sng" dirty="0" smtClean="0"/>
              <a:t> τύπου Λονδίνου (</a:t>
            </a:r>
            <a:r>
              <a:rPr lang="en-US" sz="2800" b="1" u="sng" dirty="0" smtClean="0"/>
              <a:t>Smog </a:t>
            </a:r>
            <a:r>
              <a:rPr lang="el-GR" sz="2800" b="1" u="sng" dirty="0" smtClean="0"/>
              <a:t>του Λονδίνου)</a:t>
            </a:r>
          </a:p>
          <a:p>
            <a:pPr algn="ctr">
              <a:buClr>
                <a:schemeClr val="accent4">
                  <a:lumMod val="75000"/>
                </a:schemeClr>
              </a:buClr>
              <a:buNone/>
            </a:pPr>
            <a:endParaRPr lang="el-GR" sz="2800" b="1" u="sng" dirty="0" smtClean="0"/>
          </a:p>
          <a:p>
            <a:pPr algn="just">
              <a:buClr>
                <a:schemeClr val="accent4">
                  <a:lumMod val="75000"/>
                </a:schemeClr>
              </a:buClr>
            </a:pPr>
            <a:r>
              <a:rPr lang="el-GR" sz="2800" dirty="0" smtClean="0"/>
              <a:t>Άπνοια &amp; θερμοκρασιακή αναστροφή</a:t>
            </a:r>
          </a:p>
          <a:p>
            <a:pPr algn="just">
              <a:buClr>
                <a:schemeClr val="accent4">
                  <a:lumMod val="75000"/>
                </a:schemeClr>
              </a:buClr>
            </a:pPr>
            <a:r>
              <a:rPr lang="el-GR" sz="2800" dirty="0" smtClean="0"/>
              <a:t>Εκπομπή καπνού  &amp; </a:t>
            </a:r>
            <a:r>
              <a:rPr lang="en-US" sz="2800" dirty="0" smtClean="0"/>
              <a:t>SO</a:t>
            </a:r>
            <a:r>
              <a:rPr lang="en-US" sz="2800" baseline="-25000" dirty="0" smtClean="0"/>
              <a:t>2</a:t>
            </a:r>
          </a:p>
          <a:p>
            <a:pPr algn="just">
              <a:buClr>
                <a:schemeClr val="accent4">
                  <a:lumMod val="75000"/>
                </a:schemeClr>
              </a:buClr>
            </a:pPr>
            <a:r>
              <a:rPr lang="el-GR" sz="2800" dirty="0" smtClean="0"/>
              <a:t>Ομίχλη   </a:t>
            </a:r>
            <a:r>
              <a:rPr lang="en-US" sz="2800" dirty="0" smtClean="0"/>
              <a:t>   </a:t>
            </a:r>
            <a:r>
              <a:rPr lang="el-GR" sz="2800" dirty="0" smtClean="0"/>
              <a:t> </a:t>
            </a:r>
            <a:r>
              <a:rPr lang="en-US" sz="2800" dirty="0" smtClean="0"/>
              <a:t>H</a:t>
            </a:r>
            <a:r>
              <a:rPr lang="en-US" sz="2800" baseline="-25000" dirty="0" smtClean="0"/>
              <a:t>2</a:t>
            </a:r>
            <a:r>
              <a:rPr lang="en-US" sz="2800" dirty="0" smtClean="0"/>
              <a:t>SO</a:t>
            </a:r>
            <a:r>
              <a:rPr lang="en-US" sz="2800" baseline="-25000" dirty="0" smtClean="0"/>
              <a:t>4 </a:t>
            </a:r>
            <a:r>
              <a:rPr lang="el-GR" sz="2800" dirty="0" smtClean="0"/>
              <a:t>&amp; παρατείνει το φαινόμενο της θερμοκρασιακής αναστροφής</a:t>
            </a:r>
          </a:p>
          <a:p>
            <a:pPr algn="just">
              <a:buClr>
                <a:schemeClr val="accent4">
                  <a:lumMod val="75000"/>
                </a:schemeClr>
              </a:buClr>
              <a:buFont typeface="Wingdings" pitchFamily="2" charset="2"/>
              <a:buChar char="v"/>
            </a:pPr>
            <a:r>
              <a:rPr lang="el-GR" sz="2800" dirty="0" smtClean="0"/>
              <a:t>Στο επεισόδιο του Λονδίνου (5 μέρες)  </a:t>
            </a:r>
            <a:r>
              <a:rPr lang="en-US" sz="2800" dirty="0" smtClean="0"/>
              <a:t>C</a:t>
            </a:r>
            <a:r>
              <a:rPr lang="en-US" sz="2800" baseline="-25000" dirty="0" smtClean="0"/>
              <a:t>SO2 </a:t>
            </a:r>
            <a:r>
              <a:rPr lang="en-US" sz="2800" dirty="0" smtClean="0"/>
              <a:t>&amp; C</a:t>
            </a:r>
            <a:r>
              <a:rPr lang="el-GR" sz="2800" baseline="-25000" dirty="0" smtClean="0"/>
              <a:t>καπνού   </a:t>
            </a:r>
            <a:r>
              <a:rPr lang="el-GR" sz="2800" dirty="0" smtClean="0"/>
              <a:t>~4000μ</a:t>
            </a:r>
            <a:r>
              <a:rPr lang="en-US" sz="2800" dirty="0" smtClean="0"/>
              <a:t>g/m</a:t>
            </a:r>
            <a:r>
              <a:rPr lang="en-US" sz="2800" baseline="30000" dirty="0" smtClean="0"/>
              <a:t>3</a:t>
            </a:r>
          </a:p>
          <a:p>
            <a:pPr algn="just">
              <a:buClr>
                <a:schemeClr val="accent4">
                  <a:lumMod val="75000"/>
                </a:schemeClr>
              </a:buClr>
              <a:buFont typeface="Wingdings" pitchFamily="2" charset="2"/>
              <a:buChar char="v"/>
            </a:pPr>
            <a:r>
              <a:rPr lang="en-US" sz="2800" dirty="0" smtClean="0"/>
              <a:t> </a:t>
            </a:r>
            <a:r>
              <a:rPr lang="el-GR" sz="2800" dirty="0" smtClean="0"/>
              <a:t>Προήλθαν θάνατοι από</a:t>
            </a:r>
            <a:r>
              <a:rPr lang="en-US" sz="2800" dirty="0" smtClean="0"/>
              <a:t>:</a:t>
            </a:r>
          </a:p>
          <a:p>
            <a:pPr algn="just">
              <a:buClr>
                <a:schemeClr val="accent4">
                  <a:lumMod val="75000"/>
                </a:schemeClr>
              </a:buClr>
              <a:buFont typeface="Wingdings" pitchFamily="2" charset="2"/>
              <a:buChar char="ü"/>
            </a:pPr>
            <a:r>
              <a:rPr lang="el-GR" sz="2800" dirty="0" smtClean="0"/>
              <a:t> βρογχίτιδα (39%)</a:t>
            </a:r>
            <a:endParaRPr lang="en-US" sz="2800" dirty="0" smtClean="0"/>
          </a:p>
          <a:p>
            <a:pPr algn="just">
              <a:buClr>
                <a:schemeClr val="accent4">
                  <a:lumMod val="75000"/>
                </a:schemeClr>
              </a:buClr>
              <a:buFont typeface="Wingdings" pitchFamily="2" charset="2"/>
              <a:buChar char="ü"/>
            </a:pPr>
            <a:r>
              <a:rPr lang="el-GR" sz="2800" dirty="0" smtClean="0"/>
              <a:t>διάφορες αναπνευστικές παθήσεις (17%)</a:t>
            </a:r>
          </a:p>
          <a:p>
            <a:pPr algn="just">
              <a:buClr>
                <a:schemeClr val="accent4">
                  <a:lumMod val="75000"/>
                </a:schemeClr>
              </a:buClr>
              <a:buFont typeface="Wingdings" pitchFamily="2" charset="2"/>
              <a:buChar char="ü"/>
            </a:pPr>
            <a:r>
              <a:rPr lang="el-GR" sz="2800" dirty="0" smtClean="0"/>
              <a:t>καρδιακές παθήσεις (20%)</a:t>
            </a:r>
          </a:p>
          <a:p>
            <a:pPr algn="just">
              <a:buClr>
                <a:schemeClr val="accent4">
                  <a:lumMod val="75000"/>
                </a:schemeClr>
              </a:buClr>
              <a:buNone/>
            </a:pPr>
            <a:endParaRPr lang="el-GR" sz="2800" baseline="300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
        <p:nvSpPr>
          <p:cNvPr id="5" name="4 - Δεξιό βέλος"/>
          <p:cNvSpPr/>
          <p:nvPr/>
        </p:nvSpPr>
        <p:spPr>
          <a:xfrm>
            <a:off x="2771800" y="2492896"/>
            <a:ext cx="474352" cy="432048"/>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p:cNvPicPr>
            <a:picLocks noGrp="1" noChangeAspect="1" noChangeArrowheads="1"/>
          </p:cNvPicPr>
          <p:nvPr>
            <p:ph idx="1"/>
          </p:nvPr>
        </p:nvPicPr>
        <p:blipFill>
          <a:blip r:embed="rId2" cstate="print">
            <a:duotone>
              <a:prstClr val="black"/>
              <a:schemeClr val="accent4">
                <a:tint val="45000"/>
                <a:satMod val="400000"/>
              </a:schemeClr>
            </a:duotone>
          </a:blip>
          <a:srcRect/>
          <a:stretch>
            <a:fillRect/>
          </a:stretch>
        </p:blipFill>
        <p:spPr bwMode="auto">
          <a:xfrm>
            <a:off x="1115616" y="0"/>
            <a:ext cx="7785468" cy="64807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2"/>
          <p:cNvPicPr>
            <a:picLocks noGrp="1" noChangeAspect="1" noChangeArrowheads="1"/>
          </p:cNvPicPr>
          <p:nvPr>
            <p:ph idx="1"/>
          </p:nvPr>
        </p:nvPicPr>
        <p:blipFill>
          <a:blip r:embed="rId2" cstate="print">
            <a:duotone>
              <a:prstClr val="black"/>
              <a:schemeClr val="accent4">
                <a:tint val="45000"/>
                <a:satMod val="400000"/>
              </a:schemeClr>
            </a:duotone>
          </a:blip>
          <a:srcRect/>
          <a:stretch>
            <a:fillRect/>
          </a:stretch>
        </p:blipFill>
        <p:spPr bwMode="auto">
          <a:xfrm>
            <a:off x="1115616" y="188640"/>
            <a:ext cx="7776864" cy="64807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3" cstate="print"/>
            <a:srcRect/>
            <a:tile tx="0" ty="0" sx="100000" sy="100000" flip="none" algn="tl"/>
          </a:blipFill>
        </p:spPr>
        <p:txBody>
          <a:bodyPr>
            <a:normAutofit/>
          </a:bodyPr>
          <a:lstStyle/>
          <a:p>
            <a:pPr algn="ctr">
              <a:buNone/>
            </a:pPr>
            <a:r>
              <a:rPr lang="el-GR" sz="2800" b="1" u="sng" dirty="0" smtClean="0"/>
              <a:t>Πηγές Εκπομπής Υδρογονανθράκων</a:t>
            </a:r>
            <a:r>
              <a:rPr lang="en-US" sz="2800" b="1" dirty="0" smtClean="0"/>
              <a:t>:</a:t>
            </a:r>
            <a:endParaRPr lang="el-GR" sz="2800" b="1" dirty="0" smtClean="0"/>
          </a:p>
          <a:p>
            <a:r>
              <a:rPr lang="el-GR" sz="2800" b="1" dirty="0" smtClean="0"/>
              <a:t>Φυσικές Πηγές (94%)</a:t>
            </a:r>
          </a:p>
          <a:p>
            <a:r>
              <a:rPr lang="el-GR" sz="2800" b="1" dirty="0" smtClean="0"/>
              <a:t>Ανθρωπογενείς Πηγές (6%)</a:t>
            </a:r>
          </a:p>
          <a:p>
            <a:pPr>
              <a:buFont typeface="Wingdings" pitchFamily="2" charset="2"/>
              <a:buChar char="ü"/>
            </a:pPr>
            <a:r>
              <a:rPr lang="el-GR" sz="2800" dirty="0" smtClean="0"/>
              <a:t>Καύσεις (πετρέλαιο, λιγνίτης)</a:t>
            </a:r>
          </a:p>
          <a:p>
            <a:pPr>
              <a:buFont typeface="Wingdings" pitchFamily="2" charset="2"/>
              <a:buChar char="ü"/>
            </a:pPr>
            <a:r>
              <a:rPr lang="el-GR" sz="2800" dirty="0" smtClean="0"/>
              <a:t>Εξατμίσεις Πετρελαιοειδών &amp; Οργανικών διαλυτών</a:t>
            </a:r>
          </a:p>
          <a:p>
            <a:pPr>
              <a:buFont typeface="Wingdings" pitchFamily="2" charset="2"/>
              <a:buChar char="ü"/>
            </a:pPr>
            <a:r>
              <a:rPr lang="el-GR" sz="2800" dirty="0" smtClean="0"/>
              <a:t>Αερολύματα Πετροχημικών Βιομηχανιών</a:t>
            </a:r>
          </a:p>
          <a:p>
            <a:pPr algn="ctr">
              <a:buNone/>
            </a:pPr>
            <a:r>
              <a:rPr lang="el-GR" sz="2800" b="1" dirty="0" smtClean="0"/>
              <a:t>  </a:t>
            </a:r>
          </a:p>
          <a:p>
            <a:pPr algn="ctr">
              <a:buNone/>
            </a:pPr>
            <a:r>
              <a:rPr lang="el-GR" sz="2800" b="1" dirty="0" smtClean="0"/>
              <a:t>  Οι </a:t>
            </a:r>
            <a:r>
              <a:rPr lang="en-US" sz="2800" b="1" dirty="0" smtClean="0"/>
              <a:t>HC </a:t>
            </a:r>
            <a:r>
              <a:rPr lang="el-GR" sz="2800" b="1" dirty="0" smtClean="0"/>
              <a:t>των μεγάλων αστικών κέντρων συμβάλλουν στη δημιουργία της φωτοχημικής </a:t>
            </a:r>
            <a:r>
              <a:rPr lang="el-GR" sz="2800" b="1" dirty="0" err="1" smtClean="0"/>
              <a:t>καπνομίχλης</a:t>
            </a:r>
            <a:r>
              <a:rPr lang="el-GR" sz="2800" b="1" dirty="0" smtClean="0"/>
              <a:t>.</a:t>
            </a:r>
          </a:p>
          <a:p>
            <a:pPr algn="ctr">
              <a:buNone/>
            </a:pPr>
            <a:r>
              <a:rPr lang="el-GR" sz="2800" b="1" dirty="0" smtClean="0"/>
              <a:t>Οι ΠΑΥ έχουν </a:t>
            </a:r>
            <a:r>
              <a:rPr lang="el-GR" sz="2800" b="1" dirty="0" err="1" smtClean="0"/>
              <a:t>μεταλλαξιογόνο</a:t>
            </a:r>
            <a:r>
              <a:rPr lang="el-GR" sz="2800" b="1" dirty="0" smtClean="0"/>
              <a:t> δράση.</a:t>
            </a:r>
          </a:p>
          <a:p>
            <a:pPr>
              <a:buFont typeface="Wingdings" pitchFamily="2" charset="2"/>
              <a:buChar char="ü"/>
            </a:pPr>
            <a:endParaRPr lang="el-GR" sz="2800" b="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2"/>
          <p:cNvPicPr>
            <a:picLocks noGrp="1" noChangeAspect="1" noChangeArrowheads="1"/>
          </p:cNvPicPr>
          <p:nvPr>
            <p:ph idx="1"/>
          </p:nvPr>
        </p:nvPicPr>
        <p:blipFill>
          <a:blip r:embed="rId2" cstate="print"/>
          <a:srcRect/>
          <a:stretch>
            <a:fillRect/>
          </a:stretch>
        </p:blipFill>
        <p:spPr bwMode="auto">
          <a:xfrm>
            <a:off x="1173442" y="188640"/>
            <a:ext cx="7647030" cy="64087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2"/>
          <p:cNvPicPr>
            <a:picLocks noGrp="1" noChangeAspect="1" noChangeArrowheads="1"/>
          </p:cNvPicPr>
          <p:nvPr>
            <p:ph idx="1"/>
          </p:nvPr>
        </p:nvPicPr>
        <p:blipFill>
          <a:blip r:embed="rId2" cstate="print"/>
          <a:srcRect/>
          <a:stretch>
            <a:fillRect/>
          </a:stretch>
        </p:blipFill>
        <p:spPr bwMode="auto">
          <a:xfrm>
            <a:off x="1214414" y="214290"/>
            <a:ext cx="7643866" cy="56436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a:blipFill>
            <a:blip r:embed="rId2" cstate="print"/>
            <a:tile tx="0" ty="0" sx="100000" sy="100000" flip="none" algn="tl"/>
          </a:blipFill>
        </p:spPr>
        <p:txBody>
          <a:bodyPr>
            <a:normAutofit/>
          </a:bodyPr>
          <a:lstStyle/>
          <a:p>
            <a:pPr algn="ctr">
              <a:buClr>
                <a:schemeClr val="accent4">
                  <a:lumMod val="75000"/>
                </a:schemeClr>
              </a:buClr>
              <a:buNone/>
            </a:pPr>
            <a:r>
              <a:rPr lang="el-GR" sz="2800" b="1" u="sng" dirty="0" err="1" smtClean="0"/>
              <a:t>Προυποθέσεις</a:t>
            </a:r>
            <a:r>
              <a:rPr lang="el-GR" sz="2800" b="1" u="sng" dirty="0" smtClean="0"/>
              <a:t>  δημιουργίας φωτοχημικής  </a:t>
            </a:r>
            <a:r>
              <a:rPr lang="el-GR" sz="2800" b="1" u="sng" dirty="0" err="1" smtClean="0"/>
              <a:t>καπνομίχλης</a:t>
            </a:r>
            <a:endParaRPr lang="el-GR" sz="2800" b="1" u="sng" dirty="0" smtClean="0"/>
          </a:p>
          <a:p>
            <a:pPr algn="just">
              <a:buClr>
                <a:schemeClr val="accent4">
                  <a:lumMod val="75000"/>
                </a:schemeClr>
              </a:buClr>
            </a:pPr>
            <a:r>
              <a:rPr lang="el-GR" sz="2800" dirty="0" smtClean="0"/>
              <a:t>Να υπάρχει άπνοια &amp; θερμοκρασιακή αναστροφή</a:t>
            </a:r>
          </a:p>
          <a:p>
            <a:pPr algn="just">
              <a:buClr>
                <a:schemeClr val="accent4">
                  <a:lumMod val="75000"/>
                </a:schemeClr>
              </a:buClr>
            </a:pPr>
            <a:r>
              <a:rPr lang="el-GR" sz="2800" dirty="0" smtClean="0"/>
              <a:t>Να υπάρχουν εκπομπές πρωτογενών ρύπων (</a:t>
            </a:r>
            <a:r>
              <a:rPr lang="en-US" sz="2800" dirty="0" smtClean="0"/>
              <a:t>HC, </a:t>
            </a:r>
            <a:r>
              <a:rPr lang="en-US" sz="2800" dirty="0" err="1" smtClean="0"/>
              <a:t>NO</a:t>
            </a:r>
            <a:r>
              <a:rPr lang="en-US" sz="2800" baseline="-25000" dirty="0" err="1" smtClean="0"/>
              <a:t>x</a:t>
            </a:r>
            <a:r>
              <a:rPr lang="en-US" sz="2800" dirty="0" smtClean="0"/>
              <a:t>,  CO)</a:t>
            </a:r>
          </a:p>
          <a:p>
            <a:pPr algn="just">
              <a:buClr>
                <a:schemeClr val="accent4">
                  <a:lumMod val="75000"/>
                </a:schemeClr>
              </a:buClr>
            </a:pPr>
            <a:r>
              <a:rPr lang="el-GR" sz="2800" dirty="0" smtClean="0"/>
              <a:t>Να υπάρχει ηλιακή ακτινοβολία μεγάλης έντασης</a:t>
            </a:r>
          </a:p>
          <a:p>
            <a:pPr algn="just">
              <a:buClr>
                <a:schemeClr val="accent4">
                  <a:lumMod val="75000"/>
                </a:schemeClr>
              </a:buClr>
              <a:buFont typeface="Wingdings" pitchFamily="2" charset="2"/>
              <a:buChar char="v"/>
            </a:pPr>
            <a:r>
              <a:rPr lang="el-GR" sz="2800" b="1" dirty="0" smtClean="0"/>
              <a:t>Συνεπώς, κατάλληλες συνθήκες για δημιουργία φωτοχημικής  </a:t>
            </a:r>
            <a:r>
              <a:rPr lang="el-GR" sz="2800" b="1" dirty="0" err="1" smtClean="0"/>
              <a:t>καπνομίχλης</a:t>
            </a:r>
            <a:r>
              <a:rPr lang="el-GR" sz="2800" b="1" dirty="0" smtClean="0"/>
              <a:t> είναι</a:t>
            </a:r>
            <a:r>
              <a:rPr lang="en-US" sz="2800" b="1" dirty="0" smtClean="0"/>
              <a:t>:</a:t>
            </a:r>
          </a:p>
          <a:p>
            <a:pPr algn="just">
              <a:buClr>
                <a:schemeClr val="accent4">
                  <a:lumMod val="75000"/>
                </a:schemeClr>
              </a:buClr>
              <a:buFont typeface="Wingdings" pitchFamily="2" charset="2"/>
              <a:buChar char="ü"/>
            </a:pPr>
            <a:r>
              <a:rPr lang="el-GR" sz="2800" dirty="0" smtClean="0"/>
              <a:t>η έντονη ηλιοφάνεια</a:t>
            </a:r>
          </a:p>
          <a:p>
            <a:pPr algn="just">
              <a:buClr>
                <a:schemeClr val="accent4">
                  <a:lumMod val="75000"/>
                </a:schemeClr>
              </a:buClr>
              <a:buFont typeface="Wingdings" pitchFamily="2" charset="2"/>
              <a:buChar char="ü"/>
            </a:pPr>
            <a:r>
              <a:rPr lang="el-GR" sz="2800" dirty="0" smtClean="0"/>
              <a:t>η μεγάλη ρύπανση από αυτοκίνητα</a:t>
            </a:r>
          </a:p>
          <a:p>
            <a:pPr algn="just">
              <a:buClr>
                <a:schemeClr val="accent4">
                  <a:lumMod val="75000"/>
                </a:schemeClr>
              </a:buClr>
              <a:buFont typeface="Wingdings" pitchFamily="2" charset="2"/>
              <a:buChar char="ü"/>
            </a:pPr>
            <a:r>
              <a:rPr lang="el-GR" sz="2800" dirty="0" smtClean="0"/>
              <a:t>η γεωμορφολογική διαμόρφωση που δημιουργεί θερμοκρασιακή αναστροφή ακόμα και με καλοκαιρία </a:t>
            </a:r>
          </a:p>
          <a:p>
            <a:pPr algn="just">
              <a:buClr>
                <a:schemeClr val="accent4">
                  <a:lumMod val="75000"/>
                </a:schemeClr>
              </a:buClr>
              <a:buNone/>
            </a:pPr>
            <a:endParaRPr lang="el-GR" sz="2800" baseline="30000" dirty="0" smtClean="0"/>
          </a:p>
          <a:p>
            <a:pPr algn="just">
              <a:buClr>
                <a:schemeClr val="accent4">
                  <a:lumMod val="75000"/>
                </a:schemeClr>
              </a:buClr>
              <a:buNone/>
            </a:pPr>
            <a:endParaRPr lang="en-US" dirty="0" smtClean="0"/>
          </a:p>
          <a:p>
            <a:pPr algn="just">
              <a:buClr>
                <a:schemeClr val="accent4">
                  <a:lumMod val="75000"/>
                </a:schemeClr>
              </a:buClr>
              <a:buNone/>
            </a:pPr>
            <a:endParaRPr lang="el-GR" dirty="0" smtClean="0"/>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87624" y="332656"/>
            <a:ext cx="7632848" cy="6336704"/>
          </a:xfrm>
          <a:blipFill>
            <a:blip r:embed="rId2" cstate="print"/>
            <a:tile tx="0" ty="0" sx="100000" sy="100000" flip="none" algn="tl"/>
          </a:blipFill>
        </p:spPr>
        <p:txBody>
          <a:bodyPr>
            <a:normAutofit fontScale="92500"/>
          </a:bodyPr>
          <a:lstStyle/>
          <a:p>
            <a:pPr algn="ctr">
              <a:buClr>
                <a:schemeClr val="accent4">
                  <a:lumMod val="75000"/>
                </a:schemeClr>
              </a:buClr>
              <a:buNone/>
            </a:pPr>
            <a:r>
              <a:rPr lang="el-GR" sz="3000" b="1" u="sng" dirty="0" smtClean="0"/>
              <a:t>Προβλήματα από τη φωτοχημική  </a:t>
            </a:r>
            <a:r>
              <a:rPr lang="el-GR" sz="3000" b="1" u="sng" dirty="0" err="1" smtClean="0"/>
              <a:t>καπνομίχλη</a:t>
            </a:r>
            <a:endParaRPr lang="en-US" sz="3000" dirty="0" smtClean="0"/>
          </a:p>
          <a:p>
            <a:pPr algn="just">
              <a:buClr>
                <a:schemeClr val="accent4">
                  <a:lumMod val="75000"/>
                </a:schemeClr>
              </a:buClr>
            </a:pPr>
            <a:r>
              <a:rPr lang="el-GR" dirty="0" smtClean="0"/>
              <a:t>Προκαλεί μείωση ορατότητας &amp; γενική δυσφορία στον πληθυσμό</a:t>
            </a:r>
          </a:p>
          <a:p>
            <a:pPr algn="just">
              <a:buClr>
                <a:schemeClr val="accent4">
                  <a:lumMod val="75000"/>
                </a:schemeClr>
              </a:buClr>
            </a:pPr>
            <a:r>
              <a:rPr lang="el-GR" dirty="0" smtClean="0"/>
              <a:t>Δημιουργεί εκτεταμένες καταστροφές στη βλάστηση και στις καλλιέργειες</a:t>
            </a:r>
          </a:p>
          <a:p>
            <a:pPr algn="just">
              <a:buClr>
                <a:schemeClr val="accent4">
                  <a:lumMod val="75000"/>
                </a:schemeClr>
              </a:buClr>
            </a:pPr>
            <a:r>
              <a:rPr lang="el-GR" dirty="0" smtClean="0"/>
              <a:t>Στους ανθρώπους προκαλεί ερεθισμό στα μάτια &amp; στο φάρυγγα προσβάλλοντας τα ασθματικά άτομα &amp; μειώνει την λειτουργική αποτελεσματικότητα των πνευμόνων. </a:t>
            </a:r>
          </a:p>
          <a:p>
            <a:pPr algn="just">
              <a:buClr>
                <a:schemeClr val="accent4">
                  <a:lumMod val="75000"/>
                </a:schemeClr>
              </a:buClr>
            </a:pPr>
            <a:r>
              <a:rPr lang="el-GR" dirty="0" smtClean="0"/>
              <a:t>Αλλοιώνονται τα χρώματα των ινών &amp; των υφασμάτων, κυρίως προσβάλλονται τα υλικά που έχουν ως βάση το καουτσούκ.</a:t>
            </a:r>
          </a:p>
          <a:p>
            <a:pPr algn="ctr">
              <a:buClr>
                <a:schemeClr val="accent4">
                  <a:lumMod val="75000"/>
                </a:schemeClr>
              </a:buClr>
              <a:buNone/>
            </a:pPr>
            <a:endParaRPr lang="el-GR" u="sng" dirty="0" smtClean="0"/>
          </a:p>
          <a:p>
            <a:pPr algn="just">
              <a:buClr>
                <a:schemeClr val="accent4">
                  <a:lumMod val="75000"/>
                </a:schemeClr>
              </a:buClr>
            </a:pPr>
            <a:endParaRPr lang="el-GR" dirty="0" smtClean="0"/>
          </a:p>
          <a:p>
            <a:pPr algn="just">
              <a:buClr>
                <a:schemeClr val="accent4">
                  <a:lumMod val="75000"/>
                </a:schemeClr>
              </a:buClr>
            </a:pPr>
            <a:endParaRPr lang="el-GR"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2"/>
          <p:cNvPicPr>
            <a:picLocks noGrp="1" noChangeAspect="1" noChangeArrowheads="1"/>
          </p:cNvPicPr>
          <p:nvPr>
            <p:ph idx="1"/>
          </p:nvPr>
        </p:nvPicPr>
        <p:blipFill>
          <a:blip r:embed="rId2" cstate="print">
            <a:duotone>
              <a:prstClr val="black"/>
              <a:schemeClr val="accent4">
                <a:tint val="45000"/>
                <a:satMod val="400000"/>
              </a:schemeClr>
            </a:duotone>
            <a:lum bright="4000" contrast="13000"/>
          </a:blip>
          <a:srcRect/>
          <a:stretch>
            <a:fillRect/>
          </a:stretch>
        </p:blipFill>
        <p:spPr bwMode="auto">
          <a:xfrm>
            <a:off x="1115616" y="188640"/>
            <a:ext cx="7632848" cy="62646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2"/>
          <p:cNvPicPr>
            <a:picLocks noGrp="1" noChangeAspect="1" noChangeArrowheads="1"/>
          </p:cNvPicPr>
          <p:nvPr>
            <p:ph idx="1"/>
          </p:nvPr>
        </p:nvPicPr>
        <p:blipFill>
          <a:blip r:embed="rId2" cstate="print">
            <a:duotone>
              <a:prstClr val="black"/>
              <a:schemeClr val="accent4">
                <a:tint val="45000"/>
                <a:satMod val="400000"/>
              </a:schemeClr>
            </a:duotone>
          </a:blip>
          <a:srcRect/>
          <a:stretch>
            <a:fillRect/>
          </a:stretch>
        </p:blipFill>
        <p:spPr bwMode="auto">
          <a:xfrm>
            <a:off x="1259632" y="332656"/>
            <a:ext cx="7632848" cy="609674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42976" y="357166"/>
            <a:ext cx="7790712" cy="6312194"/>
          </a:xfrm>
          <a:blipFill>
            <a:blip r:embed="rId2" cstate="print"/>
            <a:tile tx="0" ty="0" sx="100000" sy="100000" flip="none" algn="tl"/>
          </a:blipFill>
        </p:spPr>
        <p:txBody>
          <a:bodyPr>
            <a:normAutofit fontScale="25000" lnSpcReduction="20000"/>
          </a:bodyPr>
          <a:lstStyle/>
          <a:p>
            <a:pPr>
              <a:buNone/>
            </a:pPr>
            <a:r>
              <a:rPr lang="el-GR" sz="8600" b="1" u="sng" dirty="0" smtClean="0"/>
              <a:t>Μονοξείδιο του άνθρακα</a:t>
            </a:r>
          </a:p>
          <a:p>
            <a:r>
              <a:rPr lang="el-GR" sz="8600" dirty="0" smtClean="0"/>
              <a:t>Εμφανίζει μεγάλη τάση να ενωθεί με την </a:t>
            </a:r>
            <a:r>
              <a:rPr lang="el-GR" sz="8600" dirty="0" err="1" smtClean="0"/>
              <a:t>αιμογλοβίνη</a:t>
            </a:r>
            <a:r>
              <a:rPr lang="el-GR" sz="8600" dirty="0" smtClean="0"/>
              <a:t> του αίματος και να σχηματίσει</a:t>
            </a:r>
            <a:r>
              <a:rPr lang="en-US" sz="8600" dirty="0" smtClean="0"/>
              <a:t> </a:t>
            </a:r>
            <a:r>
              <a:rPr lang="el-GR" sz="8600" dirty="0" err="1" smtClean="0"/>
              <a:t>ανθρακυλαιμοσφαιρίνη</a:t>
            </a:r>
            <a:r>
              <a:rPr lang="el-GR" sz="8600" dirty="0" smtClean="0"/>
              <a:t> ελαττώνοντας έτσι την ικανότητα του αίματος να μεταφέρει ικανή</a:t>
            </a:r>
            <a:r>
              <a:rPr lang="en-US" sz="8600" dirty="0" smtClean="0"/>
              <a:t> </a:t>
            </a:r>
            <a:r>
              <a:rPr lang="el-GR" sz="8600" dirty="0" smtClean="0"/>
              <a:t>ποσότητα οξυγόνου στους ιστούς με αποτέλεσμα να εμφανίζονται συμπτώματα </a:t>
            </a:r>
            <a:r>
              <a:rPr lang="el-GR" sz="8600" dirty="0" err="1" smtClean="0"/>
              <a:t>ανοξίας</a:t>
            </a:r>
            <a:r>
              <a:rPr lang="el-GR" sz="8600" dirty="0" smtClean="0"/>
              <a:t>. </a:t>
            </a:r>
          </a:p>
          <a:p>
            <a:r>
              <a:rPr lang="el-GR" sz="8600" dirty="0" smtClean="0"/>
              <a:t>Επηρεάζεται το κεντρικό νευρικό σύστημα, αρχίζοντας από κεφαλαλγίες και αναπνευστικές δυσκολίες και μπορεί να φτάσει μέχρι το θάνατο. Σε υψηλές συγκεντρώσεις μπορεί να οδηγήσει σε ανωμαλίες της όρασης, κακή εκτίμηση του χώρου και του χρόνου (απώλεια προσανατολισμού) και σε ακραίες περιπτώσεις σε απώλεια των αισθήσεων.</a:t>
            </a:r>
          </a:p>
          <a:p>
            <a:pPr>
              <a:buNone/>
            </a:pPr>
            <a:r>
              <a:rPr lang="el-GR" sz="8600" b="1" u="sng" dirty="0" smtClean="0"/>
              <a:t>Διοξείδιο του θείου</a:t>
            </a:r>
          </a:p>
          <a:p>
            <a:r>
              <a:rPr lang="el-GR" sz="8600" dirty="0" smtClean="0"/>
              <a:t>Είναι γενικά αέριο αποπνικτικό. Επιδρά στο αναπνευστικό σύστημα, ιδιαίτερα όταν συνδυάζεται με υψηλές συγκεντρώσεις αιωρουμένων σωματιδίων και υγρασία. Εισπνεόμενο προκαλεί ερεθισμό του βλεννογόνου, του ρινοφάρυγγα, του λάρυγγα και των βρόγχων, σε ακραίες καταστάσεις μπορεί να προκληθεί σπασμός του λάρυγγα και πνευμονικό οίδημα.</a:t>
            </a:r>
          </a:p>
          <a:p>
            <a:pPr>
              <a:buNone/>
            </a:pPr>
            <a:r>
              <a:rPr lang="el-GR" dirty="0" smtClean="0"/>
              <a:t>.</a:t>
            </a:r>
            <a:endParaRPr lang="el-G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188640"/>
            <a:ext cx="7818072" cy="6408712"/>
          </a:xfrm>
          <a:blipFill>
            <a:blip r:embed="rId2" cstate="print"/>
            <a:tile tx="0" ty="0" sx="100000" sy="100000" flip="none" algn="tl"/>
          </a:blipFill>
        </p:spPr>
        <p:txBody>
          <a:bodyPr>
            <a:normAutofit fontScale="40000" lnSpcReduction="20000"/>
          </a:bodyPr>
          <a:lstStyle/>
          <a:p>
            <a:pPr>
              <a:buNone/>
            </a:pPr>
            <a:r>
              <a:rPr lang="el-GR" sz="8600" b="1" u="sng" dirty="0" smtClean="0"/>
              <a:t>Οξείδια του Αζώτου</a:t>
            </a:r>
          </a:p>
          <a:p>
            <a:pPr>
              <a:buClr>
                <a:schemeClr val="accent4">
                  <a:lumMod val="75000"/>
                </a:schemeClr>
              </a:buClr>
              <a:buFont typeface="Arial" pitchFamily="34" charset="0"/>
              <a:buChar char="•"/>
            </a:pPr>
            <a:r>
              <a:rPr lang="el-GR" sz="8600" dirty="0" smtClean="0"/>
              <a:t>Φαίνεται να ασκούν παράλληλη δράση με το διοξείδιο του θείου αλλά εντονότερη. Το μονοξείδιο και το διοξείδιο του αζώτου προκαλούν έντονο ερεθισμό του τραχειοβρογχικού βλεννογόνου και του αναπνευστικού επιθηλίου. </a:t>
            </a:r>
          </a:p>
          <a:p>
            <a:pPr>
              <a:buClr>
                <a:schemeClr val="accent4">
                  <a:lumMod val="75000"/>
                </a:schemeClr>
              </a:buClr>
              <a:buFont typeface="Arial" pitchFamily="34" charset="0"/>
              <a:buChar char="•"/>
            </a:pPr>
            <a:r>
              <a:rPr lang="el-GR" sz="8600" dirty="0" smtClean="0"/>
              <a:t>Χαρακτηριστικό για τους νιτρώδεις ατμούς είναι ότι αν η συγκέντρωση τους δεν είναι πολύ μεγάλη τα συμπτώματα από την εισπνοή δεν είναι άμεσα αλλά εμφανίζονται μετά από μερικές ώρες.</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260648"/>
            <a:ext cx="7818072" cy="6264696"/>
          </a:xfrm>
          <a:blipFill>
            <a:blip r:embed="rId2" cstate="print"/>
            <a:tile tx="0" ty="0" sx="100000" sy="100000" flip="none" algn="tl"/>
          </a:blipFill>
        </p:spPr>
        <p:txBody>
          <a:bodyPr>
            <a:normAutofit fontScale="77500" lnSpcReduction="20000"/>
          </a:bodyPr>
          <a:lstStyle/>
          <a:p>
            <a:pPr>
              <a:buNone/>
            </a:pPr>
            <a:r>
              <a:rPr lang="el-GR" b="1" u="sng" dirty="0" smtClean="0"/>
              <a:t>Όζον</a:t>
            </a:r>
          </a:p>
          <a:p>
            <a:pPr>
              <a:buClr>
                <a:schemeClr val="accent4">
                  <a:lumMod val="75000"/>
                </a:schemeClr>
              </a:buClr>
              <a:buFont typeface="Arial" pitchFamily="34" charset="0"/>
              <a:buChar char="•"/>
            </a:pPr>
            <a:r>
              <a:rPr lang="el-GR" dirty="0" smtClean="0"/>
              <a:t>Είναι εξαιρετικά τοξικό αέριο. Η παρουσία του στην στρατόσφαιρα συμβάλει αποφασιστικά στην προστασία των ανθρώπων, ζώων και φυτών από την υπεριώδη ακτινοβολία, αντίθετα όμως στην χαμηλότερη ατμόσφαιρα το όζον αποτελεί ένα ισχυρό και ερεθιστικό ρύπο ο οποίος βλάπτει την ανθρώπινη υγεία, τις αγροτικές καλλιέργειες ακόμη και τα δομικά υλικά. </a:t>
            </a:r>
          </a:p>
          <a:p>
            <a:pPr>
              <a:buClr>
                <a:schemeClr val="accent4">
                  <a:lumMod val="75000"/>
                </a:schemeClr>
              </a:buClr>
              <a:buFont typeface="Arial" pitchFamily="34" charset="0"/>
              <a:buChar char="•"/>
            </a:pPr>
            <a:r>
              <a:rPr lang="el-GR" dirty="0" smtClean="0"/>
              <a:t>Προκαλεί ελάττωση των πνευμονικών λειτουργιών, βήχα, δύσπνοια, άσθμα. Έκθεση του ατόμου σε εξαιρετικά υψηλές συγκεντρώσεις (&gt;9 </a:t>
            </a:r>
            <a:r>
              <a:rPr lang="el-GR" dirty="0" err="1" smtClean="0"/>
              <a:t>ppm</a:t>
            </a:r>
            <a:r>
              <a:rPr lang="el-GR" dirty="0" smtClean="0"/>
              <a:t>) μπορεί να προκαλέσει ζάλη εμετούς </a:t>
            </a:r>
            <a:r>
              <a:rPr lang="el-GR" dirty="0" err="1" smtClean="0"/>
              <a:t>κ.α</a:t>
            </a:r>
            <a:r>
              <a:rPr lang="el-GR" dirty="0" smtClean="0"/>
              <a:t>\</a:t>
            </a:r>
          </a:p>
          <a:p>
            <a:pPr>
              <a:buClr>
                <a:schemeClr val="accent4">
                  <a:lumMod val="75000"/>
                </a:schemeClr>
              </a:buClr>
              <a:buFont typeface="Arial" pitchFamily="34" charset="0"/>
              <a:buChar char="•"/>
            </a:pPr>
            <a:r>
              <a:rPr lang="el-GR" dirty="0" smtClean="0"/>
              <a:t>Οι ερευνητές πιστεύουν ότι το όζον είναι η δεύτερη μεγαλύτερη αιτία των πνευμονικών νοσημάτων μετά από τα μικρά σωματίδια, από το κάπνισμα - ενεργητικό και παθητικό – τις εξατμίσεις των αυτοκινήτων και την καύση του ξύλου.</a:t>
            </a:r>
            <a:endParaRPr lang="el-GR"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188640"/>
            <a:ext cx="7818072" cy="6408712"/>
          </a:xfrm>
          <a:blipFill>
            <a:blip r:embed="rId2" cstate="print"/>
            <a:tile tx="0" ty="0" sx="100000" sy="100000" flip="none" algn="tl"/>
          </a:blipFill>
        </p:spPr>
        <p:txBody>
          <a:bodyPr>
            <a:normAutofit fontScale="77500" lnSpcReduction="20000"/>
          </a:bodyPr>
          <a:lstStyle/>
          <a:p>
            <a:pPr>
              <a:buNone/>
            </a:pPr>
            <a:r>
              <a:rPr lang="el-GR" b="1" u="sng" dirty="0" smtClean="0"/>
              <a:t>Πτητικές Οργανικές Ενώσεις (</a:t>
            </a:r>
            <a:r>
              <a:rPr lang="en-US" b="1" u="sng" dirty="0" smtClean="0"/>
              <a:t>VOCs)</a:t>
            </a:r>
          </a:p>
          <a:p>
            <a:r>
              <a:rPr lang="el-GR" dirty="0" smtClean="0"/>
              <a:t>Τα </a:t>
            </a:r>
            <a:r>
              <a:rPr lang="el-GR" dirty="0" err="1" smtClean="0"/>
              <a:t>VOCs</a:t>
            </a:r>
            <a:r>
              <a:rPr lang="el-GR" dirty="0" smtClean="0"/>
              <a:t> είναι </a:t>
            </a:r>
            <a:r>
              <a:rPr lang="el-GR" dirty="0" err="1" smtClean="0"/>
              <a:t>ποικίλως</a:t>
            </a:r>
            <a:r>
              <a:rPr lang="el-GR" dirty="0" smtClean="0"/>
              <a:t> ερεθιστικά, ναρκωτικά, </a:t>
            </a:r>
            <a:r>
              <a:rPr lang="el-GR" dirty="0" err="1" smtClean="0"/>
              <a:t>καρκινογενή</a:t>
            </a:r>
            <a:r>
              <a:rPr lang="el-GR" dirty="0" smtClean="0"/>
              <a:t> </a:t>
            </a:r>
            <a:r>
              <a:rPr lang="el-GR" dirty="0" err="1" smtClean="0"/>
              <a:t>κ.λ.π</a:t>
            </a:r>
            <a:r>
              <a:rPr lang="el-GR" dirty="0" smtClean="0"/>
              <a:t>. Οι ενοχλήσεις για το περισσότερο από το 75% του πληθυσμού με συμπτώματα όπως πονοκέφαλοι, ερεθισμοί δέρματος και ματιών, χρόνια κόπωση, οφείλονται στην έκθεσή του σε υψηλές συγκεντρώσεις οργανικών ενώσεων. </a:t>
            </a:r>
          </a:p>
          <a:p>
            <a:r>
              <a:rPr lang="el-GR" dirty="0" smtClean="0"/>
              <a:t>Πάνω από 50% του πληθυσμού με τακτική έκθεση στο βενζόλιο παρουσίασε προβλήματα, ενώ περισσότερες από 3000 περιπτώσεις λευχαιμίας αποδίδονται στο βενζόλιο. Οι χλωριωμένοι υδρογονάνθρακες έχουν επιπτώσεις στο νευρικό σύστημα, προκαλούν ερεθισμούς των ματιών, της μύτης και των πνευμόνων καθώς και καταστροφές του δέρματος, του ήπατος και των νεφρών. </a:t>
            </a:r>
          </a:p>
          <a:p>
            <a:r>
              <a:rPr lang="el-GR" dirty="0" smtClean="0"/>
              <a:t>Η δράση τους είναι συνδυαστική έτσι ώστε το αποτέλεσμα να είναι αθροιστικό και σοβαρότερο.</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a:bodyPr>
          <a:lstStyle/>
          <a:p>
            <a:pPr algn="ctr">
              <a:buClr>
                <a:schemeClr val="accent4">
                  <a:lumMod val="75000"/>
                </a:schemeClr>
              </a:buClr>
              <a:buNone/>
            </a:pPr>
            <a:r>
              <a:rPr lang="el-GR" b="1" u="sng" dirty="0" smtClean="0"/>
              <a:t>Πτητικές Οργανικές Ενώσεις (</a:t>
            </a:r>
            <a:r>
              <a:rPr lang="en-US" b="1" u="sng" dirty="0" smtClean="0"/>
              <a:t>VOC’s)</a:t>
            </a:r>
          </a:p>
          <a:p>
            <a:pPr>
              <a:buClr>
                <a:schemeClr val="accent4">
                  <a:lumMod val="75000"/>
                </a:schemeClr>
              </a:buClr>
              <a:buNone/>
            </a:pPr>
            <a:r>
              <a:rPr lang="el-GR" dirty="0" smtClean="0"/>
              <a:t>    Ως πτητικές ενώσεις χαρακτηρίζονται οι ουσίες οι οποίες όταν εισέλθουν στην ατμόσφαιρα μπορούν να παραμείνουν τόσο χρόνο ώστε να πάρουν μέρος σε φωτοχημικές αντιδράσεις.   </a:t>
            </a:r>
          </a:p>
          <a:p>
            <a:pPr>
              <a:buClr>
                <a:schemeClr val="accent4">
                  <a:lumMod val="75000"/>
                </a:schemeClr>
              </a:buClr>
              <a:buNone/>
            </a:pPr>
            <a:r>
              <a:rPr lang="el-GR" dirty="0" smtClean="0"/>
              <a:t>    </a:t>
            </a:r>
            <a:r>
              <a:rPr lang="el-GR" sz="2400" dirty="0" smtClean="0"/>
              <a:t>Στις πτητικές ενώσεις δεν συμπεριλαμβάνεται το μεθάνιο. (δε συμμετέχει σε φωτοχημικές αντιδράσεις)</a:t>
            </a:r>
          </a:p>
          <a:p>
            <a:pPr>
              <a:buClr>
                <a:schemeClr val="accent4">
                  <a:lumMod val="75000"/>
                </a:schemeClr>
              </a:buClr>
              <a:buNone/>
            </a:pPr>
            <a:r>
              <a:rPr lang="el-GR" sz="2400" b="1" dirty="0" smtClean="0"/>
              <a:t>     Δηλαδή μια ουσία για να είναι πτητική σε συνήθεις συνθήκες πρέπει να έχει τάση ατμών 0,1 </a:t>
            </a:r>
            <a:r>
              <a:rPr lang="en-US" sz="2400" b="1" dirty="0" smtClean="0"/>
              <a:t>mm Hg (20</a:t>
            </a:r>
            <a:r>
              <a:rPr lang="el-GR" sz="2400" b="1" baseline="30000" dirty="0" smtClean="0"/>
              <a:t>ο</a:t>
            </a:r>
            <a:r>
              <a:rPr lang="el-GR" sz="2400" b="1" dirty="0" smtClean="0"/>
              <a:t> </a:t>
            </a:r>
            <a:r>
              <a:rPr lang="en-US" sz="2400" b="1" dirty="0" smtClean="0"/>
              <a:t>C , 760</a:t>
            </a:r>
            <a:r>
              <a:rPr lang="el-GR" sz="2400" b="1" dirty="0" smtClean="0"/>
              <a:t> </a:t>
            </a:r>
            <a:r>
              <a:rPr lang="en-US" sz="2400" b="1" dirty="0" smtClean="0"/>
              <a:t>mmHg)</a:t>
            </a:r>
            <a:endParaRPr lang="el-GR" sz="2400" b="1" dirty="0" smtClean="0"/>
          </a:p>
          <a:p>
            <a:pPr>
              <a:buClr>
                <a:schemeClr val="accent4">
                  <a:lumMod val="75000"/>
                </a:schemeClr>
              </a:buClr>
              <a:buNone/>
            </a:pPr>
            <a:r>
              <a:rPr lang="el-GR" sz="2400" b="1" dirty="0" smtClean="0"/>
              <a:t>    </a:t>
            </a:r>
            <a:r>
              <a:rPr lang="el-GR" sz="2400" b="1" dirty="0" smtClean="0">
                <a:solidFill>
                  <a:srgbClr val="FF0000"/>
                </a:solidFill>
              </a:rPr>
              <a:t>Πτητική Οργανική Ένωση                  η ένωση που όταν εισέλθει στην ατμόσφαιρα μπορεί να παραμείνει τόσο χρόνο ώστε να πάρει μέρος σε φωτοχημικές αντιδράσεις.</a:t>
            </a:r>
            <a:endParaRPr lang="el-GR" sz="2400" b="1" dirty="0">
              <a:solidFill>
                <a:srgbClr val="FF0000"/>
              </a:solidFill>
            </a:endParaRPr>
          </a:p>
        </p:txBody>
      </p:sp>
      <p:sp>
        <p:nvSpPr>
          <p:cNvPr id="4" name="3 - Δεξιό βέλος"/>
          <p:cNvSpPr/>
          <p:nvPr/>
        </p:nvSpPr>
        <p:spPr>
          <a:xfrm>
            <a:off x="5004048" y="5229200"/>
            <a:ext cx="978408" cy="484632"/>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87624" y="188640"/>
            <a:ext cx="7746064" cy="6408712"/>
          </a:xfrm>
          <a:blipFill>
            <a:blip r:embed="rId2" cstate="print"/>
            <a:tile tx="0" ty="0" sx="100000" sy="100000" flip="none" algn="tl"/>
          </a:blipFill>
        </p:spPr>
        <p:txBody>
          <a:bodyPr>
            <a:normAutofit fontScale="70000" lnSpcReduction="20000"/>
          </a:bodyPr>
          <a:lstStyle/>
          <a:p>
            <a:pPr>
              <a:buNone/>
            </a:pPr>
            <a:r>
              <a:rPr lang="el-GR" b="1" u="sng" dirty="0" smtClean="0"/>
              <a:t>Αιωρούμενα σωματίδια</a:t>
            </a:r>
          </a:p>
          <a:p>
            <a:r>
              <a:rPr lang="el-GR" dirty="0" smtClean="0"/>
              <a:t>Σε μεγάλες συγκεντρώσεις είναι επιβλαβή για τους πνεύμονες του ανθρώπου, προκαλούν βρογχίτιδες, ερεθισμό των ματιών, δερματικές παθήσεις και αύξηση του αριθμού των θανάτων ιδιαίτερα όταν οι αιωρούμενες ουσίες είναι τοξικές.</a:t>
            </a:r>
          </a:p>
          <a:p>
            <a:pPr>
              <a:buNone/>
            </a:pPr>
            <a:r>
              <a:rPr lang="el-GR" b="1" u="sng" dirty="0" smtClean="0"/>
              <a:t>Ραδόνιο</a:t>
            </a:r>
          </a:p>
          <a:p>
            <a:r>
              <a:rPr lang="el-GR" dirty="0" smtClean="0"/>
              <a:t>Είναι άχρωμο, άοσμο, ραδιενεργό αέριο το οποίο δημιουργείται από τη φυσική διάσπαση του Ουρανίου που περιέχεται στα υλικά με τα οποία κτίζονται τα κτίρια. </a:t>
            </a:r>
          </a:p>
          <a:p>
            <a:r>
              <a:rPr lang="el-GR" dirty="0" smtClean="0"/>
              <a:t>Η παγίδευση του μέσα στα κτίρια σε υψηλές συγκεντρώσεις μπορεί να οδηγήσει σε καρκίνο των πνευμόνων. Μεγάλοι Οργανισμοί Υγείας θεωρούν το Ραδόνιο υπεύθυνο για χιλιάδες περιπτώσεις καρκίνου των πνευμόνων που θα μπορούσαν να είχαν αποφευχθεί. Επιπλέον αν το άτομο που εκτίθεται σε υψηλές συγκεντρώσεις Ραδονίου στο σπίτι ή στο χώρο εργασίας του, είναι ταυτόχρονα καπνιστής, τότε ο κίνδυνος είναι ακόμη μεγαλύτερος.</a:t>
            </a:r>
            <a:endParaRPr lang="el-G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idx="1"/>
          </p:nvPr>
        </p:nvSpPr>
        <p:spPr>
          <a:xfrm>
            <a:off x="1187624" y="285750"/>
            <a:ext cx="7746826" cy="6239594"/>
          </a:xfrm>
          <a:blipFill>
            <a:blip r:embed="rId2" cstate="print"/>
            <a:tile tx="0" ty="0" sx="100000" sy="100000" flip="none" algn="tl"/>
          </a:blipFill>
        </p:spPr>
        <p:txBody>
          <a:bodyPr>
            <a:normAutofit fontScale="70000" lnSpcReduction="20000"/>
          </a:bodyPr>
          <a:lstStyle/>
          <a:p>
            <a:pPr algn="ctr">
              <a:buNone/>
            </a:pPr>
            <a:r>
              <a:rPr lang="el-GR" b="1" u="sng" dirty="0" smtClean="0"/>
              <a:t>Έλεγχος των εκπομπών ρύπανσης </a:t>
            </a:r>
            <a:r>
              <a:rPr lang="el-GR" b="1" u="sng" dirty="0" smtClean="0">
                <a:solidFill>
                  <a:srgbClr val="FF0000"/>
                </a:solidFill>
              </a:rPr>
              <a:t>[Προαιρετική Ύλη]</a:t>
            </a:r>
          </a:p>
          <a:p>
            <a:pPr>
              <a:buClr>
                <a:schemeClr val="accent4">
                  <a:lumMod val="75000"/>
                </a:schemeClr>
              </a:buClr>
              <a:buFont typeface="Wingdings" pitchFamily="2" charset="2"/>
              <a:buChar char="§"/>
            </a:pPr>
            <a:r>
              <a:rPr lang="el-GR" dirty="0" smtClean="0"/>
              <a:t>Η βελτίωση της ποιότητας του αέρα μπορεί να επιτευχθεί με πολλούς τρόπους. Δραστικές, βιώσιμες λύσεις θα πρέπει να βασίζονται στην μείωση των εκπομπών των ρύπων που προέρχονται από ανθρωπογενείς πηγές. Εφόσον οι περισσότεροι ρύποι είναι προϊόντα καύσης, μια πρώτη προσέγγιση για τον έλεγχο των εκπομπών θα πρέπει να στοχεύει στην μείωση της κατανάλωσης ορυκτών καυσίμων. Για τον σκοπό αυτό μπορούν να χρησιμοποιηθούν δύο γενικές προσεγγίσεις</a:t>
            </a:r>
            <a:r>
              <a:rPr lang="el-GR" dirty="0" smtClean="0"/>
              <a:t>:</a:t>
            </a:r>
          </a:p>
          <a:p>
            <a:pPr>
              <a:buClr>
                <a:schemeClr val="accent4">
                  <a:lumMod val="75000"/>
                </a:schemeClr>
              </a:buClr>
              <a:buFont typeface="Wingdings" pitchFamily="2" charset="2"/>
              <a:buChar char="§"/>
            </a:pPr>
            <a:r>
              <a:rPr lang="el-GR" dirty="0" smtClean="0"/>
              <a:t> </a:t>
            </a:r>
            <a:r>
              <a:rPr lang="el-GR" b="1" dirty="0" smtClean="0"/>
              <a:t>η αποδοτικότερη χρησιμοποίηση της ενέργειας, </a:t>
            </a:r>
            <a:r>
              <a:rPr lang="el-GR" b="1" dirty="0" smtClean="0"/>
              <a:t>και,</a:t>
            </a:r>
          </a:p>
          <a:p>
            <a:pPr>
              <a:buClr>
                <a:schemeClr val="accent4">
                  <a:lumMod val="75000"/>
                </a:schemeClr>
              </a:buClr>
              <a:buFont typeface="Wingdings" pitchFamily="2" charset="2"/>
              <a:buChar char="§"/>
            </a:pPr>
            <a:r>
              <a:rPr lang="el-GR" b="1" dirty="0" smtClean="0"/>
              <a:t>η </a:t>
            </a:r>
            <a:r>
              <a:rPr lang="el-GR" b="1" dirty="0" smtClean="0"/>
              <a:t>χρήση εναλλακτικών μορφών ενέργειας και κυρίως ανανεώσιμων πηγών όπως είναι η γεωθερμία, η ηλιακή και η αιολική ενέργεια.</a:t>
            </a:r>
          </a:p>
          <a:p>
            <a:pPr>
              <a:buNone/>
            </a:pPr>
            <a:r>
              <a:rPr lang="el-GR" dirty="0" smtClean="0"/>
              <a:t>     Στο μέτρο που συνεχίζεται σε ευρεία κλίμακα η χρήση ορυκτών καυσίμων, είναι απαραίτητη η εφαρμογή αντιρρυπαντικής τεχνολογίας για την ελαχιστοποίηση των εκπομπών από τις υπάρχουσες πηγές.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87624" y="214290"/>
            <a:ext cx="7746064" cy="6311054"/>
          </a:xfrm>
          <a:blipFill>
            <a:blip r:embed="rId2" cstate="print"/>
            <a:tile tx="0" ty="0" sx="100000" sy="100000" flip="none" algn="tl"/>
          </a:blipFill>
        </p:spPr>
        <p:txBody>
          <a:bodyPr>
            <a:normAutofit fontScale="70000" lnSpcReduction="20000"/>
          </a:bodyPr>
          <a:lstStyle/>
          <a:p>
            <a:pPr>
              <a:buNone/>
            </a:pPr>
            <a:r>
              <a:rPr lang="el-GR" b="1" u="sng" dirty="0" smtClean="0"/>
              <a:t>Έλεγχος των εκπομπών από τις βιομηχανίες</a:t>
            </a:r>
          </a:p>
          <a:p>
            <a:pPr algn="just">
              <a:buClr>
                <a:schemeClr val="accent4">
                  <a:lumMod val="75000"/>
                </a:schemeClr>
              </a:buClr>
              <a:buFont typeface="Wingdings" pitchFamily="2" charset="2"/>
              <a:buChar char="§"/>
            </a:pPr>
            <a:r>
              <a:rPr lang="el-GR" dirty="0" smtClean="0"/>
              <a:t>Λόγω της μεγάλης ποικιλίας των βιομηχανικών διεργασιών οι τεχνικές που χρησιμοποιούνται για τον έλεγχο των εκπομπών της ρύπανσης, που προέρχεται από βιομηχανικές μονάδες, καλύπτουν ένα ευρύ φάσμα αναγκών. </a:t>
            </a:r>
            <a:endParaRPr lang="el-GR" dirty="0" smtClean="0"/>
          </a:p>
          <a:p>
            <a:pPr algn="just">
              <a:buClr>
                <a:schemeClr val="accent4">
                  <a:lumMod val="75000"/>
                </a:schemeClr>
              </a:buClr>
              <a:buFont typeface="Wingdings" pitchFamily="2" charset="2"/>
              <a:buChar char="§"/>
            </a:pPr>
            <a:r>
              <a:rPr lang="el-GR" dirty="0" smtClean="0"/>
              <a:t>Στις </a:t>
            </a:r>
            <a:r>
              <a:rPr lang="el-GR" dirty="0" smtClean="0"/>
              <a:t>περισσότερες μονάδες, για τον αποτελεσματικότερο έλεγχο των εκπομπών, χρησιμοποιούνται συνδυασμοί των τεχνικών </a:t>
            </a:r>
            <a:r>
              <a:rPr lang="el-GR" dirty="0" smtClean="0"/>
              <a:t>αυτών.</a:t>
            </a:r>
          </a:p>
          <a:p>
            <a:pPr algn="just">
              <a:buClr>
                <a:schemeClr val="accent4">
                  <a:lumMod val="75000"/>
                </a:schemeClr>
              </a:buClr>
              <a:buFont typeface="Wingdings" pitchFamily="2" charset="2"/>
              <a:buChar char="§"/>
            </a:pPr>
            <a:r>
              <a:rPr lang="el-GR" dirty="0" smtClean="0"/>
              <a:t>Για </a:t>
            </a:r>
            <a:r>
              <a:rPr lang="el-GR" dirty="0" smtClean="0"/>
              <a:t>τον περιορισμό των βιομηχανικών εκπομπών υπάρχουν τρεις γενικές προσεγγίσεις</a:t>
            </a:r>
            <a:r>
              <a:rPr lang="el-GR" dirty="0" smtClean="0"/>
              <a:t>:</a:t>
            </a:r>
          </a:p>
          <a:p>
            <a:pPr algn="just">
              <a:buClr>
                <a:schemeClr val="accent4">
                  <a:lumMod val="75000"/>
                </a:schemeClr>
              </a:buClr>
              <a:buNone/>
            </a:pPr>
            <a:endParaRPr lang="el-GR" dirty="0" smtClean="0"/>
          </a:p>
          <a:p>
            <a:pPr>
              <a:buNone/>
            </a:pPr>
            <a:r>
              <a:rPr lang="el-GR" b="1" dirty="0" smtClean="0"/>
              <a:t>1. Αλλαγή ή βελτίωση του καυσίμου.</a:t>
            </a:r>
          </a:p>
          <a:p>
            <a:pPr algn="just"/>
            <a:r>
              <a:rPr lang="el-GR" dirty="0" smtClean="0"/>
              <a:t>Στην κατηγορία αυτή </a:t>
            </a:r>
            <a:r>
              <a:rPr lang="el-GR" dirty="0" err="1" smtClean="0"/>
              <a:t>εντάσσεταικ</a:t>
            </a:r>
            <a:r>
              <a:rPr lang="el-GR" dirty="0" smtClean="0"/>
              <a:t> η χρήση καυσίμου με χαμηλότερη περιεκτικότητα σε θείο (π.χ. χρήση </a:t>
            </a:r>
            <a:r>
              <a:rPr lang="el-GR" dirty="0" err="1" smtClean="0"/>
              <a:t>diesel</a:t>
            </a:r>
            <a:r>
              <a:rPr lang="el-GR" dirty="0" smtClean="0"/>
              <a:t> αντί για μαζούτ), η επεξεργασία του κάρβουνου για την απομάκρυνση μέρους του θείου, η χρήση φυσικού αερίου αντί πετρελαίου ή κάρβουνου κ.τ.λ. Η αλλαγή του καυσίμου μπορεί να μειώσει τις εκπομπές των ενώσεων του θείου κατά 30-90%.</a:t>
            </a:r>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188640"/>
            <a:ext cx="7818072" cy="6336704"/>
          </a:xfrm>
          <a:blipFill>
            <a:blip r:embed="rId2" cstate="print"/>
            <a:tile tx="0" ty="0" sx="100000" sy="100000" flip="none" algn="tl"/>
          </a:blipFill>
        </p:spPr>
        <p:txBody>
          <a:bodyPr>
            <a:normAutofit fontScale="70000" lnSpcReduction="20000"/>
          </a:bodyPr>
          <a:lstStyle/>
          <a:p>
            <a:pPr>
              <a:buNone/>
            </a:pPr>
            <a:r>
              <a:rPr lang="el-GR" b="1" dirty="0" smtClean="0"/>
              <a:t>2. Έλεγχος των εκπομπών κατά το στάδιο της καύσης.</a:t>
            </a:r>
          </a:p>
          <a:p>
            <a:pPr algn="just">
              <a:buClr>
                <a:schemeClr val="accent4">
                  <a:lumMod val="75000"/>
                </a:schemeClr>
              </a:buClr>
              <a:buFont typeface="Wingdings" pitchFamily="2" charset="2"/>
              <a:buChar char="§"/>
            </a:pPr>
            <a:r>
              <a:rPr lang="el-GR" dirty="0" smtClean="0"/>
              <a:t>Παράδειγμα τεχνικής που χρησιμοποιείται για τον έλεγχο των εκπομπών των οξειδίων του θείου αποτελεί η </a:t>
            </a:r>
            <a:r>
              <a:rPr lang="el-GR" b="1" i="1" dirty="0" smtClean="0"/>
              <a:t>καύση σε ρευστοποιημένα στρώματα.</a:t>
            </a:r>
            <a:r>
              <a:rPr lang="el-GR" i="1" dirty="0" smtClean="0"/>
              <a:t> </a:t>
            </a:r>
            <a:r>
              <a:rPr lang="el-GR" i="1" dirty="0" err="1" smtClean="0"/>
              <a:t>Oι</a:t>
            </a:r>
            <a:r>
              <a:rPr lang="el-GR" i="1" dirty="0" smtClean="0"/>
              <a:t> βιομηχανικοί καυστήρες αυτής της μορφής </a:t>
            </a:r>
            <a:r>
              <a:rPr lang="el-GR" dirty="0" smtClean="0"/>
              <a:t>λειτουργούν με ένα διαφορετικό τρόπο από τους συνηθισμένους. Αέρας με υψηλές ταχύτητες διαπερνά το στρώμα που περιέχει, εκτός των άλλων, το καύσιμο που πρέπει να </a:t>
            </a:r>
            <a:r>
              <a:rPr lang="el-GR" dirty="0" err="1" smtClean="0"/>
              <a:t>αποθειωθεί</a:t>
            </a:r>
            <a:r>
              <a:rPr lang="el-GR" dirty="0" smtClean="0"/>
              <a:t> και τον ασβεστόλιθο που θα απορροφήσει το θείο. Το σύστημα συμπεριφέρεται σαν υγρό που βράζει, καθώς φυσαλίδες ανεβαίνουν διαπερνώντας το στρώμα. Το διοξείδιο του θείου αντιδρά με τον ασβεστόλιθο και δίνει θειικά </a:t>
            </a:r>
            <a:r>
              <a:rPr lang="el-GR" dirty="0" smtClean="0"/>
              <a:t>άλατα.</a:t>
            </a:r>
          </a:p>
          <a:p>
            <a:pPr algn="just">
              <a:buClr>
                <a:schemeClr val="accent4">
                  <a:lumMod val="75000"/>
                </a:schemeClr>
              </a:buClr>
              <a:buFont typeface="Wingdings" pitchFamily="2" charset="2"/>
              <a:buChar char="§"/>
            </a:pPr>
            <a:r>
              <a:rPr lang="el-GR" dirty="0" smtClean="0"/>
              <a:t>Η </a:t>
            </a:r>
            <a:r>
              <a:rPr lang="el-GR" dirty="0" smtClean="0"/>
              <a:t>χαμηλότερη παραγωγή </a:t>
            </a:r>
            <a:r>
              <a:rPr lang="el-GR" dirty="0" err="1" smtClean="0"/>
              <a:t>NOx</a:t>
            </a:r>
            <a:r>
              <a:rPr lang="el-GR" dirty="0" smtClean="0"/>
              <a:t> μπορεί να επιτευχθεί με τροποποίηση είτε της αναλογίας αέρα- καυσίμου είτε της θερμοκρασίας καύσης. Παραδείγματα τέτοιων τεχνικών αποτελούν ο συγχρονισμός μίξης καυσίμου-αέρα, η επανακυκλοφορία των αερίων της καύσης, ο διαρκής έλεγχος του διαθέσιμου για καύση οξυγόνου, ο ψεκασμός νερού ή εισαγωγή ατμού στον καυστήρα κλπ.</a:t>
            </a:r>
            <a:endParaRPr lang="el-G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42976" y="285728"/>
            <a:ext cx="7790712" cy="6383632"/>
          </a:xfrm>
          <a:blipFill>
            <a:blip r:embed="rId2" cstate="print"/>
            <a:tile tx="0" ty="0" sx="100000" sy="100000" flip="none" algn="tl"/>
          </a:blipFill>
        </p:spPr>
        <p:txBody>
          <a:bodyPr>
            <a:normAutofit fontScale="25000" lnSpcReduction="20000"/>
          </a:bodyPr>
          <a:lstStyle/>
          <a:p>
            <a:pPr algn="just">
              <a:buNone/>
            </a:pPr>
            <a:r>
              <a:rPr lang="el-GR" sz="7200" b="1" dirty="0" smtClean="0"/>
              <a:t>3. Έλεγχος εκπομπών μετά την καύση.</a:t>
            </a:r>
          </a:p>
          <a:p>
            <a:pPr algn="just">
              <a:buNone/>
            </a:pPr>
            <a:r>
              <a:rPr lang="el-GR" sz="7200" dirty="0" smtClean="0"/>
              <a:t>       Σε σταθμούς παραγωγής ενέργειας χρησιμοποιείται ένας συνδυασμός από συσκευές συλλογής των σωματιδίων και συσκευών </a:t>
            </a:r>
            <a:r>
              <a:rPr lang="el-GR" sz="7200" dirty="0" err="1" smtClean="0"/>
              <a:t>αποθείωσης</a:t>
            </a:r>
            <a:r>
              <a:rPr lang="el-GR" sz="7200" dirty="0" smtClean="0"/>
              <a:t>. Για παράδειγμα ο έλεγχος των σωματιδίων μπορεί να επιτευχθεί είτε με την χρήση </a:t>
            </a:r>
            <a:r>
              <a:rPr lang="el-GR" sz="7200" i="1" dirty="0" smtClean="0"/>
              <a:t>κυκλωνικών συλλεκτών (φυγόκεντρες διατάξεις οι οποίες είναι </a:t>
            </a:r>
            <a:r>
              <a:rPr lang="el-GR" sz="7200" dirty="0" smtClean="0"/>
              <a:t>ιδιαίτερα αποδοτικές για μεγάλα σωματίδια) είτε με </a:t>
            </a:r>
            <a:r>
              <a:rPr lang="el-GR" sz="7200" i="1" dirty="0" smtClean="0"/>
              <a:t>ηλεκτροστατική κατακρήμνιση (τα σωματίδια </a:t>
            </a:r>
            <a:r>
              <a:rPr lang="el-GR" sz="7200" dirty="0" smtClean="0"/>
              <a:t>ηλεκτρίζονται και συλλέγονται σε αντίθετα φορτισμένες πλάκες). Επίσης, μια από τις πιο αξιόπιστες και αποδοτικές μεθόδους συλλογής σωματιδίων μικρής διαμέτρου είναι τα </a:t>
            </a:r>
            <a:r>
              <a:rPr lang="el-GR" sz="7200" i="1" dirty="0" smtClean="0"/>
              <a:t>φίλτρα.</a:t>
            </a:r>
          </a:p>
          <a:p>
            <a:pPr algn="just">
              <a:buNone/>
            </a:pPr>
            <a:r>
              <a:rPr lang="el-GR" sz="7200" dirty="0" smtClean="0"/>
              <a:t>      Μερικές εκατοντάδες ή και μερικές χιλιάδες φίλτρα, βρίσκονται συγκεντρωμένα σε μια μεγάλη «σακούλα». Τα σωματίδια κινούνται ανάμεσα στα φίλτρα και προσκολλούνται σ’ αυτά. Τα φίλτρα είναι πολύ αποδοτικά, έχουν όμως ορισμένα μειονεκτήματα, όπως υψηλό κόστος, κίνδυνο ανάφλεξης για ορισμένους τύπους σκόνης, υψηλές απαιτήσεις σε διαθέσιμο χώρο και περιορισμούς όσον αφορά τη θερμοκρασία (όχι πάνω 285οC). Ο μέσος χρόνος ζωής ενός τέτοιου συστήματος είναι περίπου 18 μήνες.</a:t>
            </a:r>
          </a:p>
          <a:p>
            <a:pPr algn="just">
              <a:buNone/>
            </a:pPr>
            <a:r>
              <a:rPr lang="el-GR" sz="7200" dirty="0" smtClean="0"/>
              <a:t>      Τέλος για την </a:t>
            </a:r>
            <a:r>
              <a:rPr lang="el-GR" sz="7200" dirty="0" err="1" smtClean="0"/>
              <a:t>αποθείωση</a:t>
            </a:r>
            <a:r>
              <a:rPr lang="el-GR" sz="7200" dirty="0" smtClean="0"/>
              <a:t> των βιομηχανικών αερολυμάτων χρησιμοποιούνται τόσο υγρές όσο και ξηρές τεχνικές, ανάλογα με την φάση στην οποία γίνεται η κύρια αντίδραση. Σε μερικά συστήματα χρησιμοποιούνται δαπανηρά υλικά τα οποία επαναχρησιμοποιούνται με κατάλληλη επεξεργασία ενώ τα περισσότερα συστήματα χρησιμοποιούν οικονομικότερα υλικά μιας χρήσης (π.χ. ασβεστόλιθο). Μειονέκτημα της δεύτερης μεθόδου αποτελεί η ανάγκη για διάθεση των αποβλήτων που παράγονται σε μεγάλες ποσότητες.</a:t>
            </a:r>
            <a:endParaRPr lang="el-GR" sz="72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260648"/>
            <a:ext cx="7818072" cy="6336704"/>
          </a:xfrm>
          <a:blipFill>
            <a:blip r:embed="rId2" cstate="print"/>
            <a:tile tx="0" ty="0" sx="100000" sy="100000" flip="none" algn="tl"/>
          </a:blipFill>
        </p:spPr>
        <p:txBody>
          <a:bodyPr>
            <a:normAutofit fontScale="85000" lnSpcReduction="20000"/>
          </a:bodyPr>
          <a:lstStyle/>
          <a:p>
            <a:pPr algn="ctr">
              <a:buNone/>
            </a:pPr>
            <a:r>
              <a:rPr lang="el-GR" b="1" u="sng" dirty="0" smtClean="0"/>
              <a:t>Χρήση καταλυτών στα αυτοκίνητα</a:t>
            </a:r>
          </a:p>
          <a:p>
            <a:pPr algn="just">
              <a:buClr>
                <a:schemeClr val="accent4">
                  <a:lumMod val="75000"/>
                </a:schemeClr>
              </a:buClr>
              <a:buFont typeface="Wingdings" pitchFamily="2" charset="2"/>
              <a:buChar char="§"/>
            </a:pPr>
            <a:r>
              <a:rPr lang="el-GR" dirty="0" smtClean="0"/>
              <a:t>Το μεγαλύτερο ποσοστό ρύπων, που εκπέμπει ένα αυτοκίνητο, προέρχεται από την εξάτμισή </a:t>
            </a:r>
            <a:r>
              <a:rPr lang="el-GR" dirty="0" smtClean="0"/>
              <a:t>του.</a:t>
            </a:r>
          </a:p>
          <a:p>
            <a:pPr algn="just">
              <a:buClr>
                <a:schemeClr val="accent4">
                  <a:lumMod val="75000"/>
                </a:schemeClr>
              </a:buClr>
              <a:buNone/>
            </a:pPr>
            <a:endParaRPr lang="el-GR" dirty="0" smtClean="0"/>
          </a:p>
          <a:p>
            <a:pPr algn="just">
              <a:buClr>
                <a:schemeClr val="accent4">
                  <a:lumMod val="75000"/>
                </a:schemeClr>
              </a:buClr>
              <a:buFont typeface="Wingdings" pitchFamily="2" charset="2"/>
              <a:buChar char="§"/>
            </a:pPr>
            <a:r>
              <a:rPr lang="el-GR" dirty="0" smtClean="0"/>
              <a:t>Έτσι</a:t>
            </a:r>
            <a:r>
              <a:rPr lang="el-GR" dirty="0" smtClean="0"/>
              <a:t>, οι προσπάθειες βελτίωσης της ποιότητας του αέρα στις αστικές περιοχές εστιάζονται ακριβώς στον έλεγχο αυτών των εκπομπών. </a:t>
            </a:r>
            <a:endParaRPr lang="el-GR" dirty="0" smtClean="0"/>
          </a:p>
          <a:p>
            <a:pPr algn="just">
              <a:buClr>
                <a:schemeClr val="accent4">
                  <a:lumMod val="75000"/>
                </a:schemeClr>
              </a:buClr>
              <a:buNone/>
            </a:pPr>
            <a:endParaRPr lang="el-GR" dirty="0" smtClean="0"/>
          </a:p>
          <a:p>
            <a:pPr algn="just">
              <a:buClr>
                <a:schemeClr val="accent4">
                  <a:lumMod val="75000"/>
                </a:schemeClr>
              </a:buClr>
              <a:buFont typeface="Wingdings" pitchFamily="2" charset="2"/>
              <a:buChar char="§"/>
            </a:pPr>
            <a:r>
              <a:rPr lang="el-GR" dirty="0" smtClean="0"/>
              <a:t>Μια </a:t>
            </a:r>
            <a:r>
              <a:rPr lang="el-GR" dirty="0" smtClean="0"/>
              <a:t>από τις σημαντικότερες μεθόδους </a:t>
            </a:r>
            <a:r>
              <a:rPr lang="el-GR" dirty="0" err="1" smtClean="0"/>
              <a:t>αντιρρύπανσης</a:t>
            </a:r>
            <a:r>
              <a:rPr lang="el-GR" dirty="0" smtClean="0"/>
              <a:t> είναι η χρήση του καταλυτικού μετατροπέα, ο οποίος είναι μια συσκευή η οποία τοποθετείται στο σύστημα εξαγωγής των καυσαερίων των αυτοκινήτων με στόχο την μετατροπή των εκπεμπόμενων ρύπων σε αβλαβή για την υγεία καυσαέρια όπως είναι το νερό και το διοξείδιο του άνθρακα.</a:t>
            </a:r>
            <a:endParaRPr lang="el-GR"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idx="1"/>
          </p:nvPr>
        </p:nvSpPr>
        <p:spPr>
          <a:xfrm>
            <a:off x="1071538" y="0"/>
            <a:ext cx="8072462" cy="6858000"/>
          </a:xfrm>
          <a:blipFill>
            <a:blip r:embed="rId2" cstate="print"/>
            <a:tile tx="0" ty="0" sx="100000" sy="100000" flip="none" algn="tl"/>
          </a:blipFill>
        </p:spPr>
        <p:txBody>
          <a:bodyPr>
            <a:noAutofit/>
          </a:bodyPr>
          <a:lstStyle/>
          <a:p>
            <a:pPr>
              <a:buNone/>
            </a:pPr>
            <a:r>
              <a:rPr lang="el-GR" sz="2000" b="1" u="sng" dirty="0" smtClean="0"/>
              <a:t>Σύντομα ιστορικά </a:t>
            </a:r>
            <a:r>
              <a:rPr lang="el-GR" sz="2000" b="1" u="sng" dirty="0" smtClean="0"/>
              <a:t>στοιχεία</a:t>
            </a:r>
          </a:p>
          <a:p>
            <a:pPr>
              <a:buClr>
                <a:schemeClr val="accent4">
                  <a:lumMod val="50000"/>
                </a:schemeClr>
              </a:buClr>
              <a:buFont typeface="Wingdings" pitchFamily="2" charset="2"/>
              <a:buChar char="§"/>
            </a:pPr>
            <a:r>
              <a:rPr lang="el-GR" sz="2000" dirty="0" smtClean="0"/>
              <a:t>Οι </a:t>
            </a:r>
            <a:r>
              <a:rPr lang="el-GR" sz="2000" dirty="0" smtClean="0"/>
              <a:t>πρώτες προσπάθειες μεγάλης κλίμακας για την εφαρμογή καταλυτικών μετατροπέων στον έλεγχο των εκπομπών καυσαερίων από τα αυτοκίνητα ξεκίνησαν από τα τέλη της δεκαετίας του’50 στις ΗΠΑ. Οι μελέτες διεξήχθησαν κατά κύριο λόγο από παραγωγούς καταλυτών, σε συνεργασία με κατασκευαστές συστημάτων μείωσης του θορύβου της εξάτμισης, αλλά δεν οδήγησαν σε πρακτικό αποτέλεσμα γιατί οι κατασκευαστές αυτοκινήτων θεώρησαν ευκολότερη και οικονομικότερη την τροποποίηση του κινητήρα με χρήση φτωχού μίγματος σε καύσιμο, και εμφύσηση δευτερογενούς αέρα. </a:t>
            </a:r>
            <a:endParaRPr lang="el-GR" sz="2000" dirty="0" smtClean="0"/>
          </a:p>
          <a:p>
            <a:pPr>
              <a:buClr>
                <a:schemeClr val="accent4">
                  <a:lumMod val="50000"/>
                </a:schemeClr>
              </a:buClr>
              <a:buFont typeface="Wingdings" pitchFamily="2" charset="2"/>
              <a:buChar char="§"/>
            </a:pPr>
            <a:r>
              <a:rPr lang="el-GR" sz="2000" dirty="0" smtClean="0"/>
              <a:t>Η </a:t>
            </a:r>
            <a:r>
              <a:rPr lang="el-GR" sz="2000" dirty="0" smtClean="0"/>
              <a:t>προσπάθεια αναθερμάνθηκε στα τέλη της δεκαετίας του ’60, όταν έγινε φανερό ότι οι λύσεις που είχαν επιλεγεί δεν μπορούσαν από μόνες τους να ικανοποιήσουν τις απαιτήσεις της νομοθεσίας η οποία γινόταν συνεχώς αυστηρότερη. Το 1967 ξεκίνησε μια μεγάλη ερευνητική προσπάθεια για την μείωση των εκπομπών του αυτοκινήτου με την βοήθεια του καταλύτη. Στην προσπάθεια συμμετείχαν κατ’ αρχήν η </a:t>
            </a:r>
            <a:r>
              <a:rPr lang="el-GR" sz="2000" dirty="0" err="1" smtClean="0"/>
              <a:t>Ford</a:t>
            </a:r>
            <a:r>
              <a:rPr lang="el-GR" sz="2000" dirty="0" smtClean="0"/>
              <a:t> </a:t>
            </a:r>
            <a:r>
              <a:rPr lang="el-GR" sz="2000" dirty="0" err="1" smtClean="0"/>
              <a:t>Motor</a:t>
            </a:r>
            <a:r>
              <a:rPr lang="el-GR" sz="2000" dirty="0" smtClean="0"/>
              <a:t> </a:t>
            </a:r>
            <a:r>
              <a:rPr lang="el-GR" sz="2000" dirty="0" err="1" smtClean="0"/>
              <a:t>Company</a:t>
            </a:r>
            <a:r>
              <a:rPr lang="el-GR" sz="2000" dirty="0" smtClean="0"/>
              <a:t> και η </a:t>
            </a:r>
            <a:r>
              <a:rPr lang="el-GR" sz="2000" dirty="0" err="1" smtClean="0"/>
              <a:t>Mobil</a:t>
            </a:r>
            <a:r>
              <a:rPr lang="el-GR" sz="2000" dirty="0" smtClean="0"/>
              <a:t> </a:t>
            </a:r>
            <a:r>
              <a:rPr lang="el-GR" sz="2000" dirty="0" err="1" smtClean="0"/>
              <a:t>Oil</a:t>
            </a:r>
            <a:r>
              <a:rPr lang="el-GR" sz="2000" dirty="0" smtClean="0"/>
              <a:t> </a:t>
            </a:r>
            <a:r>
              <a:rPr lang="el-GR" sz="2000" dirty="0" err="1" smtClean="0"/>
              <a:t>Corporation</a:t>
            </a:r>
            <a:r>
              <a:rPr lang="el-GR" sz="2000" dirty="0" smtClean="0"/>
              <a:t>, με την προσθήκη αργότερα και άλλων </a:t>
            </a:r>
            <a:r>
              <a:rPr lang="el-GR" sz="2000" dirty="0" err="1" smtClean="0"/>
              <a:t>πετρελαιοβιομηχανιών</a:t>
            </a:r>
            <a:r>
              <a:rPr lang="el-GR" sz="2000" dirty="0" smtClean="0"/>
              <a:t> των ΗΠΑ καθώς και αυτοκινητοβιομηχανιών της Ευρώπης και της Ιαπωνίας. </a:t>
            </a:r>
          </a:p>
          <a:p>
            <a:endParaRPr lang="el-GR" sz="2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1538" y="188640"/>
            <a:ext cx="7862150" cy="6408712"/>
          </a:xfrm>
          <a:blipFill>
            <a:blip r:embed="rId2" cstate="print"/>
            <a:tile tx="0" ty="0" sx="100000" sy="100000" flip="none" algn="tl"/>
          </a:blipFill>
        </p:spPr>
        <p:txBody>
          <a:bodyPr>
            <a:normAutofit fontScale="70000" lnSpcReduction="20000"/>
          </a:bodyPr>
          <a:lstStyle/>
          <a:p>
            <a:r>
              <a:rPr lang="el-GR" dirty="0" smtClean="0"/>
              <a:t>Τα επόμενα χρόνια, Ευρωπαϊκές (κυρίως </a:t>
            </a:r>
            <a:r>
              <a:rPr lang="el-GR" dirty="0" err="1" smtClean="0"/>
              <a:t>Δυτικoγερμανικές</a:t>
            </a:r>
            <a:r>
              <a:rPr lang="el-GR" dirty="0" smtClean="0"/>
              <a:t>) εταιρίες κατασκευής εξαρτημάτων αυτοκινήτων άρχισαν την παραγωγή καταλυτικών μετατροπέων.</a:t>
            </a:r>
          </a:p>
          <a:p>
            <a:r>
              <a:rPr lang="el-GR" dirty="0" smtClean="0"/>
              <a:t>Από το 1974, η πλειοψηφία των νέων αυτοκινήτων των ΗΠΑ ήταν εφοδιασμένη με την πρώτη γενιά καταλυτών για την ελάττωση των εκπομπών του μονοξειδίου του άνθρακα και των υδρογονανθράκων. </a:t>
            </a:r>
          </a:p>
          <a:p>
            <a:r>
              <a:rPr lang="el-GR" dirty="0" smtClean="0"/>
              <a:t>Η συμμόρφωση στα όρια εκπομπής των </a:t>
            </a:r>
            <a:r>
              <a:rPr lang="el-GR" dirty="0" err="1" smtClean="0"/>
              <a:t>ΝΟx</a:t>
            </a:r>
            <a:r>
              <a:rPr lang="el-GR" dirty="0" smtClean="0"/>
              <a:t> επιτυγχάνονταν με μη καταλυτικές μεθόδους, κυρίως με ανακύκλωση καυσαερίων. Το 1978, η </a:t>
            </a:r>
            <a:r>
              <a:rPr lang="el-GR" dirty="0" err="1" smtClean="0"/>
              <a:t>General</a:t>
            </a:r>
            <a:r>
              <a:rPr lang="el-GR" dirty="0" smtClean="0"/>
              <a:t> </a:t>
            </a:r>
            <a:r>
              <a:rPr lang="el-GR" dirty="0" err="1" smtClean="0"/>
              <a:t>Motors</a:t>
            </a:r>
            <a:r>
              <a:rPr lang="el-GR" dirty="0" smtClean="0"/>
              <a:t> προώθησε στην αγορά αυτοκίνητα με τριοδικούς καταλύτες, οι οποίοι επιπρόσθετα μετατρέπουν το NO σε άζωτο. Τα επόμενα χρόνια, η χρήση τους γενικεύτηκε και η έρευνα στράφηκε προς την ανεύρεση δραστικών και ανθεκτικών καταλυτών. </a:t>
            </a:r>
          </a:p>
          <a:p>
            <a:r>
              <a:rPr lang="el-GR" dirty="0" smtClean="0"/>
              <a:t>Η νέα γενιά καταλυτών χρησιμοποιούσε ως ενεργά συστατικά ευγενή μέταλλα (</a:t>
            </a:r>
            <a:r>
              <a:rPr lang="el-GR" dirty="0" err="1" smtClean="0"/>
              <a:t>Pd</a:t>
            </a:r>
            <a:r>
              <a:rPr lang="el-GR" dirty="0" smtClean="0"/>
              <a:t>) ενώ επιχειρήθηκε, μέσω της βελτιστοποίησης στον σχεδιασμό του κινητήρα, να συνδυασθούν οι χαμηλές εκπομπές ρύπων με χαμηλή κατανάλωση καυσίμου. Η εφαρμογή αυτών των καταλυτών συνδυάσθηκε με την χρήση αμόλυβδης βενζίνης.</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188640"/>
            <a:ext cx="7818072" cy="6480720"/>
          </a:xfrm>
          <a:blipFill>
            <a:blip r:embed="rId2" cstate="print"/>
            <a:tile tx="0" ty="0" sx="100000" sy="100000" flip="none" algn="tl"/>
          </a:blipFill>
        </p:spPr>
        <p:txBody>
          <a:bodyPr>
            <a:normAutofit/>
          </a:bodyPr>
          <a:lstStyle/>
          <a:p>
            <a:pPr algn="just">
              <a:buClr>
                <a:schemeClr val="accent4">
                  <a:lumMod val="75000"/>
                </a:schemeClr>
              </a:buClr>
              <a:buFont typeface="Wingdings" pitchFamily="2" charset="2"/>
              <a:buChar char="§"/>
            </a:pPr>
            <a:r>
              <a:rPr lang="el-GR" dirty="0" smtClean="0"/>
              <a:t>Ενώ οι αυτοκινητοβιομηχανίες της Ομοσπονδιακής Δημοκρατίας της Γερμανίας παρουσίασαν καταλυτικά αυτοκίνητα στην αγορά των ΗΠΑ ήδη από τα τέλη της δεκαετίας του ’70, η είσοδός τους στην Ευρωπαϊκή αγορά έγινε μόλις το 1984</a:t>
            </a:r>
            <a:r>
              <a:rPr lang="el-GR" dirty="0" smtClean="0"/>
              <a:t>.</a:t>
            </a:r>
          </a:p>
          <a:p>
            <a:pPr algn="just">
              <a:buClr>
                <a:schemeClr val="accent4">
                  <a:lumMod val="75000"/>
                </a:schemeClr>
              </a:buClr>
              <a:buFont typeface="Wingdings" pitchFamily="2" charset="2"/>
              <a:buChar char="§"/>
            </a:pPr>
            <a:endParaRPr lang="el-GR" dirty="0" smtClean="0"/>
          </a:p>
          <a:p>
            <a:pPr algn="just">
              <a:buClr>
                <a:schemeClr val="accent4">
                  <a:lumMod val="75000"/>
                </a:schemeClr>
              </a:buClr>
              <a:buFont typeface="Wingdings" pitchFamily="2" charset="2"/>
              <a:buChar char="§"/>
            </a:pPr>
            <a:r>
              <a:rPr lang="el-GR" dirty="0" smtClean="0"/>
              <a:t>Στην </a:t>
            </a:r>
            <a:r>
              <a:rPr lang="el-GR" dirty="0" smtClean="0"/>
              <a:t>Ελλάδα τα πρώτα καταλυτικά αυτοκίνητα άρχισαν να παρουσιάζονται το 1987.</a:t>
            </a:r>
            <a:endParaRPr lang="el-G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a:blip r:embed="rId2" cstate="print"/>
            <a:tile tx="0" ty="0" sx="100000" sy="100000" flip="none" algn="tl"/>
          </a:blipFill>
        </p:spPr>
        <p:txBody>
          <a:bodyPr>
            <a:normAutofit fontScale="85000" lnSpcReduction="10000"/>
          </a:bodyPr>
          <a:lstStyle/>
          <a:p>
            <a:pPr algn="ctr">
              <a:buNone/>
            </a:pPr>
            <a:r>
              <a:rPr lang="el-GR" b="1" u="sng" dirty="0" smtClean="0"/>
              <a:t>Κατηγορίες καταλυτών</a:t>
            </a:r>
          </a:p>
          <a:p>
            <a:pPr>
              <a:buClr>
                <a:schemeClr val="accent4">
                  <a:lumMod val="75000"/>
                </a:schemeClr>
              </a:buClr>
              <a:buFont typeface="Wingdings" pitchFamily="2" charset="2"/>
              <a:buChar char="§"/>
            </a:pPr>
            <a:r>
              <a:rPr lang="el-GR" b="1" dirty="0" smtClean="0"/>
              <a:t>Καταλύτες οξείδωσης (ή </a:t>
            </a:r>
            <a:r>
              <a:rPr lang="el-GR" b="1" dirty="0" err="1" smtClean="0"/>
              <a:t>διοδικοί</a:t>
            </a:r>
            <a:r>
              <a:rPr lang="el-GR" b="1" dirty="0" smtClean="0"/>
              <a:t>)</a:t>
            </a:r>
          </a:p>
          <a:p>
            <a:pPr algn="just">
              <a:buNone/>
            </a:pPr>
            <a:r>
              <a:rPr lang="el-GR" dirty="0" smtClean="0"/>
              <a:t>    Ιστορικά, οι πρώτοι καταλυτικοί μετατροπείς που εφαρμόσθηκαν περιείχαν καταλυτικό υλικό το οποίο είχε την ικανότητα να προάγει το μονοξείδιο του άνθρακα και τους υδρογονάνθρακες σε διοξείδιο του άνθρακα και </a:t>
            </a:r>
            <a:r>
              <a:rPr lang="el-GR" dirty="0" smtClean="0"/>
              <a:t>νερό.</a:t>
            </a:r>
          </a:p>
          <a:p>
            <a:pPr algn="just">
              <a:buClr>
                <a:schemeClr val="accent4">
                  <a:lumMod val="75000"/>
                </a:schemeClr>
              </a:buClr>
              <a:buFont typeface="Wingdings" pitchFamily="2" charset="2"/>
              <a:buChar char="§"/>
            </a:pPr>
            <a:r>
              <a:rPr lang="el-GR" b="1" dirty="0" smtClean="0"/>
              <a:t>Καταλύτες </a:t>
            </a:r>
            <a:r>
              <a:rPr lang="el-GR" b="1" dirty="0" smtClean="0"/>
              <a:t>με αναγωγική δράση</a:t>
            </a:r>
          </a:p>
          <a:p>
            <a:pPr algn="just">
              <a:buNone/>
            </a:pPr>
            <a:r>
              <a:rPr lang="el-GR" dirty="0" smtClean="0"/>
              <a:t>     Στην συνέχεια, επιχειρήθηκε να συνδυασθεί ο οξειδωτικός καταλυτικός μετατροπέας και με ένα αναγωγικό (</a:t>
            </a:r>
            <a:r>
              <a:rPr lang="el-GR" i="1" dirty="0" smtClean="0"/>
              <a:t>καταλύτες διπλής κλίνης) που επιταχύνει την αναγωγή του μονοξειδίου του αζώτου </a:t>
            </a:r>
            <a:r>
              <a:rPr lang="el-GR" dirty="0" smtClean="0"/>
              <a:t>σε άζωτο. Έχει μελετηθεί η εφαρμογή αναγωγικών καταλυτών σε αυτοκίνητα με κινητήρες </a:t>
            </a:r>
            <a:r>
              <a:rPr lang="el-GR" dirty="0" err="1" smtClean="0"/>
              <a:t>Diesel</a:t>
            </a:r>
            <a:r>
              <a:rPr lang="el-GR" dirty="0" smtClean="0"/>
              <a:t> αλλά υπάρχουν δυσκολίες στη ταυτόχρονη μείωση των εκπομπών οξειδίων του αζώτου και σωματιδίων.</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a:bodyPr>
          <a:lstStyle/>
          <a:p>
            <a:pPr algn="just">
              <a:buClr>
                <a:schemeClr val="accent4">
                  <a:lumMod val="75000"/>
                </a:schemeClr>
              </a:buClr>
              <a:buNone/>
            </a:pPr>
            <a:r>
              <a:rPr lang="el-GR" sz="2400" b="1" dirty="0" smtClean="0">
                <a:solidFill>
                  <a:srgbClr val="FF0000"/>
                </a:solidFill>
              </a:rPr>
              <a:t>    </a:t>
            </a:r>
            <a:r>
              <a:rPr lang="el-GR" sz="2400" b="1" dirty="0" smtClean="0"/>
              <a:t>Οι ΠΑΥ αποτελούν μια από τις σημαντικότερες κατηγορίες ρύπων                        </a:t>
            </a:r>
            <a:r>
              <a:rPr lang="el-GR" sz="2400" b="1" dirty="0" err="1" smtClean="0"/>
              <a:t>μεταλλαξιογόνων</a:t>
            </a:r>
            <a:r>
              <a:rPr lang="el-GR" sz="2400" b="1" dirty="0" smtClean="0"/>
              <a:t> και καρκινογόνων ιδιοτήτων</a:t>
            </a:r>
            <a:endParaRPr lang="en-US" sz="2400" b="1" dirty="0" smtClean="0"/>
          </a:p>
          <a:p>
            <a:pPr algn="just">
              <a:buClr>
                <a:schemeClr val="accent4">
                  <a:lumMod val="75000"/>
                </a:schemeClr>
              </a:buClr>
              <a:buNone/>
            </a:pPr>
            <a:r>
              <a:rPr lang="el-GR" sz="2400" b="1" dirty="0" err="1" smtClean="0"/>
              <a:t>π.χ</a:t>
            </a:r>
            <a:r>
              <a:rPr lang="el-GR" sz="2400" b="1" dirty="0" smtClean="0"/>
              <a:t> </a:t>
            </a:r>
            <a:r>
              <a:rPr lang="en-US" sz="2400" b="1" dirty="0" smtClean="0"/>
              <a:t>C</a:t>
            </a:r>
            <a:r>
              <a:rPr lang="en-US" sz="2400" b="1" baseline="-25000" dirty="0" smtClean="0"/>
              <a:t>10</a:t>
            </a:r>
            <a:r>
              <a:rPr lang="en-US" sz="2400" b="1" dirty="0" smtClean="0"/>
              <a:t>H</a:t>
            </a:r>
            <a:r>
              <a:rPr lang="en-US" sz="2400" b="1" baseline="-25000" dirty="0" smtClean="0"/>
              <a:t>8</a:t>
            </a:r>
            <a:r>
              <a:rPr lang="en-US" sz="2400" b="1" dirty="0" smtClean="0"/>
              <a:t> (</a:t>
            </a:r>
            <a:r>
              <a:rPr lang="el-GR" sz="2400" b="1" dirty="0" err="1" smtClean="0"/>
              <a:t>ναφθαλίνιο</a:t>
            </a:r>
            <a:r>
              <a:rPr lang="el-GR" sz="2400" b="1" dirty="0" smtClean="0"/>
              <a:t>)</a:t>
            </a:r>
          </a:p>
          <a:p>
            <a:pPr algn="just">
              <a:buClr>
                <a:schemeClr val="accent4">
                  <a:lumMod val="75000"/>
                </a:schemeClr>
              </a:buClr>
              <a:buNone/>
            </a:pPr>
            <a:endParaRPr lang="el-GR" sz="2400" b="1" dirty="0" smtClean="0"/>
          </a:p>
          <a:p>
            <a:pPr algn="just">
              <a:buClr>
                <a:schemeClr val="accent4">
                  <a:lumMod val="75000"/>
                </a:schemeClr>
              </a:buClr>
            </a:pPr>
            <a:r>
              <a:rPr lang="el-GR" sz="2400" dirty="0" smtClean="0"/>
              <a:t>ΠΑΥ υπάρχουν στα τρόφιμα (έλαια, μαργαρίνες, ψάρια)</a:t>
            </a:r>
          </a:p>
          <a:p>
            <a:pPr algn="just">
              <a:buClr>
                <a:schemeClr val="accent4">
                  <a:lumMod val="75000"/>
                </a:schemeClr>
              </a:buClr>
            </a:pPr>
            <a:r>
              <a:rPr lang="el-GR" sz="2400" dirty="0" smtClean="0"/>
              <a:t>Το τηγάνισμα, το ψήσιμο και το τσιγάρισμα των τροφών</a:t>
            </a:r>
          </a:p>
          <a:p>
            <a:pPr algn="just">
              <a:buClr>
                <a:schemeClr val="accent4">
                  <a:lumMod val="75000"/>
                </a:schemeClr>
              </a:buClr>
              <a:buNone/>
            </a:pPr>
            <a:r>
              <a:rPr lang="el-GR" sz="2400" dirty="0" smtClean="0"/>
              <a:t>                  </a:t>
            </a:r>
            <a:r>
              <a:rPr lang="el-GR" sz="2400" dirty="0" err="1" smtClean="0"/>
              <a:t>βενζο</a:t>
            </a:r>
            <a:r>
              <a:rPr lang="el-GR" sz="2400" dirty="0" smtClean="0"/>
              <a:t>[α]</a:t>
            </a:r>
            <a:r>
              <a:rPr lang="el-GR" sz="2400" dirty="0" err="1" smtClean="0"/>
              <a:t>πυρένιο</a:t>
            </a:r>
            <a:r>
              <a:rPr lang="el-GR" sz="2400" dirty="0" smtClean="0"/>
              <a:t> (ισχυρότερο </a:t>
            </a:r>
            <a:r>
              <a:rPr lang="el-GR" sz="2400" dirty="0" err="1" smtClean="0"/>
              <a:t>καρκονογόνο</a:t>
            </a:r>
            <a:r>
              <a:rPr lang="el-GR" sz="2400" dirty="0" smtClean="0"/>
              <a:t> ΠΑΥ)</a:t>
            </a:r>
          </a:p>
          <a:p>
            <a:pPr algn="just">
              <a:buClr>
                <a:schemeClr val="accent4">
                  <a:lumMod val="75000"/>
                </a:schemeClr>
              </a:buClr>
            </a:pPr>
            <a:r>
              <a:rPr lang="el-GR" sz="2400" dirty="0" smtClean="0"/>
              <a:t>ΠΑΥ δημιουργούνται και από φυσικές πηγές όπως πυρκαγιές και διάφορα γεωλογικά φαινόμενα</a:t>
            </a:r>
          </a:p>
          <a:p>
            <a:pPr algn="just">
              <a:buClr>
                <a:schemeClr val="accent4">
                  <a:lumMod val="75000"/>
                </a:schemeClr>
              </a:buClr>
            </a:pPr>
            <a:r>
              <a:rPr lang="el-GR" sz="2400" dirty="0" smtClean="0"/>
              <a:t>Η συμμετοχή των φυσικών πηγών ρύπανσης με ΠΑΥ είναι </a:t>
            </a:r>
            <a:r>
              <a:rPr lang="el-GR" sz="2400" dirty="0" err="1" smtClean="0"/>
              <a:t>αμελητεές</a:t>
            </a:r>
            <a:r>
              <a:rPr lang="el-GR" sz="2400" dirty="0" smtClean="0"/>
              <a:t> σε σχέση με τις ανθρωπογενείς (βιομηχανίες, αυτοκίνητα, καύση απορριμμάτων)</a:t>
            </a:r>
          </a:p>
          <a:p>
            <a:pPr algn="just">
              <a:buClr>
                <a:schemeClr val="accent4">
                  <a:lumMod val="75000"/>
                </a:schemeClr>
              </a:buClr>
              <a:buNone/>
            </a:pPr>
            <a:endParaRPr lang="el-GR" sz="2400" b="1" dirty="0"/>
          </a:p>
        </p:txBody>
      </p:sp>
      <p:sp>
        <p:nvSpPr>
          <p:cNvPr id="4" name="3 - Δεξιό βέλος"/>
          <p:cNvSpPr/>
          <p:nvPr/>
        </p:nvSpPr>
        <p:spPr>
          <a:xfrm>
            <a:off x="4499992" y="404664"/>
            <a:ext cx="978408" cy="484632"/>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Δεξιό βέλος"/>
          <p:cNvSpPr/>
          <p:nvPr/>
        </p:nvSpPr>
        <p:spPr>
          <a:xfrm>
            <a:off x="1259632" y="2924944"/>
            <a:ext cx="978408" cy="484632"/>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669360"/>
          </a:xfrm>
          <a:blipFill>
            <a:blip r:embed="rId2" cstate="print"/>
            <a:tile tx="0" ty="0" sx="100000" sy="100000" flip="none" algn="tl"/>
          </a:blipFill>
        </p:spPr>
        <p:txBody>
          <a:bodyPr>
            <a:normAutofit fontScale="85000" lnSpcReduction="20000"/>
          </a:bodyPr>
          <a:lstStyle/>
          <a:p>
            <a:pPr>
              <a:buClr>
                <a:schemeClr val="accent4">
                  <a:lumMod val="75000"/>
                </a:schemeClr>
              </a:buClr>
              <a:buFont typeface="Wingdings" pitchFamily="2" charset="2"/>
              <a:buChar char="§"/>
            </a:pPr>
            <a:r>
              <a:rPr lang="el-GR" b="1" dirty="0" smtClean="0"/>
              <a:t>Τριοδικοί καταλύτες</a:t>
            </a:r>
          </a:p>
          <a:p>
            <a:pPr algn="just">
              <a:buNone/>
            </a:pPr>
            <a:r>
              <a:rPr lang="el-GR" dirty="0" smtClean="0"/>
              <a:t>      Η ικανοποίηση των σημερινών αυστηρότερων προδιαγραφών, επιτυγχάνεται με τους τριοδικούς καταλύτες οι οποίοι έχουν την ικανότητα να μειώνουν τους τρεις κυριότερους ρύπους, δηλ. τους υδρογονάνθρακες, τα οξείδια του αζώτου και το μονοξείδιο του άνθρακα.</a:t>
            </a:r>
          </a:p>
          <a:p>
            <a:pPr algn="just">
              <a:buNone/>
            </a:pPr>
            <a:r>
              <a:rPr lang="el-GR" dirty="0" smtClean="0"/>
              <a:t>      Ένας τυπικός τριοδικός καταλύτης περιέχει λευκόχρυσο (</a:t>
            </a:r>
            <a:r>
              <a:rPr lang="el-GR" dirty="0" err="1" smtClean="0"/>
              <a:t>Pt</a:t>
            </a:r>
            <a:r>
              <a:rPr lang="el-GR" dirty="0" smtClean="0"/>
              <a:t>), Παλλάδιο (</a:t>
            </a:r>
            <a:r>
              <a:rPr lang="el-GR" dirty="0" err="1" smtClean="0"/>
              <a:t>Pd</a:t>
            </a:r>
            <a:r>
              <a:rPr lang="el-GR" dirty="0" smtClean="0"/>
              <a:t>) και Ρόδιο (</a:t>
            </a:r>
            <a:r>
              <a:rPr lang="el-GR" dirty="0" err="1" smtClean="0"/>
              <a:t>Rh</a:t>
            </a:r>
            <a:r>
              <a:rPr lang="el-GR" dirty="0" smtClean="0"/>
              <a:t>) ενώ συχνά προστίθενται και οξείδια μη ευγενών μετάλλων τα οποία δρουν σαν προωθητικά. </a:t>
            </a:r>
          </a:p>
          <a:p>
            <a:pPr algn="just">
              <a:buNone/>
            </a:pPr>
            <a:r>
              <a:rPr lang="el-GR" dirty="0" smtClean="0"/>
              <a:t>      Για την καλή λειτουργία τους απαιτούν την σωστή ρύθμιση του λόγου αέρα-καυσίμου. Αυτό επιτυγχάνεται με την βοήθεια ενός αισθητήρα οξυγόνου (λήπτης λάμδα) ο οποίος ελέγχει συνεχώς την συγκέντρωση του οξυγόνου στα καυσαέρια και με την βοήθεια ενός ηλεκτρονικού συστήματος γίνεται αυτόματη ρύθμιση στην αναλογία αέρα-καυσίμου στο σύστημα τροφοδοσίας του κινητήρα.</a:t>
            </a:r>
            <a:endParaRPr lang="el-GR"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7818072" cy="6858000"/>
          </a:xfrm>
          <a:blipFill>
            <a:blip r:embed="rId2" cstate="print"/>
            <a:tile tx="0" ty="0" sx="100000" sy="100000" flip="none" algn="tl"/>
          </a:blipFill>
        </p:spPr>
        <p:txBody>
          <a:bodyPr>
            <a:normAutofit fontScale="77500" lnSpcReduction="20000"/>
          </a:bodyPr>
          <a:lstStyle/>
          <a:p>
            <a:pPr algn="ctr">
              <a:buNone/>
            </a:pPr>
            <a:r>
              <a:rPr lang="el-GR" b="1" u="sng" dirty="0" smtClean="0"/>
              <a:t>Διάρκεια ζωής του καταλυτικού συστήματος</a:t>
            </a:r>
          </a:p>
          <a:p>
            <a:pPr>
              <a:buNone/>
            </a:pPr>
            <a:r>
              <a:rPr lang="el-GR" b="1" dirty="0" smtClean="0"/>
              <a:t>     </a:t>
            </a:r>
            <a:r>
              <a:rPr lang="el-GR" dirty="0" smtClean="0"/>
              <a:t>Η λειτουργικότητα ενός καταλύτη υποβαθμίζεται εξαιτίας τριών, κυρίως, παραγόντων:</a:t>
            </a:r>
          </a:p>
          <a:p>
            <a:pPr>
              <a:buNone/>
            </a:pPr>
            <a:r>
              <a:rPr lang="el-GR" b="1" dirty="0" smtClean="0"/>
              <a:t>1. Θερμική καταπόνηση.</a:t>
            </a:r>
          </a:p>
          <a:p>
            <a:pPr>
              <a:buNone/>
            </a:pPr>
            <a:r>
              <a:rPr lang="el-GR" dirty="0" smtClean="0"/>
              <a:t>     Οι θερμοκρασίες που αναπτύσσονται στον καταλύτη μπορούν, σε κάποιες ακραίες καταστάσεις, να φθάσουν τους 900-1000</a:t>
            </a:r>
            <a:r>
              <a:rPr lang="el-GR" baseline="30000" dirty="0" smtClean="0"/>
              <a:t>ο</a:t>
            </a:r>
            <a:r>
              <a:rPr lang="el-GR" dirty="0" smtClean="0"/>
              <a:t> C με αποτέλεσμα την θερμική απενεργοποίησή του.</a:t>
            </a:r>
          </a:p>
          <a:p>
            <a:pPr>
              <a:buNone/>
            </a:pPr>
            <a:r>
              <a:rPr lang="el-GR" b="1" dirty="0" smtClean="0"/>
              <a:t>2. Σταδιακή δηλητηρίαση των δραστικών μετάλλων.</a:t>
            </a:r>
          </a:p>
          <a:p>
            <a:pPr>
              <a:buNone/>
            </a:pPr>
            <a:r>
              <a:rPr lang="el-GR" dirty="0" smtClean="0"/>
              <a:t>     Η δηλητηρίαση του καταλύτη οφείλεται στην προσρόφηση ουσιών, που υπάρχουν στα καύσιμα, όπως ο φώσφορος (ο οποίος επίσης προέρχεται από την κατανάλωση λαδιού), ο μόλυβδος (ο οποίος υπάρχει σε μικρή ποσότητα και στην αμόλυβδη βενζίνη) και το θείο.</a:t>
            </a:r>
          </a:p>
          <a:p>
            <a:pPr>
              <a:buNone/>
            </a:pPr>
            <a:r>
              <a:rPr lang="el-GR" b="1" dirty="0" smtClean="0"/>
              <a:t>3. Μηχανική φθορά λόγω δονήσεων και τριβών.</a:t>
            </a:r>
          </a:p>
          <a:p>
            <a:pPr>
              <a:buNone/>
            </a:pPr>
            <a:r>
              <a:rPr lang="el-GR" dirty="0" smtClean="0"/>
              <a:t>     Όλα τα παραπάνω έχουν σαν αποτέλεσμα η ωφέλιμη ζωή του ενός καταλυτικού συστήματος να κυμαίνεται από 80,000 έως 100,000 χιλιόμετρα.</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lnSpcReduction="10000"/>
          </a:bodyPr>
          <a:lstStyle/>
          <a:p>
            <a:pPr algn="ctr">
              <a:buClr>
                <a:schemeClr val="accent4">
                  <a:lumMod val="75000"/>
                </a:schemeClr>
              </a:buClr>
              <a:buNone/>
            </a:pPr>
            <a:r>
              <a:rPr lang="el-GR" sz="2800" b="1" u="sng" dirty="0" smtClean="0"/>
              <a:t>  ΠΑΥ και Ατμόσφαιρα</a:t>
            </a:r>
          </a:p>
          <a:p>
            <a:pPr algn="just">
              <a:buClr>
                <a:schemeClr val="accent4">
                  <a:lumMod val="75000"/>
                </a:schemeClr>
              </a:buClr>
            </a:pPr>
            <a:r>
              <a:rPr lang="el-GR" sz="2800" b="1" dirty="0" smtClean="0"/>
              <a:t>Οι ΠΑΥ                προϊόντα ατελούς καύσης ενώσεων που περιέχουν άνθρακα και υδρογόνο</a:t>
            </a:r>
          </a:p>
          <a:p>
            <a:pPr algn="just">
              <a:buClr>
                <a:schemeClr val="accent4">
                  <a:lumMod val="75000"/>
                </a:schemeClr>
              </a:buClr>
            </a:pPr>
            <a:r>
              <a:rPr lang="el-GR" sz="2800" b="1" dirty="0" smtClean="0">
                <a:solidFill>
                  <a:srgbClr val="FF0000"/>
                </a:solidFill>
              </a:rPr>
              <a:t>Σημαντικότερη βιομηχανική πηγή ΠΑΥ  </a:t>
            </a:r>
          </a:p>
          <a:p>
            <a:pPr algn="just">
              <a:buClr>
                <a:schemeClr val="accent4">
                  <a:lumMod val="75000"/>
                </a:schemeClr>
              </a:buClr>
              <a:buNone/>
            </a:pPr>
            <a:r>
              <a:rPr lang="el-GR" sz="2800" b="1" dirty="0" smtClean="0">
                <a:solidFill>
                  <a:srgbClr val="FF0000"/>
                </a:solidFill>
              </a:rPr>
              <a:t>Βιομηχανία Πετρελαίου </a:t>
            </a:r>
          </a:p>
          <a:p>
            <a:pPr algn="just">
              <a:buClr>
                <a:schemeClr val="accent4">
                  <a:lumMod val="75000"/>
                </a:schemeClr>
              </a:buClr>
              <a:buFont typeface="Wingdings" pitchFamily="2" charset="2"/>
              <a:buChar char="ü"/>
            </a:pPr>
            <a:r>
              <a:rPr lang="el-GR" sz="2800" b="1" dirty="0" smtClean="0"/>
              <a:t>Οι ΠΑΥ σχηματίζονται κατά την αναγέννηση του καταλύτη για την παραγωγή ασφάλτου ή παραγωγή καυσίμων.</a:t>
            </a:r>
          </a:p>
          <a:p>
            <a:pPr algn="just">
              <a:buClr>
                <a:schemeClr val="accent4">
                  <a:lumMod val="75000"/>
                </a:schemeClr>
              </a:buClr>
            </a:pPr>
            <a:r>
              <a:rPr lang="el-GR" sz="2800" b="1" dirty="0" smtClean="0"/>
              <a:t>Άλλες βιομηχανικές πηγές</a:t>
            </a:r>
            <a:r>
              <a:rPr lang="en-US" sz="2800" b="1" dirty="0" smtClean="0"/>
              <a:t>: </a:t>
            </a:r>
            <a:r>
              <a:rPr lang="el-GR" sz="2800" b="1" dirty="0" smtClean="0"/>
              <a:t>βιομηχανία άνθρακα, βιομηχανίες λιπασμάτων, γκαράζ αυτοκινήτων, εσωτερικό χυτηρίων</a:t>
            </a:r>
          </a:p>
          <a:p>
            <a:pPr algn="just">
              <a:buClr>
                <a:schemeClr val="accent4">
                  <a:lumMod val="75000"/>
                </a:schemeClr>
              </a:buClr>
            </a:pPr>
            <a:r>
              <a:rPr lang="el-GR" sz="2800" b="1" dirty="0" smtClean="0"/>
              <a:t>Η οικιακή θέρμανση είναι σημαντική πηγή ρύπανσης ΠΑΥ όταν χρησιμοποιείται το ξύλο</a:t>
            </a:r>
          </a:p>
          <a:p>
            <a:pPr algn="just">
              <a:buClr>
                <a:schemeClr val="accent4">
                  <a:lumMod val="75000"/>
                </a:schemeClr>
              </a:buClr>
            </a:pPr>
            <a:r>
              <a:rPr lang="el-GR" sz="2800" b="1" dirty="0" smtClean="0"/>
              <a:t>Τα αυτοκίνητα εκπέμπουν σωματίδια και παράγουν ΠΑΥ                          </a:t>
            </a:r>
            <a:endParaRPr lang="el-GR" sz="2800" b="1" dirty="0"/>
          </a:p>
        </p:txBody>
      </p:sp>
      <p:sp>
        <p:nvSpPr>
          <p:cNvPr id="4" name="3 - Δεξιό βέλος"/>
          <p:cNvSpPr/>
          <p:nvPr/>
        </p:nvSpPr>
        <p:spPr>
          <a:xfrm>
            <a:off x="7740352" y="1484784"/>
            <a:ext cx="978408" cy="484632"/>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Δεξιό βέλος"/>
          <p:cNvSpPr/>
          <p:nvPr/>
        </p:nvSpPr>
        <p:spPr>
          <a:xfrm>
            <a:off x="3635896" y="548680"/>
            <a:ext cx="978408" cy="484632"/>
          </a:xfrm>
          <a:prstGeom prst="rightArrow">
            <a:avLst/>
          </a:prstGeom>
          <a:solidFill>
            <a:schemeClr val="accent4">
              <a:lumMod val="75000"/>
            </a:schemeClr>
          </a:solidFill>
          <a:ln>
            <a:solidFill>
              <a:srgbClr val="C9B4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fontScale="92500" lnSpcReduction="20000"/>
          </a:bodyPr>
          <a:lstStyle/>
          <a:p>
            <a:pPr algn="ctr">
              <a:buClr>
                <a:schemeClr val="accent4">
                  <a:lumMod val="75000"/>
                </a:schemeClr>
              </a:buClr>
              <a:buNone/>
            </a:pPr>
            <a:r>
              <a:rPr lang="el-GR" sz="2800" b="1" dirty="0" smtClean="0"/>
              <a:t>  </a:t>
            </a:r>
            <a:r>
              <a:rPr lang="el-GR" sz="2800" b="1" u="sng" dirty="0" smtClean="0"/>
              <a:t>Παράμετροι που επηρεάζουν εκπομπές ΠΑΥ στην ατμόσφαιρα από τα αυτοκίνητα</a:t>
            </a:r>
          </a:p>
          <a:p>
            <a:pPr algn="ctr">
              <a:buClr>
                <a:schemeClr val="accent4">
                  <a:lumMod val="75000"/>
                </a:schemeClr>
              </a:buClr>
              <a:buNone/>
            </a:pPr>
            <a:endParaRPr lang="el-GR" sz="2800" b="1" u="sng" dirty="0" smtClean="0"/>
          </a:p>
          <a:p>
            <a:pPr algn="just">
              <a:buClr>
                <a:schemeClr val="accent4">
                  <a:lumMod val="75000"/>
                </a:schemeClr>
              </a:buClr>
            </a:pPr>
            <a:r>
              <a:rPr lang="el-GR" sz="2800" b="1" dirty="0" smtClean="0">
                <a:solidFill>
                  <a:srgbClr val="FF0000"/>
                </a:solidFill>
              </a:rPr>
              <a:t>Ο τύπος του αυτοκινήτου</a:t>
            </a:r>
          </a:p>
          <a:p>
            <a:pPr algn="just">
              <a:buClr>
                <a:schemeClr val="accent4">
                  <a:lumMod val="75000"/>
                </a:schemeClr>
              </a:buClr>
            </a:pPr>
            <a:r>
              <a:rPr lang="el-GR" sz="2800" b="1" dirty="0" smtClean="0">
                <a:solidFill>
                  <a:srgbClr val="FF0000"/>
                </a:solidFill>
              </a:rPr>
              <a:t>Το αρωματικό περιεχόμενο καυσίμου</a:t>
            </a:r>
          </a:p>
          <a:p>
            <a:pPr algn="just">
              <a:buClr>
                <a:schemeClr val="accent4">
                  <a:lumMod val="75000"/>
                </a:schemeClr>
              </a:buClr>
            </a:pPr>
            <a:r>
              <a:rPr lang="el-GR" sz="2800" b="1" dirty="0" smtClean="0">
                <a:solidFill>
                  <a:srgbClr val="FF0000"/>
                </a:solidFill>
              </a:rPr>
              <a:t>Η μείωση του μολύβδου στη βενζίνη (με στόχο την ελάττωση εκπομπής μολύβδου)</a:t>
            </a:r>
          </a:p>
          <a:p>
            <a:pPr algn="just">
              <a:buClr>
                <a:schemeClr val="accent4">
                  <a:lumMod val="75000"/>
                </a:schemeClr>
              </a:buClr>
            </a:pPr>
            <a:r>
              <a:rPr lang="el-GR" sz="2800" b="1" dirty="0" smtClean="0">
                <a:solidFill>
                  <a:srgbClr val="FF0000"/>
                </a:solidFill>
              </a:rPr>
              <a:t>Καύσιμα με χαμηλή περιεκτικότητα σε θείο</a:t>
            </a:r>
          </a:p>
          <a:p>
            <a:pPr algn="just">
              <a:buClr>
                <a:schemeClr val="accent4">
                  <a:lumMod val="75000"/>
                </a:schemeClr>
              </a:buClr>
            </a:pPr>
            <a:r>
              <a:rPr lang="el-GR" sz="2800" b="1" dirty="0" smtClean="0">
                <a:solidFill>
                  <a:srgbClr val="FF0000"/>
                </a:solidFill>
              </a:rPr>
              <a:t>Οι συνθήκες οδήγησης του αυτοκινήτου </a:t>
            </a:r>
          </a:p>
          <a:p>
            <a:pPr algn="just">
              <a:buClr>
                <a:schemeClr val="accent4">
                  <a:lumMod val="75000"/>
                </a:schemeClr>
              </a:buClr>
            </a:pPr>
            <a:endParaRPr lang="el-GR" sz="2800" b="1" dirty="0" smtClean="0">
              <a:solidFill>
                <a:srgbClr val="FF0000"/>
              </a:solidFill>
            </a:endParaRPr>
          </a:p>
          <a:p>
            <a:pPr algn="just">
              <a:buClr>
                <a:schemeClr val="accent4">
                  <a:lumMod val="75000"/>
                </a:schemeClr>
              </a:buClr>
              <a:buFont typeface="Wingdings" pitchFamily="2" charset="2"/>
              <a:buChar char="Ø"/>
            </a:pPr>
            <a:r>
              <a:rPr lang="el-GR" sz="2800" b="1" dirty="0" smtClean="0"/>
              <a:t>Το 70-90% των ΠΑΥ στην ατμόσφαιρα βρίσκεται σε σωματιδιακή κατάσταση προσροφημένο σε αιωρούμενα σωματίδια. </a:t>
            </a:r>
          </a:p>
          <a:p>
            <a:pPr algn="just">
              <a:buClr>
                <a:schemeClr val="accent4">
                  <a:lumMod val="75000"/>
                </a:schemeClr>
              </a:buClr>
            </a:pPr>
            <a:endParaRPr lang="el-GR" sz="2800" b="1" dirty="0" smtClean="0">
              <a:solidFill>
                <a:srgbClr val="FF0000"/>
              </a:solidFill>
            </a:endParaRPr>
          </a:p>
          <a:p>
            <a:pPr algn="just">
              <a:buClr>
                <a:schemeClr val="accent4">
                  <a:lumMod val="75000"/>
                </a:schemeClr>
              </a:buClr>
            </a:pPr>
            <a:endParaRPr lang="el-GR" sz="2800" b="1" dirty="0" smtClean="0">
              <a:solidFill>
                <a:srgbClr val="FF0000"/>
              </a:solidFill>
            </a:endParaRPr>
          </a:p>
          <a:p>
            <a:pPr algn="just">
              <a:buClr>
                <a:schemeClr val="accent4">
                  <a:lumMod val="75000"/>
                </a:schemeClr>
              </a:buClr>
            </a:pPr>
            <a:endParaRPr lang="el-GR" sz="2800" b="1" dirty="0" smtClean="0">
              <a:solidFill>
                <a:srgbClr val="FF0000"/>
              </a:solidFill>
            </a:endParaRPr>
          </a:p>
          <a:p>
            <a:pPr algn="r">
              <a:buClr>
                <a:schemeClr val="accent4">
                  <a:lumMod val="75000"/>
                </a:schemeClr>
              </a:buClr>
              <a:buNone/>
            </a:pPr>
            <a:r>
              <a:rPr lang="el-GR" sz="2800" b="1" dirty="0" smtClean="0"/>
              <a:t>[</a:t>
            </a:r>
            <a:r>
              <a:rPr lang="el-GR" sz="2800" b="1" dirty="0" err="1" smtClean="0"/>
              <a:t>Κουϊμτζής</a:t>
            </a:r>
            <a:r>
              <a:rPr lang="el-GR" sz="2800" b="1" dirty="0" smtClean="0"/>
              <a:t>, 1998]</a:t>
            </a:r>
          </a:p>
          <a:p>
            <a:pPr algn="just">
              <a:buClr>
                <a:schemeClr val="accent4">
                  <a:lumMod val="75000"/>
                </a:schemeClr>
              </a:buClr>
              <a:buNone/>
            </a:pPr>
            <a:endParaRPr lang="el-GR" sz="28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43608" y="0"/>
            <a:ext cx="8100392" cy="6858000"/>
          </a:xfrm>
          <a:blipFill dpi="0" rotWithShape="1">
            <a:blip r:embed="rId2" cstate="print"/>
            <a:srcRect/>
            <a:tile tx="0" ty="0" sx="100000" sy="100000" flip="none" algn="tl"/>
          </a:blipFill>
        </p:spPr>
        <p:txBody>
          <a:bodyPr>
            <a:normAutofit fontScale="92500" lnSpcReduction="20000"/>
          </a:bodyPr>
          <a:lstStyle/>
          <a:p>
            <a:pPr algn="ctr">
              <a:buClr>
                <a:schemeClr val="accent4">
                  <a:lumMod val="75000"/>
                </a:schemeClr>
              </a:buClr>
              <a:buNone/>
            </a:pPr>
            <a:r>
              <a:rPr lang="el-GR" sz="2800" b="1" dirty="0" smtClean="0"/>
              <a:t>  </a:t>
            </a:r>
            <a:r>
              <a:rPr lang="el-GR" sz="2800" b="1" u="sng" dirty="0" smtClean="0"/>
              <a:t>Παράμετροι που επηρεάζουν εκπομπές ΠΑΥ στην ατμόσφαιρα από τα αυτοκίνητα</a:t>
            </a:r>
          </a:p>
          <a:p>
            <a:pPr algn="ctr">
              <a:buClr>
                <a:schemeClr val="accent4">
                  <a:lumMod val="75000"/>
                </a:schemeClr>
              </a:buClr>
              <a:buNone/>
            </a:pPr>
            <a:endParaRPr lang="el-GR" sz="2800" b="1" u="sng" dirty="0" smtClean="0"/>
          </a:p>
          <a:p>
            <a:pPr algn="just">
              <a:buClr>
                <a:schemeClr val="accent4">
                  <a:lumMod val="75000"/>
                </a:schemeClr>
              </a:buClr>
            </a:pPr>
            <a:r>
              <a:rPr lang="el-GR" sz="2800" b="1" dirty="0" smtClean="0">
                <a:solidFill>
                  <a:srgbClr val="FF0000"/>
                </a:solidFill>
              </a:rPr>
              <a:t>Ο τύπος του αυτοκινήτου</a:t>
            </a:r>
          </a:p>
          <a:p>
            <a:pPr algn="just">
              <a:buClr>
                <a:schemeClr val="accent4">
                  <a:lumMod val="75000"/>
                </a:schemeClr>
              </a:buClr>
            </a:pPr>
            <a:r>
              <a:rPr lang="el-GR" sz="2800" b="1" dirty="0" smtClean="0">
                <a:solidFill>
                  <a:srgbClr val="FF0000"/>
                </a:solidFill>
              </a:rPr>
              <a:t>Το αρωματικό περιεχόμενο καυσίμου</a:t>
            </a:r>
          </a:p>
          <a:p>
            <a:pPr algn="just">
              <a:buClr>
                <a:schemeClr val="accent4">
                  <a:lumMod val="75000"/>
                </a:schemeClr>
              </a:buClr>
            </a:pPr>
            <a:r>
              <a:rPr lang="el-GR" sz="2800" b="1" dirty="0" smtClean="0">
                <a:solidFill>
                  <a:srgbClr val="FF0000"/>
                </a:solidFill>
              </a:rPr>
              <a:t>Η μείωση του μολύβδου στη βενζίνη (με στόχο την ελάττωση εκπομπής μολύβδου)</a:t>
            </a:r>
          </a:p>
          <a:p>
            <a:pPr algn="just">
              <a:buClr>
                <a:schemeClr val="accent4">
                  <a:lumMod val="75000"/>
                </a:schemeClr>
              </a:buClr>
            </a:pPr>
            <a:r>
              <a:rPr lang="el-GR" sz="2800" b="1" dirty="0" smtClean="0">
                <a:solidFill>
                  <a:srgbClr val="FF0000"/>
                </a:solidFill>
              </a:rPr>
              <a:t>Καύσιμα με χαμηλή περιεκτικότητα σε θείο</a:t>
            </a:r>
          </a:p>
          <a:p>
            <a:pPr algn="just">
              <a:buClr>
                <a:schemeClr val="accent4">
                  <a:lumMod val="75000"/>
                </a:schemeClr>
              </a:buClr>
            </a:pPr>
            <a:r>
              <a:rPr lang="el-GR" sz="2800" b="1" dirty="0" smtClean="0">
                <a:solidFill>
                  <a:srgbClr val="FF0000"/>
                </a:solidFill>
              </a:rPr>
              <a:t>Οι συνθήκες οδήγησης του αυτοκινήτου </a:t>
            </a:r>
          </a:p>
          <a:p>
            <a:pPr algn="just">
              <a:buClr>
                <a:schemeClr val="accent4">
                  <a:lumMod val="75000"/>
                </a:schemeClr>
              </a:buClr>
            </a:pPr>
            <a:endParaRPr lang="el-GR" sz="2800" b="1" dirty="0" smtClean="0">
              <a:solidFill>
                <a:srgbClr val="FF0000"/>
              </a:solidFill>
            </a:endParaRPr>
          </a:p>
          <a:p>
            <a:pPr algn="just">
              <a:buClr>
                <a:schemeClr val="accent4">
                  <a:lumMod val="75000"/>
                </a:schemeClr>
              </a:buClr>
              <a:buFont typeface="Wingdings" pitchFamily="2" charset="2"/>
              <a:buChar char="Ø"/>
            </a:pPr>
            <a:r>
              <a:rPr lang="el-GR" sz="2800" b="1" dirty="0" smtClean="0"/>
              <a:t>Το 70-90% των ΠΑΥ στην ατμόσφαιρα βρίσκεται σε σωματιδιακή κατάσταση προσροφημένο σε αιωρούμενα σωματίδια. </a:t>
            </a:r>
            <a:r>
              <a:rPr lang="el-GR" sz="2800" dirty="0" smtClean="0">
                <a:solidFill>
                  <a:srgbClr val="FF0000"/>
                </a:solidFill>
              </a:rPr>
              <a:t>Αυτά τα σωματίδια έχουν μέγεθος &lt; 5μ</a:t>
            </a:r>
            <a:r>
              <a:rPr lang="en-US" sz="2800" dirty="0" smtClean="0">
                <a:solidFill>
                  <a:srgbClr val="FF0000"/>
                </a:solidFill>
              </a:rPr>
              <a:t>m </a:t>
            </a:r>
            <a:r>
              <a:rPr lang="el-GR" sz="2800" dirty="0" smtClean="0">
                <a:solidFill>
                  <a:srgbClr val="FF0000"/>
                </a:solidFill>
              </a:rPr>
              <a:t>και διεισδύουν στο αναπνευστικό σύστημα και καθιζάνουν στο πνευμονικό.</a:t>
            </a:r>
          </a:p>
          <a:p>
            <a:pPr algn="just">
              <a:buClr>
                <a:schemeClr val="accent4">
                  <a:lumMod val="75000"/>
                </a:schemeClr>
              </a:buClr>
            </a:pPr>
            <a:endParaRPr lang="el-GR" sz="2800" b="1" dirty="0" smtClean="0">
              <a:solidFill>
                <a:srgbClr val="FF0000"/>
              </a:solidFill>
            </a:endParaRPr>
          </a:p>
          <a:p>
            <a:pPr algn="just">
              <a:buClr>
                <a:schemeClr val="accent4">
                  <a:lumMod val="75000"/>
                </a:schemeClr>
              </a:buClr>
            </a:pPr>
            <a:endParaRPr lang="el-GR" sz="2800" b="1" dirty="0" smtClean="0">
              <a:solidFill>
                <a:srgbClr val="FF0000"/>
              </a:solidFill>
            </a:endParaRPr>
          </a:p>
          <a:p>
            <a:pPr algn="r">
              <a:buClr>
                <a:schemeClr val="accent4">
                  <a:lumMod val="75000"/>
                </a:schemeClr>
              </a:buClr>
              <a:buNone/>
            </a:pPr>
            <a:r>
              <a:rPr lang="el-GR" sz="2800" b="1" dirty="0" smtClean="0"/>
              <a:t>[</a:t>
            </a:r>
            <a:r>
              <a:rPr lang="el-GR" sz="2800" b="1" dirty="0" err="1" smtClean="0"/>
              <a:t>Κουϊμτζής</a:t>
            </a:r>
            <a:r>
              <a:rPr lang="el-GR" sz="2800" b="1" dirty="0" smtClean="0"/>
              <a:t>, 1998]</a:t>
            </a:r>
          </a:p>
          <a:p>
            <a:pPr algn="just">
              <a:buClr>
                <a:schemeClr val="accent4">
                  <a:lumMod val="75000"/>
                </a:schemeClr>
              </a:buClr>
              <a:buNone/>
            </a:pPr>
            <a:endParaRPr lang="el-GR" sz="28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2645</TotalTime>
  <Words>4427</Words>
  <Application>Microsoft Office PowerPoint</Application>
  <PresentationFormat>Προβολή στην οθόνη (4:3)</PresentationFormat>
  <Paragraphs>423</Paragraphs>
  <Slides>61</Slides>
  <Notes>2</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61</vt:i4>
      </vt:variant>
    </vt:vector>
  </HeadingPairs>
  <TitlesOfParts>
    <vt:vector size="63" baseType="lpstr">
      <vt:lpstr>Ηλιοστάσιο</vt:lpstr>
      <vt:lpstr>MathType 6.0 Equation</vt:lpstr>
      <vt:lpstr>Ρύπανση της Ατμόσφαιρας  Β’Μέρος      Χαχάμη Σοφία Υποψήφια Διδάκτωρ Πανεπιστημίου Θεσσαλίας Μηχανικός Περιβάλλοντος Δ.Π.Θ Μ.S.c “ Διαχείριση Αποβλήτων”  Μ.S.c “Τεχνικά Έργα και περιβάλλον”   Σχολή Πολιτικών Μηχανικών Νοέμβριος 2013</vt:lpstr>
      <vt:lpstr>Ενότητες - Κεφάλαια </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Στέγη με ΕΛΛΕΝΙΤ</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lpstr>Διαφάνεια 52</vt:lpstr>
      <vt:lpstr>Διαφάνεια 53</vt:lpstr>
      <vt:lpstr>Διαφάνεια 54</vt:lpstr>
      <vt:lpstr>Διαφάνεια 55</vt:lpstr>
      <vt:lpstr>Διαφάνεια 56</vt:lpstr>
      <vt:lpstr>Διαφάνεια 57</vt:lpstr>
      <vt:lpstr>Διαφάνεια 58</vt:lpstr>
      <vt:lpstr>Διαφάνεια 59</vt:lpstr>
      <vt:lpstr>Διαφάνεια 60</vt:lpstr>
      <vt:lpstr>Διαφάνεια 61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Σοφάκι</cp:lastModifiedBy>
  <cp:revision>322</cp:revision>
  <dcterms:created xsi:type="dcterms:W3CDTF">2012-11-05T21:01:23Z</dcterms:created>
  <dcterms:modified xsi:type="dcterms:W3CDTF">2014-01-02T12:24:38Z</dcterms:modified>
</cp:coreProperties>
</file>