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425" r:id="rId3"/>
    <p:sldId id="426"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399" r:id="rId34"/>
    <p:sldId id="290" r:id="rId35"/>
    <p:sldId id="291" r:id="rId36"/>
    <p:sldId id="306"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425"/>
            <p14:sldId id="426"/>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399"/>
          </p14:sldIdLst>
        </p14:section>
        <p14:section name="Copyright" id="{94FB528B-2313-4AEB-98F6-8B9532041BB8}">
          <p14:sldIdLst>
            <p14:sldId id="290"/>
            <p14:sldId id="291"/>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1" autoAdjust="0"/>
    <p:restoredTop sz="98901" autoAdjust="0"/>
  </p:normalViewPr>
  <p:slideViewPr>
    <p:cSldViewPr>
      <p:cViewPr varScale="1">
        <p:scale>
          <a:sx n="116" d="100"/>
          <a:sy n="116" d="100"/>
        </p:scale>
        <p:origin x="1668"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986"/>
    </p:cViewPr>
  </p:sorter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DBFB5-6AE5-46CB-96E5-3640B0678E76}" type="datetimeFigureOut">
              <a:rPr lang="el-GR" smtClean="0"/>
              <a:t>25/5/2015</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184AAB-786E-4655-9787-7E4C12EC978E}" type="slidenum">
              <a:rPr lang="el-GR" smtClean="0"/>
              <a:t>‹#›</a:t>
            </a:fld>
            <a:endParaRPr lang="el-GR"/>
          </a:p>
        </p:txBody>
      </p:sp>
    </p:spTree>
    <p:extLst>
      <p:ext uri="{BB962C8B-B14F-4D97-AF65-F5344CB8AC3E}">
        <p14:creationId xmlns:p14="http://schemas.microsoft.com/office/powerpoint/2010/main" val="833826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31252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95450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2414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04929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3065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8054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83441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620098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2057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61681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7042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75338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2892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8844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5691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891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551462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6858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4655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65038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2012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801780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573475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592755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055920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821090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89564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5903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12710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3068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1886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86751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02403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chemeClr val="tx1"/>
                </a:solidFill>
              </a:rPr>
              <a:pPr algn="ctr"/>
              <a:t>‹#›</a:t>
            </a:fld>
            <a:endParaRPr lang="el-GR" dirty="0">
              <a:solidFill>
                <a:schemeClr val="tx1"/>
              </a:solidFill>
            </a:endParaRPr>
          </a:p>
        </p:txBody>
      </p:sp>
      <p:sp>
        <p:nvSpPr>
          <p:cNvPr id="5" name="2 - Θέση υποσέλιδου"/>
          <p:cNvSpPr txBox="1">
            <a:spLocks/>
          </p:cNvSpPr>
          <p:nvPr userDrawn="1"/>
        </p:nvSpPr>
        <p:spPr bwMode="auto">
          <a:xfrm>
            <a:off x="251520" y="6441600"/>
            <a:ext cx="8280919"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Ενότητα 8: Αριστεροχειρία νοημοσύνη και επίδοση</a:t>
            </a:r>
            <a:endParaRPr lang="el-GR" sz="1200" dirty="0" smtClean="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55576" y="6441600"/>
            <a:ext cx="777686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chemeClr val="tx1"/>
                </a:solidFill>
              </a:rPr>
              <a:pPr algn="ctr"/>
              <a:t>‹#›</a:t>
            </a:fld>
            <a:endParaRPr lang="el-GR" dirty="0">
              <a:solidFill>
                <a:schemeClr val="tx1"/>
              </a:solidFill>
            </a:endParaRPr>
          </a:p>
        </p:txBody>
      </p:sp>
      <p:sp>
        <p:nvSpPr>
          <p:cNvPr id="8"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10" name="Εικόνα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Εικόνα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55576" y="6441600"/>
            <a:ext cx="777686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Εικόνα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075" y="476672"/>
            <a:ext cx="4248150" cy="857250"/>
          </a:xfrm>
          <a:prstGeom prst="rect">
            <a:avLst/>
          </a:prstGeom>
        </p:spPr>
      </p:pic>
      <p:sp>
        <p:nvSpPr>
          <p:cNvPr id="2" name="Τίτλος 1"/>
          <p:cNvSpPr>
            <a:spLocks noGrp="1"/>
          </p:cNvSpPr>
          <p:nvPr>
            <p:ph type="ctrTitle"/>
          </p:nvPr>
        </p:nvSpPr>
        <p:spPr>
          <a:xfrm>
            <a:off x="685801" y="1412776"/>
            <a:ext cx="7772400" cy="1080120"/>
          </a:xfrm>
        </p:spPr>
        <p:txBody>
          <a:bodyPr>
            <a:normAutofit/>
          </a:bodyPr>
          <a:lstStyle/>
          <a:p>
            <a:r>
              <a:rPr lang="el-GR" sz="5400" b="1" dirty="0" smtClean="0">
                <a:solidFill>
                  <a:schemeClr val="tx1"/>
                </a:solidFill>
              </a:rPr>
              <a:t>Ψυχοφυσιολογία</a:t>
            </a:r>
            <a:endParaRPr lang="el-GR" sz="5400" dirty="0">
              <a:solidFill>
                <a:schemeClr val="tx1"/>
              </a:solidFill>
            </a:endParaRPr>
          </a:p>
        </p:txBody>
      </p:sp>
      <p:sp>
        <p:nvSpPr>
          <p:cNvPr id="3" name="Υπότιτλος 2"/>
          <p:cNvSpPr>
            <a:spLocks noGrp="1"/>
          </p:cNvSpPr>
          <p:nvPr>
            <p:ph type="subTitle" idx="1"/>
          </p:nvPr>
        </p:nvSpPr>
        <p:spPr>
          <a:xfrm>
            <a:off x="497828" y="2852936"/>
            <a:ext cx="8322644" cy="3528392"/>
          </a:xfrm>
        </p:spPr>
        <p:txBody>
          <a:bodyPr>
            <a:noAutofit/>
          </a:bodyPr>
          <a:lstStyle/>
          <a:p>
            <a:r>
              <a:rPr lang="el-GR" sz="2800" dirty="0" smtClean="0">
                <a:latin typeface="+mj-lt"/>
                <a:ea typeface="+mj-ea"/>
                <a:cs typeface="+mj-cs"/>
              </a:rPr>
              <a:t>Ενότητα 8:</a:t>
            </a:r>
            <a:r>
              <a:rPr lang="en-US" sz="2800" dirty="0" smtClean="0">
                <a:latin typeface="+mj-lt"/>
                <a:ea typeface="+mj-ea"/>
                <a:cs typeface="+mj-cs"/>
              </a:rPr>
              <a:t> </a:t>
            </a:r>
            <a:endParaRPr lang="el-GR" sz="2800" dirty="0" smtClean="0">
              <a:latin typeface="+mj-lt"/>
              <a:ea typeface="+mj-ea"/>
              <a:cs typeface="+mj-cs"/>
            </a:endParaRPr>
          </a:p>
          <a:p>
            <a:r>
              <a:rPr lang="el-GR" sz="2800" b="1" dirty="0"/>
              <a:t>ΑΡΙΣΤΕΡΟΧΕΙΡΙΑ  ΝΟΗΜΟΣΥΝΗ ΚΑΙ ΕΠΙΔΟΣΗ </a:t>
            </a:r>
            <a:endParaRPr lang="el-GR" sz="2800" b="1" dirty="0" smtClean="0"/>
          </a:p>
          <a:p>
            <a:endParaRPr lang="en-US" sz="2800" dirty="0" smtClean="0"/>
          </a:p>
          <a:p>
            <a:r>
              <a:rPr lang="el-GR" sz="2800" dirty="0" smtClean="0"/>
              <a:t>Φίλιππος Βλάχος</a:t>
            </a:r>
          </a:p>
          <a:p>
            <a:r>
              <a:rPr lang="el-GR" sz="2800" dirty="0" smtClean="0"/>
              <a:t>Σχολή Ανθρωπιστικών και Κοινωνικών Επιστημών  Παιδαγωγικό Τμήμα Ειδικής Αγωγής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23" y="116632"/>
            <a:ext cx="9144000" cy="634082"/>
          </a:xfrm>
        </p:spPr>
        <p:txBody>
          <a:bodyPr>
            <a:normAutofit fontScale="90000"/>
          </a:bodyPr>
          <a:lstStyle/>
          <a:p>
            <a:r>
              <a:rPr lang="el-GR" b="1" dirty="0" smtClean="0"/>
              <a:t>Αριστεροχειρία νοημοσύνη </a:t>
            </a:r>
            <a:r>
              <a:rPr lang="el-GR" b="1" dirty="0"/>
              <a:t>και επίδοση</a:t>
            </a:r>
          </a:p>
        </p:txBody>
      </p:sp>
      <p:sp>
        <p:nvSpPr>
          <p:cNvPr id="3" name="Θέση περιεχομένου 2"/>
          <p:cNvSpPr>
            <a:spLocks noGrp="1"/>
          </p:cNvSpPr>
          <p:nvPr>
            <p:ph idx="1"/>
          </p:nvPr>
        </p:nvSpPr>
        <p:spPr>
          <a:xfrm>
            <a:off x="179512" y="980728"/>
            <a:ext cx="8856984" cy="5256584"/>
          </a:xfrm>
        </p:spPr>
        <p:txBody>
          <a:bodyPr>
            <a:normAutofit fontScale="92500" lnSpcReduction="20000"/>
          </a:bodyPr>
          <a:lstStyle/>
          <a:p>
            <a:pPr lvl="0" hangingPunct="0"/>
            <a:r>
              <a:rPr lang="el-GR" dirty="0" smtClean="0"/>
              <a:t>Η </a:t>
            </a:r>
            <a:r>
              <a:rPr lang="el-GR" dirty="0"/>
              <a:t>σχέση της αριστεροχειρίας με τη νοημοσύνη, την ευφυία και την εκπαιδευτική επίδοση,  έχει προσελκύσει όχι μόνο τη μεγάλη προσοχή της επιστημονικής κοινότητας, αλλά έχει προσεγγιστεί με ιδιαίτερο ενδιαφέρον από τους εκπαιδευτικούς, τους γονείς και τους συγγενείς αριστερόχειρων </a:t>
            </a:r>
            <a:r>
              <a:rPr lang="el-GR" dirty="0" smtClean="0"/>
              <a:t>ατόμων</a:t>
            </a:r>
            <a:r>
              <a:rPr lang="en-US" dirty="0" smtClean="0"/>
              <a:t>.</a:t>
            </a:r>
          </a:p>
          <a:p>
            <a:pPr lvl="0" hangingPunct="0"/>
            <a:r>
              <a:rPr lang="el-GR" dirty="0" smtClean="0"/>
              <a:t> </a:t>
            </a:r>
            <a:r>
              <a:rPr lang="el-GR" dirty="0"/>
              <a:t>Η </a:t>
            </a:r>
            <a:r>
              <a:rPr lang="el-GR" dirty="0" smtClean="0"/>
              <a:t>σχέση</a:t>
            </a:r>
            <a:r>
              <a:rPr lang="en-US" dirty="0" smtClean="0"/>
              <a:t> </a:t>
            </a:r>
            <a:r>
              <a:rPr lang="el-GR" dirty="0" smtClean="0"/>
              <a:t>αυτή </a:t>
            </a:r>
            <a:r>
              <a:rPr lang="el-GR" dirty="0"/>
              <a:t>αποκτά ιδιαίτερη σημασία κάτω από το βάρος των αρνητικών - επί πολλές εκατοντάδες χρόνια - αντιλήψεων που ακολουθούσαν τη χρήση του αριστερού χεριού αλλά και των  πιο σύγχρονων απόψεων που συσχετίζουν την αριστεροχειρία με μαθησιακές δυσκολίες και αναπτυξιακές γλωσσικές διαταραχές</a:t>
            </a:r>
            <a:r>
              <a:rPr lang="el-GR" dirty="0" smtClean="0"/>
              <a:t>.</a:t>
            </a:r>
          </a:p>
          <a:p>
            <a:pPr lvl="0" hangingPunct="0"/>
            <a:endParaRPr lang="el-GR" dirty="0"/>
          </a:p>
        </p:txBody>
      </p:sp>
    </p:spTree>
    <p:extLst>
      <p:ext uri="{BB962C8B-B14F-4D97-AF65-F5344CB8AC3E}">
        <p14:creationId xmlns:p14="http://schemas.microsoft.com/office/powerpoint/2010/main" val="131056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620688"/>
          </a:xfrm>
        </p:spPr>
        <p:txBody>
          <a:bodyPr>
            <a:noAutofit/>
          </a:bodyPr>
          <a:lstStyle/>
          <a:p>
            <a:r>
              <a:rPr lang="el-GR" sz="3200" b="1" dirty="0" smtClean="0">
                <a:latin typeface="+mn-lt"/>
              </a:rPr>
              <a:t>Η ανάπτυξη των </a:t>
            </a:r>
            <a:r>
              <a:rPr lang="el-GR" sz="3200" b="1" dirty="0" err="1" smtClean="0">
                <a:latin typeface="+mn-lt"/>
              </a:rPr>
              <a:t>οπτικοκινητικών</a:t>
            </a:r>
            <a:r>
              <a:rPr lang="el-GR" sz="3200" b="1" dirty="0" smtClean="0">
                <a:latin typeface="+mn-lt"/>
              </a:rPr>
              <a:t> δεξιοτήτων 1/4</a:t>
            </a:r>
            <a:endParaRPr lang="el-GR" sz="3200" b="1" dirty="0">
              <a:latin typeface="+mn-lt"/>
            </a:endParaRPr>
          </a:p>
        </p:txBody>
      </p:sp>
      <p:sp>
        <p:nvSpPr>
          <p:cNvPr id="3" name="Θέση περιεχομένου 2"/>
          <p:cNvSpPr>
            <a:spLocks noGrp="1"/>
          </p:cNvSpPr>
          <p:nvPr>
            <p:ph idx="1"/>
          </p:nvPr>
        </p:nvSpPr>
        <p:spPr>
          <a:xfrm>
            <a:off x="107504" y="692696"/>
            <a:ext cx="8928992" cy="5616624"/>
          </a:xfrm>
        </p:spPr>
        <p:txBody>
          <a:bodyPr>
            <a:normAutofit fontScale="85000" lnSpcReduction="10000"/>
          </a:bodyPr>
          <a:lstStyle/>
          <a:p>
            <a:pPr hangingPunct="0"/>
            <a:r>
              <a:rPr lang="el-GR" dirty="0" smtClean="0"/>
              <a:t>Λέγοντας </a:t>
            </a:r>
            <a:r>
              <a:rPr lang="el-GR" b="1" dirty="0" err="1"/>
              <a:t>οπτικοκινητική</a:t>
            </a:r>
            <a:r>
              <a:rPr lang="el-GR" b="1" dirty="0"/>
              <a:t> ανάπτυξη</a:t>
            </a:r>
            <a:r>
              <a:rPr lang="el-GR" dirty="0"/>
              <a:t>, εννοούμε την ανάπτυξη εκείνων των δεξιοτήτων που επιτρέπουν στα παιδιά να αντιλαμβάνονται, επεξεργάζονται και εκτελούν προγραμματισμένες κινήσεις. </a:t>
            </a:r>
            <a:r>
              <a:rPr lang="el-GR" dirty="0" smtClean="0"/>
              <a:t> </a:t>
            </a:r>
          </a:p>
          <a:p>
            <a:pPr hangingPunct="0"/>
            <a:r>
              <a:rPr lang="el-GR" dirty="0" smtClean="0"/>
              <a:t>Η </a:t>
            </a:r>
            <a:r>
              <a:rPr lang="el-GR" dirty="0"/>
              <a:t>ικανότητα αυτή είναι μια πολύπλοκη και </a:t>
            </a:r>
            <a:r>
              <a:rPr lang="el-GR" b="1" dirty="0"/>
              <a:t>σύνθετη αναπτυξιακή λειτουργία </a:t>
            </a:r>
            <a:r>
              <a:rPr lang="el-GR" dirty="0"/>
              <a:t>που προϋποθέτει όχι μόνο φυσιολογικούς αισθητηριακούς, κινητικούς και γνωστικούς μηχανισμούς, αλλά ταυτόχρονα είναι απαραίτητος και ο σωστός συντονισμός τους, προκειμένου να σχεδιαστεί και να εκτελεστεί ορθά η προγραμματισμένη κίνηση.  </a:t>
            </a:r>
          </a:p>
          <a:p>
            <a:pPr hangingPunct="0"/>
            <a:r>
              <a:rPr lang="el-GR" dirty="0" smtClean="0"/>
              <a:t>Όπως </a:t>
            </a:r>
            <a:r>
              <a:rPr lang="el-GR" dirty="0"/>
              <a:t>γίνεται κατανοητό </a:t>
            </a:r>
            <a:r>
              <a:rPr lang="el-GR" b="1" dirty="0"/>
              <a:t>η εκμάθηση και κατάκτηση του γραπτού λόγου </a:t>
            </a:r>
            <a:r>
              <a:rPr lang="el-GR" dirty="0"/>
              <a:t>από τα παιδιά και ειδικότερα η </a:t>
            </a:r>
            <a:r>
              <a:rPr lang="el-GR" dirty="0" err="1"/>
              <a:t>γραφοκινητική</a:t>
            </a:r>
            <a:r>
              <a:rPr lang="el-GR" dirty="0"/>
              <a:t> ικανότητα εξαρτάται άμεσα από την ανάπτυξη των </a:t>
            </a:r>
            <a:r>
              <a:rPr lang="el-GR" dirty="0" err="1"/>
              <a:t>οπτικοκινητικών</a:t>
            </a:r>
            <a:r>
              <a:rPr lang="el-GR" dirty="0"/>
              <a:t> δεξιοτήτων.</a:t>
            </a:r>
          </a:p>
        </p:txBody>
      </p:sp>
    </p:spTree>
    <p:extLst>
      <p:ext uri="{BB962C8B-B14F-4D97-AF65-F5344CB8AC3E}">
        <p14:creationId xmlns:p14="http://schemas.microsoft.com/office/powerpoint/2010/main" val="176138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620688"/>
          </a:xfrm>
        </p:spPr>
        <p:txBody>
          <a:bodyPr>
            <a:normAutofit/>
          </a:bodyPr>
          <a:lstStyle/>
          <a:p>
            <a:r>
              <a:rPr lang="el-GR" sz="3200" b="1" dirty="0"/>
              <a:t>Η ανάπτυξη των </a:t>
            </a:r>
            <a:r>
              <a:rPr lang="el-GR" sz="3200" b="1" dirty="0" err="1"/>
              <a:t>οπτικοκινητικών</a:t>
            </a:r>
            <a:r>
              <a:rPr lang="el-GR" sz="3200" b="1" dirty="0"/>
              <a:t> δεξιοτήτων </a:t>
            </a:r>
            <a:r>
              <a:rPr lang="el-GR" sz="3200" b="1" dirty="0" smtClean="0"/>
              <a:t>2/4</a:t>
            </a:r>
            <a:endParaRPr lang="el-GR" sz="3200" dirty="0"/>
          </a:p>
        </p:txBody>
      </p:sp>
      <p:sp>
        <p:nvSpPr>
          <p:cNvPr id="3" name="Θέση περιεχομένου 2"/>
          <p:cNvSpPr>
            <a:spLocks noGrp="1"/>
          </p:cNvSpPr>
          <p:nvPr>
            <p:ph idx="1"/>
          </p:nvPr>
        </p:nvSpPr>
        <p:spPr>
          <a:xfrm>
            <a:off x="107504" y="764704"/>
            <a:ext cx="8928992" cy="5184576"/>
          </a:xfrm>
        </p:spPr>
        <p:txBody>
          <a:bodyPr>
            <a:normAutofit/>
          </a:bodyPr>
          <a:lstStyle/>
          <a:p>
            <a:pPr marL="0" indent="0" hangingPunct="0">
              <a:buNone/>
            </a:pPr>
            <a:r>
              <a:rPr lang="el-GR" sz="2400" dirty="0"/>
              <a:t>Αρκετές έρευνες τα τελευταία χρόνια προσπάθησαν να διερευνήσουν τη </a:t>
            </a:r>
            <a:r>
              <a:rPr lang="el-GR" sz="2400" b="1" dirty="0"/>
              <a:t>σχέση των </a:t>
            </a:r>
            <a:r>
              <a:rPr lang="el-GR" sz="2400" b="1" dirty="0" err="1"/>
              <a:t>οπτικοκινητικών</a:t>
            </a:r>
            <a:r>
              <a:rPr lang="el-GR" sz="2400" b="1" dirty="0"/>
              <a:t> δεξιοτήτων με τη σχολική επιτυχία </a:t>
            </a:r>
            <a:r>
              <a:rPr lang="el-GR" sz="2400" dirty="0"/>
              <a:t>και να αξιολογήσουν τα αποτελέσματα της </a:t>
            </a:r>
            <a:r>
              <a:rPr lang="el-GR" sz="2400" dirty="0" err="1"/>
              <a:t>οπτικοκινητικής</a:t>
            </a:r>
            <a:r>
              <a:rPr lang="el-GR" sz="2400" dirty="0"/>
              <a:t> επίδοσης ως άξονες πρόβλεψης ανάλογης επίδοσης στην ανάγνωση, τη γραφή, τα μαθηματικά και άλλες σχολικές δραστηριότητες. </a:t>
            </a:r>
            <a:endParaRPr lang="el-GR" sz="2400" dirty="0" smtClean="0"/>
          </a:p>
          <a:p>
            <a:pPr marL="0" indent="0" hangingPunct="0">
              <a:buNone/>
            </a:pPr>
            <a:r>
              <a:rPr lang="el-GR" sz="2400" dirty="0" smtClean="0"/>
              <a:t>Αν </a:t>
            </a:r>
            <a:r>
              <a:rPr lang="el-GR" sz="2400" dirty="0"/>
              <a:t>και έχει σαφώς αποδειχθεί ότι η ικανότητα αναπαραγωγής απλών γεωμετρικών σχημάτων εμφανίζεται με μία προβλέψιμη σειρά μεταξύ των ηλικιών 3 και 7 ετών (</a:t>
            </a:r>
            <a:r>
              <a:rPr lang="el-GR" sz="2400" dirty="0" err="1"/>
              <a:t>Gesell</a:t>
            </a:r>
            <a:r>
              <a:rPr lang="el-GR" sz="2400" dirty="0"/>
              <a:t>, 1948), πιο σύνθετα σχήματα που απαιτούν σημαντικά προηγμένη οργάνωση, δε μπορούν να αντιγραφούν με ακρίβεια και αποτελεσματικότητα μέχρι την ηλικία των 10 ή 12 ετών (</a:t>
            </a:r>
            <a:r>
              <a:rPr lang="el-GR" sz="2400" dirty="0" err="1"/>
              <a:t>Berry</a:t>
            </a:r>
            <a:r>
              <a:rPr lang="el-GR" sz="2400" dirty="0"/>
              <a:t>, 1967 --  </a:t>
            </a:r>
            <a:r>
              <a:rPr lang="el-GR" sz="2400" dirty="0" err="1"/>
              <a:t>Koppitz</a:t>
            </a:r>
            <a:r>
              <a:rPr lang="el-GR" sz="2400" dirty="0"/>
              <a:t>, 1975).</a:t>
            </a:r>
          </a:p>
          <a:p>
            <a:pPr marL="0" indent="0" hangingPunct="0">
              <a:buNone/>
            </a:pPr>
            <a:r>
              <a:rPr lang="el-GR" sz="2400" dirty="0" smtClean="0"/>
              <a:t>Η </a:t>
            </a:r>
            <a:r>
              <a:rPr lang="el-GR" sz="2400" dirty="0"/>
              <a:t>ικανότητα αντιγραφής από ένα πρότυπο συνεπάγεται δημιουργική δραστηριότητα ελεγχόμενη από κανόνες. </a:t>
            </a:r>
          </a:p>
        </p:txBody>
      </p:sp>
    </p:spTree>
    <p:extLst>
      <p:ext uri="{BB962C8B-B14F-4D97-AF65-F5344CB8AC3E}">
        <p14:creationId xmlns:p14="http://schemas.microsoft.com/office/powerpoint/2010/main" val="334689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620688"/>
          </a:xfrm>
        </p:spPr>
        <p:txBody>
          <a:bodyPr>
            <a:normAutofit/>
          </a:bodyPr>
          <a:lstStyle/>
          <a:p>
            <a:r>
              <a:rPr lang="el-GR" sz="3200" b="1" dirty="0"/>
              <a:t>Η ανάπτυξη των </a:t>
            </a:r>
            <a:r>
              <a:rPr lang="el-GR" sz="3200" b="1" dirty="0" err="1"/>
              <a:t>οπτικοκινητικών</a:t>
            </a:r>
            <a:r>
              <a:rPr lang="el-GR" sz="3200" b="1" dirty="0"/>
              <a:t> δεξιοτήτων </a:t>
            </a:r>
            <a:r>
              <a:rPr lang="el-GR" sz="3200" b="1" dirty="0" smtClean="0"/>
              <a:t>3/4</a:t>
            </a:r>
            <a:endParaRPr lang="el-GR" sz="3200" dirty="0"/>
          </a:p>
        </p:txBody>
      </p:sp>
      <p:sp>
        <p:nvSpPr>
          <p:cNvPr id="3" name="Θέση περιεχομένου 2"/>
          <p:cNvSpPr>
            <a:spLocks noGrp="1"/>
          </p:cNvSpPr>
          <p:nvPr>
            <p:ph idx="1"/>
          </p:nvPr>
        </p:nvSpPr>
        <p:spPr>
          <a:xfrm>
            <a:off x="539552" y="1052736"/>
            <a:ext cx="8352928" cy="4896544"/>
          </a:xfrm>
        </p:spPr>
        <p:txBody>
          <a:bodyPr>
            <a:noAutofit/>
          </a:bodyPr>
          <a:lstStyle/>
          <a:p>
            <a:pPr marL="0" indent="0" hangingPunct="0">
              <a:buNone/>
            </a:pPr>
            <a:r>
              <a:rPr lang="el-GR" sz="2400" dirty="0"/>
              <a:t>Τα παιδιά ηλικίας 4 και 5 ετών αναπτύσσουν και χρησιμοποιούν μία σειρά από κανόνες που τα καθιστούν ικανά να προσδιορίσουν το από που θα ξεκινήσουν (κανόνες εκκίνησης) και πως θα προχωρήσουν (κανόνες εξέλιξης), όταν αντιγράφουν γράμματα ή απλά σχήματα (</a:t>
            </a:r>
            <a:r>
              <a:rPr lang="el-GR" sz="2400" dirty="0" err="1"/>
              <a:t>Goodnow</a:t>
            </a:r>
            <a:r>
              <a:rPr lang="el-GR" sz="2400" dirty="0"/>
              <a:t> &amp; </a:t>
            </a:r>
            <a:r>
              <a:rPr lang="el-GR" sz="2400" dirty="0" err="1"/>
              <a:t>Levine</a:t>
            </a:r>
            <a:r>
              <a:rPr lang="el-GR" sz="2400" dirty="0"/>
              <a:t> 1976 --    </a:t>
            </a:r>
            <a:r>
              <a:rPr lang="el-GR" sz="2400" dirty="0" err="1"/>
              <a:t>Kirk</a:t>
            </a:r>
            <a:r>
              <a:rPr lang="el-GR" sz="2400" dirty="0"/>
              <a:t>, 1981).  </a:t>
            </a:r>
          </a:p>
          <a:p>
            <a:pPr marL="0" indent="0" hangingPunct="0">
              <a:buNone/>
            </a:pPr>
            <a:r>
              <a:rPr lang="el-GR" sz="2400" dirty="0" smtClean="0"/>
              <a:t>Η </a:t>
            </a:r>
            <a:r>
              <a:rPr lang="el-GR" sz="2400" dirty="0"/>
              <a:t>εκτροπή από αυτούς τους κανόνες φαίνεται να είναι το αποτέλεσμα της </a:t>
            </a:r>
            <a:r>
              <a:rPr lang="el-GR" sz="2400" dirty="0" err="1"/>
              <a:t>συνθετικότητας</a:t>
            </a:r>
            <a:r>
              <a:rPr lang="el-GR" sz="2400" dirty="0"/>
              <a:t> του προτύπου (</a:t>
            </a:r>
            <a:r>
              <a:rPr lang="el-GR" sz="2400" dirty="0" err="1"/>
              <a:t>Ninio</a:t>
            </a:r>
            <a:r>
              <a:rPr lang="el-GR" sz="2400" dirty="0"/>
              <a:t>  &amp;  </a:t>
            </a:r>
            <a:r>
              <a:rPr lang="el-GR" sz="2400" dirty="0" err="1"/>
              <a:t>Lieblich</a:t>
            </a:r>
            <a:r>
              <a:rPr lang="el-GR" sz="2400" dirty="0"/>
              <a:t>, 1976) και της κίνησης  που απαιτείται για την εκπλήρωση των κανόνων (</a:t>
            </a:r>
            <a:r>
              <a:rPr lang="el-GR" sz="2400" dirty="0" err="1"/>
              <a:t>Kirk</a:t>
            </a:r>
            <a:r>
              <a:rPr lang="el-GR" sz="2400" dirty="0"/>
              <a:t>, 1981).  Οι ηλικιακές αλλαγές στη χρήση των κανόνων έχουν αποδοθεί σε αλλαγές στη γνωστική ικανότητα (</a:t>
            </a:r>
            <a:r>
              <a:rPr lang="el-GR" sz="2400" dirty="0" err="1"/>
              <a:t>Ninio</a:t>
            </a:r>
            <a:r>
              <a:rPr lang="el-GR" sz="2400" dirty="0"/>
              <a:t>  &amp;  </a:t>
            </a:r>
            <a:r>
              <a:rPr lang="el-GR" sz="2400" dirty="0" err="1"/>
              <a:t>Lieblich</a:t>
            </a:r>
            <a:r>
              <a:rPr lang="el-GR" sz="2400" dirty="0"/>
              <a:t>, 1976).</a:t>
            </a:r>
          </a:p>
          <a:p>
            <a:pPr marL="0" indent="0" hangingPunct="0">
              <a:buNone/>
            </a:pPr>
            <a:endParaRPr lang="el-GR" sz="2400" dirty="0"/>
          </a:p>
          <a:p>
            <a:pPr marL="0" indent="0" hangingPunct="0">
              <a:buNone/>
            </a:pPr>
            <a:endParaRPr lang="el-GR" sz="2400" dirty="0"/>
          </a:p>
        </p:txBody>
      </p:sp>
    </p:spTree>
    <p:extLst>
      <p:ext uri="{BB962C8B-B14F-4D97-AF65-F5344CB8AC3E}">
        <p14:creationId xmlns:p14="http://schemas.microsoft.com/office/powerpoint/2010/main" val="48015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620688"/>
          </a:xfrm>
        </p:spPr>
        <p:txBody>
          <a:bodyPr>
            <a:normAutofit/>
          </a:bodyPr>
          <a:lstStyle/>
          <a:p>
            <a:r>
              <a:rPr lang="el-GR" sz="3200" b="1" dirty="0"/>
              <a:t>Η ανάπτυξη των </a:t>
            </a:r>
            <a:r>
              <a:rPr lang="el-GR" sz="3200" b="1" dirty="0" err="1"/>
              <a:t>οπτικοκινητικών</a:t>
            </a:r>
            <a:r>
              <a:rPr lang="el-GR" sz="3200" b="1" dirty="0"/>
              <a:t> δεξιοτήτων </a:t>
            </a:r>
            <a:r>
              <a:rPr lang="el-GR" sz="3200" b="1" dirty="0" smtClean="0"/>
              <a:t>4/4</a:t>
            </a:r>
            <a:endParaRPr lang="el-GR" sz="3200" dirty="0"/>
          </a:p>
        </p:txBody>
      </p:sp>
      <p:sp>
        <p:nvSpPr>
          <p:cNvPr id="3" name="Θέση περιεχομένου 2"/>
          <p:cNvSpPr>
            <a:spLocks noGrp="1"/>
          </p:cNvSpPr>
          <p:nvPr>
            <p:ph idx="1"/>
          </p:nvPr>
        </p:nvSpPr>
        <p:spPr>
          <a:xfrm>
            <a:off x="107504" y="620688"/>
            <a:ext cx="8928992" cy="5760640"/>
          </a:xfrm>
        </p:spPr>
        <p:txBody>
          <a:bodyPr>
            <a:normAutofit fontScale="92500"/>
          </a:bodyPr>
          <a:lstStyle/>
          <a:p>
            <a:pPr hangingPunct="0"/>
            <a:r>
              <a:rPr lang="el-GR" sz="2400" b="1" dirty="0" err="1"/>
              <a:t>Vance</a:t>
            </a:r>
            <a:r>
              <a:rPr lang="el-GR" sz="2400" b="1" dirty="0"/>
              <a:t>, </a:t>
            </a:r>
            <a:r>
              <a:rPr lang="el-GR" sz="2400" b="1" dirty="0" err="1"/>
              <a:t>Fuller</a:t>
            </a:r>
            <a:r>
              <a:rPr lang="el-GR" sz="2400" b="1" dirty="0"/>
              <a:t> και </a:t>
            </a:r>
            <a:r>
              <a:rPr lang="el-GR" sz="2400" b="1" dirty="0" err="1"/>
              <a:t>Lester</a:t>
            </a:r>
            <a:r>
              <a:rPr lang="el-GR" sz="2400" b="1" dirty="0"/>
              <a:t> (1986) </a:t>
            </a:r>
            <a:r>
              <a:rPr lang="el-GR" sz="2400" dirty="0"/>
              <a:t>οι επιδόσεις των μαθητών του Δημοτικού στην </a:t>
            </a:r>
            <a:r>
              <a:rPr lang="el-GR" sz="2400" dirty="0" err="1"/>
              <a:t>αντιληπτικο</a:t>
            </a:r>
            <a:r>
              <a:rPr lang="el-GR" sz="2400" dirty="0"/>
              <a:t>-διαγνωστική δοκιμασία της </a:t>
            </a:r>
            <a:r>
              <a:rPr lang="el-GR" sz="2400" dirty="0" err="1"/>
              <a:t>Minnesota</a:t>
            </a:r>
            <a:r>
              <a:rPr lang="el-GR" sz="2400" dirty="0"/>
              <a:t> (MPDT-R),  αποτελούν καλούς δείκτες πρόβλεψης της ακαδημαϊκής τους επίδοσης.  </a:t>
            </a:r>
          </a:p>
          <a:p>
            <a:pPr hangingPunct="0"/>
            <a:r>
              <a:rPr lang="el-GR" sz="2400" b="1" dirty="0" err="1"/>
              <a:t>Nielson</a:t>
            </a:r>
            <a:r>
              <a:rPr lang="el-GR" sz="2400" b="1" dirty="0"/>
              <a:t>   και </a:t>
            </a:r>
            <a:r>
              <a:rPr lang="el-GR" sz="2400" b="1" dirty="0" err="1"/>
              <a:t>Sapp</a:t>
            </a:r>
            <a:r>
              <a:rPr lang="el-GR" sz="2400" b="1" dirty="0"/>
              <a:t> (1991) </a:t>
            </a:r>
            <a:r>
              <a:rPr lang="el-GR" sz="2400" dirty="0"/>
              <a:t>οι επιδόσεις στο </a:t>
            </a:r>
            <a:r>
              <a:rPr lang="el-GR" sz="2400" dirty="0" err="1"/>
              <a:t>Bender</a:t>
            </a:r>
            <a:r>
              <a:rPr lang="el-GR" sz="2400" dirty="0"/>
              <a:t>-</a:t>
            </a:r>
            <a:r>
              <a:rPr lang="el-GR" sz="2400" dirty="0" err="1"/>
              <a:t>Gestalt</a:t>
            </a:r>
            <a:r>
              <a:rPr lang="el-GR" sz="2400" dirty="0"/>
              <a:t> τεστ προβλέπουν τις επιδόσεις σε ανάγνωση και αριθμητική για ένα δείγμα παιδιών με χαμηλό βάρος κατά τη γέννησή τους. </a:t>
            </a:r>
          </a:p>
          <a:p>
            <a:pPr hangingPunct="0"/>
            <a:r>
              <a:rPr lang="el-GR" sz="2400" b="1" dirty="0" err="1"/>
              <a:t>Berninger</a:t>
            </a:r>
            <a:r>
              <a:rPr lang="el-GR" sz="2400" b="1" dirty="0"/>
              <a:t>  (1992) </a:t>
            </a:r>
            <a:r>
              <a:rPr lang="el-GR" sz="2400" dirty="0"/>
              <a:t>οι μετρήσεις της </a:t>
            </a:r>
            <a:r>
              <a:rPr lang="el-GR" sz="2400" dirty="0" err="1"/>
              <a:t>οπτικοκινητικής</a:t>
            </a:r>
            <a:r>
              <a:rPr lang="el-GR" sz="2400" dirty="0"/>
              <a:t> ολοκλήρωσης ήταν από τους καλύτερους δείκτες της επιτυχούς επίτευξης του συλλαβισμού σε παιδιά πρώτης έως τρίτης τάξης.  </a:t>
            </a:r>
          </a:p>
          <a:p>
            <a:pPr hangingPunct="0"/>
            <a:r>
              <a:rPr lang="el-GR" sz="2400" b="1" dirty="0" err="1"/>
              <a:t>Sturniolo</a:t>
            </a:r>
            <a:r>
              <a:rPr lang="el-GR" sz="2400" b="1" dirty="0"/>
              <a:t>  και </a:t>
            </a:r>
            <a:r>
              <a:rPr lang="el-GR" sz="2400" b="1" dirty="0" err="1"/>
              <a:t>Galletti</a:t>
            </a:r>
            <a:r>
              <a:rPr lang="el-GR" sz="2400" b="1" dirty="0"/>
              <a:t> (1994) </a:t>
            </a:r>
            <a:r>
              <a:rPr lang="el-GR" sz="2400" dirty="0"/>
              <a:t>εξετάζοντας παιδιά με ιδιοπαθή επιληψία, βρήκαν ότι η σχολική τους αποτυχία σχετιζόταν με υψηλά επίπεδα </a:t>
            </a:r>
            <a:r>
              <a:rPr lang="el-GR" sz="2400" dirty="0" err="1"/>
              <a:t>οπτικοκινητικής</a:t>
            </a:r>
            <a:r>
              <a:rPr lang="el-GR" sz="2400" dirty="0"/>
              <a:t> εξασθένησης</a:t>
            </a:r>
          </a:p>
          <a:p>
            <a:pPr hangingPunct="0"/>
            <a:r>
              <a:rPr lang="el-GR" sz="2400" b="1" dirty="0" err="1"/>
              <a:t>Goldstein</a:t>
            </a:r>
            <a:r>
              <a:rPr lang="el-GR" sz="2400" b="1" dirty="0"/>
              <a:t>  και </a:t>
            </a:r>
            <a:r>
              <a:rPr lang="el-GR" sz="2400" b="1" dirty="0" err="1"/>
              <a:t>Britt</a:t>
            </a:r>
            <a:r>
              <a:rPr lang="el-GR" sz="2400" b="1" dirty="0"/>
              <a:t> (1994)  </a:t>
            </a:r>
            <a:r>
              <a:rPr lang="el-GR" sz="2400" dirty="0"/>
              <a:t>βρήκαν θετική συσχέτιση ανάμεσα στην επιτυχία παιδιών του δημοτικού σχολείου στη δοκιμασία </a:t>
            </a:r>
            <a:r>
              <a:rPr lang="el-GR" sz="2400" dirty="0" err="1"/>
              <a:t>οπτικοκινητικών</a:t>
            </a:r>
            <a:r>
              <a:rPr lang="el-GR" sz="2400" dirty="0"/>
              <a:t> δεξιοτήτων και την επίδοσή τους στα μαθηματικά. </a:t>
            </a:r>
          </a:p>
          <a:p>
            <a:pPr marL="0" indent="0" hangingPunct="0">
              <a:buNone/>
            </a:pPr>
            <a:endParaRPr lang="el-GR" sz="2400" dirty="0"/>
          </a:p>
          <a:p>
            <a:pPr marL="0" indent="0" hangingPunct="0">
              <a:buNone/>
            </a:pPr>
            <a:endParaRPr lang="el-GR" sz="2400" dirty="0"/>
          </a:p>
        </p:txBody>
      </p:sp>
    </p:spTree>
    <p:extLst>
      <p:ext uri="{BB962C8B-B14F-4D97-AF65-F5344CB8AC3E}">
        <p14:creationId xmlns:p14="http://schemas.microsoft.com/office/powerpoint/2010/main" val="273270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b="1" dirty="0" smtClean="0"/>
              <a:t>Η έρευνα  1/2</a:t>
            </a:r>
            <a:endParaRPr lang="el-GR" b="1" dirty="0"/>
          </a:p>
        </p:txBody>
      </p:sp>
      <p:sp>
        <p:nvSpPr>
          <p:cNvPr id="3" name="Θέση περιεχομένου 2"/>
          <p:cNvSpPr>
            <a:spLocks noGrp="1"/>
          </p:cNvSpPr>
          <p:nvPr>
            <p:ph idx="1"/>
          </p:nvPr>
        </p:nvSpPr>
        <p:spPr>
          <a:xfrm>
            <a:off x="251520" y="908720"/>
            <a:ext cx="8892480" cy="5256584"/>
          </a:xfrm>
        </p:spPr>
        <p:txBody>
          <a:bodyPr>
            <a:normAutofit fontScale="77500" lnSpcReduction="20000"/>
          </a:bodyPr>
          <a:lstStyle/>
          <a:p>
            <a:pPr hangingPunct="0"/>
            <a:r>
              <a:rPr lang="el-GR" dirty="0"/>
              <a:t>Η ουσιαστική συμμετοχή των </a:t>
            </a:r>
            <a:r>
              <a:rPr lang="el-GR" dirty="0" err="1"/>
              <a:t>οπτικοκινητικών</a:t>
            </a:r>
            <a:r>
              <a:rPr lang="el-GR" dirty="0"/>
              <a:t> δεξιοτήτων στην σχολική επιτυχία των μαθητών, όπως διαφαίνεται από αρκετές </a:t>
            </a:r>
            <a:r>
              <a:rPr lang="el-GR" dirty="0" smtClean="0"/>
              <a:t> </a:t>
            </a:r>
            <a:r>
              <a:rPr lang="el-GR" dirty="0"/>
              <a:t>μελέτες </a:t>
            </a:r>
            <a:r>
              <a:rPr lang="el-GR" dirty="0" smtClean="0"/>
              <a:t>μας </a:t>
            </a:r>
            <a:r>
              <a:rPr lang="el-GR" dirty="0"/>
              <a:t>ώθησε  στην προσπάθεια για τη </a:t>
            </a:r>
            <a:r>
              <a:rPr lang="el-GR" b="1" dirty="0"/>
              <a:t>διερεύνηση του τρόπου με τον οποίο αναπτύσσονται αυτές οι δεξιότητες κατά τη διάρκεια της σχολικής εκπαίδευσης και στην απόπειρα εντοπισμού τυχόν διαφορών στην αναπτυξιακή αυτή πορεία μεταξύ δεξιόχειρων και αριστερόχειρων παιδιών</a:t>
            </a:r>
            <a:r>
              <a:rPr lang="el-GR" dirty="0"/>
              <a:t>, που θα μπορούσαν να μας οδηγήσουν σε χρήσιμα συμπεράσματα σχετικά με την εκπαιδευτική τους παρουσία. </a:t>
            </a:r>
          </a:p>
          <a:p>
            <a:pPr hangingPunct="0"/>
            <a:r>
              <a:rPr lang="el-GR" dirty="0"/>
              <a:t>Η συγκεκριμένη </a:t>
            </a:r>
            <a:r>
              <a:rPr lang="el-GR" dirty="0" err="1"/>
              <a:t>οπτικοκινητική</a:t>
            </a:r>
            <a:r>
              <a:rPr lang="el-GR" dirty="0"/>
              <a:t> δεξιότητα που εξετάσθηκε, ήταν η ικανότητα αντιγραφής και μνημονικής αναπαραγωγής ενός σύνθετου οπτικού ερεθίσματος. Η αναπαραγωγή ενός σχήματος απαιτεί αντιληπτική και δημιουργική ικανότητα από το παιδί. Αρχικά απαιτείται οπτική αντίληψη αναγνώρισης, στη συνέχεια γνωστική επεξεργασία και τελικά δημιουργική κινητική έκφραση. </a:t>
            </a:r>
          </a:p>
        </p:txBody>
      </p:sp>
    </p:spTree>
    <p:extLst>
      <p:ext uri="{BB962C8B-B14F-4D97-AF65-F5344CB8AC3E}">
        <p14:creationId xmlns:p14="http://schemas.microsoft.com/office/powerpoint/2010/main" val="388904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b="1" dirty="0" smtClean="0"/>
              <a:t>Η έρευνα  2/2</a:t>
            </a:r>
            <a:endParaRPr lang="el-GR" b="1" dirty="0"/>
          </a:p>
        </p:txBody>
      </p:sp>
      <p:sp>
        <p:nvSpPr>
          <p:cNvPr id="3" name="Θέση περιεχομένου 2"/>
          <p:cNvSpPr>
            <a:spLocks noGrp="1"/>
          </p:cNvSpPr>
          <p:nvPr>
            <p:ph idx="1"/>
          </p:nvPr>
        </p:nvSpPr>
        <p:spPr>
          <a:xfrm>
            <a:off x="251520" y="908720"/>
            <a:ext cx="8712968" cy="5472608"/>
          </a:xfrm>
        </p:spPr>
        <p:txBody>
          <a:bodyPr>
            <a:normAutofit fontScale="85000" lnSpcReduction="10000"/>
          </a:bodyPr>
          <a:lstStyle/>
          <a:p>
            <a:pPr hangingPunct="0"/>
            <a:r>
              <a:rPr lang="el-GR" dirty="0"/>
              <a:t>Το σύνθετο σχήμα των </a:t>
            </a:r>
            <a:r>
              <a:rPr lang="el-GR" dirty="0" err="1"/>
              <a:t>Rey</a:t>
            </a:r>
            <a:r>
              <a:rPr lang="el-GR" dirty="0"/>
              <a:t>-</a:t>
            </a:r>
            <a:r>
              <a:rPr lang="el-GR" dirty="0" err="1"/>
              <a:t>Osterrieth</a:t>
            </a:r>
            <a:r>
              <a:rPr lang="el-GR" dirty="0"/>
              <a:t> (R.O.C.F.) επιλέχθηκε ως το πιο κατάλληλο εργαλείο για την πειραματική διερεύνηση της αναπτυσσόμενης </a:t>
            </a:r>
            <a:r>
              <a:rPr lang="el-GR" dirty="0" err="1"/>
              <a:t>οπτικοκινητικής</a:t>
            </a:r>
            <a:r>
              <a:rPr lang="el-GR" dirty="0"/>
              <a:t> ικανότητας, καθώς κανένα από τα συστατικά του μέρη δε βρίσκεται μέσα στη γραφική ικανότητα ενός εξάχρονου παιδιού, με αποτέλεσμα  η αναπαραγωγή του από ένα παιδί να απαιτεί τόσο οργανωτική και γνωστική ικανότητα, όσο και </a:t>
            </a:r>
            <a:r>
              <a:rPr lang="el-GR" dirty="0" err="1"/>
              <a:t>αισθητικο</a:t>
            </a:r>
            <a:r>
              <a:rPr lang="el-GR" dirty="0"/>
              <a:t>-κινητικό συντονισμό. </a:t>
            </a:r>
            <a:endParaRPr lang="el-GR" dirty="0" smtClean="0"/>
          </a:p>
          <a:p>
            <a:pPr hangingPunct="0"/>
            <a:r>
              <a:rPr lang="el-GR" dirty="0" smtClean="0"/>
              <a:t>Άλλο </a:t>
            </a:r>
            <a:r>
              <a:rPr lang="el-GR" dirty="0"/>
              <a:t>πλεονέκτημά του είναι ότι η επιτυχής αναπαραγωγή του απαιτεί τη συμμετοχή και των δύο ημισφαιρίων, όποτε είναι δυνατόν να εξετασθεί  ο ρόλος που το αριστερό και το δεξί ημισφαίριο διαδραματίζουν κατά την εκτέλεση ενός τέτοιου </a:t>
            </a:r>
            <a:r>
              <a:rPr lang="el-GR" dirty="0" smtClean="0"/>
              <a:t>έργου. </a:t>
            </a:r>
            <a:endParaRPr lang="el-GR" dirty="0"/>
          </a:p>
          <a:p>
            <a:endParaRPr lang="el-GR" dirty="0"/>
          </a:p>
        </p:txBody>
      </p:sp>
    </p:spTree>
    <p:extLst>
      <p:ext uri="{BB962C8B-B14F-4D97-AF65-F5344CB8AC3E}">
        <p14:creationId xmlns:p14="http://schemas.microsoft.com/office/powerpoint/2010/main" val="145017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2"/>
            <a:ext cx="8229600" cy="792088"/>
          </a:xfrm>
        </p:spPr>
        <p:txBody>
          <a:bodyPr/>
          <a:lstStyle/>
          <a:p>
            <a:r>
              <a:rPr lang="el-GR" b="1" dirty="0" smtClean="0"/>
              <a:t>Το σχήμα </a:t>
            </a:r>
            <a:r>
              <a:rPr lang="el-GR" b="1" dirty="0"/>
              <a:t>των </a:t>
            </a:r>
            <a:r>
              <a:rPr lang="en-US" b="1" dirty="0"/>
              <a:t>Rey-</a:t>
            </a:r>
            <a:r>
              <a:rPr lang="en-US" b="1" dirty="0" err="1"/>
              <a:t>Osterrieth</a:t>
            </a:r>
            <a:r>
              <a:rPr lang="en-US" b="1" dirty="0"/>
              <a:t> </a:t>
            </a:r>
            <a:endParaRPr lang="el-GR" b="1" dirty="0"/>
          </a:p>
        </p:txBody>
      </p:sp>
      <p:pic>
        <p:nvPicPr>
          <p:cNvPr id="11266" name="Picture 2" descr="Το σχήμα των Rey-Osterrieth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337" y="943438"/>
            <a:ext cx="7416823" cy="46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36604" y="5805264"/>
            <a:ext cx="1296144" cy="360040"/>
          </a:xfrm>
          <a:prstGeom prst="rect">
            <a:avLst/>
          </a:prstGeom>
        </p:spPr>
        <p:txBody>
          <a:bodyPr vert="horz" wrap="square" lIns="91440" tIns="45720" rIns="91440" bIns="45720" rtlCol="0" anchor="ctr">
            <a:noAutofit/>
          </a:bodyPr>
          <a:lstStyle/>
          <a:p>
            <a:r>
              <a:rPr lang="el-GR" sz="2400" dirty="0" smtClean="0"/>
              <a:t>Σχήμα 1.</a:t>
            </a:r>
          </a:p>
        </p:txBody>
      </p:sp>
    </p:spTree>
    <p:extLst>
      <p:ext uri="{BB962C8B-B14F-4D97-AF65-F5344CB8AC3E}">
        <p14:creationId xmlns:p14="http://schemas.microsoft.com/office/powerpoint/2010/main" val="97955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Πίνακας 1: &#10;Χαρακτηριστικά του δείγματος"/>
          <p:cNvSpPr>
            <a:spLocks noGrp="1"/>
          </p:cNvSpPr>
          <p:nvPr>
            <p:ph type="title"/>
          </p:nvPr>
        </p:nvSpPr>
        <p:spPr>
          <a:xfrm>
            <a:off x="467544" y="260648"/>
            <a:ext cx="8229600" cy="574402"/>
          </a:xfrm>
        </p:spPr>
        <p:txBody>
          <a:bodyPr>
            <a:noAutofit/>
          </a:bodyPr>
          <a:lstStyle/>
          <a:p>
            <a:r>
              <a:rPr lang="el-GR" sz="3600" b="1" dirty="0" smtClean="0"/>
              <a:t>Πίνακας 1: Χαρακτηριστικά του δείγματος</a:t>
            </a:r>
            <a:endParaRPr lang="el-GR" sz="3600" b="1" dirty="0"/>
          </a:p>
        </p:txBody>
      </p:sp>
      <p:pic>
        <p:nvPicPr>
          <p:cNvPr id="6" name="Εικόνα 5" descr="Πίνακας 1: Χαρακτηριστικά του δείγματος&#10;"/>
          <p:cNvPicPr>
            <a:picLocks noChangeAspect="1"/>
          </p:cNvPicPr>
          <p:nvPr/>
        </p:nvPicPr>
        <p:blipFill>
          <a:blip r:embed="rId3"/>
          <a:stretch>
            <a:fillRect/>
          </a:stretch>
        </p:blipFill>
        <p:spPr>
          <a:xfrm>
            <a:off x="2123728" y="1268760"/>
            <a:ext cx="4840056" cy="4699645"/>
          </a:xfrm>
          <a:prstGeom prst="rect">
            <a:avLst/>
          </a:prstGeom>
        </p:spPr>
      </p:pic>
    </p:spTree>
    <p:extLst>
      <p:ext uri="{BB962C8B-B14F-4D97-AF65-F5344CB8AC3E}">
        <p14:creationId xmlns:p14="http://schemas.microsoft.com/office/powerpoint/2010/main" val="349725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Το σχήμα των Rey-Osterrieth 2"/>
          <p:cNvSpPr>
            <a:spLocks noGrp="1"/>
          </p:cNvSpPr>
          <p:nvPr>
            <p:ph type="title"/>
          </p:nvPr>
        </p:nvSpPr>
        <p:spPr>
          <a:xfrm>
            <a:off x="395536" y="188640"/>
            <a:ext cx="8229600" cy="836712"/>
          </a:xfrm>
        </p:spPr>
        <p:txBody>
          <a:bodyPr/>
          <a:lstStyle/>
          <a:p>
            <a:r>
              <a:rPr lang="el-GR" b="1" dirty="0"/>
              <a:t>Το σχήμα των </a:t>
            </a:r>
            <a:r>
              <a:rPr lang="en-US" b="1" dirty="0"/>
              <a:t>Rey-</a:t>
            </a:r>
            <a:r>
              <a:rPr lang="en-US" b="1" dirty="0" err="1"/>
              <a:t>Osterrieth</a:t>
            </a:r>
            <a:r>
              <a:rPr lang="en-US" b="1" dirty="0"/>
              <a:t> </a:t>
            </a:r>
            <a:r>
              <a:rPr lang="el-GR" b="1" dirty="0" smtClean="0"/>
              <a:t>2/2</a:t>
            </a:r>
            <a:endParaRPr lang="el-GR" dirty="0"/>
          </a:p>
        </p:txBody>
      </p:sp>
      <p:pic>
        <p:nvPicPr>
          <p:cNvPr id="10242" name="Picture 2" descr="Το σχήμα των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25352"/>
            <a:ext cx="6378848" cy="4884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6021288"/>
            <a:ext cx="1296144" cy="360040"/>
          </a:xfrm>
          <a:prstGeom prst="rect">
            <a:avLst/>
          </a:prstGeom>
        </p:spPr>
        <p:txBody>
          <a:bodyPr vert="horz" wrap="square" lIns="91440" tIns="45720" rIns="91440" bIns="45720" rtlCol="0" anchor="ctr">
            <a:noAutofit/>
          </a:bodyPr>
          <a:lstStyle/>
          <a:p>
            <a:r>
              <a:rPr lang="el-GR" sz="2400" dirty="0" smtClean="0"/>
              <a:t>Σχήμα 2.</a:t>
            </a:r>
          </a:p>
        </p:txBody>
      </p:sp>
    </p:spTree>
    <p:extLst>
      <p:ext uri="{BB962C8B-B14F-4D97-AF65-F5344CB8AC3E}">
        <p14:creationId xmlns:p14="http://schemas.microsoft.com/office/powerpoint/2010/main" val="115773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Σκοπός της  ενότητας</a:t>
            </a:r>
            <a:endParaRPr lang="el-GR" b="1" dirty="0"/>
          </a:p>
        </p:txBody>
      </p:sp>
      <p:sp>
        <p:nvSpPr>
          <p:cNvPr id="3" name="Content Placeholder 2"/>
          <p:cNvSpPr>
            <a:spLocks noGrp="1"/>
          </p:cNvSpPr>
          <p:nvPr>
            <p:ph idx="1"/>
          </p:nvPr>
        </p:nvSpPr>
        <p:spPr>
          <a:xfrm>
            <a:off x="179512" y="1556792"/>
            <a:ext cx="8784976" cy="4525963"/>
          </a:xfrm>
        </p:spPr>
        <p:txBody>
          <a:bodyPr>
            <a:normAutofit/>
          </a:bodyPr>
          <a:lstStyle/>
          <a:p>
            <a:pPr marL="0" indent="0">
              <a:buNone/>
            </a:pPr>
            <a:r>
              <a:rPr lang="el-GR" dirty="0" smtClean="0"/>
              <a:t>Η εξέταση των διαφοροποιήσεων </a:t>
            </a:r>
            <a:r>
              <a:rPr lang="el-GR" dirty="0"/>
              <a:t>μεταξύ ομάδων στη νοημοσύνη και στην ανάπτυξη </a:t>
            </a:r>
            <a:r>
              <a:rPr lang="el-GR" dirty="0" smtClean="0"/>
              <a:t>ικανοτήτων</a:t>
            </a:r>
            <a:endParaRPr lang="el-GR" dirty="0"/>
          </a:p>
          <a:p>
            <a:pPr marL="0"/>
            <a:endParaRPr lang="el-GR" dirty="0"/>
          </a:p>
        </p:txBody>
      </p:sp>
    </p:spTree>
    <p:extLst>
      <p:ext uri="{BB962C8B-B14F-4D97-AF65-F5344CB8AC3E}">
        <p14:creationId xmlns:p14="http://schemas.microsoft.com/office/powerpoint/2010/main" val="244391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136904" cy="864096"/>
          </a:xfrm>
        </p:spPr>
        <p:txBody>
          <a:bodyPr>
            <a:normAutofit/>
          </a:bodyPr>
          <a:lstStyle/>
          <a:p>
            <a:r>
              <a:rPr lang="el-GR" sz="2400" b="1" dirty="0"/>
              <a:t>Πίνακας </a:t>
            </a:r>
            <a:r>
              <a:rPr lang="el-GR" sz="2400" b="1" dirty="0" smtClean="0"/>
              <a:t>2: Μέση οπτικινητική επίδοση κατά την αντιγραφή του </a:t>
            </a:r>
            <a:r>
              <a:rPr lang="en-US" sz="2400" b="1" dirty="0" smtClean="0"/>
              <a:t>ROCF </a:t>
            </a:r>
            <a:r>
              <a:rPr lang="el-GR" sz="2400" b="1" dirty="0" smtClean="0"/>
              <a:t>ανά ηλικιακή ομάδα, φύλο και προτίμηση χεριού</a:t>
            </a:r>
            <a:endParaRPr lang="el-GR" sz="2400" b="1" dirty="0"/>
          </a:p>
        </p:txBody>
      </p:sp>
      <p:pic>
        <p:nvPicPr>
          <p:cNvPr id="4" name="Εικόνα 3" descr="Πίνακας 2: &#10;Μέση οπτικινητική επίδοση κατά την αντιγραφή του ROCF ανά ηλικιακή ομάδα, φύλο και προτίμηση χεριού"/>
          <p:cNvPicPr>
            <a:picLocks noChangeAspect="1"/>
          </p:cNvPicPr>
          <p:nvPr/>
        </p:nvPicPr>
        <p:blipFill>
          <a:blip r:embed="rId3"/>
          <a:stretch>
            <a:fillRect/>
          </a:stretch>
        </p:blipFill>
        <p:spPr>
          <a:xfrm>
            <a:off x="467544" y="1268760"/>
            <a:ext cx="8082209" cy="4320480"/>
          </a:xfrm>
          <a:prstGeom prst="rect">
            <a:avLst/>
          </a:prstGeom>
        </p:spPr>
      </p:pic>
    </p:spTree>
    <p:extLst>
      <p:ext uri="{BB962C8B-B14F-4D97-AF65-F5344CB8AC3E}">
        <p14:creationId xmlns:p14="http://schemas.microsoft.com/office/powerpoint/2010/main" val="76022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l-GR" sz="3600" b="1" dirty="0" smtClean="0"/>
              <a:t>Διάγραμμα 1: Οπτικοκινητική επίδοση</a:t>
            </a:r>
            <a:endParaRPr lang="el-GR" sz="3600" b="1" dirty="0"/>
          </a:p>
        </p:txBody>
      </p:sp>
      <p:pic>
        <p:nvPicPr>
          <p:cNvPr id="6146" name="Picture 2" descr="Διάγραμμα 1: &#10;Οπτικοκινητική επίδοση"/>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523" y="1268760"/>
            <a:ext cx="8614957" cy="48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58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229600" cy="562074"/>
          </a:xfrm>
        </p:spPr>
        <p:txBody>
          <a:bodyPr>
            <a:noAutofit/>
          </a:bodyPr>
          <a:lstStyle/>
          <a:p>
            <a:r>
              <a:rPr lang="el-GR" sz="3600" b="1" dirty="0"/>
              <a:t>Διάγραμμα </a:t>
            </a:r>
            <a:r>
              <a:rPr lang="el-GR" sz="3600" b="1" dirty="0" smtClean="0"/>
              <a:t>2: Γραφοκινητική επίδοση</a:t>
            </a:r>
            <a:endParaRPr lang="el-GR" sz="3600" b="1" dirty="0"/>
          </a:p>
        </p:txBody>
      </p:sp>
      <p:pic>
        <p:nvPicPr>
          <p:cNvPr id="7170" name="Picture 2" descr="Διάγραμμα 2: &#10;Γραφοκινητική επίδοση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980728"/>
            <a:ext cx="583700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Διάγραμμα 2: &#10;Γραφοκινητική επίδοση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731022"/>
            <a:ext cx="5764994" cy="247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228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792088"/>
          </a:xfrm>
        </p:spPr>
        <p:txBody>
          <a:bodyPr>
            <a:normAutofit/>
          </a:bodyPr>
          <a:lstStyle/>
          <a:p>
            <a:r>
              <a:rPr lang="el-GR" sz="4000" b="1" dirty="0"/>
              <a:t>Διάγραμμα 3</a:t>
            </a:r>
            <a:r>
              <a:rPr lang="el-GR" sz="4000" b="1" dirty="0" smtClean="0"/>
              <a:t>: </a:t>
            </a:r>
            <a:r>
              <a:rPr lang="el-GR" sz="4000" b="1" dirty="0"/>
              <a:t>Γραφοκινητική </a:t>
            </a:r>
            <a:r>
              <a:rPr lang="el-GR" sz="4000" b="1" dirty="0" smtClean="0"/>
              <a:t>επίδοση</a:t>
            </a:r>
            <a:endParaRPr lang="el-GR" sz="4000" dirty="0"/>
          </a:p>
        </p:txBody>
      </p:sp>
      <p:pic>
        <p:nvPicPr>
          <p:cNvPr id="8194" name="Picture 2" descr="Διάγραμμα 3: &#10;Γραφοκινητική επίδοση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104494"/>
            <a:ext cx="3744416" cy="247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Διάγραμμα 3: &#10;Γραφοκινητική επίδοση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645024"/>
            <a:ext cx="585993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7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578" y="260648"/>
            <a:ext cx="8928992" cy="706090"/>
          </a:xfrm>
        </p:spPr>
        <p:txBody>
          <a:bodyPr>
            <a:normAutofit fontScale="90000"/>
          </a:bodyPr>
          <a:lstStyle/>
          <a:p>
            <a:r>
              <a:rPr lang="el-GR" sz="3200" b="1" dirty="0" smtClean="0"/>
              <a:t>Τα συμπεράσματα και η εκπαιδευτική τους αξία 1/6</a:t>
            </a:r>
            <a:endParaRPr lang="el-GR" sz="3200" b="1" dirty="0"/>
          </a:p>
        </p:txBody>
      </p:sp>
      <p:sp>
        <p:nvSpPr>
          <p:cNvPr id="3" name="Θέση περιεχομένου 2"/>
          <p:cNvSpPr>
            <a:spLocks noGrp="1"/>
          </p:cNvSpPr>
          <p:nvPr>
            <p:ph idx="1"/>
          </p:nvPr>
        </p:nvSpPr>
        <p:spPr>
          <a:xfrm>
            <a:off x="137652" y="1196752"/>
            <a:ext cx="8784976" cy="5102027"/>
          </a:xfrm>
        </p:spPr>
        <p:txBody>
          <a:bodyPr>
            <a:normAutofit fontScale="85000" lnSpcReduction="10000"/>
          </a:bodyPr>
          <a:lstStyle/>
          <a:p>
            <a:r>
              <a:rPr lang="el-GR" dirty="0" smtClean="0"/>
              <a:t>Η </a:t>
            </a:r>
            <a:r>
              <a:rPr lang="el-GR" dirty="0"/>
              <a:t>ιδιαίτερη εκπαιδευτική αξία των αποτελεσμάτων μας έγκειται στους παρατηρούμενους διαφορετικούς ρυθμούς ανάπτυξης των </a:t>
            </a:r>
            <a:r>
              <a:rPr lang="el-GR" dirty="0" err="1"/>
              <a:t>οπτικοκινητικών</a:t>
            </a:r>
            <a:r>
              <a:rPr lang="el-GR" dirty="0"/>
              <a:t> δεξιοτήτων ανάμεσα στις διάφορες ομάδες παιδιών.  </a:t>
            </a:r>
            <a:endParaRPr lang="el-GR" dirty="0" smtClean="0"/>
          </a:p>
          <a:p>
            <a:r>
              <a:rPr lang="el-GR" dirty="0" smtClean="0"/>
              <a:t>Δεδομένου </a:t>
            </a:r>
            <a:r>
              <a:rPr lang="el-GR" dirty="0"/>
              <a:t>ότι η επιτυχής αναπαραγωγή του ROCF απαιτεί τη συμβολή και τη συνεργασία και των δύο εγκεφαλικών ημισφαιρίων πιστεύουμε ότι οι διαφορές που παρατηρήσαμε μπορούν να αποδοθούν σε διαφορές στους  ρυθμούς   ωρίμανσης   συγκεκριμένων   εγκεφαλικών   δομών,   που επιτρέπουν διαφορετικούς βαθμούς συνεργασίας των εγκεφαλικών ημισφαιρίων και σιγά-σιγά τη λειτουργική αρτιότητα του εγκεφάλου.</a:t>
            </a:r>
          </a:p>
        </p:txBody>
      </p:sp>
    </p:spTree>
    <p:extLst>
      <p:ext uri="{BB962C8B-B14F-4D97-AF65-F5344CB8AC3E}">
        <p14:creationId xmlns:p14="http://schemas.microsoft.com/office/powerpoint/2010/main" val="210674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706090"/>
          </a:xfrm>
        </p:spPr>
        <p:txBody>
          <a:bodyPr>
            <a:normAutofit fontScale="90000"/>
          </a:bodyPr>
          <a:lstStyle/>
          <a:p>
            <a:r>
              <a:rPr lang="el-GR" sz="3200" b="1" dirty="0"/>
              <a:t>Τα συμπεράσματα και η εκπαιδευτική τους αξία </a:t>
            </a:r>
            <a:r>
              <a:rPr lang="el-GR" sz="3200" b="1" dirty="0" smtClean="0"/>
              <a:t>2/6</a:t>
            </a:r>
            <a:endParaRPr lang="el-GR" sz="3200" dirty="0"/>
          </a:p>
        </p:txBody>
      </p:sp>
      <p:sp>
        <p:nvSpPr>
          <p:cNvPr id="3" name="Θέση περιεχομένου 2"/>
          <p:cNvSpPr>
            <a:spLocks noGrp="1"/>
          </p:cNvSpPr>
          <p:nvPr>
            <p:ph idx="1"/>
          </p:nvPr>
        </p:nvSpPr>
        <p:spPr>
          <a:xfrm>
            <a:off x="337905" y="1196753"/>
            <a:ext cx="8784976" cy="4680520"/>
          </a:xfrm>
        </p:spPr>
        <p:txBody>
          <a:bodyPr>
            <a:normAutofit fontScale="92500" lnSpcReduction="10000"/>
          </a:bodyPr>
          <a:lstStyle/>
          <a:p>
            <a:r>
              <a:rPr lang="el-GR" dirty="0" smtClean="0"/>
              <a:t>Η </a:t>
            </a:r>
            <a:r>
              <a:rPr lang="el-GR" dirty="0"/>
              <a:t>παρατηρούμενη αύξηση της </a:t>
            </a:r>
            <a:r>
              <a:rPr lang="el-GR" dirty="0" err="1"/>
              <a:t>οπτικοκινητικής</a:t>
            </a:r>
            <a:r>
              <a:rPr lang="el-GR" dirty="0"/>
              <a:t> επίδοσης μεταξύ των ηλικιών 5,5 και 9,5 ετών, φαίνεται να σχετίζεται με σχεδόν παράλληλες αναπτυξιακές μεταβολές της εγκεφαλικής ωρίμανσης και ιδιαίτερα στη </a:t>
            </a:r>
            <a:r>
              <a:rPr lang="el-GR" dirty="0" err="1"/>
              <a:t>μυελινοποίηση</a:t>
            </a:r>
            <a:r>
              <a:rPr lang="el-GR" dirty="0"/>
              <a:t> του μεσολοβίου, που έχουν ως πιθανό αποτέλεσμα την καλύτερη </a:t>
            </a:r>
            <a:r>
              <a:rPr lang="el-GR" dirty="0" err="1"/>
              <a:t>διημισφαιρική</a:t>
            </a:r>
            <a:r>
              <a:rPr lang="el-GR" dirty="0"/>
              <a:t> επικοινωνία και ως επακόλουθο αλλαγές στους τρόπους και στις στρατηγικές με τις οποίες τα παιδιά της σχολικής ηλικίας αντιμετωπίζουν το σύνθετο πρόβλημα της αναπαραγωγής του ROCF</a:t>
            </a:r>
            <a:r>
              <a:rPr lang="el-GR" dirty="0" smtClean="0"/>
              <a:t>.</a:t>
            </a:r>
            <a:endParaRPr lang="el-GR" dirty="0"/>
          </a:p>
        </p:txBody>
      </p:sp>
    </p:spTree>
    <p:extLst>
      <p:ext uri="{BB962C8B-B14F-4D97-AF65-F5344CB8AC3E}">
        <p14:creationId xmlns:p14="http://schemas.microsoft.com/office/powerpoint/2010/main" val="1999210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706090"/>
          </a:xfrm>
        </p:spPr>
        <p:txBody>
          <a:bodyPr>
            <a:normAutofit fontScale="90000"/>
          </a:bodyPr>
          <a:lstStyle/>
          <a:p>
            <a:r>
              <a:rPr lang="el-GR" sz="3200" b="1" dirty="0"/>
              <a:t>Τα συμπεράσματα και η εκπαιδευτική τους αξία </a:t>
            </a:r>
            <a:r>
              <a:rPr lang="el-GR" sz="3200" b="1" dirty="0" smtClean="0"/>
              <a:t>3/6</a:t>
            </a:r>
            <a:endParaRPr lang="el-GR" sz="3200" dirty="0"/>
          </a:p>
        </p:txBody>
      </p:sp>
      <p:sp>
        <p:nvSpPr>
          <p:cNvPr id="3" name="Θέση περιεχομένου 2"/>
          <p:cNvSpPr>
            <a:spLocks noGrp="1"/>
          </p:cNvSpPr>
          <p:nvPr>
            <p:ph idx="1"/>
          </p:nvPr>
        </p:nvSpPr>
        <p:spPr>
          <a:xfrm>
            <a:off x="179512" y="1052736"/>
            <a:ext cx="8784976" cy="4752528"/>
          </a:xfrm>
        </p:spPr>
        <p:txBody>
          <a:bodyPr>
            <a:normAutofit fontScale="70000" lnSpcReduction="20000"/>
          </a:bodyPr>
          <a:lstStyle/>
          <a:p>
            <a:endParaRPr lang="el-GR" dirty="0"/>
          </a:p>
          <a:p>
            <a:r>
              <a:rPr lang="el-GR" dirty="0"/>
              <a:t>Τα συμπεράσματά μας συμβαδίζουν με σύγχρονα </a:t>
            </a:r>
            <a:r>
              <a:rPr lang="el-GR" dirty="0" err="1"/>
              <a:t>ηλεκτρο</a:t>
            </a:r>
            <a:r>
              <a:rPr lang="el-GR" dirty="0"/>
              <a:t>-</a:t>
            </a:r>
            <a:r>
              <a:rPr lang="el-GR" dirty="0" err="1"/>
              <a:t>εγκεφαλογραφικά</a:t>
            </a:r>
            <a:r>
              <a:rPr lang="el-GR" dirty="0"/>
              <a:t> δεδομένα που τεκμηριώνουν την ασυνέχεια τόσο της γνωστικής όσο και της </a:t>
            </a:r>
            <a:r>
              <a:rPr lang="el-GR" dirty="0" err="1"/>
              <a:t>νευροβιολογικής</a:t>
            </a:r>
            <a:r>
              <a:rPr lang="el-GR" dirty="0"/>
              <a:t> ανάπτυξης του ανθρώπου. </a:t>
            </a:r>
            <a:endParaRPr lang="el-GR" dirty="0" smtClean="0"/>
          </a:p>
          <a:p>
            <a:r>
              <a:rPr lang="el-GR" dirty="0" smtClean="0"/>
              <a:t>Οι </a:t>
            </a:r>
            <a:r>
              <a:rPr lang="el-GR" dirty="0" err="1"/>
              <a:t>Hudspeth</a:t>
            </a:r>
            <a:r>
              <a:rPr lang="el-GR" dirty="0"/>
              <a:t> και </a:t>
            </a:r>
            <a:r>
              <a:rPr lang="el-GR" dirty="0" err="1"/>
              <a:t>Pridram</a:t>
            </a:r>
            <a:r>
              <a:rPr lang="el-GR" dirty="0"/>
              <a:t> (1992) υποστηρίζουν ότι η εγκεφαλική ωρίμανση και η ανάπτυξη των εγκεφαλικών ημισφαιρίων προχωρά με ένα ασυνεχή τρόπο και διακρίνεται σε περιόδους έντονης ανάπτυξης και περιόδους ισορροπίας και καταλήγουν ότι οι βασικοί σταθμοί της εγκεφαλικής ανάπτυξης βρίσκονται σε στενή συσχέτιση με τα στάδια που έχουν οριοθετηθεί από την θεωρία του </a:t>
            </a:r>
            <a:r>
              <a:rPr lang="el-GR" dirty="0" err="1"/>
              <a:t>Piaget</a:t>
            </a:r>
            <a:r>
              <a:rPr lang="el-GR" dirty="0"/>
              <a:t> για την γνωστική ανάπτυξη του ανθρώπου.  </a:t>
            </a:r>
            <a:endParaRPr lang="el-GR" dirty="0" smtClean="0"/>
          </a:p>
          <a:p>
            <a:r>
              <a:rPr lang="el-GR" dirty="0" smtClean="0"/>
              <a:t>Οι </a:t>
            </a:r>
            <a:r>
              <a:rPr lang="el-GR" dirty="0"/>
              <a:t>χρονικές περίοδοι έντονης εγκεφαλικής ανάπτυξης που περιγράφονται στην προαναφερθείσα μελέτη έχουν επίσης μεγάλη συνάφεια με την πορεία ανάπτυξης των </a:t>
            </a:r>
            <a:r>
              <a:rPr lang="el-GR" dirty="0" err="1"/>
              <a:t>οπτικοκινητικών</a:t>
            </a:r>
            <a:r>
              <a:rPr lang="el-GR" dirty="0"/>
              <a:t> δεξιοτήτων όπως σκιαγραφείται από τα αποτελέσματά </a:t>
            </a:r>
            <a:r>
              <a:rPr lang="el-GR" dirty="0" smtClean="0"/>
              <a:t>μας. </a:t>
            </a:r>
            <a:endParaRPr lang="el-GR" dirty="0"/>
          </a:p>
        </p:txBody>
      </p:sp>
    </p:spTree>
    <p:extLst>
      <p:ext uri="{BB962C8B-B14F-4D97-AF65-F5344CB8AC3E}">
        <p14:creationId xmlns:p14="http://schemas.microsoft.com/office/powerpoint/2010/main" val="422170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706090"/>
          </a:xfrm>
        </p:spPr>
        <p:txBody>
          <a:bodyPr>
            <a:normAutofit fontScale="90000"/>
          </a:bodyPr>
          <a:lstStyle/>
          <a:p>
            <a:r>
              <a:rPr lang="el-GR" sz="3200" b="1" dirty="0"/>
              <a:t>Τα συμπεράσματα και η εκπαιδευτική τους αξία </a:t>
            </a:r>
            <a:r>
              <a:rPr lang="el-GR" sz="3200" b="1" dirty="0" smtClean="0"/>
              <a:t>4/6</a:t>
            </a:r>
            <a:endParaRPr lang="el-GR" sz="3200" dirty="0"/>
          </a:p>
        </p:txBody>
      </p:sp>
      <p:sp>
        <p:nvSpPr>
          <p:cNvPr id="3" name="Θέση περιεχομένου 2"/>
          <p:cNvSpPr>
            <a:spLocks noGrp="1"/>
          </p:cNvSpPr>
          <p:nvPr>
            <p:ph idx="1"/>
          </p:nvPr>
        </p:nvSpPr>
        <p:spPr>
          <a:xfrm>
            <a:off x="332092" y="1124745"/>
            <a:ext cx="8344364" cy="4896544"/>
          </a:xfrm>
        </p:spPr>
        <p:txBody>
          <a:bodyPr>
            <a:normAutofit/>
          </a:bodyPr>
          <a:lstStyle/>
          <a:p>
            <a:r>
              <a:rPr lang="el-GR" dirty="0" smtClean="0"/>
              <a:t>Η </a:t>
            </a:r>
            <a:r>
              <a:rPr lang="el-GR" dirty="0"/>
              <a:t>προτίμηση χεριού και το φύλο φαίνεται λοιπόν ότι επηρεάζουν σημαντικά τους ατομικούς ρυθμούς ανάπτυξης των ικανοτήτων κάθε παιδιού.  </a:t>
            </a:r>
            <a:endParaRPr lang="el-GR" dirty="0" smtClean="0"/>
          </a:p>
          <a:p>
            <a:r>
              <a:rPr lang="el-GR" dirty="0" smtClean="0"/>
              <a:t>Η </a:t>
            </a:r>
            <a:r>
              <a:rPr lang="el-GR" dirty="0"/>
              <a:t>ηλικία των 8 ετών για τα δεξιόχειρα και των 9 ετών για τα αριστερόχειρα παιδιά πρέπει να είναι καθοριστική για την ανάπτυξη των </a:t>
            </a:r>
            <a:r>
              <a:rPr lang="el-GR" dirty="0" err="1"/>
              <a:t>οπτικοκινητικών</a:t>
            </a:r>
            <a:r>
              <a:rPr lang="el-GR" dirty="0"/>
              <a:t> δεξιοτήτων και την επιτυχή ακαδημαϊκή τους παρουσία</a:t>
            </a:r>
            <a:r>
              <a:rPr lang="el-GR" dirty="0" smtClean="0"/>
              <a:t>.</a:t>
            </a:r>
          </a:p>
        </p:txBody>
      </p:sp>
    </p:spTree>
    <p:extLst>
      <p:ext uri="{BB962C8B-B14F-4D97-AF65-F5344CB8AC3E}">
        <p14:creationId xmlns:p14="http://schemas.microsoft.com/office/powerpoint/2010/main" val="199238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4624"/>
            <a:ext cx="8928992" cy="706090"/>
          </a:xfrm>
        </p:spPr>
        <p:txBody>
          <a:bodyPr>
            <a:normAutofit fontScale="90000"/>
          </a:bodyPr>
          <a:lstStyle/>
          <a:p>
            <a:r>
              <a:rPr lang="el-GR" sz="3200" b="1" dirty="0"/>
              <a:t>Τα συμπεράσματα και η εκπαιδευτική τους αξία </a:t>
            </a:r>
            <a:r>
              <a:rPr lang="el-GR" sz="3200" b="1" dirty="0" smtClean="0"/>
              <a:t>5/6</a:t>
            </a:r>
            <a:endParaRPr lang="el-GR" sz="3200" dirty="0"/>
          </a:p>
        </p:txBody>
      </p:sp>
      <p:sp>
        <p:nvSpPr>
          <p:cNvPr id="3" name="Θέση περιεχομένου 2"/>
          <p:cNvSpPr>
            <a:spLocks noGrp="1"/>
          </p:cNvSpPr>
          <p:nvPr>
            <p:ph idx="1"/>
          </p:nvPr>
        </p:nvSpPr>
        <p:spPr>
          <a:xfrm>
            <a:off x="107504" y="750714"/>
            <a:ext cx="8856984" cy="5630614"/>
          </a:xfrm>
        </p:spPr>
        <p:txBody>
          <a:bodyPr>
            <a:noAutofit/>
          </a:bodyPr>
          <a:lstStyle/>
          <a:p>
            <a:r>
              <a:rPr lang="el-GR" sz="2000" dirty="0" smtClean="0"/>
              <a:t>Το </a:t>
            </a:r>
            <a:r>
              <a:rPr lang="el-GR" sz="2000" dirty="0"/>
              <a:t>αποτέλεσμα αυτό αποκτά ιδιαίτερη σημασία αν λάβουμε υπόψη και τα ευρήματα </a:t>
            </a:r>
            <a:r>
              <a:rPr lang="el-GR" sz="2000" dirty="0" smtClean="0"/>
              <a:t>μελέτης </a:t>
            </a:r>
            <a:r>
              <a:rPr lang="el-GR" sz="2000" dirty="0"/>
              <a:t>με το ίδιο εργαλείο (</a:t>
            </a:r>
            <a:r>
              <a:rPr lang="el-GR" sz="2000" dirty="0" err="1"/>
              <a:t>Waber</a:t>
            </a:r>
            <a:r>
              <a:rPr lang="el-GR" sz="2000" dirty="0"/>
              <a:t>  και </a:t>
            </a:r>
            <a:r>
              <a:rPr lang="el-GR" sz="2000" dirty="0" err="1"/>
              <a:t>Bernstein</a:t>
            </a:r>
            <a:r>
              <a:rPr lang="el-GR" sz="2000" dirty="0"/>
              <a:t>, 1995), που διαπιστώνει ότι ενώ τα φυσιολογικά παιδιά εμφάνιζαν σημαντική πρόοδο στη ικανότητα αναπαραγωγής του ROCF μεταξύ των ηλικιών 8 και 9 ετών, κάτι τέτοιο δεν συμβαίνει με τα παιδιά με μαθησιακές δυσκολίες των οποίων τα έργα παραμένουν στο επίπεδο των φυσιολογικά 8χρονων παιδιών μέχρι τα πρώτα χρόνια της εφηβείας</a:t>
            </a:r>
            <a:r>
              <a:rPr lang="el-GR" sz="2000" dirty="0" smtClean="0"/>
              <a:t>.</a:t>
            </a:r>
          </a:p>
          <a:p>
            <a:r>
              <a:rPr lang="el-GR" sz="2000" dirty="0" smtClean="0"/>
              <a:t>Το </a:t>
            </a:r>
            <a:r>
              <a:rPr lang="el-GR" sz="2000" dirty="0"/>
              <a:t>γεγονός αυτό σε συνδυασμό με την άποψη, που τόσο μία από τις πρώτες </a:t>
            </a:r>
            <a:r>
              <a:rPr lang="el-GR" sz="2000" dirty="0" err="1"/>
              <a:t>νευροψυχολογικές</a:t>
            </a:r>
            <a:r>
              <a:rPr lang="el-GR" sz="2000" dirty="0"/>
              <a:t> μελέτες που έγιναν στην Ελλάδα (</a:t>
            </a:r>
            <a:r>
              <a:rPr lang="el-GR" sz="2000" dirty="0" err="1"/>
              <a:t>Τσανίρα</a:t>
            </a:r>
            <a:r>
              <a:rPr lang="el-GR" sz="2000" dirty="0"/>
              <a:t>, 1980), όσο και η διεθνής βιβλιογραφία </a:t>
            </a:r>
            <a:r>
              <a:rPr lang="el-GR" sz="2000" dirty="0" smtClean="0"/>
              <a:t>(</a:t>
            </a:r>
            <a:r>
              <a:rPr lang="el-GR" sz="2000" dirty="0" err="1" smtClean="0"/>
              <a:t>Springer</a:t>
            </a:r>
            <a:r>
              <a:rPr lang="el-GR" sz="2000" dirty="0" smtClean="0"/>
              <a:t> &amp; </a:t>
            </a:r>
            <a:r>
              <a:rPr lang="el-GR" sz="2000" dirty="0" err="1"/>
              <a:t>Deutch</a:t>
            </a:r>
            <a:r>
              <a:rPr lang="el-GR" sz="2000" dirty="0"/>
              <a:t>, 1989) έχουν καταγράψει, ότι υπάρχουν μεγαλύτερα ποσοστά αριστεροχειρίας μεταξύ των ατόμων που παρουσιάζουν μαθησιακές δυσκολίες και ότι τα παιδιά που εμφανίζουν μαθησιακές δυσκολίες πιθανότατα παρουσιάζουν μια «ανώμαλη» οργάνωση των ημισφαιρικών λειτουργιών,  με την έννοια μιας πιο χαλαρής πλευρίωσης των γνωστικών λειτουργιών - όπως άλλωστε συμβαίνει και με τα αριστερόχειρα άτομα - δίνει ιδιαίτερη αξία στα αποτελέσματά μας και δημιουργεί  επιπρόσθετες σκέψεις για τον τρόπο χειρισμού αυτών των ατόμων από το εκπαιδευτικό σύστημα</a:t>
            </a:r>
            <a:r>
              <a:rPr lang="el-GR" sz="2000" dirty="0" smtClean="0"/>
              <a:t>.</a:t>
            </a:r>
          </a:p>
        </p:txBody>
      </p:sp>
    </p:spTree>
    <p:extLst>
      <p:ext uri="{BB962C8B-B14F-4D97-AF65-F5344CB8AC3E}">
        <p14:creationId xmlns:p14="http://schemas.microsoft.com/office/powerpoint/2010/main" val="75532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58614"/>
            <a:ext cx="8928992" cy="706090"/>
          </a:xfrm>
        </p:spPr>
        <p:txBody>
          <a:bodyPr>
            <a:normAutofit fontScale="90000"/>
          </a:bodyPr>
          <a:lstStyle/>
          <a:p>
            <a:r>
              <a:rPr lang="el-GR" sz="3200" b="1" dirty="0"/>
              <a:t>Τα συμπεράσματα και η εκπαιδευτική τους αξία </a:t>
            </a:r>
            <a:r>
              <a:rPr lang="el-GR" sz="3200" b="1" dirty="0" smtClean="0"/>
              <a:t>6/6</a:t>
            </a:r>
            <a:endParaRPr lang="el-GR" sz="3200" dirty="0"/>
          </a:p>
        </p:txBody>
      </p:sp>
      <p:sp>
        <p:nvSpPr>
          <p:cNvPr id="3" name="Θέση περιεχομένου 2"/>
          <p:cNvSpPr>
            <a:spLocks noGrp="1"/>
          </p:cNvSpPr>
          <p:nvPr>
            <p:ph idx="1"/>
          </p:nvPr>
        </p:nvSpPr>
        <p:spPr>
          <a:xfrm>
            <a:off x="107504" y="908720"/>
            <a:ext cx="8784976" cy="5328592"/>
          </a:xfrm>
        </p:spPr>
        <p:txBody>
          <a:bodyPr>
            <a:normAutofit fontScale="70000" lnSpcReduction="20000"/>
          </a:bodyPr>
          <a:lstStyle/>
          <a:p>
            <a:r>
              <a:rPr lang="el-GR" dirty="0" smtClean="0"/>
              <a:t>Αριστερόχειρα </a:t>
            </a:r>
            <a:r>
              <a:rPr lang="el-GR" dirty="0"/>
              <a:t>λοιπόν και δεξιόχειρα παιδιά έχουν διαφορετικές δυνατότητες σε διαφορετικά στάδια της ανάπτυξης και  παρουσιάζουν ποικίλες διαφοροποιήσεις  τόσο κατά τη γνωστική τους ανάπτυξη όσο και κατά την </a:t>
            </a:r>
            <a:r>
              <a:rPr lang="el-GR" dirty="0" err="1"/>
              <a:t>ανάπυξη</a:t>
            </a:r>
            <a:r>
              <a:rPr lang="el-GR" dirty="0"/>
              <a:t> ειδικών ικανοτήτων, οι οποίες πολλές φορές αντανακλούν σε διάφορες όψεις της σχολικής επίδοσης.  </a:t>
            </a:r>
            <a:endParaRPr lang="el-GR" dirty="0" smtClean="0"/>
          </a:p>
          <a:p>
            <a:r>
              <a:rPr lang="el-GR" dirty="0" smtClean="0"/>
              <a:t>Γονείς </a:t>
            </a:r>
            <a:r>
              <a:rPr lang="el-GR" dirty="0"/>
              <a:t>και δάσκαλοι πρέπει να είναι ιδιαίτερα ευαισθητοποιημένα και κατάλληλα ενημερωμένοι για τον τρόπο και τους ιδιαίτερους ρυθμούς μάθησης δεξιόχειρων και αριστερόχειρων παιδιών, να απαιτούν από τα παιδιά πράγματα που συμφωνούν με τις δυνατότητές τους, να εκμεταλλεύονται τις ιδιαίτερες περιόδους έντονης ανάπτυξης των ικανοτήτων τους και να τους παρέχουν τα κατάλληλα μέσα και το βέλτιστο εκπαιδευτικό περιβάλλον για την αξιοποίηση των δυνατοτήτων τους. </a:t>
            </a:r>
            <a:endParaRPr lang="el-GR" dirty="0" smtClean="0"/>
          </a:p>
          <a:p>
            <a:r>
              <a:rPr lang="el-GR" dirty="0" smtClean="0"/>
              <a:t>Γιατί </a:t>
            </a:r>
            <a:r>
              <a:rPr lang="el-GR" dirty="0"/>
              <a:t>αν η φύση και η γενετική κληρονομιά προσδιορίζουν σε μεγάλο βαθμό τη νοημοσύνη και τις ικανότητες ενός ατόμου, είναι σίγουρο ότι οι περιβαλλοντικοί παράγοντες και ιδιαίτερα η σχολική εκπαίδευση μπορούν να επηρεάσουν  καθοριστικά  την δυνατότητα, τους ρυθμούς και το βαθμό ανάπτυξης των όποιων ικανοτήτων</a:t>
            </a:r>
            <a:r>
              <a:rPr lang="el-GR" dirty="0" smtClean="0"/>
              <a:t>.</a:t>
            </a:r>
          </a:p>
        </p:txBody>
      </p:sp>
    </p:spTree>
    <p:extLst>
      <p:ext uri="{BB962C8B-B14F-4D97-AF65-F5344CB8AC3E}">
        <p14:creationId xmlns:p14="http://schemas.microsoft.com/office/powerpoint/2010/main" val="192871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normAutofit/>
          </a:bodyPr>
          <a:lstStyle/>
          <a:p>
            <a:r>
              <a:rPr lang="el-GR" dirty="0"/>
              <a:t>Οι αριστερόχειρες ή οι δεξιόχειρες είναι περισσότερο έξυπνοι;</a:t>
            </a:r>
          </a:p>
          <a:p>
            <a:r>
              <a:rPr lang="en-US" dirty="0" smtClean="0"/>
              <a:t>N</a:t>
            </a:r>
            <a:r>
              <a:rPr lang="el-GR" dirty="0" err="1" smtClean="0"/>
              <a:t>οημοσύνη</a:t>
            </a:r>
            <a:r>
              <a:rPr lang="el-GR" dirty="0" smtClean="0"/>
              <a:t> και επίδοση</a:t>
            </a:r>
            <a:endParaRPr lang="en-US" dirty="0" smtClean="0"/>
          </a:p>
          <a:p>
            <a:r>
              <a:rPr lang="el-GR" dirty="0" smtClean="0"/>
              <a:t>Η </a:t>
            </a:r>
            <a:r>
              <a:rPr lang="el-GR" dirty="0"/>
              <a:t>ανάπτυξη των </a:t>
            </a:r>
            <a:r>
              <a:rPr lang="el-GR" dirty="0" err="1"/>
              <a:t>οπτικοκινητικών</a:t>
            </a:r>
            <a:r>
              <a:rPr lang="el-GR" dirty="0"/>
              <a:t> δεξιοτήτων στο </a:t>
            </a:r>
            <a:r>
              <a:rPr lang="el-GR" dirty="0" err="1"/>
              <a:t>δεξιόχειρο</a:t>
            </a:r>
            <a:r>
              <a:rPr lang="el-GR" dirty="0"/>
              <a:t> και στο </a:t>
            </a:r>
            <a:r>
              <a:rPr lang="el-GR" dirty="0" err="1" smtClean="0"/>
              <a:t>αριστερόχειρο</a:t>
            </a:r>
            <a:r>
              <a:rPr lang="el-GR" dirty="0" smtClean="0"/>
              <a:t> </a:t>
            </a:r>
            <a:r>
              <a:rPr lang="el-GR" dirty="0"/>
              <a:t>παιδί</a:t>
            </a:r>
          </a:p>
          <a:p>
            <a:r>
              <a:rPr lang="el-GR" dirty="0"/>
              <a:t>Διαφορές μεταξύ ομάδων </a:t>
            </a:r>
            <a:r>
              <a:rPr lang="el-GR" dirty="0" smtClean="0"/>
              <a:t>στη </a:t>
            </a:r>
            <a:r>
              <a:rPr lang="el-GR" dirty="0"/>
              <a:t>νοημοσύνη και στην ανάπτυξη των </a:t>
            </a:r>
            <a:r>
              <a:rPr lang="el-GR" dirty="0" smtClean="0"/>
              <a:t>ικανοτήτων </a:t>
            </a:r>
            <a:endParaRPr lang="el-GR" dirty="0"/>
          </a:p>
        </p:txBody>
      </p:sp>
    </p:spTree>
    <p:extLst>
      <p:ext uri="{BB962C8B-B14F-4D97-AF65-F5344CB8AC3E}">
        <p14:creationId xmlns:p14="http://schemas.microsoft.com/office/powerpoint/2010/main" val="1053896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460" y="53752"/>
            <a:ext cx="8928992" cy="1143000"/>
          </a:xfrm>
        </p:spPr>
        <p:txBody>
          <a:bodyPr>
            <a:noAutofit/>
          </a:bodyPr>
          <a:lstStyle/>
          <a:p>
            <a:r>
              <a:rPr lang="el-GR" sz="3200" b="1" dirty="0"/>
              <a:t>Διαφορές μεταξύ ομάδων στη νοημοσύνη </a:t>
            </a:r>
            <a:r>
              <a:rPr lang="el-GR" sz="3200" b="1" dirty="0" smtClean="0"/>
              <a:t/>
            </a:r>
            <a:br>
              <a:rPr lang="el-GR" sz="3200" b="1" dirty="0" smtClean="0"/>
            </a:br>
            <a:r>
              <a:rPr lang="el-GR" sz="3200" b="1" dirty="0" smtClean="0"/>
              <a:t>και </a:t>
            </a:r>
            <a:r>
              <a:rPr lang="el-GR" sz="3200" b="1" dirty="0"/>
              <a:t>στην ανάπτυξη </a:t>
            </a:r>
            <a:r>
              <a:rPr lang="el-GR" sz="3200" b="1" dirty="0" smtClean="0"/>
              <a:t>ικανοτήτων  1/3</a:t>
            </a:r>
            <a:endParaRPr lang="el-GR" sz="3200" b="1" dirty="0"/>
          </a:p>
        </p:txBody>
      </p:sp>
      <p:sp>
        <p:nvSpPr>
          <p:cNvPr id="3" name="Θέση περιεχομένου 2"/>
          <p:cNvSpPr>
            <a:spLocks noGrp="1"/>
          </p:cNvSpPr>
          <p:nvPr>
            <p:ph idx="1"/>
          </p:nvPr>
        </p:nvSpPr>
        <p:spPr>
          <a:xfrm>
            <a:off x="464156" y="1268760"/>
            <a:ext cx="8229600" cy="4886003"/>
          </a:xfrm>
        </p:spPr>
        <p:txBody>
          <a:bodyPr>
            <a:normAutofit fontScale="77500" lnSpcReduction="20000"/>
          </a:bodyPr>
          <a:lstStyle/>
          <a:p>
            <a:pPr marL="0" indent="0">
              <a:buNone/>
            </a:pPr>
            <a:r>
              <a:rPr lang="el-GR" dirty="0" smtClean="0"/>
              <a:t>Στο </a:t>
            </a:r>
            <a:r>
              <a:rPr lang="el-GR" dirty="0"/>
              <a:t>σημείο και με αφορμή τις διαφορές που διαπιστώσαμε στην έρευνά μας τόσο μεταξύ των φύλων όσο και μεταξύ δεξιόχειρων κι αριστερόχειρων  ατόμων,  θεωρούμε απαραίτητο να σημειώσουμε ότι οι όποιες διαφορές μεταξύ των μέσων όρων στις επιδόσεις δύο ή περισσοτέρων ομάδων δε μας οδηγούν σε άμεσα συμπεράσματα για τα άτομα που απαρτίζουν αυτές τις ομάδες. </a:t>
            </a:r>
            <a:endParaRPr lang="el-GR" dirty="0" smtClean="0"/>
          </a:p>
          <a:p>
            <a:pPr marL="0" indent="0">
              <a:buNone/>
            </a:pPr>
            <a:r>
              <a:rPr lang="el-GR" b="1" dirty="0" smtClean="0"/>
              <a:t>Αυτό </a:t>
            </a:r>
            <a:r>
              <a:rPr lang="el-GR" b="1" dirty="0"/>
              <a:t>που έχει σημασία για το κάθε άτομο που θα συναντήσουμε είναι η ιδιαίτερη επίδοση αυτού του ατόμου, όχι ο μέσος όρος κάποιας ομάδας αναφοράς στην οποία τυχαίνει να ανήκει. </a:t>
            </a:r>
            <a:endParaRPr lang="el-GR" b="1" dirty="0" smtClean="0"/>
          </a:p>
          <a:p>
            <a:pPr marL="0" indent="0">
              <a:buNone/>
            </a:pPr>
            <a:r>
              <a:rPr lang="el-GR" dirty="0" smtClean="0"/>
              <a:t>Η </a:t>
            </a:r>
            <a:r>
              <a:rPr lang="el-GR" dirty="0"/>
              <a:t>δέσμευση να αξιολογούμε τα άτομα με βάση την προσωπική τους αξία έχει κυρίαρχη σημασία σε μια δημοκρατική κοινωνία. </a:t>
            </a:r>
          </a:p>
        </p:txBody>
      </p:sp>
    </p:spTree>
    <p:extLst>
      <p:ext uri="{BB962C8B-B14F-4D97-AF65-F5344CB8AC3E}">
        <p14:creationId xmlns:p14="http://schemas.microsoft.com/office/powerpoint/2010/main" val="3479021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08" y="116632"/>
            <a:ext cx="8928992" cy="1143000"/>
          </a:xfrm>
        </p:spPr>
        <p:txBody>
          <a:bodyPr>
            <a:noAutofit/>
          </a:bodyPr>
          <a:lstStyle/>
          <a:p>
            <a:r>
              <a:rPr lang="el-GR" sz="3200" b="1" dirty="0"/>
              <a:t>Διαφορές μεταξύ ομάδων στη νοημοσύνη </a:t>
            </a:r>
            <a:r>
              <a:rPr lang="el-GR" sz="3200" b="1" dirty="0" smtClean="0"/>
              <a:t/>
            </a:r>
            <a:br>
              <a:rPr lang="el-GR" sz="3200" b="1" dirty="0" smtClean="0"/>
            </a:br>
            <a:r>
              <a:rPr lang="el-GR" sz="3200" b="1" dirty="0" smtClean="0"/>
              <a:t>και </a:t>
            </a:r>
            <a:r>
              <a:rPr lang="el-GR" sz="3200" b="1" dirty="0"/>
              <a:t>στην ανάπτυξη </a:t>
            </a:r>
            <a:r>
              <a:rPr lang="el-GR" sz="3200" b="1" dirty="0" smtClean="0"/>
              <a:t>ικανοτήτων  2/3</a:t>
            </a:r>
            <a:endParaRPr lang="el-GR" sz="3200" b="1" dirty="0"/>
          </a:p>
        </p:txBody>
      </p:sp>
      <p:sp>
        <p:nvSpPr>
          <p:cNvPr id="3" name="Θέση περιεχομένου 2"/>
          <p:cNvSpPr>
            <a:spLocks noGrp="1"/>
          </p:cNvSpPr>
          <p:nvPr>
            <p:ph idx="1"/>
          </p:nvPr>
        </p:nvSpPr>
        <p:spPr>
          <a:xfrm>
            <a:off x="827584" y="1340767"/>
            <a:ext cx="7632848" cy="5031565"/>
          </a:xfrm>
        </p:spPr>
        <p:txBody>
          <a:bodyPr>
            <a:noAutofit/>
          </a:bodyPr>
          <a:lstStyle/>
          <a:p>
            <a:pPr marL="0" indent="0">
              <a:buNone/>
            </a:pPr>
            <a:r>
              <a:rPr lang="el-GR" sz="2000" b="1" dirty="0" smtClean="0"/>
              <a:t>Οι </a:t>
            </a:r>
            <a:r>
              <a:rPr lang="el-GR" sz="2000" b="1" dirty="0"/>
              <a:t>γενικεύσεις σχετικά με τις διαφορές ως προς τους μέσους όρους υποδηλώνουν απλή πιθανότητα μόνο και, επ’ </a:t>
            </a:r>
            <a:r>
              <a:rPr lang="el-GR" sz="2000" b="1" dirty="0" err="1"/>
              <a:t>ουδενί</a:t>
            </a:r>
            <a:r>
              <a:rPr lang="el-GR" sz="2000" b="1" dirty="0"/>
              <a:t>, βεβαιότητα</a:t>
            </a:r>
            <a:r>
              <a:rPr lang="el-GR" sz="2000" dirty="0"/>
              <a:t>. </a:t>
            </a:r>
            <a:endParaRPr lang="el-GR" sz="2000" dirty="0" smtClean="0"/>
          </a:p>
          <a:p>
            <a:pPr marL="0" indent="0">
              <a:buNone/>
            </a:pPr>
            <a:r>
              <a:rPr lang="el-GR" sz="2000" dirty="0" smtClean="0"/>
              <a:t>Για </a:t>
            </a:r>
            <a:r>
              <a:rPr lang="el-GR" sz="2000" dirty="0"/>
              <a:t>παράδειγμα στην έρευνα που περιγράψαμε παραπάνω, το μόνο που μπορεί κανείς να ισχυριστεί είναι ότι τα δεξιόχειρα παιδιά αναμένεται να σημειώσουν καλύτερες επιδόσεις απ’ τα αριστερόχειρα, κατά την αντιγραφή του ROCF , σε συγκεκριμένες ηλικιακές βαθμίδες. </a:t>
            </a:r>
            <a:endParaRPr lang="el-GR" sz="2000" dirty="0" smtClean="0"/>
          </a:p>
          <a:p>
            <a:pPr marL="0" indent="0">
              <a:buNone/>
            </a:pPr>
            <a:r>
              <a:rPr lang="el-GR" sz="2000" dirty="0" smtClean="0"/>
              <a:t>Αν </a:t>
            </a:r>
            <a:r>
              <a:rPr lang="el-GR" sz="2000" dirty="0"/>
              <a:t>όμως πρόκειται να αποφανθούμε για την επίδοση ενός συγκεκριμένου δεξιόχειρου ή </a:t>
            </a:r>
            <a:r>
              <a:rPr lang="el-GR" sz="2000" dirty="0" err="1"/>
              <a:t>αριστερόχειρου</a:t>
            </a:r>
            <a:r>
              <a:rPr lang="el-GR" sz="2000" dirty="0"/>
              <a:t> παιδιού, ενός αγοριού ή ενός κοριτσιού, πρέπει προηγουμένως να κάνουμε </a:t>
            </a:r>
            <a:r>
              <a:rPr lang="el-GR" sz="2000" b="1" dirty="0"/>
              <a:t>ατομική αξιολόγηση </a:t>
            </a:r>
            <a:r>
              <a:rPr lang="el-GR" sz="2000" dirty="0"/>
              <a:t>της περίπτωσης. </a:t>
            </a:r>
            <a:endParaRPr lang="el-GR" sz="2000" dirty="0" smtClean="0"/>
          </a:p>
          <a:p>
            <a:pPr marL="0" indent="0">
              <a:buNone/>
            </a:pPr>
            <a:r>
              <a:rPr lang="el-GR" sz="2000" dirty="0" smtClean="0"/>
              <a:t>Τους </a:t>
            </a:r>
            <a:r>
              <a:rPr lang="el-GR" sz="2000" dirty="0"/>
              <a:t>παραπάνω λόγους πρέπει να είχε υπόψη του ο </a:t>
            </a:r>
            <a:r>
              <a:rPr lang="el-GR" sz="2000" dirty="0" err="1"/>
              <a:t>Samuel</a:t>
            </a:r>
            <a:r>
              <a:rPr lang="el-GR" sz="2000" dirty="0"/>
              <a:t> Johnson, ο οποίος, όταν ρωτήθηκε ποιοί είναι εξυπνότεροι οι άνδρες ή οι γυναίκες, απάντησε: «Ποιον συγκεκριμένο άνδρα και ποια συγκεκριμένη γυναίκα εννοείτε;». </a:t>
            </a:r>
          </a:p>
        </p:txBody>
      </p:sp>
    </p:spTree>
    <p:extLst>
      <p:ext uri="{BB962C8B-B14F-4D97-AF65-F5344CB8AC3E}">
        <p14:creationId xmlns:p14="http://schemas.microsoft.com/office/powerpoint/2010/main" val="2203425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1143000"/>
          </a:xfrm>
        </p:spPr>
        <p:txBody>
          <a:bodyPr>
            <a:noAutofit/>
          </a:bodyPr>
          <a:lstStyle/>
          <a:p>
            <a:r>
              <a:rPr lang="el-GR" sz="3200" b="1" dirty="0"/>
              <a:t>Διαφορές μεταξύ ομάδων στη νοημοσύνη </a:t>
            </a:r>
            <a:r>
              <a:rPr lang="el-GR" sz="3200" b="1" dirty="0" smtClean="0"/>
              <a:t/>
            </a:r>
            <a:br>
              <a:rPr lang="el-GR" sz="3200" b="1" dirty="0" smtClean="0"/>
            </a:br>
            <a:r>
              <a:rPr lang="el-GR" sz="3200" b="1" dirty="0" smtClean="0"/>
              <a:t>και </a:t>
            </a:r>
            <a:r>
              <a:rPr lang="el-GR" sz="3200" b="1" dirty="0"/>
              <a:t>στην ανάπτυξη </a:t>
            </a:r>
            <a:r>
              <a:rPr lang="el-GR" sz="3200" b="1" dirty="0" smtClean="0"/>
              <a:t>ικανοτήτων  3/3</a:t>
            </a:r>
            <a:endParaRPr lang="el-GR" sz="3200" b="1" dirty="0"/>
          </a:p>
        </p:txBody>
      </p:sp>
      <p:sp>
        <p:nvSpPr>
          <p:cNvPr id="3" name="Θέση περιεχομένου 2"/>
          <p:cNvSpPr>
            <a:spLocks noGrp="1"/>
          </p:cNvSpPr>
          <p:nvPr>
            <p:ph idx="1"/>
          </p:nvPr>
        </p:nvSpPr>
        <p:spPr>
          <a:xfrm>
            <a:off x="467544" y="1373314"/>
            <a:ext cx="8280920" cy="4863998"/>
          </a:xfrm>
        </p:spPr>
        <p:txBody>
          <a:bodyPr>
            <a:normAutofit fontScale="55000" lnSpcReduction="20000"/>
          </a:bodyPr>
          <a:lstStyle/>
          <a:p>
            <a:pPr marL="0" indent="0">
              <a:buNone/>
            </a:pPr>
            <a:r>
              <a:rPr lang="el-GR" dirty="0" smtClean="0"/>
              <a:t>Για </a:t>
            </a:r>
            <a:r>
              <a:rPr lang="el-GR" dirty="0"/>
              <a:t>να μπορέσει λοιπόν το κάθε άτομο να πλησιάσει όσο γίνεται περισσότερο το μέγιστο των δυνατοτήτων του, τόσο για ατομική ανάπτυξη,  όσο και για εξειδικευμένη προσφορά στην κοινωνία, </a:t>
            </a:r>
            <a:r>
              <a:rPr lang="el-GR" b="1" dirty="0"/>
              <a:t>θα πρέπει  οι ατομικές διαφορές και οι ειδικές ικανότητες που τυχόν παρουσιάζει να λαμβάνονται υπόψη και να αξιοποιούνται κατάλληλα  από την εκπαιδευτική διαδικασία </a:t>
            </a:r>
            <a:r>
              <a:rPr lang="el-GR" dirty="0"/>
              <a:t>(</a:t>
            </a:r>
            <a:r>
              <a:rPr lang="el-GR" dirty="0" err="1"/>
              <a:t>Ξωχέλλης</a:t>
            </a:r>
            <a:r>
              <a:rPr lang="el-GR" dirty="0"/>
              <a:t>, 1991). Κι αυτό, αφού σύμφωνα με τον Ι. Παρασκευόπουλο (1992, σ. 138), ένας τομέας στον οποίο οι ατομικές διαφορές βρίσκουν καταφανή έκφραση είναι η σχολική επίδοση. </a:t>
            </a:r>
            <a:endParaRPr lang="el-GR" dirty="0" smtClean="0"/>
          </a:p>
          <a:p>
            <a:pPr marL="0" indent="0">
              <a:buNone/>
            </a:pPr>
            <a:r>
              <a:rPr lang="el-GR" dirty="0" smtClean="0"/>
              <a:t>Κάθε </a:t>
            </a:r>
            <a:r>
              <a:rPr lang="el-GR" dirty="0"/>
              <a:t>μαθητής έχει υψηλή επίδοση σε ορισμένα μόνο μαθήματα, ενώ σε άλλα παρουσιάζει μέτρια ή χαμηλή επίδοση, γιατί κάθε μάθημα έχει, μέχρις ενός βαθμού, μία ιδιομορφία και η εκμάθησή του απαιτεί διαφορετικές ικανότητες. Είναι φυσικό λοιπόν </a:t>
            </a:r>
            <a:r>
              <a:rPr lang="el-GR" b="1" dirty="0"/>
              <a:t>κάθε μαθητής να παρουσιάζει ένα διαφορετικό «προφίλ» σχολικής επίδοσης</a:t>
            </a:r>
            <a:r>
              <a:rPr lang="el-GR" dirty="0"/>
              <a:t>, το οποίο βασικά αντικατοπτρίζει τις ατομικές του διαφορές στις διάφορες γνωστικές λειτουργίες, τις ειδικές ικανότητες και την προσωπικότητα. </a:t>
            </a:r>
            <a:endParaRPr lang="el-GR" dirty="0" smtClean="0"/>
          </a:p>
          <a:p>
            <a:pPr marL="0" indent="0">
              <a:buNone/>
            </a:pPr>
            <a:r>
              <a:rPr lang="el-GR" b="1" dirty="0" smtClean="0"/>
              <a:t>Η </a:t>
            </a:r>
            <a:r>
              <a:rPr lang="el-GR" b="1" dirty="0"/>
              <a:t>γνώση λοιπόν των διαφορών μεταξύ διαφόρων ομάδων, αποτελεί βασική προϋπόθεση για την κατάλληλη διαφοροποίηση των προγραμμάτων και των μεθόδων διδασκαλίας</a:t>
            </a:r>
            <a:r>
              <a:rPr lang="el-GR" dirty="0"/>
              <a:t>, έτσι ώστε να εξασφαλίζεται η πληρέστερη αντιμετώπιση των εκπαιδευτικών αναγκών του κάθε ατόμου, και να πάψει το σχολείο να λειτουργεί όπως το παρομοιάζει ο </a:t>
            </a:r>
            <a:r>
              <a:rPr lang="el-GR" dirty="0" err="1"/>
              <a:t>Snow</a:t>
            </a:r>
            <a:r>
              <a:rPr lang="el-GR" dirty="0"/>
              <a:t> (1986) σαν το κρεβάτι του Προκρούστη, όπου θα πρέπει όλοι οι μαθητές να προσαρμόζονται σε ένα συγκεκριμένο σύστημα</a:t>
            </a:r>
            <a:r>
              <a:rPr lang="el-GR" dirty="0" smtClean="0"/>
              <a:t>.</a:t>
            </a:r>
            <a:endParaRPr lang="el-GR" dirty="0"/>
          </a:p>
        </p:txBody>
      </p:sp>
    </p:spTree>
    <p:extLst>
      <p:ext uri="{BB962C8B-B14F-4D97-AF65-F5344CB8AC3E}">
        <p14:creationId xmlns:p14="http://schemas.microsoft.com/office/powerpoint/2010/main" val="2164960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12608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b="1" dirty="0"/>
              <a:t>Σημείωμα Χρήσης Έργων </a:t>
            </a:r>
            <a:r>
              <a:rPr lang="el-GR" b="1" dirty="0" smtClean="0"/>
              <a:t>Τρίτων</a:t>
            </a:r>
            <a:endParaRPr lang="el-GR" b="1" dirty="0"/>
          </a:p>
        </p:txBody>
      </p:sp>
      <p:sp>
        <p:nvSpPr>
          <p:cNvPr id="3" name="Content Placeholder 2"/>
          <p:cNvSpPr>
            <a:spLocks noGrp="1"/>
          </p:cNvSpPr>
          <p:nvPr>
            <p:ph idx="1"/>
          </p:nvPr>
        </p:nvSpPr>
        <p:spPr>
          <a:xfrm>
            <a:off x="251520" y="1196753"/>
            <a:ext cx="8784976" cy="4104455"/>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endParaRPr lang="el-GR" sz="2000" b="1" dirty="0" smtClean="0"/>
          </a:p>
          <a:p>
            <a:pPr marL="0" indent="0">
              <a:spcBef>
                <a:spcPts val="0"/>
              </a:spcBef>
              <a:buNone/>
            </a:pPr>
            <a:r>
              <a:rPr lang="el-GR" sz="2000" b="1" dirty="0" smtClean="0"/>
              <a:t>Σχήμα 1,2. </a:t>
            </a:r>
            <a:r>
              <a:rPr lang="el-GR" sz="2000" dirty="0" smtClean="0"/>
              <a:t>Το </a:t>
            </a:r>
            <a:r>
              <a:rPr lang="el-GR" sz="2000" dirty="0"/>
              <a:t>σχήμα των </a:t>
            </a:r>
            <a:r>
              <a:rPr lang="en-US" sz="2000" dirty="0" smtClean="0"/>
              <a:t>Rey-</a:t>
            </a:r>
            <a:r>
              <a:rPr lang="en-US" sz="2000" dirty="0" err="1" smtClean="0"/>
              <a:t>Osterrieth</a:t>
            </a:r>
            <a:r>
              <a:rPr lang="el-GR" sz="2000" dirty="0" smtClean="0"/>
              <a:t>,</a:t>
            </a:r>
            <a:r>
              <a:rPr lang="el-GR" sz="2000" dirty="0">
                <a:solidFill>
                  <a:srgbClr val="FF0000"/>
                </a:solidFill>
              </a:rPr>
              <a:t> </a:t>
            </a:r>
            <a:r>
              <a:rPr lang="el-GR" sz="2000" dirty="0"/>
              <a:t>Βιβλίο «Αριστεροχειρία», Φίλιππος Βλάχος, Εκδόσεις Χριστοδουλίδη.</a:t>
            </a:r>
          </a:p>
          <a:p>
            <a:pPr marL="0" indent="0">
              <a:spcBef>
                <a:spcPts val="0"/>
              </a:spcBef>
              <a:buNone/>
            </a:pPr>
            <a:endParaRPr lang="el-GR" sz="2000" dirty="0" smtClean="0">
              <a:solidFill>
                <a:srgbClr val="FF0000"/>
              </a:solidFill>
            </a:endParaRPr>
          </a:p>
          <a:p>
            <a:pPr marL="457200" indent="-457200">
              <a:spcBef>
                <a:spcPts val="0"/>
              </a:spcBef>
              <a:buFont typeface="+mj-lt"/>
              <a:buAutoNum type="arabicPeriod"/>
            </a:pPr>
            <a:endParaRPr lang="el-GR" sz="2000" dirty="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smtClean="0"/>
          </a:p>
          <a:p>
            <a:pPr marL="0" indent="0">
              <a:spcBef>
                <a:spcPts val="0"/>
              </a:spcBef>
              <a:buNone/>
            </a:pPr>
            <a:endParaRPr lang="el-GR" sz="2000" dirty="0"/>
          </a:p>
          <a:p>
            <a:pPr marL="0" indent="0">
              <a:spcBef>
                <a:spcPts val="0"/>
              </a:spcBef>
              <a:buNone/>
            </a:pPr>
            <a:endParaRPr lang="el-GR" sz="2000" dirty="0" smtClean="0">
              <a:solidFill>
                <a:srgbClr val="FF0000"/>
              </a:solidFill>
            </a:endParaRPr>
          </a:p>
          <a:p>
            <a:pPr marL="0" indent="0">
              <a:spcBef>
                <a:spcPts val="0"/>
              </a:spcBef>
              <a:buNone/>
            </a:pPr>
            <a:endParaRPr lang="el-GR" sz="2000" dirty="0" smtClean="0">
              <a:solidFill>
                <a:srgbClr val="FF0000"/>
              </a:solidFill>
            </a:endParaRPr>
          </a:p>
          <a:p>
            <a:pPr marL="0" indent="0">
              <a:spcBef>
                <a:spcPts val="0"/>
              </a:spcBef>
              <a:buNone/>
            </a:pPr>
            <a:endParaRPr lang="el-GR" sz="2000" dirty="0">
              <a:solidFill>
                <a:srgbClr val="FF0000"/>
              </a:solidFill>
            </a:endParaRPr>
          </a:p>
          <a:p>
            <a:pPr marL="0" indent="0">
              <a:spcBef>
                <a:spcPts val="0"/>
              </a:spcBef>
              <a:buNone/>
            </a:pPr>
            <a:endParaRPr lang="en-US" sz="2000" dirty="0" smtClean="0"/>
          </a:p>
          <a:p>
            <a:pPr marL="0" indent="0">
              <a:spcBef>
                <a:spcPts val="0"/>
              </a:spcBef>
              <a:buNone/>
            </a:pPr>
            <a:endParaRPr lang="el-GR" sz="2000" dirty="0" smtClean="0"/>
          </a:p>
          <a:p>
            <a:pPr marL="0" indent="0">
              <a:spcBef>
                <a:spcPts val="0"/>
              </a:spcBef>
              <a:buNone/>
            </a:pPr>
            <a:endParaRPr lang="el-GR" sz="2000" dirty="0"/>
          </a:p>
        </p:txBody>
      </p:sp>
    </p:spTree>
    <p:extLst>
      <p:ext uri="{BB962C8B-B14F-4D97-AF65-F5344CB8AC3E}">
        <p14:creationId xmlns:p14="http://schemas.microsoft.com/office/powerpoint/2010/main" val="97358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Νοημοσύνη και </a:t>
            </a:r>
            <a:r>
              <a:rPr lang="el-GR" b="1" dirty="0" smtClean="0"/>
              <a:t>επίδοση 1/6</a:t>
            </a:r>
            <a:endParaRPr lang="el-GR" b="1" dirty="0"/>
          </a:p>
        </p:txBody>
      </p:sp>
      <p:sp>
        <p:nvSpPr>
          <p:cNvPr id="3" name="Θέση περιεχομένου 2"/>
          <p:cNvSpPr>
            <a:spLocks noGrp="1"/>
          </p:cNvSpPr>
          <p:nvPr>
            <p:ph idx="1"/>
          </p:nvPr>
        </p:nvSpPr>
        <p:spPr>
          <a:xfrm>
            <a:off x="251520" y="1196752"/>
            <a:ext cx="8442236" cy="4886003"/>
          </a:xfrm>
        </p:spPr>
        <p:txBody>
          <a:bodyPr>
            <a:normAutofit fontScale="85000" lnSpcReduction="10000"/>
          </a:bodyPr>
          <a:lstStyle/>
          <a:p>
            <a:endParaRPr lang="el-GR" dirty="0"/>
          </a:p>
          <a:p>
            <a:r>
              <a:rPr lang="el-GR" b="1" dirty="0" smtClean="0"/>
              <a:t>Τα </a:t>
            </a:r>
            <a:r>
              <a:rPr lang="el-GR" b="1" dirty="0"/>
              <a:t>άτομα διαφέρουν </a:t>
            </a:r>
            <a:r>
              <a:rPr lang="el-GR" dirty="0"/>
              <a:t>μεταξύ τους στην ικανότητα να κατανοούν σύνθετες ιδέες, να προσαρμόζονται αποτελεσματικά στο περιβάλλον, να μαθαίνουν από την εμπειρία, να χρησιμοποιούν διάφορα είδη συλλογισμού, να υπερπηδούν εμπόδια με τη σκέψη τους. </a:t>
            </a:r>
          </a:p>
          <a:p>
            <a:r>
              <a:rPr lang="el-GR" dirty="0" smtClean="0"/>
              <a:t>Αν </a:t>
            </a:r>
            <a:r>
              <a:rPr lang="el-GR" dirty="0"/>
              <a:t>και αυτές οι ατομικές διαφορές μπορούν να είναι ουσιαστικές, δεν είναι ποτέ τελείως συνεπείς:  </a:t>
            </a:r>
            <a:r>
              <a:rPr lang="el-GR" u="sng" dirty="0"/>
              <a:t>η </a:t>
            </a:r>
            <a:r>
              <a:rPr lang="el-GR" b="1" dirty="0"/>
              <a:t>δεδομένη νοητική επίδοση ενός ατόμου θα ποικίλει </a:t>
            </a:r>
            <a:r>
              <a:rPr lang="el-GR" dirty="0"/>
              <a:t>ανάλογα με τις περιστάσεις ή τους διάφορους  τομείς, καθώς αξιολογείται με διαφορετικά κριτήρια. </a:t>
            </a:r>
          </a:p>
          <a:p>
            <a:endParaRPr lang="el-GR" dirty="0"/>
          </a:p>
        </p:txBody>
      </p:sp>
    </p:spTree>
    <p:extLst>
      <p:ext uri="{BB962C8B-B14F-4D97-AF65-F5344CB8AC3E}">
        <p14:creationId xmlns:p14="http://schemas.microsoft.com/office/powerpoint/2010/main" val="428486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128792" cy="706090"/>
          </a:xfrm>
        </p:spPr>
        <p:txBody>
          <a:bodyPr>
            <a:noAutofit/>
          </a:bodyPr>
          <a:lstStyle/>
          <a:p>
            <a:r>
              <a:rPr lang="el-GR" b="1" dirty="0"/>
              <a:t>Νοημοσύνη και </a:t>
            </a:r>
            <a:r>
              <a:rPr lang="el-GR" b="1" dirty="0" smtClean="0"/>
              <a:t>επίδοση  2/6</a:t>
            </a:r>
            <a:endParaRPr lang="el-GR" b="1" dirty="0"/>
          </a:p>
        </p:txBody>
      </p:sp>
      <p:sp>
        <p:nvSpPr>
          <p:cNvPr id="3" name="Θέση περιεχομένου 2"/>
          <p:cNvSpPr>
            <a:spLocks noGrp="1"/>
          </p:cNvSpPr>
          <p:nvPr>
            <p:ph idx="1"/>
          </p:nvPr>
        </p:nvSpPr>
        <p:spPr>
          <a:xfrm>
            <a:off x="179512" y="764704"/>
            <a:ext cx="8712968" cy="5760640"/>
          </a:xfrm>
        </p:spPr>
        <p:txBody>
          <a:bodyPr>
            <a:normAutofit/>
          </a:bodyPr>
          <a:lstStyle/>
          <a:p>
            <a:endParaRPr lang="el-GR" dirty="0"/>
          </a:p>
          <a:p>
            <a:r>
              <a:rPr lang="el-GR" dirty="0" smtClean="0"/>
              <a:t>Στις </a:t>
            </a:r>
            <a:r>
              <a:rPr lang="el-GR" dirty="0"/>
              <a:t>σύγχρονες κοινωνίες το δύσκολο και αμφισβητούμενο από πολλούς </a:t>
            </a:r>
            <a:r>
              <a:rPr lang="el-GR" b="1" dirty="0"/>
              <a:t>ρόλο της αξιολόγησης, έχουν αναλάβει οι ψυχολόγοι και το εκπαιδευτικό σύστημα. </a:t>
            </a:r>
            <a:endParaRPr lang="en-US" b="1" dirty="0" smtClean="0"/>
          </a:p>
          <a:p>
            <a:r>
              <a:rPr lang="el-GR" dirty="0" smtClean="0"/>
              <a:t>Βασικό </a:t>
            </a:r>
            <a:r>
              <a:rPr lang="el-GR" dirty="0"/>
              <a:t>κριτήριο είναι η νοημοσύνη και η επίδοση των παιδιών στο σχολείο και στις εξετάσεις και το κύριο για το σκοπό αυτό εργαλείο είναι τα διάφορα τεστ. </a:t>
            </a:r>
          </a:p>
          <a:p>
            <a:endParaRPr lang="el-GR" dirty="0" smtClean="0"/>
          </a:p>
          <a:p>
            <a:endParaRPr lang="el-GR" dirty="0"/>
          </a:p>
        </p:txBody>
      </p:sp>
    </p:spTree>
    <p:extLst>
      <p:ext uri="{BB962C8B-B14F-4D97-AF65-F5344CB8AC3E}">
        <p14:creationId xmlns:p14="http://schemas.microsoft.com/office/powerpoint/2010/main" val="111981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62074"/>
          </a:xfrm>
        </p:spPr>
        <p:txBody>
          <a:bodyPr>
            <a:normAutofit fontScale="90000"/>
          </a:bodyPr>
          <a:lstStyle/>
          <a:p>
            <a:r>
              <a:rPr lang="el-GR" b="1" dirty="0"/>
              <a:t>Νοημοσύνη και επίδοση  </a:t>
            </a:r>
            <a:r>
              <a:rPr lang="el-GR" b="1" dirty="0" smtClean="0"/>
              <a:t>3/6</a:t>
            </a:r>
            <a:endParaRPr lang="el-GR" dirty="0"/>
          </a:p>
        </p:txBody>
      </p:sp>
      <p:sp>
        <p:nvSpPr>
          <p:cNvPr id="3" name="Θέση περιεχομένου 2"/>
          <p:cNvSpPr>
            <a:spLocks noGrp="1"/>
          </p:cNvSpPr>
          <p:nvPr>
            <p:ph idx="1"/>
          </p:nvPr>
        </p:nvSpPr>
        <p:spPr>
          <a:xfrm>
            <a:off x="179512" y="881336"/>
            <a:ext cx="8784976" cy="5427984"/>
          </a:xfrm>
        </p:spPr>
        <p:txBody>
          <a:bodyPr>
            <a:normAutofit fontScale="70000" lnSpcReduction="20000"/>
          </a:bodyPr>
          <a:lstStyle/>
          <a:p>
            <a:r>
              <a:rPr lang="el-GR" dirty="0" smtClean="0"/>
              <a:t>Πολλοί </a:t>
            </a:r>
            <a:r>
              <a:rPr lang="el-GR" dirty="0"/>
              <a:t>σύγχρονοι θεωρητικοί υποστηρίζουν ότι </a:t>
            </a:r>
            <a:r>
              <a:rPr lang="el-GR" b="1" dirty="0"/>
              <a:t>υπάρχουν πολλές διαφορετικές </a:t>
            </a:r>
            <a:r>
              <a:rPr lang="el-GR" b="1" dirty="0" err="1"/>
              <a:t>νοημοσύνες</a:t>
            </a:r>
            <a:r>
              <a:rPr lang="el-GR" u="sng" dirty="0"/>
              <a:t> </a:t>
            </a:r>
            <a:r>
              <a:rPr lang="el-GR" dirty="0"/>
              <a:t>(συστήματα ικανοτήτων) εκ των οποίων μόνο λίγες μπορούν να μετρηθούν από τα τυπικά ψυχομετρικά τεστ .</a:t>
            </a:r>
          </a:p>
          <a:p>
            <a:r>
              <a:rPr lang="el-GR" dirty="0" smtClean="0"/>
              <a:t>Άλλοι </a:t>
            </a:r>
            <a:r>
              <a:rPr lang="el-GR" dirty="0"/>
              <a:t>δίνουν έμφαση στο ρόλο του πολιτισμικού περιβάλλοντος και ως προς τη δημιουργία διαφορετικών αντιλήψεων για τη νοημοσύνη αλλά και ως προς την απόκτηση νοητικών δεξιοτήτων. </a:t>
            </a:r>
          </a:p>
          <a:p>
            <a:r>
              <a:rPr lang="el-GR" dirty="0" smtClean="0"/>
              <a:t>Οι </a:t>
            </a:r>
            <a:r>
              <a:rPr lang="el-GR" dirty="0"/>
              <a:t>εξελικτικοί ψυχολόγοι ακολουθούν μια άλλη προσέγγιση: ενδιαφέρονται για τις </a:t>
            </a:r>
            <a:r>
              <a:rPr lang="el-GR" b="1" dirty="0"/>
              <a:t>ποιοτικές αλλαγές που υφίσταται η νοημοσύνη από ηλικία σε ηλικία.</a:t>
            </a:r>
          </a:p>
          <a:p>
            <a:r>
              <a:rPr lang="el-GR" dirty="0" smtClean="0"/>
              <a:t>Οι </a:t>
            </a:r>
            <a:r>
              <a:rPr lang="el-GR" dirty="0" err="1"/>
              <a:t>ψυχομετρητές</a:t>
            </a:r>
            <a:r>
              <a:rPr lang="el-GR" dirty="0"/>
              <a:t> έχουν μελετήσει τις </a:t>
            </a:r>
            <a:r>
              <a:rPr lang="el-GR" b="1" dirty="0"/>
              <a:t>ποσοτικές αλλαγές </a:t>
            </a:r>
            <a:r>
              <a:rPr lang="el-GR" dirty="0"/>
              <a:t>που υφίσταται η νοημοσύνη των ατόμων και ιδιαίτερα των παιδιών, </a:t>
            </a:r>
            <a:r>
              <a:rPr lang="el-GR" b="1" dirty="0"/>
              <a:t>με την πάροδο της ηλικίας και τις ατομικές διαφορές </a:t>
            </a:r>
            <a:r>
              <a:rPr lang="el-GR" dirty="0"/>
              <a:t>ως προς την ποσοτική αυτή πλευρά της νοημοσύνης.  Με τη βοήθεια ποικίλων ψυχομετρικών κλιμάκων επιχειρούν να καθορίσουν τι μπορεί να κάνει στο νοητικό τομέα το μέσο παιδί κάθε ηλικίας και πως διαφέρουν στη νοητική ικανότητα τα παιδιά της ίδιας ηλικίας. Παράλληλα επιδιώκουν να καθορίσουν τους παράγοντες  και τα ιδιαίτερα χαρακτηριστικά του κάθε παιδιού που δημιουργούν τις διαφορές αυτές. </a:t>
            </a:r>
          </a:p>
          <a:p>
            <a:endParaRPr lang="el-GR" dirty="0"/>
          </a:p>
        </p:txBody>
      </p:sp>
    </p:spTree>
    <p:extLst>
      <p:ext uri="{BB962C8B-B14F-4D97-AF65-F5344CB8AC3E}">
        <p14:creationId xmlns:p14="http://schemas.microsoft.com/office/powerpoint/2010/main" val="357096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3568" y="116632"/>
            <a:ext cx="8229600" cy="787524"/>
          </a:xfrm>
        </p:spPr>
        <p:txBody>
          <a:bodyPr/>
          <a:lstStyle/>
          <a:p>
            <a:r>
              <a:rPr lang="el-GR" b="1" dirty="0"/>
              <a:t>Νοημοσύνη και επίδοση  </a:t>
            </a:r>
            <a:r>
              <a:rPr lang="el-GR" b="1" dirty="0" smtClean="0"/>
              <a:t>4/6</a:t>
            </a:r>
            <a:endParaRPr lang="el-GR" dirty="0"/>
          </a:p>
        </p:txBody>
      </p:sp>
      <p:sp>
        <p:nvSpPr>
          <p:cNvPr id="3" name="Θέση περιεχομένου 2"/>
          <p:cNvSpPr>
            <a:spLocks noGrp="1"/>
          </p:cNvSpPr>
          <p:nvPr>
            <p:ph idx="1"/>
          </p:nvPr>
        </p:nvSpPr>
        <p:spPr>
          <a:xfrm>
            <a:off x="179512" y="1124744"/>
            <a:ext cx="9073008" cy="5112568"/>
          </a:xfrm>
        </p:spPr>
        <p:txBody>
          <a:bodyPr>
            <a:normAutofit fontScale="77500" lnSpcReduction="20000"/>
          </a:bodyPr>
          <a:lstStyle/>
          <a:p>
            <a:pPr lvl="0" hangingPunct="0"/>
            <a:r>
              <a:rPr lang="el-GR" b="1" dirty="0" smtClean="0"/>
              <a:t>Αρχικός </a:t>
            </a:r>
            <a:r>
              <a:rPr lang="el-GR" b="1" dirty="0"/>
              <a:t>σκοπός της κατασκευής των κλιμάκων νοημοσύνης ήταν η πρόβλεψη της σχολικής μάθησης</a:t>
            </a:r>
            <a:r>
              <a:rPr lang="el-GR" dirty="0"/>
              <a:t>. Πολλά από τα περισσότερο ευρέως χρησιμοποιούμενα  τεστ δεν έχουν σκοπό να μετρήσουν την ευφυΐα αυτή καθαυτή, αλλά μια στενά συνδεδεμένη με αυτήν έννοια, δηλαδή τη σχολική ικανότητα, τη σχολική επίτευξη, ειδικές ικανότητες κ.α</a:t>
            </a:r>
            <a:r>
              <a:rPr lang="el-GR" dirty="0" smtClean="0"/>
              <a:t>.</a:t>
            </a:r>
            <a:r>
              <a:rPr lang="el-GR" dirty="0"/>
              <a:t> </a:t>
            </a:r>
          </a:p>
          <a:p>
            <a:pPr lvl="0" hangingPunct="0"/>
            <a:r>
              <a:rPr lang="en-US" b="1" dirty="0" smtClean="0"/>
              <a:t>T</a:t>
            </a:r>
            <a:r>
              <a:rPr lang="el-GR" b="1" dirty="0"/>
              <a:t>ο γενικό νοητικό πηλίκο έχει υψηλή θετική συνάφεια με τους βαθμούς που παίρνουν τα παιδιά στα σχολικά μαθήματα</a:t>
            </a:r>
            <a:r>
              <a:rPr lang="el-GR" dirty="0"/>
              <a:t>. </a:t>
            </a:r>
            <a:endParaRPr lang="el-GR" dirty="0" smtClean="0"/>
          </a:p>
          <a:p>
            <a:pPr lvl="0" hangingPunct="0"/>
            <a:r>
              <a:rPr lang="el-GR" b="1" dirty="0" smtClean="0"/>
              <a:t>Η </a:t>
            </a:r>
            <a:r>
              <a:rPr lang="el-GR" b="1" dirty="0"/>
              <a:t>μέση συνάφεια ανάμεσα στο νοητικό πηλίκο και στη σχολική επίδοση είναι περίπου +0,60</a:t>
            </a:r>
            <a:r>
              <a:rPr lang="el-GR" u="sng" dirty="0"/>
              <a:t>.</a:t>
            </a:r>
            <a:r>
              <a:rPr lang="el-GR" dirty="0"/>
              <a:t> Μεγαλύτερη συνάφεια με τη νοημοσύνη (περίπου +0,75) έχουν τα γλωσσικά μαθήματα (ανάγνωση, ορθογραφία). Ακολουθούν οι Φυσική και η Χημεία (περίπου +0,65), η ιστορία και η γεωγραφία (περίπου +0,50), η αριθμητική και η γεωμετρία (περίπου +0,40), η μουσική και οι τέχνες (+0,25).</a:t>
            </a:r>
          </a:p>
          <a:p>
            <a:endParaRPr lang="el-GR" dirty="0"/>
          </a:p>
        </p:txBody>
      </p:sp>
    </p:spTree>
    <p:extLst>
      <p:ext uri="{BB962C8B-B14F-4D97-AF65-F5344CB8AC3E}">
        <p14:creationId xmlns:p14="http://schemas.microsoft.com/office/powerpoint/2010/main" val="267265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b="1" dirty="0"/>
              <a:t>Νοημοσύνη και επίδοση  </a:t>
            </a:r>
            <a:r>
              <a:rPr lang="el-GR" b="1" dirty="0" smtClean="0"/>
              <a:t>5/6</a:t>
            </a:r>
            <a:endParaRPr lang="el-GR" dirty="0"/>
          </a:p>
        </p:txBody>
      </p:sp>
      <p:sp>
        <p:nvSpPr>
          <p:cNvPr id="3" name="Θέση περιεχομένου 2"/>
          <p:cNvSpPr>
            <a:spLocks noGrp="1"/>
          </p:cNvSpPr>
          <p:nvPr>
            <p:ph idx="1"/>
          </p:nvPr>
        </p:nvSpPr>
        <p:spPr>
          <a:xfrm>
            <a:off x="179512" y="980728"/>
            <a:ext cx="8856984" cy="5256584"/>
          </a:xfrm>
        </p:spPr>
        <p:txBody>
          <a:bodyPr>
            <a:normAutofit fontScale="85000" lnSpcReduction="20000"/>
          </a:bodyPr>
          <a:lstStyle/>
          <a:p>
            <a:pPr lvl="0" hangingPunct="0"/>
            <a:r>
              <a:rPr lang="el-GR" b="1" dirty="0" smtClean="0"/>
              <a:t>Η </a:t>
            </a:r>
            <a:r>
              <a:rPr lang="el-GR" b="1" dirty="0"/>
              <a:t>επιτυχημένη σχολική μάθηση όμως, εξαρτάται από πολλά προσωπικά χαρακτηριστικά</a:t>
            </a:r>
            <a:r>
              <a:rPr lang="el-GR" dirty="0"/>
              <a:t>, όπως η επιμονή, το ενδιαφέρον για το σχολείο και η θέληση για μελέτη, κι όχι μόνο από τη νοημοσύνη. </a:t>
            </a:r>
          </a:p>
          <a:p>
            <a:pPr lvl="0" hangingPunct="0"/>
            <a:r>
              <a:rPr lang="el-GR" b="1" dirty="0" smtClean="0"/>
              <a:t>Η </a:t>
            </a:r>
            <a:r>
              <a:rPr lang="el-GR" b="1" dirty="0"/>
              <a:t>συνάφεια ανάμεσα στις μετρήσεις της νοημοσύνης και στη σχολική επίδοση, υπάρχει μόνο στον παραδοσιακό τύπο </a:t>
            </a:r>
            <a:r>
              <a:rPr lang="el-GR" b="1" dirty="0" smtClean="0"/>
              <a:t>σχολείου, </a:t>
            </a:r>
            <a:r>
              <a:rPr lang="el-GR" dirty="0"/>
              <a:t>όπου επικρατεί ανταγωνιστική ατμόσφαιρα και η σχολική εργασία βασίζεται περισσότερο στην ερμηνεία και κατανόηση του προφορικού λόγου  στην μνήμη και στην κρίση. Σε έναν ελεύθερο όμως και δημιουργικό τύπο σχολείου, όπου η σχολική εργασία βασίζεται στην </a:t>
            </a:r>
            <a:r>
              <a:rPr lang="el-GR" dirty="0" err="1"/>
              <a:t>ευρετική</a:t>
            </a:r>
            <a:r>
              <a:rPr lang="el-GR" dirty="0"/>
              <a:t> μέθοδο και στη δημιουργική λύση προβλημάτων, ο βαθμός συνάφειας ανάμεσα στο γενικό δείκτη νοημοσύνης και στην πρόοδο στο σχολείο, ασφαλώς θα είναι μικρότερος. </a:t>
            </a:r>
          </a:p>
        </p:txBody>
      </p:sp>
    </p:spTree>
    <p:extLst>
      <p:ext uri="{BB962C8B-B14F-4D97-AF65-F5344CB8AC3E}">
        <p14:creationId xmlns:p14="http://schemas.microsoft.com/office/powerpoint/2010/main" val="163539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b="1" dirty="0"/>
              <a:t>Νοημοσύνη και επίδοση  </a:t>
            </a:r>
            <a:r>
              <a:rPr lang="el-GR" b="1" dirty="0" smtClean="0"/>
              <a:t>6/6</a:t>
            </a:r>
            <a:endParaRPr lang="el-GR" dirty="0"/>
          </a:p>
        </p:txBody>
      </p:sp>
      <p:sp>
        <p:nvSpPr>
          <p:cNvPr id="3" name="Θέση περιεχομένου 2"/>
          <p:cNvSpPr>
            <a:spLocks noGrp="1"/>
          </p:cNvSpPr>
          <p:nvPr>
            <p:ph idx="1"/>
          </p:nvPr>
        </p:nvSpPr>
        <p:spPr>
          <a:xfrm>
            <a:off x="143508" y="1196752"/>
            <a:ext cx="8856984" cy="4824536"/>
          </a:xfrm>
        </p:spPr>
        <p:txBody>
          <a:bodyPr>
            <a:normAutofit fontScale="70000" lnSpcReduction="20000"/>
          </a:bodyPr>
          <a:lstStyle/>
          <a:p>
            <a:pPr lvl="0" hangingPunct="0"/>
            <a:r>
              <a:rPr lang="el-GR" dirty="0" smtClean="0"/>
              <a:t>Φαίνεται </a:t>
            </a:r>
            <a:r>
              <a:rPr lang="el-GR" dirty="0"/>
              <a:t>πως </a:t>
            </a:r>
            <a:r>
              <a:rPr lang="el-GR" b="1" dirty="0"/>
              <a:t>ότι μαθαίνουν τα παιδιά στο σχολείο </a:t>
            </a:r>
            <a:r>
              <a:rPr lang="el-GR" dirty="0"/>
              <a:t>δεν εξαρτάται μόνο από την ευφυία ή τις ατομικές τους ικανότητες, αλλά επίσης και </a:t>
            </a:r>
            <a:r>
              <a:rPr lang="el-GR" b="1" dirty="0"/>
              <a:t>από τις πρακτικές διδασκαλίας</a:t>
            </a:r>
            <a:r>
              <a:rPr lang="el-GR" dirty="0"/>
              <a:t> και αυτό που πραγματικά διδάσκεται</a:t>
            </a:r>
            <a:r>
              <a:rPr lang="el-GR" dirty="0" smtClean="0"/>
              <a:t>.</a:t>
            </a:r>
            <a:r>
              <a:rPr lang="el-GR" dirty="0"/>
              <a:t> </a:t>
            </a:r>
          </a:p>
          <a:p>
            <a:pPr lvl="0" hangingPunct="0"/>
            <a:r>
              <a:rPr lang="el-GR" dirty="0" smtClean="0"/>
              <a:t>Το </a:t>
            </a:r>
            <a:r>
              <a:rPr lang="el-GR" dirty="0"/>
              <a:t>πρόβλημα επίσης της σταθερότητας της νοημοσύνης, </a:t>
            </a:r>
            <a:r>
              <a:rPr lang="el-GR" b="1" dirty="0"/>
              <a:t>κατά πόσο δηλαδή η νοημοσύνη παραμένει σταθερή μέσα στο χρόνο,</a:t>
            </a:r>
            <a:r>
              <a:rPr lang="el-GR" dirty="0"/>
              <a:t> μας οδηγεί μπροστά στο δεοντολογικό  προβληματισμό αν είναι ηθικά θεμιτό και επιστημονικά επιτρεπτό, στηριζόμενοι στην επίδοση ενός συγκεκριμένου τεστ μια δεδομένη χρονική στιγμή να εξάγουμε γενικά συμπεράσματα για τη νοημοσύνη ενός παιδιού.  </a:t>
            </a:r>
          </a:p>
          <a:p>
            <a:pPr lvl="0" hangingPunct="0"/>
            <a:r>
              <a:rPr lang="el-GR" dirty="0" smtClean="0"/>
              <a:t>Εκείνο </a:t>
            </a:r>
            <a:r>
              <a:rPr lang="el-GR" dirty="0"/>
              <a:t>που μετράνε τα διάφορα τεστ, ανάλογα με την ηλικία, είναι η παρούσα κατάσταση. Κάποια μελλοντική αλλαγή θεωρείται πολύ πιθανή.  </a:t>
            </a:r>
            <a:r>
              <a:rPr lang="el-GR" b="1" dirty="0"/>
              <a:t>Η σταθερή, άκαμπτη και αμετάβλητη νοημοσύνη  είναι ένας μύθος. </a:t>
            </a:r>
            <a:r>
              <a:rPr lang="el-GR" dirty="0"/>
              <a:t>Από μια ορισμένη όμως ηλικία, τη μέση παιδική συνήθως, είναι σχετικά σταθερή. Οι μεταβολές που εμφανίζονται προς τα πάνω ή προς τα κάτω, οφείλονται σε ποικίλους παράγοντες γενετικούς και περιβαλλοντικούς</a:t>
            </a:r>
            <a:r>
              <a:rPr lang="el-GR" dirty="0" smtClean="0"/>
              <a:t>.</a:t>
            </a:r>
            <a:r>
              <a:rPr lang="el-GR" dirty="0"/>
              <a:t> </a:t>
            </a:r>
          </a:p>
        </p:txBody>
      </p:sp>
    </p:spTree>
    <p:extLst>
      <p:ext uri="{BB962C8B-B14F-4D97-AF65-F5344CB8AC3E}">
        <p14:creationId xmlns:p14="http://schemas.microsoft.com/office/powerpoint/2010/main" val="246459573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2856</Words>
  <Application>Microsoft Office PowerPoint</Application>
  <PresentationFormat>Προβολή στην οθόνη (4:3)</PresentationFormat>
  <Paragraphs>172</Paragraphs>
  <Slides>36</Slides>
  <Notes>36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ＭＳ Ｐゴシック</vt:lpstr>
      <vt:lpstr>Arial</vt:lpstr>
      <vt:lpstr>Calibri</vt:lpstr>
      <vt:lpstr>Θέμα του Office</vt:lpstr>
      <vt:lpstr>Ψυχοφυσιολογία</vt:lpstr>
      <vt:lpstr>Σκοπός της  ενότητας</vt:lpstr>
      <vt:lpstr>Περιεχόμενα ενότητας</vt:lpstr>
      <vt:lpstr>Νοημοσύνη και επίδοση 1/6</vt:lpstr>
      <vt:lpstr>Νοημοσύνη και επίδοση  2/6</vt:lpstr>
      <vt:lpstr>Νοημοσύνη και επίδοση  3/6</vt:lpstr>
      <vt:lpstr>Νοημοσύνη και επίδοση  4/6</vt:lpstr>
      <vt:lpstr>Νοημοσύνη και επίδοση  5/6</vt:lpstr>
      <vt:lpstr>Νοημοσύνη και επίδοση  6/6</vt:lpstr>
      <vt:lpstr>Αριστεροχειρία νοημοσύνη και επίδοση</vt:lpstr>
      <vt:lpstr>Η ανάπτυξη των οπτικοκινητικών δεξιοτήτων 1/4</vt:lpstr>
      <vt:lpstr>Η ανάπτυξη των οπτικοκινητικών δεξιοτήτων 2/4</vt:lpstr>
      <vt:lpstr>Η ανάπτυξη των οπτικοκινητικών δεξιοτήτων 3/4</vt:lpstr>
      <vt:lpstr>Η ανάπτυξη των οπτικοκινητικών δεξιοτήτων 4/4</vt:lpstr>
      <vt:lpstr>Η έρευνα  1/2</vt:lpstr>
      <vt:lpstr>Η έρευνα  2/2</vt:lpstr>
      <vt:lpstr>Το σχήμα των Rey-Osterrieth </vt:lpstr>
      <vt:lpstr>Πίνακας 1: Χαρακτηριστικά του δείγματος</vt:lpstr>
      <vt:lpstr>Το σχήμα των Rey-Osterrieth 2/2</vt:lpstr>
      <vt:lpstr>Πίνακας 2: Μέση οπτικινητική επίδοση κατά την αντιγραφή του ROCF ανά ηλικιακή ομάδα, φύλο και προτίμηση χεριού</vt:lpstr>
      <vt:lpstr>Διάγραμμα 1: Οπτικοκινητική επίδοση</vt:lpstr>
      <vt:lpstr>Διάγραμμα 2: Γραφοκινητική επίδοση</vt:lpstr>
      <vt:lpstr>Διάγραμμα 3: Γραφοκινητική επίδοση</vt:lpstr>
      <vt:lpstr>Τα συμπεράσματα και η εκπαιδευτική τους αξία 1/6</vt:lpstr>
      <vt:lpstr>Τα συμπεράσματα και η εκπαιδευτική τους αξία 2/6</vt:lpstr>
      <vt:lpstr>Τα συμπεράσματα και η εκπαιδευτική τους αξία 3/6</vt:lpstr>
      <vt:lpstr>Τα συμπεράσματα και η εκπαιδευτική τους αξία 4/6</vt:lpstr>
      <vt:lpstr>Τα συμπεράσματα και η εκπαιδευτική τους αξία 5/6</vt:lpstr>
      <vt:lpstr>Τα συμπεράσματα και η εκπαιδευτική τους αξία 6/6</vt:lpstr>
      <vt:lpstr>Διαφορές μεταξύ ομάδων στη νοημοσύνη  και στην ανάπτυξη ικανοτήτων  1/3</vt:lpstr>
      <vt:lpstr>Διαφορές μεταξύ ομάδων στη νοημοσύνη  και στην ανάπτυξη ικανοτήτων  2/3</vt:lpstr>
      <vt:lpstr>Διαφορές μεταξύ ομάδων στη νοημοσύνη  και στην ανάπτυξη ικανοτήτων  3/3</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Kiriazis Vaitsis</cp:lastModifiedBy>
  <cp:revision>299</cp:revision>
  <dcterms:created xsi:type="dcterms:W3CDTF">2012-09-06T09:03:05Z</dcterms:created>
  <dcterms:modified xsi:type="dcterms:W3CDTF">2015-05-25T07:42:02Z</dcterms:modified>
</cp:coreProperties>
</file>