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000" r:id="rId2"/>
    <p:sldId id="2002" r:id="rId3"/>
    <p:sldId id="2028" r:id="rId4"/>
    <p:sldId id="2029" r:id="rId5"/>
    <p:sldId id="2030" r:id="rId6"/>
    <p:sldId id="2031" r:id="rId7"/>
    <p:sldId id="2032" r:id="rId8"/>
    <p:sldId id="2033" r:id="rId9"/>
    <p:sldId id="2034" r:id="rId10"/>
    <p:sldId id="2007" r:id="rId11"/>
    <p:sldId id="2036" r:id="rId12"/>
    <p:sldId id="2037" r:id="rId13"/>
    <p:sldId id="2038" r:id="rId14"/>
    <p:sldId id="2035" r:id="rId15"/>
    <p:sldId id="2039" r:id="rId16"/>
    <p:sldId id="2024" r:id="rId17"/>
  </p:sldIdLst>
  <p:sldSz cx="2437765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panose="020F0502020204030203" pitchFamily="34" charset="0"/>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panose="020F0502020204030203" pitchFamily="34" charset="0"/>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panose="020F0502020204030203" pitchFamily="34" charset="0"/>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panose="020F0502020204030203" pitchFamily="34" charset="0"/>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panose="020F0502020204030203" pitchFamily="34" charset="0"/>
        <a:ea typeface="+mn-ea"/>
        <a:cs typeface="+mn-cs"/>
      </a:defRPr>
    </a:lvl5pPr>
    <a:lvl6pPr marL="2286000" algn="l" defTabSz="914400" rtl="0" eaLnBrk="1" latinLnBrk="0" hangingPunct="1">
      <a:defRPr sz="3600" kern="1200">
        <a:solidFill>
          <a:schemeClr val="tx1"/>
        </a:solidFill>
        <a:latin typeface="Lato Light" panose="020F0502020204030203" pitchFamily="34" charset="0"/>
        <a:ea typeface="+mn-ea"/>
        <a:cs typeface="+mn-cs"/>
      </a:defRPr>
    </a:lvl6pPr>
    <a:lvl7pPr marL="2743200" algn="l" defTabSz="914400" rtl="0" eaLnBrk="1" latinLnBrk="0" hangingPunct="1">
      <a:defRPr sz="3600" kern="1200">
        <a:solidFill>
          <a:schemeClr val="tx1"/>
        </a:solidFill>
        <a:latin typeface="Lato Light" panose="020F0502020204030203" pitchFamily="34" charset="0"/>
        <a:ea typeface="+mn-ea"/>
        <a:cs typeface="+mn-cs"/>
      </a:defRPr>
    </a:lvl7pPr>
    <a:lvl8pPr marL="3200400" algn="l" defTabSz="914400" rtl="0" eaLnBrk="1" latinLnBrk="0" hangingPunct="1">
      <a:defRPr sz="3600" kern="1200">
        <a:solidFill>
          <a:schemeClr val="tx1"/>
        </a:solidFill>
        <a:latin typeface="Lato Light" panose="020F0502020204030203" pitchFamily="34" charset="0"/>
        <a:ea typeface="+mn-ea"/>
        <a:cs typeface="+mn-cs"/>
      </a:defRPr>
    </a:lvl8pPr>
    <a:lvl9pPr marL="3657600" algn="l" defTabSz="914400" rtl="0" eaLnBrk="1" latinLnBrk="0" hangingPunct="1">
      <a:defRPr sz="3600" kern="1200">
        <a:solidFill>
          <a:schemeClr val="tx1"/>
        </a:solidFill>
        <a:latin typeface="Lato Light" panose="020F0502020204030203" pitchFamily="34" charset="0"/>
        <a:ea typeface="+mn-ea"/>
        <a:cs typeface="+mn-cs"/>
      </a:defRPr>
    </a:lvl9pPr>
  </p:defaultTextStyle>
  <p:extLst>
    <p:ext uri="{EFAFB233-063F-42B5-8137-9DF3F51BA10A}">
      <p15:sldGuideLst xmlns:p15="http://schemas.microsoft.com/office/powerpoint/2012/main">
        <p15:guide id="1" orient="horz" pos="8112">
          <p15:clr>
            <a:srgbClr val="A4A3A4"/>
          </p15:clr>
        </p15:guide>
        <p15:guide id="2" pos="14278">
          <p15:clr>
            <a:srgbClr val="A4A3A4"/>
          </p15:clr>
        </p15:guide>
        <p15:guide id="3" pos="1078">
          <p15:clr>
            <a:srgbClr val="A4A3A4"/>
          </p15:clr>
        </p15:guide>
        <p15:guide id="4" pos="7678">
          <p15:clr>
            <a:srgbClr val="A4A3A4"/>
          </p15:clr>
        </p15:guide>
        <p15:guide id="5" orient="horz" pos="50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9" autoAdjust="0"/>
    <p:restoredTop sz="96202" autoAdjust="0"/>
  </p:normalViewPr>
  <p:slideViewPr>
    <p:cSldViewPr snapToGrid="0" snapToObjects="1">
      <p:cViewPr varScale="1">
        <p:scale>
          <a:sx n="37" d="100"/>
          <a:sy n="37" d="100"/>
        </p:scale>
        <p:origin x="228" y="90"/>
      </p:cViewPr>
      <p:guideLst>
        <p:guide orient="horz" pos="8112"/>
        <p:guide pos="14278"/>
        <p:guide pos="1078"/>
        <p:guide pos="7678"/>
        <p:guide orient="horz" pos="504"/>
      </p:guideLst>
    </p:cSldViewPr>
  </p:slideViewPr>
  <p:notesTextViewPr>
    <p:cViewPr>
      <p:scale>
        <a:sx n="100" d="100"/>
        <a:sy n="100" d="100"/>
      </p:scale>
      <p:origin x="0" y="0"/>
    </p:cViewPr>
  </p:notesTextViewPr>
  <p:sorterViewPr>
    <p:cViewPr>
      <p:scale>
        <a:sx n="90" d="100"/>
        <a:sy n="90" d="100"/>
      </p:scale>
      <p:origin x="0" y="0"/>
    </p:cViewPr>
  </p:sorter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0DCE169-D887-4444-9F12-2A9F427BD90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623337C-90BB-7E41-8D99-5EFC3DBCBF3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mn-lt"/>
              </a:defRPr>
            </a:lvl1pPr>
          </a:lstStyle>
          <a:p>
            <a:pPr>
              <a:defRPr/>
            </a:pPr>
            <a:fld id="{4652A80A-6A7C-9F46-B22F-C041E97CB110}" type="datetimeFigureOut">
              <a:rPr lang="en-US"/>
              <a:pPr>
                <a:defRPr/>
              </a:pPr>
              <a:t>1/10/2019</a:t>
            </a:fld>
            <a:endParaRPr lang="en-US"/>
          </a:p>
        </p:txBody>
      </p:sp>
      <p:sp>
        <p:nvSpPr>
          <p:cNvPr id="4" name="Footer Placeholder 3">
            <a:extLst>
              <a:ext uri="{FF2B5EF4-FFF2-40B4-BE49-F238E27FC236}">
                <a16:creationId xmlns:a16="http://schemas.microsoft.com/office/drawing/2014/main" id="{3B7152A2-02F8-8940-8882-D03ED18B33B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A287E2F4-7A28-2C4F-9DC0-C2A6817761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1828434" eaLnBrk="1" fontAlgn="auto" hangingPunct="1">
              <a:spcBef>
                <a:spcPts val="0"/>
              </a:spcBef>
              <a:spcAft>
                <a:spcPts val="0"/>
              </a:spcAft>
              <a:defRPr sz="1200">
                <a:latin typeface="+mn-lt"/>
              </a:defRPr>
            </a:lvl1pPr>
          </a:lstStyle>
          <a:p>
            <a:pPr>
              <a:defRPr/>
            </a:pPr>
            <a:fld id="{FBBA6BDC-CD41-FE4D-B48D-067DE0178B1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CE14CD0-AA66-694B-A777-68A6521DE15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3" name="Date Placeholder 2">
            <a:extLst>
              <a:ext uri="{FF2B5EF4-FFF2-40B4-BE49-F238E27FC236}">
                <a16:creationId xmlns:a16="http://schemas.microsoft.com/office/drawing/2014/main" id="{39597BC1-6ADD-9844-B14B-79F3713B958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Calibri Light"/>
              </a:defRPr>
            </a:lvl1pPr>
          </a:lstStyle>
          <a:p>
            <a:pPr>
              <a:defRPr/>
            </a:pPr>
            <a:fld id="{95C499EE-DAA2-214D-A621-3DD89A35B109}" type="datetimeFigureOut">
              <a:rPr lang="en-US"/>
              <a:pPr>
                <a:defRPr/>
              </a:pPr>
              <a:t>1/10/2019</a:t>
            </a:fld>
            <a:endParaRPr lang="en-US" dirty="0"/>
          </a:p>
        </p:txBody>
      </p:sp>
      <p:sp>
        <p:nvSpPr>
          <p:cNvPr id="4" name="Slide Image Placeholder 3">
            <a:extLst>
              <a:ext uri="{FF2B5EF4-FFF2-40B4-BE49-F238E27FC236}">
                <a16:creationId xmlns:a16="http://schemas.microsoft.com/office/drawing/2014/main" id="{664C45F2-58E6-9B40-88E8-9CCD7E110B5E}"/>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470C56B-B0AB-424F-8ECF-B690B90D9EB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3CD72937-1736-364A-B388-4FF2659262F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7" name="Slide Number Placeholder 6">
            <a:extLst>
              <a:ext uri="{FF2B5EF4-FFF2-40B4-BE49-F238E27FC236}">
                <a16:creationId xmlns:a16="http://schemas.microsoft.com/office/drawing/2014/main" id="{DD8FBC29-46D1-2B48-A265-A198BBD1E210}"/>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1828434" eaLnBrk="1" fontAlgn="auto" hangingPunct="1">
              <a:spcBef>
                <a:spcPts val="0"/>
              </a:spcBef>
              <a:spcAft>
                <a:spcPts val="0"/>
              </a:spcAft>
              <a:defRPr sz="1200">
                <a:latin typeface="Calibri Light"/>
              </a:defRPr>
            </a:lvl1pPr>
          </a:lstStyle>
          <a:p>
            <a:pPr>
              <a:defRPr/>
            </a:pPr>
            <a:fld id="{F1D184CE-A9D6-424F-B0AC-CED04950B6B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Calibri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Calibri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Calibri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Calibri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BE876068-99E3-EC4B-830B-AD7FAB711E70}"/>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A7965AA0-0F5F-1F40-976C-0C4068D79B42}"/>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8A7938BC-4231-BB48-90FC-AF9AD42CFF30}"/>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B1307AC8-CC4B-DB4C-B157-4EC738F088A9}"/>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8A7938BC-4231-BB48-90FC-AF9AD42CFF30}"/>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B1307AC8-CC4B-DB4C-B157-4EC738F088A9}"/>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extLst>
      <p:ext uri="{BB962C8B-B14F-4D97-AF65-F5344CB8AC3E}">
        <p14:creationId xmlns:p14="http://schemas.microsoft.com/office/powerpoint/2010/main" val="990021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6D0FB547-ECBE-924C-A944-6423C01694FE}"/>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DE83A1A3-4C07-EC45-A568-FB62E83FBCAA}"/>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6D0FB547-ECBE-924C-A944-6423C01694FE}"/>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DE83A1A3-4C07-EC45-A568-FB62E83FBCAA}"/>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extLst>
      <p:ext uri="{BB962C8B-B14F-4D97-AF65-F5344CB8AC3E}">
        <p14:creationId xmlns:p14="http://schemas.microsoft.com/office/powerpoint/2010/main" val="2365606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6D0FB547-ECBE-924C-A944-6423C01694FE}"/>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DE83A1A3-4C07-EC45-A568-FB62E83FBCAA}"/>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extLst>
      <p:ext uri="{BB962C8B-B14F-4D97-AF65-F5344CB8AC3E}">
        <p14:creationId xmlns:p14="http://schemas.microsoft.com/office/powerpoint/2010/main" val="3944060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a:extLst>
              <a:ext uri="{FF2B5EF4-FFF2-40B4-BE49-F238E27FC236}">
                <a16:creationId xmlns:a16="http://schemas.microsoft.com/office/drawing/2014/main" id="{6D0FB547-ECBE-924C-A944-6423C01694FE}"/>
              </a:ext>
            </a:extLst>
          </p:cNvPr>
          <p:cNvSpPr txBox="1">
            <a:spLocks noGrp="1" noRot="1" noChangeAspect="1" noChangeArrowheads="1" noTextEdit="1"/>
          </p:cNvSpPr>
          <p:nvPr>
            <p:ph type="sldImg"/>
          </p:nvPr>
        </p:nvSpPr>
        <p:spPr bwMode="auto">
          <a:xfrm>
            <a:off x="-16989425" y="-11796713"/>
            <a:ext cx="22153563" cy="12465051"/>
          </a:xfr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4578" name="Text Box 2">
            <a:extLst>
              <a:ext uri="{FF2B5EF4-FFF2-40B4-BE49-F238E27FC236}">
                <a16:creationId xmlns:a16="http://schemas.microsoft.com/office/drawing/2014/main" id="{DE83A1A3-4C07-EC45-A568-FB62E83FBCAA}"/>
              </a:ext>
            </a:extLst>
          </p:cNvPr>
          <p:cNvSpPr txBox="1">
            <a:spLocks noGrp="1" noChangeArrowheads="1"/>
          </p:cNvSpPr>
          <p:nvPr>
            <p:ph type="body" idx="1"/>
          </p:nvPr>
        </p:nvSpPr>
        <p:spPr bwMode="auto">
          <a:xfrm>
            <a:off x="685800" y="4343400"/>
            <a:ext cx="5457825" cy="40862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numCol="1" anchor="ctr" anchorCtr="0" compatLnSpc="1">
            <a:prstTxWarp prst="textNoShape">
              <a:avLst/>
            </a:prstTxWarp>
          </a:bodyPr>
          <a:lstStyle/>
          <a:p>
            <a:pPr eaLnBrk="1" hangingPunct="1">
              <a:spcBef>
                <a:spcPct val="0"/>
              </a:spcBef>
              <a:defRPr/>
            </a:pPr>
            <a:endParaRPr lang="en-US" altLang="en-US">
              <a:latin typeface="Calibri Light" panose="020F0302020204030204" pitchFamily="34" charset="0"/>
            </a:endParaRPr>
          </a:p>
        </p:txBody>
      </p:sp>
    </p:spTree>
    <p:extLst>
      <p:ext uri="{BB962C8B-B14F-4D97-AF65-F5344CB8AC3E}">
        <p14:creationId xmlns:p14="http://schemas.microsoft.com/office/powerpoint/2010/main" val="879303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5535349"/>
      </p:ext>
    </p:extLst>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esktop Web Mockup">
    <p:spTree>
      <p:nvGrpSpPr>
        <p:cNvPr id="1" name=""/>
        <p:cNvGrpSpPr/>
        <p:nvPr/>
      </p:nvGrpSpPr>
      <p:grpSpPr>
        <a:xfrm>
          <a:off x="0" y="0"/>
          <a:ext cx="0" cy="0"/>
          <a:chOff x="0" y="0"/>
          <a:chExt cx="0" cy="0"/>
        </a:xfrm>
      </p:grpSpPr>
      <p:sp>
        <p:nvSpPr>
          <p:cNvPr id="19" name="Picture Placeholder 13"/>
          <p:cNvSpPr>
            <a:spLocks noGrp="1"/>
          </p:cNvSpPr>
          <p:nvPr>
            <p:ph type="pic" sz="quarter" idx="14"/>
          </p:nvPr>
        </p:nvSpPr>
        <p:spPr>
          <a:xfrm>
            <a:off x="2867751" y="4518870"/>
            <a:ext cx="8003365" cy="4538261"/>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1866723330"/>
      </p:ext>
    </p:extLst>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p features">
    <p:spTree>
      <p:nvGrpSpPr>
        <p:cNvPr id="1" name=""/>
        <p:cNvGrpSpPr/>
        <p:nvPr/>
      </p:nvGrpSpPr>
      <p:grpSpPr>
        <a:xfrm>
          <a:off x="0" y="0"/>
          <a:ext cx="0" cy="0"/>
          <a:chOff x="0" y="0"/>
          <a:chExt cx="0" cy="0"/>
        </a:xfrm>
      </p:grpSpPr>
      <p:sp>
        <p:nvSpPr>
          <p:cNvPr id="4" name="Picture Placeholder 13"/>
          <p:cNvSpPr>
            <a:spLocks noGrp="1"/>
          </p:cNvSpPr>
          <p:nvPr>
            <p:ph type="pic" sz="quarter" idx="14"/>
          </p:nvPr>
        </p:nvSpPr>
        <p:spPr>
          <a:xfrm>
            <a:off x="13483712" y="3314539"/>
            <a:ext cx="8149654" cy="14371295"/>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1811448447"/>
      </p:ext>
    </p:extLst>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App features">
    <p:spTree>
      <p:nvGrpSpPr>
        <p:cNvPr id="1" name=""/>
        <p:cNvGrpSpPr/>
        <p:nvPr/>
      </p:nvGrpSpPr>
      <p:grpSpPr>
        <a:xfrm>
          <a:off x="0" y="0"/>
          <a:ext cx="0" cy="0"/>
          <a:chOff x="0" y="0"/>
          <a:chExt cx="0" cy="0"/>
        </a:xfrm>
      </p:grpSpPr>
      <p:sp>
        <p:nvSpPr>
          <p:cNvPr id="17" name="Picture Placeholder 13"/>
          <p:cNvSpPr>
            <a:spLocks noGrp="1"/>
          </p:cNvSpPr>
          <p:nvPr>
            <p:ph type="pic" sz="quarter" idx="14"/>
          </p:nvPr>
        </p:nvSpPr>
        <p:spPr>
          <a:xfrm>
            <a:off x="12426327" y="3990747"/>
            <a:ext cx="8654774" cy="5454121"/>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1106090350"/>
      </p:ext>
    </p:extLst>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49" name="Picture Placeholder 13"/>
          <p:cNvSpPr>
            <a:spLocks noGrp="1"/>
          </p:cNvSpPr>
          <p:nvPr>
            <p:ph type="pic" sz="quarter" idx="14"/>
          </p:nvPr>
        </p:nvSpPr>
        <p:spPr>
          <a:xfrm>
            <a:off x="0" y="0"/>
            <a:ext cx="24377650" cy="13716000"/>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3900503383"/>
      </p:ext>
    </p:extLst>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4" name="Picture Placeholder 13"/>
          <p:cNvSpPr>
            <a:spLocks noGrp="1"/>
          </p:cNvSpPr>
          <p:nvPr>
            <p:ph type="pic" sz="quarter" idx="14"/>
          </p:nvPr>
        </p:nvSpPr>
        <p:spPr>
          <a:xfrm>
            <a:off x="15879336" y="0"/>
            <a:ext cx="8498313" cy="13716000"/>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2396259723"/>
      </p:ext>
    </p:extLst>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Left Image">
    <p:spTree>
      <p:nvGrpSpPr>
        <p:cNvPr id="1" name=""/>
        <p:cNvGrpSpPr/>
        <p:nvPr/>
      </p:nvGrpSpPr>
      <p:grpSpPr>
        <a:xfrm>
          <a:off x="0" y="0"/>
          <a:ext cx="0" cy="0"/>
          <a:chOff x="0" y="0"/>
          <a:chExt cx="0" cy="0"/>
        </a:xfrm>
      </p:grpSpPr>
      <p:sp>
        <p:nvSpPr>
          <p:cNvPr id="5" name="Picture Placeholder 13"/>
          <p:cNvSpPr>
            <a:spLocks noGrp="1"/>
          </p:cNvSpPr>
          <p:nvPr>
            <p:ph type="pic" sz="quarter" idx="14"/>
          </p:nvPr>
        </p:nvSpPr>
        <p:spPr>
          <a:xfrm>
            <a:off x="12188824" y="0"/>
            <a:ext cx="12188825" cy="13716000"/>
          </a:xfrm>
          <a:prstGeom prst="rect">
            <a:avLst/>
          </a:prstGeom>
          <a:solidFill>
            <a:schemeClr val="bg1">
              <a:lumMod val="95000"/>
            </a:schemeClr>
          </a:solidFill>
          <a:effectLst/>
        </p:spPr>
        <p:txBody>
          <a:bodyPr>
            <a:norm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4168071796"/>
      </p:ext>
    </p:extLst>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reative Break Picture">
    <p:spTree>
      <p:nvGrpSpPr>
        <p:cNvPr id="1" name=""/>
        <p:cNvGrpSpPr/>
        <p:nvPr/>
      </p:nvGrpSpPr>
      <p:grpSpPr>
        <a:xfrm>
          <a:off x="0" y="0"/>
          <a:ext cx="0" cy="0"/>
          <a:chOff x="0" y="0"/>
          <a:chExt cx="0" cy="0"/>
        </a:xfrm>
      </p:grpSpPr>
      <p:sp>
        <p:nvSpPr>
          <p:cNvPr id="6" name="Picture Placeholder 5"/>
          <p:cNvSpPr>
            <a:spLocks noGrp="1"/>
          </p:cNvSpPr>
          <p:nvPr>
            <p:ph type="pic" sz="quarter" idx="14"/>
          </p:nvPr>
        </p:nvSpPr>
        <p:spPr>
          <a:xfrm>
            <a:off x="8944362" y="0"/>
            <a:ext cx="15433286" cy="13716000"/>
          </a:xfrm>
          <a:custGeom>
            <a:avLst/>
            <a:gdLst>
              <a:gd name="connsiteX0" fmla="*/ 0 w 15433286"/>
              <a:gd name="connsiteY0" fmla="*/ 0 h 13716000"/>
              <a:gd name="connsiteX1" fmla="*/ 8930944 w 15433286"/>
              <a:gd name="connsiteY1" fmla="*/ 0 h 13716000"/>
              <a:gd name="connsiteX2" fmla="*/ 15433286 w 15433286"/>
              <a:gd name="connsiteY2" fmla="*/ 13715996 h 13716000"/>
              <a:gd name="connsiteX3" fmla="*/ 15433286 w 15433286"/>
              <a:gd name="connsiteY3" fmla="*/ 13716000 h 13716000"/>
              <a:gd name="connsiteX4" fmla="*/ 6502344 w 15433286"/>
              <a:gd name="connsiteY4" fmla="*/ 1371600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33286" h="13716000">
                <a:moveTo>
                  <a:pt x="0" y="0"/>
                </a:moveTo>
                <a:lnTo>
                  <a:pt x="8930944" y="0"/>
                </a:lnTo>
                <a:lnTo>
                  <a:pt x="15433286" y="13715996"/>
                </a:lnTo>
                <a:lnTo>
                  <a:pt x="15433286" y="13716000"/>
                </a:lnTo>
                <a:lnTo>
                  <a:pt x="6502344" y="13716000"/>
                </a:lnTo>
                <a:close/>
              </a:path>
            </a:pathLst>
          </a:custGeom>
          <a:solidFill>
            <a:schemeClr val="bg1">
              <a:lumMod val="95000"/>
            </a:schemeClr>
          </a:solidFill>
          <a:effectLst/>
        </p:spPr>
        <p:txBody>
          <a:bodyPr wrap="square">
            <a:noAutofit/>
          </a:bodyPr>
          <a:lstStyle>
            <a:lvl1pPr marL="0" indent="0">
              <a:buNone/>
              <a:defRPr sz="2400" b="0" i="0">
                <a:ln>
                  <a:noFill/>
                </a:ln>
                <a:solidFill>
                  <a:schemeClr val="tx2"/>
                </a:solidFill>
                <a:latin typeface="Roboto Regular" charset="0"/>
                <a:ea typeface="Roboto Regular" charset="0"/>
                <a:cs typeface="Roboto Regular" charset="0"/>
              </a:defRPr>
            </a:lvl1pPr>
          </a:lstStyle>
          <a:p>
            <a:pPr lvl="0"/>
            <a:endParaRPr lang="en-US" noProof="0" dirty="0"/>
          </a:p>
        </p:txBody>
      </p:sp>
    </p:spTree>
    <p:extLst>
      <p:ext uri="{BB962C8B-B14F-4D97-AF65-F5344CB8AC3E}">
        <p14:creationId xmlns:p14="http://schemas.microsoft.com/office/powerpoint/2010/main" val="3942467639"/>
      </p:ext>
    </p:extLst>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Lst>
  <p:transition spd="slow" advClick="0"/>
  <p:hf hdr="0" ftr="0" dt="0"/>
  <p:txStyles>
    <p:titleStyle>
      <a:lvl1pPr algn="l" defTabSz="1827213" rtl="0" eaLnBrk="0" fontAlgn="base" hangingPunct="0">
        <a:lnSpc>
          <a:spcPct val="90000"/>
        </a:lnSpc>
        <a:spcBef>
          <a:spcPct val="0"/>
        </a:spcBef>
        <a:spcAft>
          <a:spcPct val="0"/>
        </a:spcAft>
        <a:defRPr lang="en-US" sz="6000" kern="1200">
          <a:solidFill>
            <a:schemeClr val="tx1"/>
          </a:solidFill>
          <a:latin typeface="Lato Light" charset="0"/>
          <a:ea typeface="Lato Light" charset="0"/>
          <a:cs typeface="Lato Light" charset="0"/>
        </a:defRPr>
      </a:lvl1pPr>
      <a:lvl2pPr algn="l" defTabSz="1827213" rtl="0" eaLnBrk="0" fontAlgn="base" hangingPunct="0">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2pPr>
      <a:lvl3pPr algn="l" defTabSz="1827213" rtl="0" eaLnBrk="0" fontAlgn="base" hangingPunct="0">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3pPr>
      <a:lvl4pPr algn="l" defTabSz="1827213" rtl="0" eaLnBrk="0" fontAlgn="base" hangingPunct="0">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4pPr>
      <a:lvl5pPr algn="l" defTabSz="1827213" rtl="0" eaLnBrk="0" fontAlgn="base" hangingPunct="0">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5pPr>
      <a:lvl6pPr marL="457200" algn="l" defTabSz="1827213" rtl="0" fontAlgn="base">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6pPr>
      <a:lvl7pPr marL="914400" algn="l" defTabSz="1827213" rtl="0" fontAlgn="base">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7pPr>
      <a:lvl8pPr marL="1371600" algn="l" defTabSz="1827213" rtl="0" fontAlgn="base">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8pPr>
      <a:lvl9pPr marL="1828800" algn="l" defTabSz="1827213" rtl="0" fontAlgn="base">
        <a:lnSpc>
          <a:spcPct val="90000"/>
        </a:lnSpc>
        <a:spcBef>
          <a:spcPct val="0"/>
        </a:spcBef>
        <a:spcAft>
          <a:spcPct val="0"/>
        </a:spcAft>
        <a:defRPr sz="6000">
          <a:solidFill>
            <a:schemeClr val="tx1"/>
          </a:solidFill>
          <a:latin typeface="Lato Light" panose="020F0502020204030203" pitchFamily="34" charset="0"/>
          <a:ea typeface="Lato Light" panose="020F0502020204030203" pitchFamily="34" charset="0"/>
          <a:cs typeface="Lato Light" panose="020F0502020204030203" pitchFamily="34" charset="0"/>
        </a:defRPr>
      </a:lvl9pPr>
    </p:titleStyle>
    <p:bodyStyle>
      <a:lvl1pPr marL="455613" indent="-455613" algn="l" defTabSz="1827213" rtl="0" eaLnBrk="0" fontAlgn="base" hangingPunct="0">
        <a:lnSpc>
          <a:spcPct val="90000"/>
        </a:lnSpc>
        <a:spcBef>
          <a:spcPts val="2000"/>
        </a:spcBef>
        <a:spcAft>
          <a:spcPct val="0"/>
        </a:spcAft>
        <a:buFont typeface="Arial" panose="020B0604020202020204" pitchFamily="34" charset="0"/>
        <a:buChar char="•"/>
        <a:defRPr lang="en-US" sz="4800" kern="1200" dirty="0">
          <a:solidFill>
            <a:schemeClr val="tx1"/>
          </a:solidFill>
          <a:latin typeface="Lato Light" charset="0"/>
          <a:ea typeface="Lato Light" charset="0"/>
          <a:cs typeface="Lato Light" charset="0"/>
        </a:defRPr>
      </a:lvl1pPr>
      <a:lvl2pPr marL="1370013" indent="-455613" algn="l" defTabSz="1827213" rtl="0" eaLnBrk="0" fontAlgn="base" hangingPunct="0">
        <a:lnSpc>
          <a:spcPct val="90000"/>
        </a:lnSpc>
        <a:spcBef>
          <a:spcPts val="1000"/>
        </a:spcBef>
        <a:spcAft>
          <a:spcPct val="0"/>
        </a:spcAft>
        <a:buFont typeface="Arial" panose="020B0604020202020204" pitchFamily="34" charset="0"/>
        <a:buChar char="•"/>
        <a:defRPr lang="en-US" sz="4000" kern="1200" dirty="0">
          <a:solidFill>
            <a:schemeClr val="tx1"/>
          </a:solidFill>
          <a:latin typeface="Lato Light" charset="0"/>
          <a:ea typeface="Lato Light" charset="0"/>
          <a:cs typeface="Lato Light" charset="0"/>
        </a:defRPr>
      </a:lvl2pPr>
      <a:lvl3pPr marL="2284413" indent="-455613" algn="l" defTabSz="1827213" rtl="0" eaLnBrk="0" fontAlgn="base" hangingPunct="0">
        <a:lnSpc>
          <a:spcPct val="90000"/>
        </a:lnSpc>
        <a:spcBef>
          <a:spcPts val="1000"/>
        </a:spcBef>
        <a:spcAft>
          <a:spcPct val="0"/>
        </a:spcAft>
        <a:buFont typeface="Arial" panose="020B0604020202020204" pitchFamily="34" charset="0"/>
        <a:buChar char="•"/>
        <a:defRPr lang="en-US" sz="3600" kern="1200" dirty="0">
          <a:solidFill>
            <a:schemeClr val="tx1"/>
          </a:solidFill>
          <a:latin typeface="Lato Light" charset="0"/>
          <a:ea typeface="Lato Light" charset="0"/>
          <a:cs typeface="Lato Light" charset="0"/>
        </a:defRPr>
      </a:lvl3pPr>
      <a:lvl4pPr marL="3198813" indent="-455613" algn="l" defTabSz="1827213" rtl="0" eaLnBrk="0" fontAlgn="base" hangingPunct="0">
        <a:lnSpc>
          <a:spcPct val="90000"/>
        </a:lnSpc>
        <a:spcBef>
          <a:spcPts val="1000"/>
        </a:spcBef>
        <a:spcAft>
          <a:spcPct val="0"/>
        </a:spcAft>
        <a:buFont typeface="Arial" panose="020B0604020202020204" pitchFamily="34" charset="0"/>
        <a:buChar char="•"/>
        <a:defRPr lang="en-US" sz="3200" kern="1200" dirty="0">
          <a:solidFill>
            <a:schemeClr val="tx1"/>
          </a:solidFill>
          <a:latin typeface="Lato Light" charset="0"/>
          <a:ea typeface="Lato Light" charset="0"/>
          <a:cs typeface="Lato Light" charset="0"/>
        </a:defRPr>
      </a:lvl4pPr>
      <a:lvl5pPr marL="4113213" indent="-455613" algn="l" defTabSz="1827213" rtl="0" eaLnBrk="0" fontAlgn="base" hangingPunct="0">
        <a:lnSpc>
          <a:spcPct val="90000"/>
        </a:lnSpc>
        <a:spcBef>
          <a:spcPts val="1000"/>
        </a:spcBef>
        <a:spcAft>
          <a:spcPct val="0"/>
        </a:spcAft>
        <a:buFont typeface="Arial" panose="020B0604020202020204" pitchFamily="34" charset="0"/>
        <a:buChar char="•"/>
        <a:defRPr lang="en-US" sz="3200" kern="1200" dirty="0">
          <a:solidFill>
            <a:schemeClr val="tx1"/>
          </a:solidFill>
          <a:latin typeface="Lato Light" charset="0"/>
          <a:ea typeface="Lato Light" charset="0"/>
          <a:cs typeface="Lato Light"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BF018EA1-9791-814F-A835-6280931AD28A}"/>
              </a:ext>
            </a:extLst>
          </p:cNvPr>
          <p:cNvSpPr>
            <a:spLocks noChangeArrowheads="1"/>
          </p:cNvSpPr>
          <p:nvPr/>
        </p:nvSpPr>
        <p:spPr bwMode="auto">
          <a:xfrm>
            <a:off x="0" y="0"/>
            <a:ext cx="24377650" cy="13716000"/>
          </a:xfrm>
          <a:custGeom>
            <a:avLst/>
            <a:gdLst>
              <a:gd name="T0" fmla="*/ 19589 w 19590"/>
              <a:gd name="T1" fmla="*/ 11022 h 11023"/>
              <a:gd name="T2" fmla="*/ 0 w 19590"/>
              <a:gd name="T3" fmla="*/ 11022 h 11023"/>
              <a:gd name="T4" fmla="*/ 13947 w 19590"/>
              <a:gd name="T5" fmla="*/ 7539 h 11023"/>
              <a:gd name="T6" fmla="*/ 19589 w 19590"/>
              <a:gd name="T7" fmla="*/ 0 h 11023"/>
              <a:gd name="T8" fmla="*/ 19589 w 19590"/>
              <a:gd name="T9" fmla="*/ 11022 h 11023"/>
            </a:gdLst>
            <a:ahLst/>
            <a:cxnLst>
              <a:cxn ang="0">
                <a:pos x="T0" y="T1"/>
              </a:cxn>
              <a:cxn ang="0">
                <a:pos x="T2" y="T3"/>
              </a:cxn>
              <a:cxn ang="0">
                <a:pos x="T4" y="T5"/>
              </a:cxn>
              <a:cxn ang="0">
                <a:pos x="T6" y="T7"/>
              </a:cxn>
              <a:cxn ang="0">
                <a:pos x="T8" y="T9"/>
              </a:cxn>
            </a:cxnLst>
            <a:rect l="0" t="0" r="r" b="b"/>
            <a:pathLst>
              <a:path w="19590" h="11023">
                <a:moveTo>
                  <a:pt x="19589" y="11022"/>
                </a:moveTo>
                <a:lnTo>
                  <a:pt x="0" y="11022"/>
                </a:lnTo>
                <a:lnTo>
                  <a:pt x="13947" y="7539"/>
                </a:lnTo>
                <a:lnTo>
                  <a:pt x="19589" y="0"/>
                </a:lnTo>
                <a:lnTo>
                  <a:pt x="19589" y="11022"/>
                </a:lnTo>
              </a:path>
            </a:pathLst>
          </a:custGeom>
          <a:solidFill>
            <a:schemeClr val="accent1"/>
          </a:solidFill>
          <a:ln>
            <a:noFill/>
          </a:ln>
          <a:effectLst/>
        </p:spPr>
        <p:txBody>
          <a:bodyPr wrap="none" anchor="ctr"/>
          <a:lstStyle/>
          <a:p>
            <a:pPr defTabSz="1828434" eaLnBrk="1" fontAlgn="auto" hangingPunct="1">
              <a:spcBef>
                <a:spcPts val="0"/>
              </a:spcBef>
              <a:spcAft>
                <a:spcPts val="0"/>
              </a:spcAft>
              <a:defRPr/>
            </a:pPr>
            <a:endParaRPr lang="en-US" sz="7197" dirty="0">
              <a:latin typeface="Roboto Regular" charset="0"/>
            </a:endParaRPr>
          </a:p>
        </p:txBody>
      </p:sp>
      <p:sp>
        <p:nvSpPr>
          <p:cNvPr id="3" name="TextBox 2">
            <a:extLst>
              <a:ext uri="{FF2B5EF4-FFF2-40B4-BE49-F238E27FC236}">
                <a16:creationId xmlns:a16="http://schemas.microsoft.com/office/drawing/2014/main" id="{CDC052BB-4C46-4D4B-88FA-6D692187C9BA}"/>
              </a:ext>
            </a:extLst>
          </p:cNvPr>
          <p:cNvSpPr txBox="1"/>
          <p:nvPr/>
        </p:nvSpPr>
        <p:spPr>
          <a:xfrm>
            <a:off x="729200" y="1033866"/>
            <a:ext cx="18942758" cy="2585323"/>
          </a:xfrm>
          <a:prstGeom prst="rect">
            <a:avLst/>
          </a:prstGeom>
          <a:noFill/>
        </p:spPr>
        <p:txBody>
          <a:bodyPr wrap="square" rtlCol="0">
            <a:spAutoFit/>
          </a:bodyPr>
          <a:lstStyle/>
          <a:p>
            <a:pPr algn="just"/>
            <a:r>
              <a:rPr lang="el-GR" sz="54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rPr>
              <a:t>Μεγάλα Πολιτιστικά Γεγονότα και ανάπτυξη των πόλεων.</a:t>
            </a:r>
            <a:endParaRPr lang="en-GB" sz="33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endParaRPr>
          </a:p>
          <a:p>
            <a:pPr algn="just"/>
            <a:r>
              <a:rPr lang="el-GR" sz="54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rPr>
              <a:t>Η περίπτωση του Ελληνικού διαγωνισμού για τον τίτλο </a:t>
            </a:r>
            <a:r>
              <a:rPr lang="en-GB" sz="54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rPr>
              <a:t/>
            </a:r>
            <a:br>
              <a:rPr lang="en-GB" sz="54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rPr>
            </a:br>
            <a:r>
              <a:rPr lang="el-GR" sz="5400" b="1" dirty="0">
                <a:solidFill>
                  <a:schemeClr val="tx1">
                    <a:lumMod val="75000"/>
                    <a:lumOff val="25000"/>
                  </a:schemeClr>
                </a:solidFill>
                <a:latin typeface="Century Gothic" charset="0"/>
                <a:ea typeface="Open Sans Light" panose="020B0306030504020204" pitchFamily="34" charset="0"/>
                <a:cs typeface="Open Sans Light" panose="020B0306030504020204" pitchFamily="34" charset="0"/>
              </a:rPr>
              <a:t>της Πολιτιστικής Πρωτεύουσας της Ευρώπης 2021</a:t>
            </a:r>
          </a:p>
        </p:txBody>
      </p:sp>
      <p:sp>
        <p:nvSpPr>
          <p:cNvPr id="4" name="TextBox 3">
            <a:extLst>
              <a:ext uri="{FF2B5EF4-FFF2-40B4-BE49-F238E27FC236}">
                <a16:creationId xmlns:a16="http://schemas.microsoft.com/office/drawing/2014/main" id="{724EA914-8534-FD4E-9C18-A0091DF6EAC2}"/>
              </a:ext>
            </a:extLst>
          </p:cNvPr>
          <p:cNvSpPr txBox="1"/>
          <p:nvPr/>
        </p:nvSpPr>
        <p:spPr>
          <a:xfrm>
            <a:off x="2409719" y="4653054"/>
            <a:ext cx="15334584" cy="4708981"/>
          </a:xfrm>
          <a:prstGeom prst="rect">
            <a:avLst/>
          </a:prstGeom>
          <a:noFill/>
        </p:spPr>
        <p:txBody>
          <a:bodyPr wrap="square" rtlCol="0">
            <a:spAutoFit/>
          </a:bodyPr>
          <a:lstStyle/>
          <a:p>
            <a:pPr algn="r"/>
            <a:r>
              <a:rPr lang="el-GR" sz="4400" dirty="0">
                <a:solidFill>
                  <a:schemeClr val="tx1">
                    <a:lumMod val="75000"/>
                    <a:lumOff val="25000"/>
                  </a:schemeClr>
                </a:solidFill>
                <a:latin typeface="Century Gothic" charset="0"/>
                <a:ea typeface="Century Gothic" charset="0"/>
                <a:cs typeface="Century Gothic" charset="0"/>
              </a:rPr>
              <a:t>Γιώργος Σάρλης</a:t>
            </a:r>
            <a:r>
              <a:rPr lang="en-GB" dirty="0">
                <a:solidFill>
                  <a:schemeClr val="tx1">
                    <a:lumMod val="75000"/>
                    <a:lumOff val="25000"/>
                  </a:schemeClr>
                </a:solidFill>
                <a:latin typeface="Century Gothic" charset="0"/>
                <a:ea typeface="Century Gothic" charset="0"/>
                <a:cs typeface="Century Gothic" charset="0"/>
              </a:rPr>
              <a:t/>
            </a:r>
            <a:br>
              <a:rPr lang="en-GB" dirty="0">
                <a:solidFill>
                  <a:schemeClr val="tx1">
                    <a:lumMod val="75000"/>
                    <a:lumOff val="25000"/>
                  </a:schemeClr>
                </a:solidFill>
                <a:latin typeface="Century Gothic" charset="0"/>
                <a:ea typeface="Century Gothic" charset="0"/>
                <a:cs typeface="Century Gothic" charset="0"/>
              </a:rPr>
            </a:br>
            <a:r>
              <a:rPr lang="el-GR" sz="2800" dirty="0" err="1">
                <a:solidFill>
                  <a:schemeClr val="tx1">
                    <a:lumMod val="75000"/>
                    <a:lumOff val="25000"/>
                  </a:schemeClr>
                </a:solidFill>
                <a:latin typeface="Century Gothic" charset="0"/>
                <a:ea typeface="Century Gothic" charset="0"/>
                <a:cs typeface="Century Gothic" charset="0"/>
              </a:rPr>
              <a:t>Πρ</a:t>
            </a:r>
            <a:r>
              <a:rPr lang="el-GR" sz="2800" dirty="0">
                <a:solidFill>
                  <a:schemeClr val="tx1">
                    <a:lumMod val="75000"/>
                    <a:lumOff val="25000"/>
                  </a:schemeClr>
                </a:solidFill>
                <a:latin typeface="Century Gothic" charset="0"/>
                <a:ea typeface="Century Gothic" charset="0"/>
                <a:cs typeface="Century Gothic" charset="0"/>
              </a:rPr>
              <a:t>. Διευθυντής Υποψηφιότητας «Λάρισα ΠΠΕ 2021»</a:t>
            </a:r>
            <a:endParaRPr lang="el-GR" sz="2800" dirty="0">
              <a:solidFill>
                <a:schemeClr val="tx1">
                  <a:lumMod val="75000"/>
                  <a:lumOff val="25000"/>
                </a:schemeClr>
              </a:solidFill>
              <a:latin typeface="Century Gothic" charset="0"/>
            </a:endParaRPr>
          </a:p>
          <a:p>
            <a:pPr algn="r"/>
            <a:r>
              <a:rPr lang="el-GR" sz="2800" dirty="0">
                <a:solidFill>
                  <a:schemeClr val="tx1">
                    <a:lumMod val="75000"/>
                    <a:lumOff val="25000"/>
                  </a:schemeClr>
                </a:solidFill>
                <a:latin typeface="Century Gothic" charset="0"/>
                <a:ea typeface="Century Gothic" charset="0"/>
                <a:cs typeface="Century Gothic" charset="0"/>
              </a:rPr>
              <a:t>Πολιτιστικός Διαχειριστής </a:t>
            </a:r>
            <a:r>
              <a:rPr lang="en-GB" sz="2800" dirty="0">
                <a:solidFill>
                  <a:schemeClr val="tx1">
                    <a:lumMod val="75000"/>
                    <a:lumOff val="25000"/>
                  </a:schemeClr>
                </a:solidFill>
                <a:latin typeface="Century Gothic" charset="0"/>
                <a:ea typeface="Century Gothic" charset="0"/>
                <a:cs typeface="Century Gothic" charset="0"/>
              </a:rPr>
              <a:t>MSc</a:t>
            </a:r>
            <a:r>
              <a:rPr lang="el-GR" sz="2800" dirty="0">
                <a:solidFill>
                  <a:schemeClr val="tx1">
                    <a:lumMod val="75000"/>
                    <a:lumOff val="25000"/>
                  </a:schemeClr>
                </a:solidFill>
                <a:latin typeface="Century Gothic" charset="0"/>
                <a:ea typeface="Century Gothic" charset="0"/>
                <a:cs typeface="Century Gothic" charset="0"/>
              </a:rPr>
              <a:t>.</a:t>
            </a:r>
            <a:r>
              <a:rPr lang="en-GB" sz="2800" dirty="0">
                <a:solidFill>
                  <a:schemeClr val="tx1">
                    <a:lumMod val="75000"/>
                    <a:lumOff val="25000"/>
                  </a:schemeClr>
                </a:solidFill>
                <a:latin typeface="Century Gothic" charset="0"/>
                <a:ea typeface="Century Gothic" charset="0"/>
                <a:cs typeface="Century Gothic" charset="0"/>
              </a:rPr>
              <a:t>, </a:t>
            </a:r>
            <a:r>
              <a:rPr lang="el-GR" sz="2800" dirty="0">
                <a:solidFill>
                  <a:schemeClr val="tx1">
                    <a:lumMod val="75000"/>
                    <a:lumOff val="25000"/>
                  </a:schemeClr>
                </a:solidFill>
                <a:latin typeface="Century Gothic" charset="0"/>
                <a:ea typeface="Century Gothic" charset="0"/>
                <a:cs typeface="Century Gothic" charset="0"/>
              </a:rPr>
              <a:t>Διεθνολόγος ΒΑ, ΜΑ</a:t>
            </a:r>
            <a:r>
              <a:rPr lang="el-GR" sz="3200" dirty="0">
                <a:solidFill>
                  <a:schemeClr val="tx1">
                    <a:lumMod val="75000"/>
                    <a:lumOff val="25000"/>
                  </a:schemeClr>
                </a:solidFill>
                <a:latin typeface="Century Gothic" charset="0"/>
                <a:ea typeface="Century Gothic" charset="0"/>
                <a:cs typeface="Century Gothic" charset="0"/>
              </a:rPr>
              <a:t>.</a:t>
            </a:r>
            <a:endParaRPr lang="en-GB" sz="3200" dirty="0">
              <a:solidFill>
                <a:schemeClr val="tx1">
                  <a:lumMod val="75000"/>
                  <a:lumOff val="25000"/>
                </a:schemeClr>
              </a:solidFill>
              <a:latin typeface="Century Gothic" charset="0"/>
              <a:ea typeface="Century Gothic" charset="0"/>
              <a:cs typeface="Century Gothic" charset="0"/>
            </a:endParaRPr>
          </a:p>
          <a:p>
            <a:pPr algn="r"/>
            <a:endParaRPr lang="el-GR" sz="2000" dirty="0">
              <a:solidFill>
                <a:schemeClr val="tx1">
                  <a:lumMod val="75000"/>
                  <a:lumOff val="25000"/>
                </a:schemeClr>
              </a:solidFill>
              <a:latin typeface="Century Gothic" charset="0"/>
            </a:endParaRPr>
          </a:p>
          <a:p>
            <a:pPr algn="r"/>
            <a:r>
              <a:rPr lang="el-GR" sz="4400" dirty="0">
                <a:solidFill>
                  <a:schemeClr val="tx1">
                    <a:lumMod val="75000"/>
                    <a:lumOff val="25000"/>
                  </a:schemeClr>
                </a:solidFill>
                <a:latin typeface="Century Gothic" charset="0"/>
              </a:rPr>
              <a:t>Θεόδωρος Μεταξάς</a:t>
            </a:r>
            <a:r>
              <a:rPr lang="en-GB" sz="3200" dirty="0">
                <a:solidFill>
                  <a:schemeClr val="tx1">
                    <a:lumMod val="75000"/>
                    <a:lumOff val="25000"/>
                  </a:schemeClr>
                </a:solidFill>
                <a:latin typeface="Century Gothic" charset="0"/>
                <a:ea typeface="Century Gothic" charset="0"/>
                <a:cs typeface="Century Gothic" charset="0"/>
              </a:rPr>
              <a:t/>
            </a:r>
            <a:br>
              <a:rPr lang="en-GB" sz="3200" dirty="0">
                <a:solidFill>
                  <a:schemeClr val="tx1">
                    <a:lumMod val="75000"/>
                    <a:lumOff val="25000"/>
                  </a:schemeClr>
                </a:solidFill>
                <a:latin typeface="Century Gothic" charset="0"/>
                <a:ea typeface="Century Gothic" charset="0"/>
                <a:cs typeface="Century Gothic" charset="0"/>
              </a:rPr>
            </a:br>
            <a:r>
              <a:rPr lang="el-GR" sz="2800" dirty="0">
                <a:solidFill>
                  <a:schemeClr val="tx1">
                    <a:lumMod val="75000"/>
                    <a:lumOff val="25000"/>
                  </a:schemeClr>
                </a:solidFill>
                <a:latin typeface="Century Gothic" charset="0"/>
              </a:rPr>
              <a:t>Επίκουρος Καθηγητής, Τμήμα Οικονομικών Επιστημών, </a:t>
            </a:r>
          </a:p>
          <a:p>
            <a:pPr algn="r"/>
            <a:r>
              <a:rPr lang="el-GR" sz="2800" dirty="0">
                <a:solidFill>
                  <a:schemeClr val="tx1">
                    <a:lumMod val="75000"/>
                    <a:lumOff val="25000"/>
                  </a:schemeClr>
                </a:solidFill>
                <a:latin typeface="Century Gothic" charset="0"/>
              </a:rPr>
              <a:t>Πανεπιστήμιο Θεσσαλίας</a:t>
            </a:r>
            <a:r>
              <a:rPr lang="el-GR" sz="3200" dirty="0">
                <a:solidFill>
                  <a:schemeClr val="tx1">
                    <a:lumMod val="75000"/>
                    <a:lumOff val="25000"/>
                  </a:schemeClr>
                </a:solidFill>
                <a:latin typeface="Century Gothic" charset="0"/>
                <a:ea typeface="Century Gothic" charset="0"/>
                <a:cs typeface="Century Gothic" charset="0"/>
              </a:rPr>
              <a:t>.</a:t>
            </a:r>
          </a:p>
          <a:p>
            <a:endParaRPr lang="el-GR" dirty="0">
              <a:solidFill>
                <a:schemeClr val="tx1">
                  <a:lumMod val="75000"/>
                  <a:lumOff val="25000"/>
                </a:schemeClr>
              </a:solidFill>
              <a:latin typeface="Century Gothic" charset="0"/>
            </a:endParaRPr>
          </a:p>
          <a:p>
            <a:r>
              <a:rPr lang="el-GR" dirty="0">
                <a:solidFill>
                  <a:schemeClr val="tx1">
                    <a:lumMod val="75000"/>
                    <a:lumOff val="25000"/>
                  </a:schemeClr>
                </a:solidFill>
                <a:latin typeface="Century Gothic" charset="0"/>
              </a:rPr>
              <a:t>					                     </a:t>
            </a:r>
            <a:r>
              <a:rPr lang="el-GR" sz="2800" dirty="0">
                <a:solidFill>
                  <a:schemeClr val="tx1">
                    <a:lumMod val="75000"/>
                    <a:lumOff val="25000"/>
                  </a:schemeClr>
                </a:solidFill>
                <a:latin typeface="Century Gothic" charset="0"/>
              </a:rPr>
              <a:t>Βόλος </a:t>
            </a:r>
            <a:r>
              <a:rPr lang="en-GB" sz="2800" dirty="0">
                <a:solidFill>
                  <a:schemeClr val="tx1">
                    <a:lumMod val="75000"/>
                    <a:lumOff val="25000"/>
                  </a:schemeClr>
                </a:solidFill>
                <a:latin typeface="Century Gothic" charset="0"/>
              </a:rPr>
              <a:t>30</a:t>
            </a:r>
            <a:r>
              <a:rPr lang="el-GR" sz="2800" dirty="0">
                <a:solidFill>
                  <a:schemeClr val="tx1">
                    <a:lumMod val="75000"/>
                    <a:lumOff val="25000"/>
                  </a:schemeClr>
                </a:solidFill>
                <a:latin typeface="Century Gothic" charset="0"/>
              </a:rPr>
              <a:t>/0</a:t>
            </a:r>
            <a:r>
              <a:rPr lang="en-GB" sz="2800" dirty="0">
                <a:solidFill>
                  <a:schemeClr val="tx1">
                    <a:lumMod val="75000"/>
                    <a:lumOff val="25000"/>
                  </a:schemeClr>
                </a:solidFill>
                <a:latin typeface="Century Gothic" charset="0"/>
              </a:rPr>
              <a:t>9</a:t>
            </a:r>
            <a:r>
              <a:rPr lang="el-GR" sz="2800" dirty="0">
                <a:solidFill>
                  <a:schemeClr val="tx1">
                    <a:lumMod val="75000"/>
                    <a:lumOff val="25000"/>
                  </a:schemeClr>
                </a:solidFill>
                <a:latin typeface="Century Gothic" charset="0"/>
              </a:rPr>
              <a:t>/2018</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BF275502-93F7-3A4D-B378-7E48D904EAB5}"/>
              </a:ext>
            </a:extLst>
          </p:cNvPr>
          <p:cNvGraphicFramePr>
            <a:graphicFrameLocks noGrp="1"/>
          </p:cNvGraphicFramePr>
          <p:nvPr>
            <p:extLst>
              <p:ext uri="{D42A27DB-BD31-4B8C-83A1-F6EECF244321}">
                <p14:modId xmlns:p14="http://schemas.microsoft.com/office/powerpoint/2010/main" val="3889467475"/>
              </p:ext>
            </p:extLst>
          </p:nvPr>
        </p:nvGraphicFramePr>
        <p:xfrm>
          <a:off x="1760750" y="3305175"/>
          <a:ext cx="20596105" cy="9255146"/>
        </p:xfrm>
        <a:graphic>
          <a:graphicData uri="http://schemas.openxmlformats.org/drawingml/2006/table">
            <a:tbl>
              <a:tblPr firstRow="1" bandRow="1">
                <a:tableStyleId>{21E4AEA4-8DFA-4A89-87EB-49C32662AFE0}</a:tableStyleId>
              </a:tblPr>
              <a:tblGrid>
                <a:gridCol w="3222506">
                  <a:extLst>
                    <a:ext uri="{9D8B030D-6E8A-4147-A177-3AD203B41FA5}">
                      <a16:colId xmlns:a16="http://schemas.microsoft.com/office/drawing/2014/main" val="20000"/>
                    </a:ext>
                  </a:extLst>
                </a:gridCol>
                <a:gridCol w="11983944">
                  <a:extLst>
                    <a:ext uri="{9D8B030D-6E8A-4147-A177-3AD203B41FA5}">
                      <a16:colId xmlns:a16="http://schemas.microsoft.com/office/drawing/2014/main" val="20001"/>
                    </a:ext>
                  </a:extLst>
                </a:gridCol>
                <a:gridCol w="5389655">
                  <a:extLst>
                    <a:ext uri="{9D8B030D-6E8A-4147-A177-3AD203B41FA5}">
                      <a16:colId xmlns:a16="http://schemas.microsoft.com/office/drawing/2014/main" val="20002"/>
                    </a:ext>
                  </a:extLst>
                </a:gridCol>
              </a:tblGrid>
              <a:tr h="1129242">
                <a:tc>
                  <a:txBody>
                    <a:bodyPr/>
                    <a:lstStyle/>
                    <a:p>
                      <a:pPr algn="ctr"/>
                      <a:r>
                        <a:rPr lang="el-GR" sz="4800" dirty="0">
                          <a:solidFill>
                            <a:schemeClr val="bg1"/>
                          </a:solidFill>
                          <a:latin typeface="Roboto" charset="0"/>
                          <a:ea typeface="Roboto" charset="0"/>
                          <a:cs typeface="Roboto" charset="0"/>
                        </a:rPr>
                        <a:t>Πόλη</a:t>
                      </a:r>
                      <a:endParaRPr lang="en-US" sz="4800" dirty="0">
                        <a:solidFill>
                          <a:schemeClr val="bg1"/>
                        </a:solidFill>
                        <a:latin typeface="Roboto" charset="0"/>
                        <a:ea typeface="Roboto" charset="0"/>
                        <a:cs typeface="Roboto" charset="0"/>
                      </a:endParaRPr>
                    </a:p>
                  </a:txBody>
                  <a:tcPr marL="0" marR="0" marT="182909"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l"/>
                      <a:r>
                        <a:rPr lang="el-GR" sz="4800" dirty="0">
                          <a:solidFill>
                            <a:schemeClr val="bg1"/>
                          </a:solidFill>
                          <a:latin typeface="Roboto" charset="0"/>
                          <a:ea typeface="Roboto" charset="0"/>
                          <a:cs typeface="Roboto" charset="0"/>
                        </a:rPr>
                        <a:t>   Στόχοι – Επιδιώξεις - Όραμα</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l-GR" sz="4800" dirty="0">
                          <a:latin typeface="Roboto" charset="0"/>
                          <a:ea typeface="Roboto" charset="0"/>
                          <a:cs typeface="Roboto" charset="0"/>
                        </a:rPr>
                        <a:t>Προϋπολογισμός</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ΕΛΕΥΣΙΝΑ</a:t>
                      </a:r>
                      <a:endParaRPr lang="en-US" sz="3200" b="1"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algn="l">
                        <a:lnSpc>
                          <a:spcPct val="100000"/>
                        </a:lnSpc>
                      </a:pPr>
                      <a:r>
                        <a:rPr lang="el-GR" sz="3200" dirty="0">
                          <a:solidFill>
                            <a:schemeClr val="tx1"/>
                          </a:solidFill>
                          <a:latin typeface="Century Gothic" panose="020B0502020202020204" pitchFamily="34" charset="0"/>
                          <a:ea typeface="Roboto" charset="0"/>
                          <a:cs typeface="Roboto" charset="0"/>
                        </a:rPr>
                        <a:t>- Αλλαγή </a:t>
                      </a:r>
                      <a:r>
                        <a:rPr lang="el-GR" sz="3200" b="1" dirty="0">
                          <a:solidFill>
                            <a:schemeClr val="tx1"/>
                          </a:solidFill>
                          <a:latin typeface="Century Gothic" panose="020B0502020202020204" pitchFamily="34" charset="0"/>
                          <a:ea typeface="Roboto" charset="0"/>
                          <a:cs typeface="Roboto" charset="0"/>
                        </a:rPr>
                        <a:t>Αναπτυξιακού Μοντέλου</a:t>
                      </a:r>
                    </a:p>
                    <a:p>
                      <a:pPr algn="l">
                        <a:lnSpc>
                          <a:spcPct val="100000"/>
                        </a:lnSpc>
                      </a:pPr>
                      <a:r>
                        <a:rPr lang="el-GR" sz="3200" dirty="0">
                          <a:solidFill>
                            <a:schemeClr val="tx1"/>
                          </a:solidFill>
                          <a:latin typeface="Century Gothic" panose="020B0502020202020204" pitchFamily="34" charset="0"/>
                          <a:ea typeface="Roboto" charset="0"/>
                          <a:cs typeface="Roboto" charset="0"/>
                        </a:rPr>
                        <a:t>- Αλλαγή της στερεοτυπικής </a:t>
                      </a:r>
                      <a:r>
                        <a:rPr lang="el-GR" sz="3200" b="1" dirty="0">
                          <a:solidFill>
                            <a:schemeClr val="tx1"/>
                          </a:solidFill>
                          <a:latin typeface="Century Gothic" panose="020B0502020202020204" pitchFamily="34" charset="0"/>
                          <a:ea typeface="Roboto" charset="0"/>
                          <a:cs typeface="Roboto" charset="0"/>
                        </a:rPr>
                        <a:t>εικόνας</a:t>
                      </a:r>
                      <a:r>
                        <a:rPr lang="el-GR" sz="3200" dirty="0">
                          <a:solidFill>
                            <a:schemeClr val="tx1"/>
                          </a:solidFill>
                          <a:latin typeface="Century Gothic" panose="020B0502020202020204" pitchFamily="34" charset="0"/>
                          <a:ea typeface="Roboto" charset="0"/>
                          <a:cs typeface="Roboto" charset="0"/>
                        </a:rPr>
                        <a:t>  </a:t>
                      </a:r>
                      <a:r>
                        <a:rPr lang="el-GR" sz="3200" b="1" dirty="0">
                          <a:solidFill>
                            <a:schemeClr val="tx1"/>
                          </a:solidFill>
                          <a:latin typeface="Century Gothic" panose="020B0502020202020204" pitchFamily="34" charset="0"/>
                          <a:ea typeface="Roboto" charset="0"/>
                          <a:cs typeface="Roboto" charset="0"/>
                        </a:rPr>
                        <a:t>Βιομηχανικής πόλης</a:t>
                      </a:r>
                    </a:p>
                    <a:p>
                      <a:pPr algn="l">
                        <a:lnSpc>
                          <a:spcPct val="100000"/>
                        </a:lnSpc>
                      </a:pPr>
                      <a:r>
                        <a:rPr lang="el-GR" sz="3200" dirty="0">
                          <a:solidFill>
                            <a:schemeClr val="tx1"/>
                          </a:solidFill>
                          <a:latin typeface="Century Gothic" panose="020B0502020202020204" pitchFamily="34" charset="0"/>
                          <a:ea typeface="Roboto" charset="0"/>
                          <a:cs typeface="Roboto" charset="0"/>
                        </a:rPr>
                        <a:t>-  Ανάδειξη σε δυναμικό </a:t>
                      </a:r>
                      <a:r>
                        <a:rPr lang="el-GR" sz="3200" b="1" dirty="0">
                          <a:solidFill>
                            <a:schemeClr val="tx1"/>
                          </a:solidFill>
                          <a:latin typeface="Century Gothic" panose="020B0502020202020204" pitchFamily="34" charset="0"/>
                          <a:ea typeface="Roboto" charset="0"/>
                          <a:cs typeface="Roboto" charset="0"/>
                        </a:rPr>
                        <a:t>πολιτιστικό κέντρο</a:t>
                      </a:r>
                    </a:p>
                    <a:p>
                      <a:pPr algn="l">
                        <a:lnSpc>
                          <a:spcPct val="100000"/>
                        </a:lnSpc>
                      </a:pPr>
                      <a:r>
                        <a:rPr lang="el-GR" sz="3200" dirty="0">
                          <a:solidFill>
                            <a:schemeClr val="tx1"/>
                          </a:solidFill>
                          <a:latin typeface="Century Gothic" panose="020B0502020202020204" pitchFamily="34" charset="0"/>
                          <a:ea typeface="Roboto" charset="0"/>
                          <a:cs typeface="Roboto" charset="0"/>
                        </a:rPr>
                        <a:t>-  Επιδίωξη να κρατήσει στην πόλη τους νέους.</a:t>
                      </a:r>
                    </a:p>
                    <a:p>
                      <a:pPr marL="457200" indent="-457200" algn="l">
                        <a:lnSpc>
                          <a:spcPct val="100000"/>
                        </a:lnSpc>
                        <a:buFontTx/>
                        <a:buChar char="-"/>
                      </a:pPr>
                      <a:r>
                        <a:rPr lang="el-GR" sz="3200" dirty="0">
                          <a:solidFill>
                            <a:schemeClr val="tx1"/>
                          </a:solidFill>
                          <a:latin typeface="Century Gothic" panose="020B0502020202020204" pitchFamily="34" charset="0"/>
                          <a:ea typeface="Roboto" charset="0"/>
                          <a:cs typeface="Roboto" charset="0"/>
                        </a:rPr>
                        <a:t>Ανάπτυξη δημιουργικότητας και </a:t>
                      </a:r>
                      <a:r>
                        <a:rPr lang="el-GR" sz="3200" b="1" dirty="0">
                          <a:solidFill>
                            <a:schemeClr val="tx1"/>
                          </a:solidFill>
                          <a:latin typeface="Century Gothic" panose="020B0502020202020204" pitchFamily="34" charset="0"/>
                          <a:ea typeface="Roboto" charset="0"/>
                          <a:cs typeface="Roboto" charset="0"/>
                        </a:rPr>
                        <a:t>κοινωνικής συνοχής</a:t>
                      </a:r>
                    </a:p>
                    <a:p>
                      <a:pPr marL="457200" indent="-457200" algn="l">
                        <a:lnSpc>
                          <a:spcPct val="100000"/>
                        </a:lnSpc>
                        <a:buFontTx/>
                        <a:buChar char="-"/>
                      </a:pPr>
                      <a:endParaRPr lang="el-GR" sz="3200" b="1"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en-GB" sz="3600" kern="1200" dirty="0">
                          <a:solidFill>
                            <a:schemeClr val="dk1"/>
                          </a:solidFill>
                          <a:effectLst/>
                          <a:latin typeface="+mn-lt"/>
                          <a:ea typeface="+mn-ea"/>
                          <a:cs typeface="+mn-cs"/>
                        </a:rPr>
                        <a:t>€24</a:t>
                      </a:r>
                      <a:r>
                        <a:rPr lang="el-GR" sz="3600" kern="1200" dirty="0">
                          <a:solidFill>
                            <a:schemeClr val="dk1"/>
                          </a:solidFill>
                          <a:effectLst/>
                          <a:latin typeface="+mn-lt"/>
                          <a:ea typeface="+mn-ea"/>
                          <a:cs typeface="+mn-cs"/>
                        </a:rPr>
                        <a:t> εκ.</a:t>
                      </a:r>
                      <a:r>
                        <a:rPr lang="en-GB" sz="3600" kern="1200" dirty="0">
                          <a:solidFill>
                            <a:schemeClr val="dk1"/>
                          </a:solidFill>
                          <a:effectLst/>
                          <a:latin typeface="+mn-lt"/>
                          <a:ea typeface="+mn-ea"/>
                          <a:cs typeface="+mn-cs"/>
                        </a:rPr>
                        <a:t> *</a:t>
                      </a:r>
                      <a:endParaRPr lang="en-GB" sz="3200" dirty="0"/>
                    </a:p>
                    <a:p>
                      <a:pPr algn="ct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1129242">
                <a:tc>
                  <a:txBody>
                    <a:bodyPr/>
                    <a:lstStyle/>
                    <a:p>
                      <a:pPr marL="0" algn="l" defTabSz="1828434" rtl="0" eaLnBrk="1" latinLnBrk="0" hangingPunct="1">
                        <a:lnSpc>
                          <a:spcPct val="100000"/>
                        </a:lnSpc>
                      </a:pPr>
                      <a:r>
                        <a:rPr lang="el-GR" sz="3200" b="1" kern="1200" dirty="0">
                          <a:solidFill>
                            <a:schemeClr val="tx1"/>
                          </a:solidFill>
                          <a:latin typeface="Century Gothic" panose="020B0502020202020204" pitchFamily="34" charset="0"/>
                          <a:ea typeface="Roboto" charset="0"/>
                          <a:cs typeface="Roboto" charset="0"/>
                        </a:rPr>
                        <a:t>ΡΟΔΟΣ</a:t>
                      </a:r>
                      <a:endParaRPr lang="en-US" sz="3200" b="1" kern="1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l" defTabSz="1828434" rtl="0" eaLnBrk="1" latinLnBrk="0" hangingPunct="1">
                        <a:lnSpc>
                          <a:spcPct val="100000"/>
                        </a:lnSpc>
                        <a:spcAft>
                          <a:spcPts val="0"/>
                        </a:spcAft>
                      </a:pPr>
                      <a:r>
                        <a:rPr lang="el-GR" sz="3200" kern="1200" dirty="0">
                          <a:solidFill>
                            <a:schemeClr val="tx1"/>
                          </a:solidFill>
                          <a:latin typeface="Century Gothic" panose="020B0502020202020204" pitchFamily="34" charset="0"/>
                          <a:ea typeface="Roboto" charset="0"/>
                          <a:cs typeface="Calibri (Body)"/>
                        </a:rPr>
                        <a:t>- Αξιοποίηση ισχυρής </a:t>
                      </a:r>
                      <a:r>
                        <a:rPr lang="el-GR" sz="3200" b="1" kern="1200" dirty="0">
                          <a:solidFill>
                            <a:schemeClr val="tx1"/>
                          </a:solidFill>
                          <a:latin typeface="Century Gothic" panose="020B0502020202020204" pitchFamily="34" charset="0"/>
                          <a:ea typeface="Roboto" charset="0"/>
                          <a:cs typeface="Calibri (Body)"/>
                        </a:rPr>
                        <a:t>Πολιτιστικής Κληρονομιάς</a:t>
                      </a:r>
                      <a:endParaRPr lang="en-GB" sz="3200" b="1" kern="1200" dirty="0">
                        <a:solidFill>
                          <a:schemeClr val="tx1"/>
                        </a:solidFill>
                        <a:latin typeface="Century Gothic" panose="020B0502020202020204" pitchFamily="34" charset="0"/>
                        <a:ea typeface="Roboto" charset="0"/>
                        <a:cs typeface="Calibri (Body)"/>
                      </a:endParaRPr>
                    </a:p>
                    <a:p>
                      <a:pPr marL="0" algn="l" defTabSz="1828434" rtl="0" eaLnBrk="1" latinLnBrk="0" hangingPunct="1">
                        <a:lnSpc>
                          <a:spcPct val="100000"/>
                        </a:lnSpc>
                        <a:spcAft>
                          <a:spcPts val="0"/>
                        </a:spcAft>
                      </a:pPr>
                      <a:r>
                        <a:rPr lang="el-GR" sz="3200" kern="1200" dirty="0">
                          <a:solidFill>
                            <a:schemeClr val="tx1"/>
                          </a:solidFill>
                          <a:latin typeface="Century Gothic" panose="020B0502020202020204" pitchFamily="34" charset="0"/>
                          <a:ea typeface="Roboto" charset="0"/>
                          <a:cs typeface="Calibri (Body)"/>
                        </a:rPr>
                        <a:t>-  Νησιωτική </a:t>
                      </a:r>
                      <a:r>
                        <a:rPr lang="el-GR" sz="3200" b="1" kern="1200" dirty="0" err="1">
                          <a:solidFill>
                            <a:schemeClr val="tx1"/>
                          </a:solidFill>
                          <a:latin typeface="Century Gothic" panose="020B0502020202020204" pitchFamily="34" charset="0"/>
                          <a:ea typeface="Roboto" charset="0"/>
                          <a:cs typeface="Calibri (Body)"/>
                        </a:rPr>
                        <a:t>βιωσιμό́τητα</a:t>
                      </a:r>
                      <a:r>
                        <a:rPr lang="el-GR" sz="3200" kern="1200" dirty="0">
                          <a:solidFill>
                            <a:schemeClr val="tx1"/>
                          </a:solidFill>
                          <a:latin typeface="Century Gothic" panose="020B0502020202020204" pitchFamily="34" charset="0"/>
                          <a:ea typeface="Roboto" charset="0"/>
                          <a:cs typeface="Calibri (Body)"/>
                        </a:rPr>
                        <a:t> μέσω της δημιουργικότητας</a:t>
                      </a:r>
                      <a:endParaRPr lang="en-GB" sz="3200" kern="1200" dirty="0">
                        <a:solidFill>
                          <a:schemeClr val="tx1"/>
                        </a:solidFill>
                        <a:latin typeface="Century Gothic" panose="020B0502020202020204" pitchFamily="34" charset="0"/>
                        <a:ea typeface="Roboto" charset="0"/>
                        <a:cs typeface="Calibri (Body)"/>
                      </a:endParaRPr>
                    </a:p>
                    <a:p>
                      <a:pPr marL="0" algn="l" defTabSz="1828434" rtl="0" eaLnBrk="1" latinLnBrk="0" hangingPunct="1">
                        <a:lnSpc>
                          <a:spcPct val="100000"/>
                        </a:lnSpc>
                        <a:spcAft>
                          <a:spcPts val="0"/>
                        </a:spcAft>
                      </a:pPr>
                      <a:r>
                        <a:rPr lang="el-GR" sz="3200" kern="1200" dirty="0">
                          <a:solidFill>
                            <a:schemeClr val="tx1"/>
                          </a:solidFill>
                          <a:latin typeface="Century Gothic" panose="020B0502020202020204" pitchFamily="34" charset="0"/>
                          <a:ea typeface="Roboto" charset="0"/>
                          <a:cs typeface="Calibri (Body)"/>
                        </a:rPr>
                        <a:t>-  </a:t>
                      </a:r>
                      <a:r>
                        <a:rPr lang="el-GR" sz="3200" kern="1200" dirty="0" err="1">
                          <a:solidFill>
                            <a:schemeClr val="tx1"/>
                          </a:solidFill>
                          <a:latin typeface="Century Gothic" panose="020B0502020202020204" pitchFamily="34" charset="0"/>
                          <a:ea typeface="Roboto" charset="0"/>
                          <a:cs typeface="Calibri (Body)"/>
                        </a:rPr>
                        <a:t>Μείωση</a:t>
                      </a:r>
                      <a:r>
                        <a:rPr lang="el-GR" sz="3200" kern="1200" dirty="0">
                          <a:solidFill>
                            <a:schemeClr val="tx1"/>
                          </a:solidFill>
                          <a:latin typeface="Century Gothic" panose="020B0502020202020204" pitchFamily="34" charset="0"/>
                          <a:ea typeface="Roboto" charset="0"/>
                          <a:cs typeface="Calibri (Body)"/>
                        </a:rPr>
                        <a:t> της εξάρτησης από Τουρισμό</a:t>
                      </a:r>
                      <a:endParaRPr lang="en-GB" sz="3200" kern="1200" dirty="0">
                        <a:solidFill>
                          <a:schemeClr val="tx1"/>
                        </a:solidFill>
                        <a:latin typeface="Century Gothic" panose="020B0502020202020204" pitchFamily="34" charset="0"/>
                        <a:ea typeface="Roboto" charset="0"/>
                        <a:cs typeface="Calibri (Body)"/>
                      </a:endParaRPr>
                    </a:p>
                    <a:p>
                      <a:pPr marL="0" algn="l" defTabSz="1828434" rtl="0" eaLnBrk="1" latinLnBrk="0" hangingPunct="1">
                        <a:lnSpc>
                          <a:spcPct val="100000"/>
                        </a:lnSpc>
                        <a:spcAft>
                          <a:spcPts val="0"/>
                        </a:spcAft>
                      </a:pPr>
                      <a:r>
                        <a:rPr lang="el-GR" sz="3200" kern="1200" dirty="0">
                          <a:solidFill>
                            <a:schemeClr val="tx1"/>
                          </a:solidFill>
                          <a:latin typeface="Century Gothic" panose="020B0502020202020204" pitchFamily="34" charset="0"/>
                          <a:ea typeface="Roboto" charset="0"/>
                          <a:cs typeface="Calibri (Body)"/>
                        </a:rPr>
                        <a:t>- Στήριξη των υποδομών</a:t>
                      </a:r>
                      <a:endParaRPr lang="en-GB" sz="3200" kern="1200" dirty="0">
                        <a:solidFill>
                          <a:schemeClr val="tx1"/>
                        </a:solidFill>
                        <a:latin typeface="Century Gothic" panose="020B0502020202020204" pitchFamily="34" charset="0"/>
                        <a:ea typeface="Roboto" charset="0"/>
                        <a:cs typeface="Calibri (Body)"/>
                      </a:endParaRPr>
                    </a:p>
                  </a:txBody>
                  <a:tcPr marL="114300" marR="11430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1828434" rtl="0" eaLnBrk="1" latinLnBrk="0" hangingPunct="1"/>
                      <a:r>
                        <a:rPr lang="en-GB" sz="3600" kern="1200" dirty="0">
                          <a:solidFill>
                            <a:schemeClr val="dk1"/>
                          </a:solidFill>
                          <a:effectLst/>
                          <a:latin typeface="+mn-lt"/>
                          <a:ea typeface="+mn-ea"/>
                          <a:cs typeface="+mn-cs"/>
                        </a:rPr>
                        <a:t>€</a:t>
                      </a:r>
                      <a:r>
                        <a:rPr lang="el-GR" sz="3600" kern="1200">
                          <a:solidFill>
                            <a:schemeClr val="dk1"/>
                          </a:solidFill>
                          <a:effectLst/>
                          <a:latin typeface="+mn-lt"/>
                          <a:ea typeface="+mn-ea"/>
                          <a:cs typeface="+mn-cs"/>
                        </a:rPr>
                        <a:t>45</a:t>
                      </a:r>
                      <a:r>
                        <a:rPr lang="en-GB" sz="3600" kern="1200">
                          <a:solidFill>
                            <a:schemeClr val="dk1"/>
                          </a:solidFill>
                          <a:effectLst/>
                          <a:latin typeface="+mn-lt"/>
                          <a:ea typeface="+mn-ea"/>
                          <a:cs typeface="+mn-cs"/>
                        </a:rPr>
                        <a:t> </a:t>
                      </a:r>
                      <a:r>
                        <a:rPr lang="el-GR" sz="3600" kern="1200" dirty="0">
                          <a:solidFill>
                            <a:schemeClr val="dk1"/>
                          </a:solidFill>
                          <a:effectLst/>
                          <a:latin typeface="+mn-lt"/>
                          <a:ea typeface="+mn-ea"/>
                          <a:cs typeface="+mn-cs"/>
                        </a:rPr>
                        <a:t>εκ. *</a:t>
                      </a:r>
                      <a:endParaRPr lang="en-GB" sz="3600" kern="1200" dirty="0">
                        <a:solidFill>
                          <a:schemeClr val="dk1"/>
                        </a:solidFill>
                        <a:effectLst/>
                        <a:latin typeface="+mn-lt"/>
                        <a:ea typeface="+mn-ea"/>
                        <a:cs typeface="+mn-cs"/>
                      </a:endParaRPr>
                    </a:p>
                  </a:txBody>
                  <a:tcPr marL="201760" marR="79055" marT="365819" marB="39533">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ΚΑΛΑΜΑΤΑ</a:t>
                      </a:r>
                      <a:endParaRPr lang="en-US" sz="3200" b="1"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 Αύξηση της επιρροής </a:t>
                      </a:r>
                      <a:r>
                        <a:rPr lang="el-GR" sz="3200" b="1" dirty="0">
                          <a:solidFill>
                            <a:schemeClr val="tx1"/>
                          </a:solidFill>
                          <a:latin typeface="Century Gothic" panose="020B0502020202020204" pitchFamily="34" charset="0"/>
                          <a:ea typeface="Roboto" charset="0"/>
                          <a:cs typeface="Roboto" charset="0"/>
                        </a:rPr>
                        <a:t>πολιτισμού στην οικονομία</a:t>
                      </a:r>
                    </a:p>
                    <a:p>
                      <a:pPr algn="l"/>
                      <a:r>
                        <a:rPr lang="el-GR" sz="3200" dirty="0">
                          <a:solidFill>
                            <a:schemeClr val="tx1"/>
                          </a:solidFill>
                          <a:latin typeface="Century Gothic" panose="020B0502020202020204" pitchFamily="34" charset="0"/>
                          <a:ea typeface="Roboto" charset="0"/>
                          <a:cs typeface="Roboto" charset="0"/>
                        </a:rPr>
                        <a:t>-  Ανάδειξη σε περιφερειακό </a:t>
                      </a:r>
                      <a:r>
                        <a:rPr lang="el-GR" sz="3200" b="1" dirty="0">
                          <a:solidFill>
                            <a:schemeClr val="tx1"/>
                          </a:solidFill>
                          <a:latin typeface="Century Gothic" panose="020B0502020202020204" pitchFamily="34" charset="0"/>
                          <a:ea typeface="Roboto" charset="0"/>
                          <a:cs typeface="Roboto" charset="0"/>
                        </a:rPr>
                        <a:t>πολιτιστικό κέντρο </a:t>
                      </a:r>
                    </a:p>
                    <a:p>
                      <a:pPr algn="l"/>
                      <a:r>
                        <a:rPr lang="el-GR" sz="3200" dirty="0">
                          <a:solidFill>
                            <a:schemeClr val="tx1"/>
                          </a:solidFill>
                          <a:latin typeface="Century Gothic" panose="020B0502020202020204" pitchFamily="34" charset="0"/>
                          <a:ea typeface="Roboto" charset="0"/>
                          <a:cs typeface="Roboto" charset="0"/>
                        </a:rPr>
                        <a:t>-  Κοινωνική και φυσική </a:t>
                      </a:r>
                      <a:r>
                        <a:rPr lang="el-GR" sz="3200" b="1" dirty="0">
                          <a:solidFill>
                            <a:schemeClr val="tx1"/>
                          </a:solidFill>
                          <a:latin typeface="Century Gothic" panose="020B0502020202020204" pitchFamily="34" charset="0"/>
                          <a:ea typeface="Roboto" charset="0"/>
                          <a:cs typeface="Roboto" charset="0"/>
                        </a:rPr>
                        <a:t>προσβασιμότητα</a:t>
                      </a:r>
                    </a:p>
                    <a:p>
                      <a:pPr algn="l"/>
                      <a:r>
                        <a:rPr lang="el-GR" sz="3200" dirty="0">
                          <a:solidFill>
                            <a:schemeClr val="tx1"/>
                          </a:solidFill>
                          <a:latin typeface="Century Gothic" panose="020B0502020202020204" pitchFamily="34" charset="0"/>
                          <a:ea typeface="Roboto" charset="0"/>
                          <a:cs typeface="Roboto" charset="0"/>
                        </a:rPr>
                        <a:t>- Ανάπτυξη  ΠΔΒ</a:t>
                      </a:r>
                    </a:p>
                    <a:p>
                      <a:pPr algn="l"/>
                      <a:endParaRPr lang="el-GR"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algn="ctr" defTabSz="1828434" rtl="0" eaLnBrk="1" latinLnBrk="0" hangingPunct="1"/>
                      <a:r>
                        <a:rPr lang="en-GB" sz="3600" kern="1200" dirty="0">
                          <a:solidFill>
                            <a:schemeClr val="dk1"/>
                          </a:solidFill>
                          <a:effectLst/>
                          <a:latin typeface="+mn-lt"/>
                          <a:ea typeface="+mn-ea"/>
                          <a:cs typeface="+mn-cs"/>
                        </a:rPr>
                        <a:t>€30 </a:t>
                      </a:r>
                      <a:r>
                        <a:rPr lang="el-GR" sz="3600" kern="1200" dirty="0">
                          <a:solidFill>
                            <a:schemeClr val="dk1"/>
                          </a:solidFill>
                          <a:effectLst/>
                          <a:latin typeface="+mn-lt"/>
                          <a:ea typeface="+mn-ea"/>
                          <a:cs typeface="+mn-cs"/>
                        </a:rPr>
                        <a:t>εκ. *</a:t>
                      </a:r>
                      <a:endParaRPr lang="en-GB" sz="3600" kern="1200" dirty="0">
                        <a:solidFill>
                          <a:schemeClr val="dk1"/>
                        </a:solidFill>
                        <a:effectLst/>
                        <a:latin typeface="+mn-lt"/>
                        <a:ea typeface="+mn-ea"/>
                        <a:cs typeface="+mn-cs"/>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bl>
          </a:graphicData>
        </a:graphic>
      </p:graphicFrame>
      <p:sp>
        <p:nvSpPr>
          <p:cNvPr id="5" name="TextBox 4">
            <a:extLst>
              <a:ext uri="{FF2B5EF4-FFF2-40B4-BE49-F238E27FC236}">
                <a16:creationId xmlns:a16="http://schemas.microsoft.com/office/drawing/2014/main" id="{9501E10F-BDE8-A740-B49D-0C9ED68104F5}"/>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2</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F6AFC71B-D4BC-6240-BAC6-4AC037F1305D}"/>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BF275502-93F7-3A4D-B378-7E48D904EAB5}"/>
              </a:ext>
            </a:extLst>
          </p:cNvPr>
          <p:cNvGraphicFramePr>
            <a:graphicFrameLocks noGrp="1"/>
          </p:cNvGraphicFramePr>
          <p:nvPr>
            <p:extLst>
              <p:ext uri="{D42A27DB-BD31-4B8C-83A1-F6EECF244321}">
                <p14:modId xmlns:p14="http://schemas.microsoft.com/office/powerpoint/2010/main" val="3698674590"/>
              </p:ext>
            </p:extLst>
          </p:nvPr>
        </p:nvGraphicFramePr>
        <p:xfrm>
          <a:off x="1781294" y="2492375"/>
          <a:ext cx="20596105" cy="10872068"/>
        </p:xfrm>
        <a:graphic>
          <a:graphicData uri="http://schemas.openxmlformats.org/drawingml/2006/table">
            <a:tbl>
              <a:tblPr firstRow="1" bandRow="1">
                <a:tableStyleId>{21E4AEA4-8DFA-4A89-87EB-49C32662AFE0}</a:tableStyleId>
              </a:tblPr>
              <a:tblGrid>
                <a:gridCol w="3222506">
                  <a:extLst>
                    <a:ext uri="{9D8B030D-6E8A-4147-A177-3AD203B41FA5}">
                      <a16:colId xmlns:a16="http://schemas.microsoft.com/office/drawing/2014/main" val="20000"/>
                    </a:ext>
                  </a:extLst>
                </a:gridCol>
                <a:gridCol w="12217400">
                  <a:extLst>
                    <a:ext uri="{9D8B030D-6E8A-4147-A177-3AD203B41FA5}">
                      <a16:colId xmlns:a16="http://schemas.microsoft.com/office/drawing/2014/main" val="20001"/>
                    </a:ext>
                  </a:extLst>
                </a:gridCol>
                <a:gridCol w="5156199">
                  <a:extLst>
                    <a:ext uri="{9D8B030D-6E8A-4147-A177-3AD203B41FA5}">
                      <a16:colId xmlns:a16="http://schemas.microsoft.com/office/drawing/2014/main" val="20002"/>
                    </a:ext>
                  </a:extLst>
                </a:gridCol>
              </a:tblGrid>
              <a:tr h="1129242">
                <a:tc>
                  <a:txBody>
                    <a:bodyPr/>
                    <a:lstStyle/>
                    <a:p>
                      <a:pPr algn="ctr"/>
                      <a:r>
                        <a:rPr lang="el-GR" sz="4800" dirty="0">
                          <a:solidFill>
                            <a:schemeClr val="bg1"/>
                          </a:solidFill>
                          <a:latin typeface="Roboto" charset="0"/>
                          <a:ea typeface="Roboto" charset="0"/>
                          <a:cs typeface="Roboto" charset="0"/>
                        </a:rPr>
                        <a:t>Πόλη</a:t>
                      </a:r>
                      <a:endParaRPr lang="en-US" sz="4800" dirty="0">
                        <a:solidFill>
                          <a:schemeClr val="bg1"/>
                        </a:solidFill>
                        <a:latin typeface="Roboto" charset="0"/>
                        <a:ea typeface="Roboto" charset="0"/>
                        <a:cs typeface="Roboto" charset="0"/>
                      </a:endParaRPr>
                    </a:p>
                  </a:txBody>
                  <a:tcPr marL="0" marR="0" marT="182909"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l"/>
                      <a:r>
                        <a:rPr lang="el-GR" sz="4800" dirty="0">
                          <a:solidFill>
                            <a:schemeClr val="bg1"/>
                          </a:solidFill>
                          <a:latin typeface="Roboto" charset="0"/>
                          <a:ea typeface="Roboto" charset="0"/>
                          <a:cs typeface="Roboto" charset="0"/>
                        </a:rPr>
                        <a:t>   Στόχοι – Επιδιώξεις - Όραμα</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l-GR" sz="4800" dirty="0">
                          <a:latin typeface="Roboto" charset="0"/>
                          <a:ea typeface="Roboto" charset="0"/>
                          <a:cs typeface="Roboto" charset="0"/>
                        </a:rPr>
                        <a:t>Προϋπολογισμός</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ΛΑΡΙΣΑ</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 Πολιτιστικός </a:t>
                      </a:r>
                      <a:r>
                        <a:rPr lang="el-GR" sz="3200" b="1" dirty="0">
                          <a:solidFill>
                            <a:schemeClr val="tx1"/>
                          </a:solidFill>
                          <a:latin typeface="Century Gothic" panose="020B0502020202020204" pitchFamily="34" charset="0"/>
                          <a:ea typeface="Roboto" charset="0"/>
                          <a:cs typeface="Roboto" charset="0"/>
                        </a:rPr>
                        <a:t>επαναπροσδιορισμός</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Δημιουργία</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εξωστρεφούς</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πολιτιστικου</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τομέα</a:t>
                      </a:r>
                      <a:endParaRPr lang="el-GR" sz="3200" b="1"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Μείωση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εξάρτησης</a:t>
                      </a:r>
                      <a:r>
                        <a:rPr lang="el-GR" sz="3200" b="1"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απο</a:t>
                      </a:r>
                      <a:r>
                        <a:rPr lang="el-GR" sz="3200" dirty="0">
                          <a:solidFill>
                            <a:schemeClr val="tx1"/>
                          </a:solidFill>
                          <a:latin typeface="Century Gothic" panose="020B0502020202020204" pitchFamily="34" charset="0"/>
                          <a:ea typeface="Roboto" charset="0"/>
                          <a:cs typeface="Roboto" charset="0"/>
                        </a:rPr>
                        <a:t>́ μορφές οικονομικής ανάπτυξης</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Βελτίωση</a:t>
                      </a:r>
                      <a:r>
                        <a:rPr lang="el-GR" sz="3200" dirty="0">
                          <a:solidFill>
                            <a:schemeClr val="tx1"/>
                          </a:solidFill>
                          <a:latin typeface="Century Gothic" panose="020B0502020202020204" pitchFamily="34" charset="0"/>
                          <a:ea typeface="Roboto" charset="0"/>
                          <a:cs typeface="Roboto" charset="0"/>
                        </a:rPr>
                        <a:t> της </a:t>
                      </a:r>
                      <a:r>
                        <a:rPr lang="el-GR" sz="3200" b="1" dirty="0" err="1">
                          <a:solidFill>
                            <a:schemeClr val="tx1"/>
                          </a:solidFill>
                          <a:latin typeface="Century Gothic" panose="020B0502020202020204" pitchFamily="34" charset="0"/>
                          <a:ea typeface="Roboto" charset="0"/>
                          <a:cs typeface="Roboto" charset="0"/>
                        </a:rPr>
                        <a:t>εικόνας</a:t>
                      </a:r>
                      <a:r>
                        <a:rPr lang="el-GR" sz="3200" b="1" dirty="0">
                          <a:solidFill>
                            <a:schemeClr val="tx1"/>
                          </a:solidFill>
                          <a:latin typeface="Century Gothic" panose="020B0502020202020204" pitchFamily="34" charset="0"/>
                          <a:ea typeface="Roboto" charset="0"/>
                          <a:cs typeface="Roboto" charset="0"/>
                        </a:rPr>
                        <a:t> πόλης</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Επαναπροσδιορισμός</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τουριστικου</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προφίλ</a:t>
                      </a:r>
                      <a:endParaRPr lang="el-GR" sz="3200" b="1"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Δημιουργία</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νέων</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πολιτιστικών</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επιχειρήσεων</a:t>
                      </a:r>
                      <a:endParaRPr lang="el-GR" sz="3200" b="1"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Ανάπτυξη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αστικών</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πολιτιστικών</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υποδομών</a:t>
                      </a:r>
                      <a:endParaRPr lang="el-GR" sz="3200" b="1" dirty="0">
                        <a:solidFill>
                          <a:schemeClr val="tx1"/>
                        </a:solidFill>
                        <a:latin typeface="Century Gothic" panose="020B0502020202020204" pitchFamily="34" charset="0"/>
                        <a:ea typeface="Roboto" charset="0"/>
                        <a:cs typeface="Roboto" charset="0"/>
                      </a:endParaRPr>
                    </a:p>
                    <a:p>
                      <a:pPr algn="l"/>
                      <a:endParaRPr lang="el-GR" sz="3200" b="1"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€29.3</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ΠΕΙΡΑΙΑΣ</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l-GR" sz="3200" b="1" dirty="0">
                          <a:effectLst/>
                          <a:latin typeface="Century Gothic" panose="020B0502020202020204" pitchFamily="34" charset="0"/>
                          <a:ea typeface="Roboto" charset="0"/>
                          <a:cs typeface="Calibri (Body)"/>
                        </a:rPr>
                        <a:t>- </a:t>
                      </a:r>
                      <a:r>
                        <a:rPr lang="el-GR" sz="3200" b="1" dirty="0" err="1">
                          <a:effectLst/>
                          <a:latin typeface="Century Gothic" panose="020B0502020202020204" pitchFamily="34" charset="0"/>
                          <a:ea typeface="Roboto" charset="0"/>
                          <a:cs typeface="Calibri (Body)"/>
                        </a:rPr>
                        <a:t>Μείωση</a:t>
                      </a:r>
                      <a:r>
                        <a:rPr lang="el-GR" sz="3200" b="1" dirty="0">
                          <a:effectLst/>
                          <a:latin typeface="Century Gothic" panose="020B0502020202020204" pitchFamily="34" charset="0"/>
                          <a:ea typeface="Roboto" charset="0"/>
                          <a:cs typeface="Calibri (Body)"/>
                        </a:rPr>
                        <a:t> </a:t>
                      </a:r>
                      <a:r>
                        <a:rPr lang="el-GR" sz="3200" b="1" dirty="0" err="1">
                          <a:effectLst/>
                          <a:latin typeface="Century Gothic" panose="020B0502020202020204" pitchFamily="34" charset="0"/>
                          <a:ea typeface="Roboto" charset="0"/>
                          <a:cs typeface="Calibri (Body)"/>
                        </a:rPr>
                        <a:t>εξάρτησης</a:t>
                      </a:r>
                      <a:r>
                        <a:rPr lang="el-GR" sz="3200" dirty="0">
                          <a:effectLst/>
                          <a:latin typeface="Century Gothic" panose="020B0502020202020204" pitchFamily="34" charset="0"/>
                          <a:ea typeface="Roboto" charset="0"/>
                          <a:cs typeface="Calibri (Body)"/>
                        </a:rPr>
                        <a:t> </a:t>
                      </a:r>
                      <a:r>
                        <a:rPr lang="el-GR" sz="3200" dirty="0" err="1">
                          <a:effectLst/>
                          <a:latin typeface="Century Gothic" panose="020B0502020202020204" pitchFamily="34" charset="0"/>
                          <a:ea typeface="Roboto" charset="0"/>
                          <a:cs typeface="Calibri (Body)"/>
                        </a:rPr>
                        <a:t>απο</a:t>
                      </a:r>
                      <a:r>
                        <a:rPr lang="el-GR" sz="3200" dirty="0">
                          <a:effectLst/>
                          <a:latin typeface="Century Gothic" panose="020B0502020202020204" pitchFamily="34" charset="0"/>
                          <a:ea typeface="Roboto" charset="0"/>
                          <a:cs typeface="Calibri (Body)"/>
                        </a:rPr>
                        <a:t>́ μορφές οικονομικής ανάπτυξης</a:t>
                      </a:r>
                      <a:endParaRPr lang="en-GB" sz="3200" dirty="0">
                        <a:effectLst/>
                        <a:latin typeface="Century Gothic" panose="020B0502020202020204" pitchFamily="34" charset="0"/>
                        <a:ea typeface="Roboto" charset="0"/>
                        <a:cs typeface="Calibri (Body)"/>
                      </a:endParaRPr>
                    </a:p>
                    <a:p>
                      <a:pPr marL="457200" indent="-457200" algn="just">
                        <a:spcAft>
                          <a:spcPts val="0"/>
                        </a:spcAft>
                        <a:buFontTx/>
                        <a:buChar char="-"/>
                      </a:pPr>
                      <a:r>
                        <a:rPr lang="el-GR" sz="3200" b="1" dirty="0" err="1">
                          <a:effectLst/>
                          <a:latin typeface="Century Gothic" panose="020B0502020202020204" pitchFamily="34" charset="0"/>
                          <a:ea typeface="Roboto" charset="0"/>
                          <a:cs typeface="Calibri (Body)"/>
                        </a:rPr>
                        <a:t>Νέα</a:t>
                      </a:r>
                      <a:r>
                        <a:rPr lang="el-GR" sz="3200" b="1" dirty="0">
                          <a:effectLst/>
                          <a:latin typeface="Century Gothic" panose="020B0502020202020204" pitchFamily="34" charset="0"/>
                          <a:ea typeface="Roboto" charset="0"/>
                          <a:cs typeface="Calibri (Body)"/>
                        </a:rPr>
                        <a:t> </a:t>
                      </a:r>
                      <a:r>
                        <a:rPr lang="el-GR" sz="3200" b="1" dirty="0" err="1">
                          <a:effectLst/>
                          <a:latin typeface="Century Gothic" panose="020B0502020202020204" pitchFamily="34" charset="0"/>
                          <a:ea typeface="Roboto" charset="0"/>
                          <a:cs typeface="Calibri (Body)"/>
                        </a:rPr>
                        <a:t>εργαλεία</a:t>
                      </a:r>
                      <a:r>
                        <a:rPr lang="el-GR" sz="3200" dirty="0">
                          <a:effectLst/>
                          <a:latin typeface="Century Gothic" panose="020B0502020202020204" pitchFamily="34" charset="0"/>
                          <a:ea typeface="Roboto" charset="0"/>
                          <a:cs typeface="Calibri (Body)"/>
                        </a:rPr>
                        <a:t> στον πολιτισμό</a:t>
                      </a:r>
                    </a:p>
                    <a:p>
                      <a:pPr marL="457200" indent="-457200" algn="just">
                        <a:spcAft>
                          <a:spcPts val="0"/>
                        </a:spcAft>
                        <a:buFontTx/>
                        <a:buChar char="-"/>
                      </a:pPr>
                      <a:r>
                        <a:rPr lang="el-GR" sz="3200" b="1" kern="1200" dirty="0" err="1">
                          <a:solidFill>
                            <a:schemeClr val="dk1"/>
                          </a:solidFill>
                          <a:effectLst/>
                          <a:latin typeface="Century Gothic" panose="020B0502020202020204" pitchFamily="34" charset="0"/>
                          <a:ea typeface="+mn-ea"/>
                          <a:cs typeface="+mn-cs"/>
                        </a:rPr>
                        <a:t>Συνεργασίες</a:t>
                      </a:r>
                      <a:r>
                        <a:rPr lang="el-GR" sz="3200" b="1" kern="1200" dirty="0">
                          <a:solidFill>
                            <a:schemeClr val="dk1"/>
                          </a:solidFill>
                          <a:effectLst/>
                          <a:latin typeface="Century Gothic" panose="020B0502020202020204" pitchFamily="34" charset="0"/>
                          <a:ea typeface="+mn-ea"/>
                          <a:cs typeface="+mn-cs"/>
                        </a:rPr>
                        <a:t>, </a:t>
                      </a:r>
                      <a:r>
                        <a:rPr lang="el-GR" sz="3200" b="1" kern="1200" dirty="0" err="1">
                          <a:solidFill>
                            <a:schemeClr val="dk1"/>
                          </a:solidFill>
                          <a:effectLst/>
                          <a:latin typeface="Century Gothic" panose="020B0502020202020204" pitchFamily="34" charset="0"/>
                          <a:ea typeface="+mn-ea"/>
                          <a:cs typeface="+mn-cs"/>
                        </a:rPr>
                        <a:t>συμπράξεις</a:t>
                      </a:r>
                      <a:r>
                        <a:rPr lang="el-GR" sz="3200" b="1" kern="1200" dirty="0">
                          <a:solidFill>
                            <a:schemeClr val="dk1"/>
                          </a:solidFill>
                          <a:effectLst/>
                          <a:latin typeface="Century Gothic" panose="020B0502020202020204" pitchFamily="34" charset="0"/>
                          <a:ea typeface="+mn-ea"/>
                          <a:cs typeface="+mn-cs"/>
                        </a:rPr>
                        <a:t> </a:t>
                      </a:r>
                      <a:r>
                        <a:rPr lang="el-GR" sz="3200" b="0" kern="1200" dirty="0">
                          <a:solidFill>
                            <a:schemeClr val="dk1"/>
                          </a:solidFill>
                          <a:effectLst/>
                          <a:latin typeface="Century Gothic" panose="020B0502020202020204" pitchFamily="34" charset="0"/>
                          <a:ea typeface="+mn-ea"/>
                          <a:cs typeface="+mn-cs"/>
                        </a:rPr>
                        <a:t>που </a:t>
                      </a:r>
                      <a:r>
                        <a:rPr lang="el-GR" sz="3200" b="0" kern="1200" dirty="0" err="1">
                          <a:solidFill>
                            <a:schemeClr val="dk1"/>
                          </a:solidFill>
                          <a:effectLst/>
                          <a:latin typeface="Century Gothic" panose="020B0502020202020204" pitchFamily="34" charset="0"/>
                          <a:ea typeface="+mn-ea"/>
                          <a:cs typeface="+mn-cs"/>
                        </a:rPr>
                        <a:t>ευνοούν</a:t>
                      </a:r>
                      <a:r>
                        <a:rPr lang="el-GR" sz="3200" b="0" kern="1200" dirty="0">
                          <a:solidFill>
                            <a:schemeClr val="dk1"/>
                          </a:solidFill>
                          <a:effectLst/>
                          <a:latin typeface="Century Gothic" panose="020B0502020202020204" pitchFamily="34" charset="0"/>
                          <a:ea typeface="+mn-ea"/>
                          <a:cs typeface="+mn-cs"/>
                        </a:rPr>
                        <a:t> το </a:t>
                      </a:r>
                      <a:r>
                        <a:rPr lang="el-GR" sz="3200" b="1" kern="1200" dirty="0" err="1">
                          <a:solidFill>
                            <a:schemeClr val="dk1"/>
                          </a:solidFill>
                          <a:effectLst/>
                          <a:latin typeface="Century Gothic" panose="020B0502020202020204" pitchFamily="34" charset="0"/>
                          <a:ea typeface="+mn-ea"/>
                          <a:cs typeface="+mn-cs"/>
                        </a:rPr>
                        <a:t>εμπόριο</a:t>
                      </a:r>
                      <a:r>
                        <a:rPr lang="el-GR" sz="3200" kern="1200" dirty="0">
                          <a:solidFill>
                            <a:schemeClr val="dk1"/>
                          </a:solidFill>
                          <a:effectLst/>
                          <a:latin typeface="Century Gothic" panose="020B0502020202020204" pitchFamily="34" charset="0"/>
                          <a:ea typeface="+mn-ea"/>
                          <a:cs typeface="+mn-cs"/>
                        </a:rPr>
                        <a:t> και την </a:t>
                      </a:r>
                      <a:r>
                        <a:rPr lang="el-GR" sz="3200" kern="1200" dirty="0" err="1">
                          <a:solidFill>
                            <a:schemeClr val="dk1"/>
                          </a:solidFill>
                          <a:effectLst/>
                          <a:latin typeface="Century Gothic" panose="020B0502020202020204" pitchFamily="34" charset="0"/>
                          <a:ea typeface="+mn-ea"/>
                          <a:cs typeface="+mn-cs"/>
                        </a:rPr>
                        <a:t>επιχειρηματικότητα</a:t>
                      </a:r>
                      <a:r>
                        <a:rPr lang="en-GB" sz="3200" dirty="0">
                          <a:effectLst/>
                          <a:latin typeface="Century Gothic" panose="020B0502020202020204" pitchFamily="34" charset="0"/>
                        </a:rPr>
                        <a:t> </a:t>
                      </a:r>
                      <a:endParaRPr lang="el-GR" sz="3200" dirty="0">
                        <a:effectLst/>
                        <a:latin typeface="Century Gothic" panose="020B0502020202020204" pitchFamily="34" charset="0"/>
                        <a:ea typeface="Roboto" charset="0"/>
                      </a:endParaRPr>
                    </a:p>
                  </a:txBody>
                  <a:tcPr marL="114300" marR="11430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€12</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ΙΩΑΝΝΙΝΑ</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Αντιμετώπιση των δυσμενών συνθηκών  της πόλης και της ευρύτερη περιοχής (Γεωγραφικοί, οικονομικοί δυσχέρεια) </a:t>
                      </a:r>
                    </a:p>
                    <a:p>
                      <a:pPr algn="l"/>
                      <a:r>
                        <a:rPr lang="el-GR" sz="3200" dirty="0">
                          <a:solidFill>
                            <a:schemeClr val="tx1"/>
                          </a:solidFill>
                          <a:latin typeface="Century Gothic" panose="020B0502020202020204" pitchFamily="34" charset="0"/>
                          <a:ea typeface="Roboto" charset="0"/>
                          <a:cs typeface="Roboto" charset="0"/>
                        </a:rPr>
                        <a:t>- Επαναπροσδιορισμός Ταυτότητας Πόλης</a:t>
                      </a:r>
                    </a:p>
                    <a:p>
                      <a:pPr algn="l"/>
                      <a:r>
                        <a:rPr lang="el-GR" sz="3200" dirty="0">
                          <a:solidFill>
                            <a:schemeClr val="tx1"/>
                          </a:solidFill>
                          <a:latin typeface="Century Gothic" panose="020B0502020202020204" pitchFamily="34" charset="0"/>
                          <a:ea typeface="Roboto" charset="0"/>
                          <a:cs typeface="Roboto" charset="0"/>
                        </a:rPr>
                        <a:t>- Νέο </a:t>
                      </a:r>
                      <a:r>
                        <a:rPr lang="el-GR" sz="3200" dirty="0" err="1">
                          <a:solidFill>
                            <a:schemeClr val="tx1"/>
                          </a:solidFill>
                          <a:latin typeface="Century Gothic" panose="020B0502020202020204" pitchFamily="34" charset="0"/>
                          <a:ea typeface="Roboto" charset="0"/>
                          <a:cs typeface="Roboto" charset="0"/>
                        </a:rPr>
                        <a:t>μοντέλο</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αστικής</a:t>
                      </a:r>
                      <a:r>
                        <a:rPr lang="el-GR" sz="3200" dirty="0">
                          <a:solidFill>
                            <a:schemeClr val="tx1"/>
                          </a:solidFill>
                          <a:latin typeface="Century Gothic" panose="020B0502020202020204" pitchFamily="34" charset="0"/>
                          <a:ea typeface="Roboto" charset="0"/>
                          <a:cs typeface="Roboto" charset="0"/>
                        </a:rPr>
                        <a:t> και </a:t>
                      </a:r>
                      <a:r>
                        <a:rPr lang="el-GR" sz="3200" dirty="0" err="1">
                          <a:solidFill>
                            <a:schemeClr val="tx1"/>
                          </a:solidFill>
                          <a:latin typeface="Century Gothic" panose="020B0502020202020204" pitchFamily="34" charset="0"/>
                          <a:ea typeface="Roboto" charset="0"/>
                          <a:cs typeface="Roboto" charset="0"/>
                        </a:rPr>
                        <a:t>περιφερειακής</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ανάπτυξης</a:t>
                      </a:r>
                      <a:endParaRPr lang="el-GR"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€24,6</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77146551"/>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ΜΕΣΟΛΟΓΓΙ</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Δεν υπάρχει διαθέσιμο </a:t>
                      </a:r>
                      <a:r>
                        <a:rPr lang="en-GB" sz="3200" dirty="0" err="1">
                          <a:solidFill>
                            <a:schemeClr val="tx1"/>
                          </a:solidFill>
                          <a:latin typeface="Century Gothic" panose="020B0502020202020204" pitchFamily="34" charset="0"/>
                          <a:ea typeface="Roboto" charset="0"/>
                          <a:cs typeface="Roboto" charset="0"/>
                        </a:rPr>
                        <a:t>bidbook</a:t>
                      </a:r>
                      <a:endParaRPr lang="el-GR"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en-US" sz="3200" dirty="0">
                          <a:solidFill>
                            <a:schemeClr val="tx1"/>
                          </a:solidFill>
                          <a:latin typeface="Century Gothic" panose="020B0502020202020204" pitchFamily="34" charset="0"/>
                          <a:ea typeface="Roboto" charset="0"/>
                          <a:cs typeface="Roboto" charset="0"/>
                        </a:rPr>
                        <a:t>€</a:t>
                      </a:r>
                      <a:r>
                        <a:rPr lang="en-GB" sz="3200" dirty="0">
                          <a:solidFill>
                            <a:schemeClr val="tx1"/>
                          </a:solidFill>
                          <a:latin typeface="Century Gothic" panose="020B0502020202020204" pitchFamily="34" charset="0"/>
                          <a:ea typeface="Roboto" charset="0"/>
                          <a:cs typeface="Roboto" charset="0"/>
                        </a:rPr>
                        <a:t>300.00</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846523114"/>
                  </a:ext>
                </a:extLst>
              </a:tr>
            </a:tbl>
          </a:graphicData>
        </a:graphic>
      </p:graphicFrame>
      <p:sp>
        <p:nvSpPr>
          <p:cNvPr id="5" name="TextBox 4">
            <a:extLst>
              <a:ext uri="{FF2B5EF4-FFF2-40B4-BE49-F238E27FC236}">
                <a16:creationId xmlns:a16="http://schemas.microsoft.com/office/drawing/2014/main" id="{9501E10F-BDE8-A740-B49D-0C9ED68104F5}"/>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3</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F6AFC71B-D4BC-6240-BAC6-4AC037F1305D}"/>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extLst>
      <p:ext uri="{BB962C8B-B14F-4D97-AF65-F5344CB8AC3E}">
        <p14:creationId xmlns:p14="http://schemas.microsoft.com/office/powerpoint/2010/main" val="373594913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BF275502-93F7-3A4D-B378-7E48D904EAB5}"/>
              </a:ext>
            </a:extLst>
          </p:cNvPr>
          <p:cNvGraphicFramePr>
            <a:graphicFrameLocks noGrp="1"/>
          </p:cNvGraphicFramePr>
          <p:nvPr>
            <p:extLst>
              <p:ext uri="{D42A27DB-BD31-4B8C-83A1-F6EECF244321}">
                <p14:modId xmlns:p14="http://schemas.microsoft.com/office/powerpoint/2010/main" val="2822880378"/>
              </p:ext>
            </p:extLst>
          </p:nvPr>
        </p:nvGraphicFramePr>
        <p:xfrm>
          <a:off x="1781294" y="2492375"/>
          <a:ext cx="20596105" cy="10445348"/>
        </p:xfrm>
        <a:graphic>
          <a:graphicData uri="http://schemas.openxmlformats.org/drawingml/2006/table">
            <a:tbl>
              <a:tblPr firstRow="1" bandRow="1">
                <a:tableStyleId>{21E4AEA4-8DFA-4A89-87EB-49C32662AFE0}</a:tableStyleId>
              </a:tblPr>
              <a:tblGrid>
                <a:gridCol w="3222506">
                  <a:extLst>
                    <a:ext uri="{9D8B030D-6E8A-4147-A177-3AD203B41FA5}">
                      <a16:colId xmlns:a16="http://schemas.microsoft.com/office/drawing/2014/main" val="20000"/>
                    </a:ext>
                  </a:extLst>
                </a:gridCol>
                <a:gridCol w="12217400">
                  <a:extLst>
                    <a:ext uri="{9D8B030D-6E8A-4147-A177-3AD203B41FA5}">
                      <a16:colId xmlns:a16="http://schemas.microsoft.com/office/drawing/2014/main" val="20001"/>
                    </a:ext>
                  </a:extLst>
                </a:gridCol>
                <a:gridCol w="5156199">
                  <a:extLst>
                    <a:ext uri="{9D8B030D-6E8A-4147-A177-3AD203B41FA5}">
                      <a16:colId xmlns:a16="http://schemas.microsoft.com/office/drawing/2014/main" val="20002"/>
                    </a:ext>
                  </a:extLst>
                </a:gridCol>
              </a:tblGrid>
              <a:tr h="1129242">
                <a:tc>
                  <a:txBody>
                    <a:bodyPr/>
                    <a:lstStyle/>
                    <a:p>
                      <a:pPr algn="ctr"/>
                      <a:r>
                        <a:rPr lang="el-GR" sz="4800" dirty="0">
                          <a:solidFill>
                            <a:schemeClr val="bg1"/>
                          </a:solidFill>
                          <a:latin typeface="Roboto" charset="0"/>
                          <a:ea typeface="Roboto" charset="0"/>
                          <a:cs typeface="Roboto" charset="0"/>
                        </a:rPr>
                        <a:t>Πόλη</a:t>
                      </a:r>
                      <a:endParaRPr lang="en-US" sz="4800" dirty="0">
                        <a:solidFill>
                          <a:schemeClr val="bg1"/>
                        </a:solidFill>
                        <a:latin typeface="Roboto" charset="0"/>
                        <a:ea typeface="Roboto" charset="0"/>
                        <a:cs typeface="Roboto" charset="0"/>
                      </a:endParaRPr>
                    </a:p>
                  </a:txBody>
                  <a:tcPr marL="0" marR="0" marT="182909"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l"/>
                      <a:r>
                        <a:rPr lang="el-GR" sz="4800" dirty="0">
                          <a:solidFill>
                            <a:schemeClr val="bg1"/>
                          </a:solidFill>
                          <a:latin typeface="Roboto" charset="0"/>
                          <a:ea typeface="Roboto" charset="0"/>
                          <a:cs typeface="Roboto" charset="0"/>
                        </a:rPr>
                        <a:t>   Στόχοι – Επιδιώξεις - Όραμα</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l-GR" sz="4800" dirty="0">
                          <a:latin typeface="Roboto" charset="0"/>
                          <a:ea typeface="Roboto" charset="0"/>
                          <a:cs typeface="Roboto" charset="0"/>
                        </a:rPr>
                        <a:t>Προϋπολογισμός</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ΒΟΛΟΣ</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Αντιματώπιση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οικονομικης</a:t>
                      </a:r>
                      <a:r>
                        <a:rPr lang="el-GR" sz="3200" dirty="0">
                          <a:solidFill>
                            <a:schemeClr val="tx1"/>
                          </a:solidFill>
                          <a:latin typeface="Century Gothic" panose="020B0502020202020204" pitchFamily="34" charset="0"/>
                          <a:ea typeface="Roboto" charset="0"/>
                          <a:cs typeface="Roboto" charset="0"/>
                        </a:rPr>
                        <a:t>́ και </a:t>
                      </a:r>
                      <a:r>
                        <a:rPr lang="el-GR" sz="3200" dirty="0" err="1">
                          <a:solidFill>
                            <a:schemeClr val="tx1"/>
                          </a:solidFill>
                          <a:latin typeface="Century Gothic" panose="020B0502020202020204" pitchFamily="34" charset="0"/>
                          <a:ea typeface="Roboto" charset="0"/>
                          <a:cs typeface="Roboto" charset="0"/>
                        </a:rPr>
                        <a:t>θεσμικής</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κρίση</a:t>
                      </a:r>
                      <a:endParaRPr lang="el-GR" sz="3200" b="1"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Ανάδειξη του πολιτισμού́, ως </a:t>
                      </a:r>
                      <a:r>
                        <a:rPr lang="el-GR" sz="3200" b="1" dirty="0" err="1">
                          <a:solidFill>
                            <a:schemeClr val="tx1"/>
                          </a:solidFill>
                          <a:latin typeface="Century Gothic" panose="020B0502020202020204" pitchFamily="34" charset="0"/>
                          <a:ea typeface="Roboto" charset="0"/>
                          <a:cs typeface="Roboto" charset="0"/>
                        </a:rPr>
                        <a:t>μοχλο</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ανάπτυξης</a:t>
                      </a:r>
                      <a:r>
                        <a:rPr lang="el-GR" sz="3200" dirty="0">
                          <a:solidFill>
                            <a:schemeClr val="tx1"/>
                          </a:solidFill>
                          <a:latin typeface="Century Gothic" panose="020B0502020202020204" pitchFamily="34" charset="0"/>
                          <a:ea typeface="Roboto" charset="0"/>
                          <a:cs typeface="Roboto" charset="0"/>
                        </a:rPr>
                        <a:t>, </a:t>
                      </a:r>
                    </a:p>
                    <a:p>
                      <a:pPr algn="l"/>
                      <a:r>
                        <a:rPr lang="el-GR" sz="3200" dirty="0">
                          <a:solidFill>
                            <a:schemeClr val="tx1"/>
                          </a:solidFill>
                          <a:latin typeface="Century Gothic" panose="020B0502020202020204" pitchFamily="34" charset="0"/>
                          <a:ea typeface="Roboto" charset="0"/>
                          <a:cs typeface="Roboto" charset="0"/>
                        </a:rPr>
                        <a:t>- Δημιουργία νέων </a:t>
                      </a:r>
                      <a:r>
                        <a:rPr lang="el-GR" sz="3200" b="1" dirty="0">
                          <a:solidFill>
                            <a:schemeClr val="tx1"/>
                          </a:solidFill>
                          <a:latin typeface="Century Gothic" panose="020B0502020202020204" pitchFamily="34" charset="0"/>
                          <a:ea typeface="Roboto" charset="0"/>
                          <a:cs typeface="Roboto" charset="0"/>
                        </a:rPr>
                        <a:t>θέσεων εργασίας, </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Δημιουργία</a:t>
                      </a:r>
                      <a:r>
                        <a:rPr lang="el-GR" sz="3200" dirty="0">
                          <a:solidFill>
                            <a:schemeClr val="tx1"/>
                          </a:solidFill>
                          <a:latin typeface="Century Gothic" panose="020B0502020202020204" pitchFamily="34" charset="0"/>
                          <a:ea typeface="Roboto" charset="0"/>
                          <a:cs typeface="Roboto" charset="0"/>
                        </a:rPr>
                        <a:t> και </a:t>
                      </a:r>
                      <a:r>
                        <a:rPr lang="el-GR" sz="3200" b="1" dirty="0" err="1">
                          <a:solidFill>
                            <a:schemeClr val="tx1"/>
                          </a:solidFill>
                          <a:latin typeface="Century Gothic" panose="020B0502020202020204" pitchFamily="34" charset="0"/>
                          <a:ea typeface="Roboto" charset="0"/>
                          <a:cs typeface="Roboto" charset="0"/>
                        </a:rPr>
                        <a:t>αναβάθμιση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υποδομών</a:t>
                      </a:r>
                      <a:r>
                        <a:rPr lang="el-GR" sz="3200" b="1" dirty="0">
                          <a:solidFill>
                            <a:schemeClr val="tx1"/>
                          </a:solidFill>
                          <a:latin typeface="Century Gothic" panose="020B0502020202020204" pitchFamily="34" charset="0"/>
                          <a:ea typeface="Roboto" charset="0"/>
                          <a:cs typeface="Roboto" charset="0"/>
                        </a:rPr>
                        <a:t>,</a:t>
                      </a:r>
                    </a:p>
                    <a:p>
                      <a:pPr algn="l"/>
                      <a:endParaRPr lang="el-GR"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€23</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ΤΡΙΠΟΛΗ</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l-GR" sz="3200" b="0" dirty="0">
                          <a:effectLst/>
                          <a:latin typeface="Century Gothic" panose="020B0502020202020204" pitchFamily="34" charset="0"/>
                          <a:ea typeface="Roboto" charset="0"/>
                          <a:cs typeface="Calibri (Body)"/>
                        </a:rPr>
                        <a:t>- Να </a:t>
                      </a:r>
                      <a:r>
                        <a:rPr lang="el-GR" sz="3200" b="0" dirty="0" err="1">
                          <a:effectLst/>
                          <a:latin typeface="Century Gothic" panose="020B0502020202020204" pitchFamily="34" charset="0"/>
                          <a:ea typeface="Roboto" charset="0"/>
                          <a:cs typeface="Calibri (Body)"/>
                        </a:rPr>
                        <a:t>πρωταγωνιστήσει</a:t>
                      </a:r>
                      <a:r>
                        <a:rPr lang="el-GR" sz="3200" b="0" dirty="0">
                          <a:effectLst/>
                          <a:latin typeface="Century Gothic" panose="020B0502020202020204" pitchFamily="34" charset="0"/>
                          <a:ea typeface="Roboto" charset="0"/>
                          <a:cs typeface="Calibri (Body)"/>
                        </a:rPr>
                        <a:t> σε </a:t>
                      </a:r>
                      <a:r>
                        <a:rPr lang="el-GR" sz="3200" b="0" dirty="0" err="1">
                          <a:effectLst/>
                          <a:latin typeface="Century Gothic" panose="020B0502020202020204" pitchFamily="34" charset="0"/>
                          <a:ea typeface="Roboto" charset="0"/>
                          <a:cs typeface="Calibri (Body)"/>
                        </a:rPr>
                        <a:t>ένα</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σχέδιο</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ευρωπαϊκής</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δικτύωσης</a:t>
                      </a:r>
                      <a:r>
                        <a:rPr lang="el-GR" sz="3200" b="0" dirty="0">
                          <a:effectLst/>
                          <a:latin typeface="Century Gothic" panose="020B0502020202020204" pitchFamily="34" charset="0"/>
                          <a:ea typeface="Roboto" charset="0"/>
                          <a:cs typeface="Calibri (Body)"/>
                        </a:rPr>
                        <a:t>.</a:t>
                      </a:r>
                    </a:p>
                    <a:p>
                      <a:pPr algn="just">
                        <a:spcAft>
                          <a:spcPts val="0"/>
                        </a:spcAft>
                      </a:pPr>
                      <a:r>
                        <a:rPr lang="el-GR" sz="3200" b="0" dirty="0">
                          <a:effectLst/>
                          <a:latin typeface="Century Gothic" panose="020B0502020202020204" pitchFamily="34" charset="0"/>
                          <a:ea typeface="Roboto" charset="0"/>
                          <a:cs typeface="Calibri (Body)"/>
                        </a:rPr>
                        <a:t>- </a:t>
                      </a:r>
                      <a:r>
                        <a:rPr lang="el-GR" sz="3200" b="1" dirty="0">
                          <a:effectLst/>
                          <a:latin typeface="Century Gothic" panose="020B0502020202020204" pitchFamily="34" charset="0"/>
                          <a:ea typeface="Roboto" charset="0"/>
                          <a:cs typeface="Calibri (Body)"/>
                        </a:rPr>
                        <a:t>Βελτίωση Εικόνας </a:t>
                      </a:r>
                      <a:r>
                        <a:rPr lang="el-GR" sz="3200" b="0" dirty="0">
                          <a:effectLst/>
                          <a:latin typeface="Century Gothic" panose="020B0502020202020204" pitchFamily="34" charset="0"/>
                          <a:ea typeface="Roboto" charset="0"/>
                          <a:cs typeface="Calibri (Body)"/>
                        </a:rPr>
                        <a:t>πόλης</a:t>
                      </a:r>
                    </a:p>
                    <a:p>
                      <a:pPr algn="just">
                        <a:spcAft>
                          <a:spcPts val="0"/>
                        </a:spcAft>
                      </a:pPr>
                      <a:r>
                        <a:rPr lang="el-GR" sz="3200" b="0" dirty="0">
                          <a:effectLst/>
                          <a:latin typeface="Century Gothic" panose="020B0502020202020204" pitchFamily="34" charset="0"/>
                          <a:ea typeface="Roboto" charset="0"/>
                          <a:cs typeface="Calibri (Body)"/>
                        </a:rPr>
                        <a:t>- Να </a:t>
                      </a:r>
                      <a:r>
                        <a:rPr lang="el-GR" sz="3200" b="0" dirty="0" err="1">
                          <a:effectLst/>
                          <a:latin typeface="Century Gothic" panose="020B0502020202020204" pitchFamily="34" charset="0"/>
                          <a:ea typeface="Roboto" charset="0"/>
                          <a:cs typeface="Calibri (Body)"/>
                        </a:rPr>
                        <a:t>βαθύνει</a:t>
                      </a:r>
                      <a:r>
                        <a:rPr lang="el-GR" sz="3200" b="0" dirty="0">
                          <a:effectLst/>
                          <a:latin typeface="Century Gothic" panose="020B0502020202020204" pitchFamily="34" charset="0"/>
                          <a:ea typeface="Roboto" charset="0"/>
                          <a:cs typeface="Calibri (Body)"/>
                        </a:rPr>
                        <a:t> τις </a:t>
                      </a:r>
                      <a:r>
                        <a:rPr lang="el-GR" sz="3200" b="1" dirty="0" err="1">
                          <a:effectLst/>
                          <a:latin typeface="Century Gothic" panose="020B0502020202020204" pitchFamily="34" charset="0"/>
                          <a:ea typeface="Roboto" charset="0"/>
                          <a:cs typeface="Calibri (Body)"/>
                        </a:rPr>
                        <a:t>δομές</a:t>
                      </a:r>
                      <a:r>
                        <a:rPr lang="el-GR" sz="3200" b="0" dirty="0">
                          <a:effectLst/>
                          <a:latin typeface="Century Gothic" panose="020B0502020202020204" pitchFamily="34" charset="0"/>
                          <a:ea typeface="Roboto" charset="0"/>
                          <a:cs typeface="Calibri (Body)"/>
                        </a:rPr>
                        <a:t> των </a:t>
                      </a:r>
                      <a:r>
                        <a:rPr lang="el-GR" sz="3200" b="0" dirty="0" err="1">
                          <a:effectLst/>
                          <a:latin typeface="Century Gothic" panose="020B0502020202020204" pitchFamily="34" charset="0"/>
                          <a:ea typeface="Roboto" charset="0"/>
                          <a:cs typeface="Calibri (Body)"/>
                        </a:rPr>
                        <a:t>πολιτιστικών</a:t>
                      </a:r>
                      <a:r>
                        <a:rPr lang="el-GR" sz="3200" b="0" dirty="0">
                          <a:effectLst/>
                          <a:latin typeface="Century Gothic" panose="020B0502020202020204" pitchFamily="34" charset="0"/>
                          <a:ea typeface="Roboto" charset="0"/>
                          <a:cs typeface="Calibri (Body)"/>
                        </a:rPr>
                        <a:t> της </a:t>
                      </a:r>
                      <a:r>
                        <a:rPr lang="el-GR" sz="3200" b="0" dirty="0" err="1">
                          <a:effectLst/>
                          <a:latin typeface="Century Gothic" panose="020B0502020202020204" pitchFamily="34" charset="0"/>
                          <a:ea typeface="Roboto" charset="0"/>
                          <a:cs typeface="Calibri (Body)"/>
                        </a:rPr>
                        <a:t>φορέων</a:t>
                      </a:r>
                      <a:r>
                        <a:rPr lang="el-GR" sz="3200" b="0" dirty="0">
                          <a:effectLst/>
                          <a:latin typeface="Century Gothic" panose="020B0502020202020204" pitchFamily="34" charset="0"/>
                          <a:ea typeface="Roboto" charset="0"/>
                          <a:cs typeface="Calibri (Body)"/>
                        </a:rPr>
                        <a:t> </a:t>
                      </a:r>
                    </a:p>
                    <a:p>
                      <a:pPr algn="just">
                        <a:spcAft>
                          <a:spcPts val="0"/>
                        </a:spcAft>
                      </a:pPr>
                      <a:r>
                        <a:rPr lang="el-GR" sz="3200" b="0" dirty="0">
                          <a:effectLst/>
                          <a:latin typeface="Century Gothic" panose="020B0502020202020204" pitchFamily="34" charset="0"/>
                          <a:ea typeface="Roboto" charset="0"/>
                          <a:cs typeface="Calibri (Body)"/>
                        </a:rPr>
                        <a:t>- </a:t>
                      </a:r>
                      <a:r>
                        <a:rPr lang="el-GR" sz="3200" b="1" dirty="0" err="1">
                          <a:effectLst/>
                          <a:latin typeface="Century Gothic" panose="020B0502020202020204" pitchFamily="34" charset="0"/>
                          <a:ea typeface="Roboto" charset="0"/>
                          <a:cs typeface="Calibri (Body)"/>
                        </a:rPr>
                        <a:t>Αναπτυξιακα</a:t>
                      </a:r>
                      <a:r>
                        <a:rPr lang="el-GR" sz="3200" b="1" dirty="0">
                          <a:effectLst/>
                          <a:latin typeface="Century Gothic" panose="020B0502020202020204" pitchFamily="34" charset="0"/>
                          <a:ea typeface="Roboto" charset="0"/>
                          <a:cs typeface="Calibri (Body)"/>
                        </a:rPr>
                        <a:t>́ </a:t>
                      </a:r>
                      <a:r>
                        <a:rPr lang="el-GR" sz="3200" b="1" dirty="0" err="1">
                          <a:effectLst/>
                          <a:latin typeface="Century Gothic" panose="020B0502020202020204" pitchFamily="34" charset="0"/>
                          <a:ea typeface="Roboto" charset="0"/>
                          <a:cs typeface="Calibri (Body)"/>
                        </a:rPr>
                        <a:t>οφέλη</a:t>
                      </a:r>
                      <a:r>
                        <a:rPr lang="el-GR" sz="3200" b="1" dirty="0">
                          <a:effectLst/>
                          <a:latin typeface="Century Gothic" panose="020B0502020202020204" pitchFamily="34" charset="0"/>
                          <a:ea typeface="Roboto" charset="0"/>
                          <a:cs typeface="Calibri (Body)"/>
                        </a:rPr>
                        <a:t> </a:t>
                      </a:r>
                      <a:r>
                        <a:rPr lang="el-GR" sz="3200" b="0" dirty="0">
                          <a:effectLst/>
                          <a:latin typeface="Century Gothic" panose="020B0502020202020204" pitchFamily="34" charset="0"/>
                          <a:ea typeface="Roboto" charset="0"/>
                          <a:cs typeface="Calibri (Body)"/>
                        </a:rPr>
                        <a:t>στην </a:t>
                      </a:r>
                      <a:r>
                        <a:rPr lang="el-GR" sz="3200" b="0" dirty="0" err="1">
                          <a:effectLst/>
                          <a:latin typeface="Century Gothic" panose="020B0502020202020204" pitchFamily="34" charset="0"/>
                          <a:ea typeface="Roboto" charset="0"/>
                          <a:cs typeface="Calibri (Body)"/>
                        </a:rPr>
                        <a:t>ευρύτερη</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ορεινη</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περιοχη</a:t>
                      </a:r>
                      <a:r>
                        <a:rPr lang="el-GR" sz="3200" b="0" dirty="0">
                          <a:effectLst/>
                          <a:latin typeface="Century Gothic" panose="020B0502020202020204" pitchFamily="34" charset="0"/>
                          <a:ea typeface="Roboto" charset="0"/>
                          <a:cs typeface="Calibri (Body)"/>
                        </a:rPr>
                        <a:t>́ της.</a:t>
                      </a:r>
                    </a:p>
                    <a:p>
                      <a:pPr marL="457200" indent="-457200" algn="just">
                        <a:spcAft>
                          <a:spcPts val="0"/>
                        </a:spcAft>
                        <a:buFontTx/>
                        <a:buChar char="-"/>
                      </a:pPr>
                      <a:endParaRPr lang="el-GR" sz="3200" b="0" dirty="0">
                        <a:effectLst/>
                        <a:latin typeface="Century Gothic" panose="020B0502020202020204" pitchFamily="34" charset="0"/>
                      </a:endParaRPr>
                    </a:p>
                  </a:txBody>
                  <a:tcPr marL="114300" marR="11430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€10.9</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ΚΕΡΚΥΡΑ</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457200" indent="-457200" algn="l">
                        <a:buFontTx/>
                        <a:buChar char="-"/>
                      </a:pPr>
                      <a:r>
                        <a:rPr lang="el-GR" sz="3200" dirty="0" err="1">
                          <a:solidFill>
                            <a:schemeClr val="tx1"/>
                          </a:solidFill>
                          <a:latin typeface="Century Gothic" panose="020B0502020202020204" pitchFamily="34" charset="0"/>
                          <a:ea typeface="Roboto" charset="0"/>
                          <a:cs typeface="Roboto" charset="0"/>
                        </a:rPr>
                        <a:t>Δημιουργικη</a:t>
                      </a:r>
                      <a:r>
                        <a:rPr lang="el-GR" sz="3200" dirty="0">
                          <a:solidFill>
                            <a:schemeClr val="tx1"/>
                          </a:solidFill>
                          <a:latin typeface="Century Gothic" panose="020B0502020202020204" pitchFamily="34" charset="0"/>
                          <a:ea typeface="Roboto" charset="0"/>
                          <a:cs typeface="Roboto" charset="0"/>
                        </a:rPr>
                        <a:t>́ και </a:t>
                      </a:r>
                      <a:r>
                        <a:rPr lang="el-GR" sz="3200" b="1" dirty="0" err="1">
                          <a:solidFill>
                            <a:schemeClr val="tx1"/>
                          </a:solidFill>
                          <a:latin typeface="Century Gothic" panose="020B0502020202020204" pitchFamily="34" charset="0"/>
                          <a:ea typeface="Roboto" charset="0"/>
                          <a:cs typeface="Roboto" charset="0"/>
                        </a:rPr>
                        <a:t>καλλιτεχνικη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ανάπτυξη</a:t>
                      </a:r>
                      <a:r>
                        <a:rPr lang="el-GR" sz="3200" b="1" dirty="0">
                          <a:solidFill>
                            <a:schemeClr val="tx1"/>
                          </a:solidFill>
                          <a:latin typeface="Century Gothic" panose="020B0502020202020204" pitchFamily="34" charset="0"/>
                          <a:ea typeface="Roboto" charset="0"/>
                          <a:cs typeface="Roboto" charset="0"/>
                        </a:rPr>
                        <a:t> </a:t>
                      </a:r>
                      <a:r>
                        <a:rPr lang="el-GR" sz="3200" dirty="0">
                          <a:solidFill>
                            <a:schemeClr val="tx1"/>
                          </a:solidFill>
                          <a:latin typeface="Century Gothic" panose="020B0502020202020204" pitchFamily="34" charset="0"/>
                          <a:ea typeface="Roboto" charset="0"/>
                          <a:cs typeface="Roboto" charset="0"/>
                        </a:rPr>
                        <a:t>που θα </a:t>
                      </a:r>
                      <a:r>
                        <a:rPr lang="el-GR" sz="3200" dirty="0" err="1">
                          <a:solidFill>
                            <a:schemeClr val="tx1"/>
                          </a:solidFill>
                          <a:latin typeface="Century Gothic" panose="020B0502020202020204" pitchFamily="34" charset="0"/>
                          <a:ea typeface="Roboto" charset="0"/>
                          <a:cs typeface="Roboto" charset="0"/>
                        </a:rPr>
                        <a:t>αναμορφώσει</a:t>
                      </a:r>
                      <a:r>
                        <a:rPr lang="el-GR" sz="3200" dirty="0">
                          <a:solidFill>
                            <a:schemeClr val="tx1"/>
                          </a:solidFill>
                          <a:latin typeface="Century Gothic" panose="020B0502020202020204" pitchFamily="34" charset="0"/>
                          <a:ea typeface="Roboto" charset="0"/>
                          <a:cs typeface="Roboto" charset="0"/>
                        </a:rPr>
                        <a:t> την </a:t>
                      </a:r>
                      <a:r>
                        <a:rPr lang="el-GR" sz="3200" b="1" dirty="0" err="1">
                          <a:solidFill>
                            <a:schemeClr val="tx1"/>
                          </a:solidFill>
                          <a:latin typeface="Century Gothic" panose="020B0502020202020204" pitchFamily="34" charset="0"/>
                          <a:ea typeface="Roboto" charset="0"/>
                          <a:cs typeface="Roboto" charset="0"/>
                        </a:rPr>
                        <a:t>οικονομικη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κοινωνικη</a:t>
                      </a:r>
                      <a:r>
                        <a:rPr lang="el-GR" sz="3200" b="1" dirty="0">
                          <a:solidFill>
                            <a:schemeClr val="tx1"/>
                          </a:solidFill>
                          <a:latin typeface="Century Gothic" panose="020B0502020202020204" pitchFamily="34" charset="0"/>
                          <a:ea typeface="Roboto" charset="0"/>
                          <a:cs typeface="Roboto" charset="0"/>
                        </a:rPr>
                        <a:t>́ και </a:t>
                      </a:r>
                      <a:r>
                        <a:rPr lang="el-GR" sz="3200" b="1" dirty="0" err="1">
                          <a:solidFill>
                            <a:schemeClr val="tx1"/>
                          </a:solidFill>
                          <a:latin typeface="Century Gothic" panose="020B0502020202020204" pitchFamily="34" charset="0"/>
                          <a:ea typeface="Roboto" charset="0"/>
                          <a:cs typeface="Roboto" charset="0"/>
                        </a:rPr>
                        <a:t>πολιτιστικη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ζωη</a:t>
                      </a:r>
                      <a:r>
                        <a:rPr lang="el-GR" sz="3200" dirty="0">
                          <a:solidFill>
                            <a:schemeClr val="tx1"/>
                          </a:solidFill>
                          <a:latin typeface="Century Gothic" panose="020B0502020202020204" pitchFamily="34" charset="0"/>
                          <a:ea typeface="Roboto" charset="0"/>
                          <a:cs typeface="Roboto" charset="0"/>
                        </a:rPr>
                        <a:t>́ της </a:t>
                      </a:r>
                      <a:r>
                        <a:rPr lang="el-GR" sz="3200" dirty="0" err="1">
                          <a:solidFill>
                            <a:schemeClr val="tx1"/>
                          </a:solidFill>
                          <a:latin typeface="Century Gothic" panose="020B0502020202020204" pitchFamily="34" charset="0"/>
                          <a:ea typeface="Roboto" charset="0"/>
                          <a:cs typeface="Roboto" charset="0"/>
                        </a:rPr>
                        <a:t>Κέρκυρας</a:t>
                      </a:r>
                      <a:endParaRPr lang="el-GR" sz="3200" dirty="0">
                        <a:solidFill>
                          <a:schemeClr val="tx1"/>
                        </a:solidFill>
                        <a:latin typeface="Century Gothic" panose="020B0502020202020204" pitchFamily="34" charset="0"/>
                        <a:ea typeface="Roboto" charset="0"/>
                        <a:cs typeface="Roboto" charset="0"/>
                      </a:endParaRPr>
                    </a:p>
                    <a:p>
                      <a:pPr marL="457200" indent="-457200" algn="l">
                        <a:buFontTx/>
                        <a:buChar char="-"/>
                      </a:pPr>
                      <a:r>
                        <a:rPr lang="el-GR" sz="3600" kern="1200" dirty="0" err="1">
                          <a:solidFill>
                            <a:schemeClr val="dk1"/>
                          </a:solidFill>
                          <a:effectLst/>
                          <a:latin typeface="+mn-lt"/>
                          <a:ea typeface="+mn-ea"/>
                          <a:cs typeface="+mn-cs"/>
                        </a:rPr>
                        <a:t>Ευκαιρίες</a:t>
                      </a:r>
                      <a:r>
                        <a:rPr lang="el-GR" sz="3600" kern="1200" dirty="0">
                          <a:solidFill>
                            <a:schemeClr val="dk1"/>
                          </a:solidFill>
                          <a:effectLst/>
                          <a:latin typeface="+mn-lt"/>
                          <a:ea typeface="+mn-ea"/>
                          <a:cs typeface="+mn-cs"/>
                        </a:rPr>
                        <a:t> </a:t>
                      </a:r>
                      <a:r>
                        <a:rPr lang="el-GR" sz="3600" kern="1200" dirty="0" err="1">
                          <a:solidFill>
                            <a:schemeClr val="dk1"/>
                          </a:solidFill>
                          <a:effectLst/>
                          <a:latin typeface="+mn-lt"/>
                          <a:ea typeface="+mn-ea"/>
                          <a:cs typeface="+mn-cs"/>
                        </a:rPr>
                        <a:t>τυπικής</a:t>
                      </a:r>
                      <a:r>
                        <a:rPr lang="el-GR" sz="3600" kern="1200" dirty="0">
                          <a:solidFill>
                            <a:schemeClr val="dk1"/>
                          </a:solidFill>
                          <a:effectLst/>
                          <a:latin typeface="+mn-lt"/>
                          <a:ea typeface="+mn-ea"/>
                          <a:cs typeface="+mn-cs"/>
                        </a:rPr>
                        <a:t> και </a:t>
                      </a:r>
                      <a:r>
                        <a:rPr lang="el-GR" sz="3600" kern="1200" dirty="0" err="1">
                          <a:solidFill>
                            <a:schemeClr val="dk1"/>
                          </a:solidFill>
                          <a:effectLst/>
                          <a:latin typeface="+mn-lt"/>
                          <a:ea typeface="+mn-ea"/>
                          <a:cs typeface="+mn-cs"/>
                        </a:rPr>
                        <a:t>άτυπης</a:t>
                      </a:r>
                      <a:r>
                        <a:rPr lang="el-GR" sz="3600" kern="1200" dirty="0">
                          <a:solidFill>
                            <a:schemeClr val="dk1"/>
                          </a:solidFill>
                          <a:effectLst/>
                          <a:latin typeface="+mn-lt"/>
                          <a:ea typeface="+mn-ea"/>
                          <a:cs typeface="+mn-cs"/>
                        </a:rPr>
                        <a:t> </a:t>
                      </a:r>
                      <a:r>
                        <a:rPr lang="el-GR" sz="3600" b="1" kern="1200" dirty="0" err="1">
                          <a:solidFill>
                            <a:schemeClr val="dk1"/>
                          </a:solidFill>
                          <a:effectLst/>
                          <a:latin typeface="+mn-lt"/>
                          <a:ea typeface="+mn-ea"/>
                          <a:cs typeface="+mn-cs"/>
                        </a:rPr>
                        <a:t>μάθησης</a:t>
                      </a:r>
                      <a:r>
                        <a:rPr lang="en-GB" sz="3200" dirty="0">
                          <a:effectLst/>
                        </a:rPr>
                        <a:t> </a:t>
                      </a:r>
                      <a:endParaRPr lang="el-GR" sz="3200" dirty="0">
                        <a:effectLst/>
                      </a:endParaRPr>
                    </a:p>
                    <a:p>
                      <a:pPr marL="457200" indent="-457200" algn="l">
                        <a:buFontTx/>
                        <a:buChar char="-"/>
                      </a:pPr>
                      <a:r>
                        <a:rPr lang="el-GR" sz="3200" dirty="0" err="1">
                          <a:solidFill>
                            <a:schemeClr val="tx1"/>
                          </a:solidFill>
                          <a:latin typeface="Century Gothic" panose="020B0502020202020204" pitchFamily="34" charset="0"/>
                          <a:ea typeface="Roboto" charset="0"/>
                          <a:cs typeface="Roboto" charset="0"/>
                        </a:rPr>
                        <a:t>Βέλτιστη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πρακτικη</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επαγγελματικη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ανάπτυξη</a:t>
                      </a:r>
                      <a:r>
                        <a:rPr lang="el-GR" sz="3200" b="1" dirty="0">
                          <a:solidFill>
                            <a:schemeClr val="tx1"/>
                          </a:solidFill>
                          <a:latin typeface="Century Gothic" panose="020B0502020202020204" pitchFamily="34" charset="0"/>
                          <a:ea typeface="Roboto" charset="0"/>
                          <a:cs typeface="Roboto" charset="0"/>
                        </a:rPr>
                        <a:t> </a:t>
                      </a: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€19</a:t>
                      </a:r>
                      <a:r>
                        <a:rPr lang="el-GR" sz="3200" dirty="0">
                          <a:solidFill>
                            <a:schemeClr val="tx1"/>
                          </a:solidFill>
                          <a:latin typeface="Century Gothic" panose="020B0502020202020204" pitchFamily="34" charset="0"/>
                          <a:ea typeface="Roboto" charset="0"/>
                          <a:cs typeface="Roboto" charset="0"/>
                        </a:rPr>
                        <a:t>.05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77146551"/>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ΜΥΤΙΛΗΝΗ</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457200" indent="-457200" algn="l">
                        <a:buFontTx/>
                        <a:buChar char="-"/>
                      </a:pPr>
                      <a:r>
                        <a:rPr lang="el-GR" sz="3200" b="1" dirty="0">
                          <a:solidFill>
                            <a:schemeClr val="tx1"/>
                          </a:solidFill>
                          <a:latin typeface="Century Gothic" panose="020B0502020202020204" pitchFamily="34" charset="0"/>
                          <a:ea typeface="Roboto" charset="0"/>
                          <a:cs typeface="Roboto" charset="0"/>
                        </a:rPr>
                        <a:t>???</a:t>
                      </a: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en-US" sz="3200" dirty="0">
                          <a:solidFill>
                            <a:schemeClr val="tx1"/>
                          </a:solidFill>
                          <a:latin typeface="Century Gothic" panose="020B0502020202020204" pitchFamily="34" charset="0"/>
                          <a:ea typeface="Roboto" charset="0"/>
                          <a:cs typeface="Roboto" charset="0"/>
                        </a:rPr>
                        <a:t>€</a:t>
                      </a:r>
                      <a:r>
                        <a:rPr lang="el-GR" sz="3200" dirty="0">
                          <a:solidFill>
                            <a:schemeClr val="tx1"/>
                          </a:solidFill>
                          <a:latin typeface="Century Gothic" panose="020B0502020202020204" pitchFamily="34" charset="0"/>
                          <a:ea typeface="Roboto" charset="0"/>
                          <a:cs typeface="Roboto" charset="0"/>
                        </a:rPr>
                        <a:t>27.3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3878178214"/>
                  </a:ext>
                </a:extLst>
              </a:tr>
            </a:tbl>
          </a:graphicData>
        </a:graphic>
      </p:graphicFrame>
      <p:sp>
        <p:nvSpPr>
          <p:cNvPr id="5" name="TextBox 4">
            <a:extLst>
              <a:ext uri="{FF2B5EF4-FFF2-40B4-BE49-F238E27FC236}">
                <a16:creationId xmlns:a16="http://schemas.microsoft.com/office/drawing/2014/main" id="{9501E10F-BDE8-A740-B49D-0C9ED68104F5}"/>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4</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F6AFC71B-D4BC-6240-BAC6-4AC037F1305D}"/>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extLst>
      <p:ext uri="{BB962C8B-B14F-4D97-AF65-F5344CB8AC3E}">
        <p14:creationId xmlns:p14="http://schemas.microsoft.com/office/powerpoint/2010/main" val="22764355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a:extLst>
              <a:ext uri="{FF2B5EF4-FFF2-40B4-BE49-F238E27FC236}">
                <a16:creationId xmlns:a16="http://schemas.microsoft.com/office/drawing/2014/main" id="{BF275502-93F7-3A4D-B378-7E48D904EAB5}"/>
              </a:ext>
            </a:extLst>
          </p:cNvPr>
          <p:cNvGraphicFramePr>
            <a:graphicFrameLocks noGrp="1"/>
          </p:cNvGraphicFramePr>
          <p:nvPr>
            <p:extLst>
              <p:ext uri="{D42A27DB-BD31-4B8C-83A1-F6EECF244321}">
                <p14:modId xmlns:p14="http://schemas.microsoft.com/office/powerpoint/2010/main" val="1286127441"/>
              </p:ext>
            </p:extLst>
          </p:nvPr>
        </p:nvGraphicFramePr>
        <p:xfrm>
          <a:off x="1781294" y="2492375"/>
          <a:ext cx="20596105" cy="10718186"/>
        </p:xfrm>
        <a:graphic>
          <a:graphicData uri="http://schemas.openxmlformats.org/drawingml/2006/table">
            <a:tbl>
              <a:tblPr firstRow="1" bandRow="1">
                <a:tableStyleId>{21E4AEA4-8DFA-4A89-87EB-49C32662AFE0}</a:tableStyleId>
              </a:tblPr>
              <a:tblGrid>
                <a:gridCol w="3222506">
                  <a:extLst>
                    <a:ext uri="{9D8B030D-6E8A-4147-A177-3AD203B41FA5}">
                      <a16:colId xmlns:a16="http://schemas.microsoft.com/office/drawing/2014/main" val="20000"/>
                    </a:ext>
                  </a:extLst>
                </a:gridCol>
                <a:gridCol w="12217400">
                  <a:extLst>
                    <a:ext uri="{9D8B030D-6E8A-4147-A177-3AD203B41FA5}">
                      <a16:colId xmlns:a16="http://schemas.microsoft.com/office/drawing/2014/main" val="20001"/>
                    </a:ext>
                  </a:extLst>
                </a:gridCol>
                <a:gridCol w="5156199">
                  <a:extLst>
                    <a:ext uri="{9D8B030D-6E8A-4147-A177-3AD203B41FA5}">
                      <a16:colId xmlns:a16="http://schemas.microsoft.com/office/drawing/2014/main" val="20002"/>
                    </a:ext>
                  </a:extLst>
                </a:gridCol>
              </a:tblGrid>
              <a:tr h="1129242">
                <a:tc>
                  <a:txBody>
                    <a:bodyPr/>
                    <a:lstStyle/>
                    <a:p>
                      <a:pPr algn="ctr"/>
                      <a:r>
                        <a:rPr lang="el-GR" sz="4800" dirty="0">
                          <a:solidFill>
                            <a:schemeClr val="bg1"/>
                          </a:solidFill>
                          <a:latin typeface="Roboto" charset="0"/>
                          <a:ea typeface="Roboto" charset="0"/>
                          <a:cs typeface="Roboto" charset="0"/>
                        </a:rPr>
                        <a:t>Πόλη</a:t>
                      </a:r>
                      <a:endParaRPr lang="en-US" sz="4800" dirty="0">
                        <a:solidFill>
                          <a:schemeClr val="bg1"/>
                        </a:solidFill>
                        <a:latin typeface="Roboto" charset="0"/>
                        <a:ea typeface="Roboto" charset="0"/>
                        <a:cs typeface="Roboto" charset="0"/>
                      </a:endParaRPr>
                    </a:p>
                  </a:txBody>
                  <a:tcPr marL="0" marR="0" marT="182909"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l"/>
                      <a:r>
                        <a:rPr lang="el-GR" sz="4800" dirty="0">
                          <a:solidFill>
                            <a:schemeClr val="bg1"/>
                          </a:solidFill>
                          <a:latin typeface="Roboto" charset="0"/>
                          <a:ea typeface="Roboto" charset="0"/>
                          <a:cs typeface="Roboto" charset="0"/>
                        </a:rPr>
                        <a:t>   Στόχοι – Επιδιώξεις - Όραμα</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tcPr>
                </a:tc>
                <a:tc>
                  <a:txBody>
                    <a:bodyPr/>
                    <a:lstStyle/>
                    <a:p>
                      <a:pPr algn="ctr"/>
                      <a:r>
                        <a:rPr lang="el-GR" sz="4800" dirty="0">
                          <a:latin typeface="Roboto" charset="0"/>
                          <a:ea typeface="Roboto" charset="0"/>
                          <a:cs typeface="Roboto" charset="0"/>
                        </a:rPr>
                        <a:t>Προϋπολογισμός</a:t>
                      </a:r>
                      <a:endParaRPr lang="en-US" sz="4800" dirty="0">
                        <a:solidFill>
                          <a:schemeClr val="bg1"/>
                        </a:solidFill>
                        <a:latin typeface="Roboto" charset="0"/>
                        <a:ea typeface="Roboto" charset="0"/>
                        <a:cs typeface="Roboto" charset="0"/>
                      </a:endParaRPr>
                    </a:p>
                  </a:txBody>
                  <a:tcPr marL="0" marR="79055" marT="151340" marB="0">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10000"/>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ΣΑΛΑΜΙΝΑ</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Ανάδειξη</a:t>
                      </a:r>
                      <a:r>
                        <a:rPr lang="el-GR" sz="3200" dirty="0">
                          <a:solidFill>
                            <a:schemeClr val="tx1"/>
                          </a:solidFill>
                          <a:latin typeface="Century Gothic" panose="020B0502020202020204" pitchFamily="34" charset="0"/>
                          <a:ea typeface="Roboto" charset="0"/>
                          <a:cs typeface="Roboto" charset="0"/>
                        </a:rPr>
                        <a:t> της </a:t>
                      </a:r>
                      <a:r>
                        <a:rPr lang="el-GR" sz="3200" dirty="0" err="1">
                          <a:solidFill>
                            <a:schemeClr val="tx1"/>
                          </a:solidFill>
                          <a:latin typeface="Century Gothic" panose="020B0502020202020204" pitchFamily="34" charset="0"/>
                          <a:ea typeface="Roboto" charset="0"/>
                          <a:cs typeface="Roboto" charset="0"/>
                        </a:rPr>
                        <a:t>πόλης</a:t>
                      </a:r>
                      <a:r>
                        <a:rPr lang="el-GR" sz="3200" dirty="0">
                          <a:solidFill>
                            <a:schemeClr val="tx1"/>
                          </a:solidFill>
                          <a:latin typeface="Century Gothic" panose="020B0502020202020204" pitchFamily="34" charset="0"/>
                          <a:ea typeface="Roboto" charset="0"/>
                          <a:cs typeface="Roboto" charset="0"/>
                        </a:rPr>
                        <a:t> της </a:t>
                      </a:r>
                      <a:r>
                        <a:rPr lang="el-GR" sz="3200" dirty="0" err="1">
                          <a:solidFill>
                            <a:schemeClr val="tx1"/>
                          </a:solidFill>
                          <a:latin typeface="Century Gothic" panose="020B0502020202020204" pitchFamily="34" charset="0"/>
                          <a:ea typeface="Roboto" charset="0"/>
                          <a:cs typeface="Roboto" charset="0"/>
                        </a:rPr>
                        <a:t>Σαλαμίνας</a:t>
                      </a:r>
                      <a:r>
                        <a:rPr lang="el-GR" sz="3200" dirty="0">
                          <a:solidFill>
                            <a:schemeClr val="tx1"/>
                          </a:solidFill>
                          <a:latin typeface="Century Gothic" panose="020B0502020202020204" pitchFamily="34" charset="0"/>
                          <a:ea typeface="Roboto" charset="0"/>
                          <a:cs typeface="Roboto" charset="0"/>
                        </a:rPr>
                        <a:t> ως </a:t>
                      </a:r>
                      <a:r>
                        <a:rPr lang="el-GR" sz="3200" b="1" dirty="0" err="1">
                          <a:solidFill>
                            <a:schemeClr val="tx1"/>
                          </a:solidFill>
                          <a:latin typeface="Century Gothic" panose="020B0502020202020204" pitchFamily="34" charset="0"/>
                          <a:ea typeface="Roboto" charset="0"/>
                          <a:cs typeface="Roboto" charset="0"/>
                        </a:rPr>
                        <a:t>κόμβου</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πολιτισμου</a:t>
                      </a:r>
                      <a:r>
                        <a:rPr lang="el-GR" sz="3200" b="1" dirty="0">
                          <a:solidFill>
                            <a:schemeClr val="tx1"/>
                          </a:solidFill>
                          <a:latin typeface="Century Gothic" panose="020B0502020202020204" pitchFamily="34" charset="0"/>
                          <a:ea typeface="Roboto" charset="0"/>
                          <a:cs typeface="Roboto" charset="0"/>
                        </a:rPr>
                        <a:t>́</a:t>
                      </a:r>
                      <a:r>
                        <a:rPr lang="el-GR" sz="3200" dirty="0">
                          <a:solidFill>
                            <a:schemeClr val="tx1"/>
                          </a:solidFill>
                          <a:latin typeface="Century Gothic" panose="020B0502020202020204" pitchFamily="34" charset="0"/>
                          <a:ea typeface="Roboto" charset="0"/>
                          <a:cs typeface="Roboto" charset="0"/>
                        </a:rPr>
                        <a:t>,</a:t>
                      </a:r>
                    </a:p>
                    <a:p>
                      <a:pPr algn="l"/>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Οικονομικη</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ανάκαμψη</a:t>
                      </a:r>
                      <a:r>
                        <a:rPr lang="el-GR" sz="3200" b="1" dirty="0">
                          <a:solidFill>
                            <a:schemeClr val="tx1"/>
                          </a:solidFill>
                          <a:latin typeface="Century Gothic" panose="020B0502020202020204" pitchFamily="34" charset="0"/>
                          <a:ea typeface="Roboto" charset="0"/>
                          <a:cs typeface="Roboto" charset="0"/>
                        </a:rPr>
                        <a:t> </a:t>
                      </a:r>
                      <a:r>
                        <a:rPr lang="el-GR" sz="3200" dirty="0">
                          <a:solidFill>
                            <a:schemeClr val="tx1"/>
                          </a:solidFill>
                          <a:latin typeface="Century Gothic" panose="020B0502020202020204" pitchFamily="34" charset="0"/>
                          <a:ea typeface="Roboto" charset="0"/>
                          <a:cs typeface="Roboto" charset="0"/>
                        </a:rPr>
                        <a:t>του </a:t>
                      </a:r>
                      <a:r>
                        <a:rPr lang="el-GR" sz="3200" dirty="0" err="1">
                          <a:solidFill>
                            <a:schemeClr val="tx1"/>
                          </a:solidFill>
                          <a:latin typeface="Century Gothic" panose="020B0502020202020204" pitchFamily="34" charset="0"/>
                          <a:ea typeface="Roboto" charset="0"/>
                          <a:cs typeface="Roboto" charset="0"/>
                        </a:rPr>
                        <a:t>νησιου</a:t>
                      </a:r>
                      <a:r>
                        <a:rPr lang="el-GR" sz="3200" dirty="0">
                          <a:solidFill>
                            <a:schemeClr val="tx1"/>
                          </a:solidFill>
                          <a:latin typeface="Century Gothic" panose="020B0502020202020204" pitchFamily="34" charset="0"/>
                          <a:ea typeface="Roboto" charset="0"/>
                          <a:cs typeface="Roboto" charset="0"/>
                        </a:rPr>
                        <a:t>́ </a:t>
                      </a:r>
                    </a:p>
                    <a:p>
                      <a:pPr algn="l"/>
                      <a:r>
                        <a:rPr lang="el-GR" sz="3200" dirty="0">
                          <a:solidFill>
                            <a:schemeClr val="tx1"/>
                          </a:solidFill>
                          <a:latin typeface="Century Gothic" panose="020B0502020202020204" pitchFamily="34" charset="0"/>
                          <a:ea typeface="Roboto" charset="0"/>
                          <a:cs typeface="Roboto" charset="0"/>
                        </a:rPr>
                        <a:t>- Αναβάθμιση </a:t>
                      </a:r>
                      <a:r>
                        <a:rPr lang="el-GR" sz="3200" b="1" dirty="0">
                          <a:solidFill>
                            <a:schemeClr val="tx1"/>
                          </a:solidFill>
                          <a:latin typeface="Century Gothic" panose="020B0502020202020204" pitchFamily="34" charset="0"/>
                          <a:ea typeface="Roboto" charset="0"/>
                          <a:cs typeface="Roboto" charset="0"/>
                        </a:rPr>
                        <a:t>Υποδομών</a:t>
                      </a:r>
                      <a:r>
                        <a:rPr lang="el-GR" sz="3200" dirty="0">
                          <a:solidFill>
                            <a:schemeClr val="tx1"/>
                          </a:solidFill>
                          <a:latin typeface="Century Gothic" panose="020B0502020202020204" pitchFamily="34" charset="0"/>
                          <a:ea typeface="Roboto" charset="0"/>
                          <a:cs typeface="Roboto" charset="0"/>
                        </a:rPr>
                        <a:t> τις </a:t>
                      </a:r>
                      <a:r>
                        <a:rPr lang="el-GR" sz="3200" dirty="0" err="1">
                          <a:solidFill>
                            <a:schemeClr val="tx1"/>
                          </a:solidFill>
                          <a:latin typeface="Century Gothic" panose="020B0502020202020204" pitchFamily="34" charset="0"/>
                          <a:ea typeface="Roboto" charset="0"/>
                          <a:cs typeface="Roboto" charset="0"/>
                        </a:rPr>
                        <a:t>υπάρχουσες</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υποδομές</a:t>
                      </a:r>
                      <a:r>
                        <a:rPr lang="el-GR" sz="3200" dirty="0">
                          <a:solidFill>
                            <a:schemeClr val="tx1"/>
                          </a:solidFill>
                          <a:latin typeface="Century Gothic" panose="020B0502020202020204" pitchFamily="34" charset="0"/>
                          <a:ea typeface="Roboto" charset="0"/>
                          <a:cs typeface="Roboto" charset="0"/>
                        </a:rPr>
                        <a:t>, </a:t>
                      </a:r>
                    </a:p>
                    <a:p>
                      <a:pPr marL="457200" indent="-457200" algn="l">
                        <a:buFontTx/>
                        <a:buChar char="-"/>
                      </a:pPr>
                      <a:r>
                        <a:rPr lang="el-GR" sz="3200" b="1" dirty="0" err="1">
                          <a:solidFill>
                            <a:schemeClr val="tx1"/>
                          </a:solidFill>
                          <a:latin typeface="Century Gothic" panose="020B0502020202020204" pitchFamily="34" charset="0"/>
                          <a:ea typeface="Roboto" charset="0"/>
                          <a:cs typeface="Roboto" charset="0"/>
                        </a:rPr>
                        <a:t>ανάπτυξη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σύγχρονων</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οικονομικών</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δραστηριοτήτων</a:t>
                      </a:r>
                      <a:endParaRPr lang="el-GR" sz="3200" b="1" dirty="0">
                        <a:solidFill>
                          <a:schemeClr val="tx1"/>
                        </a:solidFill>
                        <a:latin typeface="Century Gothic" panose="020B0502020202020204" pitchFamily="34" charset="0"/>
                        <a:ea typeface="Roboto" charset="0"/>
                        <a:cs typeface="Roboto" charset="0"/>
                      </a:endParaRPr>
                    </a:p>
                    <a:p>
                      <a:pPr marL="457200" indent="-457200" algn="l">
                        <a:buFontTx/>
                        <a:buChar char="-"/>
                      </a:pP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Βελτίωση</a:t>
                      </a:r>
                      <a:r>
                        <a:rPr lang="el-GR" sz="3200" dirty="0">
                          <a:solidFill>
                            <a:schemeClr val="tx1"/>
                          </a:solidFill>
                          <a:latin typeface="Century Gothic" panose="020B0502020202020204" pitchFamily="34" charset="0"/>
                          <a:ea typeface="Roboto" charset="0"/>
                          <a:cs typeface="Roboto" charset="0"/>
                        </a:rPr>
                        <a:t> της </a:t>
                      </a:r>
                      <a:r>
                        <a:rPr lang="el-GR" sz="3200" b="1" dirty="0" err="1">
                          <a:solidFill>
                            <a:schemeClr val="tx1"/>
                          </a:solidFill>
                          <a:latin typeface="Century Gothic" panose="020B0502020202020204" pitchFamily="34" charset="0"/>
                          <a:ea typeface="Roboto" charset="0"/>
                          <a:cs typeface="Roboto" charset="0"/>
                        </a:rPr>
                        <a:t>εικόνας</a:t>
                      </a:r>
                      <a:r>
                        <a:rPr lang="el-GR" sz="3200" b="1" dirty="0">
                          <a:solidFill>
                            <a:schemeClr val="tx1"/>
                          </a:solidFill>
                          <a:latin typeface="Century Gothic" panose="020B0502020202020204" pitchFamily="34" charset="0"/>
                          <a:ea typeface="Roboto" charset="0"/>
                          <a:cs typeface="Roboto" charset="0"/>
                        </a:rPr>
                        <a:t> πόλης</a:t>
                      </a:r>
                    </a:p>
                    <a:p>
                      <a:pPr algn="l"/>
                      <a:endParaRPr lang="el-GR" sz="3200" b="1"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€12</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ΣΑΜΟΣ</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just">
                        <a:spcAft>
                          <a:spcPts val="0"/>
                        </a:spcAft>
                      </a:pPr>
                      <a:r>
                        <a:rPr lang="el-GR" sz="3200" b="0" dirty="0">
                          <a:effectLst/>
                          <a:latin typeface="Century Gothic" panose="020B0502020202020204" pitchFamily="34" charset="0"/>
                          <a:ea typeface="Roboto" charset="0"/>
                          <a:cs typeface="Calibri (Body)"/>
                        </a:rPr>
                        <a:t>- </a:t>
                      </a:r>
                      <a:r>
                        <a:rPr lang="en-GB" sz="3200" b="0" dirty="0">
                          <a:effectLst/>
                          <a:latin typeface="Century Gothic" panose="020B0502020202020204" pitchFamily="34" charset="0"/>
                          <a:ea typeface="Roboto" charset="0"/>
                          <a:cs typeface="Calibri (Body)"/>
                        </a:rPr>
                        <a:t>A</a:t>
                      </a:r>
                      <a:r>
                        <a:rPr lang="el-GR" sz="3200" b="0" dirty="0" err="1">
                          <a:effectLst/>
                          <a:latin typeface="Century Gothic" panose="020B0502020202020204" pitchFamily="34" charset="0"/>
                          <a:ea typeface="Roboto" charset="0"/>
                          <a:cs typeface="Calibri (Body)"/>
                        </a:rPr>
                        <a:t>πόκτηση</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τεχνογνωσίας</a:t>
                      </a:r>
                      <a:r>
                        <a:rPr lang="el-GR" sz="3200" b="0" dirty="0">
                          <a:effectLst/>
                          <a:latin typeface="Century Gothic" panose="020B0502020202020204" pitchFamily="34" charset="0"/>
                          <a:ea typeface="Roboto" charset="0"/>
                          <a:cs typeface="Calibri (Body)"/>
                        </a:rPr>
                        <a:t> για </a:t>
                      </a:r>
                      <a:r>
                        <a:rPr lang="el-GR" sz="3200" b="0" dirty="0" err="1">
                          <a:effectLst/>
                          <a:latin typeface="Century Gothic" panose="020B0502020202020204" pitchFamily="34" charset="0"/>
                          <a:ea typeface="Roboto" charset="0"/>
                          <a:cs typeface="Calibri (Body)"/>
                        </a:rPr>
                        <a:t>διεθνείς</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συμμετοχές</a:t>
                      </a:r>
                      <a:r>
                        <a:rPr lang="el-GR" sz="3200" b="0" dirty="0">
                          <a:effectLst/>
                          <a:latin typeface="Century Gothic" panose="020B0502020202020204" pitchFamily="34" charset="0"/>
                          <a:ea typeface="Roboto" charset="0"/>
                          <a:cs typeface="Calibri (Body)"/>
                        </a:rPr>
                        <a:t>, </a:t>
                      </a:r>
                    </a:p>
                    <a:p>
                      <a:pPr algn="just">
                        <a:spcAft>
                          <a:spcPts val="0"/>
                        </a:spcAft>
                      </a:pPr>
                      <a:r>
                        <a:rPr lang="el-GR" sz="3200" b="0" dirty="0">
                          <a:effectLst/>
                          <a:latin typeface="Century Gothic" panose="020B0502020202020204" pitchFamily="34" charset="0"/>
                          <a:ea typeface="Roboto" charset="0"/>
                          <a:cs typeface="Calibri (Body)"/>
                        </a:rPr>
                        <a:t>- Προβολή ως </a:t>
                      </a:r>
                      <a:r>
                        <a:rPr lang="el-GR" sz="3200" b="0" dirty="0" err="1">
                          <a:effectLst/>
                          <a:latin typeface="Century Gothic" panose="020B0502020202020204" pitchFamily="34" charset="0"/>
                          <a:ea typeface="Roboto" charset="0"/>
                          <a:cs typeface="Calibri (Body)"/>
                        </a:rPr>
                        <a:t>τουριστικος</a:t>
                      </a:r>
                      <a:r>
                        <a:rPr lang="el-GR" sz="3200" b="0" dirty="0">
                          <a:effectLst/>
                          <a:latin typeface="Century Gothic" panose="020B0502020202020204" pitchFamily="34" charset="0"/>
                          <a:ea typeface="Roboto" charset="0"/>
                          <a:cs typeface="Calibri (Body)"/>
                        </a:rPr>
                        <a:t>́ προορισμός, </a:t>
                      </a:r>
                    </a:p>
                    <a:p>
                      <a:pPr algn="just">
                        <a:spcAft>
                          <a:spcPts val="0"/>
                        </a:spcAft>
                      </a:pP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Χώρος</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ανάπτυξης</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ευρωπαϊκών</a:t>
                      </a:r>
                      <a:r>
                        <a:rPr lang="el-GR" sz="3200" b="0" dirty="0">
                          <a:effectLst/>
                          <a:latin typeface="Century Gothic" panose="020B0502020202020204" pitchFamily="34" charset="0"/>
                          <a:ea typeface="Roboto" charset="0"/>
                          <a:cs typeface="Calibri (Body)"/>
                        </a:rPr>
                        <a:t> και </a:t>
                      </a:r>
                      <a:r>
                        <a:rPr lang="el-GR" sz="3200" b="0" dirty="0" err="1">
                          <a:effectLst/>
                          <a:latin typeface="Century Gothic" panose="020B0502020202020204" pitchFamily="34" charset="0"/>
                          <a:ea typeface="Roboto" charset="0"/>
                          <a:cs typeface="Calibri (Body)"/>
                        </a:rPr>
                        <a:t>διεθνών</a:t>
                      </a:r>
                      <a:r>
                        <a:rPr lang="el-GR" sz="3200" b="0" dirty="0">
                          <a:effectLst/>
                          <a:latin typeface="Century Gothic" panose="020B0502020202020204" pitchFamily="34" charset="0"/>
                          <a:ea typeface="Roboto" charset="0"/>
                          <a:cs typeface="Calibri (Body)"/>
                        </a:rPr>
                        <a:t> </a:t>
                      </a:r>
                      <a:r>
                        <a:rPr lang="el-GR" sz="3200" b="0" dirty="0" err="1">
                          <a:effectLst/>
                          <a:latin typeface="Century Gothic" panose="020B0502020202020204" pitchFamily="34" charset="0"/>
                          <a:ea typeface="Roboto" charset="0"/>
                          <a:cs typeface="Calibri (Body)"/>
                        </a:rPr>
                        <a:t>σχέσεων</a:t>
                      </a:r>
                      <a:r>
                        <a:rPr lang="el-GR" sz="3200" b="0" dirty="0">
                          <a:effectLst/>
                          <a:latin typeface="Century Gothic" panose="020B0502020202020204" pitchFamily="34" charset="0"/>
                          <a:ea typeface="Roboto" charset="0"/>
                          <a:cs typeface="Calibri (Body)"/>
                        </a:rPr>
                        <a:t> στον </a:t>
                      </a:r>
                      <a:r>
                        <a:rPr lang="el-GR" sz="3200" b="0" dirty="0" err="1">
                          <a:effectLst/>
                          <a:latin typeface="Century Gothic" panose="020B0502020202020204" pitchFamily="34" charset="0"/>
                          <a:ea typeface="Roboto" charset="0"/>
                          <a:cs typeface="Calibri (Body)"/>
                        </a:rPr>
                        <a:t>τομέα</a:t>
                      </a:r>
                      <a:r>
                        <a:rPr lang="el-GR" sz="3200" b="0" dirty="0">
                          <a:effectLst/>
                          <a:latin typeface="Century Gothic" panose="020B0502020202020204" pitchFamily="34" charset="0"/>
                          <a:ea typeface="Roboto" charset="0"/>
                          <a:cs typeface="Calibri (Body)"/>
                        </a:rPr>
                        <a:t> της </a:t>
                      </a:r>
                      <a:r>
                        <a:rPr lang="el-GR" sz="3200" b="0" dirty="0" err="1">
                          <a:effectLst/>
                          <a:latin typeface="Century Gothic" panose="020B0502020202020204" pitchFamily="34" charset="0"/>
                          <a:ea typeface="Roboto" charset="0"/>
                          <a:cs typeface="Calibri (Body)"/>
                        </a:rPr>
                        <a:t>μάθησης</a:t>
                      </a:r>
                      <a:r>
                        <a:rPr lang="el-GR" sz="3200" b="0" dirty="0">
                          <a:effectLst/>
                          <a:latin typeface="Century Gothic" panose="020B0502020202020204" pitchFamily="34" charset="0"/>
                          <a:ea typeface="Roboto" charset="0"/>
                          <a:cs typeface="Calibri (Body)"/>
                        </a:rPr>
                        <a:t> και των </a:t>
                      </a:r>
                      <a:r>
                        <a:rPr lang="el-GR" sz="3200" b="0" dirty="0" err="1">
                          <a:effectLst/>
                          <a:latin typeface="Century Gothic" panose="020B0502020202020204" pitchFamily="34" charset="0"/>
                          <a:ea typeface="Roboto" charset="0"/>
                          <a:cs typeface="Calibri (Body)"/>
                        </a:rPr>
                        <a:t>επιστημών</a:t>
                      </a:r>
                      <a:r>
                        <a:rPr lang="el-GR" sz="3200" b="0" dirty="0">
                          <a:effectLst/>
                          <a:latin typeface="Century Gothic" panose="020B0502020202020204" pitchFamily="34" charset="0"/>
                          <a:ea typeface="Roboto" charset="0"/>
                          <a:cs typeface="Calibri (Body)"/>
                        </a:rPr>
                        <a:t>.</a:t>
                      </a:r>
                    </a:p>
                    <a:p>
                      <a:pPr marL="457200" indent="-457200" algn="just">
                        <a:spcAft>
                          <a:spcPts val="0"/>
                        </a:spcAft>
                        <a:buFontTx/>
                        <a:buChar char="-"/>
                      </a:pPr>
                      <a:r>
                        <a:rPr lang="el-GR" sz="3200" b="0" dirty="0">
                          <a:effectLst/>
                          <a:latin typeface="Century Gothic" panose="020B0502020202020204" pitchFamily="34" charset="0"/>
                          <a:ea typeface="Roboto" charset="0"/>
                          <a:cs typeface="Calibri (Body)"/>
                        </a:rPr>
                        <a:t>Ανάπτυξη </a:t>
                      </a:r>
                      <a:r>
                        <a:rPr lang="el-GR" sz="3200" b="0" dirty="0" err="1">
                          <a:effectLst/>
                          <a:latin typeface="Century Gothic" panose="020B0502020202020204" pitchFamily="34" charset="0"/>
                          <a:ea typeface="Roboto" charset="0"/>
                          <a:cs typeface="Calibri (Body)"/>
                        </a:rPr>
                        <a:t>δράσεων</a:t>
                      </a:r>
                      <a:r>
                        <a:rPr lang="el-GR" sz="3200" b="0" dirty="0">
                          <a:effectLst/>
                          <a:latin typeface="Century Gothic" panose="020B0502020202020204" pitchFamily="34" charset="0"/>
                          <a:ea typeface="Roboto" charset="0"/>
                          <a:cs typeface="Calibri (Body)"/>
                        </a:rPr>
                        <a:t> και υποδομών </a:t>
                      </a:r>
                      <a:r>
                        <a:rPr lang="el-GR" sz="3200" b="0" dirty="0" err="1">
                          <a:effectLst/>
                          <a:latin typeface="Century Gothic" panose="020B0502020202020204" pitchFamily="34" charset="0"/>
                          <a:ea typeface="Roboto" charset="0"/>
                          <a:cs typeface="Calibri (Body)"/>
                        </a:rPr>
                        <a:t>σταδιακα</a:t>
                      </a:r>
                      <a:r>
                        <a:rPr lang="el-GR" sz="3200" b="0" dirty="0">
                          <a:effectLst/>
                          <a:latin typeface="Century Gothic" panose="020B0502020202020204" pitchFamily="34" charset="0"/>
                          <a:ea typeface="Roboto" charset="0"/>
                          <a:cs typeface="Calibri (Body)"/>
                        </a:rPr>
                        <a:t>́.</a:t>
                      </a:r>
                    </a:p>
                  </a:txBody>
                  <a:tcPr marL="114300" marR="114300" marT="0" marB="0">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€42</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1129242">
                <a:tc>
                  <a:txBody>
                    <a:bodyPr/>
                    <a:lstStyle/>
                    <a:p>
                      <a:r>
                        <a:rPr lang="el-GR" sz="3200" b="1" dirty="0">
                          <a:solidFill>
                            <a:schemeClr val="tx1"/>
                          </a:solidFill>
                          <a:latin typeface="Century Gothic" panose="020B0502020202020204" pitchFamily="34" charset="0"/>
                          <a:ea typeface="Roboto" charset="0"/>
                          <a:cs typeface="Roboto" charset="0"/>
                        </a:rPr>
                        <a:t>ΔΕΛΦΟΙ</a:t>
                      </a:r>
                      <a:endParaRPr lang="en-US" sz="3200" b="1" dirty="0">
                        <a:solidFill>
                          <a:schemeClr val="tx1"/>
                        </a:solidFill>
                        <a:latin typeface="Century Gothic" panose="020B0502020202020204" pitchFamily="34" charset="0"/>
                        <a:ea typeface="Roboto" charset="0"/>
                        <a:cs typeface="Roboto" charset="0"/>
                      </a:endParaRPr>
                    </a:p>
                  </a:txBody>
                  <a:tcPr marL="182884" marR="0"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l"/>
                      <a:r>
                        <a:rPr lang="el-GR" sz="3200" dirty="0">
                          <a:solidFill>
                            <a:schemeClr val="tx1"/>
                          </a:solidFill>
                          <a:latin typeface="Century Gothic" panose="020B0502020202020204" pitchFamily="34" charset="0"/>
                          <a:ea typeface="Roboto" charset="0"/>
                          <a:cs typeface="Roboto" charset="0"/>
                        </a:rPr>
                        <a:t>- </a:t>
                      </a:r>
                      <a:r>
                        <a:rPr lang="el-GR" sz="3200" b="1" dirty="0">
                          <a:solidFill>
                            <a:schemeClr val="tx1"/>
                          </a:solidFill>
                          <a:latin typeface="Century Gothic" panose="020B0502020202020204" pitchFamily="34" charset="0"/>
                          <a:ea typeface="Roboto" charset="0"/>
                          <a:cs typeface="Roboto" charset="0"/>
                        </a:rPr>
                        <a:t>Κεφαλαιοποίηση</a:t>
                      </a:r>
                      <a:r>
                        <a:rPr lang="el-GR" sz="3200" dirty="0">
                          <a:solidFill>
                            <a:schemeClr val="tx1"/>
                          </a:solidFill>
                          <a:latin typeface="Century Gothic" panose="020B0502020202020204" pitchFamily="34" charset="0"/>
                          <a:ea typeface="Roboto" charset="0"/>
                          <a:cs typeface="Roboto" charset="0"/>
                        </a:rPr>
                        <a:t> ιστορικού ρόλου ως κέντρο πολιτισμού</a:t>
                      </a:r>
                    </a:p>
                    <a:p>
                      <a:pPr algn="l"/>
                      <a:r>
                        <a:rPr lang="el-GR" sz="3200" dirty="0">
                          <a:solidFill>
                            <a:schemeClr val="tx1"/>
                          </a:solidFill>
                          <a:latin typeface="Century Gothic" panose="020B0502020202020204" pitchFamily="34" charset="0"/>
                          <a:ea typeface="Roboto" charset="0"/>
                          <a:cs typeface="Roboto" charset="0"/>
                        </a:rPr>
                        <a:t>- Επένδυση στην </a:t>
                      </a:r>
                      <a:r>
                        <a:rPr lang="el-GR" sz="3200" b="1" dirty="0" err="1">
                          <a:solidFill>
                            <a:schemeClr val="tx1"/>
                          </a:solidFill>
                          <a:latin typeface="Century Gothic" panose="020B0502020202020204" pitchFamily="34" charset="0"/>
                          <a:ea typeface="Roboto" charset="0"/>
                          <a:cs typeface="Roboto" charset="0"/>
                        </a:rPr>
                        <a:t>εκπαίδευση</a:t>
                      </a:r>
                      <a:r>
                        <a:rPr lang="el-GR" sz="3200" dirty="0">
                          <a:solidFill>
                            <a:schemeClr val="tx1"/>
                          </a:solidFill>
                          <a:latin typeface="Century Gothic" panose="020B0502020202020204" pitchFamily="34" charset="0"/>
                          <a:ea typeface="Roboto" charset="0"/>
                          <a:cs typeface="Roboto" charset="0"/>
                        </a:rPr>
                        <a:t>, την </a:t>
                      </a:r>
                      <a:r>
                        <a:rPr lang="el-GR" sz="3200" b="1" dirty="0" err="1">
                          <a:solidFill>
                            <a:schemeClr val="tx1"/>
                          </a:solidFill>
                          <a:latin typeface="Century Gothic" panose="020B0502020202020204" pitchFamily="34" charset="0"/>
                          <a:ea typeface="Roboto" charset="0"/>
                          <a:cs typeface="Roboto" charset="0"/>
                        </a:rPr>
                        <a:t>έρευνα</a:t>
                      </a:r>
                      <a:r>
                        <a:rPr lang="el-GR" sz="3200" dirty="0">
                          <a:solidFill>
                            <a:schemeClr val="tx1"/>
                          </a:solidFill>
                          <a:latin typeface="Century Gothic" panose="020B0502020202020204" pitchFamily="34" charset="0"/>
                          <a:ea typeface="Roboto" charset="0"/>
                          <a:cs typeface="Roboto" charset="0"/>
                        </a:rPr>
                        <a:t> και την </a:t>
                      </a:r>
                      <a:r>
                        <a:rPr lang="el-GR" sz="3200" dirty="0" err="1">
                          <a:solidFill>
                            <a:schemeClr val="tx1"/>
                          </a:solidFill>
                          <a:latin typeface="Century Gothic" panose="020B0502020202020204" pitchFamily="34" charset="0"/>
                          <a:ea typeface="Roboto" charset="0"/>
                          <a:cs typeface="Roboto" charset="0"/>
                        </a:rPr>
                        <a:t>καινοτομία</a:t>
                      </a:r>
                      <a:endParaRPr lang="el-GR" sz="3200"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Δημιουργία </a:t>
                      </a:r>
                      <a:r>
                        <a:rPr lang="el-GR" sz="3200" b="1" dirty="0">
                          <a:solidFill>
                            <a:schemeClr val="tx1"/>
                          </a:solidFill>
                          <a:latin typeface="Century Gothic" panose="020B0502020202020204" pitchFamily="34" charset="0"/>
                          <a:ea typeface="Roboto" charset="0"/>
                          <a:cs typeface="Roboto" charset="0"/>
                        </a:rPr>
                        <a:t>υποδομών</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Ανάπτυξη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καινοτόμου</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επιχειρηματικότητας</a:t>
                      </a:r>
                      <a:endParaRPr lang="el-GR" sz="3200" b="1" dirty="0">
                        <a:solidFill>
                          <a:schemeClr val="tx1"/>
                        </a:solidFill>
                        <a:latin typeface="Century Gothic" panose="020B0502020202020204" pitchFamily="34" charset="0"/>
                        <a:ea typeface="Roboto" charset="0"/>
                        <a:cs typeface="Roboto" charset="0"/>
                      </a:endParaRP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Διαμόρφωση</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περιβάλλοντος</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τουριστικου</a:t>
                      </a:r>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ενδιαφέροντος</a:t>
                      </a:r>
                      <a:r>
                        <a:rPr lang="el-GR" sz="3200" dirty="0">
                          <a:solidFill>
                            <a:schemeClr val="tx1"/>
                          </a:solidFill>
                          <a:latin typeface="Century Gothic" panose="020B0502020202020204" pitchFamily="34" charset="0"/>
                          <a:ea typeface="Roboto" charset="0"/>
                          <a:cs typeface="Roboto" charset="0"/>
                        </a:rPr>
                        <a:t>.</a:t>
                      </a:r>
                    </a:p>
                    <a:p>
                      <a:pPr algn="l"/>
                      <a:r>
                        <a:rPr lang="el-GR" sz="3200" dirty="0">
                          <a:solidFill>
                            <a:schemeClr val="tx1"/>
                          </a:solidFill>
                          <a:latin typeface="Century Gothic" panose="020B0502020202020204" pitchFamily="34" charset="0"/>
                          <a:ea typeface="Roboto" charset="0"/>
                          <a:cs typeface="Roboto" charset="0"/>
                        </a:rPr>
                        <a:t>- </a:t>
                      </a:r>
                      <a:r>
                        <a:rPr lang="el-GR" sz="3200" dirty="0" err="1">
                          <a:solidFill>
                            <a:schemeClr val="tx1"/>
                          </a:solidFill>
                          <a:latin typeface="Century Gothic" panose="020B0502020202020204" pitchFamily="34" charset="0"/>
                          <a:ea typeface="Roboto" charset="0"/>
                          <a:cs typeface="Roboto" charset="0"/>
                        </a:rPr>
                        <a:t>Δημιουργία</a:t>
                      </a:r>
                      <a:r>
                        <a:rPr lang="el-GR" sz="3200"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Δημιουργικής</a:t>
                      </a:r>
                      <a:r>
                        <a:rPr lang="el-GR" sz="3200" b="1" dirty="0">
                          <a:solidFill>
                            <a:schemeClr val="tx1"/>
                          </a:solidFill>
                          <a:latin typeface="Century Gothic" panose="020B0502020202020204" pitchFamily="34" charset="0"/>
                          <a:ea typeface="Roboto" charset="0"/>
                          <a:cs typeface="Roboto" charset="0"/>
                        </a:rPr>
                        <a:t> </a:t>
                      </a:r>
                      <a:r>
                        <a:rPr lang="el-GR" sz="3200" b="1" dirty="0" err="1">
                          <a:solidFill>
                            <a:schemeClr val="tx1"/>
                          </a:solidFill>
                          <a:latin typeface="Century Gothic" panose="020B0502020202020204" pitchFamily="34" charset="0"/>
                          <a:ea typeface="Roboto" charset="0"/>
                          <a:cs typeface="Roboto" charset="0"/>
                        </a:rPr>
                        <a:t>Βιομηχανίας</a:t>
                      </a:r>
                      <a:r>
                        <a:rPr lang="el-GR" sz="3200" dirty="0">
                          <a:solidFill>
                            <a:schemeClr val="tx1"/>
                          </a:solidFill>
                          <a:latin typeface="Century Gothic" panose="020B0502020202020204" pitchFamily="34" charset="0"/>
                          <a:ea typeface="Roboto" charset="0"/>
                          <a:cs typeface="Roboto" charset="0"/>
                        </a:rPr>
                        <a:t>.</a:t>
                      </a:r>
                    </a:p>
                    <a:p>
                      <a:pPr algn="l"/>
                      <a:endParaRPr lang="el-GR"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tc>
                  <a:txBody>
                    <a:bodyPr/>
                    <a:lstStyle/>
                    <a:p>
                      <a:pPr algn="ctr"/>
                      <a:r>
                        <a:rPr lang="en-US" sz="3200" dirty="0">
                          <a:solidFill>
                            <a:schemeClr val="tx1"/>
                          </a:solidFill>
                          <a:latin typeface="Century Gothic" panose="020B0502020202020204" pitchFamily="34" charset="0"/>
                          <a:ea typeface="Roboto" charset="0"/>
                          <a:cs typeface="Roboto" charset="0"/>
                        </a:rPr>
                        <a:t>€8</a:t>
                      </a:r>
                      <a:r>
                        <a:rPr lang="el-GR" sz="3200" dirty="0">
                          <a:solidFill>
                            <a:schemeClr val="tx1"/>
                          </a:solidFill>
                          <a:latin typeface="Century Gothic" panose="020B0502020202020204" pitchFamily="34" charset="0"/>
                          <a:ea typeface="Roboto" charset="0"/>
                          <a:cs typeface="Roboto" charset="0"/>
                        </a:rPr>
                        <a:t> εκ.</a:t>
                      </a:r>
                      <a:endParaRPr lang="en-US" sz="3200" dirty="0">
                        <a:solidFill>
                          <a:schemeClr val="tx1"/>
                        </a:solidFill>
                        <a:latin typeface="Century Gothic" panose="020B0502020202020204" pitchFamily="34" charset="0"/>
                        <a:ea typeface="Roboto" charset="0"/>
                        <a:cs typeface="Roboto" charset="0"/>
                      </a:endParaRPr>
                    </a:p>
                  </a:txBody>
                  <a:tcPr marL="201760" marR="79055" marT="365819" marB="39533">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677146551"/>
                  </a:ext>
                </a:extLst>
              </a:tr>
            </a:tbl>
          </a:graphicData>
        </a:graphic>
      </p:graphicFrame>
      <p:sp>
        <p:nvSpPr>
          <p:cNvPr id="5" name="TextBox 4">
            <a:extLst>
              <a:ext uri="{FF2B5EF4-FFF2-40B4-BE49-F238E27FC236}">
                <a16:creationId xmlns:a16="http://schemas.microsoft.com/office/drawing/2014/main" id="{9501E10F-BDE8-A740-B49D-0C9ED68104F5}"/>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5</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F6AFC71B-D4BC-6240-BAC6-4AC037F1305D}"/>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extLst>
      <p:ext uri="{BB962C8B-B14F-4D97-AF65-F5344CB8AC3E}">
        <p14:creationId xmlns:p14="http://schemas.microsoft.com/office/powerpoint/2010/main" val="28433623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6</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C9BC0308-E2D6-5444-A437-EC45EE08909A}"/>
              </a:ext>
            </a:extLst>
          </p:cNvPr>
          <p:cNvSpPr txBox="1"/>
          <p:nvPr/>
        </p:nvSpPr>
        <p:spPr>
          <a:xfrm>
            <a:off x="1671544" y="2352303"/>
            <a:ext cx="21899656" cy="9202519"/>
          </a:xfrm>
          <a:prstGeom prst="rect">
            <a:avLst/>
          </a:prstGeom>
          <a:noFill/>
        </p:spPr>
        <p:txBody>
          <a:bodyPr wrap="square" rtlCol="0">
            <a:spAutoFit/>
          </a:bodyPr>
          <a:lstStyle/>
          <a:p>
            <a:r>
              <a:rPr lang="el-GR" sz="4000" b="1" dirty="0">
                <a:latin typeface="Century Gothic" panose="020B0502020202020204" pitchFamily="34" charset="0"/>
              </a:rPr>
              <a:t>ΣΥΝΟΨΗ ΑΠΑΝΤΗΣΕΩΝ:</a:t>
            </a:r>
          </a:p>
          <a:p>
            <a:endParaRPr lang="el-GR" sz="4000" b="1" i="1" dirty="0">
              <a:solidFill>
                <a:schemeClr val="tx1">
                  <a:lumMod val="75000"/>
                  <a:lumOff val="25000"/>
                </a:schemeClr>
              </a:solidFill>
              <a:latin typeface="Century Gothic" panose="020B0502020202020204" pitchFamily="34" charset="0"/>
            </a:endParaRPr>
          </a:p>
          <a:p>
            <a:endParaRPr lang="el-GR" sz="4000" b="1" i="1" dirty="0">
              <a:solidFill>
                <a:schemeClr val="tx1">
                  <a:lumMod val="75000"/>
                  <a:lumOff val="25000"/>
                </a:schemeClr>
              </a:solidFill>
              <a:latin typeface="Century Gothic" panose="020B0502020202020204" pitchFamily="34" charset="0"/>
            </a:endParaRPr>
          </a:p>
          <a:p>
            <a:r>
              <a:rPr lang="el-GR" sz="4000" dirty="0">
                <a:latin typeface="Century Gothic" panose="020B0502020202020204" pitchFamily="34" charset="0"/>
              </a:rPr>
              <a:t>Βελτίωση ή αλλαγή Εικόνας Πόλης (7)</a:t>
            </a:r>
          </a:p>
          <a:p>
            <a:endParaRPr lang="el-GR" sz="4000" dirty="0">
              <a:latin typeface="Century Gothic" panose="020B0502020202020204" pitchFamily="34" charset="0"/>
            </a:endParaRPr>
          </a:p>
          <a:p>
            <a:r>
              <a:rPr lang="el-GR" sz="4000" dirty="0">
                <a:latin typeface="Century Gothic" panose="020B0502020202020204" pitchFamily="34" charset="0"/>
              </a:rPr>
              <a:t>Πολιτιστική Ανάπτυξη / Αξιοποίηση κληρονομιάς (6)</a:t>
            </a:r>
          </a:p>
          <a:p>
            <a:endParaRPr lang="el-GR" sz="4000" dirty="0">
              <a:latin typeface="Century Gothic" panose="020B0502020202020204" pitchFamily="34" charset="0"/>
            </a:endParaRPr>
          </a:p>
          <a:p>
            <a:r>
              <a:rPr lang="el-GR" sz="4000" dirty="0">
                <a:latin typeface="Century Gothic" panose="020B0502020202020204" pitchFamily="34" charset="0"/>
              </a:rPr>
              <a:t>Ανάπτυξη Πολιτιστικής Επιχειρηματικότητας (4)</a:t>
            </a:r>
          </a:p>
          <a:p>
            <a:endParaRPr lang="el-GR" sz="4000" dirty="0">
              <a:latin typeface="Century Gothic" panose="020B0502020202020204" pitchFamily="34" charset="0"/>
            </a:endParaRPr>
          </a:p>
          <a:p>
            <a:r>
              <a:rPr lang="el-GR" sz="4000" dirty="0">
                <a:latin typeface="Century Gothic" panose="020B0502020202020204" pitchFamily="34" charset="0"/>
              </a:rPr>
              <a:t>Μείωση της Εξάρτησης από Συγκεκριμένο οικονομικό κλάδο (4)</a:t>
            </a:r>
          </a:p>
          <a:p>
            <a:endParaRPr lang="el-GR" sz="4000" dirty="0">
              <a:latin typeface="Century Gothic" panose="020B0502020202020204" pitchFamily="34" charset="0"/>
            </a:endParaRPr>
          </a:p>
          <a:p>
            <a:r>
              <a:rPr lang="el-GR" sz="4000" dirty="0">
                <a:latin typeface="Century Gothic" panose="020B0502020202020204" pitchFamily="34" charset="0"/>
              </a:rPr>
              <a:t>Ανάδειξη σε τοπικό/εθνικό Πολιτιστικό Κέντρο (3)</a:t>
            </a:r>
          </a:p>
          <a:p>
            <a:endParaRPr lang="el-GR" sz="4000" dirty="0">
              <a:latin typeface="Century Gothic" panose="020B0502020202020204" pitchFamily="34" charset="0"/>
            </a:endParaRPr>
          </a:p>
          <a:p>
            <a:endParaRPr lang="el-GR" dirty="0">
              <a:solidFill>
                <a:schemeClr val="tx1">
                  <a:lumMod val="75000"/>
                  <a:lumOff val="25000"/>
                </a:schemeClr>
              </a:solidFill>
              <a:latin typeface="Century Gothic" panose="020B0502020202020204" pitchFamily="34" charset="0"/>
            </a:endParaRPr>
          </a:p>
          <a:p>
            <a:endParaRPr lang="el-GR" b="1" i="1"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463991363"/>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3" end="3"/>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5" end="5"/>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anim calcmode="lin" valueType="num">
                                      <p:cBhvr additive="base">
                                        <p:cTn id="19" dur="500"/>
                                        <p:tgtEl>
                                          <p:spTgt spid="5">
                                            <p:txEl>
                                              <p:pRg st="7" end="7"/>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xEl>
                                              <p:pRg st="9" end="9"/>
                                            </p:txEl>
                                          </p:spTgt>
                                        </p:tgtEl>
                                        <p:attrNameLst>
                                          <p:attrName>style.visibility</p:attrName>
                                        </p:attrNameLst>
                                      </p:cBhvr>
                                      <p:to>
                                        <p:strVal val="visible"/>
                                      </p:to>
                                    </p:set>
                                    <p:anim calcmode="lin" valueType="num">
                                      <p:cBhvr additive="base">
                                        <p:cTn id="25" dur="500"/>
                                        <p:tgtEl>
                                          <p:spTgt spid="5">
                                            <p:txEl>
                                              <p:pRg st="9" end="9"/>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9" end="9"/>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5">
                                            <p:txEl>
                                              <p:pRg st="11" end="11"/>
                                            </p:txEl>
                                          </p:spTgt>
                                        </p:tgtEl>
                                        <p:attrNameLst>
                                          <p:attrName>style.visibility</p:attrName>
                                        </p:attrNameLst>
                                      </p:cBhvr>
                                      <p:to>
                                        <p:strVal val="visible"/>
                                      </p:to>
                                    </p:set>
                                    <p:anim calcmode="lin" valueType="num">
                                      <p:cBhvr additive="base">
                                        <p:cTn id="31" dur="500"/>
                                        <p:tgtEl>
                                          <p:spTgt spid="5">
                                            <p:txEl>
                                              <p:pRg st="11" end="11"/>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7205819"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ΣΥΜΠΕΡΑΣΜΑΤΑ</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C9BC0308-E2D6-5444-A437-EC45EE08909A}"/>
              </a:ext>
            </a:extLst>
          </p:cNvPr>
          <p:cNvSpPr txBox="1"/>
          <p:nvPr/>
        </p:nvSpPr>
        <p:spPr>
          <a:xfrm>
            <a:off x="1671544" y="2174379"/>
            <a:ext cx="21899656" cy="11541621"/>
          </a:xfrm>
          <a:prstGeom prst="rect">
            <a:avLst/>
          </a:prstGeom>
          <a:noFill/>
        </p:spPr>
        <p:txBody>
          <a:bodyPr wrap="square" rtlCol="0">
            <a:spAutoFit/>
          </a:bodyPr>
          <a:lstStyle/>
          <a:p>
            <a:r>
              <a:rPr lang="el-GR" b="1" dirty="0">
                <a:solidFill>
                  <a:schemeClr val="accent5"/>
                </a:solidFill>
                <a:latin typeface="Century Gothic" panose="020B0502020202020204" pitchFamily="34" charset="0"/>
              </a:rPr>
              <a:t>Πολύ μικρό χρονικό διάστημα προετοιμασίας των πόλεων </a:t>
            </a:r>
            <a:r>
              <a:rPr lang="el-GR" sz="3200" dirty="0">
                <a:solidFill>
                  <a:schemeClr val="accent5"/>
                </a:solidFill>
                <a:latin typeface="Century Gothic" panose="020B0502020202020204" pitchFamily="34" charset="0"/>
              </a:rPr>
              <a:t>(1 έτος – 4 μήνες πριν!)</a:t>
            </a:r>
          </a:p>
          <a:p>
            <a:endParaRPr lang="el-GR" dirty="0">
              <a:solidFill>
                <a:schemeClr val="accent5"/>
              </a:solidFill>
              <a:latin typeface="Century Gothic" panose="020B0502020202020204" pitchFamily="34" charset="0"/>
            </a:endParaRPr>
          </a:p>
          <a:p>
            <a:r>
              <a:rPr lang="el-GR" b="1" dirty="0">
                <a:solidFill>
                  <a:schemeClr val="accent5"/>
                </a:solidFill>
                <a:latin typeface="Century Gothic" panose="020B0502020202020204" pitchFamily="34" charset="0"/>
              </a:rPr>
              <a:t>Έλλειψη Πολιτιστικής Στρατηγικής από όλες τις πόλεις</a:t>
            </a:r>
            <a:r>
              <a:rPr lang="el-GR" dirty="0">
                <a:solidFill>
                  <a:schemeClr val="accent5"/>
                </a:solidFill>
                <a:latin typeface="Century Gothic" panose="020B0502020202020204" pitchFamily="34" charset="0"/>
              </a:rPr>
              <a:t> </a:t>
            </a:r>
            <a:r>
              <a:rPr lang="el-GR" sz="3200" dirty="0">
                <a:solidFill>
                  <a:schemeClr val="accent5"/>
                </a:solidFill>
                <a:latin typeface="Century Gothic" panose="020B0502020202020204" pitchFamily="34" charset="0"/>
              </a:rPr>
              <a:t>(στην πρώτη φάση)</a:t>
            </a:r>
          </a:p>
          <a:p>
            <a:endParaRPr lang="el-GR" dirty="0">
              <a:solidFill>
                <a:schemeClr val="accent5"/>
              </a:solidFill>
              <a:latin typeface="Century Gothic" panose="020B0502020202020204" pitchFamily="34" charset="0"/>
            </a:endParaRPr>
          </a:p>
          <a:p>
            <a:r>
              <a:rPr lang="el-GR" b="1" dirty="0">
                <a:solidFill>
                  <a:schemeClr val="accent5"/>
                </a:solidFill>
                <a:latin typeface="Century Gothic" panose="020B0502020202020204" pitchFamily="34" charset="0"/>
              </a:rPr>
              <a:t>Ενδείξεις άγνοιας για το τι είναι Πολιτιστική Στρατηγική</a:t>
            </a:r>
          </a:p>
          <a:p>
            <a:r>
              <a:rPr lang="el-GR" dirty="0">
                <a:solidFill>
                  <a:schemeClr val="accent5"/>
                </a:solidFill>
                <a:latin typeface="Century Gothic" panose="020B0502020202020204" pitchFamily="34" charset="0"/>
              </a:rPr>
              <a:t>	</a:t>
            </a:r>
            <a:r>
              <a:rPr lang="el-GR" sz="3200" dirty="0">
                <a:solidFill>
                  <a:schemeClr val="accent5"/>
                </a:solidFill>
                <a:latin typeface="Century Gothic" panose="020B0502020202020204" pitchFamily="34" charset="0"/>
              </a:rPr>
              <a:t>(Σύγχυση με τα Επιχειρησιακά Προγράμματα, 5ετή Πλάνα των Δήμων, ΠΕΠ, Ευχολόγια)</a:t>
            </a:r>
          </a:p>
          <a:p>
            <a:endParaRPr lang="el-GR" dirty="0">
              <a:solidFill>
                <a:schemeClr val="accent5"/>
              </a:solidFill>
              <a:latin typeface="Century Gothic" panose="020B0502020202020204" pitchFamily="34" charset="0"/>
            </a:endParaRPr>
          </a:p>
          <a:p>
            <a:r>
              <a:rPr lang="en-GB" b="1" dirty="0">
                <a:solidFill>
                  <a:schemeClr val="accent5"/>
                </a:solidFill>
                <a:latin typeface="Century Gothic" panose="020B0502020202020204" pitchFamily="34" charset="0"/>
              </a:rPr>
              <a:t>Budget </a:t>
            </a:r>
            <a:r>
              <a:rPr lang="el-GR" b="1" dirty="0">
                <a:solidFill>
                  <a:schemeClr val="accent5"/>
                </a:solidFill>
                <a:latin typeface="Century Gothic" panose="020B0502020202020204" pitchFamily="34" charset="0"/>
              </a:rPr>
              <a:t>από 45 εκ (Ρόδος) – 300.000 (Μεσολόγγι)</a:t>
            </a:r>
          </a:p>
          <a:p>
            <a:r>
              <a:rPr lang="el-GR" sz="3200" b="1" dirty="0">
                <a:solidFill>
                  <a:schemeClr val="accent5"/>
                </a:solidFill>
                <a:latin typeface="Century Gothic" panose="020B0502020202020204" pitchFamily="34" charset="0"/>
              </a:rPr>
              <a:t>&gt;20 </a:t>
            </a:r>
            <a:r>
              <a:rPr lang="el-GR" sz="3200" dirty="0">
                <a:solidFill>
                  <a:schemeClr val="accent5"/>
                </a:solidFill>
                <a:latin typeface="Century Gothic" panose="020B0502020202020204" pitchFamily="34" charset="0"/>
              </a:rPr>
              <a:t>εκ. / 8 πόλεις</a:t>
            </a:r>
          </a:p>
          <a:p>
            <a:r>
              <a:rPr lang="el-GR" sz="3200" b="1" dirty="0">
                <a:solidFill>
                  <a:schemeClr val="accent5"/>
                </a:solidFill>
                <a:latin typeface="Century Gothic" panose="020B0502020202020204" pitchFamily="34" charset="0"/>
              </a:rPr>
              <a:t>20 -10 </a:t>
            </a:r>
            <a:r>
              <a:rPr lang="el-GR" sz="3200" dirty="0">
                <a:solidFill>
                  <a:schemeClr val="accent5"/>
                </a:solidFill>
                <a:latin typeface="Century Gothic" panose="020B0502020202020204" pitchFamily="34" charset="0"/>
              </a:rPr>
              <a:t>εκ. / 4 πόλεις</a:t>
            </a:r>
          </a:p>
          <a:p>
            <a:r>
              <a:rPr lang="el-GR" sz="3200" b="1" dirty="0">
                <a:solidFill>
                  <a:schemeClr val="accent5"/>
                </a:solidFill>
                <a:latin typeface="Century Gothic" panose="020B0502020202020204" pitchFamily="34" charset="0"/>
              </a:rPr>
              <a:t>&lt;10 </a:t>
            </a:r>
            <a:r>
              <a:rPr lang="el-GR" sz="3200" dirty="0">
                <a:solidFill>
                  <a:schemeClr val="accent5"/>
                </a:solidFill>
                <a:latin typeface="Century Gothic" panose="020B0502020202020204" pitchFamily="34" charset="0"/>
              </a:rPr>
              <a:t>εκ / 2 πόλεις</a:t>
            </a:r>
          </a:p>
          <a:p>
            <a:r>
              <a:rPr lang="el-GR" sz="3200" dirty="0">
                <a:solidFill>
                  <a:schemeClr val="accent5"/>
                </a:solidFill>
                <a:latin typeface="Century Gothic" panose="020B0502020202020204" pitchFamily="34" charset="0"/>
              </a:rPr>
              <a:t>Κυρίως δημόσιο χρήμα,  / Απουσία Ιδιωτικού τομέα.</a:t>
            </a:r>
          </a:p>
          <a:p>
            <a:endParaRPr lang="el-GR" sz="3200" dirty="0">
              <a:solidFill>
                <a:schemeClr val="accent5"/>
              </a:solidFill>
              <a:latin typeface="Century Gothic" panose="020B0502020202020204" pitchFamily="34" charset="0"/>
            </a:endParaRPr>
          </a:p>
          <a:p>
            <a:r>
              <a:rPr lang="el-GR" b="1" dirty="0">
                <a:solidFill>
                  <a:schemeClr val="accent5"/>
                </a:solidFill>
                <a:latin typeface="Century Gothic" panose="020B0502020202020204" pitchFamily="34" charset="0"/>
              </a:rPr>
              <a:t>Συντηρητικός και ορθολογικός σχεδιασμός</a:t>
            </a:r>
          </a:p>
          <a:p>
            <a:r>
              <a:rPr lang="el-GR" sz="3200" dirty="0">
                <a:solidFill>
                  <a:schemeClr val="accent5"/>
                </a:solidFill>
                <a:latin typeface="Century Gothic" panose="020B0502020202020204" pitchFamily="34" charset="0"/>
              </a:rPr>
              <a:t>(λόγω του νέου τρόπου επιλογής και της διαγωνιστικής διαδικασίας, και του περιβάλλοντος Οικ. Κρίσης) </a:t>
            </a:r>
          </a:p>
          <a:p>
            <a:endParaRPr lang="el-GR" sz="3200" dirty="0">
              <a:solidFill>
                <a:schemeClr val="accent5"/>
              </a:solidFill>
              <a:latin typeface="Century Gothic" panose="020B0502020202020204" pitchFamily="34" charset="0"/>
            </a:endParaRPr>
          </a:p>
          <a:p>
            <a:r>
              <a:rPr lang="el-GR" b="1" dirty="0">
                <a:solidFill>
                  <a:schemeClr val="accent5"/>
                </a:solidFill>
                <a:latin typeface="Century Gothic" panose="020B0502020202020204" pitchFamily="34" charset="0"/>
              </a:rPr>
              <a:t>Πολύ Θετικό το μεγάλο ενδιαφέρον των πόλεων</a:t>
            </a:r>
          </a:p>
          <a:p>
            <a:r>
              <a:rPr lang="el-GR" sz="3200" dirty="0">
                <a:solidFill>
                  <a:schemeClr val="accent5"/>
                </a:solidFill>
                <a:latin typeface="Century Gothic" panose="020B0502020202020204" pitchFamily="34" charset="0"/>
              </a:rPr>
              <a:t>14 υποψηφιότητες χωρίς καμία πόλη από Μακεδονία και Κρήτη</a:t>
            </a:r>
          </a:p>
          <a:p>
            <a:endParaRPr lang="el-GR" sz="3200" dirty="0">
              <a:solidFill>
                <a:schemeClr val="accent5"/>
              </a:solidFill>
              <a:latin typeface="Century Gothic" panose="020B0502020202020204" pitchFamily="34" charset="0"/>
            </a:endParaRPr>
          </a:p>
          <a:p>
            <a:r>
              <a:rPr lang="el-GR" b="1" dirty="0">
                <a:solidFill>
                  <a:schemeClr val="accent5"/>
                </a:solidFill>
                <a:latin typeface="Century Gothic" panose="020B0502020202020204" pitchFamily="34" charset="0"/>
              </a:rPr>
              <a:t>Μεγάλο πρόβλημα με το δύσκολο Νομοθετικό Πλαίσιο</a:t>
            </a:r>
          </a:p>
          <a:p>
            <a:r>
              <a:rPr lang="el-GR" sz="3200" dirty="0">
                <a:solidFill>
                  <a:schemeClr val="accent5"/>
                </a:solidFill>
                <a:latin typeface="Century Gothic" panose="020B0502020202020204" pitchFamily="34" charset="0"/>
              </a:rPr>
              <a:t>Άγνοια προϋπολογισμού του ΥΠΠΟΑ! / Απαγόρευση ίδρυσης Σύστασης Φορέα (ΥΠ. ΕΣ)</a:t>
            </a:r>
          </a:p>
        </p:txBody>
      </p:sp>
    </p:spTree>
    <p:extLst>
      <p:ext uri="{BB962C8B-B14F-4D97-AF65-F5344CB8AC3E}">
        <p14:creationId xmlns:p14="http://schemas.microsoft.com/office/powerpoint/2010/main" val="4047107025"/>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0" end="0"/>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4" end="4"/>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 calcmode="lin" valueType="num">
                                      <p:cBhvr additive="base">
                                        <p:cTn id="23" dur="5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24" dur="500"/>
                                        <p:tgtEl>
                                          <p:spTgt spid="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 calcmode="lin" valueType="num">
                                      <p:cBhvr additive="base">
                                        <p:cTn id="29" dur="500"/>
                                        <p:tgtEl>
                                          <p:spTgt spid="5">
                                            <p:txEl>
                                              <p:pRg st="7" end="7"/>
                                            </p:txEl>
                                          </p:spTgt>
                                        </p:tgtEl>
                                        <p:attrNameLst>
                                          <p:attrName>ppt_y</p:attrName>
                                        </p:attrNameLst>
                                      </p:cBhvr>
                                      <p:tavLst>
                                        <p:tav tm="0">
                                          <p:val>
                                            <p:strVal val="#ppt_y+#ppt_h*1.125000"/>
                                          </p:val>
                                        </p:tav>
                                        <p:tav tm="100000">
                                          <p:val>
                                            <p:strVal val="#ppt_y"/>
                                          </p:val>
                                        </p:tav>
                                      </p:tavLst>
                                    </p:anim>
                                    <p:animEffect transition="in" filter="wipe(up)">
                                      <p:cBhvr>
                                        <p:cTn id="30" dur="500"/>
                                        <p:tgtEl>
                                          <p:spTgt spid="5">
                                            <p:txEl>
                                              <p:pRg st="7" end="7"/>
                                            </p:txEl>
                                          </p:spTgt>
                                        </p:tgtEl>
                                      </p:cBhvr>
                                    </p:animEffect>
                                  </p:childTnLst>
                                </p:cTn>
                              </p:par>
                              <p:par>
                                <p:cTn id="31" presetID="12" presetClass="entr" presetSubtype="4" fill="hold" nodeType="withEffect">
                                  <p:stCondLst>
                                    <p:cond delay="0"/>
                                  </p:stCondLst>
                                  <p:childTnLst>
                                    <p:set>
                                      <p:cBhvr>
                                        <p:cTn id="32" dur="1" fill="hold">
                                          <p:stCondLst>
                                            <p:cond delay="0"/>
                                          </p:stCondLst>
                                        </p:cTn>
                                        <p:tgtEl>
                                          <p:spTgt spid="5">
                                            <p:txEl>
                                              <p:pRg st="8" end="8"/>
                                            </p:txEl>
                                          </p:spTgt>
                                        </p:tgtEl>
                                        <p:attrNameLst>
                                          <p:attrName>style.visibility</p:attrName>
                                        </p:attrNameLst>
                                      </p:cBhvr>
                                      <p:to>
                                        <p:strVal val="visible"/>
                                      </p:to>
                                    </p:set>
                                    <p:anim calcmode="lin" valueType="num">
                                      <p:cBhvr additive="base">
                                        <p:cTn id="33" dur="500"/>
                                        <p:tgtEl>
                                          <p:spTgt spid="5">
                                            <p:txEl>
                                              <p:pRg st="8" end="8"/>
                                            </p:txEl>
                                          </p:spTgt>
                                        </p:tgtEl>
                                        <p:attrNameLst>
                                          <p:attrName>ppt_y</p:attrName>
                                        </p:attrNameLst>
                                      </p:cBhvr>
                                      <p:tavLst>
                                        <p:tav tm="0">
                                          <p:val>
                                            <p:strVal val="#ppt_y+#ppt_h*1.125000"/>
                                          </p:val>
                                        </p:tav>
                                        <p:tav tm="100000">
                                          <p:val>
                                            <p:strVal val="#ppt_y"/>
                                          </p:val>
                                        </p:tav>
                                      </p:tavLst>
                                    </p:anim>
                                    <p:animEffect transition="in" filter="wipe(up)">
                                      <p:cBhvr>
                                        <p:cTn id="34" dur="500"/>
                                        <p:tgtEl>
                                          <p:spTgt spid="5">
                                            <p:txEl>
                                              <p:pRg st="8" end="8"/>
                                            </p:txEl>
                                          </p:spTgt>
                                        </p:tgtEl>
                                      </p:cBhvr>
                                    </p:animEffect>
                                  </p:childTnLst>
                                </p:cTn>
                              </p:par>
                              <p:par>
                                <p:cTn id="35" presetID="12" presetClass="entr" presetSubtype="4" fill="hold"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 calcmode="lin" valueType="num">
                                      <p:cBhvr additive="base">
                                        <p:cTn id="37" dur="500"/>
                                        <p:tgtEl>
                                          <p:spTgt spid="5">
                                            <p:txEl>
                                              <p:pRg st="9" end="9"/>
                                            </p:txEl>
                                          </p:spTgt>
                                        </p:tgtEl>
                                        <p:attrNameLst>
                                          <p:attrName>ppt_y</p:attrName>
                                        </p:attrNameLst>
                                      </p:cBhvr>
                                      <p:tavLst>
                                        <p:tav tm="0">
                                          <p:val>
                                            <p:strVal val="#ppt_y+#ppt_h*1.125000"/>
                                          </p:val>
                                        </p:tav>
                                        <p:tav tm="100000">
                                          <p:val>
                                            <p:strVal val="#ppt_y"/>
                                          </p:val>
                                        </p:tav>
                                      </p:tavLst>
                                    </p:anim>
                                    <p:animEffect transition="in" filter="wipe(up)">
                                      <p:cBhvr>
                                        <p:cTn id="38" dur="500"/>
                                        <p:tgtEl>
                                          <p:spTgt spid="5">
                                            <p:txEl>
                                              <p:pRg st="9" end="9"/>
                                            </p:txEl>
                                          </p:spTgt>
                                        </p:tgtEl>
                                      </p:cBhvr>
                                    </p:animEffect>
                                  </p:childTnLst>
                                </p:cTn>
                              </p:par>
                              <p:par>
                                <p:cTn id="39" presetID="12" presetClass="entr" presetSubtype="4" fill="hold" nodeType="withEffect">
                                  <p:stCondLst>
                                    <p:cond delay="0"/>
                                  </p:stCondLst>
                                  <p:childTnLst>
                                    <p:set>
                                      <p:cBhvr>
                                        <p:cTn id="40" dur="1" fill="hold">
                                          <p:stCondLst>
                                            <p:cond delay="0"/>
                                          </p:stCondLst>
                                        </p:cTn>
                                        <p:tgtEl>
                                          <p:spTgt spid="5">
                                            <p:txEl>
                                              <p:pRg st="10" end="10"/>
                                            </p:txEl>
                                          </p:spTgt>
                                        </p:tgtEl>
                                        <p:attrNameLst>
                                          <p:attrName>style.visibility</p:attrName>
                                        </p:attrNameLst>
                                      </p:cBhvr>
                                      <p:to>
                                        <p:strVal val="visible"/>
                                      </p:to>
                                    </p:set>
                                    <p:anim calcmode="lin" valueType="num">
                                      <p:cBhvr additive="base">
                                        <p:cTn id="41" dur="500"/>
                                        <p:tgtEl>
                                          <p:spTgt spid="5">
                                            <p:txEl>
                                              <p:pRg st="10" end="10"/>
                                            </p:txEl>
                                          </p:spTgt>
                                        </p:tgtEl>
                                        <p:attrNameLst>
                                          <p:attrName>ppt_y</p:attrName>
                                        </p:attrNameLst>
                                      </p:cBhvr>
                                      <p:tavLst>
                                        <p:tav tm="0">
                                          <p:val>
                                            <p:strVal val="#ppt_y+#ppt_h*1.125000"/>
                                          </p:val>
                                        </p:tav>
                                        <p:tav tm="100000">
                                          <p:val>
                                            <p:strVal val="#ppt_y"/>
                                          </p:val>
                                        </p:tav>
                                      </p:tavLst>
                                    </p:anim>
                                    <p:animEffect transition="in" filter="wipe(up)">
                                      <p:cBhvr>
                                        <p:cTn id="42" dur="500"/>
                                        <p:tgtEl>
                                          <p:spTgt spid="5">
                                            <p:txEl>
                                              <p:pRg st="10" end="10"/>
                                            </p:txEl>
                                          </p:spTgt>
                                        </p:tgtEl>
                                      </p:cBhvr>
                                    </p:animEffect>
                                  </p:childTnLst>
                                </p:cTn>
                              </p:par>
                              <p:par>
                                <p:cTn id="43" presetID="12" presetClass="entr" presetSubtype="4" fill="hold" nodeType="withEffect">
                                  <p:stCondLst>
                                    <p:cond delay="0"/>
                                  </p:stCondLst>
                                  <p:childTnLst>
                                    <p:set>
                                      <p:cBhvr>
                                        <p:cTn id="44" dur="1" fill="hold">
                                          <p:stCondLst>
                                            <p:cond delay="0"/>
                                          </p:stCondLst>
                                        </p:cTn>
                                        <p:tgtEl>
                                          <p:spTgt spid="5">
                                            <p:txEl>
                                              <p:pRg st="11" end="11"/>
                                            </p:txEl>
                                          </p:spTgt>
                                        </p:tgtEl>
                                        <p:attrNameLst>
                                          <p:attrName>style.visibility</p:attrName>
                                        </p:attrNameLst>
                                      </p:cBhvr>
                                      <p:to>
                                        <p:strVal val="visible"/>
                                      </p:to>
                                    </p:set>
                                    <p:anim calcmode="lin" valueType="num">
                                      <p:cBhvr additive="base">
                                        <p:cTn id="45" dur="500"/>
                                        <p:tgtEl>
                                          <p:spTgt spid="5">
                                            <p:txEl>
                                              <p:pRg st="11" end="11"/>
                                            </p:txEl>
                                          </p:spTgt>
                                        </p:tgtEl>
                                        <p:attrNameLst>
                                          <p:attrName>ppt_y</p:attrName>
                                        </p:attrNameLst>
                                      </p:cBhvr>
                                      <p:tavLst>
                                        <p:tav tm="0">
                                          <p:val>
                                            <p:strVal val="#ppt_y+#ppt_h*1.125000"/>
                                          </p:val>
                                        </p:tav>
                                        <p:tav tm="100000">
                                          <p:val>
                                            <p:strVal val="#ppt_y"/>
                                          </p:val>
                                        </p:tav>
                                      </p:tavLst>
                                    </p:anim>
                                    <p:animEffect transition="in" filter="wipe(up)">
                                      <p:cBhvr>
                                        <p:cTn id="46" dur="500"/>
                                        <p:tgtEl>
                                          <p:spTgt spid="5">
                                            <p:txEl>
                                              <p:pRg st="11" end="1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2" presetClass="entr" presetSubtype="4" fill="hold" nodeType="clickEffect">
                                  <p:stCondLst>
                                    <p:cond delay="0"/>
                                  </p:stCondLst>
                                  <p:childTnLst>
                                    <p:set>
                                      <p:cBhvr>
                                        <p:cTn id="50" dur="1" fill="hold">
                                          <p:stCondLst>
                                            <p:cond delay="0"/>
                                          </p:stCondLst>
                                        </p:cTn>
                                        <p:tgtEl>
                                          <p:spTgt spid="5">
                                            <p:txEl>
                                              <p:pRg st="13" end="13"/>
                                            </p:txEl>
                                          </p:spTgt>
                                        </p:tgtEl>
                                        <p:attrNameLst>
                                          <p:attrName>style.visibility</p:attrName>
                                        </p:attrNameLst>
                                      </p:cBhvr>
                                      <p:to>
                                        <p:strVal val="visible"/>
                                      </p:to>
                                    </p:set>
                                    <p:anim calcmode="lin" valueType="num">
                                      <p:cBhvr additive="base">
                                        <p:cTn id="51" dur="500"/>
                                        <p:tgtEl>
                                          <p:spTgt spid="5">
                                            <p:txEl>
                                              <p:pRg st="13" end="13"/>
                                            </p:txEl>
                                          </p:spTgt>
                                        </p:tgtEl>
                                        <p:attrNameLst>
                                          <p:attrName>ppt_y</p:attrName>
                                        </p:attrNameLst>
                                      </p:cBhvr>
                                      <p:tavLst>
                                        <p:tav tm="0">
                                          <p:val>
                                            <p:strVal val="#ppt_y+#ppt_h*1.125000"/>
                                          </p:val>
                                        </p:tav>
                                        <p:tav tm="100000">
                                          <p:val>
                                            <p:strVal val="#ppt_y"/>
                                          </p:val>
                                        </p:tav>
                                      </p:tavLst>
                                    </p:anim>
                                    <p:animEffect transition="in" filter="wipe(up)">
                                      <p:cBhvr>
                                        <p:cTn id="52" dur="500"/>
                                        <p:tgtEl>
                                          <p:spTgt spid="5">
                                            <p:txEl>
                                              <p:pRg st="13" end="13"/>
                                            </p:txEl>
                                          </p:spTgt>
                                        </p:tgtEl>
                                      </p:cBhvr>
                                    </p:animEffect>
                                  </p:childTnLst>
                                </p:cTn>
                              </p:par>
                              <p:par>
                                <p:cTn id="53" presetID="12" presetClass="entr" presetSubtype="4" fill="hold" nodeType="withEffect">
                                  <p:stCondLst>
                                    <p:cond delay="0"/>
                                  </p:stCondLst>
                                  <p:childTnLst>
                                    <p:set>
                                      <p:cBhvr>
                                        <p:cTn id="54" dur="1" fill="hold">
                                          <p:stCondLst>
                                            <p:cond delay="0"/>
                                          </p:stCondLst>
                                        </p:cTn>
                                        <p:tgtEl>
                                          <p:spTgt spid="5">
                                            <p:txEl>
                                              <p:pRg st="14" end="14"/>
                                            </p:txEl>
                                          </p:spTgt>
                                        </p:tgtEl>
                                        <p:attrNameLst>
                                          <p:attrName>style.visibility</p:attrName>
                                        </p:attrNameLst>
                                      </p:cBhvr>
                                      <p:to>
                                        <p:strVal val="visible"/>
                                      </p:to>
                                    </p:set>
                                    <p:anim calcmode="lin" valueType="num">
                                      <p:cBhvr additive="base">
                                        <p:cTn id="55" dur="500"/>
                                        <p:tgtEl>
                                          <p:spTgt spid="5">
                                            <p:txEl>
                                              <p:pRg st="14" end="14"/>
                                            </p:txEl>
                                          </p:spTgt>
                                        </p:tgtEl>
                                        <p:attrNameLst>
                                          <p:attrName>ppt_y</p:attrName>
                                        </p:attrNameLst>
                                      </p:cBhvr>
                                      <p:tavLst>
                                        <p:tav tm="0">
                                          <p:val>
                                            <p:strVal val="#ppt_y+#ppt_h*1.125000"/>
                                          </p:val>
                                        </p:tav>
                                        <p:tav tm="100000">
                                          <p:val>
                                            <p:strVal val="#ppt_y"/>
                                          </p:val>
                                        </p:tav>
                                      </p:tavLst>
                                    </p:anim>
                                    <p:animEffect transition="in" filter="wipe(up)">
                                      <p:cBhvr>
                                        <p:cTn id="56" dur="500"/>
                                        <p:tgtEl>
                                          <p:spTgt spid="5">
                                            <p:txEl>
                                              <p:pRg st="14" end="1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2" presetClass="entr" presetSubtype="4" fill="hold" nodeType="clickEffect">
                                  <p:stCondLst>
                                    <p:cond delay="0"/>
                                  </p:stCondLst>
                                  <p:childTnLst>
                                    <p:set>
                                      <p:cBhvr>
                                        <p:cTn id="60" dur="1" fill="hold">
                                          <p:stCondLst>
                                            <p:cond delay="0"/>
                                          </p:stCondLst>
                                        </p:cTn>
                                        <p:tgtEl>
                                          <p:spTgt spid="5">
                                            <p:txEl>
                                              <p:pRg st="16" end="16"/>
                                            </p:txEl>
                                          </p:spTgt>
                                        </p:tgtEl>
                                        <p:attrNameLst>
                                          <p:attrName>style.visibility</p:attrName>
                                        </p:attrNameLst>
                                      </p:cBhvr>
                                      <p:to>
                                        <p:strVal val="visible"/>
                                      </p:to>
                                    </p:set>
                                    <p:anim calcmode="lin" valueType="num">
                                      <p:cBhvr additive="base">
                                        <p:cTn id="61" dur="500"/>
                                        <p:tgtEl>
                                          <p:spTgt spid="5">
                                            <p:txEl>
                                              <p:pRg st="16" end="16"/>
                                            </p:txEl>
                                          </p:spTgt>
                                        </p:tgtEl>
                                        <p:attrNameLst>
                                          <p:attrName>ppt_y</p:attrName>
                                        </p:attrNameLst>
                                      </p:cBhvr>
                                      <p:tavLst>
                                        <p:tav tm="0">
                                          <p:val>
                                            <p:strVal val="#ppt_y+#ppt_h*1.125000"/>
                                          </p:val>
                                        </p:tav>
                                        <p:tav tm="100000">
                                          <p:val>
                                            <p:strVal val="#ppt_y"/>
                                          </p:val>
                                        </p:tav>
                                      </p:tavLst>
                                    </p:anim>
                                    <p:animEffect transition="in" filter="wipe(up)">
                                      <p:cBhvr>
                                        <p:cTn id="62" dur="500"/>
                                        <p:tgtEl>
                                          <p:spTgt spid="5">
                                            <p:txEl>
                                              <p:pRg st="16" end="16"/>
                                            </p:txEl>
                                          </p:spTgt>
                                        </p:tgtEl>
                                      </p:cBhvr>
                                    </p:animEffect>
                                  </p:childTnLst>
                                </p:cTn>
                              </p:par>
                              <p:par>
                                <p:cTn id="63" presetID="12" presetClass="entr" presetSubtype="4" fill="hold" nodeType="withEffect">
                                  <p:stCondLst>
                                    <p:cond delay="0"/>
                                  </p:stCondLst>
                                  <p:childTnLst>
                                    <p:set>
                                      <p:cBhvr>
                                        <p:cTn id="64" dur="1" fill="hold">
                                          <p:stCondLst>
                                            <p:cond delay="0"/>
                                          </p:stCondLst>
                                        </p:cTn>
                                        <p:tgtEl>
                                          <p:spTgt spid="5">
                                            <p:txEl>
                                              <p:pRg st="17" end="17"/>
                                            </p:txEl>
                                          </p:spTgt>
                                        </p:tgtEl>
                                        <p:attrNameLst>
                                          <p:attrName>style.visibility</p:attrName>
                                        </p:attrNameLst>
                                      </p:cBhvr>
                                      <p:to>
                                        <p:strVal val="visible"/>
                                      </p:to>
                                    </p:set>
                                    <p:anim calcmode="lin" valueType="num">
                                      <p:cBhvr additive="base">
                                        <p:cTn id="65" dur="500"/>
                                        <p:tgtEl>
                                          <p:spTgt spid="5">
                                            <p:txEl>
                                              <p:pRg st="17" end="17"/>
                                            </p:txEl>
                                          </p:spTgt>
                                        </p:tgtEl>
                                        <p:attrNameLst>
                                          <p:attrName>ppt_y</p:attrName>
                                        </p:attrNameLst>
                                      </p:cBhvr>
                                      <p:tavLst>
                                        <p:tav tm="0">
                                          <p:val>
                                            <p:strVal val="#ppt_y+#ppt_h*1.125000"/>
                                          </p:val>
                                        </p:tav>
                                        <p:tav tm="100000">
                                          <p:val>
                                            <p:strVal val="#ppt_y"/>
                                          </p:val>
                                        </p:tav>
                                      </p:tavLst>
                                    </p:anim>
                                    <p:animEffect transition="in" filter="wipe(up)">
                                      <p:cBhvr>
                                        <p:cTn id="66" dur="500"/>
                                        <p:tgtEl>
                                          <p:spTgt spid="5">
                                            <p:txEl>
                                              <p:pRg st="17" end="17"/>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nodeType="clickEffect">
                                  <p:stCondLst>
                                    <p:cond delay="0"/>
                                  </p:stCondLst>
                                  <p:childTnLst>
                                    <p:set>
                                      <p:cBhvr>
                                        <p:cTn id="70" dur="1" fill="hold">
                                          <p:stCondLst>
                                            <p:cond delay="0"/>
                                          </p:stCondLst>
                                        </p:cTn>
                                        <p:tgtEl>
                                          <p:spTgt spid="5">
                                            <p:txEl>
                                              <p:pRg st="19" end="19"/>
                                            </p:txEl>
                                          </p:spTgt>
                                        </p:tgtEl>
                                        <p:attrNameLst>
                                          <p:attrName>style.visibility</p:attrName>
                                        </p:attrNameLst>
                                      </p:cBhvr>
                                      <p:to>
                                        <p:strVal val="visible"/>
                                      </p:to>
                                    </p:set>
                                    <p:anim calcmode="lin" valueType="num">
                                      <p:cBhvr additive="base">
                                        <p:cTn id="71" dur="500"/>
                                        <p:tgtEl>
                                          <p:spTgt spid="5">
                                            <p:txEl>
                                              <p:pRg st="19" end="19"/>
                                            </p:txEl>
                                          </p:spTgt>
                                        </p:tgtEl>
                                        <p:attrNameLst>
                                          <p:attrName>ppt_y</p:attrName>
                                        </p:attrNameLst>
                                      </p:cBhvr>
                                      <p:tavLst>
                                        <p:tav tm="0">
                                          <p:val>
                                            <p:strVal val="#ppt_y+#ppt_h*1.125000"/>
                                          </p:val>
                                        </p:tav>
                                        <p:tav tm="100000">
                                          <p:val>
                                            <p:strVal val="#ppt_y"/>
                                          </p:val>
                                        </p:tav>
                                      </p:tavLst>
                                    </p:anim>
                                    <p:animEffect transition="in" filter="wipe(up)">
                                      <p:cBhvr>
                                        <p:cTn id="72" dur="500"/>
                                        <p:tgtEl>
                                          <p:spTgt spid="5">
                                            <p:txEl>
                                              <p:pRg st="19" end="19"/>
                                            </p:txEl>
                                          </p:spTgt>
                                        </p:tgtEl>
                                      </p:cBhvr>
                                    </p:animEffect>
                                  </p:childTnLst>
                                </p:cTn>
                              </p:par>
                              <p:par>
                                <p:cTn id="73" presetID="12" presetClass="entr" presetSubtype="4" fill="hold" nodeType="withEffect">
                                  <p:stCondLst>
                                    <p:cond delay="0"/>
                                  </p:stCondLst>
                                  <p:childTnLst>
                                    <p:set>
                                      <p:cBhvr>
                                        <p:cTn id="74" dur="1" fill="hold">
                                          <p:stCondLst>
                                            <p:cond delay="0"/>
                                          </p:stCondLst>
                                        </p:cTn>
                                        <p:tgtEl>
                                          <p:spTgt spid="5">
                                            <p:txEl>
                                              <p:pRg st="20" end="20"/>
                                            </p:txEl>
                                          </p:spTgt>
                                        </p:tgtEl>
                                        <p:attrNameLst>
                                          <p:attrName>style.visibility</p:attrName>
                                        </p:attrNameLst>
                                      </p:cBhvr>
                                      <p:to>
                                        <p:strVal val="visible"/>
                                      </p:to>
                                    </p:set>
                                    <p:anim calcmode="lin" valueType="num">
                                      <p:cBhvr additive="base">
                                        <p:cTn id="75" dur="500"/>
                                        <p:tgtEl>
                                          <p:spTgt spid="5">
                                            <p:txEl>
                                              <p:pRg st="20" end="20"/>
                                            </p:txEl>
                                          </p:spTgt>
                                        </p:tgtEl>
                                        <p:attrNameLst>
                                          <p:attrName>ppt_y</p:attrName>
                                        </p:attrNameLst>
                                      </p:cBhvr>
                                      <p:tavLst>
                                        <p:tav tm="0">
                                          <p:val>
                                            <p:strVal val="#ppt_y+#ppt_h*1.125000"/>
                                          </p:val>
                                        </p:tav>
                                        <p:tav tm="100000">
                                          <p:val>
                                            <p:strVal val="#ppt_y"/>
                                          </p:val>
                                        </p:tav>
                                      </p:tavLst>
                                    </p:anim>
                                    <p:animEffect transition="in" filter="wipe(up)">
                                      <p:cBhvr>
                                        <p:cTn id="76" dur="500"/>
                                        <p:tgtEl>
                                          <p:spTgt spid="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Box 12">
            <a:extLst>
              <a:ext uri="{FF2B5EF4-FFF2-40B4-BE49-F238E27FC236}">
                <a16:creationId xmlns:a16="http://schemas.microsoft.com/office/drawing/2014/main" id="{BAEAFA4A-C284-1C4D-A8F3-AB7EE39DF1DF}"/>
              </a:ext>
            </a:extLst>
          </p:cNvPr>
          <p:cNvSpPr txBox="1">
            <a:spLocks noChangeArrowheads="1"/>
          </p:cNvSpPr>
          <p:nvPr/>
        </p:nvSpPr>
        <p:spPr bwMode="auto">
          <a:xfrm>
            <a:off x="7847515" y="5057775"/>
            <a:ext cx="8727069" cy="179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600">
                <a:solidFill>
                  <a:schemeClr val="tx1"/>
                </a:solidFill>
                <a:latin typeface="Lato Light" panose="020F0502020204030203" pitchFamily="34" charset="0"/>
              </a:defRPr>
            </a:lvl1pPr>
            <a:lvl2pPr marL="742950" indent="-285750">
              <a:defRPr sz="3600">
                <a:solidFill>
                  <a:schemeClr val="tx1"/>
                </a:solidFill>
                <a:latin typeface="Lato Light" panose="020F0502020204030203" pitchFamily="34" charset="0"/>
              </a:defRPr>
            </a:lvl2pPr>
            <a:lvl3pPr marL="1143000" indent="-228600">
              <a:defRPr sz="3600">
                <a:solidFill>
                  <a:schemeClr val="tx1"/>
                </a:solidFill>
                <a:latin typeface="Lato Light" panose="020F0502020204030203" pitchFamily="34" charset="0"/>
              </a:defRPr>
            </a:lvl3pPr>
            <a:lvl4pPr marL="1600200" indent="-228600">
              <a:defRPr sz="3600">
                <a:solidFill>
                  <a:schemeClr val="tx1"/>
                </a:solidFill>
                <a:latin typeface="Lato Light" panose="020F0502020204030203" pitchFamily="34" charset="0"/>
              </a:defRPr>
            </a:lvl4pPr>
            <a:lvl5pPr marL="2057400" indent="-228600">
              <a:defRPr sz="3600">
                <a:solidFill>
                  <a:schemeClr val="tx1"/>
                </a:solidFill>
                <a:latin typeface="Lato Light" panose="020F0502020204030203" pitchFamily="34" charset="0"/>
              </a:defRPr>
            </a:lvl5pPr>
            <a:lvl6pPr marL="2514600" indent="-228600" defTabSz="1827213" eaLnBrk="0" fontAlgn="base" hangingPunct="0">
              <a:spcBef>
                <a:spcPct val="0"/>
              </a:spcBef>
              <a:spcAft>
                <a:spcPct val="0"/>
              </a:spcAft>
              <a:defRPr sz="3600">
                <a:solidFill>
                  <a:schemeClr val="tx1"/>
                </a:solidFill>
                <a:latin typeface="Lato Light" panose="020F0502020204030203" pitchFamily="34" charset="0"/>
              </a:defRPr>
            </a:lvl6pPr>
            <a:lvl7pPr marL="2971800" indent="-228600" defTabSz="1827213" eaLnBrk="0" fontAlgn="base" hangingPunct="0">
              <a:spcBef>
                <a:spcPct val="0"/>
              </a:spcBef>
              <a:spcAft>
                <a:spcPct val="0"/>
              </a:spcAft>
              <a:defRPr sz="3600">
                <a:solidFill>
                  <a:schemeClr val="tx1"/>
                </a:solidFill>
                <a:latin typeface="Lato Light" panose="020F0502020204030203" pitchFamily="34" charset="0"/>
              </a:defRPr>
            </a:lvl7pPr>
            <a:lvl8pPr marL="3429000" indent="-228600" defTabSz="1827213" eaLnBrk="0" fontAlgn="base" hangingPunct="0">
              <a:spcBef>
                <a:spcPct val="0"/>
              </a:spcBef>
              <a:spcAft>
                <a:spcPct val="0"/>
              </a:spcAft>
              <a:defRPr sz="3600">
                <a:solidFill>
                  <a:schemeClr val="tx1"/>
                </a:solidFill>
                <a:latin typeface="Lato Light" panose="020F0502020204030203" pitchFamily="34" charset="0"/>
              </a:defRPr>
            </a:lvl8pPr>
            <a:lvl9pPr marL="3886200" indent="-228600" defTabSz="1827213" eaLnBrk="0" fontAlgn="base" hangingPunct="0">
              <a:spcBef>
                <a:spcPct val="0"/>
              </a:spcBef>
              <a:spcAft>
                <a:spcPct val="0"/>
              </a:spcAft>
              <a:defRPr sz="3600">
                <a:solidFill>
                  <a:schemeClr val="tx1"/>
                </a:solidFill>
                <a:latin typeface="Lato Light" panose="020F0502020204030203" pitchFamily="34" charset="0"/>
              </a:defRPr>
            </a:lvl9pPr>
          </a:lstStyle>
          <a:p>
            <a:pPr algn="ctr" eaLnBrk="1" hangingPunct="1">
              <a:lnSpc>
                <a:spcPts val="13000"/>
              </a:lnSpc>
            </a:pPr>
            <a:r>
              <a:rPr lang="el-GR" altLang="en-US" sz="13500" b="1" dirty="0">
                <a:solidFill>
                  <a:schemeClr val="accent2"/>
                </a:solidFill>
                <a:latin typeface="Roboto Regular" panose="02000000000000000000" pitchFamily="2" charset="0"/>
                <a:ea typeface="Roboto Regular" panose="02000000000000000000" pitchFamily="2" charset="0"/>
                <a:cs typeface="Roboto Regular" panose="02000000000000000000" pitchFamily="2" charset="0"/>
              </a:rPr>
              <a:t>ΕΥΧΑΡΙΣΤΩ</a:t>
            </a:r>
            <a:r>
              <a:rPr lang="el-GR" altLang="en-US" sz="13500" b="1" dirty="0">
                <a:solidFill>
                  <a:schemeClr val="tx2"/>
                </a:solidFill>
                <a:latin typeface="Roboto Regular" panose="02000000000000000000" pitchFamily="2" charset="0"/>
                <a:ea typeface="Roboto Regular" panose="02000000000000000000" pitchFamily="2" charset="0"/>
                <a:cs typeface="Roboto Regular" panose="02000000000000000000" pitchFamily="2" charset="0"/>
              </a:rPr>
              <a:t>!</a:t>
            </a:r>
            <a:endParaRPr lang="en-US" altLang="en-US" sz="13500" b="1" dirty="0">
              <a:solidFill>
                <a:schemeClr val="tx2"/>
              </a:solidFill>
              <a:latin typeface="Roboto Regular" panose="02000000000000000000" pitchFamily="2" charset="0"/>
              <a:ea typeface="Roboto Regular" panose="02000000000000000000" pitchFamily="2" charset="0"/>
              <a:cs typeface="Roboto Regular" panose="02000000000000000000" pitchFamily="2" charset="0"/>
            </a:endParaRPr>
          </a:p>
        </p:txBody>
      </p:sp>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6C10E669-D27A-4248-B940-56FDE6976AAA}"/>
              </a:ext>
            </a:extLst>
          </p:cNvPr>
          <p:cNvSpPr txBox="1"/>
          <p:nvPr/>
        </p:nvSpPr>
        <p:spPr>
          <a:xfrm>
            <a:off x="1671544" y="569228"/>
            <a:ext cx="21560711"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Πολιτιστικός και Δημιουργικός κλάδος και πόλεις</a:t>
            </a:r>
            <a:endParaRPr lang="en-US" sz="7000" b="1" dirty="0">
              <a:solidFill>
                <a:schemeClr val="tx2"/>
              </a:solidFill>
              <a:latin typeface="Century Gothic" charset="0"/>
              <a:ea typeface="Century Gothic" charset="0"/>
              <a:cs typeface="Century Gothic" charset="0"/>
            </a:endParaRPr>
          </a:p>
        </p:txBody>
      </p:sp>
      <p:sp>
        <p:nvSpPr>
          <p:cNvPr id="37" name="TextBox 36">
            <a:extLst>
              <a:ext uri="{FF2B5EF4-FFF2-40B4-BE49-F238E27FC236}">
                <a16:creationId xmlns:a16="http://schemas.microsoft.com/office/drawing/2014/main" id="{5F9DF07E-116E-8346-997B-AACA68A43E64}"/>
              </a:ext>
            </a:extLst>
          </p:cNvPr>
          <p:cNvSpPr txBox="1"/>
          <p:nvPr/>
        </p:nvSpPr>
        <p:spPr>
          <a:xfrm>
            <a:off x="1671544" y="2648865"/>
            <a:ext cx="21321671" cy="9941183"/>
          </a:xfrm>
          <a:prstGeom prst="rect">
            <a:avLst/>
          </a:prstGeom>
          <a:noFill/>
        </p:spPr>
        <p:txBody>
          <a:bodyPr wrap="square" rtlCol="0">
            <a:spAutoFit/>
          </a:bodyPr>
          <a:lstStyle/>
          <a:p>
            <a:r>
              <a:rPr lang="el-GR" sz="4000" dirty="0">
                <a:latin typeface="Century Gothic" panose="020B0502020202020204" pitchFamily="34" charset="0"/>
              </a:rPr>
              <a:t>Ευρωπαϊκή πολιτιστική βιομηχανία αναδεικνύεται σήμερα παγκόσμιος ηγέτης</a:t>
            </a:r>
          </a:p>
          <a:p>
            <a:pPr algn="ctr"/>
            <a:r>
              <a:rPr lang="el-GR" sz="6000" b="1" i="1" dirty="0">
                <a:solidFill>
                  <a:schemeClr val="tx1">
                    <a:lumMod val="75000"/>
                    <a:lumOff val="25000"/>
                  </a:schemeClr>
                </a:solidFill>
                <a:latin typeface="Century Gothic" panose="020B0502020202020204" pitchFamily="34" charset="0"/>
              </a:rPr>
              <a:t>70% </a:t>
            </a:r>
            <a:r>
              <a:rPr lang="el-GR" sz="4000" dirty="0">
                <a:latin typeface="Century Gothic" panose="020B0502020202020204" pitchFamily="34" charset="0"/>
              </a:rPr>
              <a:t>της παγκόσμιας αγοράς.</a:t>
            </a:r>
          </a:p>
          <a:p>
            <a:endParaRPr lang="el-GR" sz="4000" dirty="0">
              <a:latin typeface="Century Gothic" panose="020B0502020202020204" pitchFamily="34" charset="0"/>
            </a:endParaRPr>
          </a:p>
          <a:p>
            <a:r>
              <a:rPr lang="el-GR" sz="4000" dirty="0">
                <a:latin typeface="Century Gothic" panose="020B0502020202020204" pitchFamily="34" charset="0"/>
              </a:rPr>
              <a:t>Συμβάλλει στην ευρωπαϊκή οικονομική δραστηριότητα περισσότερα από 550 δις / έτος</a:t>
            </a:r>
          </a:p>
          <a:p>
            <a:pPr algn="ctr"/>
            <a:r>
              <a:rPr lang="el-GR" sz="6000" b="1" i="1" dirty="0">
                <a:solidFill>
                  <a:schemeClr val="tx1">
                    <a:lumMod val="75000"/>
                    <a:lumOff val="25000"/>
                  </a:schemeClr>
                </a:solidFill>
                <a:latin typeface="Century Gothic" panose="020B0502020202020204" pitchFamily="34" charset="0"/>
              </a:rPr>
              <a:t>4.5 </a:t>
            </a:r>
            <a:r>
              <a:rPr lang="el-GR" sz="4000" dirty="0">
                <a:latin typeface="Century Gothic" panose="020B0502020202020204" pitchFamily="34" charset="0"/>
              </a:rPr>
              <a:t>-</a:t>
            </a:r>
            <a:r>
              <a:rPr lang="el-GR" sz="6000" b="1" i="1" dirty="0">
                <a:solidFill>
                  <a:schemeClr val="tx1">
                    <a:lumMod val="75000"/>
                    <a:lumOff val="25000"/>
                  </a:schemeClr>
                </a:solidFill>
                <a:latin typeface="Century Gothic" panose="020B0502020202020204" pitchFamily="34" charset="0"/>
              </a:rPr>
              <a:t> 5 % </a:t>
            </a:r>
            <a:r>
              <a:rPr lang="el-GR" sz="4000" dirty="0">
                <a:latin typeface="Century Gothic" panose="020B0502020202020204" pitchFamily="34" charset="0"/>
              </a:rPr>
              <a:t>του ευρωπαϊκού ΑΕΠ, </a:t>
            </a:r>
          </a:p>
          <a:p>
            <a:endParaRPr lang="el-GR" sz="4000" dirty="0">
              <a:latin typeface="Century Gothic" panose="020B0502020202020204" pitchFamily="34" charset="0"/>
            </a:endParaRPr>
          </a:p>
          <a:p>
            <a:r>
              <a:rPr lang="el-GR" sz="4000" dirty="0">
                <a:latin typeface="Century Gothic" panose="020B0502020202020204" pitchFamily="34" charset="0"/>
              </a:rPr>
              <a:t>Απασχολεί 11,4 εκατομμύρια άτομα στην ΕΕ / 28 </a:t>
            </a:r>
          </a:p>
          <a:p>
            <a:pPr algn="ctr"/>
            <a:r>
              <a:rPr lang="el-GR" sz="6000" b="1" i="1" dirty="0">
                <a:solidFill>
                  <a:schemeClr val="tx1">
                    <a:lumMod val="75000"/>
                    <a:lumOff val="25000"/>
                  </a:schemeClr>
                </a:solidFill>
                <a:latin typeface="Century Gothic" panose="020B0502020202020204" pitchFamily="34" charset="0"/>
              </a:rPr>
              <a:t>5%</a:t>
            </a:r>
            <a:r>
              <a:rPr lang="el-GR" sz="4000" dirty="0">
                <a:latin typeface="Century Gothic" panose="020B0502020202020204" pitchFamily="34" charset="0"/>
              </a:rPr>
              <a:t> του εργατικού δυναμικού της ΕΕ.</a:t>
            </a:r>
          </a:p>
          <a:p>
            <a:endParaRPr lang="el-GR" sz="4000" dirty="0">
              <a:latin typeface="Century Gothic" panose="020B0502020202020204" pitchFamily="34" charset="0"/>
            </a:endParaRPr>
          </a:p>
          <a:p>
            <a:endParaRPr lang="el-GR" sz="4000" dirty="0">
              <a:latin typeface="Century Gothic" panose="020B0502020202020204" pitchFamily="34" charset="0"/>
            </a:endParaRPr>
          </a:p>
          <a:p>
            <a:endParaRPr lang="el-GR" sz="4000" dirty="0">
              <a:latin typeface="Century Gothic" panose="020B0502020202020204" pitchFamily="34" charset="0"/>
            </a:endParaRPr>
          </a:p>
          <a:p>
            <a:pPr algn="just"/>
            <a:r>
              <a:rPr lang="el-GR" sz="4000" dirty="0">
                <a:latin typeface="Century Gothic" panose="020B0502020202020204" pitchFamily="34" charset="0"/>
              </a:rPr>
              <a:t>Την ίδια στιγμή, παρουσίασε σαν κλάδος </a:t>
            </a:r>
            <a:r>
              <a:rPr lang="el-GR" sz="6000" b="1" i="1" dirty="0">
                <a:solidFill>
                  <a:schemeClr val="tx1">
                    <a:lumMod val="75000"/>
                    <a:lumOff val="25000"/>
                  </a:schemeClr>
                </a:solidFill>
                <a:latin typeface="Century Gothic" panose="020B0502020202020204" pitchFamily="34" charset="0"/>
              </a:rPr>
              <a:t>σημαντική αντίσταση </a:t>
            </a:r>
            <a:r>
              <a:rPr lang="el-GR" sz="4000" dirty="0">
                <a:latin typeface="Century Gothic" panose="020B0502020202020204" pitchFamily="34" charset="0"/>
              </a:rPr>
              <a:t>στην πρόσφατη οικονομική κρίση των τελευταίων ετών έχοντας αύξηση της </a:t>
            </a:r>
            <a:r>
              <a:rPr lang="el-GR" sz="4000" dirty="0" err="1">
                <a:latin typeface="Century Gothic" panose="020B0502020202020204" pitchFamily="34" charset="0"/>
              </a:rPr>
              <a:t>απασχολησιμότητας</a:t>
            </a:r>
            <a:r>
              <a:rPr lang="el-GR" sz="4000" dirty="0">
                <a:latin typeface="Century Gothic" panose="020B0502020202020204" pitchFamily="34" charset="0"/>
              </a:rPr>
              <a:t> μεγαλύτερη από τον Ευρωπαϊκός μέσο όρο</a:t>
            </a:r>
          </a:p>
        </p:txBody>
      </p:sp>
      <p:sp>
        <p:nvSpPr>
          <p:cNvPr id="38" name="Rectangle 37">
            <a:extLst>
              <a:ext uri="{FF2B5EF4-FFF2-40B4-BE49-F238E27FC236}">
                <a16:creationId xmlns:a16="http://schemas.microsoft.com/office/drawing/2014/main" id="{27B36A99-86FD-DF4C-83E1-17D5CCD0F6E2}"/>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6C10E669-D27A-4248-B940-56FDE6976AAA}"/>
              </a:ext>
            </a:extLst>
          </p:cNvPr>
          <p:cNvSpPr txBox="1"/>
          <p:nvPr/>
        </p:nvSpPr>
        <p:spPr>
          <a:xfrm>
            <a:off x="1671544" y="569228"/>
            <a:ext cx="22980971"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Πολιτιστικός και Δημιουργικός κλάδος και πόλεις 2</a:t>
            </a:r>
            <a:endParaRPr lang="en-US" sz="7000" b="1" dirty="0">
              <a:solidFill>
                <a:schemeClr val="tx2"/>
              </a:solidFill>
              <a:latin typeface="Century Gothic" charset="0"/>
              <a:ea typeface="Century Gothic" charset="0"/>
              <a:cs typeface="Century Gothic" charset="0"/>
            </a:endParaRPr>
          </a:p>
        </p:txBody>
      </p:sp>
      <p:sp>
        <p:nvSpPr>
          <p:cNvPr id="37" name="TextBox 36">
            <a:extLst>
              <a:ext uri="{FF2B5EF4-FFF2-40B4-BE49-F238E27FC236}">
                <a16:creationId xmlns:a16="http://schemas.microsoft.com/office/drawing/2014/main" id="{5F9DF07E-116E-8346-997B-AACA68A43E64}"/>
              </a:ext>
            </a:extLst>
          </p:cNvPr>
          <p:cNvSpPr txBox="1"/>
          <p:nvPr/>
        </p:nvSpPr>
        <p:spPr>
          <a:xfrm>
            <a:off x="1671544" y="2352303"/>
            <a:ext cx="21321671" cy="10802957"/>
          </a:xfrm>
          <a:prstGeom prst="rect">
            <a:avLst/>
          </a:prstGeom>
          <a:noFill/>
        </p:spPr>
        <p:txBody>
          <a:bodyPr wrap="square" rtlCol="0">
            <a:spAutoFit/>
          </a:bodyPr>
          <a:lstStyle/>
          <a:p>
            <a:r>
              <a:rPr lang="el-GR" dirty="0">
                <a:latin typeface="Century Gothic" panose="020B0502020202020204" pitchFamily="34" charset="0"/>
              </a:rPr>
              <a:t>Περίπου το </a:t>
            </a:r>
            <a:r>
              <a:rPr lang="el-GR" b="1" dirty="0">
                <a:latin typeface="Century Gothic" panose="020B0502020202020204" pitchFamily="34" charset="0"/>
              </a:rPr>
              <a:t>75% του πληθυσμού </a:t>
            </a:r>
            <a:r>
              <a:rPr lang="el-GR" dirty="0">
                <a:latin typeface="Century Gothic" panose="020B0502020202020204" pitchFamily="34" charset="0"/>
              </a:rPr>
              <a:t>των 28 Μελών της ΕΕ να ζει σήμερα σε πόλεις και αστικές - περαστικές περιοχές</a:t>
            </a:r>
            <a:r>
              <a:rPr lang="en-GB" dirty="0">
                <a:latin typeface="Century Gothic" panose="020B0502020202020204" pitchFamily="34" charset="0"/>
              </a:rPr>
              <a:t>.</a:t>
            </a:r>
            <a:r>
              <a:rPr lang="el-GR" dirty="0">
                <a:latin typeface="Century Gothic" panose="020B0502020202020204" pitchFamily="34" charset="0"/>
              </a:rPr>
              <a:t/>
            </a:r>
            <a:br>
              <a:rPr lang="el-GR" dirty="0">
                <a:latin typeface="Century Gothic" panose="020B0502020202020204" pitchFamily="34" charset="0"/>
              </a:rPr>
            </a:br>
            <a:endParaRPr lang="el-GR" dirty="0">
              <a:latin typeface="Century Gothic" panose="020B0502020202020204" pitchFamily="34" charset="0"/>
            </a:endParaRPr>
          </a:p>
          <a:p>
            <a:r>
              <a:rPr lang="el-GR" dirty="0">
                <a:latin typeface="Century Gothic" panose="020B0502020202020204" pitchFamily="34" charset="0"/>
              </a:rPr>
              <a:t>Ουσιαστικός πλέον ο ρόλος τοπικών αρχών η διαμόρφωση και άσκηση σύγχρονης Πολιτιστικής Πολιτικής!</a:t>
            </a:r>
          </a:p>
          <a:p>
            <a:r>
              <a:rPr lang="el-GR" dirty="0">
                <a:latin typeface="Century Gothic" panose="020B0502020202020204" pitchFamily="34" charset="0"/>
              </a:rPr>
              <a:t/>
            </a:r>
            <a:br>
              <a:rPr lang="el-GR" dirty="0">
                <a:latin typeface="Century Gothic" panose="020B0502020202020204" pitchFamily="34" charset="0"/>
              </a:rPr>
            </a:br>
            <a:r>
              <a:rPr lang="el-GR" dirty="0">
                <a:latin typeface="Century Gothic" panose="020B0502020202020204" pitchFamily="34" charset="0"/>
              </a:rPr>
              <a:t>- </a:t>
            </a:r>
            <a:r>
              <a:rPr lang="el-GR" b="1" dirty="0">
                <a:latin typeface="Century Gothic" panose="020B0502020202020204" pitchFamily="34" charset="0"/>
              </a:rPr>
              <a:t>Πολιτιστική</a:t>
            </a:r>
            <a:r>
              <a:rPr lang="el-GR" dirty="0">
                <a:latin typeface="Century Gothic" panose="020B0502020202020204" pitchFamily="34" charset="0"/>
              </a:rPr>
              <a:t> Ανάπτυξη</a:t>
            </a:r>
          </a:p>
          <a:p>
            <a:r>
              <a:rPr lang="el-GR" dirty="0">
                <a:latin typeface="Century Gothic" panose="020B0502020202020204" pitchFamily="34" charset="0"/>
              </a:rPr>
              <a:t>- Κοινωνική </a:t>
            </a:r>
            <a:r>
              <a:rPr lang="el-GR" b="1" dirty="0">
                <a:latin typeface="Century Gothic" panose="020B0502020202020204" pitchFamily="34" charset="0"/>
              </a:rPr>
              <a:t>Συνοχή</a:t>
            </a:r>
          </a:p>
          <a:p>
            <a:r>
              <a:rPr lang="el-GR" dirty="0">
                <a:latin typeface="Century Gothic" panose="020B0502020202020204" pitchFamily="34" charset="0"/>
              </a:rPr>
              <a:t>- Βελτίωση </a:t>
            </a:r>
            <a:r>
              <a:rPr lang="el-GR" b="1" dirty="0">
                <a:latin typeface="Century Gothic" panose="020B0502020202020204" pitchFamily="34" charset="0"/>
              </a:rPr>
              <a:t>Εικόνα</a:t>
            </a:r>
            <a:r>
              <a:rPr lang="el-GR" dirty="0">
                <a:latin typeface="Century Gothic" panose="020B0502020202020204" pitchFamily="34" charset="0"/>
              </a:rPr>
              <a:t> πόλης</a:t>
            </a:r>
          </a:p>
          <a:p>
            <a:r>
              <a:rPr lang="el-GR" dirty="0">
                <a:latin typeface="Century Gothic" panose="020B0502020202020204" pitchFamily="34" charset="0"/>
              </a:rPr>
              <a:t>- </a:t>
            </a:r>
            <a:r>
              <a:rPr lang="el-GR" b="1" dirty="0">
                <a:latin typeface="Century Gothic" panose="020B0502020202020204" pitchFamily="34" charset="0"/>
              </a:rPr>
              <a:t>Οικονομική</a:t>
            </a:r>
            <a:r>
              <a:rPr lang="el-GR" dirty="0">
                <a:latin typeface="Century Gothic" panose="020B0502020202020204" pitchFamily="34" charset="0"/>
              </a:rPr>
              <a:t> Ανάπτυξη</a:t>
            </a:r>
          </a:p>
          <a:p>
            <a:r>
              <a:rPr lang="el-GR" dirty="0">
                <a:latin typeface="Century Gothic" panose="020B0502020202020204" pitchFamily="34" charset="0"/>
              </a:rPr>
              <a:t>- Αυξήσει την ελκυστικότητα των </a:t>
            </a:r>
            <a:r>
              <a:rPr lang="el-GR" b="1" dirty="0">
                <a:latin typeface="Century Gothic" panose="020B0502020202020204" pitchFamily="34" charset="0"/>
              </a:rPr>
              <a:t>επενδύσεων</a:t>
            </a:r>
          </a:p>
          <a:p>
            <a:r>
              <a:rPr lang="el-GR" dirty="0">
                <a:latin typeface="Century Gothic" panose="020B0502020202020204" pitchFamily="34" charset="0"/>
              </a:rPr>
              <a:t>- Αύξηση </a:t>
            </a:r>
            <a:r>
              <a:rPr lang="el-GR" b="1" dirty="0">
                <a:latin typeface="Century Gothic" panose="020B0502020202020204" pitchFamily="34" charset="0"/>
              </a:rPr>
              <a:t>Τουρισμού</a:t>
            </a:r>
            <a:endParaRPr lang="en-GB" b="1" dirty="0">
              <a:latin typeface="Century Gothic" panose="020B0502020202020204" pitchFamily="34" charset="0"/>
            </a:endParaRPr>
          </a:p>
          <a:p>
            <a:endParaRPr lang="en-GB" sz="4000" dirty="0">
              <a:latin typeface="Century Gothic" panose="020B0502020202020204" pitchFamily="34" charset="0"/>
            </a:endParaRPr>
          </a:p>
          <a:p>
            <a:r>
              <a:rPr lang="el-GR" sz="4000" b="1" dirty="0">
                <a:latin typeface="Century Gothic" panose="020B0502020202020204" pitchFamily="34" charset="0"/>
              </a:rPr>
              <a:t>ΜΕΛΕΤΗ</a:t>
            </a:r>
            <a:endParaRPr lang="en-GB" sz="4000" b="1" dirty="0">
              <a:latin typeface="Century Gothic" panose="020B0502020202020204" pitchFamily="34" charset="0"/>
            </a:endParaRPr>
          </a:p>
          <a:p>
            <a:r>
              <a:rPr lang="el-GR" dirty="0">
                <a:latin typeface="Century Gothic" panose="020B0502020202020204" pitchFamily="34" charset="0"/>
              </a:rPr>
              <a:t>Σημαντικός χώρος πολιτιστικής δράσης για τις πόλεις – Διοργάνωση </a:t>
            </a:r>
            <a:r>
              <a:rPr lang="en-GB" dirty="0">
                <a:latin typeface="Century Gothic" panose="020B0502020202020204" pitchFamily="34" charset="0"/>
              </a:rPr>
              <a:t>event</a:t>
            </a:r>
            <a:endParaRPr lang="el-GR" dirty="0">
              <a:latin typeface="Century Gothic" panose="020B0502020202020204" pitchFamily="34" charset="0"/>
            </a:endParaRPr>
          </a:p>
          <a:p>
            <a:pPr marL="571500" indent="-571500">
              <a:buFontTx/>
              <a:buChar char="-"/>
            </a:pPr>
            <a:r>
              <a:rPr lang="el-GR" dirty="0">
                <a:latin typeface="Century Gothic" panose="020B0502020202020204" pitchFamily="34" charset="0"/>
              </a:rPr>
              <a:t>Αναπτυξιακή σημασία της διεκδίκησης και διοργάνωσης </a:t>
            </a:r>
            <a:r>
              <a:rPr lang="en-GB" dirty="0">
                <a:latin typeface="Century Gothic" panose="020B0502020202020204" pitchFamily="34" charset="0"/>
              </a:rPr>
              <a:t>Mega-Events</a:t>
            </a:r>
            <a:endParaRPr lang="el-GR" dirty="0">
              <a:latin typeface="Century Gothic" panose="020B0502020202020204" pitchFamily="34" charset="0"/>
            </a:endParaRPr>
          </a:p>
          <a:p>
            <a:pPr marL="571500" indent="-571500">
              <a:buFontTx/>
              <a:buChar char="-"/>
            </a:pPr>
            <a:r>
              <a:rPr lang="el-GR" dirty="0">
                <a:latin typeface="Century Gothic" panose="020B0502020202020204" pitchFamily="34" charset="0"/>
              </a:rPr>
              <a:t>Θεσμός Πολιτιστικής Πρωτεύουσας ως </a:t>
            </a:r>
            <a:r>
              <a:rPr lang="en-GB" dirty="0">
                <a:latin typeface="Century Gothic" panose="020B0502020202020204" pitchFamily="34" charset="0"/>
              </a:rPr>
              <a:t>Mega-Event</a:t>
            </a:r>
            <a:endParaRPr lang="el-GR" dirty="0">
              <a:latin typeface="Century Gothic" panose="020B0502020202020204" pitchFamily="34" charset="0"/>
            </a:endParaRPr>
          </a:p>
          <a:p>
            <a:pPr marL="571500" indent="-571500">
              <a:buFontTx/>
              <a:buChar char="-"/>
            </a:pPr>
            <a:r>
              <a:rPr lang="el-GR" dirty="0">
                <a:latin typeface="Century Gothic" panose="020B0502020202020204" pitchFamily="34" charset="0"/>
              </a:rPr>
              <a:t>Συγκριτική Μελέτη 14 Αιτήσεων πόλεων για τον Ελληνικό Διαγωνισμό</a:t>
            </a:r>
            <a:endParaRPr lang="en-GB" dirty="0">
              <a:latin typeface="Century Gothic" panose="020B0502020202020204" pitchFamily="34" charset="0"/>
            </a:endParaRPr>
          </a:p>
          <a:p>
            <a:endParaRPr lang="el-GR" sz="4000" dirty="0">
              <a:latin typeface="Century Gothic" panose="020B0502020202020204" pitchFamily="34" charset="0"/>
            </a:endParaRPr>
          </a:p>
        </p:txBody>
      </p:sp>
      <p:sp>
        <p:nvSpPr>
          <p:cNvPr id="38" name="Rectangle 37">
            <a:extLst>
              <a:ext uri="{FF2B5EF4-FFF2-40B4-BE49-F238E27FC236}">
                <a16:creationId xmlns:a16="http://schemas.microsoft.com/office/drawing/2014/main" id="{27B36A99-86FD-DF4C-83E1-17D5CCD0F6E2}"/>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extLst>
      <p:ext uri="{BB962C8B-B14F-4D97-AF65-F5344CB8AC3E}">
        <p14:creationId xmlns:p14="http://schemas.microsoft.com/office/powerpoint/2010/main" val="349537319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308242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Μεγάλα Πολιτιστικά Γεγονότα</a:t>
            </a:r>
            <a:endParaRPr lang="en-US" sz="7000" b="1" dirty="0">
              <a:solidFill>
                <a:schemeClr val="tx2"/>
              </a:solidFill>
              <a:latin typeface="Century Gothic" charset="0"/>
              <a:ea typeface="Century Gothic" charset="0"/>
              <a:cs typeface="Century Gothic" charset="0"/>
            </a:endParaRPr>
          </a:p>
        </p:txBody>
      </p:sp>
      <p:sp>
        <p:nvSpPr>
          <p:cNvPr id="5" name="TextBox 4">
            <a:extLst>
              <a:ext uri="{FF2B5EF4-FFF2-40B4-BE49-F238E27FC236}">
                <a16:creationId xmlns:a16="http://schemas.microsoft.com/office/drawing/2014/main" id="{E908EF0B-E881-6140-B464-D85502192F7F}"/>
              </a:ext>
            </a:extLst>
          </p:cNvPr>
          <p:cNvSpPr txBox="1"/>
          <p:nvPr/>
        </p:nvSpPr>
        <p:spPr>
          <a:xfrm>
            <a:off x="1671544" y="2352303"/>
            <a:ext cx="21321671" cy="9824100"/>
          </a:xfrm>
          <a:prstGeom prst="rect">
            <a:avLst/>
          </a:prstGeom>
          <a:noFill/>
        </p:spPr>
        <p:txBody>
          <a:bodyPr wrap="square" rtlCol="0">
            <a:spAutoFit/>
          </a:bodyPr>
          <a:lstStyle/>
          <a:p>
            <a:r>
              <a:rPr lang="el-GR" sz="4000" dirty="0">
                <a:latin typeface="Century Gothic" panose="020B0502020202020204" pitchFamily="34" charset="0"/>
              </a:rPr>
              <a:t>Διάφοροι Ορισμοί με κοινά χαρακτηριστικά:</a:t>
            </a:r>
          </a:p>
          <a:p>
            <a:pPr>
              <a:lnSpc>
                <a:spcPct val="150000"/>
              </a:lnSpc>
            </a:pPr>
            <a:endParaRPr lang="el-GR" sz="4000" dirty="0">
              <a:latin typeface="Century Gothic" panose="020B0502020202020204" pitchFamily="34" charset="0"/>
            </a:endParaRPr>
          </a:p>
          <a:p>
            <a:pPr marL="571500" indent="-571500">
              <a:lnSpc>
                <a:spcPct val="150000"/>
              </a:lnSpc>
              <a:buFontTx/>
              <a:buChar char="-"/>
            </a:pPr>
            <a:r>
              <a:rPr lang="el-GR" sz="4000" dirty="0">
                <a:latin typeface="Century Gothic" panose="020B0502020202020204" pitchFamily="34" charset="0"/>
              </a:rPr>
              <a:t>βραχυπρόθεσμα γεγονότα με μακροχρόνιες επιπτώσεις</a:t>
            </a:r>
          </a:p>
          <a:p>
            <a:pPr marL="571500" indent="-571500">
              <a:lnSpc>
                <a:spcPct val="150000"/>
              </a:lnSpc>
              <a:buFontTx/>
              <a:buChar char="-"/>
            </a:pPr>
            <a:r>
              <a:rPr lang="el-GR" sz="4000" dirty="0">
                <a:latin typeface="Century Gothic" panose="020B0502020202020204" pitchFamily="34" charset="0"/>
              </a:rPr>
              <a:t>Απαιτούν μακροπρόθεσμο προγραμματισμό </a:t>
            </a:r>
          </a:p>
          <a:p>
            <a:pPr marL="571500" indent="-571500">
              <a:lnSpc>
                <a:spcPct val="150000"/>
              </a:lnSpc>
              <a:buFontTx/>
              <a:buChar char="-"/>
            </a:pPr>
            <a:r>
              <a:rPr lang="el-GR" sz="4000" dirty="0">
                <a:latin typeface="Century Gothic" panose="020B0502020202020204" pitchFamily="34" charset="0"/>
              </a:rPr>
              <a:t>Σχεδόν πάντα </a:t>
            </a:r>
            <a:r>
              <a:rPr lang="en-GB" sz="4000" dirty="0">
                <a:latin typeface="Century Gothic" panose="020B0502020202020204" pitchFamily="34" charset="0"/>
              </a:rPr>
              <a:t>“</a:t>
            </a:r>
            <a:r>
              <a:rPr lang="el-GR" sz="4000" dirty="0">
                <a:latin typeface="Century Gothic" panose="020B0502020202020204" pitchFamily="34" charset="0"/>
              </a:rPr>
              <a:t>απαιτούν</a:t>
            </a:r>
            <a:r>
              <a:rPr lang="en-GB" sz="4000" dirty="0">
                <a:latin typeface="Century Gothic" panose="020B0502020202020204" pitchFamily="34" charset="0"/>
              </a:rPr>
              <a:t>”</a:t>
            </a:r>
            <a:r>
              <a:rPr lang="el-GR" sz="4000" dirty="0">
                <a:latin typeface="Century Gothic" panose="020B0502020202020204" pitchFamily="34" charset="0"/>
              </a:rPr>
              <a:t> τη δημιουργία μεγάλων και πολλών υποδομών</a:t>
            </a:r>
          </a:p>
          <a:p>
            <a:pPr marL="571500" indent="-571500">
              <a:lnSpc>
                <a:spcPct val="150000"/>
              </a:lnSpc>
              <a:buFontTx/>
              <a:buChar char="-"/>
            </a:pPr>
            <a:r>
              <a:rPr lang="el-GR" sz="4000" dirty="0">
                <a:latin typeface="Century Gothic" panose="020B0502020202020204" pitchFamily="34" charset="0"/>
              </a:rPr>
              <a:t>Εάν είναι επιτυχή, προσδίδουν μια νέα θετική εικόνα (</a:t>
            </a:r>
            <a:r>
              <a:rPr lang="en-GB" sz="4000" dirty="0">
                <a:latin typeface="Century Gothic" panose="020B0502020202020204" pitchFamily="34" charset="0"/>
              </a:rPr>
              <a:t>brand) </a:t>
            </a:r>
            <a:endParaRPr lang="el-GR" sz="4000" dirty="0">
              <a:latin typeface="Century Gothic" panose="020B0502020202020204" pitchFamily="34" charset="0"/>
            </a:endParaRPr>
          </a:p>
          <a:p>
            <a:pPr marL="571500" indent="-571500">
              <a:lnSpc>
                <a:spcPct val="150000"/>
              </a:lnSpc>
              <a:buFontTx/>
              <a:buChar char="-"/>
            </a:pPr>
            <a:r>
              <a:rPr lang="el-GR" sz="4000" dirty="0">
                <a:latin typeface="Century Gothic" panose="020B0502020202020204" pitchFamily="34" charset="0"/>
              </a:rPr>
              <a:t>Απόκτηση δημοσιότητας μέσω μεγάλων εθνικών και διεθνών δικτύων</a:t>
            </a:r>
          </a:p>
          <a:p>
            <a:pPr marL="571500" indent="-571500">
              <a:lnSpc>
                <a:spcPct val="150000"/>
              </a:lnSpc>
              <a:buFontTx/>
              <a:buChar char="-"/>
            </a:pPr>
            <a:r>
              <a:rPr lang="el-GR" sz="4000" dirty="0">
                <a:latin typeface="Century Gothic" panose="020B0502020202020204" pitchFamily="34" charset="0"/>
              </a:rPr>
              <a:t>Θετικές συνέπειες όσον αφορά τον τουρισμό</a:t>
            </a:r>
            <a:r>
              <a:rPr lang="en-GB" sz="4000" dirty="0">
                <a:latin typeface="Century Gothic" panose="020B0502020202020204" pitchFamily="34" charset="0"/>
              </a:rPr>
              <a:t> </a:t>
            </a:r>
            <a:endParaRPr lang="el-GR" sz="4000" dirty="0">
              <a:latin typeface="Century Gothic" panose="020B0502020202020204" pitchFamily="34" charset="0"/>
            </a:endParaRPr>
          </a:p>
          <a:p>
            <a:pPr marL="571500" indent="-571500">
              <a:lnSpc>
                <a:spcPct val="150000"/>
              </a:lnSpc>
              <a:buFontTx/>
              <a:buChar char="-"/>
            </a:pPr>
            <a:r>
              <a:rPr lang="el-GR" sz="4000" dirty="0">
                <a:latin typeface="Century Gothic" panose="020B0502020202020204" pitchFamily="34" charset="0"/>
              </a:rPr>
              <a:t>Μετεγκατάσταση επιχειρηματικών δραστηριοτήτων και νέες επενδύσεις</a:t>
            </a:r>
          </a:p>
          <a:p>
            <a:pPr marL="571500" indent="-571500">
              <a:lnSpc>
                <a:spcPct val="150000"/>
              </a:lnSpc>
              <a:buFontTx/>
              <a:buChar char="-"/>
            </a:pPr>
            <a:endParaRPr lang="el-GR" sz="4000" dirty="0">
              <a:latin typeface="Century Gothic" panose="020B0502020202020204" pitchFamily="34" charset="0"/>
            </a:endParaRPr>
          </a:p>
          <a:p>
            <a:pPr marL="571500" indent="-571500">
              <a:lnSpc>
                <a:spcPct val="150000"/>
              </a:lnSpc>
              <a:buFontTx/>
              <a:buChar char="-"/>
            </a:pPr>
            <a:r>
              <a:rPr lang="el-GR" sz="4000" dirty="0">
                <a:latin typeface="Century Gothic" panose="020B0502020202020204" pitchFamily="34" charset="0"/>
              </a:rPr>
              <a:t>Συχνά κληρονομούν μακροπρόθεσμα χρέη</a:t>
            </a:r>
            <a:r>
              <a:rPr lang="en-GB" sz="4000" dirty="0">
                <a:latin typeface="Century Gothic" panose="020B0502020202020204" pitchFamily="34" charset="0"/>
              </a:rPr>
              <a:t> </a:t>
            </a:r>
            <a:endParaRPr lang="el-GR" sz="4000" dirty="0">
              <a:latin typeface="Century Gothic" panose="020B0502020202020204" pitchFamily="34"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Tree>
    <p:extLst>
      <p:ext uri="{BB962C8B-B14F-4D97-AF65-F5344CB8AC3E}">
        <p14:creationId xmlns:p14="http://schemas.microsoft.com/office/powerpoint/2010/main" val="174756172"/>
      </p:ext>
    </p:extLst>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8" dur="500"/>
                                        <p:tgtEl>
                                          <p:spTgt spid="5">
                                            <p:txEl>
                                              <p:pRg st="2" end="2"/>
                                            </p:txEl>
                                          </p:spTgt>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 calcmode="lin" valueType="num">
                                      <p:cBhvr additive="base">
                                        <p:cTn id="13" dur="5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14" dur="500"/>
                                        <p:tgtEl>
                                          <p:spTgt spid="5">
                                            <p:txEl>
                                              <p:pRg st="3" end="3"/>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20" dur="500"/>
                                        <p:tgtEl>
                                          <p:spTgt spid="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5">
                                            <p:txEl>
                                              <p:pRg st="5" end="5"/>
                                            </p:txEl>
                                          </p:spTgt>
                                        </p:tgtEl>
                                        <p:attrNameLst>
                                          <p:attrName>style.visibility</p:attrName>
                                        </p:attrNameLst>
                                      </p:cBhvr>
                                      <p:to>
                                        <p:strVal val="visible"/>
                                      </p:to>
                                    </p:set>
                                    <p:anim calcmode="lin" valueType="num">
                                      <p:cBhvr additive="base">
                                        <p:cTn id="25" dur="5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26" dur="500"/>
                                        <p:tgtEl>
                                          <p:spTgt spid="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 calcmode="lin" valueType="num">
                                      <p:cBhvr additive="base">
                                        <p:cTn id="31" dur="500"/>
                                        <p:tgtEl>
                                          <p:spTgt spid="5">
                                            <p:txEl>
                                              <p:pRg st="6" end="6"/>
                                            </p:txEl>
                                          </p:spTgt>
                                        </p:tgtEl>
                                        <p:attrNameLst>
                                          <p:attrName>ppt_y</p:attrName>
                                        </p:attrNameLst>
                                      </p:cBhvr>
                                      <p:tavLst>
                                        <p:tav tm="0">
                                          <p:val>
                                            <p:strVal val="#ppt_y+#ppt_h*1.125000"/>
                                          </p:val>
                                        </p:tav>
                                        <p:tav tm="100000">
                                          <p:val>
                                            <p:strVal val="#ppt_y"/>
                                          </p:val>
                                        </p:tav>
                                      </p:tavLst>
                                    </p:anim>
                                    <p:animEffect transition="in" filter="wipe(up)">
                                      <p:cBhvr>
                                        <p:cTn id="32" dur="500"/>
                                        <p:tgtEl>
                                          <p:spTgt spid="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 calcmode="lin" valueType="num">
                                      <p:cBhvr additive="base">
                                        <p:cTn id="37" dur="500"/>
                                        <p:tgtEl>
                                          <p:spTgt spid="5">
                                            <p:txEl>
                                              <p:pRg st="7" end="7"/>
                                            </p:txEl>
                                          </p:spTgt>
                                        </p:tgtEl>
                                        <p:attrNameLst>
                                          <p:attrName>ppt_y</p:attrName>
                                        </p:attrNameLst>
                                      </p:cBhvr>
                                      <p:tavLst>
                                        <p:tav tm="0">
                                          <p:val>
                                            <p:strVal val="#ppt_y+#ppt_h*1.125000"/>
                                          </p:val>
                                        </p:tav>
                                        <p:tav tm="100000">
                                          <p:val>
                                            <p:strVal val="#ppt_y"/>
                                          </p:val>
                                        </p:tav>
                                      </p:tavLst>
                                    </p:anim>
                                    <p:animEffect transition="in" filter="wipe(up)">
                                      <p:cBhvr>
                                        <p:cTn id="38" dur="500"/>
                                        <p:tgtEl>
                                          <p:spTgt spid="5">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4"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anim calcmode="lin" valueType="num">
                                      <p:cBhvr additive="base">
                                        <p:cTn id="43" dur="500"/>
                                        <p:tgtEl>
                                          <p:spTgt spid="5">
                                            <p:txEl>
                                              <p:pRg st="8" end="8"/>
                                            </p:txEl>
                                          </p:spTgt>
                                        </p:tgtEl>
                                        <p:attrNameLst>
                                          <p:attrName>ppt_y</p:attrName>
                                        </p:attrNameLst>
                                      </p:cBhvr>
                                      <p:tavLst>
                                        <p:tav tm="0">
                                          <p:val>
                                            <p:strVal val="#ppt_y+#ppt_h*1.125000"/>
                                          </p:val>
                                        </p:tav>
                                        <p:tav tm="100000">
                                          <p:val>
                                            <p:strVal val="#ppt_y"/>
                                          </p:val>
                                        </p:tav>
                                      </p:tavLst>
                                    </p:anim>
                                    <p:animEffect transition="in" filter="wipe(up)">
                                      <p:cBhvr>
                                        <p:cTn id="44" dur="500"/>
                                        <p:tgtEl>
                                          <p:spTgt spid="5">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2" presetClass="entr" presetSubtype="4" fill="hold" nodeType="clickEffect">
                                  <p:stCondLst>
                                    <p:cond delay="0"/>
                                  </p:stCondLst>
                                  <p:childTnLst>
                                    <p:set>
                                      <p:cBhvr>
                                        <p:cTn id="48" dur="1" fill="hold">
                                          <p:stCondLst>
                                            <p:cond delay="0"/>
                                          </p:stCondLst>
                                        </p:cTn>
                                        <p:tgtEl>
                                          <p:spTgt spid="5">
                                            <p:txEl>
                                              <p:pRg st="10" end="10"/>
                                            </p:txEl>
                                          </p:spTgt>
                                        </p:tgtEl>
                                        <p:attrNameLst>
                                          <p:attrName>style.visibility</p:attrName>
                                        </p:attrNameLst>
                                      </p:cBhvr>
                                      <p:to>
                                        <p:strVal val="visible"/>
                                      </p:to>
                                    </p:set>
                                    <p:anim calcmode="lin" valueType="num">
                                      <p:cBhvr additive="base">
                                        <p:cTn id="49" dur="500"/>
                                        <p:tgtEl>
                                          <p:spTgt spid="5">
                                            <p:txEl>
                                              <p:pRg st="10" end="10"/>
                                            </p:txEl>
                                          </p:spTgt>
                                        </p:tgtEl>
                                        <p:attrNameLst>
                                          <p:attrName>ppt_y</p:attrName>
                                        </p:attrNameLst>
                                      </p:cBhvr>
                                      <p:tavLst>
                                        <p:tav tm="0">
                                          <p:val>
                                            <p:strVal val="#ppt_y+#ppt_h*1.125000"/>
                                          </p:val>
                                        </p:tav>
                                        <p:tav tm="100000">
                                          <p:val>
                                            <p:strVal val="#ppt_y"/>
                                          </p:val>
                                        </p:tav>
                                      </p:tavLst>
                                    </p:anim>
                                    <p:animEffect transition="in" filter="wipe(up)">
                                      <p:cBhvr>
                                        <p:cTn id="50"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7506716"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Η Π.Π.Ε. ως Μεγάλο Πολιτιστικό Γεγονός</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3AA652FD-E252-AD45-B376-595F026CA46D}"/>
              </a:ext>
            </a:extLst>
          </p:cNvPr>
          <p:cNvSpPr txBox="1"/>
          <p:nvPr/>
        </p:nvSpPr>
        <p:spPr>
          <a:xfrm>
            <a:off x="1671544" y="2352303"/>
            <a:ext cx="21321671" cy="10362709"/>
          </a:xfrm>
          <a:prstGeom prst="rect">
            <a:avLst/>
          </a:prstGeom>
          <a:noFill/>
        </p:spPr>
        <p:txBody>
          <a:bodyPr wrap="square" rtlCol="0">
            <a:spAutoFit/>
          </a:bodyPr>
          <a:lstStyle/>
          <a:p>
            <a:r>
              <a:rPr lang="el-GR" sz="4000" dirty="0">
                <a:latin typeface="Century Gothic" panose="020B0502020202020204" pitchFamily="34" charset="0"/>
              </a:rPr>
              <a:t>Η </a:t>
            </a:r>
            <a:r>
              <a:rPr lang="el-GR" sz="4000" b="1" dirty="0">
                <a:latin typeface="Century Gothic" panose="020B0502020202020204" pitchFamily="34" charset="0"/>
              </a:rPr>
              <a:t>Πολιτιστική Πρωτεύουσα της Ευρώπης (ΠΠΕ) ως γεγονός </a:t>
            </a:r>
            <a:r>
              <a:rPr lang="el-GR" sz="4000" dirty="0">
                <a:latin typeface="Century Gothic" panose="020B0502020202020204" pitchFamily="34" charset="0"/>
              </a:rPr>
              <a:t>βρίσκεται κάπου μεταξύ των Μέγα-Γεγονότων και των γεγονότων μεγάλης κλίμακας.</a:t>
            </a:r>
          </a:p>
          <a:p>
            <a:endParaRPr lang="el-GR" sz="4000" dirty="0">
              <a:latin typeface="Century Gothic" panose="020B0502020202020204" pitchFamily="34" charset="0"/>
            </a:endParaRPr>
          </a:p>
          <a:p>
            <a:r>
              <a:rPr lang="el-GR" sz="4000" dirty="0">
                <a:latin typeface="Century Gothic" panose="020B0502020202020204" pitchFamily="34" charset="0"/>
              </a:rPr>
              <a:t>Χαρακτηριστικά ΠΠΕ:</a:t>
            </a:r>
          </a:p>
          <a:p>
            <a:pPr>
              <a:lnSpc>
                <a:spcPct val="200000"/>
              </a:lnSpc>
            </a:pPr>
            <a:r>
              <a:rPr lang="el-GR" sz="4000" dirty="0">
                <a:latin typeface="Century Gothic" panose="020B0502020202020204" pitchFamily="34" charset="0"/>
              </a:rPr>
              <a:t>   -Λαμβάνει χώρα κατά τη διάρκεια ενός ολόκληρου έτους</a:t>
            </a:r>
          </a:p>
          <a:p>
            <a:pPr>
              <a:lnSpc>
                <a:spcPct val="200000"/>
              </a:lnSpc>
            </a:pPr>
            <a:r>
              <a:rPr lang="el-GR" sz="4000" dirty="0">
                <a:latin typeface="Century Gothic" panose="020B0502020202020204" pitchFamily="34" charset="0"/>
              </a:rPr>
              <a:t>   -Αποτελείται από ένα σύνολο επιμέρους μικρών και μεσαίων εκδηλώσεων</a:t>
            </a:r>
          </a:p>
          <a:p>
            <a:pPr>
              <a:lnSpc>
                <a:spcPct val="200000"/>
              </a:lnSpc>
            </a:pPr>
            <a:r>
              <a:rPr lang="el-GR" sz="4000" dirty="0">
                <a:latin typeface="Century Gothic" panose="020B0502020202020204" pitchFamily="34" charset="0"/>
              </a:rPr>
              <a:t>   -Παρόλα αυτά θεωρείται ένα ενιαίο γεγονός</a:t>
            </a:r>
          </a:p>
          <a:p>
            <a:pPr>
              <a:lnSpc>
                <a:spcPct val="200000"/>
              </a:lnSpc>
            </a:pPr>
            <a:r>
              <a:rPr lang="el-GR" sz="4000" dirty="0">
                <a:latin typeface="Century Gothic" panose="020B0502020202020204" pitchFamily="34" charset="0"/>
              </a:rPr>
              <a:t>   -Προσελκύει τουρίστες </a:t>
            </a:r>
          </a:p>
          <a:p>
            <a:pPr>
              <a:lnSpc>
                <a:spcPct val="200000"/>
              </a:lnSpc>
            </a:pPr>
            <a:r>
              <a:rPr lang="el-GR" sz="4000" dirty="0">
                <a:latin typeface="Century Gothic" panose="020B0502020202020204" pitchFamily="34" charset="0"/>
              </a:rPr>
              <a:t>   -Παρόλο που αποτελείται από διαφορετικά μικρότερα </a:t>
            </a:r>
            <a:r>
              <a:rPr lang="en-GB" sz="4000" dirty="0">
                <a:latin typeface="Century Gothic" panose="020B0502020202020204" pitchFamily="34" charset="0"/>
              </a:rPr>
              <a:t>events </a:t>
            </a:r>
            <a:r>
              <a:rPr lang="en-GB" sz="4000" dirty="0" err="1">
                <a:latin typeface="Century Gothic" panose="020B0502020202020204" pitchFamily="34" charset="0"/>
              </a:rPr>
              <a:t>έ</a:t>
            </a:r>
            <a:r>
              <a:rPr lang="el-GR" sz="4000" dirty="0" err="1">
                <a:latin typeface="Century Gothic" panose="020B0502020202020204" pitchFamily="34" charset="0"/>
              </a:rPr>
              <a:t>χει</a:t>
            </a:r>
            <a:r>
              <a:rPr lang="el-GR" sz="4000" dirty="0">
                <a:latin typeface="Century Gothic" panose="020B0502020202020204" pitchFamily="34" charset="0"/>
              </a:rPr>
              <a:t> κοινό αντίκτυπο   </a:t>
            </a:r>
          </a:p>
          <a:p>
            <a:r>
              <a:rPr lang="el-GR" sz="4000" dirty="0">
                <a:latin typeface="Century Gothic" panose="020B0502020202020204" pitchFamily="34" charset="0"/>
              </a:rPr>
              <a:t>    στην πόλη και στην αναπτυξιακή της προοπτική.</a:t>
            </a:r>
          </a:p>
          <a:p>
            <a:pPr>
              <a:lnSpc>
                <a:spcPct val="200000"/>
              </a:lnSpc>
            </a:pPr>
            <a:r>
              <a:rPr lang="el-GR" sz="4000" dirty="0">
                <a:latin typeface="Century Gothic" panose="020B0502020202020204" pitchFamily="34" charset="0"/>
              </a:rPr>
              <a:t>   -Απαιτεί ρητή θεσμικά ισχυρή Πολιτιστική Στρατηγική</a:t>
            </a:r>
          </a:p>
        </p:txBody>
      </p:sp>
    </p:spTree>
    <p:extLst>
      <p:ext uri="{BB962C8B-B14F-4D97-AF65-F5344CB8AC3E}">
        <p14:creationId xmlns:p14="http://schemas.microsoft.com/office/powerpoint/2010/main" val="18697380"/>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1477822"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 Θεσμός της ΠΠΕ γενικά</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4D76123B-FF46-2E4B-98FB-D9A6403C79F6}"/>
              </a:ext>
            </a:extLst>
          </p:cNvPr>
          <p:cNvSpPr txBox="1"/>
          <p:nvPr/>
        </p:nvSpPr>
        <p:spPr>
          <a:xfrm>
            <a:off x="1671544" y="2352303"/>
            <a:ext cx="21321671" cy="9879628"/>
          </a:xfrm>
          <a:prstGeom prst="rect">
            <a:avLst/>
          </a:prstGeom>
          <a:noFill/>
        </p:spPr>
        <p:txBody>
          <a:bodyPr wrap="square" rtlCol="0">
            <a:spAutoFit/>
          </a:bodyPr>
          <a:lstStyle/>
          <a:p>
            <a:r>
              <a:rPr lang="el-GR" sz="4000" dirty="0">
                <a:latin typeface="Century Gothic" panose="020B0502020202020204" pitchFamily="34" charset="0"/>
              </a:rPr>
              <a:t>Το αρχικό σχέδιο/διοργάνωση της «Πολιτιστικής Πόλης της Ευρώπης» ξεκίνησε το 1985</a:t>
            </a:r>
          </a:p>
          <a:p>
            <a:endParaRPr lang="el-GR" sz="4000" dirty="0">
              <a:latin typeface="Century Gothic" panose="020B0502020202020204" pitchFamily="34" charset="0"/>
            </a:endParaRPr>
          </a:p>
          <a:p>
            <a:r>
              <a:rPr lang="el-GR" sz="4000" dirty="0">
                <a:latin typeface="Century Gothic" panose="020B0502020202020204" pitchFamily="34" charset="0"/>
              </a:rPr>
              <a:t>Το 1999 δόθηκε στην ΠΠΕ</a:t>
            </a:r>
            <a:r>
              <a:rPr lang="en-GB" sz="4000" dirty="0">
                <a:latin typeface="Century Gothic" panose="020B0502020202020204" pitchFamily="34" charset="0"/>
              </a:rPr>
              <a:t> </a:t>
            </a:r>
            <a:r>
              <a:rPr lang="el-GR" sz="4000" dirty="0">
                <a:latin typeface="Century Gothic" panose="020B0502020202020204" pitchFamily="34" charset="0"/>
              </a:rPr>
              <a:t>το καθεστώς </a:t>
            </a:r>
            <a:r>
              <a:rPr lang="el-GR" sz="4000" b="1" dirty="0">
                <a:latin typeface="Century Gothic" panose="020B0502020202020204" pitchFamily="34" charset="0"/>
              </a:rPr>
              <a:t>κοινοτικής δράσης </a:t>
            </a:r>
            <a:r>
              <a:rPr lang="el-GR" sz="4000" dirty="0">
                <a:latin typeface="Century Gothic" panose="020B0502020202020204" pitchFamily="34" charset="0"/>
              </a:rPr>
              <a:t>και περιεγράφηκαν νέες </a:t>
            </a:r>
            <a:r>
              <a:rPr lang="el-GR" sz="4000" b="1" dirty="0">
                <a:latin typeface="Century Gothic" panose="020B0502020202020204" pitchFamily="34" charset="0"/>
              </a:rPr>
              <a:t>διαδικασίες επιλογής </a:t>
            </a:r>
            <a:r>
              <a:rPr lang="el-GR" sz="4000" dirty="0">
                <a:latin typeface="Century Gothic" panose="020B0502020202020204" pitchFamily="34" charset="0"/>
              </a:rPr>
              <a:t>και </a:t>
            </a:r>
            <a:r>
              <a:rPr lang="el-GR" sz="4000" b="1" dirty="0">
                <a:latin typeface="Century Gothic" panose="020B0502020202020204" pitchFamily="34" charset="0"/>
              </a:rPr>
              <a:t>κριτήρια</a:t>
            </a:r>
            <a:r>
              <a:rPr lang="el-GR" sz="4000" dirty="0">
                <a:latin typeface="Century Gothic" panose="020B0502020202020204" pitchFamily="34" charset="0"/>
              </a:rPr>
              <a:t> αξιολόγησης</a:t>
            </a:r>
          </a:p>
          <a:p>
            <a:endParaRPr lang="el-GR" sz="4000" dirty="0">
              <a:latin typeface="Century Gothic" panose="020B0502020202020204" pitchFamily="34" charset="0"/>
            </a:endParaRPr>
          </a:p>
          <a:p>
            <a:r>
              <a:rPr lang="el-GR" sz="4000" dirty="0">
                <a:latin typeface="Century Gothic" panose="020B0502020202020204" pitchFamily="34" charset="0"/>
              </a:rPr>
              <a:t>Από το 2015, τα κριτήρια και η διαδικασία επιλογής της πόλης ΠΠΕ</a:t>
            </a:r>
            <a:r>
              <a:rPr lang="en-GB" sz="4000" dirty="0">
                <a:latin typeface="Century Gothic" panose="020B0502020202020204" pitchFamily="34" charset="0"/>
              </a:rPr>
              <a:t> </a:t>
            </a:r>
            <a:r>
              <a:rPr lang="el-GR" sz="4000" dirty="0">
                <a:latin typeface="Century Gothic" panose="020B0502020202020204" pitchFamily="34" charset="0"/>
              </a:rPr>
              <a:t>έχουν αλλάξει ξανά, </a:t>
            </a:r>
          </a:p>
          <a:p>
            <a:r>
              <a:rPr lang="el-GR" sz="4000" dirty="0">
                <a:latin typeface="Century Gothic" panose="020B0502020202020204" pitchFamily="34" charset="0"/>
              </a:rPr>
              <a:t>	</a:t>
            </a:r>
            <a:r>
              <a:rPr lang="el-GR" dirty="0">
                <a:latin typeface="Century Gothic" panose="020B0502020202020204" pitchFamily="34" charset="0"/>
              </a:rPr>
              <a:t>(σημαντικότερη αλλαγή: η πόλη </a:t>
            </a:r>
            <a:r>
              <a:rPr lang="el-GR" b="1" dirty="0">
                <a:latin typeface="Century Gothic" panose="020B0502020202020204" pitchFamily="34" charset="0"/>
              </a:rPr>
              <a:t>δεν διορίζεται</a:t>
            </a:r>
            <a:r>
              <a:rPr lang="el-GR" dirty="0">
                <a:latin typeface="Century Gothic" panose="020B0502020202020204" pitchFamily="34" charset="0"/>
              </a:rPr>
              <a:t> –&gt; Εθνικός Διαγωνισμός)</a:t>
            </a:r>
          </a:p>
          <a:p>
            <a:endParaRPr lang="el-GR" dirty="0">
              <a:latin typeface="Century Gothic" panose="020B0502020202020204" pitchFamily="34" charset="0"/>
            </a:endParaRPr>
          </a:p>
          <a:p>
            <a:r>
              <a:rPr lang="el-GR" sz="4000" dirty="0">
                <a:latin typeface="Century Gothic" panose="020B0502020202020204" pitchFamily="34" charset="0"/>
              </a:rPr>
              <a:t>Νέα κριτήρια αξιολόγησης:</a:t>
            </a:r>
          </a:p>
          <a:p>
            <a:endParaRPr lang="el-GR" sz="4000" dirty="0">
              <a:latin typeface="Century Gothic" panose="020B0502020202020204" pitchFamily="34" charset="0"/>
            </a:endParaRPr>
          </a:p>
          <a:p>
            <a:r>
              <a:rPr lang="el-GR" sz="4000" dirty="0">
                <a:latin typeface="Century Gothic" panose="020B0502020202020204" pitchFamily="34" charset="0"/>
              </a:rPr>
              <a:t>α) "Συμβολή στη μακροπρόθεσμη πολιτιστική στρατηγική". </a:t>
            </a:r>
          </a:p>
          <a:p>
            <a:r>
              <a:rPr lang="el-GR" sz="4000" dirty="0">
                <a:latin typeface="Century Gothic" panose="020B0502020202020204" pitchFamily="34" charset="0"/>
              </a:rPr>
              <a:t>β) "Ικανότητα Υλοποίησης", </a:t>
            </a:r>
          </a:p>
          <a:p>
            <a:r>
              <a:rPr lang="el-GR" sz="4000" dirty="0">
                <a:latin typeface="Century Gothic" panose="020B0502020202020204" pitchFamily="34" charset="0"/>
              </a:rPr>
              <a:t>γ) "Πολιτιστικό και Καλλιτεχνικό Περιεχόμενο", </a:t>
            </a:r>
          </a:p>
          <a:p>
            <a:r>
              <a:rPr lang="el-GR" sz="4000" dirty="0">
                <a:latin typeface="Century Gothic" panose="020B0502020202020204" pitchFamily="34" charset="0"/>
              </a:rPr>
              <a:t>δ) "Ευρωπαϊκή διάσταση", </a:t>
            </a:r>
          </a:p>
          <a:p>
            <a:r>
              <a:rPr lang="el-GR" sz="4000" dirty="0">
                <a:latin typeface="Century Gothic" panose="020B0502020202020204" pitchFamily="34" charset="0"/>
              </a:rPr>
              <a:t>ε) "Αντίκτυπος",</a:t>
            </a:r>
          </a:p>
          <a:p>
            <a:r>
              <a:rPr lang="el-GR" sz="4000" dirty="0" err="1">
                <a:latin typeface="Century Gothic" panose="020B0502020202020204" pitchFamily="34" charset="0"/>
              </a:rPr>
              <a:t>στ</a:t>
            </a:r>
            <a:r>
              <a:rPr lang="el-GR" sz="4000" dirty="0">
                <a:latin typeface="Century Gothic" panose="020B0502020202020204" pitchFamily="34" charset="0"/>
              </a:rPr>
              <a:t>) "Διαχειριστική ικανότητα" </a:t>
            </a:r>
          </a:p>
        </p:txBody>
      </p:sp>
    </p:spTree>
    <p:extLst>
      <p:ext uri="{BB962C8B-B14F-4D97-AF65-F5344CB8AC3E}">
        <p14:creationId xmlns:p14="http://schemas.microsoft.com/office/powerpoint/2010/main" val="570619792"/>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9005524"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 Ελληνικός Διαγωνισμός για την ΠΠΕ 2021</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49749615-7FC9-8D46-AAF6-0684CFF280EF}"/>
              </a:ext>
            </a:extLst>
          </p:cNvPr>
          <p:cNvSpPr txBox="1"/>
          <p:nvPr/>
        </p:nvSpPr>
        <p:spPr>
          <a:xfrm>
            <a:off x="1671544" y="3167849"/>
            <a:ext cx="21321671" cy="8648521"/>
          </a:xfrm>
          <a:prstGeom prst="rect">
            <a:avLst/>
          </a:prstGeom>
          <a:noFill/>
        </p:spPr>
        <p:txBody>
          <a:bodyPr wrap="square" rtlCol="0">
            <a:spAutoFit/>
          </a:bodyPr>
          <a:lstStyle/>
          <a:p>
            <a:r>
              <a:rPr lang="el-GR" sz="4000" dirty="0">
                <a:latin typeface="Century Gothic" panose="020B0502020202020204" pitchFamily="34" charset="0"/>
              </a:rPr>
              <a:t>Ο τίτλος της Πολιτιστικής Πρωτεύουσας της Ευρώπης απονέμεται κάθε χρόνο σε μία πόλη από </a:t>
            </a:r>
            <a:r>
              <a:rPr lang="el-GR" sz="4000" b="1" dirty="0">
                <a:latin typeface="Century Gothic" panose="020B0502020202020204" pitchFamily="34" charset="0"/>
              </a:rPr>
              <a:t>δύο κράτη μέλη </a:t>
            </a:r>
            <a:r>
              <a:rPr lang="el-GR" sz="4000" dirty="0">
                <a:latin typeface="Century Gothic" panose="020B0502020202020204" pitchFamily="34" charset="0"/>
              </a:rPr>
              <a:t> (2021 Ελλάδα – Ρουμανία) + </a:t>
            </a:r>
            <a:r>
              <a:rPr lang="el-GR" sz="4000" dirty="0" err="1">
                <a:latin typeface="Century Gothic" panose="020B0502020202020204" pitchFamily="34" charset="0"/>
              </a:rPr>
              <a:t>Νόβι</a:t>
            </a:r>
            <a:r>
              <a:rPr lang="el-GR" sz="4000" dirty="0">
                <a:latin typeface="Century Gothic" panose="020B0502020202020204" pitchFamily="34" charset="0"/>
              </a:rPr>
              <a:t> </a:t>
            </a:r>
            <a:r>
              <a:rPr lang="el-GR" sz="4000" dirty="0" err="1">
                <a:latin typeface="Century Gothic" panose="020B0502020202020204" pitchFamily="34" charset="0"/>
              </a:rPr>
              <a:t>Σαντ</a:t>
            </a:r>
            <a:r>
              <a:rPr lang="el-GR" sz="4000" dirty="0">
                <a:latin typeface="Century Gothic" panose="020B0502020202020204" pitchFamily="34" charset="0"/>
              </a:rPr>
              <a:t> της Σερβίας.</a:t>
            </a:r>
          </a:p>
          <a:p>
            <a:endParaRPr lang="el-GR" sz="4000" dirty="0">
              <a:latin typeface="Century Gothic" panose="020B0502020202020204" pitchFamily="34" charset="0"/>
            </a:endParaRPr>
          </a:p>
          <a:p>
            <a:r>
              <a:rPr lang="el-GR" sz="4000" dirty="0">
                <a:latin typeface="Century Gothic" panose="020B0502020202020204" pitchFamily="34" charset="0"/>
              </a:rPr>
              <a:t>Διαδικαστικά:</a:t>
            </a:r>
          </a:p>
          <a:p>
            <a:r>
              <a:rPr lang="el-GR" dirty="0">
                <a:latin typeface="Century Gothic" panose="020B0502020202020204" pitchFamily="34" charset="0"/>
              </a:rPr>
              <a:t>Το ΥΠΠΟΑ προχώρησε σε Προκήρυξη κατάθεσης αιτήσεων έξι χρόνια πριν τη διοργάνωση με χρονοδιάγραμμα να ολοκληρωθεί η διαδικασία το αργότερο 5 χρόνια πριν το έτος.</a:t>
            </a:r>
          </a:p>
          <a:p>
            <a:endParaRPr lang="el-GR" dirty="0">
              <a:latin typeface="Century Gothic" panose="020B0502020202020204" pitchFamily="34" charset="0"/>
            </a:endParaRPr>
          </a:p>
          <a:p>
            <a:r>
              <a:rPr lang="el-GR" dirty="0">
                <a:latin typeface="Century Gothic" panose="020B0502020202020204" pitchFamily="34" charset="0"/>
              </a:rPr>
              <a:t>Επιτροπή Ανεξάρτητων εμπειρογνωμόνων (12 μέλη)</a:t>
            </a:r>
          </a:p>
          <a:p>
            <a:endParaRPr lang="el-GR" dirty="0">
              <a:latin typeface="Century Gothic" panose="020B0502020202020204" pitchFamily="34" charset="0"/>
            </a:endParaRPr>
          </a:p>
          <a:p>
            <a:r>
              <a:rPr lang="el-GR" b="1" dirty="0">
                <a:latin typeface="Century Gothic" panose="020B0502020202020204" pitchFamily="34" charset="0"/>
              </a:rPr>
              <a:t>Δύο στάδια</a:t>
            </a:r>
            <a:r>
              <a:rPr lang="el-GR" dirty="0">
                <a:latin typeface="Century Gothic" panose="020B0502020202020204" pitchFamily="34" charset="0"/>
              </a:rPr>
              <a:t>, το «Στάδιο Προεπιλογής» και το «Στάδιο της Τελικής φάσης επιλογής». </a:t>
            </a:r>
          </a:p>
          <a:p>
            <a:endParaRPr lang="el-GR" dirty="0">
              <a:latin typeface="Century Gothic" panose="020B0502020202020204" pitchFamily="34" charset="0"/>
            </a:endParaRPr>
          </a:p>
          <a:p>
            <a:r>
              <a:rPr lang="el-GR" dirty="0">
                <a:latin typeface="Century Gothic" panose="020B0502020202020204" pitchFamily="34" charset="0"/>
              </a:rPr>
              <a:t>Α’ Στάδιο: Αίτηση και Συνέντευξη</a:t>
            </a:r>
          </a:p>
          <a:p>
            <a:endParaRPr lang="el-GR" dirty="0">
              <a:latin typeface="Century Gothic" panose="020B0502020202020204" pitchFamily="34" charset="0"/>
            </a:endParaRPr>
          </a:p>
          <a:p>
            <a:r>
              <a:rPr lang="el-GR" dirty="0">
                <a:latin typeface="Century Gothic" panose="020B0502020202020204" pitchFamily="34" charset="0"/>
              </a:rPr>
              <a:t>Β’ Στάδιο: Αίτηση, Επίσκεψη, Συνέντευξη</a:t>
            </a:r>
          </a:p>
          <a:p>
            <a:endParaRPr lang="el-GR" dirty="0">
              <a:latin typeface="Century Gothic" panose="020B0502020202020204" pitchFamily="34" charset="0"/>
            </a:endParaRPr>
          </a:p>
        </p:txBody>
      </p:sp>
    </p:spTree>
    <p:extLst>
      <p:ext uri="{BB962C8B-B14F-4D97-AF65-F5344CB8AC3E}">
        <p14:creationId xmlns:p14="http://schemas.microsoft.com/office/powerpoint/2010/main" val="306296189"/>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20425784"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 Ελληνικός Διαγωνισμός για την ΠΠΕ 2021 / 2</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3CAAA6A0-5165-A74C-893A-A41CB3500BF2}"/>
              </a:ext>
            </a:extLst>
          </p:cNvPr>
          <p:cNvSpPr txBox="1"/>
          <p:nvPr/>
        </p:nvSpPr>
        <p:spPr>
          <a:xfrm>
            <a:off x="1671544" y="3167849"/>
            <a:ext cx="21321671" cy="8094524"/>
          </a:xfrm>
          <a:prstGeom prst="rect">
            <a:avLst/>
          </a:prstGeom>
          <a:noFill/>
        </p:spPr>
        <p:txBody>
          <a:bodyPr wrap="square" rtlCol="0">
            <a:spAutoFit/>
          </a:bodyPr>
          <a:lstStyle/>
          <a:p>
            <a:r>
              <a:rPr lang="el-GR" sz="4000" dirty="0">
                <a:latin typeface="Century Gothic" panose="020B0502020202020204" pitchFamily="34" charset="0"/>
              </a:rPr>
              <a:t>Ιστορικά: </a:t>
            </a:r>
          </a:p>
          <a:p>
            <a:r>
              <a:rPr lang="el-GR" sz="4000" dirty="0">
                <a:latin typeface="Century Gothic" panose="020B0502020202020204" pitchFamily="34" charset="0"/>
              </a:rPr>
              <a:t>Οι τρεις προηγούμενες ελληνικές πόλεις που διοργάνωσαν τον θεσμό, επελέγησαν βάσει </a:t>
            </a:r>
            <a:r>
              <a:rPr lang="el-GR" sz="4000" b="1" dirty="0">
                <a:latin typeface="Century Gothic" panose="020B0502020202020204" pitchFamily="34" charset="0"/>
              </a:rPr>
              <a:t>πολιτικής απόφασης </a:t>
            </a:r>
            <a:r>
              <a:rPr lang="el-GR" sz="4000" dirty="0">
                <a:latin typeface="Century Gothic" panose="020B0502020202020204" pitchFamily="34" charset="0"/>
              </a:rPr>
              <a:t>και, εκτός από την Αθήνα, οι διοργανώσεις συνδέθηκαν με οικονομικά και διοικητικά προβλήματα.</a:t>
            </a:r>
          </a:p>
          <a:p>
            <a:endParaRPr lang="el-GR" sz="4000" dirty="0">
              <a:latin typeface="Century Gothic" panose="020B0502020202020204" pitchFamily="34" charset="0"/>
            </a:endParaRPr>
          </a:p>
          <a:p>
            <a:r>
              <a:rPr lang="el-GR" sz="4000" dirty="0">
                <a:latin typeface="Century Gothic" panose="020B0502020202020204" pitchFamily="34" charset="0"/>
              </a:rPr>
              <a:t>1</a:t>
            </a:r>
            <a:r>
              <a:rPr lang="el-GR" sz="4000" baseline="30000" dirty="0">
                <a:latin typeface="Century Gothic" panose="020B0502020202020204" pitchFamily="34" charset="0"/>
              </a:rPr>
              <a:t>η</a:t>
            </a:r>
            <a:r>
              <a:rPr lang="el-GR" sz="4000" dirty="0">
                <a:latin typeface="Century Gothic" panose="020B0502020202020204" pitchFamily="34" charset="0"/>
              </a:rPr>
              <a:t> ΠΠΕ – Αθήνα, Μικρός Προϋπολογισμός, Πειραματικός χαρακτήρας.</a:t>
            </a:r>
          </a:p>
          <a:p>
            <a:endParaRPr lang="el-GR" sz="4000" dirty="0">
              <a:latin typeface="Century Gothic" panose="020B0502020202020204" pitchFamily="34" charset="0"/>
            </a:endParaRPr>
          </a:p>
          <a:p>
            <a:r>
              <a:rPr lang="el-GR" sz="4000" dirty="0">
                <a:latin typeface="Century Gothic" panose="020B0502020202020204" pitchFamily="34" charset="0"/>
              </a:rPr>
              <a:t>2</a:t>
            </a:r>
            <a:r>
              <a:rPr lang="el-GR" sz="4000" baseline="30000" dirty="0">
                <a:latin typeface="Century Gothic" panose="020B0502020202020204" pitchFamily="34" charset="0"/>
              </a:rPr>
              <a:t>η</a:t>
            </a:r>
            <a:r>
              <a:rPr lang="el-GR" sz="4000" dirty="0">
                <a:latin typeface="Century Gothic" panose="020B0502020202020204" pitchFamily="34" charset="0"/>
              </a:rPr>
              <a:t> ΠΠΕ – Θεσσαλονίκη 1997, Αναγέννηση του λιμανιού και υπερβολικά μεγάλη 	  	   οικονομική συνδρομή του δημόσιου τομέα!</a:t>
            </a:r>
          </a:p>
          <a:p>
            <a:endParaRPr lang="el-GR" sz="4000" dirty="0">
              <a:latin typeface="Century Gothic" panose="020B0502020202020204" pitchFamily="34" charset="0"/>
            </a:endParaRPr>
          </a:p>
          <a:p>
            <a:r>
              <a:rPr lang="el-GR" sz="4000" dirty="0">
                <a:latin typeface="Century Gothic" panose="020B0502020202020204" pitchFamily="34" charset="0"/>
              </a:rPr>
              <a:t>3</a:t>
            </a:r>
            <a:r>
              <a:rPr lang="el-GR" sz="4000" baseline="30000" dirty="0">
                <a:latin typeface="Century Gothic" panose="020B0502020202020204" pitchFamily="34" charset="0"/>
              </a:rPr>
              <a:t>η</a:t>
            </a:r>
            <a:r>
              <a:rPr lang="el-GR" sz="4000" dirty="0">
                <a:latin typeface="Century Gothic" panose="020B0502020202020204" pitchFamily="34" charset="0"/>
              </a:rPr>
              <a:t> ΠΠΕ – Πάτρα 2006,   Καθυστερήσεις στην οριστικοποίηση του προγράμματος, 				Προβλήματα στην οργανωτική επιτροπή, </a:t>
            </a:r>
          </a:p>
          <a:p>
            <a:r>
              <a:rPr lang="el-GR" sz="4000" dirty="0">
                <a:latin typeface="Century Gothic" panose="020B0502020202020204" pitchFamily="34" charset="0"/>
              </a:rPr>
              <a:t>			Δυσκολία εύρεσης χρήσεων για την υποδομή μετά το 2006!</a:t>
            </a:r>
          </a:p>
        </p:txBody>
      </p:sp>
    </p:spTree>
    <p:extLst>
      <p:ext uri="{BB962C8B-B14F-4D97-AF65-F5344CB8AC3E}">
        <p14:creationId xmlns:p14="http://schemas.microsoft.com/office/powerpoint/2010/main" val="4093493827"/>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D672CB-73F3-DA4C-84E3-46E62E448088}"/>
              </a:ext>
            </a:extLst>
          </p:cNvPr>
          <p:cNvSpPr txBox="1"/>
          <p:nvPr/>
        </p:nvSpPr>
        <p:spPr>
          <a:xfrm>
            <a:off x="1671544" y="569228"/>
            <a:ext cx="16722848" cy="1169551"/>
          </a:xfrm>
          <a:prstGeom prst="rect">
            <a:avLst/>
          </a:prstGeom>
          <a:noFill/>
        </p:spPr>
        <p:txBody>
          <a:bodyPr wrap="none" rtlCol="0">
            <a:spAutoFit/>
          </a:bodyPr>
          <a:lstStyle/>
          <a:p>
            <a:r>
              <a:rPr lang="el-GR" sz="7000" b="1" dirty="0">
                <a:solidFill>
                  <a:schemeClr val="tx2"/>
                </a:solidFill>
                <a:latin typeface="Century Gothic" charset="0"/>
                <a:ea typeface="Century Gothic" charset="0"/>
                <a:cs typeface="Century Gothic" charset="0"/>
              </a:rPr>
              <a:t>Οι Αιτήσεις των Ελληνικών Πόλεων / 1</a:t>
            </a:r>
            <a:endParaRPr lang="en-US" sz="7000" b="1" dirty="0">
              <a:solidFill>
                <a:schemeClr val="tx2"/>
              </a:solidFill>
              <a:latin typeface="Century Gothic" charset="0"/>
              <a:ea typeface="Century Gothic" charset="0"/>
              <a:cs typeface="Century Gothic" charset="0"/>
            </a:endParaRPr>
          </a:p>
        </p:txBody>
      </p:sp>
      <p:sp>
        <p:nvSpPr>
          <p:cNvPr id="6" name="Rectangle 5">
            <a:extLst>
              <a:ext uri="{FF2B5EF4-FFF2-40B4-BE49-F238E27FC236}">
                <a16:creationId xmlns:a16="http://schemas.microsoft.com/office/drawing/2014/main" id="{E4867F05-A59B-1443-A5A2-26D355B7621F}"/>
              </a:ext>
            </a:extLst>
          </p:cNvPr>
          <p:cNvSpPr/>
          <p:nvPr/>
        </p:nvSpPr>
        <p:spPr>
          <a:xfrm>
            <a:off x="1760750" y="1877231"/>
            <a:ext cx="2258509" cy="1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Roboto Regular" charset="0"/>
            </a:endParaRPr>
          </a:p>
        </p:txBody>
      </p:sp>
      <p:sp>
        <p:nvSpPr>
          <p:cNvPr id="5" name="TextBox 4">
            <a:extLst>
              <a:ext uri="{FF2B5EF4-FFF2-40B4-BE49-F238E27FC236}">
                <a16:creationId xmlns:a16="http://schemas.microsoft.com/office/drawing/2014/main" id="{C9BC0308-E2D6-5444-A437-EC45EE08909A}"/>
              </a:ext>
            </a:extLst>
          </p:cNvPr>
          <p:cNvSpPr txBox="1"/>
          <p:nvPr/>
        </p:nvSpPr>
        <p:spPr>
          <a:xfrm>
            <a:off x="1671544" y="2994855"/>
            <a:ext cx="21899656" cy="9448740"/>
          </a:xfrm>
          <a:prstGeom prst="rect">
            <a:avLst/>
          </a:prstGeom>
          <a:noFill/>
        </p:spPr>
        <p:txBody>
          <a:bodyPr wrap="square" rtlCol="0">
            <a:spAutoFit/>
          </a:bodyPr>
          <a:lstStyle/>
          <a:p>
            <a:r>
              <a:rPr lang="el-GR" sz="4000" dirty="0">
                <a:latin typeface="Century Gothic" panose="020B0502020202020204" pitchFamily="34" charset="0"/>
              </a:rPr>
              <a:t>Αυτοπροσδιορισμός των πόλεων μέσω 2 βασικών ερωτήσεων της Αίτησης Συμμετοχής:</a:t>
            </a:r>
          </a:p>
          <a:p>
            <a:endParaRPr lang="el-GR" sz="4000" dirty="0">
              <a:latin typeface="Century Gothic" panose="020B0502020202020204" pitchFamily="34" charset="0"/>
            </a:endParaRPr>
          </a:p>
          <a:p>
            <a:r>
              <a:rPr lang="en-GB" sz="8000" b="1" i="1" dirty="0">
                <a:solidFill>
                  <a:schemeClr val="tx1">
                    <a:lumMod val="75000"/>
                    <a:lumOff val="25000"/>
                  </a:schemeClr>
                </a:solidFill>
                <a:latin typeface="Century Gothic" panose="020B0502020202020204" pitchFamily="34" charset="0"/>
              </a:rPr>
              <a:t>”</a:t>
            </a:r>
            <a:r>
              <a:rPr lang="el-GR" b="1" i="1" dirty="0">
                <a:solidFill>
                  <a:schemeClr val="tx1">
                    <a:lumMod val="75000"/>
                    <a:lumOff val="25000"/>
                  </a:schemeClr>
                </a:solidFill>
                <a:latin typeface="Century Gothic" panose="020B0502020202020204" pitchFamily="34" charset="0"/>
              </a:rPr>
              <a:t>Γιατί η πόλη σας επιθυμεί να λάβει μέρος στο διαγωνισμό για τον τίτλο της Πολιτιστικής Πρωτεύουσας της Ευρώπης;</a:t>
            </a:r>
          </a:p>
          <a:p>
            <a:endParaRPr lang="el-GR" b="1" i="1" dirty="0">
              <a:solidFill>
                <a:schemeClr val="tx1">
                  <a:lumMod val="75000"/>
                  <a:lumOff val="25000"/>
                </a:schemeClr>
              </a:solidFill>
              <a:latin typeface="Century Gothic" panose="020B0502020202020204" pitchFamily="34" charset="0"/>
            </a:endParaRPr>
          </a:p>
          <a:p>
            <a:r>
              <a:rPr lang="en-GB" sz="8000" b="1" i="1" dirty="0">
                <a:solidFill>
                  <a:schemeClr val="tx1">
                    <a:lumMod val="75000"/>
                    <a:lumOff val="25000"/>
                  </a:schemeClr>
                </a:solidFill>
                <a:latin typeface="Century Gothic" panose="020B0502020202020204" pitchFamily="34" charset="0"/>
              </a:rPr>
              <a:t>”</a:t>
            </a:r>
            <a:r>
              <a:rPr lang="en-GB" b="1" i="1" dirty="0">
                <a:solidFill>
                  <a:schemeClr val="tx1">
                    <a:lumMod val="75000"/>
                    <a:lumOff val="25000"/>
                  </a:schemeClr>
                </a:solidFill>
                <a:latin typeface="Century Gothic" panose="020B0502020202020204" pitchFamily="34" charset="0"/>
              </a:rPr>
              <a:t> </a:t>
            </a:r>
            <a:r>
              <a:rPr lang="el-GR" b="1" i="1" dirty="0">
                <a:solidFill>
                  <a:schemeClr val="tx1">
                    <a:lumMod val="75000"/>
                    <a:lumOff val="25000"/>
                  </a:schemeClr>
                </a:solidFill>
                <a:latin typeface="Century Gothic" panose="020B0502020202020204" pitchFamily="34" charset="0"/>
              </a:rPr>
              <a:t>Περιγράψτε την ισχύουσα πολιτιστική</a:t>
            </a:r>
            <a:r>
              <a:rPr lang="en-GB" b="1" i="1" dirty="0">
                <a:solidFill>
                  <a:schemeClr val="tx1">
                    <a:lumMod val="75000"/>
                    <a:lumOff val="25000"/>
                  </a:schemeClr>
                </a:solidFill>
                <a:latin typeface="Century Gothic" panose="020B0502020202020204" pitchFamily="34" charset="0"/>
              </a:rPr>
              <a:t> </a:t>
            </a:r>
            <a:r>
              <a:rPr lang="el-GR" b="1" i="1" dirty="0">
                <a:solidFill>
                  <a:schemeClr val="tx1">
                    <a:lumMod val="75000"/>
                    <a:lumOff val="25000"/>
                  </a:schemeClr>
                </a:solidFill>
                <a:latin typeface="Century Gothic" panose="020B0502020202020204" pitchFamily="34" charset="0"/>
              </a:rPr>
              <a:t>στρατηγική της πόλης σας κατά τη στιγμή της αίτησης, καθώς και τα σχεδία της πόλης για να ενισχυθεί́ η ικανότητα του πολιτιστικού και του δημιουργικού τομέα, μεσώ της ανάπτυξης μακροπροθέσμων σχέσεων μεταξύ των ανωτέρω τομέων στην πόλη σας. Ποια είναι τα σχεδία για τη βιωσιμότητα των πολιτιστικών δράσεων πέραν του έτους του τίτλου; </a:t>
            </a:r>
          </a:p>
          <a:p>
            <a:endParaRPr lang="el-GR" b="1" i="1" dirty="0">
              <a:solidFill>
                <a:schemeClr val="tx1">
                  <a:lumMod val="75000"/>
                  <a:lumOff val="25000"/>
                </a:schemeClr>
              </a:solidFill>
              <a:latin typeface="Century Gothic" panose="020B0502020202020204" pitchFamily="34" charset="0"/>
            </a:endParaRPr>
          </a:p>
          <a:p>
            <a:r>
              <a:rPr lang="en-GB" sz="8000" b="1" i="1" dirty="0">
                <a:solidFill>
                  <a:schemeClr val="tx1">
                    <a:lumMod val="75000"/>
                    <a:lumOff val="25000"/>
                  </a:schemeClr>
                </a:solidFill>
                <a:latin typeface="Century Gothic" panose="020B0502020202020204" pitchFamily="34" charset="0"/>
              </a:rPr>
              <a:t>”</a:t>
            </a:r>
            <a:r>
              <a:rPr lang="en-GB" b="1" i="1" dirty="0">
                <a:solidFill>
                  <a:schemeClr val="tx1">
                    <a:lumMod val="75000"/>
                    <a:lumOff val="25000"/>
                  </a:schemeClr>
                </a:solidFill>
                <a:latin typeface="Century Gothic" panose="020B0502020202020204" pitchFamily="34" charset="0"/>
              </a:rPr>
              <a:t> </a:t>
            </a:r>
            <a:r>
              <a:rPr lang="el-GR" b="1" i="1" dirty="0">
                <a:solidFill>
                  <a:schemeClr val="tx1">
                    <a:lumMod val="75000"/>
                    <a:lumOff val="25000"/>
                  </a:schemeClr>
                </a:solidFill>
                <a:latin typeface="Century Gothic" panose="020B0502020202020204" pitchFamily="34" charset="0"/>
              </a:rPr>
              <a:t>Πως εντάσσεται η δράση της Πολιτιστικής Πρωτεύουσας της Ευρώπης σε αυτήν τη στρατηγική́; </a:t>
            </a:r>
          </a:p>
          <a:p>
            <a:endParaRPr lang="el-GR" b="1" i="1" dirty="0">
              <a:solidFill>
                <a:schemeClr val="tx1">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1497532280"/>
      </p:ext>
    </p:extLst>
  </p:cSld>
  <p:clrMapOvr>
    <a:masterClrMapping/>
  </p:clrMapOvr>
  <p:transition advClick="0"/>
</p:sld>
</file>

<file path=ppt/theme/theme1.xml><?xml version="1.0" encoding="utf-8"?>
<a:theme xmlns:a="http://schemas.openxmlformats.org/drawingml/2006/main" name="Default Theme">
  <a:themeElements>
    <a:clrScheme name="startup2">
      <a:dk1>
        <a:srgbClr val="1B243B"/>
      </a:dk1>
      <a:lt1>
        <a:srgbClr val="FFFFFF"/>
      </a:lt1>
      <a:dk2>
        <a:srgbClr val="494949"/>
      </a:dk2>
      <a:lt2>
        <a:srgbClr val="FFFFFF"/>
      </a:lt2>
      <a:accent1>
        <a:srgbClr val="00B7D5"/>
      </a:accent1>
      <a:accent2>
        <a:srgbClr val="03D1AF"/>
      </a:accent2>
      <a:accent3>
        <a:srgbClr val="E69E00"/>
      </a:accent3>
      <a:accent4>
        <a:srgbClr val="FF7043"/>
      </a:accent4>
      <a:accent5>
        <a:srgbClr val="2E2E35"/>
      </a:accent5>
      <a:accent6>
        <a:srgbClr val="999AA0"/>
      </a:accent6>
      <a:hlink>
        <a:srgbClr val="F33B48"/>
      </a:hlink>
      <a:folHlink>
        <a:srgbClr val="FFC000"/>
      </a:folHlink>
    </a:clrScheme>
    <a:fontScheme name="Custom 1">
      <a:majorFont>
        <a:latin typeface="Lato"/>
        <a:ea typeface=""/>
        <a:cs typeface=""/>
      </a:majorFont>
      <a:minorFont>
        <a:latin typeface="Lat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28362</TotalTime>
  <Words>1182</Words>
  <Application>Microsoft Office PowerPoint</Application>
  <PresentationFormat>Προσαρμογή</PresentationFormat>
  <Paragraphs>242</Paragraphs>
  <Slides>16</Slides>
  <Notes>7</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16</vt:i4>
      </vt:variant>
    </vt:vector>
  </HeadingPairs>
  <TitlesOfParts>
    <vt:vector size="26" baseType="lpstr">
      <vt:lpstr>Arial</vt:lpstr>
      <vt:lpstr>Calibri</vt:lpstr>
      <vt:lpstr>Calibri (Body)</vt:lpstr>
      <vt:lpstr>Calibri Light</vt:lpstr>
      <vt:lpstr>Century Gothic</vt:lpstr>
      <vt:lpstr>Lato Light</vt:lpstr>
      <vt:lpstr>Open Sans Light</vt:lpstr>
      <vt:lpstr>Roboto</vt:lpstr>
      <vt:lpstr>Roboto Regular</vt:lpstr>
      <vt:lpstr>Default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Designed by FreebiesLand</dc:title>
  <dc:subject/>
  <dc:creator>Designed by FreebiesLand</dc:creator>
  <cp:keywords/>
  <dc:description/>
  <cp:lastModifiedBy>metaxas</cp:lastModifiedBy>
  <cp:revision>5675</cp:revision>
  <dcterms:created xsi:type="dcterms:W3CDTF">2014-11-12T21:47:38Z</dcterms:created>
  <dcterms:modified xsi:type="dcterms:W3CDTF">2019-01-10T11:48:41Z</dcterms:modified>
  <cp:category/>
</cp:coreProperties>
</file>