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4" r:id="rId3"/>
    <p:sldId id="257" r:id="rId4"/>
    <p:sldId id="258" r:id="rId5"/>
    <p:sldId id="265" r:id="rId6"/>
    <p:sldId id="267" r:id="rId7"/>
    <p:sldId id="266" r:id="rId8"/>
    <p:sldId id="268" r:id="rId9"/>
    <p:sldId id="260" r:id="rId10"/>
    <p:sldId id="263" r:id="rId11"/>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772"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025" autoAdjust="0"/>
    <p:restoredTop sz="94660"/>
  </p:normalViewPr>
  <p:slideViewPr>
    <p:cSldViewPr snapToGrid="0" showGuides="1">
      <p:cViewPr varScale="1">
        <p:scale>
          <a:sx n="79" d="100"/>
          <a:sy n="79" d="100"/>
        </p:scale>
        <p:origin x="120" y="750"/>
      </p:cViewPr>
      <p:guideLst>
        <p:guide orient="horz" pos="2160"/>
        <p:guide pos="3772"/>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1524000" y="1122363"/>
            <a:ext cx="9144000" cy="2387600"/>
          </a:xfrm>
        </p:spPr>
        <p:txBody>
          <a:bodyPr anchor="b"/>
          <a:lstStyle>
            <a:lvl1pPr algn="ctr">
              <a:defRPr sz="6000"/>
            </a:lvl1pPr>
          </a:lstStyle>
          <a:p>
            <a:r>
              <a:rPr lang="el-GR" smtClean="0"/>
              <a:t>Στυλ κύριου τίτλου</a:t>
            </a:r>
            <a:endParaRPr lang="el-GR"/>
          </a:p>
        </p:txBody>
      </p:sp>
      <p:sp>
        <p:nvSpPr>
          <p:cNvPr id="3" name="Υπότιτλος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smtClean="0"/>
              <a:t>Κάντε κλικ για να επεξεργαστείτε τον υπότιτλο του υποδείγματος</a:t>
            </a:r>
            <a:endParaRPr lang="el-GR"/>
          </a:p>
        </p:txBody>
      </p:sp>
      <p:sp>
        <p:nvSpPr>
          <p:cNvPr id="4" name="Θέση ημερομηνίας 3"/>
          <p:cNvSpPr>
            <a:spLocks noGrp="1"/>
          </p:cNvSpPr>
          <p:nvPr>
            <p:ph type="dt" sz="half" idx="10"/>
          </p:nvPr>
        </p:nvSpPr>
        <p:spPr/>
        <p:txBody>
          <a:bodyPr/>
          <a:lstStyle/>
          <a:p>
            <a:fld id="{38BDDA00-870E-41F3-9133-4917FB3988D4}" type="datetimeFigureOut">
              <a:rPr lang="el-GR" smtClean="0"/>
              <a:t>8/1/2019</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370AA2EC-43F8-4D9F-9D41-E33F17CF2916}" type="slidenum">
              <a:rPr lang="el-GR" smtClean="0"/>
              <a:t>‹#›</a:t>
            </a:fld>
            <a:endParaRPr lang="el-GR"/>
          </a:p>
        </p:txBody>
      </p:sp>
    </p:spTree>
    <p:extLst>
      <p:ext uri="{BB962C8B-B14F-4D97-AF65-F5344CB8AC3E}">
        <p14:creationId xmlns:p14="http://schemas.microsoft.com/office/powerpoint/2010/main" val="16932574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p:txBody>
          <a:bodyPr vert="eaVert"/>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38BDDA00-870E-41F3-9133-4917FB3988D4}" type="datetimeFigureOut">
              <a:rPr lang="el-GR" smtClean="0"/>
              <a:t>8/1/2019</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370AA2EC-43F8-4D9F-9D41-E33F17CF2916}" type="slidenum">
              <a:rPr lang="el-GR" smtClean="0"/>
              <a:t>‹#›</a:t>
            </a:fld>
            <a:endParaRPr lang="el-GR"/>
          </a:p>
        </p:txBody>
      </p:sp>
    </p:spTree>
    <p:extLst>
      <p:ext uri="{BB962C8B-B14F-4D97-AF65-F5344CB8AC3E}">
        <p14:creationId xmlns:p14="http://schemas.microsoft.com/office/powerpoint/2010/main" val="25267716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8724900" y="365125"/>
            <a:ext cx="2628900" cy="5811838"/>
          </a:xfrm>
        </p:spPr>
        <p:txBody>
          <a:bodyPr vert="eaVert"/>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a:xfrm>
            <a:off x="838200" y="365125"/>
            <a:ext cx="7734300" cy="5811838"/>
          </a:xfrm>
        </p:spPr>
        <p:txBody>
          <a:bodyPr vert="eaVert"/>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38BDDA00-870E-41F3-9133-4917FB3988D4}" type="datetimeFigureOut">
              <a:rPr lang="el-GR" smtClean="0"/>
              <a:t>8/1/2019</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370AA2EC-43F8-4D9F-9D41-E33F17CF2916}" type="slidenum">
              <a:rPr lang="el-GR" smtClean="0"/>
              <a:t>‹#›</a:t>
            </a:fld>
            <a:endParaRPr lang="el-GR"/>
          </a:p>
        </p:txBody>
      </p:sp>
    </p:spTree>
    <p:extLst>
      <p:ext uri="{BB962C8B-B14F-4D97-AF65-F5344CB8AC3E}">
        <p14:creationId xmlns:p14="http://schemas.microsoft.com/office/powerpoint/2010/main" val="21581004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idx="1"/>
          </p:nvPr>
        </p:nvSpPr>
        <p:spPr/>
        <p:txBody>
          <a:bodyPr/>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38BDDA00-870E-41F3-9133-4917FB3988D4}" type="datetimeFigureOut">
              <a:rPr lang="el-GR" smtClean="0"/>
              <a:t>8/1/2019</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370AA2EC-43F8-4D9F-9D41-E33F17CF2916}" type="slidenum">
              <a:rPr lang="el-GR" smtClean="0"/>
              <a:t>‹#›</a:t>
            </a:fld>
            <a:endParaRPr lang="el-GR"/>
          </a:p>
        </p:txBody>
      </p:sp>
    </p:spTree>
    <p:extLst>
      <p:ext uri="{BB962C8B-B14F-4D97-AF65-F5344CB8AC3E}">
        <p14:creationId xmlns:p14="http://schemas.microsoft.com/office/powerpoint/2010/main" val="21361653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831850" y="1709738"/>
            <a:ext cx="10515600" cy="2852737"/>
          </a:xfrm>
        </p:spPr>
        <p:txBody>
          <a:bodyPr anchor="b"/>
          <a:lstStyle>
            <a:lvl1pPr>
              <a:defRPr sz="6000"/>
            </a:lvl1pPr>
          </a:lstStyle>
          <a:p>
            <a:r>
              <a:rPr lang="el-GR" smtClean="0"/>
              <a:t>Στυλ κύριου τίτλου</a:t>
            </a:r>
            <a:endParaRPr lang="el-GR"/>
          </a:p>
        </p:txBody>
      </p:sp>
      <p:sp>
        <p:nvSpPr>
          <p:cNvPr id="3" name="Θέση κειμένου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smtClean="0"/>
              <a:t>Επεξεργασία στυλ υποδείγματος κειμένου</a:t>
            </a:r>
          </a:p>
        </p:txBody>
      </p:sp>
      <p:sp>
        <p:nvSpPr>
          <p:cNvPr id="4" name="Θέση ημερομηνίας 3"/>
          <p:cNvSpPr>
            <a:spLocks noGrp="1"/>
          </p:cNvSpPr>
          <p:nvPr>
            <p:ph type="dt" sz="half" idx="10"/>
          </p:nvPr>
        </p:nvSpPr>
        <p:spPr/>
        <p:txBody>
          <a:bodyPr/>
          <a:lstStyle/>
          <a:p>
            <a:fld id="{38BDDA00-870E-41F3-9133-4917FB3988D4}" type="datetimeFigureOut">
              <a:rPr lang="el-GR" smtClean="0"/>
              <a:t>8/1/2019</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370AA2EC-43F8-4D9F-9D41-E33F17CF2916}" type="slidenum">
              <a:rPr lang="el-GR" smtClean="0"/>
              <a:t>‹#›</a:t>
            </a:fld>
            <a:endParaRPr lang="el-GR"/>
          </a:p>
        </p:txBody>
      </p:sp>
    </p:spTree>
    <p:extLst>
      <p:ext uri="{BB962C8B-B14F-4D97-AF65-F5344CB8AC3E}">
        <p14:creationId xmlns:p14="http://schemas.microsoft.com/office/powerpoint/2010/main" val="35434856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sz="half" idx="1"/>
          </p:nvPr>
        </p:nvSpPr>
        <p:spPr>
          <a:xfrm>
            <a:off x="838200" y="1825625"/>
            <a:ext cx="5181600" cy="4351338"/>
          </a:xfrm>
        </p:spPr>
        <p:txBody>
          <a:bodyPr/>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περιεχομένου 3"/>
          <p:cNvSpPr>
            <a:spLocks noGrp="1"/>
          </p:cNvSpPr>
          <p:nvPr>
            <p:ph sz="half" idx="2"/>
          </p:nvPr>
        </p:nvSpPr>
        <p:spPr>
          <a:xfrm>
            <a:off x="6172200" y="1825625"/>
            <a:ext cx="5181600" cy="4351338"/>
          </a:xfrm>
        </p:spPr>
        <p:txBody>
          <a:bodyPr/>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ημερομηνίας 4"/>
          <p:cNvSpPr>
            <a:spLocks noGrp="1"/>
          </p:cNvSpPr>
          <p:nvPr>
            <p:ph type="dt" sz="half" idx="10"/>
          </p:nvPr>
        </p:nvSpPr>
        <p:spPr/>
        <p:txBody>
          <a:bodyPr/>
          <a:lstStyle/>
          <a:p>
            <a:fld id="{38BDDA00-870E-41F3-9133-4917FB3988D4}" type="datetimeFigureOut">
              <a:rPr lang="el-GR" smtClean="0"/>
              <a:t>8/1/2019</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370AA2EC-43F8-4D9F-9D41-E33F17CF2916}" type="slidenum">
              <a:rPr lang="el-GR" smtClean="0"/>
              <a:t>‹#›</a:t>
            </a:fld>
            <a:endParaRPr lang="el-GR"/>
          </a:p>
        </p:txBody>
      </p:sp>
    </p:spTree>
    <p:extLst>
      <p:ext uri="{BB962C8B-B14F-4D97-AF65-F5344CB8AC3E}">
        <p14:creationId xmlns:p14="http://schemas.microsoft.com/office/powerpoint/2010/main" val="506290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a:xfrm>
            <a:off x="839788" y="365125"/>
            <a:ext cx="10515600" cy="1325563"/>
          </a:xfrm>
        </p:spPr>
        <p:txBody>
          <a:bodyPr/>
          <a:lstStyle/>
          <a:p>
            <a:r>
              <a:rPr lang="el-GR" smtClean="0"/>
              <a:t>Στυλ κύριου τίτλου</a:t>
            </a:r>
            <a:endParaRPr lang="el-GR"/>
          </a:p>
        </p:txBody>
      </p:sp>
      <p:sp>
        <p:nvSpPr>
          <p:cNvPr id="3" name="Θέση κειμένου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Επεξεργασία στυλ υποδείγματος κειμένου</a:t>
            </a:r>
          </a:p>
        </p:txBody>
      </p:sp>
      <p:sp>
        <p:nvSpPr>
          <p:cNvPr id="4" name="Θέση περιεχομένου 3"/>
          <p:cNvSpPr>
            <a:spLocks noGrp="1"/>
          </p:cNvSpPr>
          <p:nvPr>
            <p:ph sz="half" idx="2"/>
          </p:nvPr>
        </p:nvSpPr>
        <p:spPr>
          <a:xfrm>
            <a:off x="839788" y="2505075"/>
            <a:ext cx="5157787" cy="3684588"/>
          </a:xfrm>
        </p:spPr>
        <p:txBody>
          <a:bodyPr/>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κειμένου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Επεξεργασία στυλ υποδείγματος κειμένου</a:t>
            </a:r>
          </a:p>
        </p:txBody>
      </p:sp>
      <p:sp>
        <p:nvSpPr>
          <p:cNvPr id="6" name="Θέση περιεχομένου 5"/>
          <p:cNvSpPr>
            <a:spLocks noGrp="1"/>
          </p:cNvSpPr>
          <p:nvPr>
            <p:ph sz="quarter" idx="4"/>
          </p:nvPr>
        </p:nvSpPr>
        <p:spPr>
          <a:xfrm>
            <a:off x="6172200" y="2505075"/>
            <a:ext cx="5183188" cy="3684588"/>
          </a:xfrm>
        </p:spPr>
        <p:txBody>
          <a:bodyPr/>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Θέση ημερομηνίας 6"/>
          <p:cNvSpPr>
            <a:spLocks noGrp="1"/>
          </p:cNvSpPr>
          <p:nvPr>
            <p:ph type="dt" sz="half" idx="10"/>
          </p:nvPr>
        </p:nvSpPr>
        <p:spPr/>
        <p:txBody>
          <a:bodyPr/>
          <a:lstStyle/>
          <a:p>
            <a:fld id="{38BDDA00-870E-41F3-9133-4917FB3988D4}" type="datetimeFigureOut">
              <a:rPr lang="el-GR" smtClean="0"/>
              <a:t>8/1/2019</a:t>
            </a:fld>
            <a:endParaRPr lang="el-GR"/>
          </a:p>
        </p:txBody>
      </p:sp>
      <p:sp>
        <p:nvSpPr>
          <p:cNvPr id="8" name="Θέση υποσέλιδου 7"/>
          <p:cNvSpPr>
            <a:spLocks noGrp="1"/>
          </p:cNvSpPr>
          <p:nvPr>
            <p:ph type="ftr" sz="quarter" idx="11"/>
          </p:nvPr>
        </p:nvSpPr>
        <p:spPr/>
        <p:txBody>
          <a:bodyPr/>
          <a:lstStyle/>
          <a:p>
            <a:endParaRPr lang="el-GR"/>
          </a:p>
        </p:txBody>
      </p:sp>
      <p:sp>
        <p:nvSpPr>
          <p:cNvPr id="9" name="Θέση αριθμού διαφάνειας 8"/>
          <p:cNvSpPr>
            <a:spLocks noGrp="1"/>
          </p:cNvSpPr>
          <p:nvPr>
            <p:ph type="sldNum" sz="quarter" idx="12"/>
          </p:nvPr>
        </p:nvSpPr>
        <p:spPr/>
        <p:txBody>
          <a:bodyPr/>
          <a:lstStyle/>
          <a:p>
            <a:fld id="{370AA2EC-43F8-4D9F-9D41-E33F17CF2916}" type="slidenum">
              <a:rPr lang="el-GR" smtClean="0"/>
              <a:t>‹#›</a:t>
            </a:fld>
            <a:endParaRPr lang="el-GR"/>
          </a:p>
        </p:txBody>
      </p:sp>
    </p:spTree>
    <p:extLst>
      <p:ext uri="{BB962C8B-B14F-4D97-AF65-F5344CB8AC3E}">
        <p14:creationId xmlns:p14="http://schemas.microsoft.com/office/powerpoint/2010/main" val="27846168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ημερομηνίας 2"/>
          <p:cNvSpPr>
            <a:spLocks noGrp="1"/>
          </p:cNvSpPr>
          <p:nvPr>
            <p:ph type="dt" sz="half" idx="10"/>
          </p:nvPr>
        </p:nvSpPr>
        <p:spPr/>
        <p:txBody>
          <a:bodyPr/>
          <a:lstStyle/>
          <a:p>
            <a:fld id="{38BDDA00-870E-41F3-9133-4917FB3988D4}" type="datetimeFigureOut">
              <a:rPr lang="el-GR" smtClean="0"/>
              <a:t>8/1/2019</a:t>
            </a:fld>
            <a:endParaRPr lang="el-GR"/>
          </a:p>
        </p:txBody>
      </p:sp>
      <p:sp>
        <p:nvSpPr>
          <p:cNvPr id="4" name="Θέση υποσέλιδου 3"/>
          <p:cNvSpPr>
            <a:spLocks noGrp="1"/>
          </p:cNvSpPr>
          <p:nvPr>
            <p:ph type="ftr" sz="quarter" idx="11"/>
          </p:nvPr>
        </p:nvSpPr>
        <p:spPr/>
        <p:txBody>
          <a:bodyPr/>
          <a:lstStyle/>
          <a:p>
            <a:endParaRPr lang="el-GR"/>
          </a:p>
        </p:txBody>
      </p:sp>
      <p:sp>
        <p:nvSpPr>
          <p:cNvPr id="5" name="Θέση αριθμού διαφάνειας 4"/>
          <p:cNvSpPr>
            <a:spLocks noGrp="1"/>
          </p:cNvSpPr>
          <p:nvPr>
            <p:ph type="sldNum" sz="quarter" idx="12"/>
          </p:nvPr>
        </p:nvSpPr>
        <p:spPr/>
        <p:txBody>
          <a:bodyPr/>
          <a:lstStyle/>
          <a:p>
            <a:fld id="{370AA2EC-43F8-4D9F-9D41-E33F17CF2916}" type="slidenum">
              <a:rPr lang="el-GR" smtClean="0"/>
              <a:t>‹#›</a:t>
            </a:fld>
            <a:endParaRPr lang="el-GR"/>
          </a:p>
        </p:txBody>
      </p:sp>
    </p:spTree>
    <p:extLst>
      <p:ext uri="{BB962C8B-B14F-4D97-AF65-F5344CB8AC3E}">
        <p14:creationId xmlns:p14="http://schemas.microsoft.com/office/powerpoint/2010/main" val="19810020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Θέση ημερομηνίας 1"/>
          <p:cNvSpPr>
            <a:spLocks noGrp="1"/>
          </p:cNvSpPr>
          <p:nvPr>
            <p:ph type="dt" sz="half" idx="10"/>
          </p:nvPr>
        </p:nvSpPr>
        <p:spPr/>
        <p:txBody>
          <a:bodyPr/>
          <a:lstStyle/>
          <a:p>
            <a:fld id="{38BDDA00-870E-41F3-9133-4917FB3988D4}" type="datetimeFigureOut">
              <a:rPr lang="el-GR" smtClean="0"/>
              <a:t>8/1/2019</a:t>
            </a:fld>
            <a:endParaRPr lang="el-GR"/>
          </a:p>
        </p:txBody>
      </p:sp>
      <p:sp>
        <p:nvSpPr>
          <p:cNvPr id="3" name="Θέση υποσέλιδου 2"/>
          <p:cNvSpPr>
            <a:spLocks noGrp="1"/>
          </p:cNvSpPr>
          <p:nvPr>
            <p:ph type="ftr" sz="quarter" idx="11"/>
          </p:nvPr>
        </p:nvSpPr>
        <p:spPr/>
        <p:txBody>
          <a:bodyPr/>
          <a:lstStyle/>
          <a:p>
            <a:endParaRPr lang="el-GR"/>
          </a:p>
        </p:txBody>
      </p:sp>
      <p:sp>
        <p:nvSpPr>
          <p:cNvPr id="4" name="Θέση αριθμού διαφάνειας 3"/>
          <p:cNvSpPr>
            <a:spLocks noGrp="1"/>
          </p:cNvSpPr>
          <p:nvPr>
            <p:ph type="sldNum" sz="quarter" idx="12"/>
          </p:nvPr>
        </p:nvSpPr>
        <p:spPr/>
        <p:txBody>
          <a:bodyPr/>
          <a:lstStyle/>
          <a:p>
            <a:fld id="{370AA2EC-43F8-4D9F-9D41-E33F17CF2916}" type="slidenum">
              <a:rPr lang="el-GR" smtClean="0"/>
              <a:t>‹#›</a:t>
            </a:fld>
            <a:endParaRPr lang="el-GR"/>
          </a:p>
        </p:txBody>
      </p:sp>
    </p:spTree>
    <p:extLst>
      <p:ext uri="{BB962C8B-B14F-4D97-AF65-F5344CB8AC3E}">
        <p14:creationId xmlns:p14="http://schemas.microsoft.com/office/powerpoint/2010/main" val="24226533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839788" y="457200"/>
            <a:ext cx="3932237" cy="1600200"/>
          </a:xfrm>
        </p:spPr>
        <p:txBody>
          <a:bodyPr anchor="b"/>
          <a:lstStyle>
            <a:lvl1pPr>
              <a:defRPr sz="3200"/>
            </a:lvl1pPr>
          </a:lstStyle>
          <a:p>
            <a:r>
              <a:rPr lang="el-GR" smtClean="0"/>
              <a:t>Στυλ κύριου τίτλου</a:t>
            </a:r>
            <a:endParaRPr lang="el-GR"/>
          </a:p>
        </p:txBody>
      </p:sp>
      <p:sp>
        <p:nvSpPr>
          <p:cNvPr id="3" name="Θέση περιεχομένου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κειμένου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smtClean="0"/>
              <a:t>Επεξεργασία στυλ υποδείγματος κειμένου</a:t>
            </a:r>
          </a:p>
        </p:txBody>
      </p:sp>
      <p:sp>
        <p:nvSpPr>
          <p:cNvPr id="5" name="Θέση ημερομηνίας 4"/>
          <p:cNvSpPr>
            <a:spLocks noGrp="1"/>
          </p:cNvSpPr>
          <p:nvPr>
            <p:ph type="dt" sz="half" idx="10"/>
          </p:nvPr>
        </p:nvSpPr>
        <p:spPr/>
        <p:txBody>
          <a:bodyPr/>
          <a:lstStyle/>
          <a:p>
            <a:fld id="{38BDDA00-870E-41F3-9133-4917FB3988D4}" type="datetimeFigureOut">
              <a:rPr lang="el-GR" smtClean="0"/>
              <a:t>8/1/2019</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370AA2EC-43F8-4D9F-9D41-E33F17CF2916}" type="slidenum">
              <a:rPr lang="el-GR" smtClean="0"/>
              <a:t>‹#›</a:t>
            </a:fld>
            <a:endParaRPr lang="el-GR"/>
          </a:p>
        </p:txBody>
      </p:sp>
    </p:spTree>
    <p:extLst>
      <p:ext uri="{BB962C8B-B14F-4D97-AF65-F5344CB8AC3E}">
        <p14:creationId xmlns:p14="http://schemas.microsoft.com/office/powerpoint/2010/main" val="12952284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839788" y="457200"/>
            <a:ext cx="3932237" cy="1600200"/>
          </a:xfrm>
        </p:spPr>
        <p:txBody>
          <a:bodyPr anchor="b"/>
          <a:lstStyle>
            <a:lvl1pPr>
              <a:defRPr sz="3200"/>
            </a:lvl1pPr>
          </a:lstStyle>
          <a:p>
            <a:r>
              <a:rPr lang="el-GR" smtClean="0"/>
              <a:t>Στυλ κύριου τίτλου</a:t>
            </a:r>
            <a:endParaRPr lang="el-GR"/>
          </a:p>
        </p:txBody>
      </p:sp>
      <p:sp>
        <p:nvSpPr>
          <p:cNvPr id="3" name="Θέση εικόνας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smtClean="0"/>
              <a:t>Επεξεργασία στυλ υποδείγματος κειμένου</a:t>
            </a:r>
          </a:p>
        </p:txBody>
      </p:sp>
      <p:sp>
        <p:nvSpPr>
          <p:cNvPr id="5" name="Θέση ημερομηνίας 4"/>
          <p:cNvSpPr>
            <a:spLocks noGrp="1"/>
          </p:cNvSpPr>
          <p:nvPr>
            <p:ph type="dt" sz="half" idx="10"/>
          </p:nvPr>
        </p:nvSpPr>
        <p:spPr/>
        <p:txBody>
          <a:bodyPr/>
          <a:lstStyle/>
          <a:p>
            <a:fld id="{38BDDA00-870E-41F3-9133-4917FB3988D4}" type="datetimeFigureOut">
              <a:rPr lang="el-GR" smtClean="0"/>
              <a:t>8/1/2019</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370AA2EC-43F8-4D9F-9D41-E33F17CF2916}" type="slidenum">
              <a:rPr lang="el-GR" smtClean="0"/>
              <a:t>‹#›</a:t>
            </a:fld>
            <a:endParaRPr lang="el-GR"/>
          </a:p>
        </p:txBody>
      </p:sp>
    </p:spTree>
    <p:extLst>
      <p:ext uri="{BB962C8B-B14F-4D97-AF65-F5344CB8AC3E}">
        <p14:creationId xmlns:p14="http://schemas.microsoft.com/office/powerpoint/2010/main" val="10432781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l-GR" smtClean="0"/>
              <a:t>Στυλ κύριου τίτλου</a:t>
            </a:r>
            <a:endParaRPr lang="el-GR"/>
          </a:p>
        </p:txBody>
      </p:sp>
      <p:sp>
        <p:nvSpPr>
          <p:cNvPr id="3" name="Θέση κειμένου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8BDDA00-870E-41F3-9133-4917FB3988D4}" type="datetimeFigureOut">
              <a:rPr lang="el-GR" smtClean="0"/>
              <a:t>8/1/2019</a:t>
            </a:fld>
            <a:endParaRPr lang="el-GR"/>
          </a:p>
        </p:txBody>
      </p:sp>
      <p:sp>
        <p:nvSpPr>
          <p:cNvPr id="5" name="Θέση υποσέλιδου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Θέση αριθμού διαφάνειας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70AA2EC-43F8-4D9F-9D41-E33F17CF2916}" type="slidenum">
              <a:rPr lang="el-GR" smtClean="0"/>
              <a:t>‹#›</a:t>
            </a:fld>
            <a:endParaRPr lang="el-GR"/>
          </a:p>
        </p:txBody>
      </p:sp>
    </p:spTree>
    <p:extLst>
      <p:ext uri="{BB962C8B-B14F-4D97-AF65-F5344CB8AC3E}">
        <p14:creationId xmlns:p14="http://schemas.microsoft.com/office/powerpoint/2010/main" val="89077273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metaxas@econ.uth.gr"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2.xml"/><Relationship Id="rId5" Type="http://schemas.openxmlformats.org/officeDocument/2006/relationships/image" Target="../media/image10.jpeg"/><Relationship Id="rId4" Type="http://schemas.openxmlformats.org/officeDocument/2006/relationships/image" Target="../media/image1.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txBox="1">
            <a:spLocks noChangeArrowheads="1"/>
          </p:cNvSpPr>
          <p:nvPr/>
        </p:nvSpPr>
        <p:spPr>
          <a:xfrm>
            <a:off x="1880616" y="433959"/>
            <a:ext cx="8569325" cy="863600"/>
          </a:xfrm>
          <a:prstGeom prst="rect">
            <a:avLst/>
          </a:prstGeom>
        </p:spPr>
        <p:txBody>
          <a:bodyPr vert="horz" lIns="91440" tIns="45720" rIns="91440" bIns="45720" rtlCol="0" anchor="ctr">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l-GR" altLang="el-GR" sz="2000" b="1" dirty="0" smtClean="0">
                <a:solidFill>
                  <a:srgbClr val="002060"/>
                </a:solidFill>
              </a:rPr>
              <a:t>Πανεπιστήμιο Θεσσαλίας</a:t>
            </a:r>
            <a:r>
              <a:rPr lang="en-US" altLang="el-GR" sz="2000" b="1" dirty="0" smtClean="0">
                <a:solidFill>
                  <a:srgbClr val="002060"/>
                </a:solidFill>
              </a:rPr>
              <a:t>, </a:t>
            </a:r>
            <a:r>
              <a:rPr lang="en-US" altLang="el-GR" sz="2000" b="1" dirty="0" smtClean="0">
                <a:solidFill>
                  <a:srgbClr val="002060"/>
                </a:solidFill>
              </a:rPr>
              <a:t/>
            </a:r>
            <a:br>
              <a:rPr lang="en-US" altLang="el-GR" sz="2000" b="1" dirty="0" smtClean="0">
                <a:solidFill>
                  <a:srgbClr val="002060"/>
                </a:solidFill>
              </a:rPr>
            </a:br>
            <a:r>
              <a:rPr lang="el-GR" altLang="el-GR" sz="2000" b="1" dirty="0" smtClean="0">
                <a:solidFill>
                  <a:srgbClr val="002060"/>
                </a:solidFill>
              </a:rPr>
              <a:t>Τμήμα Μηχανικών Χωροταξίας, Πολεοδομίας και Περιφερειακής Ανάπτυξης</a:t>
            </a:r>
            <a:endParaRPr lang="el-GR" altLang="el-GR" sz="2000" b="1" dirty="0">
              <a:solidFill>
                <a:srgbClr val="002060"/>
              </a:solidFill>
            </a:endParaRPr>
          </a:p>
        </p:txBody>
      </p:sp>
      <p:sp>
        <p:nvSpPr>
          <p:cNvPr id="5" name="Rectangle 4"/>
          <p:cNvSpPr>
            <a:spLocks noChangeArrowheads="1"/>
          </p:cNvSpPr>
          <p:nvPr/>
        </p:nvSpPr>
        <p:spPr bwMode="auto">
          <a:xfrm>
            <a:off x="2099469" y="2377029"/>
            <a:ext cx="7920038" cy="8925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0"/>
              </a:spcBef>
              <a:buFontTx/>
              <a:buNone/>
            </a:pPr>
            <a:r>
              <a:rPr lang="el-GR" altLang="el-GR" sz="2400" b="1" dirty="0" smtClean="0">
                <a:solidFill>
                  <a:srgbClr val="000099"/>
                </a:solidFill>
              </a:rPr>
              <a:t>Μοντέλα </a:t>
            </a:r>
            <a:r>
              <a:rPr lang="el-GR" altLang="el-GR" sz="2400" b="1" dirty="0" smtClean="0">
                <a:solidFill>
                  <a:srgbClr val="FF0000"/>
                </a:solidFill>
              </a:rPr>
              <a:t>Μάρκετινγκ και </a:t>
            </a:r>
            <a:r>
              <a:rPr lang="en-US" altLang="el-GR" sz="2400" b="1" dirty="0" smtClean="0">
                <a:solidFill>
                  <a:srgbClr val="FF0000"/>
                </a:solidFill>
              </a:rPr>
              <a:t>Branding </a:t>
            </a:r>
            <a:r>
              <a:rPr lang="el-GR" altLang="el-GR" sz="2400" b="1" dirty="0" smtClean="0">
                <a:solidFill>
                  <a:srgbClr val="000099"/>
                </a:solidFill>
              </a:rPr>
              <a:t>τόπου</a:t>
            </a:r>
            <a:endParaRPr lang="en-US" altLang="el-GR" sz="2400" b="1" dirty="0">
              <a:solidFill>
                <a:srgbClr val="000099"/>
              </a:solidFill>
            </a:endParaRPr>
          </a:p>
          <a:p>
            <a:pPr algn="ctr" eaLnBrk="1" hangingPunct="1">
              <a:spcBef>
                <a:spcPct val="0"/>
              </a:spcBef>
              <a:buFontTx/>
              <a:buNone/>
            </a:pPr>
            <a:endParaRPr lang="en-US" altLang="el-GR" sz="2800" b="1" dirty="0">
              <a:solidFill>
                <a:srgbClr val="000099"/>
              </a:solidFill>
            </a:endParaRPr>
          </a:p>
        </p:txBody>
      </p:sp>
      <p:sp>
        <p:nvSpPr>
          <p:cNvPr id="6" name="Rectangle 3"/>
          <p:cNvSpPr>
            <a:spLocks noGrp="1" noChangeArrowheads="1"/>
          </p:cNvSpPr>
          <p:nvPr>
            <p:ph type="subTitle" idx="1"/>
          </p:nvPr>
        </p:nvSpPr>
        <p:spPr>
          <a:xfrm>
            <a:off x="2459832" y="3809492"/>
            <a:ext cx="7559675" cy="2376488"/>
          </a:xfrm>
        </p:spPr>
        <p:txBody>
          <a:bodyPr/>
          <a:lstStyle/>
          <a:p>
            <a:pPr eaLnBrk="1" hangingPunct="1">
              <a:lnSpc>
                <a:spcPct val="90000"/>
              </a:lnSpc>
            </a:pPr>
            <a:endParaRPr lang="en-US" altLang="el-GR" sz="2800" b="1" dirty="0" smtClean="0"/>
          </a:p>
          <a:p>
            <a:pPr eaLnBrk="1" hangingPunct="1">
              <a:lnSpc>
                <a:spcPct val="90000"/>
              </a:lnSpc>
            </a:pPr>
            <a:r>
              <a:rPr lang="el-GR" altLang="el-GR" sz="2000" b="1" dirty="0" err="1" smtClean="0"/>
              <a:t>Δρ</a:t>
            </a:r>
            <a:r>
              <a:rPr lang="en-US" altLang="el-GR" sz="2000" b="1" dirty="0" smtClean="0"/>
              <a:t>. </a:t>
            </a:r>
            <a:r>
              <a:rPr lang="el-GR" altLang="el-GR" sz="2000" b="1" dirty="0" smtClean="0"/>
              <a:t>Θεόδωρος Μεταξάς</a:t>
            </a:r>
            <a:endParaRPr lang="en-US" altLang="el-GR" sz="2000" b="1" dirty="0" smtClean="0"/>
          </a:p>
          <a:p>
            <a:pPr eaLnBrk="1" hangingPunct="1">
              <a:lnSpc>
                <a:spcPct val="90000"/>
              </a:lnSpc>
            </a:pPr>
            <a:r>
              <a:rPr lang="el-GR" altLang="el-GR" sz="2000" b="1" dirty="0" smtClean="0"/>
              <a:t>Αναπληρωτής Καθηγητής Οικονομικής Ανάπτυξης</a:t>
            </a:r>
            <a:endParaRPr lang="en-US" altLang="el-GR" sz="2000" b="1" dirty="0" smtClean="0"/>
          </a:p>
          <a:p>
            <a:pPr eaLnBrk="1" hangingPunct="1">
              <a:lnSpc>
                <a:spcPct val="90000"/>
              </a:lnSpc>
            </a:pPr>
            <a:r>
              <a:rPr lang="el-GR" altLang="el-GR" sz="2000" dirty="0" smtClean="0"/>
              <a:t>Πανεπιστήμιο Θεσσαλίας</a:t>
            </a:r>
            <a:r>
              <a:rPr lang="en-US" altLang="el-GR" sz="2000" dirty="0" smtClean="0"/>
              <a:t>, </a:t>
            </a:r>
            <a:r>
              <a:rPr lang="el-GR" altLang="el-GR" sz="2000" dirty="0" smtClean="0"/>
              <a:t>Τμήμα Οικονομικών Επιστημών</a:t>
            </a:r>
            <a:r>
              <a:rPr lang="en-US" altLang="el-GR" sz="2000" dirty="0" smtClean="0"/>
              <a:t>, </a:t>
            </a:r>
            <a:r>
              <a:rPr lang="el-GR" altLang="el-GR" sz="2000" dirty="0" smtClean="0"/>
              <a:t>Βόλος</a:t>
            </a:r>
            <a:r>
              <a:rPr lang="en-US" altLang="el-GR" sz="2000" dirty="0" smtClean="0"/>
              <a:t> email</a:t>
            </a:r>
            <a:r>
              <a:rPr lang="en-US" altLang="el-GR" sz="2000" dirty="0" smtClean="0"/>
              <a:t>: </a:t>
            </a:r>
            <a:r>
              <a:rPr lang="en-US" altLang="el-GR" sz="2000" b="1" dirty="0" smtClean="0">
                <a:hlinkClick r:id="rId2"/>
              </a:rPr>
              <a:t>metaxas@econ.uth.gr</a:t>
            </a:r>
            <a:r>
              <a:rPr lang="en-US" altLang="el-GR" b="1" dirty="0" smtClean="0"/>
              <a:t> </a:t>
            </a:r>
            <a:endParaRPr lang="el-GR" altLang="el-GR" b="1" dirty="0" smtClean="0"/>
          </a:p>
        </p:txBody>
      </p:sp>
    </p:spTree>
    <p:extLst>
      <p:ext uri="{BB962C8B-B14F-4D97-AF65-F5344CB8AC3E}">
        <p14:creationId xmlns:p14="http://schemas.microsoft.com/office/powerpoint/2010/main" val="227311664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Τίτλος 1"/>
          <p:cNvSpPr>
            <a:spLocks noGrp="1"/>
          </p:cNvSpPr>
          <p:nvPr>
            <p:ph type="title"/>
          </p:nvPr>
        </p:nvSpPr>
        <p:spPr>
          <a:xfrm>
            <a:off x="249238" y="212725"/>
            <a:ext cx="11261725" cy="930275"/>
          </a:xfrm>
        </p:spPr>
        <p:txBody>
          <a:bodyPr>
            <a:normAutofit/>
          </a:bodyPr>
          <a:lstStyle/>
          <a:p>
            <a:pPr algn="ctr"/>
            <a:r>
              <a:rPr lang="el-GR" altLang="el-GR" sz="2800" b="1" dirty="0" smtClean="0">
                <a:solidFill>
                  <a:srgbClr val="0070C0"/>
                </a:solidFill>
              </a:rPr>
              <a:t>ΕΞΕΙΔΙΚΕΥΜΕΝΑ ΠΑΚΕΤΑ ΠΡΟΩΘΗΣΗΣ</a:t>
            </a:r>
            <a:r>
              <a:rPr lang="en-US" altLang="el-GR" sz="2800" b="1" dirty="0" smtClean="0">
                <a:solidFill>
                  <a:srgbClr val="0070C0"/>
                </a:solidFill>
              </a:rPr>
              <a:t>: </a:t>
            </a:r>
            <a:r>
              <a:rPr lang="el-GR" altLang="el-GR" sz="2800" b="1" dirty="0" smtClean="0">
                <a:solidFill>
                  <a:srgbClr val="C00000"/>
                </a:solidFill>
              </a:rPr>
              <a:t>ΛΑΡΙΣΑ και ΚΟΖΑΝΗ </a:t>
            </a:r>
          </a:p>
        </p:txBody>
      </p:sp>
      <p:sp>
        <p:nvSpPr>
          <p:cNvPr id="4" name="Θέση αριθμού διαφάνειας 3"/>
          <p:cNvSpPr>
            <a:spLocks noGrp="1"/>
          </p:cNvSpPr>
          <p:nvPr>
            <p:ph type="sldNum" sz="quarter" idx="12"/>
          </p:nvPr>
        </p:nvSpPr>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fld id="{291B9EDC-DB20-4C84-A582-5DDCD2514313}" type="slidenum">
              <a:rPr lang="en-US" altLang="el-GR">
                <a:solidFill>
                  <a:srgbClr val="898989"/>
                </a:solidFill>
                <a:latin typeface="Calibri" panose="020F0502020204030204" pitchFamily="34" charset="0"/>
              </a:rPr>
              <a:pPr/>
              <a:t>10</a:t>
            </a:fld>
            <a:endParaRPr lang="en-US" altLang="el-GR">
              <a:solidFill>
                <a:srgbClr val="898989"/>
              </a:solidFill>
              <a:latin typeface="Calibri" panose="020F0502020204030204" pitchFamily="34" charset="0"/>
            </a:endParaRPr>
          </a:p>
        </p:txBody>
      </p:sp>
      <p:pic>
        <p:nvPicPr>
          <p:cNvPr id="34819" name="Εικόνα 10"/>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92075" y="1566863"/>
            <a:ext cx="6334125" cy="5241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Εικόνα 5"/>
          <p:cNvPicPr>
            <a:picLocks noChangeAspect="1"/>
          </p:cNvPicPr>
          <p:nvPr/>
        </p:nvPicPr>
        <p:blipFill>
          <a:blip r:embed="rId3"/>
          <a:stretch>
            <a:fillRect/>
          </a:stretch>
        </p:blipFill>
        <p:spPr>
          <a:xfrm>
            <a:off x="6048375" y="1566863"/>
            <a:ext cx="5984875" cy="5241925"/>
          </a:xfrm>
          <a:prstGeom prst="rect">
            <a:avLst/>
          </a:prstGeom>
        </p:spPr>
        <p:style>
          <a:lnRef idx="2">
            <a:schemeClr val="dk1"/>
          </a:lnRef>
          <a:fillRef idx="1">
            <a:schemeClr val="lt1"/>
          </a:fillRef>
          <a:effectRef idx="0">
            <a:schemeClr val="dk1"/>
          </a:effectRef>
          <a:fontRef idx="minor">
            <a:schemeClr val="dk1"/>
          </a:fontRef>
        </p:style>
      </p:pic>
    </p:spTree>
    <p:extLst>
      <p:ext uri="{BB962C8B-B14F-4D97-AF65-F5344CB8AC3E}">
        <p14:creationId xmlns:p14="http://schemas.microsoft.com/office/powerpoint/2010/main" val="408785843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Ορθογώνιο 5"/>
          <p:cNvSpPr/>
          <p:nvPr/>
        </p:nvSpPr>
        <p:spPr>
          <a:xfrm>
            <a:off x="358204" y="520530"/>
            <a:ext cx="11402568" cy="1938992"/>
          </a:xfrm>
          <a:prstGeom prst="rect">
            <a:avLst/>
          </a:prstGeom>
          <a:blipFill>
            <a:blip r:embed="rId2"/>
            <a:tile tx="0" ty="0" sx="100000" sy="100000" flip="none" algn="tl"/>
          </a:blipFill>
        </p:spPr>
        <p:txBody>
          <a:bodyPr wrap="square">
            <a:spAutoFit/>
          </a:bodyPr>
          <a:lstStyle/>
          <a:p>
            <a:r>
              <a:rPr lang="el-GR" sz="2400" dirty="0">
                <a:ea typeface="Times New Roman" panose="02020603050405020304" pitchFamily="18" charset="0"/>
                <a:cs typeface="Times New Roman" panose="02020603050405020304" pitchFamily="18" charset="0"/>
              </a:rPr>
              <a:t>Οι </a:t>
            </a:r>
            <a:r>
              <a:rPr lang="el-GR" sz="2400" dirty="0" err="1">
                <a:ea typeface="Times New Roman" panose="02020603050405020304" pitchFamily="18" charset="0"/>
                <a:cs typeface="Times New Roman" panose="02020603050405020304" pitchFamily="18" charset="0"/>
              </a:rPr>
              <a:t>Kotler</a:t>
            </a:r>
            <a:r>
              <a:rPr lang="el-GR" sz="2400" dirty="0">
                <a:ea typeface="Times New Roman" panose="02020603050405020304" pitchFamily="18" charset="0"/>
                <a:cs typeface="Times New Roman" panose="02020603050405020304" pitchFamily="18" charset="0"/>
              </a:rPr>
              <a:t> κ.ά. (1993) εκφράζοντας αυτές τις θεωρήσεις υποστηρίζουν ότι το μάρκετινγκ του τόπου αναφέρεται στο σχεδιασμό του προκειμένου να ικανοποιήσει τις ανάγκες των ομάδων στόχων του. Θεωρείται επιτυχημένο όταν από τη μια πλευρά οι κάτοικοι και οι επιχειρήσεις είναι ικανοποιημένοι από τα αγαθά που καταναλώνουν και από την άλλη, οι προσδοκίες των επισκεπτών </a:t>
            </a:r>
            <a:r>
              <a:rPr lang="el-GR" sz="2400" dirty="0"/>
              <a:t>και των επενδυτών είναι οι επιθυμητές. </a:t>
            </a:r>
          </a:p>
        </p:txBody>
      </p:sp>
      <p:sp>
        <p:nvSpPr>
          <p:cNvPr id="7" name="Ορθογώνιο 6"/>
          <p:cNvSpPr/>
          <p:nvPr/>
        </p:nvSpPr>
        <p:spPr>
          <a:xfrm>
            <a:off x="358204" y="2971122"/>
            <a:ext cx="11519852" cy="1938992"/>
          </a:xfrm>
          <a:prstGeom prst="rect">
            <a:avLst/>
          </a:prstGeom>
          <a:blipFill>
            <a:blip r:embed="rId3"/>
            <a:tile tx="0" ty="0" sx="100000" sy="100000" flip="none" algn="tl"/>
          </a:blipFill>
        </p:spPr>
        <p:txBody>
          <a:bodyPr wrap="square">
            <a:spAutoFit/>
          </a:bodyPr>
          <a:lstStyle/>
          <a:p>
            <a:r>
              <a:rPr lang="el-GR" sz="2400" dirty="0">
                <a:ea typeface="Times New Roman" panose="02020603050405020304" pitchFamily="18" charset="0"/>
                <a:cs typeface="Times New Roman" panose="02020603050405020304" pitchFamily="18" charset="0"/>
              </a:rPr>
              <a:t>Η μεθοδολογία έρευνας του μάρκετινγκ του τόπου όμως υποχρεωτικά αντλεί στοιχεία από διαφορετικές επιστημονικές προσεγγίσεις και πρακτικές που περιλαμβάνουν πεδία όπως ο χωρικός σχεδιασμός, η χωρική ανάπτυξη, η κοινωνική και οικονομική γεωγραφία, η διοργάνωση ειδικών γεγονότων, ο σχεδιασμός επικοινωνιακών εργαλείων, η </a:t>
            </a:r>
            <a:r>
              <a:rPr lang="el-GR" sz="2400" dirty="0" smtClean="0">
                <a:ea typeface="Times New Roman" panose="02020603050405020304" pitchFamily="18" charset="0"/>
                <a:cs typeface="Times New Roman" panose="02020603050405020304" pitchFamily="18" charset="0"/>
              </a:rPr>
              <a:t>επικοινωνία</a:t>
            </a:r>
            <a:r>
              <a:rPr lang="en-US" sz="2400" dirty="0" smtClean="0">
                <a:ea typeface="Times New Roman" panose="02020603050405020304" pitchFamily="18" charset="0"/>
                <a:cs typeface="Times New Roman" panose="02020603050405020304" pitchFamily="18" charset="0"/>
              </a:rPr>
              <a:t> </a:t>
            </a:r>
            <a:r>
              <a:rPr lang="el-GR" sz="2400" dirty="0" smtClean="0"/>
              <a:t>η </a:t>
            </a:r>
            <a:r>
              <a:rPr lang="el-GR" sz="2400" dirty="0"/>
              <a:t>διαχείριση διαδικτυακών εργαλείων, κ.ά. </a:t>
            </a:r>
          </a:p>
        </p:txBody>
      </p:sp>
    </p:spTree>
    <p:extLst>
      <p:ext uri="{BB962C8B-B14F-4D97-AF65-F5344CB8AC3E}">
        <p14:creationId xmlns:p14="http://schemas.microsoft.com/office/powerpoint/2010/main" val="26717838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365125"/>
            <a:ext cx="10515600" cy="768731"/>
          </a:xfrm>
        </p:spPr>
        <p:txBody>
          <a:bodyPr>
            <a:normAutofit/>
          </a:bodyPr>
          <a:lstStyle/>
          <a:p>
            <a:pPr algn="ctr"/>
            <a:r>
              <a:rPr lang="en-US" sz="2800" b="1" dirty="0" smtClean="0">
                <a:solidFill>
                  <a:srgbClr val="002060"/>
                </a:solidFill>
              </a:rPr>
              <a:t>4Ps Marketing Mix – </a:t>
            </a:r>
            <a:r>
              <a:rPr lang="en-US" sz="2800" b="1" dirty="0" smtClean="0">
                <a:solidFill>
                  <a:srgbClr val="0070C0"/>
                </a:solidFill>
              </a:rPr>
              <a:t>Jerome McCarthy </a:t>
            </a:r>
            <a:r>
              <a:rPr lang="en-US" sz="2800" b="1" dirty="0" smtClean="0">
                <a:solidFill>
                  <a:srgbClr val="002060"/>
                </a:solidFill>
              </a:rPr>
              <a:t>(1960)</a:t>
            </a:r>
            <a:endParaRPr lang="el-GR" sz="2800" b="1" dirty="0">
              <a:solidFill>
                <a:srgbClr val="002060"/>
              </a:solidFill>
            </a:endParaRPr>
          </a:p>
        </p:txBody>
      </p:sp>
      <p:pic>
        <p:nvPicPr>
          <p:cNvPr id="1026" name="Picture 2" descr="Marketing Theories - The 4 P's Marketing Mix Model"/>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38628" y="1719072"/>
            <a:ext cx="6714744" cy="444398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206052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01688" y="393192"/>
            <a:ext cx="10515600" cy="777240"/>
          </a:xfrm>
        </p:spPr>
        <p:txBody>
          <a:bodyPr>
            <a:normAutofit/>
          </a:bodyPr>
          <a:lstStyle/>
          <a:p>
            <a:pPr algn="ctr"/>
            <a:r>
              <a:rPr lang="en-US" sz="2800" b="1" dirty="0" smtClean="0">
                <a:solidFill>
                  <a:srgbClr val="002060"/>
                </a:solidFill>
              </a:rPr>
              <a:t>7Ps Marketing Mix - </a:t>
            </a:r>
            <a:r>
              <a:rPr lang="en-US" sz="2800" b="1" dirty="0">
                <a:solidFill>
                  <a:srgbClr val="0070C0"/>
                </a:solidFill>
              </a:rPr>
              <a:t>Booms &amp; </a:t>
            </a:r>
            <a:r>
              <a:rPr lang="en-US" sz="2800" b="1" dirty="0" err="1" smtClean="0">
                <a:solidFill>
                  <a:srgbClr val="0070C0"/>
                </a:solidFill>
              </a:rPr>
              <a:t>Bitner</a:t>
            </a:r>
            <a:r>
              <a:rPr lang="en-US" sz="2800" b="1" dirty="0" smtClean="0">
                <a:solidFill>
                  <a:srgbClr val="0070C0"/>
                </a:solidFill>
              </a:rPr>
              <a:t> </a:t>
            </a:r>
            <a:r>
              <a:rPr lang="en-US" sz="2800" b="1" dirty="0" smtClean="0">
                <a:solidFill>
                  <a:srgbClr val="002060"/>
                </a:solidFill>
              </a:rPr>
              <a:t>(1981)</a:t>
            </a:r>
            <a:endParaRPr lang="el-GR" sz="2800" b="1" dirty="0">
              <a:solidFill>
                <a:srgbClr val="002060"/>
              </a:solidFill>
            </a:endParaRPr>
          </a:p>
        </p:txBody>
      </p:sp>
      <p:pic>
        <p:nvPicPr>
          <p:cNvPr id="2050" name="Picture 2" descr="Marketing Theories - The 7 P's Marketing Mix Model"/>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46019" y="1356361"/>
            <a:ext cx="6226937" cy="522122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393629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729996" y="246253"/>
            <a:ext cx="10515600" cy="594995"/>
          </a:xfrm>
        </p:spPr>
        <p:txBody>
          <a:bodyPr>
            <a:normAutofit/>
          </a:bodyPr>
          <a:lstStyle/>
          <a:p>
            <a:r>
              <a:rPr lang="en-US" sz="2800" b="1" dirty="0" smtClean="0">
                <a:solidFill>
                  <a:srgbClr val="002060"/>
                </a:solidFill>
              </a:rPr>
              <a:t>4Rs model </a:t>
            </a:r>
            <a:r>
              <a:rPr lang="en-US" sz="2800" b="1" dirty="0" smtClean="0">
                <a:solidFill>
                  <a:srgbClr val="0070C0"/>
                </a:solidFill>
              </a:rPr>
              <a:t>(Aitken &amp; </a:t>
            </a:r>
            <a:r>
              <a:rPr lang="en-US" sz="2800" b="1" dirty="0" err="1" smtClean="0">
                <a:solidFill>
                  <a:srgbClr val="0070C0"/>
                </a:solidFill>
              </a:rPr>
              <a:t>Campello</a:t>
            </a:r>
            <a:r>
              <a:rPr lang="en-US" sz="2800" b="1" dirty="0" smtClean="0">
                <a:solidFill>
                  <a:srgbClr val="0070C0"/>
                </a:solidFill>
              </a:rPr>
              <a:t>, 2011)</a:t>
            </a:r>
            <a:endParaRPr lang="el-GR" sz="2800" b="1" dirty="0">
              <a:solidFill>
                <a:srgbClr val="0070C0"/>
              </a:solidFill>
            </a:endParaRPr>
          </a:p>
        </p:txBody>
      </p:sp>
      <p:pic>
        <p:nvPicPr>
          <p:cNvPr id="1026" name="Picture 2" descr="ÎÏÎ¿ÏÎ­Î»ÎµÏÎ¼Î± ÎµÎ¹ÎºÏÎ½Î±Ï Î³Î¹Î± 4rs model figur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8412" y="3149572"/>
            <a:ext cx="5352288" cy="3498116"/>
          </a:xfrm>
          <a:prstGeom prst="rect">
            <a:avLst/>
          </a:prstGeom>
          <a:noFill/>
          <a:extLst>
            <a:ext uri="{909E8E84-426E-40DD-AFC4-6F175D3DCCD1}">
              <a14:hiddenFill xmlns:a14="http://schemas.microsoft.com/office/drawing/2010/main">
                <a:solidFill>
                  <a:srgbClr val="FFFFFF"/>
                </a:solidFill>
              </a14:hiddenFill>
            </a:ext>
          </a:extLst>
        </p:spPr>
      </p:pic>
      <p:sp>
        <p:nvSpPr>
          <p:cNvPr id="7" name="Ορθογώνιο 6"/>
          <p:cNvSpPr/>
          <p:nvPr/>
        </p:nvSpPr>
        <p:spPr>
          <a:xfrm>
            <a:off x="425260" y="841248"/>
            <a:ext cx="11268456" cy="2308324"/>
          </a:xfrm>
          <a:prstGeom prst="rect">
            <a:avLst/>
          </a:prstGeom>
        </p:spPr>
        <p:txBody>
          <a:bodyPr wrap="square">
            <a:spAutoFit/>
          </a:bodyPr>
          <a:lstStyle/>
          <a:p>
            <a:pPr algn="just"/>
            <a:r>
              <a:rPr lang="el-GR" sz="2400" dirty="0">
                <a:ea typeface="Times New Roman" panose="02020603050405020304" pitchFamily="18" charset="0"/>
                <a:cs typeface="Times New Roman" panose="02020603050405020304" pitchFamily="18" charset="0"/>
              </a:rPr>
              <a:t>Τα τέσσερα αυτά στοιχεία συνδέονται μεταξύ τους  δημιουργώντας ένα </a:t>
            </a:r>
            <a:r>
              <a:rPr lang="el-GR" sz="2400" dirty="0">
                <a:solidFill>
                  <a:srgbClr val="C00000"/>
                </a:solidFill>
                <a:ea typeface="Times New Roman" panose="02020603050405020304" pitchFamily="18" charset="0"/>
                <a:cs typeface="Times New Roman" panose="02020603050405020304" pitchFamily="18" charset="0"/>
              </a:rPr>
              <a:t>δυναμικό</a:t>
            </a:r>
            <a:r>
              <a:rPr lang="el-GR" sz="2400" dirty="0">
                <a:ea typeface="Times New Roman" panose="02020603050405020304" pitchFamily="18" charset="0"/>
                <a:cs typeface="Times New Roman" panose="02020603050405020304" pitchFamily="18" charset="0"/>
              </a:rPr>
              <a:t>, </a:t>
            </a:r>
            <a:r>
              <a:rPr lang="el-GR" sz="2400" dirty="0">
                <a:solidFill>
                  <a:srgbClr val="C00000"/>
                </a:solidFill>
                <a:ea typeface="Times New Roman" panose="02020603050405020304" pitchFamily="18" charset="0"/>
                <a:cs typeface="Times New Roman" panose="02020603050405020304" pitchFamily="18" charset="0"/>
              </a:rPr>
              <a:t>αυθεντικό και συλλογικό </a:t>
            </a:r>
            <a:r>
              <a:rPr lang="el-GR" sz="2400" dirty="0" err="1">
                <a:solidFill>
                  <a:srgbClr val="C00000"/>
                </a:solidFill>
                <a:ea typeface="Times New Roman" panose="02020603050405020304" pitchFamily="18" charset="0"/>
                <a:cs typeface="Times New Roman" panose="02020603050405020304" pitchFamily="18" charset="0"/>
              </a:rPr>
              <a:t>brand</a:t>
            </a:r>
            <a:r>
              <a:rPr lang="el-GR" sz="2400" dirty="0">
                <a:solidFill>
                  <a:srgbClr val="C00000"/>
                </a:solidFill>
                <a:ea typeface="Times New Roman" panose="02020603050405020304" pitchFamily="18" charset="0"/>
                <a:cs typeface="Times New Roman" panose="02020603050405020304" pitchFamily="18" charset="0"/>
              </a:rPr>
              <a:t> </a:t>
            </a:r>
            <a:r>
              <a:rPr lang="el-GR" sz="2400" dirty="0">
                <a:ea typeface="Times New Roman" panose="02020603050405020304" pitchFamily="18" charset="0"/>
                <a:cs typeface="Times New Roman" panose="02020603050405020304" pitchFamily="18" charset="0"/>
              </a:rPr>
              <a:t>για μια κοινότητα, στο οποίο αποτυπώνεται η τοπική ταυτότητα, η καθημερινότητα και οι τοπικές ιδιαιτερότητες. Στην προσέγγιση αυτή επομένως το </a:t>
            </a:r>
            <a:r>
              <a:rPr lang="el-GR" sz="2400" dirty="0" err="1">
                <a:ea typeface="Times New Roman" panose="02020603050405020304" pitchFamily="18" charset="0"/>
                <a:cs typeface="Times New Roman" panose="02020603050405020304" pitchFamily="18" charset="0"/>
              </a:rPr>
              <a:t>branding</a:t>
            </a:r>
            <a:r>
              <a:rPr lang="el-GR" sz="2400" dirty="0">
                <a:ea typeface="Times New Roman" panose="02020603050405020304" pitchFamily="18" charset="0"/>
                <a:cs typeface="Times New Roman" panose="02020603050405020304" pitchFamily="18" charset="0"/>
              </a:rPr>
              <a:t> τόπου βασίζεται στις </a:t>
            </a:r>
            <a:r>
              <a:rPr lang="el-GR" sz="2400" dirty="0">
                <a:solidFill>
                  <a:srgbClr val="C00000"/>
                </a:solidFill>
                <a:ea typeface="Times New Roman" panose="02020603050405020304" pitchFamily="18" charset="0"/>
                <a:cs typeface="Times New Roman" panose="02020603050405020304" pitchFamily="18" charset="0"/>
              </a:rPr>
              <a:t>‘εκ των κάτω</a:t>
            </a:r>
            <a:r>
              <a:rPr lang="el-GR" sz="2400" dirty="0">
                <a:ea typeface="Times New Roman" panose="02020603050405020304" pitchFamily="18" charset="0"/>
                <a:cs typeface="Times New Roman" panose="02020603050405020304" pitchFamily="18" charset="0"/>
              </a:rPr>
              <a:t>’ (</a:t>
            </a:r>
            <a:r>
              <a:rPr lang="el-GR" sz="2400" dirty="0" err="1">
                <a:ea typeface="Times New Roman" panose="02020603050405020304" pitchFamily="18" charset="0"/>
                <a:cs typeface="Times New Roman" panose="02020603050405020304" pitchFamily="18" charset="0"/>
              </a:rPr>
              <a:t>bottom</a:t>
            </a:r>
            <a:r>
              <a:rPr lang="el-GR" sz="2400" dirty="0">
                <a:ea typeface="Times New Roman" panose="02020603050405020304" pitchFamily="18" charset="0"/>
                <a:cs typeface="Times New Roman" panose="02020603050405020304" pitchFamily="18" charset="0"/>
              </a:rPr>
              <a:t> </a:t>
            </a:r>
            <a:r>
              <a:rPr lang="el-GR" sz="2400" dirty="0" err="1">
                <a:ea typeface="Times New Roman" panose="02020603050405020304" pitchFamily="18" charset="0"/>
                <a:cs typeface="Times New Roman" panose="02020603050405020304" pitchFamily="18" charset="0"/>
              </a:rPr>
              <a:t>up</a:t>
            </a:r>
            <a:r>
              <a:rPr lang="el-GR" sz="2400" dirty="0">
                <a:ea typeface="Times New Roman" panose="02020603050405020304" pitchFamily="18" charset="0"/>
                <a:cs typeface="Times New Roman" panose="02020603050405020304" pitchFamily="18" charset="0"/>
              </a:rPr>
              <a:t>) διαδικασίες σχεδιασμού </a:t>
            </a:r>
            <a:r>
              <a:rPr lang="el-GR" sz="2400" dirty="0"/>
              <a:t>και εστιάζει κυρίως στο διάλογο, την αντιπαράθεση απόψεων και την αμφισβήτηση (</a:t>
            </a:r>
            <a:r>
              <a:rPr lang="el-GR" sz="2400" dirty="0" err="1"/>
              <a:t>Kavaratzis</a:t>
            </a:r>
            <a:r>
              <a:rPr lang="el-GR" sz="2400" dirty="0"/>
              <a:t> &amp; </a:t>
            </a:r>
            <a:r>
              <a:rPr lang="el-GR" sz="2400" dirty="0" err="1"/>
              <a:t>Hatch</a:t>
            </a:r>
            <a:r>
              <a:rPr lang="el-GR" sz="2400" dirty="0"/>
              <a:t>, 2013). </a:t>
            </a:r>
          </a:p>
        </p:txBody>
      </p:sp>
      <p:sp>
        <p:nvSpPr>
          <p:cNvPr id="8" name="Ορθογώνιο 7"/>
          <p:cNvSpPr/>
          <p:nvPr/>
        </p:nvSpPr>
        <p:spPr>
          <a:xfrm>
            <a:off x="5774564" y="3149572"/>
            <a:ext cx="6096000" cy="3477875"/>
          </a:xfrm>
          <a:prstGeom prst="rect">
            <a:avLst/>
          </a:prstGeom>
        </p:spPr>
        <p:txBody>
          <a:bodyPr>
            <a:spAutoFit/>
          </a:bodyPr>
          <a:lstStyle/>
          <a:p>
            <a:r>
              <a:rPr lang="el-GR" sz="2200" dirty="0">
                <a:latin typeface="Calibri" panose="020F0502020204030204" pitchFamily="34" charset="0"/>
                <a:ea typeface="Times New Roman" panose="02020603050405020304" pitchFamily="18" charset="0"/>
                <a:cs typeface="Times New Roman" panose="02020603050405020304" pitchFamily="18" charset="0"/>
              </a:rPr>
              <a:t>Η συνεργασία των κατοίκων και των εμπλεκόμενων φορέων για τη δημιουργία της στρατηγικής μάρκετινγκ/</a:t>
            </a:r>
            <a:r>
              <a:rPr lang="el-GR" sz="2200" dirty="0" err="1">
                <a:latin typeface="Calibri" panose="020F0502020204030204" pitchFamily="34" charset="0"/>
                <a:ea typeface="Times New Roman" panose="02020603050405020304" pitchFamily="18" charset="0"/>
                <a:cs typeface="Times New Roman" panose="02020603050405020304" pitchFamily="18" charset="0"/>
              </a:rPr>
              <a:t>branding</a:t>
            </a:r>
            <a:r>
              <a:rPr lang="el-GR" sz="2200" dirty="0">
                <a:latin typeface="Calibri" panose="020F0502020204030204" pitchFamily="34" charset="0"/>
                <a:ea typeface="Times New Roman" panose="02020603050405020304" pitchFamily="18" charset="0"/>
                <a:cs typeface="Times New Roman" panose="02020603050405020304" pitchFamily="18" charset="0"/>
              </a:rPr>
              <a:t> μπορεί να αποτελέσει σημαντικό παράγοντα επιτυχίας, αφού το αποτέλεσμα αποτυπώνει την πραγματική ταυτότητα και εικόνα της πόλης και όχι τις μεμονωμένες απόψεις του σχεδιαστή. </a:t>
            </a:r>
            <a:endParaRPr lang="en-US" sz="2200" dirty="0" smtClean="0">
              <a:latin typeface="Calibri" panose="020F0502020204030204" pitchFamily="34" charset="0"/>
              <a:ea typeface="Times New Roman" panose="02020603050405020304" pitchFamily="18" charset="0"/>
              <a:cs typeface="Times New Roman" panose="02020603050405020304" pitchFamily="18" charset="0"/>
            </a:endParaRPr>
          </a:p>
          <a:p>
            <a:r>
              <a:rPr lang="el-GR" sz="2200" dirty="0" smtClean="0">
                <a:latin typeface="Calibri" panose="020F0502020204030204" pitchFamily="34" charset="0"/>
                <a:ea typeface="Times New Roman" panose="02020603050405020304" pitchFamily="18" charset="0"/>
                <a:cs typeface="Times New Roman" panose="02020603050405020304" pitchFamily="18" charset="0"/>
              </a:rPr>
              <a:t>Παράλληλα </a:t>
            </a:r>
            <a:r>
              <a:rPr lang="el-GR" sz="2200" dirty="0">
                <a:latin typeface="Calibri" panose="020F0502020204030204" pitchFamily="34" charset="0"/>
                <a:ea typeface="Times New Roman" panose="02020603050405020304" pitchFamily="18" charset="0"/>
                <a:cs typeface="Times New Roman" panose="02020603050405020304" pitchFamily="18" charset="0"/>
              </a:rPr>
              <a:t>μπορούν να  κινητοποιήσουν τους υπόλοιπους συμμετέχοντες στη διαδικασία με στόχο το βέλτιστο αποτέλεσμα. </a:t>
            </a:r>
            <a:endParaRPr lang="el-GR" sz="2200" dirty="0">
              <a:latin typeface="Calibri" panose="020F0502020204030204" pitchFamily="34" charset="0"/>
            </a:endParaRPr>
          </a:p>
        </p:txBody>
      </p:sp>
    </p:spTree>
    <p:extLst>
      <p:ext uri="{BB962C8B-B14F-4D97-AF65-F5344CB8AC3E}">
        <p14:creationId xmlns:p14="http://schemas.microsoft.com/office/powerpoint/2010/main" val="36326898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3"/>
          <p:cNvSpPr/>
          <p:nvPr/>
        </p:nvSpPr>
        <p:spPr>
          <a:xfrm>
            <a:off x="201167" y="258901"/>
            <a:ext cx="11277599" cy="3508653"/>
          </a:xfrm>
          <a:prstGeom prst="rect">
            <a:avLst/>
          </a:prstGeom>
        </p:spPr>
        <p:txBody>
          <a:bodyPr wrap="square">
            <a:spAutoFit/>
          </a:bodyPr>
          <a:lstStyle/>
          <a:p>
            <a:pPr marL="342900" lvl="0" indent="-342900" algn="just">
              <a:lnSpc>
                <a:spcPct val="115000"/>
              </a:lnSpc>
              <a:spcAft>
                <a:spcPts val="600"/>
              </a:spcAft>
              <a:buFont typeface="Calibri" panose="020F0502020204030204" pitchFamily="34" charset="0"/>
              <a:buChar char="-"/>
            </a:pPr>
            <a:r>
              <a:rPr lang="el-GR" sz="2000" b="1" i="1" dirty="0">
                <a:solidFill>
                  <a:srgbClr val="C00000"/>
                </a:solidFill>
                <a:ea typeface="Times New Roman" panose="02020603050405020304" pitchFamily="18" charset="0"/>
                <a:cs typeface="Times New Roman" panose="02020603050405020304" pitchFamily="18" charset="0"/>
              </a:rPr>
              <a:t>Δικαιώματα</a:t>
            </a:r>
            <a:r>
              <a:rPr lang="el-GR" sz="2000" b="1" dirty="0">
                <a:solidFill>
                  <a:srgbClr val="C00000"/>
                </a:solidFill>
                <a:ea typeface="Times New Roman" panose="02020603050405020304" pitchFamily="18" charset="0"/>
                <a:cs typeface="Times New Roman" panose="02020603050405020304" pitchFamily="18" charset="0"/>
              </a:rPr>
              <a:t>:</a:t>
            </a:r>
            <a:r>
              <a:rPr lang="el-GR" sz="2000" dirty="0">
                <a:ea typeface="Times New Roman" panose="02020603050405020304" pitchFamily="18" charset="0"/>
                <a:cs typeface="Times New Roman" panose="02020603050405020304" pitchFamily="18" charset="0"/>
              </a:rPr>
              <a:t> Έχουν όλες οι ομάδες αναφορικά με την έκφραση της γνώμης, της κατάθεσης ιδέας, της διαβούλευσης, της υποστήριξης ή όχι του ΣΣΜΕ στο σύνολο του ή σε επιμέρους φάσεις του.</a:t>
            </a:r>
          </a:p>
          <a:p>
            <a:pPr marL="342900" lvl="0" indent="-342900" algn="just">
              <a:lnSpc>
                <a:spcPct val="115000"/>
              </a:lnSpc>
              <a:spcAft>
                <a:spcPts val="600"/>
              </a:spcAft>
              <a:buFont typeface="Calibri" panose="020F0502020204030204" pitchFamily="34" charset="0"/>
              <a:buChar char="-"/>
            </a:pPr>
            <a:r>
              <a:rPr lang="el-GR" sz="2000" b="1" i="1" dirty="0">
                <a:solidFill>
                  <a:srgbClr val="C00000"/>
                </a:solidFill>
                <a:ea typeface="Times New Roman" panose="02020603050405020304" pitchFamily="18" charset="0"/>
                <a:cs typeface="Times New Roman" panose="02020603050405020304" pitchFamily="18" charset="0"/>
              </a:rPr>
              <a:t>Ρόλοι</a:t>
            </a:r>
            <a:r>
              <a:rPr lang="el-GR" sz="2000" b="1" dirty="0">
                <a:solidFill>
                  <a:srgbClr val="C00000"/>
                </a:solidFill>
                <a:ea typeface="Times New Roman" panose="02020603050405020304" pitchFamily="18" charset="0"/>
                <a:cs typeface="Times New Roman" panose="02020603050405020304" pitchFamily="18" charset="0"/>
              </a:rPr>
              <a:t>:</a:t>
            </a:r>
            <a:r>
              <a:rPr lang="el-GR" sz="2000" dirty="0">
                <a:ea typeface="Times New Roman" panose="02020603050405020304" pitchFamily="18" charset="0"/>
                <a:cs typeface="Times New Roman" panose="02020603050405020304" pitchFamily="18" charset="0"/>
              </a:rPr>
              <a:t> Απαντά στο ερώτημα ‘ποιος κάνει τι;’ σε σχέση με κάποιον άλλο ή στο σύνολο μιας ομάδας. Οι ρόλοι πρέπει να είναι σαφείς, διακριτοί και με βάση τις δυνατότητες αυτών που καλούνται να τους φέρουν εις πέρας αλλά και των στόχων που πρέπει να επιτευχθούν. </a:t>
            </a:r>
          </a:p>
          <a:p>
            <a:pPr marL="342900" lvl="0" indent="-342900" algn="just">
              <a:lnSpc>
                <a:spcPct val="115000"/>
              </a:lnSpc>
              <a:spcAft>
                <a:spcPts val="600"/>
              </a:spcAft>
              <a:buFont typeface="Calibri" panose="020F0502020204030204" pitchFamily="34" charset="0"/>
              <a:buChar char="-"/>
            </a:pPr>
            <a:r>
              <a:rPr lang="el-GR" sz="2000" b="1" i="1" dirty="0">
                <a:solidFill>
                  <a:srgbClr val="C00000"/>
                </a:solidFill>
                <a:ea typeface="Times New Roman" panose="02020603050405020304" pitchFamily="18" charset="0"/>
                <a:cs typeface="Times New Roman" panose="02020603050405020304" pitchFamily="18" charset="0"/>
              </a:rPr>
              <a:t>Ευθύνες</a:t>
            </a:r>
            <a:r>
              <a:rPr lang="el-GR" sz="2000" b="1" dirty="0">
                <a:solidFill>
                  <a:srgbClr val="C00000"/>
                </a:solidFill>
                <a:ea typeface="Times New Roman" panose="02020603050405020304" pitchFamily="18" charset="0"/>
                <a:cs typeface="Times New Roman" panose="02020603050405020304" pitchFamily="18" charset="0"/>
              </a:rPr>
              <a:t>:</a:t>
            </a:r>
            <a:r>
              <a:rPr lang="el-GR" sz="2000" dirty="0">
                <a:ea typeface="Times New Roman" panose="02020603050405020304" pitchFamily="18" charset="0"/>
                <a:cs typeface="Times New Roman" panose="02020603050405020304" pitchFamily="18" charset="0"/>
              </a:rPr>
              <a:t> Ποιες οι ευθύνες (μικρές ή μεγάλες) που απορρέουν από τον κάθε ρόλο. Ποια τα όρια του κάθε φορέα στο συμμετοχικό σχεδιασμό και την υλοποίηση του ΣMΜΕ.</a:t>
            </a:r>
          </a:p>
          <a:p>
            <a:pPr marL="342900" lvl="0" indent="-342900" algn="just">
              <a:lnSpc>
                <a:spcPct val="115000"/>
              </a:lnSpc>
              <a:spcAft>
                <a:spcPts val="600"/>
              </a:spcAft>
              <a:buFont typeface="Calibri" panose="020F0502020204030204" pitchFamily="34" charset="0"/>
              <a:buChar char="-"/>
            </a:pPr>
            <a:r>
              <a:rPr lang="el-GR" sz="2000" b="1" i="1" dirty="0">
                <a:solidFill>
                  <a:srgbClr val="C00000"/>
                </a:solidFill>
                <a:ea typeface="Times New Roman" panose="02020603050405020304" pitchFamily="18" charset="0"/>
                <a:cs typeface="Times New Roman" panose="02020603050405020304" pitchFamily="18" charset="0"/>
              </a:rPr>
              <a:t>Σχέσεις</a:t>
            </a:r>
            <a:r>
              <a:rPr lang="el-GR" sz="2000" b="1" dirty="0">
                <a:solidFill>
                  <a:srgbClr val="C00000"/>
                </a:solidFill>
                <a:ea typeface="Times New Roman" panose="02020603050405020304" pitchFamily="18" charset="0"/>
                <a:cs typeface="Times New Roman" panose="02020603050405020304" pitchFamily="18" charset="0"/>
              </a:rPr>
              <a:t>:</a:t>
            </a:r>
            <a:r>
              <a:rPr lang="el-GR" sz="2000" dirty="0">
                <a:ea typeface="Times New Roman" panose="02020603050405020304" pitchFamily="18" charset="0"/>
                <a:cs typeface="Times New Roman" panose="02020603050405020304" pitchFamily="18" charset="0"/>
              </a:rPr>
              <a:t> Ο χαρακτήρας των σχέσεων θα πρέπει να είναι συγκεκριμένος, με σαφή διαδικασία επικοινωνίας μεταξύ των μελών και με ολοκληρωμένο πλαίσιο οργάνωσης τους.</a:t>
            </a:r>
          </a:p>
        </p:txBody>
      </p:sp>
      <p:pic>
        <p:nvPicPr>
          <p:cNvPr id="2050" name="Εικόνα 36"/>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27504" y="3803904"/>
            <a:ext cx="6955536" cy="30540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3863746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664464" y="283464"/>
            <a:ext cx="10515600" cy="666560"/>
          </a:xfrm>
        </p:spPr>
        <p:txBody>
          <a:bodyPr>
            <a:normAutofit/>
          </a:bodyPr>
          <a:lstStyle/>
          <a:p>
            <a:r>
              <a:rPr lang="en-US" sz="2800" b="1" dirty="0" smtClean="0">
                <a:solidFill>
                  <a:srgbClr val="002060"/>
                </a:solidFill>
              </a:rPr>
              <a:t>8Ps marketing model </a:t>
            </a:r>
            <a:r>
              <a:rPr lang="en-US" sz="2800" b="1" dirty="0" smtClean="0">
                <a:solidFill>
                  <a:srgbClr val="0070C0"/>
                </a:solidFill>
              </a:rPr>
              <a:t>(</a:t>
            </a:r>
            <a:r>
              <a:rPr lang="en-US" sz="2800" b="1" dirty="0" err="1" smtClean="0">
                <a:solidFill>
                  <a:srgbClr val="0070C0"/>
                </a:solidFill>
              </a:rPr>
              <a:t>Morisson</a:t>
            </a:r>
            <a:r>
              <a:rPr lang="en-US" sz="2800" b="1" dirty="0" smtClean="0">
                <a:solidFill>
                  <a:srgbClr val="0070C0"/>
                </a:solidFill>
              </a:rPr>
              <a:t>, 1999)</a:t>
            </a:r>
            <a:endParaRPr lang="el-GR" sz="2800" b="1" dirty="0">
              <a:solidFill>
                <a:srgbClr val="0070C0"/>
              </a:solidFill>
            </a:endParaRPr>
          </a:p>
        </p:txBody>
      </p:sp>
      <p:sp>
        <p:nvSpPr>
          <p:cNvPr id="4" name="Ορθογώνιο 3"/>
          <p:cNvSpPr/>
          <p:nvPr/>
        </p:nvSpPr>
        <p:spPr>
          <a:xfrm>
            <a:off x="216535" y="1216986"/>
            <a:ext cx="6949313" cy="5016758"/>
          </a:xfrm>
          <a:prstGeom prst="rect">
            <a:avLst/>
          </a:prstGeom>
        </p:spPr>
        <p:txBody>
          <a:bodyPr wrap="square">
            <a:spAutoFit/>
          </a:bodyPr>
          <a:lstStyle/>
          <a:p>
            <a:r>
              <a:rPr lang="el-GR" sz="2000" dirty="0">
                <a:ea typeface="Times New Roman" panose="02020603050405020304" pitchFamily="18" charset="0"/>
                <a:cs typeface="Times New Roman" panose="02020603050405020304" pitchFamily="18" charset="0"/>
              </a:rPr>
              <a:t>Στο </a:t>
            </a:r>
            <a:r>
              <a:rPr lang="el-GR" sz="2000" dirty="0">
                <a:solidFill>
                  <a:srgbClr val="0070C0"/>
                </a:solidFill>
                <a:ea typeface="Times New Roman" panose="02020603050405020304" pitchFamily="18" charset="0"/>
                <a:cs typeface="Times New Roman" panose="02020603050405020304" pitchFamily="18" charset="0"/>
              </a:rPr>
              <a:t>εκτελεστικό μέρος (8Ps) </a:t>
            </a:r>
            <a:r>
              <a:rPr lang="el-GR" sz="2000" dirty="0">
                <a:ea typeface="Times New Roman" panose="02020603050405020304" pitchFamily="18" charset="0"/>
                <a:cs typeface="Times New Roman" panose="02020603050405020304" pitchFamily="18" charset="0"/>
              </a:rPr>
              <a:t>προσδιορίζονται με σαφήνεια και με βάση τα ιδιαίτερα χαρακτηριστικά και την εικόνα της Λάρισας, οι διαστάσεις των 8Ps ξεχωριστά, η σημασία της κάθε διάστασης, οι συμμετέχοντες και οι δράσεις. Οι διαστάσεις </a:t>
            </a:r>
            <a:r>
              <a:rPr lang="el-GR" sz="2000" b="1" i="1" dirty="0" err="1">
                <a:ea typeface="Times New Roman" panose="02020603050405020304" pitchFamily="18" charset="0"/>
                <a:cs typeface="Times New Roman" panose="02020603050405020304" pitchFamily="18" charset="0"/>
              </a:rPr>
              <a:t>product</a:t>
            </a:r>
            <a:r>
              <a:rPr lang="el-GR" sz="2000" b="1" i="1" dirty="0">
                <a:ea typeface="Times New Roman" panose="02020603050405020304" pitchFamily="18" charset="0"/>
                <a:cs typeface="Times New Roman" panose="02020603050405020304" pitchFamily="18" charset="0"/>
              </a:rPr>
              <a:t>, </a:t>
            </a:r>
            <a:r>
              <a:rPr lang="el-GR" sz="2000" b="1" i="1" dirty="0" err="1">
                <a:ea typeface="Times New Roman" panose="02020603050405020304" pitchFamily="18" charset="0"/>
                <a:cs typeface="Times New Roman" panose="02020603050405020304" pitchFamily="18" charset="0"/>
              </a:rPr>
              <a:t>price</a:t>
            </a:r>
            <a:r>
              <a:rPr lang="el-GR" sz="2000" b="1" i="1" dirty="0">
                <a:ea typeface="Times New Roman" panose="02020603050405020304" pitchFamily="18" charset="0"/>
                <a:cs typeface="Times New Roman" panose="02020603050405020304" pitchFamily="18" charset="0"/>
              </a:rPr>
              <a:t>, </a:t>
            </a:r>
            <a:r>
              <a:rPr lang="el-GR" sz="2000" b="1" i="1" dirty="0" err="1">
                <a:ea typeface="Times New Roman" panose="02020603050405020304" pitchFamily="18" charset="0"/>
                <a:cs typeface="Times New Roman" panose="02020603050405020304" pitchFamily="18" charset="0"/>
              </a:rPr>
              <a:t>place</a:t>
            </a:r>
            <a:r>
              <a:rPr lang="el-GR" sz="2000" b="1" i="1" dirty="0">
                <a:ea typeface="Times New Roman" panose="02020603050405020304" pitchFamily="18" charset="0"/>
                <a:cs typeface="Times New Roman" panose="02020603050405020304" pitchFamily="18" charset="0"/>
              </a:rPr>
              <a:t>, </a:t>
            </a:r>
            <a:r>
              <a:rPr lang="el-GR" sz="2000" b="1" i="1" dirty="0" err="1">
                <a:ea typeface="Times New Roman" panose="02020603050405020304" pitchFamily="18" charset="0"/>
                <a:cs typeface="Times New Roman" panose="02020603050405020304" pitchFamily="18" charset="0"/>
              </a:rPr>
              <a:t>promotion</a:t>
            </a:r>
            <a:r>
              <a:rPr lang="el-GR" sz="2000" dirty="0">
                <a:ea typeface="Times New Roman" panose="02020603050405020304" pitchFamily="18" charset="0"/>
                <a:cs typeface="Times New Roman" panose="02020603050405020304" pitchFamily="18" charset="0"/>
              </a:rPr>
              <a:t> πηγάζουν από το παραδοσιακό επιχειρησιακό μοντέλο μάρκετινγκ των 4Ps, </a:t>
            </a:r>
            <a:r>
              <a:rPr lang="el-GR" sz="2000" dirty="0"/>
              <a:t>αποδίδοντας με τον τρόπο αυτό στο ‘παρεχόμενο αγαθό’ που είναι η ‘εικόνα’ της </a:t>
            </a:r>
            <a:r>
              <a:rPr lang="el-GR" sz="2000" dirty="0" smtClean="0"/>
              <a:t>πόλης/ τόπου </a:t>
            </a:r>
            <a:r>
              <a:rPr lang="el-GR" sz="2000" dirty="0"/>
              <a:t>και μια εμπορευματική – επιχειρησιακή διάσταση. </a:t>
            </a:r>
            <a:endParaRPr lang="el-GR" sz="2000" dirty="0" smtClean="0"/>
          </a:p>
          <a:p>
            <a:endParaRPr lang="el-GR" sz="2000" dirty="0"/>
          </a:p>
          <a:p>
            <a:r>
              <a:rPr lang="el-GR" sz="2000" dirty="0" smtClean="0"/>
              <a:t>Επειδή </a:t>
            </a:r>
            <a:r>
              <a:rPr lang="el-GR" sz="2000" dirty="0"/>
              <a:t>όμως η εικόνα μιας πόλης είναι κάτι πολύ πιο σύνθετο (περιέχει πολλαπλά προϊόντα και υπηρεσίες) αποδίδουμε σε αυτήν την έννοια του </a:t>
            </a:r>
            <a:r>
              <a:rPr lang="el-GR" sz="2000" b="1" i="1" dirty="0"/>
              <a:t>‘αγαθού’</a:t>
            </a:r>
            <a:r>
              <a:rPr lang="el-GR" sz="2000" dirty="0"/>
              <a:t> (</a:t>
            </a:r>
            <a:r>
              <a:rPr lang="el-GR" sz="2000" dirty="0" err="1"/>
              <a:t>good</a:t>
            </a:r>
            <a:r>
              <a:rPr lang="el-GR" sz="2000" dirty="0"/>
              <a:t>), ή ακόμα πιο συγκεκριμένα ενός ‘κοινού αγαθού’ (</a:t>
            </a:r>
            <a:r>
              <a:rPr lang="el-GR" sz="2000" dirty="0" err="1"/>
              <a:t>common</a:t>
            </a:r>
            <a:r>
              <a:rPr lang="el-GR" sz="2000" dirty="0"/>
              <a:t> </a:t>
            </a:r>
            <a:r>
              <a:rPr lang="el-GR" sz="2000" dirty="0" err="1"/>
              <a:t>good</a:t>
            </a:r>
            <a:r>
              <a:rPr lang="el-GR" sz="2000" dirty="0"/>
              <a:t>), επειδή η εικόνα αυτή έχει υιοθετηθεί από τις ομάδες της πόλης και έχει προσδιοριστεί η από κοινού προσπάθεια της υποστήριξης και προώθησής της</a:t>
            </a:r>
          </a:p>
        </p:txBody>
      </p:sp>
      <p:pic>
        <p:nvPicPr>
          <p:cNvPr id="3074" name="Picture 2" descr="ÎÏÎ¿ÏÎ­Î»ÎµÏÎ¼Î± ÎµÎ¹ÎºÏÎ½Î±Ï Î³Î¹Î± 8Ps model figure BY MORRISO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473696" y="1328928"/>
            <a:ext cx="4718304" cy="479287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54716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3"/>
          <p:cNvSpPr/>
          <p:nvPr/>
        </p:nvSpPr>
        <p:spPr>
          <a:xfrm>
            <a:off x="219520" y="234471"/>
            <a:ext cx="11442192" cy="2352952"/>
          </a:xfrm>
          <a:prstGeom prst="rect">
            <a:avLst/>
          </a:prstGeom>
        </p:spPr>
        <p:txBody>
          <a:bodyPr wrap="square">
            <a:spAutoFit/>
          </a:bodyPr>
          <a:lstStyle/>
          <a:p>
            <a:pPr>
              <a:lnSpc>
                <a:spcPct val="150000"/>
              </a:lnSpc>
            </a:pPr>
            <a:r>
              <a:rPr lang="el-GR" sz="2000" dirty="0">
                <a:latin typeface="Calibri" panose="020F0502020204030204" pitchFamily="34" charset="0"/>
                <a:ea typeface="Times New Roman" panose="02020603050405020304" pitchFamily="18" charset="0"/>
                <a:cs typeface="Times New Roman" panose="02020603050405020304" pitchFamily="18" charset="0"/>
              </a:rPr>
              <a:t>Οι άλλες τέσσερις διαστάσεις, </a:t>
            </a:r>
            <a:r>
              <a:rPr lang="el-GR" sz="2000" b="1" i="1" dirty="0">
                <a:latin typeface="Calibri" panose="020F0502020204030204" pitchFamily="34" charset="0"/>
                <a:ea typeface="Times New Roman" panose="02020603050405020304" pitchFamily="18" charset="0"/>
                <a:cs typeface="Times New Roman" panose="02020603050405020304" pitchFamily="18" charset="0"/>
              </a:rPr>
              <a:t>άτομα (</a:t>
            </a:r>
            <a:r>
              <a:rPr lang="el-GR" sz="2000" b="1" i="1" dirty="0" err="1">
                <a:latin typeface="Calibri" panose="020F0502020204030204" pitchFamily="34" charset="0"/>
                <a:ea typeface="Times New Roman" panose="02020603050405020304" pitchFamily="18" charset="0"/>
                <a:cs typeface="Times New Roman" panose="02020603050405020304" pitchFamily="18" charset="0"/>
              </a:rPr>
              <a:t>people</a:t>
            </a:r>
            <a:r>
              <a:rPr lang="el-GR" sz="2000" b="1" i="1" dirty="0">
                <a:latin typeface="Calibri" panose="020F0502020204030204" pitchFamily="34" charset="0"/>
                <a:ea typeface="Times New Roman" panose="02020603050405020304" pitchFamily="18" charset="0"/>
                <a:cs typeface="Times New Roman" panose="02020603050405020304" pitchFamily="18" charset="0"/>
              </a:rPr>
              <a:t>), προγραμματισμός (</a:t>
            </a:r>
            <a:r>
              <a:rPr lang="el-GR" sz="2000" b="1" i="1" dirty="0" err="1">
                <a:latin typeface="Calibri" panose="020F0502020204030204" pitchFamily="34" charset="0"/>
                <a:ea typeface="Times New Roman" panose="02020603050405020304" pitchFamily="18" charset="0"/>
                <a:cs typeface="Times New Roman" panose="02020603050405020304" pitchFamily="18" charset="0"/>
              </a:rPr>
              <a:t>programming</a:t>
            </a:r>
            <a:r>
              <a:rPr lang="el-GR" sz="2000" b="1" i="1" dirty="0">
                <a:latin typeface="Calibri" panose="020F0502020204030204" pitchFamily="34" charset="0"/>
                <a:ea typeface="Times New Roman" panose="02020603050405020304" pitchFamily="18" charset="0"/>
                <a:cs typeface="Times New Roman" panose="02020603050405020304" pitchFamily="18" charset="0"/>
              </a:rPr>
              <a:t>), πακέτα (</a:t>
            </a:r>
            <a:r>
              <a:rPr lang="el-GR" sz="2000" b="1" i="1" dirty="0" err="1">
                <a:latin typeface="Calibri" panose="020F0502020204030204" pitchFamily="34" charset="0"/>
                <a:ea typeface="Times New Roman" panose="02020603050405020304" pitchFamily="18" charset="0"/>
                <a:cs typeface="Times New Roman" panose="02020603050405020304" pitchFamily="18" charset="0"/>
              </a:rPr>
              <a:t>packaging</a:t>
            </a:r>
            <a:r>
              <a:rPr lang="el-GR" sz="2000" b="1" i="1" dirty="0">
                <a:latin typeface="Calibri" panose="020F0502020204030204" pitchFamily="34" charset="0"/>
                <a:ea typeface="Times New Roman" panose="02020603050405020304" pitchFamily="18" charset="0"/>
                <a:cs typeface="Times New Roman" panose="02020603050405020304" pitchFamily="18" charset="0"/>
              </a:rPr>
              <a:t>), συνεργασίες (</a:t>
            </a:r>
            <a:r>
              <a:rPr lang="el-GR" sz="2000" b="1" i="1" dirty="0" err="1">
                <a:latin typeface="Calibri" panose="020F0502020204030204" pitchFamily="34" charset="0"/>
                <a:ea typeface="Times New Roman" panose="02020603050405020304" pitchFamily="18" charset="0"/>
                <a:cs typeface="Times New Roman" panose="02020603050405020304" pitchFamily="18" charset="0"/>
              </a:rPr>
              <a:t>partnership</a:t>
            </a:r>
            <a:r>
              <a:rPr lang="el-GR" sz="2000" b="1" i="1" dirty="0">
                <a:latin typeface="Calibri" panose="020F0502020204030204" pitchFamily="34" charset="0"/>
                <a:ea typeface="Times New Roman" panose="02020603050405020304" pitchFamily="18" charset="0"/>
                <a:cs typeface="Times New Roman" panose="02020603050405020304" pitchFamily="18" charset="0"/>
              </a:rPr>
              <a:t>)</a:t>
            </a:r>
            <a:r>
              <a:rPr lang="el-GR" sz="2000" dirty="0">
                <a:latin typeface="Calibri" panose="020F0502020204030204" pitchFamily="34" charset="0"/>
                <a:ea typeface="Times New Roman" panose="02020603050405020304" pitchFamily="18" charset="0"/>
                <a:cs typeface="Times New Roman" panose="02020603050405020304" pitchFamily="18" charset="0"/>
              </a:rPr>
              <a:t>, αναφέρονται σε λειτουργίες οι οποίες, υπό το πρίσμα της </a:t>
            </a:r>
            <a:r>
              <a:rPr lang="el-GR" sz="2000" dirty="0">
                <a:solidFill>
                  <a:srgbClr val="C00000"/>
                </a:solidFill>
                <a:latin typeface="Calibri" panose="020F0502020204030204" pitchFamily="34" charset="0"/>
                <a:ea typeface="Times New Roman" panose="02020603050405020304" pitchFamily="18" charset="0"/>
                <a:cs typeface="Times New Roman" panose="02020603050405020304" pitchFamily="18" charset="0"/>
              </a:rPr>
              <a:t>ενεργού συμμετοχής και συνεργασίας</a:t>
            </a:r>
            <a:r>
              <a:rPr lang="el-GR" sz="2000" dirty="0">
                <a:latin typeface="Calibri" panose="020F0502020204030204" pitchFamily="34" charset="0"/>
                <a:ea typeface="Times New Roman" panose="02020603050405020304" pitchFamily="18" charset="0"/>
                <a:cs typeface="Times New Roman" panose="02020603050405020304" pitchFamily="18" charset="0"/>
              </a:rPr>
              <a:t>, προσδιορίζουν τα άτομα, τον προγραμματισμό, τις συνεργασίες αλλά και το σχεδιασμό εξειδικευμένων ‘</a:t>
            </a:r>
            <a:r>
              <a:rPr lang="el-GR" sz="2000" dirty="0">
                <a:solidFill>
                  <a:srgbClr val="C00000"/>
                </a:solidFill>
                <a:latin typeface="Calibri" panose="020F0502020204030204" pitchFamily="34" charset="0"/>
                <a:ea typeface="Times New Roman" panose="02020603050405020304" pitchFamily="18" charset="0"/>
                <a:cs typeface="Times New Roman" panose="02020603050405020304" pitchFamily="18" charset="0"/>
              </a:rPr>
              <a:t>πακέτων δράσεων και μέσων</a:t>
            </a:r>
            <a:r>
              <a:rPr lang="el-GR" sz="2000" dirty="0">
                <a:latin typeface="Calibri" panose="020F0502020204030204" pitchFamily="34" charset="0"/>
                <a:ea typeface="Times New Roman" panose="02020603050405020304" pitchFamily="18" charset="0"/>
                <a:cs typeface="Times New Roman" panose="02020603050405020304" pitchFamily="18" charset="0"/>
              </a:rPr>
              <a:t>’ για την αποτελεσματικότερη επίτευξη της υποστήριξης της εικόνας της πόλης</a:t>
            </a:r>
            <a:endParaRPr lang="el-GR" sz="2000" dirty="0">
              <a:latin typeface="Calibri" panose="020F0502020204030204" pitchFamily="34" charset="0"/>
            </a:endParaRPr>
          </a:p>
        </p:txBody>
      </p:sp>
      <p:sp>
        <p:nvSpPr>
          <p:cNvPr id="5" name="Ορθογώνιο 4"/>
          <p:cNvSpPr/>
          <p:nvPr/>
        </p:nvSpPr>
        <p:spPr>
          <a:xfrm>
            <a:off x="219520" y="2587423"/>
            <a:ext cx="11740832" cy="4191981"/>
          </a:xfrm>
          <a:prstGeom prst="rect">
            <a:avLst/>
          </a:prstGeom>
        </p:spPr>
        <p:txBody>
          <a:bodyPr wrap="square">
            <a:spAutoFit/>
          </a:bodyPr>
          <a:lstStyle/>
          <a:p>
            <a:pPr>
              <a:lnSpc>
                <a:spcPct val="150000"/>
              </a:lnSpc>
            </a:pPr>
            <a:r>
              <a:rPr lang="el-GR" sz="2000" dirty="0" smtClean="0">
                <a:latin typeface="Times New Roman" panose="02020603050405020304" pitchFamily="18" charset="0"/>
              </a:rPr>
              <a:t>Η επιλογή αυτού του μοντέλου έγινε με βάση τα εξής</a:t>
            </a:r>
            <a:r>
              <a:rPr lang="en-US" sz="2000" dirty="0" smtClean="0">
                <a:latin typeface="Times New Roman" panose="02020603050405020304" pitchFamily="18" charset="0"/>
              </a:rPr>
              <a:t>: </a:t>
            </a:r>
            <a:endParaRPr lang="el-GR" sz="2000" dirty="0" smtClean="0">
              <a:latin typeface="Times New Roman" panose="02020603050405020304" pitchFamily="18" charset="0"/>
            </a:endParaRPr>
          </a:p>
          <a:p>
            <a:pPr marL="457200" indent="-457200">
              <a:lnSpc>
                <a:spcPct val="150000"/>
              </a:lnSpc>
              <a:buAutoNum type="alphaLcParenR"/>
            </a:pPr>
            <a:r>
              <a:rPr lang="el-GR" sz="2000" dirty="0" smtClean="0">
                <a:latin typeface="Times New Roman" panose="02020603050405020304" pitchFamily="18" charset="0"/>
              </a:rPr>
              <a:t>Σε σχέση με το μοντέλο των </a:t>
            </a:r>
            <a:r>
              <a:rPr lang="en-US" sz="2000" dirty="0" smtClean="0">
                <a:latin typeface="Times New Roman" panose="02020603050405020304" pitchFamily="18" charset="0"/>
              </a:rPr>
              <a:t>'4Ps</a:t>
            </a:r>
            <a:r>
              <a:rPr lang="en-US" sz="2000" dirty="0">
                <a:latin typeface="Times New Roman" panose="02020603050405020304" pitchFamily="18" charset="0"/>
              </a:rPr>
              <a:t>', </a:t>
            </a:r>
            <a:r>
              <a:rPr lang="el-GR" sz="2000" dirty="0" smtClean="0">
                <a:latin typeface="Times New Roman" panose="02020603050405020304" pitchFamily="18" charset="0"/>
              </a:rPr>
              <a:t>που είναι κατά βάση επιχειρηματικό μοντέλο</a:t>
            </a:r>
            <a:r>
              <a:rPr lang="en-US" sz="2000" dirty="0" smtClean="0">
                <a:latin typeface="Times New Roman" panose="02020603050405020304" pitchFamily="18" charset="0"/>
              </a:rPr>
              <a:t>, </a:t>
            </a:r>
            <a:r>
              <a:rPr lang="el-GR" sz="2000" dirty="0" smtClean="0">
                <a:latin typeface="Times New Roman" panose="02020603050405020304" pitchFamily="18" charset="0"/>
              </a:rPr>
              <a:t>το μοντέλο των </a:t>
            </a:r>
            <a:r>
              <a:rPr lang="en-US" sz="2000" dirty="0" smtClean="0">
                <a:latin typeface="Times New Roman" panose="02020603050405020304" pitchFamily="18" charset="0"/>
              </a:rPr>
              <a:t>'8Ps</a:t>
            </a:r>
            <a:r>
              <a:rPr lang="en-US" sz="2000" dirty="0">
                <a:latin typeface="Times New Roman" panose="02020603050405020304" pitchFamily="18" charset="0"/>
              </a:rPr>
              <a:t>', </a:t>
            </a:r>
            <a:r>
              <a:rPr lang="el-GR" sz="2000" dirty="0" smtClean="0">
                <a:latin typeface="Times New Roman" panose="02020603050405020304" pitchFamily="18" charset="0"/>
              </a:rPr>
              <a:t>είναι πιο λεπτομερές </a:t>
            </a:r>
            <a:r>
              <a:rPr lang="el-GR" sz="2000" dirty="0" smtClean="0">
                <a:latin typeface="Times New Roman" panose="02020603050405020304" pitchFamily="18" charset="0"/>
              </a:rPr>
              <a:t>και συμπεριλαμβάνει παραμέτρους όπως </a:t>
            </a:r>
            <a:r>
              <a:rPr lang="en-US" sz="2000" dirty="0" smtClean="0">
                <a:latin typeface="Times New Roman" panose="02020603050405020304" pitchFamily="18" charset="0"/>
              </a:rPr>
              <a:t>‘</a:t>
            </a:r>
            <a:r>
              <a:rPr lang="el-GR" sz="2000" dirty="0" err="1" smtClean="0">
                <a:latin typeface="Times New Roman" panose="02020603050405020304" pitchFamily="18" charset="0"/>
              </a:rPr>
              <a:t>εταιρικ</a:t>
            </a:r>
            <a:r>
              <a:rPr lang="el-GR" sz="2000" dirty="0" err="1" smtClean="0">
                <a:latin typeface="Times New Roman" panose="02020603050405020304" pitchFamily="18" charset="0"/>
              </a:rPr>
              <a:t>ότητα</a:t>
            </a:r>
            <a:r>
              <a:rPr lang="en-US" sz="2000" dirty="0" smtClean="0">
                <a:latin typeface="Times New Roman" panose="02020603050405020304" pitchFamily="18" charset="0"/>
              </a:rPr>
              <a:t>’, ‘</a:t>
            </a:r>
            <a:r>
              <a:rPr lang="el-GR" sz="2000" dirty="0" smtClean="0">
                <a:latin typeface="Times New Roman" panose="02020603050405020304" pitchFamily="18" charset="0"/>
              </a:rPr>
              <a:t>άνθρωποι</a:t>
            </a:r>
            <a:r>
              <a:rPr lang="en-US" sz="2000" dirty="0" smtClean="0">
                <a:latin typeface="Times New Roman" panose="02020603050405020304" pitchFamily="18" charset="0"/>
              </a:rPr>
              <a:t>’ </a:t>
            </a:r>
            <a:r>
              <a:rPr lang="el-GR" sz="2000" dirty="0" smtClean="0">
                <a:latin typeface="Times New Roman" panose="02020603050405020304" pitchFamily="18" charset="0"/>
              </a:rPr>
              <a:t>και</a:t>
            </a:r>
            <a:r>
              <a:rPr lang="en-US" sz="2000" dirty="0" smtClean="0">
                <a:latin typeface="Times New Roman" panose="02020603050405020304" pitchFamily="18" charset="0"/>
              </a:rPr>
              <a:t> ‘</a:t>
            </a:r>
            <a:r>
              <a:rPr lang="el-GR" sz="2000" dirty="0" smtClean="0">
                <a:latin typeface="Times New Roman" panose="02020603050405020304" pitchFamily="18" charset="0"/>
              </a:rPr>
              <a:t>πακέτα</a:t>
            </a:r>
            <a:r>
              <a:rPr lang="el-GR" sz="2000" dirty="0" smtClean="0">
                <a:latin typeface="Times New Roman" panose="02020603050405020304" pitchFamily="18" charset="0"/>
              </a:rPr>
              <a:t>’, που είναι βασικά για την επιτυχημένη εφαρμογή </a:t>
            </a:r>
            <a:r>
              <a:rPr lang="el-GR" sz="2000" dirty="0" smtClean="0">
                <a:latin typeface="Times New Roman" panose="02020603050405020304" pitchFamily="18" charset="0"/>
              </a:rPr>
              <a:t>κάθε σχεδίου μάρκετινγκ</a:t>
            </a:r>
            <a:r>
              <a:rPr lang="en-US" sz="2000" dirty="0" smtClean="0">
                <a:latin typeface="Times New Roman" panose="02020603050405020304" pitchFamily="18" charset="0"/>
              </a:rPr>
              <a:t>, </a:t>
            </a:r>
            <a:endParaRPr lang="el-GR" sz="2000" dirty="0" smtClean="0">
              <a:latin typeface="Times New Roman" panose="02020603050405020304" pitchFamily="18" charset="0"/>
            </a:endParaRPr>
          </a:p>
          <a:p>
            <a:pPr marL="457200" indent="-457200">
              <a:lnSpc>
                <a:spcPct val="150000"/>
              </a:lnSpc>
              <a:buAutoNum type="alphaLcParenR"/>
            </a:pPr>
            <a:r>
              <a:rPr lang="el-GR" sz="2000" dirty="0" smtClean="0">
                <a:latin typeface="Times New Roman" panose="02020603050405020304" pitchFamily="18" charset="0"/>
              </a:rPr>
              <a:t>Σε σχέση με το μοντέλο των </a:t>
            </a:r>
            <a:r>
              <a:rPr lang="en-US" sz="2000" dirty="0" smtClean="0">
                <a:latin typeface="Times New Roman" panose="02020603050405020304" pitchFamily="18" charset="0"/>
              </a:rPr>
              <a:t>'7 </a:t>
            </a:r>
            <a:r>
              <a:rPr lang="en-US" sz="2000" dirty="0">
                <a:latin typeface="Times New Roman" panose="02020603050405020304" pitchFamily="18" charset="0"/>
              </a:rPr>
              <a:t>Ps', </a:t>
            </a:r>
            <a:r>
              <a:rPr lang="el-GR" sz="2000" dirty="0" smtClean="0">
                <a:latin typeface="Times New Roman" panose="02020603050405020304" pitchFamily="18" charset="0"/>
              </a:rPr>
              <a:t>είναι πιο αντιπροσωπευτικό επειδή το τελευταίο εστιάζει</a:t>
            </a:r>
            <a:r>
              <a:rPr lang="en-US" sz="2000" dirty="0" smtClean="0">
                <a:latin typeface="Times New Roman" panose="02020603050405020304" pitchFamily="18" charset="0"/>
              </a:rPr>
              <a:t> </a:t>
            </a:r>
            <a:r>
              <a:rPr lang="el-GR" sz="2000" dirty="0" smtClean="0">
                <a:latin typeface="Times New Roman" panose="02020603050405020304" pitchFamily="18" charset="0"/>
              </a:rPr>
              <a:t>μόνο στον τομέα των υπηρεσιών, εφόσον η προώθηση της εικόνας ενός τόπου είναι πολύ πολυπλοκότερη στο σχεδιασμό και την εφαρμογή της</a:t>
            </a:r>
            <a:endParaRPr lang="el-GR" sz="2000" dirty="0">
              <a:latin typeface="Times New Roman" panose="02020603050405020304" pitchFamily="18" charset="0"/>
            </a:endParaRPr>
          </a:p>
          <a:p>
            <a:pPr marL="457200" indent="-457200">
              <a:lnSpc>
                <a:spcPct val="150000"/>
              </a:lnSpc>
              <a:buAutoNum type="alphaLcParenR"/>
            </a:pPr>
            <a:r>
              <a:rPr lang="el-GR" sz="2000" dirty="0" smtClean="0">
                <a:latin typeface="Times New Roman" panose="02020603050405020304" pitchFamily="18" charset="0"/>
              </a:rPr>
              <a:t>Το μάρκετινγκ της περιφέρειας με βάση την εξειδίκευσή της προκειμένου να είναι αποτελεσματικό</a:t>
            </a:r>
            <a:r>
              <a:rPr lang="en-US" sz="2000" dirty="0" smtClean="0">
                <a:latin typeface="Times New Roman" panose="02020603050405020304" pitchFamily="18" charset="0"/>
              </a:rPr>
              <a:t> </a:t>
            </a:r>
            <a:r>
              <a:rPr lang="el-GR" sz="2000" dirty="0" smtClean="0">
                <a:latin typeface="Times New Roman" panose="02020603050405020304" pitchFamily="18" charset="0"/>
              </a:rPr>
              <a:t>απαιτεί τη συνεργασία μεταξύ των τοπικών δρώντων</a:t>
            </a:r>
            <a:endParaRPr lang="en-US" sz="2000" dirty="0">
              <a:latin typeface="Times New Roman" panose="02020603050405020304" pitchFamily="18" charset="0"/>
            </a:endParaRPr>
          </a:p>
        </p:txBody>
      </p:sp>
    </p:spTree>
    <p:extLst>
      <p:ext uri="{BB962C8B-B14F-4D97-AF65-F5344CB8AC3E}">
        <p14:creationId xmlns:p14="http://schemas.microsoft.com/office/powerpoint/2010/main" val="298755500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2 - Θέση περιεχομένου"/>
          <p:cNvSpPr>
            <a:spLocks noGrp="1"/>
          </p:cNvSpPr>
          <p:nvPr>
            <p:ph idx="1"/>
          </p:nvPr>
        </p:nvSpPr>
        <p:spPr>
          <a:xfrm>
            <a:off x="300831" y="1204913"/>
            <a:ext cx="11777663" cy="5191125"/>
          </a:xfrm>
        </p:spPr>
        <p:txBody>
          <a:bodyPr/>
          <a:lstStyle/>
          <a:p>
            <a:pPr eaLnBrk="1" hangingPunct="1"/>
            <a:r>
              <a:rPr lang="el-GR" altLang="el-GR" dirty="0" smtClean="0">
                <a:solidFill>
                  <a:schemeClr val="hlink"/>
                </a:solidFill>
              </a:rPr>
              <a:t>Συνδυαστικό Μοντέλο </a:t>
            </a:r>
            <a:r>
              <a:rPr lang="en-US" altLang="el-GR" dirty="0" smtClean="0">
                <a:solidFill>
                  <a:schemeClr val="hlink"/>
                </a:solidFill>
              </a:rPr>
              <a:t>Marketing (</a:t>
            </a:r>
            <a:r>
              <a:rPr lang="el-GR" altLang="el-GR" dirty="0" smtClean="0">
                <a:solidFill>
                  <a:schemeClr val="hlink"/>
                </a:solidFill>
              </a:rPr>
              <a:t>Κοινό για Λάρισα και Κοζάνη</a:t>
            </a:r>
            <a:r>
              <a:rPr lang="en-US" altLang="el-GR" dirty="0" smtClean="0">
                <a:solidFill>
                  <a:schemeClr val="hlink"/>
                </a:solidFill>
              </a:rPr>
              <a:t>)</a:t>
            </a:r>
            <a:endParaRPr lang="el-GR" altLang="el-GR" dirty="0" smtClean="0">
              <a:solidFill>
                <a:schemeClr val="hlink"/>
              </a:solidFill>
            </a:endParaRPr>
          </a:p>
        </p:txBody>
      </p:sp>
      <p:sp>
        <p:nvSpPr>
          <p:cNvPr id="5" name="1 - Τίτλος"/>
          <p:cNvSpPr>
            <a:spLocks noGrp="1"/>
          </p:cNvSpPr>
          <p:nvPr>
            <p:ph type="title"/>
          </p:nvPr>
        </p:nvSpPr>
        <p:spPr>
          <a:xfrm>
            <a:off x="295274" y="243682"/>
            <a:ext cx="11788775" cy="765175"/>
          </a:xfrm>
        </p:spPr>
        <p:txBody>
          <a:bodyPr rtlCol="0">
            <a:normAutofit/>
          </a:bodyPr>
          <a:lstStyle/>
          <a:p>
            <a:pPr algn="ctr" eaLnBrk="1" fontAlgn="auto" hangingPunct="1">
              <a:spcAft>
                <a:spcPts val="0"/>
              </a:spcAft>
              <a:defRPr/>
            </a:pPr>
            <a:r>
              <a:rPr lang="el-GR" sz="3200" b="1" dirty="0" smtClean="0">
                <a:solidFill>
                  <a:srgbClr val="FF0000"/>
                </a:solidFill>
              </a:rPr>
              <a:t>ΕΠΙΛΕΓΜΕΝΑ ΜΟΝΤΕΛΑ </a:t>
            </a:r>
            <a:r>
              <a:rPr lang="en-US" sz="3200" b="1" dirty="0" smtClean="0">
                <a:solidFill>
                  <a:srgbClr val="FF0000"/>
                </a:solidFill>
              </a:rPr>
              <a:t>MARKETING  </a:t>
            </a:r>
            <a:r>
              <a:rPr lang="en-US" sz="4000" dirty="0" smtClean="0"/>
              <a:t>			</a:t>
            </a:r>
            <a:endParaRPr lang="el-GR" b="1" dirty="0">
              <a:solidFill>
                <a:schemeClr val="accent2">
                  <a:lumMod val="50000"/>
                </a:schemeClr>
              </a:solidFill>
              <a:latin typeface="Arial Black" pitchFamily="34" charset="0"/>
            </a:endParaRPr>
          </a:p>
        </p:txBody>
      </p:sp>
      <p:sp>
        <p:nvSpPr>
          <p:cNvPr id="31747" name="Rectangle 4"/>
          <p:cNvSpPr>
            <a:spLocks noChangeArrowheads="1"/>
          </p:cNvSpPr>
          <p:nvPr/>
        </p:nvSpPr>
        <p:spPr bwMode="auto">
          <a:xfrm>
            <a:off x="415925" y="1824038"/>
            <a:ext cx="3681413" cy="1612900"/>
          </a:xfrm>
          <a:prstGeom prst="rect">
            <a:avLst/>
          </a:prstGeom>
          <a:solidFill>
            <a:srgbClr val="BBB2A1"/>
          </a:solidFill>
          <a:ln w="9525">
            <a:solidFill>
              <a:schemeClr val="tx1"/>
            </a:solidFill>
            <a:miter lim="800000"/>
            <a:headEnd/>
            <a:tailEnd/>
          </a:ln>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ctr"/>
            <a:r>
              <a:rPr lang="en-US" altLang="el-GR" b="1">
                <a:latin typeface="Calibri" panose="020F0502020204030204" pitchFamily="34" charset="0"/>
              </a:rPr>
              <a:t>8P’s</a:t>
            </a:r>
            <a:r>
              <a:rPr lang="en-US" altLang="el-GR">
                <a:latin typeface="Calibri" panose="020F0502020204030204" pitchFamily="34" charset="0"/>
              </a:rPr>
              <a:t> (Morisson, 1999)</a:t>
            </a:r>
          </a:p>
          <a:p>
            <a:pPr algn="ctr"/>
            <a:r>
              <a:rPr lang="en-US" altLang="el-GR">
                <a:latin typeface="Calibri" panose="020F0502020204030204" pitchFamily="34" charset="0"/>
              </a:rPr>
              <a:t>Product, Price, Place, Promotion, </a:t>
            </a:r>
          </a:p>
          <a:p>
            <a:pPr algn="ctr"/>
            <a:r>
              <a:rPr lang="en-US" altLang="el-GR">
                <a:latin typeface="Calibri" panose="020F0502020204030204" pitchFamily="34" charset="0"/>
              </a:rPr>
              <a:t>People, Programming, Packaging,</a:t>
            </a:r>
          </a:p>
          <a:p>
            <a:pPr algn="ctr"/>
            <a:r>
              <a:rPr lang="en-US" altLang="el-GR">
                <a:latin typeface="Calibri" panose="020F0502020204030204" pitchFamily="34" charset="0"/>
              </a:rPr>
              <a:t>Partnership</a:t>
            </a:r>
          </a:p>
          <a:p>
            <a:pPr algn="ctr"/>
            <a:r>
              <a:rPr lang="en-US" altLang="el-GR" b="1">
                <a:latin typeface="Calibri" panose="020F0502020204030204" pitchFamily="34" charset="0"/>
              </a:rPr>
              <a:t>(</a:t>
            </a:r>
            <a:r>
              <a:rPr lang="el-GR" altLang="el-GR" b="1">
                <a:latin typeface="Calibri" panose="020F0502020204030204" pitchFamily="34" charset="0"/>
              </a:rPr>
              <a:t>τεχνοκρατικό μοντέλο</a:t>
            </a:r>
            <a:r>
              <a:rPr lang="en-US" altLang="el-GR" b="1">
                <a:latin typeface="Calibri" panose="020F0502020204030204" pitchFamily="34" charset="0"/>
              </a:rPr>
              <a:t>)</a:t>
            </a:r>
            <a:endParaRPr lang="el-GR" altLang="el-GR" b="1">
              <a:latin typeface="Calibri" panose="020F0502020204030204" pitchFamily="34" charset="0"/>
            </a:endParaRPr>
          </a:p>
        </p:txBody>
      </p:sp>
      <p:sp>
        <p:nvSpPr>
          <p:cNvPr id="31748" name="Line 5"/>
          <p:cNvSpPr>
            <a:spLocks noChangeShapeType="1"/>
          </p:cNvSpPr>
          <p:nvPr/>
        </p:nvSpPr>
        <p:spPr bwMode="auto">
          <a:xfrm>
            <a:off x="4402138" y="2438400"/>
            <a:ext cx="0" cy="473075"/>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l-GR"/>
          </a:p>
        </p:txBody>
      </p:sp>
      <p:sp>
        <p:nvSpPr>
          <p:cNvPr id="31749" name="Line 6"/>
          <p:cNvSpPr>
            <a:spLocks noChangeShapeType="1"/>
          </p:cNvSpPr>
          <p:nvPr/>
        </p:nvSpPr>
        <p:spPr bwMode="auto">
          <a:xfrm>
            <a:off x="4198938" y="2674938"/>
            <a:ext cx="381000"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l-GR"/>
          </a:p>
        </p:txBody>
      </p:sp>
      <p:sp>
        <p:nvSpPr>
          <p:cNvPr id="31750" name="Rectangle 7"/>
          <p:cNvSpPr>
            <a:spLocks noChangeArrowheads="1"/>
          </p:cNvSpPr>
          <p:nvPr/>
        </p:nvSpPr>
        <p:spPr bwMode="auto">
          <a:xfrm>
            <a:off x="4721225" y="1824038"/>
            <a:ext cx="3457575" cy="1612900"/>
          </a:xfrm>
          <a:prstGeom prst="rect">
            <a:avLst/>
          </a:prstGeom>
          <a:solidFill>
            <a:srgbClr val="BBB2A1"/>
          </a:solidFill>
          <a:ln w="9525">
            <a:solidFill>
              <a:schemeClr val="tx1"/>
            </a:solidFill>
            <a:miter lim="800000"/>
            <a:headEnd/>
            <a:tailEnd/>
          </a:ln>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ctr"/>
            <a:r>
              <a:rPr lang="en-US" altLang="el-GR" b="1">
                <a:latin typeface="Calibri" panose="020F0502020204030204" pitchFamily="34" charset="0"/>
              </a:rPr>
              <a:t>4R’s</a:t>
            </a:r>
            <a:r>
              <a:rPr lang="en-US" altLang="el-GR">
                <a:latin typeface="Calibri" panose="020F0502020204030204" pitchFamily="34" charset="0"/>
              </a:rPr>
              <a:t> (</a:t>
            </a:r>
            <a:r>
              <a:rPr lang="el-GR" altLang="el-GR">
                <a:latin typeface="Calibri" panose="020F0502020204030204" pitchFamily="34" charset="0"/>
              </a:rPr>
              <a:t>Aitken &amp; Campello, 2011 </a:t>
            </a:r>
            <a:r>
              <a:rPr lang="en-US" altLang="el-GR">
                <a:latin typeface="Calibri" panose="020F0502020204030204" pitchFamily="34" charset="0"/>
              </a:rPr>
              <a:t>)</a:t>
            </a:r>
          </a:p>
          <a:p>
            <a:pPr algn="ctr"/>
            <a:r>
              <a:rPr lang="en-US" altLang="el-GR">
                <a:latin typeface="Calibri" panose="020F0502020204030204" pitchFamily="34" charset="0"/>
              </a:rPr>
              <a:t>Rights, Roles, Responsibilities, </a:t>
            </a:r>
          </a:p>
          <a:p>
            <a:pPr algn="ctr"/>
            <a:r>
              <a:rPr lang="en-US" altLang="el-GR">
                <a:latin typeface="Calibri" panose="020F0502020204030204" pitchFamily="34" charset="0"/>
              </a:rPr>
              <a:t>Relationships </a:t>
            </a:r>
          </a:p>
          <a:p>
            <a:pPr algn="ctr"/>
            <a:r>
              <a:rPr lang="en-US" altLang="el-GR" b="1">
                <a:latin typeface="Calibri" panose="020F0502020204030204" pitchFamily="34" charset="0"/>
              </a:rPr>
              <a:t>(</a:t>
            </a:r>
            <a:r>
              <a:rPr lang="el-GR" altLang="el-GR" b="1">
                <a:latin typeface="Calibri" panose="020F0502020204030204" pitchFamily="34" charset="0"/>
              </a:rPr>
              <a:t>συμμετοχικό μοντέλο</a:t>
            </a:r>
            <a:r>
              <a:rPr lang="en-US" altLang="el-GR" b="1">
                <a:latin typeface="Calibri" panose="020F0502020204030204" pitchFamily="34" charset="0"/>
              </a:rPr>
              <a:t>)</a:t>
            </a:r>
            <a:endParaRPr lang="el-GR" altLang="el-GR" b="1">
              <a:latin typeface="Calibri" panose="020F0502020204030204" pitchFamily="34" charset="0"/>
            </a:endParaRPr>
          </a:p>
        </p:txBody>
      </p:sp>
      <p:sp>
        <p:nvSpPr>
          <p:cNvPr id="31751" name="Line 8"/>
          <p:cNvSpPr>
            <a:spLocks noChangeShapeType="1"/>
          </p:cNvSpPr>
          <p:nvPr/>
        </p:nvSpPr>
        <p:spPr bwMode="auto">
          <a:xfrm>
            <a:off x="8280400" y="2674938"/>
            <a:ext cx="482600" cy="0"/>
          </a:xfrm>
          <a:prstGeom prst="line">
            <a:avLst/>
          </a:prstGeom>
          <a:noFill/>
          <a:ln w="762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l-GR"/>
          </a:p>
        </p:txBody>
      </p:sp>
      <p:sp>
        <p:nvSpPr>
          <p:cNvPr id="31752" name="Rectangle 9"/>
          <p:cNvSpPr>
            <a:spLocks noChangeArrowheads="1"/>
          </p:cNvSpPr>
          <p:nvPr/>
        </p:nvSpPr>
        <p:spPr bwMode="auto">
          <a:xfrm>
            <a:off x="8932863" y="1735138"/>
            <a:ext cx="523875" cy="1843087"/>
          </a:xfrm>
          <a:prstGeom prst="rect">
            <a:avLst/>
          </a:prstGeom>
          <a:solidFill>
            <a:schemeClr val="accent1"/>
          </a:solidFill>
          <a:ln w="9525">
            <a:solidFill>
              <a:schemeClr val="tx1"/>
            </a:solidFill>
            <a:miter lim="800000"/>
            <a:headEnd/>
            <a:tailEnd/>
          </a:ln>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ctr"/>
            <a:endParaRPr lang="el-GR" altLang="el-GR" b="1">
              <a:latin typeface="Calibri" panose="020F0502020204030204" pitchFamily="34" charset="0"/>
            </a:endParaRPr>
          </a:p>
          <a:p>
            <a:pPr algn="ctr"/>
            <a:r>
              <a:rPr lang="el-GR" altLang="el-GR" b="1">
                <a:latin typeface="Calibri" panose="020F0502020204030204" pitchFamily="34" charset="0"/>
              </a:rPr>
              <a:t>Ε</a:t>
            </a:r>
          </a:p>
          <a:p>
            <a:pPr algn="ctr"/>
            <a:r>
              <a:rPr lang="el-GR" altLang="el-GR" b="1">
                <a:latin typeface="Calibri" panose="020F0502020204030204" pitchFamily="34" charset="0"/>
              </a:rPr>
              <a:t>Ι</a:t>
            </a:r>
          </a:p>
          <a:p>
            <a:pPr algn="ctr"/>
            <a:r>
              <a:rPr lang="el-GR" altLang="el-GR" b="1">
                <a:latin typeface="Calibri" panose="020F0502020204030204" pitchFamily="34" charset="0"/>
              </a:rPr>
              <a:t>Κ</a:t>
            </a:r>
          </a:p>
          <a:p>
            <a:pPr algn="ctr"/>
            <a:r>
              <a:rPr lang="el-GR" altLang="el-GR" b="1">
                <a:latin typeface="Calibri" panose="020F0502020204030204" pitchFamily="34" charset="0"/>
              </a:rPr>
              <a:t>Ο</a:t>
            </a:r>
          </a:p>
          <a:p>
            <a:pPr algn="ctr"/>
            <a:r>
              <a:rPr lang="el-GR" altLang="el-GR" b="1">
                <a:latin typeface="Calibri" panose="020F0502020204030204" pitchFamily="34" charset="0"/>
              </a:rPr>
              <a:t>Ν</a:t>
            </a:r>
          </a:p>
          <a:p>
            <a:pPr algn="ctr"/>
            <a:r>
              <a:rPr lang="el-GR" altLang="el-GR" b="1">
                <a:latin typeface="Calibri" panose="020F0502020204030204" pitchFamily="34" charset="0"/>
              </a:rPr>
              <a:t>Α</a:t>
            </a:r>
            <a:endParaRPr lang="en-US" altLang="el-GR" b="1">
              <a:latin typeface="Calibri" panose="020F0502020204030204" pitchFamily="34" charset="0"/>
            </a:endParaRPr>
          </a:p>
        </p:txBody>
      </p:sp>
      <p:sp>
        <p:nvSpPr>
          <p:cNvPr id="31753" name="Rectangle 10"/>
          <p:cNvSpPr>
            <a:spLocks noChangeArrowheads="1"/>
          </p:cNvSpPr>
          <p:nvPr/>
        </p:nvSpPr>
        <p:spPr bwMode="auto">
          <a:xfrm>
            <a:off x="10218738" y="1824038"/>
            <a:ext cx="1676400" cy="352425"/>
          </a:xfrm>
          <a:prstGeom prst="rect">
            <a:avLst/>
          </a:prstGeom>
          <a:solidFill>
            <a:schemeClr val="bg2"/>
          </a:solidFill>
          <a:ln w="9525">
            <a:solidFill>
              <a:schemeClr val="tx1"/>
            </a:solidFill>
            <a:miter lim="800000"/>
            <a:headEnd/>
            <a:tailEnd/>
          </a:ln>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ctr"/>
            <a:r>
              <a:rPr lang="el-GR" altLang="el-GR">
                <a:latin typeface="Calibri" panose="020F0502020204030204" pitchFamily="34" charset="0"/>
              </a:rPr>
              <a:t>στρατηγικές</a:t>
            </a:r>
          </a:p>
        </p:txBody>
      </p:sp>
      <p:sp>
        <p:nvSpPr>
          <p:cNvPr id="31754" name="Rectangle 11"/>
          <p:cNvSpPr>
            <a:spLocks noChangeArrowheads="1"/>
          </p:cNvSpPr>
          <p:nvPr/>
        </p:nvSpPr>
        <p:spPr bwMode="auto">
          <a:xfrm>
            <a:off x="10218738" y="2262188"/>
            <a:ext cx="1676400" cy="352425"/>
          </a:xfrm>
          <a:prstGeom prst="rect">
            <a:avLst/>
          </a:prstGeom>
          <a:solidFill>
            <a:schemeClr val="bg2"/>
          </a:solidFill>
          <a:ln w="9525">
            <a:solidFill>
              <a:schemeClr val="tx1"/>
            </a:solidFill>
            <a:miter lim="800000"/>
            <a:headEnd/>
            <a:tailEnd/>
          </a:ln>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ctr"/>
            <a:r>
              <a:rPr lang="el-GR" altLang="el-GR">
                <a:latin typeface="Calibri" panose="020F0502020204030204" pitchFamily="34" charset="0"/>
              </a:rPr>
              <a:t>τακτικές</a:t>
            </a:r>
          </a:p>
        </p:txBody>
      </p:sp>
      <p:sp>
        <p:nvSpPr>
          <p:cNvPr id="31755" name="Rectangle 12"/>
          <p:cNvSpPr>
            <a:spLocks noChangeArrowheads="1"/>
          </p:cNvSpPr>
          <p:nvPr/>
        </p:nvSpPr>
        <p:spPr bwMode="auto">
          <a:xfrm>
            <a:off x="10218738" y="2674938"/>
            <a:ext cx="1676400" cy="762000"/>
          </a:xfrm>
          <a:prstGeom prst="rect">
            <a:avLst/>
          </a:prstGeom>
          <a:solidFill>
            <a:schemeClr val="bg2"/>
          </a:solidFill>
          <a:ln w="9525">
            <a:solidFill>
              <a:schemeClr val="tx1"/>
            </a:solidFill>
            <a:miter lim="800000"/>
            <a:headEnd/>
            <a:tailEnd/>
          </a:ln>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ctr"/>
            <a:r>
              <a:rPr lang="el-GR" altLang="el-GR" sz="1600">
                <a:latin typeface="Calibri" panose="020F0502020204030204" pitchFamily="34" charset="0"/>
              </a:rPr>
              <a:t>Εξειδικευμένα</a:t>
            </a:r>
          </a:p>
          <a:p>
            <a:pPr algn="ctr"/>
            <a:r>
              <a:rPr lang="el-GR" altLang="el-GR" sz="1600">
                <a:latin typeface="Calibri" panose="020F0502020204030204" pitchFamily="34" charset="0"/>
              </a:rPr>
              <a:t>Πακέτα</a:t>
            </a:r>
          </a:p>
          <a:p>
            <a:pPr algn="ctr"/>
            <a:r>
              <a:rPr lang="el-GR" altLang="el-GR" sz="1600">
                <a:latin typeface="Calibri" panose="020F0502020204030204" pitchFamily="34" charset="0"/>
              </a:rPr>
              <a:t>προώθησης</a:t>
            </a:r>
            <a:endParaRPr lang="en-US" altLang="el-GR" sz="1600">
              <a:latin typeface="Calibri" panose="020F0502020204030204" pitchFamily="34" charset="0"/>
            </a:endParaRPr>
          </a:p>
        </p:txBody>
      </p:sp>
      <p:sp>
        <p:nvSpPr>
          <p:cNvPr id="31756" name="Line 13"/>
          <p:cNvSpPr>
            <a:spLocks noChangeShapeType="1"/>
          </p:cNvSpPr>
          <p:nvPr/>
        </p:nvSpPr>
        <p:spPr bwMode="auto">
          <a:xfrm>
            <a:off x="9601200" y="2057400"/>
            <a:ext cx="500063"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l-GR"/>
          </a:p>
        </p:txBody>
      </p:sp>
      <p:sp>
        <p:nvSpPr>
          <p:cNvPr id="31757" name="Line 14"/>
          <p:cNvSpPr>
            <a:spLocks noChangeShapeType="1"/>
          </p:cNvSpPr>
          <p:nvPr/>
        </p:nvSpPr>
        <p:spPr bwMode="auto">
          <a:xfrm>
            <a:off x="9601200" y="2438400"/>
            <a:ext cx="500063"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l-GR"/>
          </a:p>
        </p:txBody>
      </p:sp>
      <p:sp>
        <p:nvSpPr>
          <p:cNvPr id="31758" name="Line 15"/>
          <p:cNvSpPr>
            <a:spLocks noChangeShapeType="1"/>
          </p:cNvSpPr>
          <p:nvPr/>
        </p:nvSpPr>
        <p:spPr bwMode="auto">
          <a:xfrm>
            <a:off x="9601200" y="3040063"/>
            <a:ext cx="500063"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l-GR"/>
          </a:p>
        </p:txBody>
      </p:sp>
      <p:sp>
        <p:nvSpPr>
          <p:cNvPr id="31759" name="Rectangle 16"/>
          <p:cNvSpPr>
            <a:spLocks noChangeArrowheads="1"/>
          </p:cNvSpPr>
          <p:nvPr/>
        </p:nvSpPr>
        <p:spPr bwMode="auto">
          <a:xfrm>
            <a:off x="846138" y="3589338"/>
            <a:ext cx="10687050" cy="441325"/>
          </a:xfrm>
          <a:prstGeom prst="rect">
            <a:avLst/>
          </a:prstGeom>
          <a:solidFill>
            <a:schemeClr val="bg2"/>
          </a:solidFill>
          <a:ln w="9525">
            <a:solidFill>
              <a:schemeClr val="tx1"/>
            </a:solidFill>
            <a:miter lim="800000"/>
            <a:headEnd/>
            <a:tailEnd/>
          </a:ln>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r>
              <a:rPr lang="en-US" altLang="el-GR" b="1">
                <a:latin typeface="Calibri" panose="020F0502020204030204" pitchFamily="34" charset="0"/>
              </a:rPr>
              <a:t>Model’s characteristics</a:t>
            </a:r>
            <a:r>
              <a:rPr lang="en-US" altLang="el-GR"/>
              <a:t>: </a:t>
            </a:r>
            <a:r>
              <a:rPr lang="el-GR" altLang="el-GR">
                <a:latin typeface="Calibri" panose="020F0502020204030204" pitchFamily="34" charset="0"/>
              </a:rPr>
              <a:t>Συμμετοχή</a:t>
            </a:r>
            <a:r>
              <a:rPr lang="en-US" altLang="el-GR">
                <a:latin typeface="Calibri" panose="020F0502020204030204" pitchFamily="34" charset="0"/>
              </a:rPr>
              <a:t>, </a:t>
            </a:r>
            <a:r>
              <a:rPr lang="el-GR" altLang="el-GR">
                <a:latin typeface="Calibri" panose="020F0502020204030204" pitchFamily="34" charset="0"/>
              </a:rPr>
              <a:t>Καινοτομία</a:t>
            </a:r>
            <a:r>
              <a:rPr lang="en-US" altLang="el-GR">
                <a:latin typeface="Calibri" panose="020F0502020204030204" pitchFamily="34" charset="0"/>
              </a:rPr>
              <a:t>, </a:t>
            </a:r>
            <a:r>
              <a:rPr lang="el-GR" altLang="el-GR">
                <a:latin typeface="Calibri" panose="020F0502020204030204" pitchFamily="34" charset="0"/>
              </a:rPr>
              <a:t>Πραγματικότητα</a:t>
            </a:r>
            <a:r>
              <a:rPr lang="en-US" altLang="el-GR">
                <a:latin typeface="Calibri" panose="020F0502020204030204" pitchFamily="34" charset="0"/>
              </a:rPr>
              <a:t>, </a:t>
            </a:r>
            <a:r>
              <a:rPr lang="el-GR" altLang="el-GR">
                <a:latin typeface="Calibri" panose="020F0502020204030204" pitchFamily="34" charset="0"/>
              </a:rPr>
              <a:t>Αμεσότητα</a:t>
            </a:r>
            <a:r>
              <a:rPr lang="en-US" altLang="el-GR">
                <a:latin typeface="Calibri" panose="020F0502020204030204" pitchFamily="34" charset="0"/>
              </a:rPr>
              <a:t>, </a:t>
            </a:r>
            <a:r>
              <a:rPr lang="el-GR" altLang="el-GR">
                <a:latin typeface="Calibri" panose="020F0502020204030204" pitchFamily="34" charset="0"/>
              </a:rPr>
              <a:t>Ευελιξία</a:t>
            </a:r>
            <a:r>
              <a:rPr lang="en-US" altLang="el-GR">
                <a:latin typeface="Calibri" panose="020F0502020204030204" pitchFamily="34" charset="0"/>
              </a:rPr>
              <a:t>, </a:t>
            </a:r>
            <a:r>
              <a:rPr lang="el-GR" altLang="el-GR">
                <a:latin typeface="Calibri" panose="020F0502020204030204" pitchFamily="34" charset="0"/>
              </a:rPr>
              <a:t>Λειτουργικότητα</a:t>
            </a:r>
            <a:r>
              <a:rPr lang="en-US" altLang="el-GR">
                <a:latin typeface="Calibri" panose="020F0502020204030204" pitchFamily="34" charset="0"/>
              </a:rPr>
              <a:t>, </a:t>
            </a:r>
            <a:r>
              <a:rPr lang="el-GR" altLang="el-GR">
                <a:latin typeface="Calibri" panose="020F0502020204030204" pitchFamily="34" charset="0"/>
              </a:rPr>
              <a:t>Χρόνος</a:t>
            </a:r>
          </a:p>
        </p:txBody>
      </p:sp>
      <p:sp>
        <p:nvSpPr>
          <p:cNvPr id="31760" name="Rectangle 17"/>
          <p:cNvSpPr>
            <a:spLocks noChangeArrowheads="1"/>
          </p:cNvSpPr>
          <p:nvPr/>
        </p:nvSpPr>
        <p:spPr bwMode="auto">
          <a:xfrm>
            <a:off x="415925" y="4143375"/>
            <a:ext cx="617538" cy="2311400"/>
          </a:xfrm>
          <a:prstGeom prst="rect">
            <a:avLst/>
          </a:prstGeom>
          <a:solidFill>
            <a:schemeClr val="accent1"/>
          </a:solidFill>
          <a:ln w="9525">
            <a:solidFill>
              <a:schemeClr val="tx1"/>
            </a:solidFill>
            <a:miter lim="800000"/>
            <a:headEnd/>
            <a:tailEnd/>
          </a:ln>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ctr"/>
            <a:r>
              <a:rPr lang="el-GR" altLang="el-GR" sz="1400" b="1"/>
              <a:t>Σ</a:t>
            </a:r>
          </a:p>
          <a:p>
            <a:pPr algn="ctr"/>
            <a:r>
              <a:rPr lang="el-GR" altLang="el-GR" sz="1400" b="1"/>
              <a:t>Τ</a:t>
            </a:r>
          </a:p>
          <a:p>
            <a:pPr algn="ctr"/>
            <a:r>
              <a:rPr lang="el-GR" altLang="el-GR" sz="1400" b="1"/>
              <a:t>Ρ</a:t>
            </a:r>
          </a:p>
          <a:p>
            <a:pPr algn="ctr"/>
            <a:r>
              <a:rPr lang="el-GR" altLang="el-GR" sz="1400" b="1"/>
              <a:t>Α</a:t>
            </a:r>
          </a:p>
          <a:p>
            <a:pPr algn="ctr"/>
            <a:r>
              <a:rPr lang="el-GR" altLang="el-GR" sz="1400" b="1"/>
              <a:t>Τ</a:t>
            </a:r>
          </a:p>
          <a:p>
            <a:pPr algn="ctr"/>
            <a:r>
              <a:rPr lang="el-GR" altLang="el-GR" sz="1400" b="1"/>
              <a:t>Η</a:t>
            </a:r>
          </a:p>
          <a:p>
            <a:pPr algn="ctr"/>
            <a:r>
              <a:rPr lang="el-GR" altLang="el-GR" sz="1400" b="1"/>
              <a:t>Γ</a:t>
            </a:r>
          </a:p>
          <a:p>
            <a:pPr algn="ctr"/>
            <a:r>
              <a:rPr lang="el-GR" altLang="el-GR" sz="1400" b="1"/>
              <a:t>Ι</a:t>
            </a:r>
          </a:p>
          <a:p>
            <a:pPr algn="ctr"/>
            <a:r>
              <a:rPr lang="el-GR" altLang="el-GR" sz="1400" b="1"/>
              <a:t>Κ</a:t>
            </a:r>
          </a:p>
          <a:p>
            <a:pPr algn="ctr"/>
            <a:r>
              <a:rPr lang="el-GR" altLang="el-GR" sz="1400" b="1"/>
              <a:t>Η</a:t>
            </a:r>
            <a:endParaRPr lang="en-US" altLang="el-GR" sz="1400" b="1"/>
          </a:p>
        </p:txBody>
      </p:sp>
      <p:sp>
        <p:nvSpPr>
          <p:cNvPr id="31761" name="Rectangle 18"/>
          <p:cNvSpPr>
            <a:spLocks noChangeArrowheads="1"/>
          </p:cNvSpPr>
          <p:nvPr/>
        </p:nvSpPr>
        <p:spPr bwMode="auto">
          <a:xfrm>
            <a:off x="1498600" y="4356100"/>
            <a:ext cx="1490663" cy="415925"/>
          </a:xfrm>
          <a:prstGeom prst="rect">
            <a:avLst/>
          </a:prstGeom>
          <a:solidFill>
            <a:schemeClr val="folHlink"/>
          </a:solidFill>
          <a:ln w="9525">
            <a:solidFill>
              <a:schemeClr val="tx1"/>
            </a:solidFill>
            <a:miter lim="800000"/>
            <a:headEnd/>
            <a:tailEnd/>
          </a:ln>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ctr"/>
            <a:r>
              <a:rPr lang="el-GR" altLang="el-GR" b="1">
                <a:latin typeface="Calibri" panose="020F0502020204030204" pitchFamily="34" charset="0"/>
              </a:rPr>
              <a:t>ΛΑΡΙΣΑ</a:t>
            </a:r>
          </a:p>
        </p:txBody>
      </p:sp>
      <p:sp>
        <p:nvSpPr>
          <p:cNvPr id="31762" name="Rectangle 19"/>
          <p:cNvSpPr>
            <a:spLocks noChangeArrowheads="1"/>
          </p:cNvSpPr>
          <p:nvPr/>
        </p:nvSpPr>
        <p:spPr bwMode="auto">
          <a:xfrm>
            <a:off x="1498600" y="5753100"/>
            <a:ext cx="1490663" cy="415925"/>
          </a:xfrm>
          <a:prstGeom prst="rect">
            <a:avLst/>
          </a:prstGeom>
          <a:solidFill>
            <a:schemeClr val="tx2"/>
          </a:solidFill>
          <a:ln w="9525">
            <a:solidFill>
              <a:schemeClr val="tx1"/>
            </a:solidFill>
            <a:miter lim="800000"/>
            <a:headEnd/>
            <a:tailEnd/>
          </a:ln>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ctr"/>
            <a:r>
              <a:rPr lang="el-GR" altLang="el-GR" b="1">
                <a:latin typeface="Calibri" panose="020F0502020204030204" pitchFamily="34" charset="0"/>
              </a:rPr>
              <a:t>ΚΟΖΑΝΗ</a:t>
            </a:r>
          </a:p>
        </p:txBody>
      </p:sp>
      <p:sp>
        <p:nvSpPr>
          <p:cNvPr id="31763" name="Rectangle 20"/>
          <p:cNvSpPr>
            <a:spLocks noChangeArrowheads="1"/>
          </p:cNvSpPr>
          <p:nvPr/>
        </p:nvSpPr>
        <p:spPr bwMode="auto">
          <a:xfrm>
            <a:off x="3249613" y="4872038"/>
            <a:ext cx="1897062" cy="730250"/>
          </a:xfrm>
          <a:prstGeom prst="rect">
            <a:avLst/>
          </a:prstGeom>
          <a:solidFill>
            <a:schemeClr val="bg2"/>
          </a:solidFill>
          <a:ln w="9525">
            <a:solidFill>
              <a:schemeClr val="tx1"/>
            </a:solidFill>
            <a:miter lim="800000"/>
            <a:headEnd/>
            <a:tailEnd/>
          </a:ln>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ctr"/>
            <a:r>
              <a:rPr lang="el-GR" altLang="el-GR">
                <a:latin typeface="Calibri" panose="020F0502020204030204" pitchFamily="34" charset="0"/>
              </a:rPr>
              <a:t>Κύρια Στρατηγική</a:t>
            </a:r>
            <a:r>
              <a:rPr lang="en-US" altLang="el-GR">
                <a:latin typeface="Calibri" panose="020F0502020204030204" pitchFamily="34" charset="0"/>
              </a:rPr>
              <a:t>: </a:t>
            </a:r>
          </a:p>
          <a:p>
            <a:pPr algn="ctr"/>
            <a:r>
              <a:rPr lang="el-GR" altLang="el-GR" b="1">
                <a:solidFill>
                  <a:schemeClr val="tx2"/>
                </a:solidFill>
                <a:latin typeface="Calibri" panose="020F0502020204030204" pitchFamily="34" charset="0"/>
              </a:rPr>
              <a:t>Συμμετοχική</a:t>
            </a:r>
            <a:r>
              <a:rPr lang="en-US" altLang="el-GR">
                <a:latin typeface="Calibri" panose="020F0502020204030204" pitchFamily="34" charset="0"/>
              </a:rPr>
              <a:t> </a:t>
            </a:r>
            <a:endParaRPr lang="el-GR" altLang="el-GR">
              <a:latin typeface="Calibri" panose="020F0502020204030204" pitchFamily="34" charset="0"/>
            </a:endParaRPr>
          </a:p>
        </p:txBody>
      </p:sp>
      <p:sp>
        <p:nvSpPr>
          <p:cNvPr id="31764" name="Rectangle 21"/>
          <p:cNvSpPr>
            <a:spLocks noChangeArrowheads="1"/>
          </p:cNvSpPr>
          <p:nvPr/>
        </p:nvSpPr>
        <p:spPr bwMode="auto">
          <a:xfrm>
            <a:off x="5553075" y="4143375"/>
            <a:ext cx="1897063" cy="428625"/>
          </a:xfrm>
          <a:prstGeom prst="rect">
            <a:avLst/>
          </a:prstGeom>
          <a:solidFill>
            <a:schemeClr val="bg2"/>
          </a:solidFill>
          <a:ln w="9525">
            <a:solidFill>
              <a:schemeClr val="tx1"/>
            </a:solidFill>
            <a:miter lim="800000"/>
            <a:headEnd/>
            <a:tailEnd/>
          </a:ln>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ctr"/>
            <a:r>
              <a:rPr lang="el-GR" altLang="el-GR">
                <a:latin typeface="Calibri" panose="020F0502020204030204" pitchFamily="34" charset="0"/>
              </a:rPr>
              <a:t>ΜΟΝΑΔΙΚΟΤΗΤΑ</a:t>
            </a:r>
            <a:r>
              <a:rPr lang="en-US" altLang="el-GR"/>
              <a:t> </a:t>
            </a:r>
            <a:endParaRPr lang="el-GR" altLang="el-GR"/>
          </a:p>
        </p:txBody>
      </p:sp>
      <p:sp>
        <p:nvSpPr>
          <p:cNvPr id="31765" name="Rectangle 22"/>
          <p:cNvSpPr>
            <a:spLocks noChangeArrowheads="1"/>
          </p:cNvSpPr>
          <p:nvPr/>
        </p:nvSpPr>
        <p:spPr bwMode="auto">
          <a:xfrm>
            <a:off x="5553075" y="5387975"/>
            <a:ext cx="1897063" cy="428625"/>
          </a:xfrm>
          <a:prstGeom prst="rect">
            <a:avLst/>
          </a:prstGeom>
          <a:solidFill>
            <a:srgbClr val="BBB2A1"/>
          </a:solidFill>
          <a:ln w="9525">
            <a:solidFill>
              <a:schemeClr val="tx1"/>
            </a:solidFill>
            <a:miter lim="800000"/>
            <a:headEnd/>
            <a:tailEnd/>
          </a:ln>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ctr"/>
            <a:r>
              <a:rPr lang="el-GR" altLang="el-GR">
                <a:latin typeface="Calibri" panose="020F0502020204030204" pitchFamily="34" charset="0"/>
              </a:rPr>
              <a:t>ΕΣΤΙΑΣΗ</a:t>
            </a:r>
          </a:p>
        </p:txBody>
      </p:sp>
      <p:sp>
        <p:nvSpPr>
          <p:cNvPr id="31766" name="Rectangle 23"/>
          <p:cNvSpPr>
            <a:spLocks noChangeArrowheads="1"/>
          </p:cNvSpPr>
          <p:nvPr/>
        </p:nvSpPr>
        <p:spPr bwMode="auto">
          <a:xfrm>
            <a:off x="5553075" y="5967413"/>
            <a:ext cx="1897063" cy="428625"/>
          </a:xfrm>
          <a:prstGeom prst="rect">
            <a:avLst/>
          </a:prstGeom>
          <a:solidFill>
            <a:srgbClr val="BBB2A1"/>
          </a:solidFill>
          <a:ln w="9525">
            <a:solidFill>
              <a:schemeClr val="tx1"/>
            </a:solidFill>
            <a:miter lim="800000"/>
            <a:headEnd/>
            <a:tailEnd/>
          </a:ln>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ctr"/>
            <a:r>
              <a:rPr lang="el-GR" altLang="el-GR">
                <a:latin typeface="Calibri" panose="020F0502020204030204" pitchFamily="34" charset="0"/>
              </a:rPr>
              <a:t>ΔΙΑΦΟΡΟΠΟΙΗΣΗ</a:t>
            </a:r>
          </a:p>
        </p:txBody>
      </p:sp>
      <p:sp>
        <p:nvSpPr>
          <p:cNvPr id="31767" name="Line 28"/>
          <p:cNvSpPr>
            <a:spLocks noChangeShapeType="1"/>
          </p:cNvSpPr>
          <p:nvPr/>
        </p:nvSpPr>
        <p:spPr bwMode="auto">
          <a:xfrm>
            <a:off x="2989263" y="5967413"/>
            <a:ext cx="1108075"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l-GR"/>
          </a:p>
        </p:txBody>
      </p:sp>
      <p:sp>
        <p:nvSpPr>
          <p:cNvPr id="31768" name="Line 29"/>
          <p:cNvSpPr>
            <a:spLocks noChangeShapeType="1"/>
          </p:cNvSpPr>
          <p:nvPr/>
        </p:nvSpPr>
        <p:spPr bwMode="auto">
          <a:xfrm flipV="1">
            <a:off x="4097338" y="5602288"/>
            <a:ext cx="0" cy="365125"/>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l-GR"/>
          </a:p>
        </p:txBody>
      </p:sp>
      <p:sp>
        <p:nvSpPr>
          <p:cNvPr id="31769" name="Line 32"/>
          <p:cNvSpPr>
            <a:spLocks noChangeShapeType="1"/>
          </p:cNvSpPr>
          <p:nvPr/>
        </p:nvSpPr>
        <p:spPr bwMode="auto">
          <a:xfrm>
            <a:off x="2989263" y="4572000"/>
            <a:ext cx="1108075"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l-GR"/>
          </a:p>
        </p:txBody>
      </p:sp>
      <p:sp>
        <p:nvSpPr>
          <p:cNvPr id="31770" name="Line 33"/>
          <p:cNvSpPr>
            <a:spLocks noChangeShapeType="1"/>
          </p:cNvSpPr>
          <p:nvPr/>
        </p:nvSpPr>
        <p:spPr bwMode="auto">
          <a:xfrm>
            <a:off x="4097338" y="4572000"/>
            <a:ext cx="0" cy="300038"/>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l-GR"/>
          </a:p>
        </p:txBody>
      </p:sp>
      <p:sp>
        <p:nvSpPr>
          <p:cNvPr id="31771" name="Rectangle 34"/>
          <p:cNvSpPr>
            <a:spLocks noChangeArrowheads="1"/>
          </p:cNvSpPr>
          <p:nvPr/>
        </p:nvSpPr>
        <p:spPr bwMode="auto">
          <a:xfrm>
            <a:off x="5553075" y="4657725"/>
            <a:ext cx="1897063" cy="428625"/>
          </a:xfrm>
          <a:prstGeom prst="rect">
            <a:avLst/>
          </a:prstGeom>
          <a:solidFill>
            <a:schemeClr val="bg2"/>
          </a:solidFill>
          <a:ln w="9525">
            <a:solidFill>
              <a:schemeClr val="tx1"/>
            </a:solidFill>
            <a:miter lim="800000"/>
            <a:headEnd/>
            <a:tailEnd/>
          </a:ln>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ctr"/>
            <a:r>
              <a:rPr lang="el-GR" altLang="el-GR">
                <a:latin typeface="Calibri" panose="020F0502020204030204" pitchFamily="34" charset="0"/>
              </a:rPr>
              <a:t>ΕΣΤΙΑΣΗ</a:t>
            </a:r>
          </a:p>
        </p:txBody>
      </p:sp>
      <p:sp>
        <p:nvSpPr>
          <p:cNvPr id="31772" name="Line 35"/>
          <p:cNvSpPr>
            <a:spLocks noChangeShapeType="1"/>
          </p:cNvSpPr>
          <p:nvPr/>
        </p:nvSpPr>
        <p:spPr bwMode="auto">
          <a:xfrm flipV="1">
            <a:off x="5146675" y="4356100"/>
            <a:ext cx="406400" cy="884238"/>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l-GR"/>
          </a:p>
        </p:txBody>
      </p:sp>
      <p:sp>
        <p:nvSpPr>
          <p:cNvPr id="31773" name="Line 36"/>
          <p:cNvSpPr>
            <a:spLocks noChangeShapeType="1"/>
          </p:cNvSpPr>
          <p:nvPr/>
        </p:nvSpPr>
        <p:spPr bwMode="auto">
          <a:xfrm flipV="1">
            <a:off x="5146675" y="4872038"/>
            <a:ext cx="406400" cy="3683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l-GR"/>
          </a:p>
        </p:txBody>
      </p:sp>
      <p:sp>
        <p:nvSpPr>
          <p:cNvPr id="31774" name="Line 37"/>
          <p:cNvSpPr>
            <a:spLocks noChangeShapeType="1"/>
          </p:cNvSpPr>
          <p:nvPr/>
        </p:nvSpPr>
        <p:spPr bwMode="auto">
          <a:xfrm>
            <a:off x="5146675" y="5240338"/>
            <a:ext cx="406400" cy="36195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l-GR"/>
          </a:p>
        </p:txBody>
      </p:sp>
      <p:sp>
        <p:nvSpPr>
          <p:cNvPr id="31775" name="Line 38"/>
          <p:cNvSpPr>
            <a:spLocks noChangeShapeType="1"/>
          </p:cNvSpPr>
          <p:nvPr/>
        </p:nvSpPr>
        <p:spPr bwMode="auto">
          <a:xfrm>
            <a:off x="5146675" y="5240338"/>
            <a:ext cx="406400" cy="928687"/>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l-GR"/>
          </a:p>
        </p:txBody>
      </p:sp>
      <p:sp>
        <p:nvSpPr>
          <p:cNvPr id="31776" name="Oval 39" descr="Γαλάζιο χαρτομάντιλο"/>
          <p:cNvSpPr>
            <a:spLocks noChangeArrowheads="1"/>
          </p:cNvSpPr>
          <p:nvPr/>
        </p:nvSpPr>
        <p:spPr bwMode="auto">
          <a:xfrm>
            <a:off x="7831138" y="4357688"/>
            <a:ext cx="931862" cy="514350"/>
          </a:xfrm>
          <a:prstGeom prst="ellipse">
            <a:avLst/>
          </a:prstGeom>
          <a:blipFill dpi="0" rotWithShape="1">
            <a:blip r:embed="rId2"/>
            <a:srcRect/>
            <a:tile tx="0" ty="0" sx="100000" sy="100000" flip="none" algn="tl"/>
          </a:blipFill>
          <a:ln w="9525">
            <a:solidFill>
              <a:schemeClr val="tx1"/>
            </a:solidFill>
            <a:round/>
            <a:headEnd/>
            <a:tailEnd/>
          </a:ln>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ctr"/>
            <a:r>
              <a:rPr lang="el-GR" altLang="el-GR" b="1">
                <a:latin typeface="Calibri" panose="020F0502020204030204" pitchFamily="34" charset="0"/>
              </a:rPr>
              <a:t>ΠΕ.ΘΕ</a:t>
            </a:r>
          </a:p>
        </p:txBody>
      </p:sp>
      <p:sp>
        <p:nvSpPr>
          <p:cNvPr id="31777" name="Oval 40" descr="Γαλάζιο χαρτομάντιλο"/>
          <p:cNvSpPr>
            <a:spLocks noChangeArrowheads="1"/>
          </p:cNvSpPr>
          <p:nvPr/>
        </p:nvSpPr>
        <p:spPr bwMode="auto">
          <a:xfrm>
            <a:off x="8999538" y="4249738"/>
            <a:ext cx="1101725" cy="728662"/>
          </a:xfrm>
          <a:prstGeom prst="ellipse">
            <a:avLst/>
          </a:prstGeom>
          <a:blipFill dpi="0" rotWithShape="1">
            <a:blip r:embed="rId2"/>
            <a:srcRect/>
            <a:tile tx="0" ty="0" sx="100000" sy="100000" flip="none" algn="tl"/>
          </a:blipFill>
          <a:ln w="9525">
            <a:solidFill>
              <a:schemeClr val="tx1"/>
            </a:solidFill>
            <a:round/>
            <a:headEnd/>
            <a:tailEnd/>
          </a:ln>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ctr"/>
            <a:r>
              <a:rPr lang="el-GR" altLang="el-GR" b="1">
                <a:latin typeface="Calibri" panose="020F0502020204030204" pitchFamily="34" charset="0"/>
              </a:rPr>
              <a:t>ΕΛΛΑΔΑ</a:t>
            </a:r>
          </a:p>
        </p:txBody>
      </p:sp>
      <p:sp>
        <p:nvSpPr>
          <p:cNvPr id="31778" name="Oval 41" descr="Επιστολόχαρτο"/>
          <p:cNvSpPr>
            <a:spLocks noChangeArrowheads="1"/>
          </p:cNvSpPr>
          <p:nvPr/>
        </p:nvSpPr>
        <p:spPr bwMode="auto">
          <a:xfrm>
            <a:off x="10431463" y="4143375"/>
            <a:ext cx="1328737" cy="942975"/>
          </a:xfrm>
          <a:prstGeom prst="ellipse">
            <a:avLst/>
          </a:prstGeom>
          <a:blipFill dpi="0" rotWithShape="1">
            <a:blip r:embed="rId3"/>
            <a:srcRect/>
            <a:tile tx="0" ty="0" sx="100000" sy="100000" flip="none" algn="tl"/>
          </a:blipFill>
          <a:ln w="9525">
            <a:solidFill>
              <a:schemeClr val="tx1"/>
            </a:solidFill>
            <a:round/>
            <a:headEnd/>
            <a:tailEnd/>
          </a:ln>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ctr"/>
            <a:r>
              <a:rPr lang="el-GR" altLang="el-GR" sz="1400" b="1">
                <a:latin typeface="Calibri" panose="020F0502020204030204" pitchFamily="34" charset="0"/>
              </a:rPr>
              <a:t>ΝΟΤ. ΕΥΡΩΠΗ</a:t>
            </a:r>
          </a:p>
          <a:p>
            <a:pPr algn="ctr"/>
            <a:r>
              <a:rPr lang="el-GR" altLang="el-GR" sz="1400" b="1">
                <a:latin typeface="Calibri" panose="020F0502020204030204" pitchFamily="34" charset="0"/>
              </a:rPr>
              <a:t>ΜΕΣΟΓΕΙΟΣ</a:t>
            </a:r>
            <a:endParaRPr lang="en-US" altLang="el-GR" sz="1400" b="1">
              <a:latin typeface="Calibri" panose="020F0502020204030204" pitchFamily="34" charset="0"/>
            </a:endParaRPr>
          </a:p>
        </p:txBody>
      </p:sp>
      <p:sp>
        <p:nvSpPr>
          <p:cNvPr id="31779" name="Oval 42" descr="Δημοσιογραφικό χαρτί"/>
          <p:cNvSpPr>
            <a:spLocks noChangeArrowheads="1"/>
          </p:cNvSpPr>
          <p:nvPr/>
        </p:nvSpPr>
        <p:spPr bwMode="auto">
          <a:xfrm>
            <a:off x="7831138" y="5559425"/>
            <a:ext cx="931862" cy="514350"/>
          </a:xfrm>
          <a:prstGeom prst="ellipse">
            <a:avLst/>
          </a:prstGeom>
          <a:blipFill dpi="0" rotWithShape="1">
            <a:blip r:embed="rId4"/>
            <a:srcRect/>
            <a:tile tx="0" ty="0" sx="100000" sy="100000" flip="none" algn="tl"/>
          </a:blipFill>
          <a:ln w="9525">
            <a:solidFill>
              <a:schemeClr val="tx1"/>
            </a:solidFill>
            <a:round/>
            <a:headEnd/>
            <a:tailEnd/>
          </a:ln>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ctr"/>
            <a:r>
              <a:rPr lang="el-GR" altLang="el-GR" b="1">
                <a:latin typeface="Calibri" panose="020F0502020204030204" pitchFamily="34" charset="0"/>
              </a:rPr>
              <a:t>ΠΕ.ΘΕ</a:t>
            </a:r>
          </a:p>
        </p:txBody>
      </p:sp>
      <p:sp>
        <p:nvSpPr>
          <p:cNvPr id="31780" name="Oval 43" descr="Δημοσιογραφικό χαρτί"/>
          <p:cNvSpPr>
            <a:spLocks noChangeArrowheads="1"/>
          </p:cNvSpPr>
          <p:nvPr/>
        </p:nvSpPr>
        <p:spPr bwMode="auto">
          <a:xfrm>
            <a:off x="9117013" y="5387975"/>
            <a:ext cx="1101725" cy="728663"/>
          </a:xfrm>
          <a:prstGeom prst="ellipse">
            <a:avLst/>
          </a:prstGeom>
          <a:blipFill dpi="0" rotWithShape="1">
            <a:blip r:embed="rId4"/>
            <a:srcRect/>
            <a:tile tx="0" ty="0" sx="100000" sy="100000" flip="none" algn="tl"/>
          </a:blipFill>
          <a:ln w="9525">
            <a:solidFill>
              <a:schemeClr val="tx1"/>
            </a:solidFill>
            <a:round/>
            <a:headEnd/>
            <a:tailEnd/>
          </a:ln>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ctr"/>
            <a:r>
              <a:rPr lang="el-GR" altLang="el-GR" b="1">
                <a:latin typeface="Calibri" panose="020F0502020204030204" pitchFamily="34" charset="0"/>
              </a:rPr>
              <a:t>ΕΛΛΑΔΑ</a:t>
            </a:r>
          </a:p>
        </p:txBody>
      </p:sp>
      <p:sp>
        <p:nvSpPr>
          <p:cNvPr id="31781" name="Oval 44" descr="Ροζ χαρτομάντιλο"/>
          <p:cNvSpPr>
            <a:spLocks noChangeArrowheads="1"/>
          </p:cNvSpPr>
          <p:nvPr/>
        </p:nvSpPr>
        <p:spPr bwMode="auto">
          <a:xfrm>
            <a:off x="10566400" y="5240338"/>
            <a:ext cx="1328738" cy="942975"/>
          </a:xfrm>
          <a:prstGeom prst="ellipse">
            <a:avLst/>
          </a:prstGeom>
          <a:blipFill dpi="0" rotWithShape="1">
            <a:blip r:embed="rId5"/>
            <a:srcRect/>
            <a:tile tx="0" ty="0" sx="100000" sy="100000" flip="none" algn="tl"/>
          </a:blipFill>
          <a:ln w="9525">
            <a:solidFill>
              <a:schemeClr val="tx1"/>
            </a:solidFill>
            <a:round/>
            <a:headEnd/>
            <a:tailEnd/>
          </a:ln>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ctr"/>
            <a:r>
              <a:rPr lang="el-GR" altLang="el-GR" b="1">
                <a:latin typeface="Calibri" panose="020F0502020204030204" pitchFamily="34" charset="0"/>
              </a:rPr>
              <a:t>ΒΑΛΚΑΝΙΑ</a:t>
            </a:r>
          </a:p>
        </p:txBody>
      </p:sp>
      <p:sp>
        <p:nvSpPr>
          <p:cNvPr id="4" name="Slide Number Placeholder 3"/>
          <p:cNvSpPr>
            <a:spLocks noGrp="1"/>
          </p:cNvSpPr>
          <p:nvPr>
            <p:ph type="sldNum" sz="quarter" idx="12"/>
          </p:nvPr>
        </p:nvSpPr>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fld id="{85639D83-EDD5-429F-BC92-BEFFC5118441}" type="slidenum">
              <a:rPr lang="el-GR" altLang="el-GR">
                <a:solidFill>
                  <a:srgbClr val="898989"/>
                </a:solidFill>
                <a:latin typeface="Calibri" panose="020F0502020204030204" pitchFamily="34" charset="0"/>
              </a:rPr>
              <a:pPr/>
              <a:t>9</a:t>
            </a:fld>
            <a:endParaRPr lang="el-GR" altLang="el-GR">
              <a:solidFill>
                <a:srgbClr val="898989"/>
              </a:solidFill>
              <a:latin typeface="Calibri" panose="020F0502020204030204" pitchFamily="34" charset="0"/>
            </a:endParaRPr>
          </a:p>
        </p:txBody>
      </p:sp>
    </p:spTree>
    <p:extLst>
      <p:ext uri="{BB962C8B-B14F-4D97-AF65-F5344CB8AC3E}">
        <p14:creationId xmlns:p14="http://schemas.microsoft.com/office/powerpoint/2010/main" val="4163153715"/>
      </p:ext>
    </p:extLst>
  </p:cSld>
  <p:clrMapOvr>
    <a:masterClrMapping/>
  </p:clrMapOvr>
  <p:timing>
    <p:tnLst>
      <p:par>
        <p:cTn id="1" dur="indefinite" restart="never" nodeType="tmRoot"/>
      </p:par>
    </p:tnLst>
  </p:timing>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80</TotalTime>
  <Words>910</Words>
  <Application>Microsoft Office PowerPoint</Application>
  <PresentationFormat>Ευρεία οθόνη</PresentationFormat>
  <Paragraphs>79</Paragraphs>
  <Slides>10</Slides>
  <Notes>0</Notes>
  <HiddenSlides>0</HiddenSlides>
  <MMClips>0</MMClips>
  <ScaleCrop>false</ScaleCrop>
  <HeadingPairs>
    <vt:vector size="6" baseType="variant">
      <vt:variant>
        <vt:lpstr>Γραμματοσειρές που χρησιμοποιούνται</vt:lpstr>
      </vt:variant>
      <vt:variant>
        <vt:i4>5</vt:i4>
      </vt:variant>
      <vt:variant>
        <vt:lpstr>Θέμα</vt:lpstr>
      </vt:variant>
      <vt:variant>
        <vt:i4>1</vt:i4>
      </vt:variant>
      <vt:variant>
        <vt:lpstr>Τίτλοι διαφανειών</vt:lpstr>
      </vt:variant>
      <vt:variant>
        <vt:i4>10</vt:i4>
      </vt:variant>
    </vt:vector>
  </HeadingPairs>
  <TitlesOfParts>
    <vt:vector size="16" baseType="lpstr">
      <vt:lpstr>Arial</vt:lpstr>
      <vt:lpstr>Arial Black</vt:lpstr>
      <vt:lpstr>Calibri</vt:lpstr>
      <vt:lpstr>Calibri Light</vt:lpstr>
      <vt:lpstr>Times New Roman</vt:lpstr>
      <vt:lpstr>Θέμα του Office</vt:lpstr>
      <vt:lpstr>Παρουσίαση του PowerPoint</vt:lpstr>
      <vt:lpstr>Παρουσίαση του PowerPoint</vt:lpstr>
      <vt:lpstr>4Ps Marketing Mix – Jerome McCarthy (1960)</vt:lpstr>
      <vt:lpstr>7Ps Marketing Mix - Booms &amp; Bitner (1981)</vt:lpstr>
      <vt:lpstr>4Rs model (Aitken &amp; Campello, 2011)</vt:lpstr>
      <vt:lpstr>Παρουσίαση του PowerPoint</vt:lpstr>
      <vt:lpstr>8Ps marketing model (Morisson, 1999)</vt:lpstr>
      <vt:lpstr>Παρουσίαση του PowerPoint</vt:lpstr>
      <vt:lpstr>ΕΠΙΛΕΓΜΕΝΑ ΜΟΝΤΕΛΑ MARKETING     </vt:lpstr>
      <vt:lpstr>ΕΞΕΙΔΙΚΕΥΜΕΝΑ ΠΑΚΕΤΑ ΠΡΟΩΘΗΣΗΣ: ΛΑΡΙΣΑ και ΚΟΖΑΝΗ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metaxas</dc:creator>
  <cp:lastModifiedBy>Admin</cp:lastModifiedBy>
  <cp:revision>12</cp:revision>
  <dcterms:created xsi:type="dcterms:W3CDTF">2018-11-21T11:01:13Z</dcterms:created>
  <dcterms:modified xsi:type="dcterms:W3CDTF">2019-01-08T13:01:45Z</dcterms:modified>
</cp:coreProperties>
</file>