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0" d="100"/>
          <a:sy n="80" d="100"/>
        </p:scale>
        <p:origin x="-486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3A9D61-C42A-4024-8B26-B5380A075049}" type="datetimeFigureOut">
              <a:rPr lang="el-GR" smtClean="0"/>
              <a:pPr/>
              <a:t>20/7/2015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FAEF5B-1CCA-4C08-BD75-00B8CFB69792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62F6C60A-19B2-458A-BF98-209C089FCF0B}" type="slidenum">
              <a:rPr lang="el-GR"/>
              <a:pPr/>
              <a:t>4</a:t>
            </a:fld>
            <a:endParaRPr lang="el-GR"/>
          </a:p>
        </p:txBody>
      </p:sp>
      <p:sp>
        <p:nvSpPr>
          <p:cNvPr id="1638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95325"/>
            <a:ext cx="6091237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638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512" y="4343230"/>
            <a:ext cx="5486976" cy="4115139"/>
          </a:xfrm>
          <a:noFill/>
        </p:spPr>
        <p:txBody>
          <a:bodyPr wrap="none" anchor="ctr"/>
          <a:lstStyle/>
          <a:p>
            <a:endParaRPr lang="el-GR" smtClean="0"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5523F854-88BF-43CF-AFBA-724BED4666CF}" type="slidenum">
              <a:rPr lang="el-GR"/>
              <a:pPr/>
              <a:t>5</a:t>
            </a:fld>
            <a:endParaRPr lang="el-GR"/>
          </a:p>
        </p:txBody>
      </p:sp>
      <p:sp>
        <p:nvSpPr>
          <p:cNvPr id="1843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95325"/>
            <a:ext cx="6091237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843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512" y="4343230"/>
            <a:ext cx="5486976" cy="4115139"/>
          </a:xfrm>
          <a:noFill/>
        </p:spPr>
        <p:txBody>
          <a:bodyPr wrap="none" anchor="ctr"/>
          <a:lstStyle/>
          <a:p>
            <a:endParaRPr lang="el-GR" smtClean="0"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6102304F-2850-4426-AD7E-7459023665BB}" type="slidenum">
              <a:rPr lang="el-GR"/>
              <a:pPr/>
              <a:t>6</a:t>
            </a:fld>
            <a:endParaRPr lang="el-GR"/>
          </a:p>
        </p:txBody>
      </p:sp>
      <p:sp>
        <p:nvSpPr>
          <p:cNvPr id="2048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95325"/>
            <a:ext cx="6091237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048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512" y="4343230"/>
            <a:ext cx="5486976" cy="4115139"/>
          </a:xfrm>
          <a:noFill/>
        </p:spPr>
        <p:txBody>
          <a:bodyPr wrap="none" anchor="ctr"/>
          <a:lstStyle/>
          <a:p>
            <a:endParaRPr lang="el-GR" smtClean="0"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009ADFAB-8A8E-4180-8AD0-B2B8558D2D46}" type="slidenum">
              <a:rPr lang="el-GR"/>
              <a:pPr/>
              <a:t>7</a:t>
            </a:fld>
            <a:endParaRPr lang="el-GR"/>
          </a:p>
        </p:txBody>
      </p:sp>
      <p:sp>
        <p:nvSpPr>
          <p:cNvPr id="2253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95325"/>
            <a:ext cx="6091237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253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512" y="4343230"/>
            <a:ext cx="5486976" cy="4115139"/>
          </a:xfrm>
          <a:noFill/>
        </p:spPr>
        <p:txBody>
          <a:bodyPr wrap="none" anchor="ctr"/>
          <a:lstStyle/>
          <a:p>
            <a:endParaRPr lang="el-GR" smtClean="0"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86E0E966-D9F9-4D5D-8E9E-8ADB4B460042}" type="slidenum">
              <a:rPr lang="el-GR"/>
              <a:pPr/>
              <a:t>8</a:t>
            </a:fld>
            <a:endParaRPr lang="el-GR"/>
          </a:p>
        </p:txBody>
      </p:sp>
      <p:sp>
        <p:nvSpPr>
          <p:cNvPr id="2457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95325"/>
            <a:ext cx="6091237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458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512" y="4343230"/>
            <a:ext cx="5486976" cy="4115139"/>
          </a:xfrm>
          <a:noFill/>
        </p:spPr>
        <p:txBody>
          <a:bodyPr wrap="none" anchor="ctr"/>
          <a:lstStyle/>
          <a:p>
            <a:endParaRPr lang="el-GR" smtClean="0"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EC56686D-6DE5-418D-9699-B6CA0698EA3A}" type="slidenum">
              <a:rPr lang="el-GR"/>
              <a:pPr/>
              <a:t>9</a:t>
            </a:fld>
            <a:endParaRPr lang="el-GR"/>
          </a:p>
        </p:txBody>
      </p:sp>
      <p:sp>
        <p:nvSpPr>
          <p:cNvPr id="2662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95325"/>
            <a:ext cx="6091237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662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512" y="4343230"/>
            <a:ext cx="5486976" cy="4115139"/>
          </a:xfrm>
          <a:noFill/>
        </p:spPr>
        <p:txBody>
          <a:bodyPr wrap="none" anchor="ctr"/>
          <a:lstStyle/>
          <a:p>
            <a:endParaRPr lang="el-GR" smtClean="0"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51D7FE7E-AA3F-4DA1-886F-83202D566974}" type="slidenum">
              <a:rPr lang="el-GR"/>
              <a:pPr/>
              <a:t>10</a:t>
            </a:fld>
            <a:endParaRPr lang="el-GR"/>
          </a:p>
        </p:txBody>
      </p:sp>
      <p:sp>
        <p:nvSpPr>
          <p:cNvPr id="2867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95325"/>
            <a:ext cx="6091237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867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512" y="4343230"/>
            <a:ext cx="5486976" cy="4115139"/>
          </a:xfrm>
          <a:noFill/>
        </p:spPr>
        <p:txBody>
          <a:bodyPr wrap="none" anchor="ctr"/>
          <a:lstStyle/>
          <a:p>
            <a:endParaRPr lang="el-GR" smtClean="0"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7EB9B621-C21A-4D48-ADBC-4F6FCABBB13C}" type="slidenum">
              <a:rPr lang="el-GR"/>
              <a:pPr/>
              <a:t>11</a:t>
            </a:fld>
            <a:endParaRPr lang="el-GR"/>
          </a:p>
        </p:txBody>
      </p:sp>
      <p:sp>
        <p:nvSpPr>
          <p:cNvPr id="3072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3786" y="695134"/>
            <a:ext cx="4848989" cy="3428152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072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512" y="4343230"/>
            <a:ext cx="5486976" cy="4115139"/>
          </a:xfrm>
          <a:noFill/>
        </p:spPr>
        <p:txBody>
          <a:bodyPr wrap="none" anchor="ctr"/>
          <a:lstStyle/>
          <a:p>
            <a:endParaRPr lang="el-GR" smtClean="0"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2C336-9AFA-455C-B128-846ECF27760E}" type="datetimeFigureOut">
              <a:rPr lang="en-US" smtClean="0"/>
              <a:pPr/>
              <a:t>7/20/2015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0BB04-2797-449F-8AD9-FAF26EDF2A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83352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2C336-9AFA-455C-B128-846ECF27760E}" type="datetimeFigureOut">
              <a:rPr lang="en-US" smtClean="0"/>
              <a:pPr/>
              <a:t>7/20/2015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0BB04-2797-449F-8AD9-FAF26EDF2A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67858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2C336-9AFA-455C-B128-846ECF27760E}" type="datetimeFigureOut">
              <a:rPr lang="en-US" smtClean="0"/>
              <a:pPr/>
              <a:t>7/20/2015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0BB04-2797-449F-8AD9-FAF26EDF2A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45069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2C336-9AFA-455C-B128-846ECF27760E}" type="datetimeFigureOut">
              <a:rPr lang="en-US" smtClean="0"/>
              <a:pPr/>
              <a:t>7/20/2015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0BB04-2797-449F-8AD9-FAF26EDF2A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05818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2C336-9AFA-455C-B128-846ECF27760E}" type="datetimeFigureOut">
              <a:rPr lang="en-US" smtClean="0"/>
              <a:pPr/>
              <a:t>7/20/2015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0BB04-2797-449F-8AD9-FAF26EDF2A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379717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2C336-9AFA-455C-B128-846ECF27760E}" type="datetimeFigureOut">
              <a:rPr lang="en-US" smtClean="0"/>
              <a:pPr/>
              <a:t>7/20/2015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0BB04-2797-449F-8AD9-FAF26EDF2A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17468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2C336-9AFA-455C-B128-846ECF27760E}" type="datetimeFigureOut">
              <a:rPr lang="en-US" smtClean="0"/>
              <a:pPr/>
              <a:t>7/20/2015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0BB04-2797-449F-8AD9-FAF26EDF2A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89568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2C336-9AFA-455C-B128-846ECF27760E}" type="datetimeFigureOut">
              <a:rPr lang="en-US" smtClean="0"/>
              <a:pPr/>
              <a:t>7/20/2015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0BB04-2797-449F-8AD9-FAF26EDF2A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62710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2C336-9AFA-455C-B128-846ECF27760E}" type="datetimeFigureOut">
              <a:rPr lang="en-US" smtClean="0"/>
              <a:pPr/>
              <a:t>7/20/2015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0BB04-2797-449F-8AD9-FAF26EDF2A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66678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2C336-9AFA-455C-B128-846ECF27760E}" type="datetimeFigureOut">
              <a:rPr lang="en-US" smtClean="0"/>
              <a:pPr/>
              <a:t>7/20/2015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0BB04-2797-449F-8AD9-FAF26EDF2A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98382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2C336-9AFA-455C-B128-846ECF27760E}" type="datetimeFigureOut">
              <a:rPr lang="en-US" smtClean="0"/>
              <a:pPr/>
              <a:t>7/20/2015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0BB04-2797-449F-8AD9-FAF26EDF2A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24182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62C336-9AFA-455C-B128-846ECF27760E}" type="datetimeFigureOut">
              <a:rPr lang="en-US" smtClean="0"/>
              <a:pPr/>
              <a:t>7/20/2015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0BB04-2797-449F-8AD9-FAF26EDF2A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57659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348893"/>
            <a:ext cx="9144000" cy="2026082"/>
          </a:xfrm>
        </p:spPr>
        <p:txBody>
          <a:bodyPr>
            <a:normAutofit/>
          </a:bodyPr>
          <a:lstStyle/>
          <a:p>
            <a:pPr marL="0" indent="0" defTabSz="503972" fontAlgn="auto">
              <a:spcBef>
                <a:spcPts val="1102"/>
              </a:spcBef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</a:tabLst>
              <a:defRPr/>
            </a:pPr>
            <a:r>
              <a:rPr lang="el-GR" sz="4400" b="1" dirty="0" err="1" smtClean="0">
                <a:latin typeface="+mn-lt"/>
              </a:rPr>
              <a:t>Multimodal</a:t>
            </a:r>
            <a:r>
              <a:rPr lang="el-GR" sz="4400" b="1" dirty="0" smtClean="0">
                <a:latin typeface="+mn-lt"/>
              </a:rPr>
              <a:t> </a:t>
            </a:r>
            <a:r>
              <a:rPr lang="el-GR" sz="4400" b="1" dirty="0" err="1" smtClean="0">
                <a:latin typeface="+mn-lt"/>
              </a:rPr>
              <a:t>Journey</a:t>
            </a:r>
            <a:r>
              <a:rPr lang="el-GR" sz="4400" b="1" dirty="0" smtClean="0">
                <a:latin typeface="+mn-lt"/>
              </a:rPr>
              <a:t> </a:t>
            </a:r>
            <a:r>
              <a:rPr lang="el-GR" sz="4400" b="1" dirty="0" err="1" smtClean="0">
                <a:latin typeface="+mn-lt"/>
              </a:rPr>
              <a:t>Planning</a:t>
            </a:r>
            <a:r>
              <a:rPr lang="el-GR" sz="4400" b="1" dirty="0" smtClean="0">
                <a:latin typeface="+mn-lt"/>
              </a:rPr>
              <a:t>: </a:t>
            </a:r>
            <a:br>
              <a:rPr lang="el-GR" sz="4400" b="1" dirty="0" smtClean="0">
                <a:latin typeface="+mn-lt"/>
              </a:rPr>
            </a:br>
            <a:r>
              <a:rPr lang="el-GR" sz="4400" b="1" dirty="0" smtClean="0">
                <a:latin typeface="+mn-lt"/>
              </a:rPr>
              <a:t>Εφαρμογή Δικτύου στη Θεσσαλία</a:t>
            </a:r>
            <a:endParaRPr lang="en-US" sz="4400" b="1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l-GR" sz="2800" b="1" dirty="0" smtClean="0"/>
              <a:t>Ενότητα </a:t>
            </a:r>
            <a:r>
              <a:rPr lang="en-US" sz="2800" b="1" dirty="0" smtClean="0"/>
              <a:t>7</a:t>
            </a:r>
            <a:r>
              <a:rPr lang="el-GR" sz="2800" b="1" dirty="0" smtClean="0"/>
              <a:t>:</a:t>
            </a:r>
            <a:r>
              <a:rPr lang="en-US" sz="2800" dirty="0" smtClean="0"/>
              <a:t> </a:t>
            </a:r>
            <a:r>
              <a:rPr lang="el-GR" sz="2800" smtClean="0"/>
              <a:t>Παρουσίαση </a:t>
            </a:r>
            <a:r>
              <a:rPr lang="el-GR" sz="2800" smtClean="0"/>
              <a:t>4</a:t>
            </a:r>
            <a:endParaRPr lang="en-US" sz="2800" dirty="0" smtClean="0"/>
          </a:p>
          <a:p>
            <a:endParaRPr lang="en-US" sz="2000" dirty="0" smtClean="0"/>
          </a:p>
          <a:p>
            <a:r>
              <a:rPr lang="el-GR" sz="2600" dirty="0" smtClean="0"/>
              <a:t>Γεώργιος Κ.Δ. </a:t>
            </a:r>
            <a:r>
              <a:rPr lang="el-GR" sz="2600" dirty="0" err="1" smtClean="0"/>
              <a:t>Σαχαρίδης</a:t>
            </a:r>
            <a:endParaRPr lang="el-GR" sz="2600" dirty="0" smtClean="0"/>
          </a:p>
          <a:p>
            <a:pPr defTabSz="503972">
              <a:spcBef>
                <a:spcPts val="1102"/>
              </a:spcBef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</a:tabLst>
              <a:defRPr/>
            </a:pPr>
            <a:r>
              <a:rPr lang="el-GR" sz="2500" dirty="0" smtClean="0"/>
              <a:t>Χρήστος </a:t>
            </a:r>
            <a:r>
              <a:rPr lang="el-GR" sz="2500" dirty="0" err="1" smtClean="0"/>
              <a:t>Καρνάβας</a:t>
            </a:r>
            <a:r>
              <a:rPr lang="el-GR" sz="2500" dirty="0" smtClean="0"/>
              <a:t>, Στεφανία </a:t>
            </a:r>
            <a:r>
              <a:rPr lang="el-GR" sz="2500" dirty="0" err="1" smtClean="0"/>
              <a:t>Κατράνη</a:t>
            </a:r>
            <a:r>
              <a:rPr lang="el-GR" sz="2500" dirty="0" smtClean="0"/>
              <a:t>, Κατερίνα </a:t>
            </a:r>
            <a:r>
              <a:rPr lang="el-GR" sz="2500" dirty="0" err="1" smtClean="0"/>
              <a:t>Λουλλουδή</a:t>
            </a:r>
            <a:r>
              <a:rPr lang="el-GR" sz="2500" dirty="0" smtClean="0"/>
              <a:t>, Νικόλαος </a:t>
            </a:r>
            <a:r>
              <a:rPr lang="el-GR" sz="2500" dirty="0" err="1" smtClean="0"/>
              <a:t>Ξύγκης</a:t>
            </a:r>
            <a:endParaRPr lang="el-GR" sz="2500" dirty="0" smtClean="0"/>
          </a:p>
          <a:p>
            <a:endParaRPr lang="el-GR" sz="2600" dirty="0" smtClean="0"/>
          </a:p>
          <a:p>
            <a:r>
              <a:rPr lang="el-GR" sz="2600" dirty="0" smtClean="0"/>
              <a:t>Τμήμα Μηχανολόγων Μηχανικών</a:t>
            </a:r>
          </a:p>
          <a:p>
            <a:endParaRPr lang="en-US" dirty="0"/>
          </a:p>
        </p:txBody>
      </p:sp>
      <p:grpSp>
        <p:nvGrpSpPr>
          <p:cNvPr id="4" name="Group 3" descr="Λογότυπο του Πανεπιστημίου Θεσσαλίας και του προγράμματος &quot;Ανοικτά Ακαδημαϊκά Μαθήματα&quot;"/>
          <p:cNvGrpSpPr/>
          <p:nvPr/>
        </p:nvGrpSpPr>
        <p:grpSpPr>
          <a:xfrm>
            <a:off x="1524000" y="177333"/>
            <a:ext cx="7990656" cy="1303321"/>
            <a:chOff x="467544" y="468279"/>
            <a:chExt cx="7990656" cy="1303321"/>
          </a:xfrm>
        </p:grpSpPr>
        <p:grpSp>
          <p:nvGrpSpPr>
            <p:cNvPr id="5" name="Group 4"/>
            <p:cNvGrpSpPr/>
            <p:nvPr/>
          </p:nvGrpSpPr>
          <p:grpSpPr>
            <a:xfrm>
              <a:off x="467544" y="520290"/>
              <a:ext cx="3960440" cy="1224136"/>
              <a:chOff x="395536" y="520290"/>
              <a:chExt cx="3960440" cy="1224136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1619672" y="836712"/>
                <a:ext cx="2736304" cy="57606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vert="horz" wrap="none" lIns="91440" tIns="45720" rIns="91440" bIns="45720" rtlCol="0" anchor="ctr">
                <a:normAutofit/>
              </a:bodyPr>
              <a:lstStyle/>
              <a:p>
                <a:r>
                  <a:rPr lang="el-GR" sz="2200" b="1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ΠΑΝΕΠΙΣΤΗΜΙΟ ΘΕΣΣΑΛΙΑΣ</a:t>
                </a:r>
              </a:p>
            </p:txBody>
          </p:sp>
          <p:pic>
            <p:nvPicPr>
              <p:cNvPr id="8" name="Picture 8" descr="Λογότυπο Πανεπιστημίου Θεσσαλίας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5536" y="520290"/>
                <a:ext cx="1224136" cy="122413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6" name="Picture 5" descr="Λογότυποι του πρόγραμματος &quot;Ανοικτά Ακαδημαϊκά Μαθήματα&quot;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489226" y="468279"/>
              <a:ext cx="1968974" cy="1303321"/>
            </a:xfrm>
            <a:prstGeom prst="rect">
              <a:avLst/>
            </a:prstGeom>
          </p:spPr>
        </p:pic>
      </p:grpSp>
      <p:pic>
        <p:nvPicPr>
          <p:cNvPr id="9" name="Picture 2" descr="Λογότυπο Άδειας Χρήσης Creative Commons - Μη Εμπορική Χρήση - Παρόμοια Διανομή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827609"/>
            <a:ext cx="1584325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57711" y="5591692"/>
            <a:ext cx="4310289" cy="1025873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32286967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1"/>
          <p:cNvSpPr txBox="1">
            <a:spLocks noChangeArrowheads="1"/>
          </p:cNvSpPr>
          <p:nvPr/>
        </p:nvSpPr>
        <p:spPr bwMode="auto">
          <a:xfrm>
            <a:off x="608641" y="273629"/>
            <a:ext cx="10970879" cy="114492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24840" rIns="0" bIns="0" anchor="ctr"/>
          <a:lstStyle/>
          <a:p>
            <a:pPr eaLnBrk="1">
              <a:lnSpc>
                <a:spcPct val="93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l-GR" sz="3600" b="1" dirty="0" smtClean="0">
                <a:solidFill>
                  <a:srgbClr val="000000"/>
                </a:solidFill>
                <a:latin typeface="Calibri" pitchFamily="32" charset="0"/>
              </a:rPr>
              <a:t>Ενδεικτικό </a:t>
            </a:r>
            <a:r>
              <a:rPr lang="el-GR" sz="3600" b="1" dirty="0">
                <a:solidFill>
                  <a:srgbClr val="000000"/>
                </a:solidFill>
                <a:latin typeface="Calibri" pitchFamily="32" charset="0"/>
              </a:rPr>
              <a:t>Δρομολόγιο Βόλου-Λάρισας με </a:t>
            </a:r>
            <a:r>
              <a:rPr lang="el-GR" sz="3600" b="1" dirty="0" smtClean="0">
                <a:solidFill>
                  <a:srgbClr val="000000"/>
                </a:solidFill>
                <a:latin typeface="Calibri" pitchFamily="32" charset="0"/>
              </a:rPr>
              <a:t>ΚΤΕΛ με </a:t>
            </a:r>
            <a:r>
              <a:rPr lang="el-GR" sz="3600" b="1" dirty="0">
                <a:solidFill>
                  <a:srgbClr val="000000"/>
                </a:solidFill>
                <a:latin typeface="Calibri" pitchFamily="32" charset="0"/>
              </a:rPr>
              <a:t>πιθανές ενδιάμεσες στάσεις</a:t>
            </a:r>
          </a:p>
        </p:txBody>
      </p:sp>
      <p:pic>
        <p:nvPicPr>
          <p:cNvPr id="2765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3766" y="1473276"/>
            <a:ext cx="10984676" cy="489219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1"/>
          <p:cNvSpPr txBox="1">
            <a:spLocks noChangeArrowheads="1"/>
          </p:cNvSpPr>
          <p:nvPr/>
        </p:nvSpPr>
        <p:spPr bwMode="auto">
          <a:xfrm>
            <a:off x="608641" y="1604329"/>
            <a:ext cx="10970880" cy="452639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28080" rIns="0" bIns="0"/>
          <a:lstStyle/>
          <a:p>
            <a:pPr marL="342900" indent="-339725" algn="ctr" eaLnBrk="1">
              <a:lnSpc>
                <a:spcPct val="93000"/>
              </a:lnSpc>
              <a:spcAft>
                <a:spcPts val="1413"/>
              </a:spcAft>
              <a:buSzPct val="10000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endParaRPr lang="el-GR" sz="4400" dirty="0">
              <a:solidFill>
                <a:srgbClr val="000000"/>
              </a:solidFill>
            </a:endParaRPr>
          </a:p>
          <a:p>
            <a:pPr marL="342900" indent="-339725" algn="ctr" eaLnBrk="1">
              <a:lnSpc>
                <a:spcPct val="93000"/>
              </a:lnSpc>
              <a:spcAft>
                <a:spcPts val="1413"/>
              </a:spcAft>
              <a:buSzPct val="10000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el-GR" sz="4400" dirty="0">
                <a:solidFill>
                  <a:srgbClr val="000000"/>
                </a:solidFill>
                <a:latin typeface="Calibri" pitchFamily="32" charset="0"/>
              </a:rPr>
              <a:t>Ευχαριστούμε για την προσοχή σας</a:t>
            </a:r>
          </a:p>
          <a:p>
            <a:pPr marL="342900" indent="-339725" algn="ctr" eaLnBrk="1">
              <a:lnSpc>
                <a:spcPct val="93000"/>
              </a:lnSpc>
              <a:spcAft>
                <a:spcPts val="1413"/>
              </a:spcAft>
              <a:buSzPct val="10000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endParaRPr lang="el-GR" sz="4400" dirty="0">
              <a:solidFill>
                <a:srgbClr val="000000"/>
              </a:solidFill>
              <a:latin typeface="Calibri" pitchFamily="32" charset="0"/>
            </a:endParaRPr>
          </a:p>
          <a:p>
            <a:pPr marL="342900" indent="-339725" algn="ctr" eaLnBrk="1">
              <a:lnSpc>
                <a:spcPct val="93000"/>
              </a:lnSpc>
              <a:spcAft>
                <a:spcPts val="1413"/>
              </a:spcAft>
              <a:buSzPct val="10000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el-GR" sz="4400" dirty="0">
                <a:solidFill>
                  <a:srgbClr val="000000"/>
                </a:solidFill>
                <a:latin typeface="Calibri" pitchFamily="32" charset="0"/>
              </a:rPr>
              <a:t>Ερωτήσεις;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l-GR" b="1" dirty="0" smtClean="0">
                <a:latin typeface="+mn-lt"/>
              </a:rPr>
              <a:t>Βιβλιογραφία</a:t>
            </a:r>
            <a:endParaRPr lang="el-GR" b="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1313" indent="-339725" defTabSz="503972" fontAlgn="auto">
              <a:spcBef>
                <a:spcPts val="1102"/>
              </a:spcBef>
              <a:spcAft>
                <a:spcPts val="0"/>
              </a:spcAft>
              <a:buSzPct val="45000"/>
              <a:buFont typeface="Wingdings" panose="05000000000000000000" pitchFamily="2" charset="2"/>
              <a:buChar char="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l-GR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l-GR" i="1" dirty="0" err="1" smtClean="0"/>
              <a:t>An</a:t>
            </a:r>
            <a:r>
              <a:rPr lang="el-GR" i="1" dirty="0" smtClean="0"/>
              <a:t> </a:t>
            </a:r>
            <a:r>
              <a:rPr lang="el-GR" i="1" dirty="0" err="1" smtClean="0"/>
              <a:t>extended</a:t>
            </a:r>
            <a:r>
              <a:rPr lang="el-GR" i="1" dirty="0" smtClean="0"/>
              <a:t> </a:t>
            </a:r>
            <a:r>
              <a:rPr lang="el-GR" i="1" dirty="0" err="1" smtClean="0"/>
              <a:t>model</a:t>
            </a:r>
            <a:r>
              <a:rPr lang="el-GR" i="1" dirty="0" smtClean="0"/>
              <a:t> </a:t>
            </a:r>
            <a:r>
              <a:rPr lang="el-GR" i="1" dirty="0" err="1" smtClean="0"/>
              <a:t>and</a:t>
            </a:r>
            <a:r>
              <a:rPr lang="el-GR" i="1" dirty="0" smtClean="0"/>
              <a:t> </a:t>
            </a:r>
            <a:r>
              <a:rPr lang="el-GR" i="1" dirty="0" err="1" smtClean="0"/>
              <a:t>procedural</a:t>
            </a:r>
            <a:r>
              <a:rPr lang="el-GR" i="1" dirty="0" smtClean="0"/>
              <a:t> </a:t>
            </a:r>
            <a:r>
              <a:rPr lang="el-GR" i="1" dirty="0" err="1" smtClean="0"/>
              <a:t>framework</a:t>
            </a:r>
            <a:r>
              <a:rPr lang="el-GR" i="1" dirty="0" smtClean="0"/>
              <a:t> </a:t>
            </a:r>
            <a:r>
              <a:rPr lang="el-GR" i="1" dirty="0" err="1" smtClean="0"/>
              <a:t>for</a:t>
            </a:r>
            <a:r>
              <a:rPr lang="el-GR" i="1" dirty="0" smtClean="0"/>
              <a:t> </a:t>
            </a:r>
            <a:r>
              <a:rPr lang="el-GR" i="1" dirty="0" err="1" smtClean="0"/>
              <a:t>planning</a:t>
            </a:r>
            <a:r>
              <a:rPr lang="el-GR" i="1" dirty="0" smtClean="0"/>
              <a:t> </a:t>
            </a:r>
            <a:r>
              <a:rPr lang="el-GR" i="1" dirty="0" err="1" smtClean="0"/>
              <a:t>multi</a:t>
            </a:r>
            <a:r>
              <a:rPr lang="el-GR" i="1" dirty="0" smtClean="0"/>
              <a:t>-</a:t>
            </a:r>
            <a:r>
              <a:rPr lang="el-GR" i="1" dirty="0" err="1" smtClean="0"/>
              <a:t>modal</a:t>
            </a:r>
            <a:r>
              <a:rPr lang="el-GR" i="1" dirty="0" smtClean="0"/>
              <a:t> </a:t>
            </a:r>
            <a:r>
              <a:rPr lang="el-GR" i="1" dirty="0" err="1" smtClean="0"/>
              <a:t>passenger</a:t>
            </a:r>
            <a:r>
              <a:rPr lang="el-GR" i="1" dirty="0" smtClean="0"/>
              <a:t> </a:t>
            </a:r>
            <a:r>
              <a:rPr lang="el-GR" i="1" dirty="0" err="1" smtClean="0"/>
              <a:t>journeys,</a:t>
            </a:r>
            <a:r>
              <a:rPr lang="el-GR" dirty="0" err="1" smtClean="0"/>
              <a:t>Mark</a:t>
            </a:r>
            <a:r>
              <a:rPr lang="el-GR" dirty="0" smtClean="0"/>
              <a:t> E.T. </a:t>
            </a:r>
            <a:r>
              <a:rPr lang="el-GR" dirty="0" err="1" smtClean="0"/>
              <a:t>Horn</a:t>
            </a:r>
            <a:r>
              <a:rPr lang="el-GR" dirty="0" smtClean="0"/>
              <a:t>, </a:t>
            </a:r>
            <a:r>
              <a:rPr lang="el-GR" i="1" dirty="0" smtClean="0"/>
              <a:t>1 </a:t>
            </a:r>
            <a:r>
              <a:rPr lang="el-GR" i="1" dirty="0" err="1" smtClean="0"/>
              <a:t>August</a:t>
            </a:r>
            <a:r>
              <a:rPr lang="el-GR" i="1" dirty="0" smtClean="0"/>
              <a:t> 2002</a:t>
            </a:r>
          </a:p>
          <a:p>
            <a:pPr marL="341313" indent="-339725" defTabSz="503972" fontAlgn="auto">
              <a:spcBef>
                <a:spcPts val="1102"/>
              </a:spcBef>
              <a:spcAft>
                <a:spcPts val="0"/>
              </a:spcAft>
              <a:buSzPct val="45000"/>
              <a:buFont typeface="Wingdings" panose="05000000000000000000" pitchFamily="2" charset="2"/>
              <a:buChar char="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l-GR" i="1" dirty="0" smtClean="0"/>
              <a:t> </a:t>
            </a:r>
            <a:r>
              <a:rPr lang="el-GR" i="1" dirty="0" err="1" smtClean="0"/>
              <a:t>Development</a:t>
            </a:r>
            <a:r>
              <a:rPr lang="el-GR" i="1" dirty="0" smtClean="0"/>
              <a:t> </a:t>
            </a:r>
            <a:r>
              <a:rPr lang="el-GR" i="1" dirty="0" err="1" smtClean="0"/>
              <a:t>of</a:t>
            </a:r>
            <a:r>
              <a:rPr lang="el-GR" i="1" dirty="0" smtClean="0"/>
              <a:t> </a:t>
            </a:r>
            <a:r>
              <a:rPr lang="el-GR" i="1" dirty="0" err="1" smtClean="0"/>
              <a:t>an</a:t>
            </a:r>
            <a:r>
              <a:rPr lang="el-GR" i="1" dirty="0" smtClean="0"/>
              <a:t> </a:t>
            </a:r>
            <a:r>
              <a:rPr lang="el-GR" i="1" dirty="0" err="1" smtClean="0"/>
              <a:t>Intermodal</a:t>
            </a:r>
            <a:r>
              <a:rPr lang="el-GR" i="1" dirty="0" smtClean="0"/>
              <a:t> </a:t>
            </a:r>
            <a:r>
              <a:rPr lang="el-GR" i="1" dirty="0" err="1" smtClean="0"/>
              <a:t>Journey</a:t>
            </a:r>
            <a:r>
              <a:rPr lang="el-GR" i="1" dirty="0" smtClean="0"/>
              <a:t> </a:t>
            </a:r>
            <a:r>
              <a:rPr lang="el-GR" i="1" dirty="0" err="1" smtClean="0"/>
              <a:t>Planner</a:t>
            </a:r>
            <a:r>
              <a:rPr lang="el-GR" i="1" dirty="0" smtClean="0"/>
              <a:t> </a:t>
            </a:r>
            <a:r>
              <a:rPr lang="el-GR" i="1" dirty="0" err="1" smtClean="0"/>
              <a:t>for</a:t>
            </a:r>
            <a:r>
              <a:rPr lang="el-GR" i="1" dirty="0" smtClean="0"/>
              <a:t> </a:t>
            </a:r>
            <a:r>
              <a:rPr lang="el-GR" i="1" dirty="0" err="1" smtClean="0"/>
              <a:t>the</a:t>
            </a:r>
            <a:r>
              <a:rPr lang="el-GR" i="1" dirty="0" smtClean="0"/>
              <a:t> </a:t>
            </a:r>
            <a:r>
              <a:rPr lang="el-GR" i="1" dirty="0" err="1" smtClean="0"/>
              <a:t>Visitors</a:t>
            </a:r>
            <a:r>
              <a:rPr lang="el-GR" i="1" dirty="0" smtClean="0"/>
              <a:t> </a:t>
            </a:r>
            <a:r>
              <a:rPr lang="el-GR" i="1" dirty="0" err="1" smtClean="0"/>
              <a:t>of</a:t>
            </a:r>
            <a:r>
              <a:rPr lang="el-GR" i="1" dirty="0" smtClean="0"/>
              <a:t> </a:t>
            </a:r>
            <a:r>
              <a:rPr lang="el-GR" i="1" dirty="0" err="1" smtClean="0"/>
              <a:t>Athens</a:t>
            </a:r>
            <a:r>
              <a:rPr lang="el-GR" dirty="0" smtClean="0"/>
              <a:t>, </a:t>
            </a:r>
            <a:r>
              <a:rPr lang="el-GR" dirty="0" err="1" smtClean="0"/>
              <a:t>Michail</a:t>
            </a:r>
            <a:r>
              <a:rPr lang="el-GR" dirty="0" smtClean="0"/>
              <a:t> </a:t>
            </a:r>
            <a:r>
              <a:rPr lang="el-GR" dirty="0" err="1" smtClean="0"/>
              <a:t>Tziotis,</a:t>
            </a:r>
            <a:r>
              <a:rPr lang="el-GR" i="1" dirty="0" err="1" smtClean="0"/>
              <a:t>December</a:t>
            </a:r>
            <a:r>
              <a:rPr lang="el-GR" i="1" dirty="0" smtClean="0"/>
              <a:t> 2010</a:t>
            </a:r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239689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l-GR" b="1" dirty="0" smtClean="0">
                <a:solidFill>
                  <a:srgbClr val="000000"/>
                </a:solidFill>
                <a:latin typeface="Calibri" pitchFamily="32" charset="0"/>
              </a:rPr>
              <a:t>Συνθήκες του Προβλήματος</a:t>
            </a:r>
            <a:endParaRPr lang="el-GR" b="1" dirty="0">
              <a:solidFill>
                <a:srgbClr val="000000"/>
              </a:solidFill>
              <a:latin typeface="Calibri" pitchFamily="3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000000"/>
                </a:solidFill>
                <a:latin typeface="Calibri" pitchFamily="32" charset="0"/>
              </a:rPr>
              <a:t>Οι διαδρομές μπορούν να </a:t>
            </a:r>
            <a:r>
              <a:rPr lang="el-GR" dirty="0" err="1" smtClean="0">
                <a:solidFill>
                  <a:srgbClr val="000000"/>
                </a:solidFill>
                <a:latin typeface="Calibri" pitchFamily="32" charset="0"/>
              </a:rPr>
              <a:t>αναπαρισταθούν</a:t>
            </a:r>
            <a:r>
              <a:rPr lang="el-GR" dirty="0" smtClean="0">
                <a:solidFill>
                  <a:srgbClr val="000000"/>
                </a:solidFill>
                <a:latin typeface="Calibri" pitchFamily="32" charset="0"/>
              </a:rPr>
              <a:t> </a:t>
            </a:r>
            <a:r>
              <a:rPr lang="el-GR" dirty="0" err="1" smtClean="0">
                <a:solidFill>
                  <a:srgbClr val="000000"/>
                </a:solidFill>
                <a:latin typeface="Calibri" pitchFamily="32" charset="0"/>
              </a:rPr>
              <a:t>απο</a:t>
            </a:r>
            <a:r>
              <a:rPr lang="el-GR" dirty="0" smtClean="0">
                <a:solidFill>
                  <a:srgbClr val="000000"/>
                </a:solidFill>
                <a:latin typeface="Calibri" pitchFamily="32" charset="0"/>
              </a:rPr>
              <a:t> ένα απλό δίκτυο διαδρομών με ενδιάμεσους κόμβους-στάσεις-σημεία επιβίβασης αλλά στην πραγματικότητα, είναι πιο πολύπλοκο διότι υπάρχουν χρονικά και λειτουργικά στοιχεία, όπως οι ώρες αναχώρησης και άφιξης των δρομολογίων λεωφορείων/τραίνων, η χρήση μέσων άμεσης ανταπόκρισης(</a:t>
            </a:r>
            <a:r>
              <a:rPr lang="el-GR" dirty="0" err="1" smtClean="0">
                <a:solidFill>
                  <a:srgbClr val="000000"/>
                </a:solidFill>
                <a:latin typeface="Calibri" pitchFamily="32" charset="0"/>
              </a:rPr>
              <a:t>demand</a:t>
            </a:r>
            <a:r>
              <a:rPr lang="el-GR" dirty="0" smtClean="0">
                <a:solidFill>
                  <a:srgbClr val="000000"/>
                </a:solidFill>
                <a:latin typeface="Calibri" pitchFamily="32" charset="0"/>
              </a:rPr>
              <a:t>-</a:t>
            </a:r>
            <a:r>
              <a:rPr lang="el-GR" dirty="0" err="1" smtClean="0">
                <a:solidFill>
                  <a:srgbClr val="000000"/>
                </a:solidFill>
                <a:latin typeface="Calibri" pitchFamily="32" charset="0"/>
              </a:rPr>
              <a:t>responsive</a:t>
            </a:r>
            <a:r>
              <a:rPr lang="el-GR" dirty="0" smtClean="0">
                <a:solidFill>
                  <a:srgbClr val="000000"/>
                </a:solidFill>
                <a:latin typeface="Calibri" pitchFamily="32" charset="0"/>
              </a:rPr>
              <a:t>) όπως τα ταξί, ο χρόνος που απαιτείται για τη μετάβαση </a:t>
            </a:r>
            <a:r>
              <a:rPr lang="el-GR" dirty="0" err="1" smtClean="0">
                <a:solidFill>
                  <a:srgbClr val="000000"/>
                </a:solidFill>
                <a:latin typeface="Calibri" pitchFamily="32" charset="0"/>
              </a:rPr>
              <a:t>απο</a:t>
            </a:r>
            <a:r>
              <a:rPr lang="el-GR" dirty="0" smtClean="0">
                <a:solidFill>
                  <a:srgbClr val="000000"/>
                </a:solidFill>
                <a:latin typeface="Calibri" pitchFamily="32" charset="0"/>
              </a:rPr>
              <a:t> ένα σημείο/διεύθυνση σε μία στάση λεωφορείου περπατώντας κλπ.</a:t>
            </a:r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239689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l-GR" b="1" dirty="0" smtClean="0">
                <a:solidFill>
                  <a:srgbClr val="000000"/>
                </a:solidFill>
                <a:latin typeface="Calibri" pitchFamily="32" charset="0"/>
              </a:rPr>
              <a:t>Συνθήκες του Προβλήματος</a:t>
            </a:r>
            <a:endParaRPr lang="el-GR" b="1" dirty="0">
              <a:solidFill>
                <a:srgbClr val="000000"/>
              </a:solidFill>
              <a:latin typeface="Calibri" pitchFamily="3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2000"/>
              </a:lnSpc>
              <a:spcBef>
                <a:spcPts val="1200"/>
              </a:spcBef>
              <a:spcAft>
                <a:spcPts val="1000"/>
              </a:spcAft>
              <a:buSzPct val="100000"/>
              <a:buNone/>
              <a:defRPr/>
            </a:pPr>
            <a:r>
              <a:rPr lang="el-GR" dirty="0" smtClean="0">
                <a:latin typeface="Calibri" panose="020F0502020204030204" pitchFamily="34" charset="0"/>
              </a:rPr>
              <a:t>Το δίκτυο αποτελείται από: </a:t>
            </a:r>
          </a:p>
          <a:p>
            <a:pPr marL="212725" indent="-209550">
              <a:lnSpc>
                <a:spcPct val="102000"/>
              </a:lnSpc>
              <a:spcBef>
                <a:spcPts val="1200"/>
              </a:spcBef>
              <a:spcAft>
                <a:spcPts val="100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/>
            </a:pPr>
            <a:r>
              <a:rPr lang="el-GR" dirty="0" smtClean="0">
                <a:latin typeface="Calibri" panose="020F0502020204030204" pitchFamily="34" charset="0"/>
              </a:rPr>
              <a:t>Σημεία-κόμβους(PT) οι οποίοι είναι συγκεκριμένοι διότι καθορίζονται από το δίκτυο δρομολογίων των ΚΤΕΛ, του ΟΣΕ, των αστικών λεωφορείων μιας πόλης.</a:t>
            </a:r>
          </a:p>
          <a:p>
            <a:pPr marL="212725" indent="-209550">
              <a:lnSpc>
                <a:spcPct val="102000"/>
              </a:lnSpc>
              <a:spcBef>
                <a:spcPts val="1200"/>
              </a:spcBef>
              <a:spcAft>
                <a:spcPts val="100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/>
            </a:pPr>
            <a:r>
              <a:rPr lang="el-GR" dirty="0" smtClean="0">
                <a:latin typeface="Calibri" panose="020F0502020204030204" pitchFamily="34" charset="0"/>
              </a:rPr>
              <a:t> Τυχαία σημεία (</a:t>
            </a:r>
            <a:r>
              <a:rPr lang="el-GR" dirty="0" err="1" smtClean="0">
                <a:latin typeface="Calibri" panose="020F0502020204030204" pitchFamily="34" charset="0"/>
              </a:rPr>
              <a:t>Door</a:t>
            </a:r>
            <a:r>
              <a:rPr lang="el-GR" dirty="0" smtClean="0">
                <a:latin typeface="Calibri" panose="020F0502020204030204" pitchFamily="34" charset="0"/>
              </a:rPr>
              <a:t>-</a:t>
            </a:r>
            <a:r>
              <a:rPr lang="el-GR" dirty="0" err="1" smtClean="0">
                <a:latin typeface="Calibri" panose="020F0502020204030204" pitchFamily="34" charset="0"/>
              </a:rPr>
              <a:t>to</a:t>
            </a:r>
            <a:r>
              <a:rPr lang="el-GR" dirty="0" smtClean="0">
                <a:latin typeface="Calibri" panose="020F0502020204030204" pitchFamily="34" charset="0"/>
              </a:rPr>
              <a:t>-</a:t>
            </a:r>
            <a:r>
              <a:rPr lang="el-GR" dirty="0" err="1" smtClean="0">
                <a:latin typeface="Calibri" panose="020F0502020204030204" pitchFamily="34" charset="0"/>
              </a:rPr>
              <a:t>Door</a:t>
            </a:r>
            <a:r>
              <a:rPr lang="el-GR" dirty="0" smtClean="0">
                <a:latin typeface="Calibri" panose="020F0502020204030204" pitchFamily="34" charset="0"/>
              </a:rPr>
              <a:t>) που καθορίζονται από τις ανάγκες του χρήστη</a:t>
            </a:r>
          </a:p>
          <a:p>
            <a:pPr marL="212725" indent="-209550">
              <a:lnSpc>
                <a:spcPct val="102000"/>
              </a:lnSpc>
              <a:spcBef>
                <a:spcPts val="1200"/>
              </a:spcBef>
              <a:spcAft>
                <a:spcPts val="100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/>
            </a:pPr>
            <a:r>
              <a:rPr lang="el-GR" dirty="0" smtClean="0">
                <a:latin typeface="Calibri" panose="020F0502020204030204" pitchFamily="34" charset="0"/>
              </a:rPr>
              <a:t>Μονοπάτια σύνδεσης των σημείων-κόμβων.</a:t>
            </a:r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239689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xfrm>
            <a:off x="608641" y="273629"/>
            <a:ext cx="10970880" cy="1144921"/>
          </a:xfrm>
        </p:spPr>
        <p:txBody>
          <a:bodyPr tIns="38880">
            <a:normAutofit/>
          </a:bodyPr>
          <a:lstStyle/>
          <a:p>
            <a:pPr defTabSz="503972" fontAlgn="auto"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l-GR" b="1" dirty="0">
                <a:latin typeface="+mn-lt"/>
              </a:rPr>
              <a:t>Τρόποι Μετακίνησης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idx="1"/>
          </p:nvPr>
        </p:nvSpPr>
        <p:spPr>
          <a:xfrm>
            <a:off x="608641" y="1604329"/>
            <a:ext cx="10970880" cy="4526396"/>
          </a:xfrm>
        </p:spPr>
        <p:txBody>
          <a:bodyPr/>
          <a:lstStyle/>
          <a:p>
            <a:pPr marL="431800" indent="-320675" algn="ctr" defTabSz="503972" fontAlgn="auto">
              <a:spcBef>
                <a:spcPts val="1102"/>
              </a:spcBef>
              <a:spcAft>
                <a:spcPts val="0"/>
              </a:spcAft>
              <a:buClrTx/>
              <a:buSzPct val="45000"/>
              <a:buFontTx/>
              <a:buNone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  <a:defRPr/>
            </a:pPr>
            <a:r>
              <a:rPr lang="el-GR" sz="2800" dirty="0">
                <a:latin typeface="Calibri" panose="020F0502020204030204" pitchFamily="34" charset="0"/>
              </a:rPr>
              <a:t>Ακολουθεί πίνακας χαρακτηριστικών των διάφορων </a:t>
            </a:r>
            <a:endParaRPr lang="el-GR" sz="2800" dirty="0" smtClean="0">
              <a:latin typeface="Calibri" panose="020F0502020204030204" pitchFamily="34" charset="0"/>
            </a:endParaRPr>
          </a:p>
          <a:p>
            <a:pPr marL="431800" indent="-320675" algn="ctr" defTabSz="503972" fontAlgn="auto">
              <a:spcBef>
                <a:spcPts val="1102"/>
              </a:spcBef>
              <a:spcAft>
                <a:spcPts val="0"/>
              </a:spcAft>
              <a:buClrTx/>
              <a:buSzPct val="45000"/>
              <a:buFontTx/>
              <a:buNone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  <a:defRPr/>
            </a:pPr>
            <a:r>
              <a:rPr lang="el-GR" sz="2800" dirty="0" smtClean="0">
                <a:latin typeface="Calibri" panose="020F0502020204030204" pitchFamily="34" charset="0"/>
              </a:rPr>
              <a:t>μέσων </a:t>
            </a:r>
            <a:r>
              <a:rPr lang="el-GR" sz="2800" dirty="0">
                <a:latin typeface="Calibri" panose="020F0502020204030204" pitchFamily="34" charset="0"/>
              </a:rPr>
              <a:t>μεταφοράς</a:t>
            </a:r>
          </a:p>
          <a:p>
            <a:pPr marL="431800" indent="-320675" defTabSz="503972" fontAlgn="auto">
              <a:spcBef>
                <a:spcPts val="1102"/>
              </a:spcBef>
              <a:spcAft>
                <a:spcPts val="0"/>
              </a:spcAft>
              <a:buClrTx/>
              <a:buSzPct val="45000"/>
              <a:buFontTx/>
              <a:buNone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  <a:defRPr/>
            </a:pPr>
            <a:endParaRPr lang="el-GR" sz="1984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536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5920" y="3176974"/>
            <a:ext cx="11794561" cy="273484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608641" y="273629"/>
            <a:ext cx="10970880" cy="1144921"/>
          </a:xfrm>
        </p:spPr>
        <p:txBody>
          <a:bodyPr tIns="38880">
            <a:normAutofit/>
          </a:bodyPr>
          <a:lstStyle/>
          <a:p>
            <a:pPr defTabSz="503972" fontAlgn="auto"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l-GR" b="1" dirty="0">
                <a:latin typeface="+mn-lt"/>
              </a:rPr>
              <a:t>Χρόνος-Κόστος Ταξιδίου</a:t>
            </a:r>
          </a:p>
        </p:txBody>
      </p:sp>
      <p:sp>
        <p:nvSpPr>
          <p:cNvPr id="17411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608641" y="1604329"/>
            <a:ext cx="10970880" cy="4526396"/>
          </a:xfrm>
        </p:spPr>
        <p:txBody>
          <a:bodyPr wrap="square" tIns="21240" numCol="1" anchor="t" anchorCtr="0" compatLnSpc="1">
            <a:prstTxWarp prst="textNoShape">
              <a:avLst/>
            </a:prstTxWarp>
          </a:bodyPr>
          <a:lstStyle/>
          <a:p>
            <a:pPr marL="0" indent="0"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</a:tabLst>
            </a:pPr>
            <a:r>
              <a:rPr lang="el-GR" sz="2600" dirty="0" smtClean="0"/>
              <a:t>Σε προκαθορισμένες διαδρομές, τα κόστη και οι χρόνοι μετάβασης είναι συγκεκριμένα. Χρονικές αβεβαιότητες ίσως προκύψουν λόγω της αυξημένης κυκλοφορίας ή των περιορισμών διαθεσιμότητας. Για παράδειγμα ο χρόνος ταξιδίου θα αυξηθεί όταν πρόκειται για ώρα αιχμής, για τυχόν ατύχημα που δημιούργησε </a:t>
            </a:r>
            <a:r>
              <a:rPr lang="el-GR" sz="2600" i="1" dirty="0" smtClean="0"/>
              <a:t>κυκλοφοριακή συμφόρηση</a:t>
            </a:r>
            <a:r>
              <a:rPr lang="el-GR" sz="2600" dirty="0" smtClean="0"/>
              <a:t> κλπ.</a:t>
            </a:r>
          </a:p>
          <a:p>
            <a:pPr marL="0" indent="0"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</a:tabLst>
            </a:pPr>
            <a:endParaRPr lang="el-GR" sz="2400" dirty="0" smtClean="0"/>
          </a:p>
        </p:txBody>
      </p:sp>
      <p:pic>
        <p:nvPicPr>
          <p:cNvPr id="1741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38241" y="3722792"/>
            <a:ext cx="6478080" cy="250442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608641" y="273629"/>
            <a:ext cx="10970880" cy="1144921"/>
          </a:xfrm>
        </p:spPr>
        <p:txBody>
          <a:bodyPr tIns="38880">
            <a:normAutofit/>
          </a:bodyPr>
          <a:lstStyle/>
          <a:p>
            <a:pPr defTabSz="503972" fontAlgn="auto"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l-GR" b="1" dirty="0">
                <a:latin typeface="+mn-lt"/>
              </a:rPr>
              <a:t>Χρόνος-Κόστος Ταξιδίου</a:t>
            </a:r>
          </a:p>
        </p:txBody>
      </p:sp>
      <p:sp>
        <p:nvSpPr>
          <p:cNvPr id="19459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608641" y="1604329"/>
            <a:ext cx="10970880" cy="4526396"/>
          </a:xfrm>
        </p:spPr>
        <p:txBody>
          <a:bodyPr wrap="square" tIns="21240" numCol="1" anchor="t" anchorCtr="0" compatLnSpc="1">
            <a:prstTxWarp prst="textNoShape">
              <a:avLst/>
            </a:prstTxWarp>
            <a:normAutofit/>
          </a:bodyPr>
          <a:lstStyle/>
          <a:p>
            <a:pPr marL="0" indent="0"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</a:tabLst>
            </a:pPr>
            <a:r>
              <a:rPr lang="el-GR" dirty="0" smtClean="0">
                <a:latin typeface="Calibri" pitchFamily="32" charset="0"/>
              </a:rPr>
              <a:t>Το ίδιο πρόβλημα ίσως προκληθεί και λόγω </a:t>
            </a:r>
            <a:r>
              <a:rPr lang="el-GR" dirty="0" err="1" smtClean="0">
                <a:latin typeface="Calibri" pitchFamily="32" charset="0"/>
              </a:rPr>
              <a:t>διαθεσιμότητας,δηλαδή</a:t>
            </a:r>
            <a:r>
              <a:rPr lang="el-GR" dirty="0" smtClean="0">
                <a:latin typeface="Calibri" pitchFamily="32" charset="0"/>
              </a:rPr>
              <a:t> έλλειψης θέσεων. Έχει παρατηρηθεί πως υπάρχουν συγκεκριμένοι κόμβοι (ΡΤ) από τους οποίους το λεωφορείο περνάει συνήθως γεμάτο, οπότε δεν υπάρχει η δυνατότητα παραλαβής επιβατών. Αυτό ωστόσο δεν αποκλείει </a:t>
            </a:r>
            <a:r>
              <a:rPr lang="el-GR" dirty="0" err="1" smtClean="0">
                <a:latin typeface="Calibri" pitchFamily="32" charset="0"/>
              </a:rPr>
              <a:t>εξ'ολοκλήρου</a:t>
            </a:r>
            <a:r>
              <a:rPr lang="el-GR" dirty="0" smtClean="0">
                <a:latin typeface="Calibri" pitchFamily="32" charset="0"/>
              </a:rPr>
              <a:t> τη δυνατότητα μετάβασης από ένα σημείο σε ένα άλλο. Συνήθως το πρόβλημα λύνεται με προβλεπόμενα δρομολόγια εξπρές.</a:t>
            </a:r>
          </a:p>
        </p:txBody>
      </p:sp>
      <p:pic>
        <p:nvPicPr>
          <p:cNvPr id="1946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09690" y="3994721"/>
            <a:ext cx="4026239" cy="2138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08641" y="273629"/>
            <a:ext cx="10970880" cy="1144921"/>
          </a:xfrm>
        </p:spPr>
        <p:txBody>
          <a:bodyPr wrap="square" tIns="31680" numCol="1" anchorCtr="0" compatLnSpc="1">
            <a:prstTxWarp prst="textNoShape">
              <a:avLst/>
            </a:prstTxWarp>
            <a:norm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l-GR" b="1" dirty="0" smtClean="0">
                <a:latin typeface="+mn-lt"/>
              </a:rPr>
              <a:t>Δίκτυο Υπεραστικών ΚΤΕΛ Βόλου</a:t>
            </a:r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1891" y="1418550"/>
            <a:ext cx="10999549" cy="472081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08641" y="273629"/>
            <a:ext cx="10970880" cy="1144921"/>
          </a:xfrm>
        </p:spPr>
        <p:txBody>
          <a:bodyPr wrap="square" tIns="31680" numCol="1" anchorCtr="0" compatLnSpc="1">
            <a:prstTxWarp prst="textNoShape">
              <a:avLst/>
            </a:prstTxWarp>
            <a:no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l-GR" b="1" dirty="0" smtClean="0">
                <a:latin typeface="+mn-lt"/>
              </a:rPr>
              <a:t>Γραμμές ΚΤΕΛ με αφετηρία </a:t>
            </a:r>
            <a:br>
              <a:rPr lang="el-GR" b="1" dirty="0" smtClean="0">
                <a:latin typeface="+mn-lt"/>
              </a:rPr>
            </a:br>
            <a:r>
              <a:rPr lang="el-GR" b="1" dirty="0" smtClean="0">
                <a:latin typeface="+mn-lt"/>
              </a:rPr>
              <a:t>τον Βόλο</a:t>
            </a:r>
          </a:p>
        </p:txBody>
      </p:sp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441" y="1414229"/>
            <a:ext cx="11354880" cy="50318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>
          <a:xfrm>
            <a:off x="608641" y="273629"/>
            <a:ext cx="10970880" cy="1144921"/>
          </a:xfrm>
        </p:spPr>
        <p:txBody>
          <a:bodyPr tIns="38880">
            <a:normAutofit/>
          </a:bodyPr>
          <a:lstStyle/>
          <a:p>
            <a:pPr defTabSz="503972" fontAlgn="auto"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l-GR" b="1" dirty="0">
                <a:latin typeface="+mn-lt"/>
              </a:rPr>
              <a:t>Παράδειγμα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idx="1"/>
          </p:nvPr>
        </p:nvSpPr>
        <p:spPr>
          <a:xfrm>
            <a:off x="608641" y="1604329"/>
            <a:ext cx="10970880" cy="4526396"/>
          </a:xfrm>
        </p:spPr>
        <p:txBody>
          <a:bodyPr/>
          <a:lstStyle/>
          <a:p>
            <a:pPr marL="431800" indent="-320675" defTabSz="503972" fontAlgn="auto">
              <a:spcBef>
                <a:spcPts val="1102"/>
              </a:spcBef>
              <a:spcAft>
                <a:spcPts val="0"/>
              </a:spcAft>
              <a:buClrTx/>
              <a:buSzPct val="45000"/>
              <a:buFontTx/>
              <a:buNone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  <a:defRPr/>
            </a:pPr>
            <a:r>
              <a:rPr lang="el-GR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</a:t>
            </a:r>
            <a:r>
              <a:rPr lang="el-GR" sz="2800" dirty="0"/>
              <a:t>Έστω πως το πρόβλημα είναι η μετακίνηση από τον Βόλο στη Λάρισα. Υπάρχουν οι εξής εναλλακτικές:</a:t>
            </a:r>
          </a:p>
          <a:p>
            <a:pPr marL="428625" indent="-323850" defTabSz="503972" fontAlgn="auto">
              <a:spcBef>
                <a:spcPts val="1102"/>
              </a:spcBef>
              <a:spcAft>
                <a:spcPts val="0"/>
              </a:spcAft>
              <a:buSzPct val="45000"/>
              <a:buFont typeface="Wingdings" panose="05000000000000000000" pitchFamily="2" charset="2"/>
              <a:buChar char=""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  <a:defRPr/>
            </a:pPr>
            <a:r>
              <a:rPr lang="el-GR" sz="2800" dirty="0"/>
              <a:t>Υπεραστικό ΚΤΕΛ Βόλου</a:t>
            </a:r>
          </a:p>
          <a:p>
            <a:pPr marL="428625" indent="-323850" defTabSz="503972" fontAlgn="auto">
              <a:spcBef>
                <a:spcPts val="1102"/>
              </a:spcBef>
              <a:spcAft>
                <a:spcPts val="0"/>
              </a:spcAft>
              <a:buSzPct val="45000"/>
              <a:buFont typeface="Wingdings" panose="05000000000000000000" pitchFamily="2" charset="2"/>
              <a:buChar char=""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  <a:defRPr/>
            </a:pPr>
            <a:r>
              <a:rPr lang="el-GR" sz="2800" dirty="0"/>
              <a:t>Αμαξοστοιχία ΟΣΕ</a:t>
            </a:r>
          </a:p>
          <a:p>
            <a:pPr marL="428625" indent="-323850" defTabSz="503972" fontAlgn="auto">
              <a:spcBef>
                <a:spcPts val="1102"/>
              </a:spcBef>
              <a:spcAft>
                <a:spcPts val="0"/>
              </a:spcAft>
              <a:buSzPct val="45000"/>
              <a:buFont typeface="Wingdings" panose="05000000000000000000" pitchFamily="2" charset="2"/>
              <a:buChar char=""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  <a:defRPr/>
            </a:pPr>
            <a:r>
              <a:rPr lang="el-GR" sz="2800" dirty="0"/>
              <a:t>Αυτοκίνητο ΙΧ/ Ταξί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366</Words>
  <Application>Microsoft Office PowerPoint</Application>
  <PresentationFormat>Προσαρμογή</PresentationFormat>
  <Paragraphs>45</Paragraphs>
  <Slides>12</Slides>
  <Notes>8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12</vt:i4>
      </vt:variant>
    </vt:vector>
  </HeadingPairs>
  <TitlesOfParts>
    <vt:vector size="13" baseType="lpstr">
      <vt:lpstr>Office Theme</vt:lpstr>
      <vt:lpstr>Multimodal Journey Planning:  Εφαρμογή Δικτύου στη Θεσσαλία</vt:lpstr>
      <vt:lpstr>Συνθήκες του Προβλήματος</vt:lpstr>
      <vt:lpstr>Συνθήκες του Προβλήματος</vt:lpstr>
      <vt:lpstr>Τρόποι Μετακίνησης</vt:lpstr>
      <vt:lpstr>Χρόνος-Κόστος Ταξιδίου</vt:lpstr>
      <vt:lpstr>Χρόνος-Κόστος Ταξιδίου</vt:lpstr>
      <vt:lpstr>Δίκτυο Υπεραστικών ΚΤΕΛ Βόλου</vt:lpstr>
      <vt:lpstr>Γραμμές ΚΤΕΛ με αφετηρία  τον Βόλο</vt:lpstr>
      <vt:lpstr>Παράδειγμα</vt:lpstr>
      <vt:lpstr>Διαφάνεια 10</vt:lpstr>
      <vt:lpstr>Διαφάνεια 11</vt:lpstr>
      <vt:lpstr>Βιβλιογραφία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ΑΚΕΡΑΙΟΣ ΠΡΟΓΡΑΜΜΑΤΙΣΜΟΣ  &amp;  ΣΥΝΔΥΑΣΤΙΚΗ ΒΕΛΤΙΣΤΟΠΟΙΗΣΗ</dc:title>
  <dc:creator>OR</dc:creator>
  <cp:lastModifiedBy>ΛΑΜΠΡΟΣ ΜΠΙΖΑΣ</cp:lastModifiedBy>
  <cp:revision>12</cp:revision>
  <dcterms:created xsi:type="dcterms:W3CDTF">2015-03-17T10:57:52Z</dcterms:created>
  <dcterms:modified xsi:type="dcterms:W3CDTF">2015-07-20T12:22:16Z</dcterms:modified>
</cp:coreProperties>
</file>