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43"/>
  </p:notesMasterIdLst>
  <p:sldIdLst>
    <p:sldId id="322" r:id="rId2"/>
    <p:sldId id="256" r:id="rId3"/>
    <p:sldId id="257" r:id="rId4"/>
    <p:sldId id="294" r:id="rId5"/>
    <p:sldId id="295" r:id="rId6"/>
    <p:sldId id="303" r:id="rId7"/>
    <p:sldId id="272" r:id="rId8"/>
    <p:sldId id="316" r:id="rId9"/>
    <p:sldId id="285" r:id="rId10"/>
    <p:sldId id="269" r:id="rId11"/>
    <p:sldId id="273" r:id="rId12"/>
    <p:sldId id="304" r:id="rId13"/>
    <p:sldId id="302" r:id="rId14"/>
    <p:sldId id="315" r:id="rId15"/>
    <p:sldId id="259" r:id="rId16"/>
    <p:sldId id="300" r:id="rId17"/>
    <p:sldId id="305" r:id="rId18"/>
    <p:sldId id="299" r:id="rId19"/>
    <p:sldId id="301" r:id="rId20"/>
    <p:sldId id="260" r:id="rId21"/>
    <p:sldId id="306" r:id="rId22"/>
    <p:sldId id="296" r:id="rId23"/>
    <p:sldId id="311" r:id="rId24"/>
    <p:sldId id="281" r:id="rId25"/>
    <p:sldId id="308" r:id="rId26"/>
    <p:sldId id="314" r:id="rId27"/>
    <p:sldId id="310" r:id="rId28"/>
    <p:sldId id="312" r:id="rId29"/>
    <p:sldId id="313" r:id="rId30"/>
    <p:sldId id="261" r:id="rId31"/>
    <p:sldId id="309" r:id="rId32"/>
    <p:sldId id="318" r:id="rId33"/>
    <p:sldId id="319" r:id="rId34"/>
    <p:sldId id="320" r:id="rId35"/>
    <p:sldId id="292" r:id="rId36"/>
    <p:sldId id="275" r:id="rId37"/>
    <p:sldId id="307" r:id="rId38"/>
    <p:sldId id="323" r:id="rId39"/>
    <p:sldId id="324" r:id="rId40"/>
    <p:sldId id="325" r:id="rId41"/>
    <p:sldId id="326" r:id="rId42"/>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6270" autoAdjust="0"/>
    <p:restoredTop sz="96433" autoAdjust="0"/>
  </p:normalViewPr>
  <p:slideViewPr>
    <p:cSldViewPr>
      <p:cViewPr varScale="1">
        <p:scale>
          <a:sx n="113" d="100"/>
          <a:sy n="113" d="100"/>
        </p:scale>
        <p:origin x="2010"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49F6852D-47E1-461C-9006-3E1B721E69E1}" type="datetimeFigureOut">
              <a:rPr lang="el-GR"/>
              <a:pPr>
                <a:defRPr/>
              </a:pPr>
              <a:t>25/6/2015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BF3419-D3BD-4E9E-AF5D-1975A6495A23}" type="slidenum">
              <a:rPr lang="el-GR" altLang="el-GR"/>
              <a:pPr>
                <a:defRPr/>
              </a:pPr>
              <a:t>‹#›</a:t>
            </a:fld>
            <a:endParaRPr lang="el-GR" altLang="el-GR"/>
          </a:p>
        </p:txBody>
      </p:sp>
    </p:spTree>
    <p:extLst>
      <p:ext uri="{BB962C8B-B14F-4D97-AF65-F5344CB8AC3E}">
        <p14:creationId xmlns:p14="http://schemas.microsoft.com/office/powerpoint/2010/main" val="1431407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solidFill>
                <a:srgbClr val="FF0000"/>
              </a:solidFill>
            </a:endParaRPr>
          </a:p>
        </p:txBody>
      </p:sp>
      <p:sp>
        <p:nvSpPr>
          <p:cNvPr id="41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63E3A-BAAF-447A-9850-E2099A0CB31E}" type="slidenum">
              <a:rPr lang="el-GR" altLang="el-GR" smtClean="0"/>
              <a:pPr/>
              <a:t>1</a:t>
            </a:fld>
            <a:endParaRPr lang="el-GR" altLang="el-GR" smtClean="0"/>
          </a:p>
        </p:txBody>
      </p:sp>
    </p:spTree>
    <p:extLst>
      <p:ext uri="{BB962C8B-B14F-4D97-AF65-F5344CB8AC3E}">
        <p14:creationId xmlns:p14="http://schemas.microsoft.com/office/powerpoint/2010/main" val="48726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22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DEE3E3-4C51-4A92-8921-E575578364C2}" type="slidenum">
              <a:rPr lang="el-GR" altLang="el-GR" smtClean="0">
                <a:latin typeface="Tahoma" panose="020B0604030504040204" pitchFamily="34" charset="0"/>
              </a:rPr>
              <a:pPr>
                <a:spcBef>
                  <a:spcPct val="0"/>
                </a:spcBef>
              </a:pPr>
              <a:t>18</a:t>
            </a:fld>
            <a:endParaRPr lang="el-GR" altLang="el-GR" smtClean="0">
              <a:latin typeface="Tahoma" panose="020B0604030504040204" pitchFamily="34" charset="0"/>
            </a:endParaRPr>
          </a:p>
        </p:txBody>
      </p:sp>
    </p:spTree>
    <p:extLst>
      <p:ext uri="{BB962C8B-B14F-4D97-AF65-F5344CB8AC3E}">
        <p14:creationId xmlns:p14="http://schemas.microsoft.com/office/powerpoint/2010/main" val="28808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89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9917D6-9EDE-4296-9A38-3A9DCA21A8EF}" type="slidenum">
              <a:rPr lang="el-GR" altLang="el-GR" smtClean="0">
                <a:latin typeface="Tahoma" panose="020B0604030504040204" pitchFamily="34" charset="0"/>
              </a:rPr>
              <a:pPr>
                <a:spcBef>
                  <a:spcPct val="0"/>
                </a:spcBef>
              </a:pPr>
              <a:t>33</a:t>
            </a:fld>
            <a:endParaRPr lang="el-GR" altLang="el-GR" smtClean="0">
              <a:latin typeface="Tahoma" panose="020B0604030504040204" pitchFamily="34" charset="0"/>
            </a:endParaRPr>
          </a:p>
        </p:txBody>
      </p:sp>
    </p:spTree>
    <p:extLst>
      <p:ext uri="{BB962C8B-B14F-4D97-AF65-F5344CB8AC3E}">
        <p14:creationId xmlns:p14="http://schemas.microsoft.com/office/powerpoint/2010/main" val="178782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09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D8CCBC-BFF0-46CC-A5F1-C9D0E5DEE2BC}" type="slidenum">
              <a:rPr lang="el-GR" altLang="el-GR" smtClean="0">
                <a:latin typeface="Tahoma" panose="020B0604030504040204" pitchFamily="34" charset="0"/>
              </a:rPr>
              <a:pPr>
                <a:spcBef>
                  <a:spcPct val="0"/>
                </a:spcBef>
              </a:pPr>
              <a:t>34</a:t>
            </a:fld>
            <a:endParaRPr lang="el-GR" altLang="el-GR" smtClean="0">
              <a:latin typeface="Tahoma" panose="020B0604030504040204" pitchFamily="34" charset="0"/>
            </a:endParaRPr>
          </a:p>
        </p:txBody>
      </p:sp>
    </p:spTree>
    <p:extLst>
      <p:ext uri="{BB962C8B-B14F-4D97-AF65-F5344CB8AC3E}">
        <p14:creationId xmlns:p14="http://schemas.microsoft.com/office/powerpoint/2010/main" val="415192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70133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68253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34615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1370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930ACD1-F558-47B7-AFDA-970225816F97}" type="slidenum">
              <a:rPr lang="el-GR" altLang="el-GR" smtClean="0"/>
              <a:pPr>
                <a:defRPr/>
              </a:pPr>
              <a:t>‹#›</a:t>
            </a:fld>
            <a:endParaRPr lang="el-GR" altLang="el-GR"/>
          </a:p>
        </p:txBody>
      </p:sp>
    </p:spTree>
    <p:extLst>
      <p:ext uri="{BB962C8B-B14F-4D97-AF65-F5344CB8AC3E}">
        <p14:creationId xmlns:p14="http://schemas.microsoft.com/office/powerpoint/2010/main" val="99379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F69521B-396B-4AC8-9CDE-7DA43BD83303}" type="slidenum">
              <a:rPr lang="el-GR" altLang="el-GR" smtClean="0"/>
              <a:pPr>
                <a:defRPr/>
              </a:pPr>
              <a:t>‹#›</a:t>
            </a:fld>
            <a:endParaRPr lang="el-GR" altLang="el-GR"/>
          </a:p>
        </p:txBody>
      </p:sp>
    </p:spTree>
    <p:extLst>
      <p:ext uri="{BB962C8B-B14F-4D97-AF65-F5344CB8AC3E}">
        <p14:creationId xmlns:p14="http://schemas.microsoft.com/office/powerpoint/2010/main" val="1855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5E74962-2CF5-4334-9AE0-F72D4FAF12DD}" type="slidenum">
              <a:rPr lang="el-GR" altLang="el-GR" smtClean="0"/>
              <a:pPr>
                <a:defRPr/>
              </a:pPr>
              <a:t>‹#›</a:t>
            </a:fld>
            <a:endParaRPr lang="el-GR" altLang="el-GR"/>
          </a:p>
        </p:txBody>
      </p:sp>
    </p:spTree>
    <p:extLst>
      <p:ext uri="{BB962C8B-B14F-4D97-AF65-F5344CB8AC3E}">
        <p14:creationId xmlns:p14="http://schemas.microsoft.com/office/powerpoint/2010/main" val="22349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pPr>
              <a:defRPr/>
            </a:pPr>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pPr>
              <a:defRPr/>
            </a:pPr>
            <a:fld id="{3607B8C3-9BBB-40C7-85C0-20FA92DB205F}" type="slidenum">
              <a:rPr lang="el-GR" altLang="el-GR" smtClean="0"/>
              <a:pPr>
                <a:defRPr/>
              </a:pPr>
              <a:t>‹#›</a:t>
            </a:fld>
            <a:endParaRPr lang="el-GR" altLang="el-GR"/>
          </a:p>
        </p:txBody>
      </p:sp>
    </p:spTree>
    <p:extLst>
      <p:ext uri="{BB962C8B-B14F-4D97-AF65-F5344CB8AC3E}">
        <p14:creationId xmlns:p14="http://schemas.microsoft.com/office/powerpoint/2010/main" val="86722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3716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812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17C2A01-5B34-4E30-AE1A-2ED0C4918BCD}" type="slidenum">
              <a:rPr lang="el-GR" altLang="el-GR"/>
              <a:pPr>
                <a:defRPr/>
              </a:pPr>
              <a:t>‹#›</a:t>
            </a:fld>
            <a:endParaRPr lang="el-GR" altLang="el-GR"/>
          </a:p>
        </p:txBody>
      </p:sp>
    </p:spTree>
    <p:extLst>
      <p:ext uri="{BB962C8B-B14F-4D97-AF65-F5344CB8AC3E}">
        <p14:creationId xmlns:p14="http://schemas.microsoft.com/office/powerpoint/2010/main" val="381188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3716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81200"/>
            <a:ext cx="8229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7200" y="4114800"/>
            <a:ext cx="8229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6C97AEA-4976-49A2-B5BF-C035FE11A99E}" type="slidenum">
              <a:rPr lang="el-GR" altLang="el-GR"/>
              <a:pPr>
                <a:defRPr/>
              </a:pPr>
              <a:t>‹#›</a:t>
            </a:fld>
            <a:endParaRPr lang="el-GR" altLang="el-GR"/>
          </a:p>
        </p:txBody>
      </p:sp>
    </p:spTree>
    <p:extLst>
      <p:ext uri="{BB962C8B-B14F-4D97-AF65-F5344CB8AC3E}">
        <p14:creationId xmlns:p14="http://schemas.microsoft.com/office/powerpoint/2010/main" val="106522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n-US" sz="1200" b="0" baseline="0" dirty="0" smtClean="0">
                <a:latin typeface="+mn-lt"/>
              </a:rPr>
              <a:t>1.1</a:t>
            </a:r>
            <a:r>
              <a:rPr lang="el-GR" sz="1200" b="0" baseline="0" smtClean="0">
                <a:latin typeface="+mn-lt"/>
              </a:rPr>
              <a:t>: </a:t>
            </a:r>
            <a:r>
              <a:rPr lang="el-GR" sz="1200" b="0" baseline="0" smtClean="0">
                <a:latin typeface="+mn-lt"/>
              </a:rPr>
              <a:t>Το νευρικό σύστημα</a:t>
            </a:r>
            <a:endParaRPr lang="el-GR" sz="1200" b="0" baseline="0" dirty="0" smtClean="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386572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F71F4C8-B2C2-4D2D-83F7-1A19783B174C}" type="slidenum">
              <a:rPr lang="el-GR" altLang="el-GR" smtClean="0"/>
              <a:pPr>
                <a:defRPr/>
              </a:pPr>
              <a:t>‹#›</a:t>
            </a:fld>
            <a:endParaRPr lang="el-GR" altLang="el-GR"/>
          </a:p>
        </p:txBody>
      </p:sp>
    </p:spTree>
    <p:extLst>
      <p:ext uri="{BB962C8B-B14F-4D97-AF65-F5344CB8AC3E}">
        <p14:creationId xmlns:p14="http://schemas.microsoft.com/office/powerpoint/2010/main" val="131711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CD73D1C-6125-4243-9A85-8659FA52223F}" type="slidenum">
              <a:rPr lang="el-GR" altLang="el-GR" smtClean="0"/>
              <a:pPr>
                <a:defRPr/>
              </a:pPr>
              <a:t>‹#›</a:t>
            </a:fld>
            <a:endParaRPr lang="el-GR" altLang="el-GR"/>
          </a:p>
        </p:txBody>
      </p:sp>
    </p:spTree>
    <p:extLst>
      <p:ext uri="{BB962C8B-B14F-4D97-AF65-F5344CB8AC3E}">
        <p14:creationId xmlns:p14="http://schemas.microsoft.com/office/powerpoint/2010/main" val="194641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1CE2C093-D4B4-4F26-B093-7D02476C3BE8}" type="slidenum">
              <a:rPr lang="el-GR" altLang="el-GR" smtClean="0"/>
              <a:pPr>
                <a:defRPr/>
              </a:pPr>
              <a:t>‹#›</a:t>
            </a:fld>
            <a:endParaRPr lang="el-GR" altLang="el-GR"/>
          </a:p>
        </p:txBody>
      </p:sp>
    </p:spTree>
    <p:extLst>
      <p:ext uri="{BB962C8B-B14F-4D97-AF65-F5344CB8AC3E}">
        <p14:creationId xmlns:p14="http://schemas.microsoft.com/office/powerpoint/2010/main" val="259523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7EE2D16-DEE4-4612-9FD6-DD826392559D}" type="slidenum">
              <a:rPr lang="el-GR" altLang="el-GR" smtClean="0"/>
              <a:pPr>
                <a:defRPr/>
              </a:pPr>
              <a:t>‹#›</a:t>
            </a:fld>
            <a:endParaRPr lang="el-GR" altLang="el-GR"/>
          </a:p>
        </p:txBody>
      </p:sp>
    </p:spTree>
    <p:extLst>
      <p:ext uri="{BB962C8B-B14F-4D97-AF65-F5344CB8AC3E}">
        <p14:creationId xmlns:p14="http://schemas.microsoft.com/office/powerpoint/2010/main" val="134190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40130A5-492E-4F8B-A786-88D36420E552}" type="slidenum">
              <a:rPr lang="el-GR" altLang="el-GR" smtClean="0"/>
              <a:pPr>
                <a:defRPr/>
              </a:pPr>
              <a:t>‹#›</a:t>
            </a:fld>
            <a:endParaRPr lang="el-GR" altLang="el-GR"/>
          </a:p>
        </p:txBody>
      </p:sp>
    </p:spTree>
    <p:extLst>
      <p:ext uri="{BB962C8B-B14F-4D97-AF65-F5344CB8AC3E}">
        <p14:creationId xmlns:p14="http://schemas.microsoft.com/office/powerpoint/2010/main" val="3168496423"/>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22B5021-7C98-4BB9-B1DF-BA6B9C54068A}" type="slidenum">
              <a:rPr lang="el-GR" altLang="el-GR" smtClean="0"/>
              <a:pPr>
                <a:defRPr/>
              </a:pPr>
              <a:t>‹#›</a:t>
            </a:fld>
            <a:endParaRPr lang="el-GR" altLang="el-GR"/>
          </a:p>
        </p:txBody>
      </p:sp>
    </p:spTree>
    <p:extLst>
      <p:ext uri="{BB962C8B-B14F-4D97-AF65-F5344CB8AC3E}">
        <p14:creationId xmlns:p14="http://schemas.microsoft.com/office/powerpoint/2010/main" val="370903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07314DC-6921-496E-B644-F01301940581}" type="slidenum">
              <a:rPr lang="el-GR" altLang="el-GR" smtClean="0"/>
              <a:pPr>
                <a:defRPr/>
              </a:pPr>
              <a:t>‹#›</a:t>
            </a:fld>
            <a:endParaRPr lang="el-GR" altLang="el-GR"/>
          </a:p>
        </p:txBody>
      </p:sp>
    </p:spTree>
    <p:extLst>
      <p:ext uri="{BB962C8B-B14F-4D97-AF65-F5344CB8AC3E}">
        <p14:creationId xmlns:p14="http://schemas.microsoft.com/office/powerpoint/2010/main" val="258548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607B8C3-9BBB-40C7-85C0-20FA92DB205F}" type="slidenum">
              <a:rPr lang="el-GR" altLang="el-GR" smtClean="0"/>
              <a:pPr>
                <a:defRPr/>
              </a:pPr>
              <a:t>‹#›</a:t>
            </a:fld>
            <a:endParaRPr lang="el-GR" altLang="el-GR"/>
          </a:p>
        </p:txBody>
      </p:sp>
    </p:spTree>
    <p:extLst>
      <p:ext uri="{BB962C8B-B14F-4D97-AF65-F5344CB8AC3E}">
        <p14:creationId xmlns:p14="http://schemas.microsoft.com/office/powerpoint/2010/main" val="278197387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4" descr="Λογότυπο Πανεπιστήμιο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103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Τίτλος 1"/>
          <p:cNvSpPr>
            <a:spLocks noGrp="1"/>
          </p:cNvSpPr>
          <p:nvPr>
            <p:ph type="ctrTitle"/>
          </p:nvPr>
        </p:nvSpPr>
        <p:spPr>
          <a:xfrm>
            <a:off x="679450" y="1484313"/>
            <a:ext cx="7772400" cy="1470025"/>
          </a:xfrm>
        </p:spPr>
        <p:txBody>
          <a:bodyPr/>
          <a:lstStyle/>
          <a:p>
            <a:r>
              <a:rPr lang="el-GR" altLang="el-GR" dirty="0">
                <a:solidFill>
                  <a:srgbClr val="5075BC"/>
                </a:solidFill>
              </a:rPr>
              <a:t>Κινητικά προβλήματα Πολλαπλές αναπηρίες</a:t>
            </a:r>
            <a:endParaRPr lang="el-GR" altLang="el-GR" dirty="0" smtClean="0">
              <a:solidFill>
                <a:srgbClr val="5075BC"/>
              </a:solidFill>
            </a:endParaRPr>
          </a:p>
        </p:txBody>
      </p:sp>
      <p:sp>
        <p:nvSpPr>
          <p:cNvPr id="3" name="Υπότιτλος 2"/>
          <p:cNvSpPr>
            <a:spLocks noGrp="1"/>
          </p:cNvSpPr>
          <p:nvPr>
            <p:ph type="subTitle" idx="1"/>
          </p:nvPr>
        </p:nvSpPr>
        <p:spPr>
          <a:xfrm>
            <a:off x="323850" y="3384550"/>
            <a:ext cx="8135938" cy="2781300"/>
          </a:xfrm>
        </p:spPr>
        <p:txBody>
          <a:bodyPr>
            <a:noAutofit/>
          </a:bodyPr>
          <a:lstStyle/>
          <a:p>
            <a:pPr>
              <a:defRPr/>
            </a:pPr>
            <a:r>
              <a:rPr lang="el-GR" sz="2800" b="1" dirty="0">
                <a:solidFill>
                  <a:schemeClr val="tx1"/>
                </a:solidFill>
                <a:latin typeface="+mj-lt"/>
                <a:ea typeface="+mj-ea"/>
                <a:cs typeface="+mj-cs"/>
              </a:rPr>
              <a:t>Ενότητα </a:t>
            </a:r>
            <a:r>
              <a:rPr lang="el-GR" sz="2800" b="1" dirty="0" smtClean="0">
                <a:solidFill>
                  <a:schemeClr val="tx1"/>
                </a:solidFill>
                <a:latin typeface="+mj-lt"/>
                <a:ea typeface="+mj-ea"/>
                <a:cs typeface="+mj-cs"/>
              </a:rPr>
              <a:t>1</a:t>
            </a:r>
            <a:r>
              <a:rPr lang="en-US" sz="2800" b="1" dirty="0" smtClean="0">
                <a:solidFill>
                  <a:schemeClr val="tx1"/>
                </a:solidFill>
                <a:latin typeface="+mj-lt"/>
                <a:ea typeface="+mj-ea"/>
                <a:cs typeface="+mj-cs"/>
              </a:rPr>
              <a:t>.1 </a:t>
            </a:r>
          </a:p>
          <a:p>
            <a:pPr>
              <a:defRPr/>
            </a:pPr>
            <a:r>
              <a:rPr lang="el-GR" sz="2800" b="1" dirty="0" smtClean="0">
                <a:solidFill>
                  <a:srgbClr val="0070C0"/>
                </a:solidFill>
              </a:rPr>
              <a:t>Το νευρικό σύστημα</a:t>
            </a:r>
            <a:endParaRPr lang="en-US" sz="2800" b="1" dirty="0" smtClean="0">
              <a:solidFill>
                <a:srgbClr val="0070C0"/>
              </a:solidFill>
            </a:endParaRPr>
          </a:p>
          <a:p>
            <a:pPr>
              <a:defRPr/>
            </a:pPr>
            <a:endParaRPr lang="en-US" sz="2800" dirty="0" smtClean="0"/>
          </a:p>
          <a:p>
            <a:pPr>
              <a:defRPr/>
            </a:pPr>
            <a:r>
              <a:rPr lang="el-GR" sz="2400" dirty="0" smtClean="0"/>
              <a:t>Ι. </a:t>
            </a:r>
            <a:r>
              <a:rPr lang="el-GR" sz="2400" dirty="0" err="1" smtClean="0"/>
              <a:t>Νησιώτου</a:t>
            </a:r>
            <a:r>
              <a:rPr lang="el-GR" sz="2400" dirty="0" smtClean="0"/>
              <a:t> - Μαντέλου</a:t>
            </a:r>
            <a:endParaRPr lang="el-GR" sz="2400" dirty="0"/>
          </a:p>
          <a:p>
            <a:pPr>
              <a:defRPr/>
            </a:pPr>
            <a:r>
              <a:rPr lang="el-GR" sz="2400" dirty="0" smtClean="0"/>
              <a:t>Σχολή </a:t>
            </a:r>
            <a:r>
              <a:rPr lang="el-GR" sz="2400" dirty="0"/>
              <a:t>Ανθρωπιστικών και Κοινωνικών </a:t>
            </a:r>
            <a:r>
              <a:rPr lang="el-GR" sz="2400" dirty="0" smtClean="0"/>
              <a:t>Επιστημών  Παιδαγωγικό Τμήμα Ειδικής Αγωγής</a:t>
            </a:r>
            <a:endParaRPr lang="en-US" sz="2400" dirty="0" smtClean="0"/>
          </a:p>
          <a:p>
            <a:pPr>
              <a:defRPr/>
            </a:pPr>
            <a:endParaRPr 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dirty="0" smtClean="0"/>
              <a:t>Σωματικό νευρικό σύστημα 1/2</a:t>
            </a:r>
          </a:p>
        </p:txBody>
      </p:sp>
      <p:sp>
        <p:nvSpPr>
          <p:cNvPr id="13315" name="Rectangle 3"/>
          <p:cNvSpPr>
            <a:spLocks noGrp="1" noChangeArrowheads="1"/>
          </p:cNvSpPr>
          <p:nvPr>
            <p:ph idx="1"/>
          </p:nvPr>
        </p:nvSpPr>
        <p:spPr/>
        <p:txBody>
          <a:bodyPr/>
          <a:lstStyle/>
          <a:p>
            <a:pPr eaLnBrk="1" hangingPunct="1">
              <a:buFont typeface="Arial" panose="020B0604020202020204" pitchFamily="34" charset="0"/>
              <a:buNone/>
            </a:pPr>
            <a:r>
              <a:rPr lang="el-GR" altLang="el-GR" sz="4000" dirty="0" smtClean="0"/>
              <a:t>Συνειδητές λειτουργίες του σώματος</a:t>
            </a:r>
            <a:r>
              <a:rPr lang="en-US" altLang="el-GR" sz="4000" dirty="0" smtClean="0"/>
              <a:t>: </a:t>
            </a:r>
            <a:endParaRPr lang="el-GR" altLang="el-GR" sz="4000" dirty="0" smtClean="0"/>
          </a:p>
          <a:p>
            <a:pPr marL="0" indent="0" eaLnBrk="1" hangingPunct="1">
              <a:buFont typeface="Arial" panose="020B0604020202020204" pitchFamily="34" charset="0"/>
              <a:buNone/>
            </a:pPr>
            <a:r>
              <a:rPr lang="el-GR" altLang="el-GR" sz="4000" dirty="0" smtClean="0"/>
              <a:t>Βάδιση, χειρισμοί, ομιλία…, αλλά  και αισθητικότητα.  </a:t>
            </a:r>
          </a:p>
        </p:txBody>
      </p:sp>
    </p:spTree>
  </p:cSld>
  <p:clrMapOvr>
    <a:masterClrMapping/>
  </p:clrMapOvr>
  <p:transition>
    <p:sndAc>
      <p:stSnd>
        <p:snd r:embed="rId2"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Σωματικό νευρικό σύστημα </a:t>
            </a:r>
            <a:r>
              <a:rPr lang="el-GR" altLang="el-GR" dirty="0" smtClean="0"/>
              <a:t>2/2</a:t>
            </a:r>
            <a:endParaRPr lang="el-GR" dirty="0"/>
          </a:p>
        </p:txBody>
      </p:sp>
      <p:sp>
        <p:nvSpPr>
          <p:cNvPr id="14338" name="Rectangle 3"/>
          <p:cNvSpPr>
            <a:spLocks noGrp="1" noChangeArrowheads="1"/>
          </p:cNvSpPr>
          <p:nvPr>
            <p:ph idx="1"/>
          </p:nvPr>
        </p:nvSpPr>
        <p:spPr>
          <a:xfrm>
            <a:off x="457200" y="1600201"/>
            <a:ext cx="8229600" cy="4277072"/>
          </a:xfrm>
        </p:spPr>
        <p:txBody>
          <a:bodyPr/>
          <a:lstStyle/>
          <a:p>
            <a:pPr marL="0" indent="0">
              <a:buNone/>
            </a:pPr>
            <a:r>
              <a:rPr lang="el-GR" altLang="el-GR" sz="3600" dirty="0" smtClean="0"/>
              <a:t>Αποτελείται από τα περιφερικά νεύρα τα οποία εξέρχονται από τη σπονδυλική στήλη και διακλαδίζονται σε όλο το σώμα. Μεταφέρουν εντολές από τον εγκέφαλο προς  τους μυς (κινητικά νεύρα) ή πληροφορίες από το σώμα στον εγκέφαλο (αισθητικά νεύρα).</a:t>
            </a:r>
          </a:p>
        </p:txBody>
      </p:sp>
    </p:spTree>
  </p:cSld>
  <p:clrMapOvr>
    <a:masterClrMapping/>
  </p:clrMapOvr>
  <p:transition spd="slow">
    <p:pull dir="u"/>
    <p:sndAc>
      <p:stSnd>
        <p:snd r:embed="rId2" name="breez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539552" y="476672"/>
            <a:ext cx="8136904" cy="5693866"/>
          </a:xfrm>
          <a:prstGeom prst="rect">
            <a:avLst/>
          </a:prstGeom>
        </p:spPr>
        <p:txBody>
          <a:bodyPr wrap="square">
            <a:spAutoFit/>
          </a:bodyPr>
          <a:lstStyle/>
          <a:p>
            <a:pPr>
              <a:tabLst>
                <a:tab pos="228600" algn="l"/>
              </a:tabLst>
              <a:defRPr/>
            </a:pPr>
            <a:r>
              <a:rPr lang="el-GR" sz="2800" dirty="0">
                <a:solidFill>
                  <a:srgbClr val="000000"/>
                </a:solidFill>
                <a:latin typeface="+mn-lt"/>
                <a:ea typeface="Times New Roman" pitchFamily="18" charset="0"/>
                <a:cs typeface="ComicSansMS"/>
              </a:rPr>
              <a:t>Κάθε νεύρο διαθέτει κινητικές και αισθητικές νευρικές ίνες.</a:t>
            </a:r>
            <a:endParaRPr lang="el-GR" sz="1400" dirty="0">
              <a:latin typeface="+mn-lt"/>
            </a:endParaRPr>
          </a:p>
          <a:p>
            <a:pPr>
              <a:tabLst>
                <a:tab pos="228600" algn="l"/>
              </a:tabLst>
              <a:defRPr/>
            </a:pPr>
            <a:r>
              <a:rPr lang="el-GR" sz="2800" dirty="0">
                <a:solidFill>
                  <a:srgbClr val="000000"/>
                </a:solidFill>
                <a:latin typeface="+mn-lt"/>
                <a:ea typeface="Times New Roman" pitchFamily="18" charset="0"/>
                <a:cs typeface="ComicSansMS"/>
              </a:rPr>
              <a:t>Τα νευρικά ερεθίσματα από τα  περιφερειακά αισθητικά νεύρα (πληροφορίες από το περιβάλλον)  ταξιδεύουν κατά μήκος των αισθητικών νευρικών ινών που περνούν μέσα από το νωτιαίο μυελό μέχρι τον εγκέφαλο, (κεντρομόλος κατεύθυνση), όπου θα ερμηνευθούν. </a:t>
            </a:r>
            <a:endParaRPr lang="el-GR" sz="2800" dirty="0" smtClean="0">
              <a:solidFill>
                <a:srgbClr val="000000"/>
              </a:solidFill>
              <a:latin typeface="+mn-lt"/>
              <a:ea typeface="Times New Roman" pitchFamily="18" charset="0"/>
              <a:cs typeface="ComicSansMS"/>
            </a:endParaRPr>
          </a:p>
          <a:p>
            <a:pPr>
              <a:tabLst>
                <a:tab pos="228600" algn="l"/>
              </a:tabLst>
              <a:defRPr/>
            </a:pPr>
            <a:r>
              <a:rPr lang="el-GR" sz="2800" dirty="0" smtClean="0">
                <a:solidFill>
                  <a:srgbClr val="000000"/>
                </a:solidFill>
                <a:latin typeface="+mn-lt"/>
                <a:ea typeface="Times New Roman" pitchFamily="18" charset="0"/>
                <a:cs typeface="ComicSansMS"/>
              </a:rPr>
              <a:t>Αν </a:t>
            </a:r>
            <a:r>
              <a:rPr lang="el-GR" sz="2800" dirty="0">
                <a:solidFill>
                  <a:srgbClr val="000000"/>
                </a:solidFill>
                <a:latin typeface="+mn-lt"/>
                <a:ea typeface="Times New Roman" pitchFamily="18" charset="0"/>
                <a:cs typeface="ComicSansMS"/>
              </a:rPr>
              <a:t>ο εγκέφαλος δώσει εντολή για εκούσια κίνηση, αυτή θα μεταφερθεί με τις κινητικές ίνες πάλι μέσα από το νωτιαίο μυελό, και θα μεταδοθεί στα κινητικά περιφερειακά νεύρα, τα οποία θα δώσουν την εντολή για κίνηση στους μυς (φυγόκεντρη κατεύθυνση).</a:t>
            </a:r>
            <a:endParaRPr lang="el-GR"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 Ορθογώνιο"/>
          <p:cNvSpPr>
            <a:spLocks noChangeArrowheads="1"/>
          </p:cNvSpPr>
          <p:nvPr/>
        </p:nvSpPr>
        <p:spPr bwMode="auto">
          <a:xfrm>
            <a:off x="1116013" y="1052513"/>
            <a:ext cx="73437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3600" dirty="0">
                <a:latin typeface="Tahoma" panose="020B0604030504040204" pitchFamily="34" charset="0"/>
              </a:rPr>
              <a:t>Ο άνθρωπος δέχεται πληροφορίες από το περιβάλλον του μέσω ποικίλλων αισθητικών υποδοχέων. </a:t>
            </a:r>
            <a:r>
              <a:rPr lang="en-US" altLang="el-GR" sz="3600" dirty="0">
                <a:latin typeface="Tahoma" panose="020B0604030504040204" pitchFamily="34" charset="0"/>
              </a:rPr>
              <a:t>O</a:t>
            </a:r>
            <a:r>
              <a:rPr lang="el-GR" altLang="el-GR" sz="3600" dirty="0">
                <a:latin typeface="Tahoma" panose="020B0604030504040204" pitchFamily="34" charset="0"/>
              </a:rPr>
              <a:t>ι πληροφορίες αυτές μεταβιβάζονται στον εγκέφαλο, </a:t>
            </a:r>
            <a:r>
              <a:rPr lang="el-GR" altLang="el-GR" sz="3600" dirty="0" smtClean="0">
                <a:latin typeface="Tahoma" panose="020B0604030504040204" pitchFamily="34" charset="0"/>
              </a:rPr>
              <a:t>ο </a:t>
            </a:r>
            <a:r>
              <a:rPr lang="el-GR" altLang="el-GR" sz="3600" dirty="0">
                <a:latin typeface="Tahoma" panose="020B0604030504040204" pitchFamily="34" charset="0"/>
              </a:rPr>
              <a:t>οποίος τις ερμηνεύει και στέλνει εντολές κίνησης   στους μυς</a:t>
            </a:r>
            <a:r>
              <a:rPr lang="el-GR" altLang="el-GR" sz="3600" dirty="0" smtClean="0">
                <a:latin typeface="Tahoma" panose="020B0604030504040204" pitchFamily="34" charset="0"/>
              </a:rPr>
              <a:t>.</a:t>
            </a:r>
            <a:endParaRPr lang="el-GR" altLang="el-GR" sz="3600" dirty="0">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052736"/>
            <a:ext cx="7632848" cy="4524315"/>
          </a:xfrm>
          <a:prstGeom prst="rect">
            <a:avLst/>
          </a:prstGeom>
        </p:spPr>
        <p:txBody>
          <a:bodyPr wrap="square">
            <a:spAutoFit/>
          </a:bodyPr>
          <a:lstStyle/>
          <a:p>
            <a:pPr eaLnBrk="1" hangingPunct="1">
              <a:defRPr/>
            </a:pPr>
            <a:r>
              <a:rPr lang="en-US" sz="3600" dirty="0">
                <a:latin typeface="+mj-lt"/>
              </a:rPr>
              <a:t>H</a:t>
            </a:r>
            <a:r>
              <a:rPr lang="el-GR" sz="3600" dirty="0">
                <a:latin typeface="+mj-lt"/>
              </a:rPr>
              <a:t> πρόσληψη   των πληροφοριών και η διαβίβαση των εντολών γίνεται, μέσω των αισθητικών και κινητικών νεύρων αντίστοιχα. Το αισθητικό και το κινητικό σύστημα επικοινωνούν συνέχεια μεταξύ τους και ελέγχουν την αλληλεπίδραση του οργανισμού με το περιβάλλον του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smtClean="0"/>
              <a:t>Κύτταρα του Νευρικού συστήματος</a:t>
            </a:r>
          </a:p>
        </p:txBody>
      </p:sp>
      <p:sp>
        <p:nvSpPr>
          <p:cNvPr id="204809" name="Rectangle 9"/>
          <p:cNvSpPr>
            <a:spLocks noGrp="1" noChangeArrowheads="1"/>
          </p:cNvSpPr>
          <p:nvPr>
            <p:ph idx="1"/>
          </p:nvPr>
        </p:nvSpPr>
        <p:spPr>
          <a:xfrm>
            <a:off x="1835696" y="1412776"/>
            <a:ext cx="4896544" cy="4525963"/>
          </a:xfrm>
        </p:spPr>
        <p:txBody>
          <a:bodyPr/>
          <a:lstStyle/>
          <a:p>
            <a:pPr eaLnBrk="1" hangingPunct="1">
              <a:buFont typeface="Arial" panose="020B0604020202020204" pitchFamily="34" charset="0"/>
              <a:buNone/>
            </a:pPr>
            <a:r>
              <a:rPr lang="el-GR" altLang="el-GR" sz="4000" dirty="0" smtClean="0"/>
              <a:t>Δύο κατηγορίες</a:t>
            </a:r>
            <a:r>
              <a:rPr lang="en-US" altLang="el-GR" sz="4000" dirty="0" smtClean="0"/>
              <a:t>:</a:t>
            </a:r>
            <a:endParaRPr lang="el-GR" altLang="el-GR" sz="4000" dirty="0" smtClean="0"/>
          </a:p>
          <a:p>
            <a:pPr eaLnBrk="1" hangingPunct="1">
              <a:buFont typeface="Arial" panose="020B0604020202020204" pitchFamily="34" charset="0"/>
              <a:buNone/>
            </a:pPr>
            <a:endParaRPr lang="en-US" altLang="el-GR" sz="4000" dirty="0" smtClean="0"/>
          </a:p>
          <a:p>
            <a:pPr marL="742950" indent="-742950" eaLnBrk="1" hangingPunct="1">
              <a:buFont typeface="+mj-lt"/>
              <a:buAutoNum type="arabicPeriod"/>
            </a:pPr>
            <a:r>
              <a:rPr lang="el-GR" altLang="el-GR" sz="4000" b="1" dirty="0" smtClean="0"/>
              <a:t>Νευρώνες </a:t>
            </a:r>
          </a:p>
          <a:p>
            <a:pPr marL="742950" indent="-742950" eaLnBrk="1" hangingPunct="1">
              <a:buFont typeface="+mj-lt"/>
              <a:buAutoNum type="arabicPeriod"/>
            </a:pPr>
            <a:r>
              <a:rPr lang="el-GR" altLang="el-GR" sz="4000" b="1" dirty="0" err="1" smtClean="0"/>
              <a:t>Γλοιακά</a:t>
            </a:r>
            <a:r>
              <a:rPr lang="el-GR" altLang="el-GR" sz="4000" b="1" dirty="0" smtClean="0"/>
              <a:t> κύτταρα</a:t>
            </a:r>
          </a:p>
        </p:txBody>
      </p:sp>
    </p:spTree>
  </p:cSld>
  <p:clrMapOvr>
    <a:masterClrMapping/>
  </p:clrMapOvr>
  <p:transition>
    <p:sndAc>
      <p:stSnd>
        <p:snd r:embed="rId2" name="suc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stCondLst>
                                            <p:cond delay="0"/>
                                          </p:stCondLst>
                                        </p:cTn>
                                        <p:tgtEl>
                                          <p:spTgt spid="204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09">
                                            <p:txEl>
                                              <p:pRg st="0" end="0"/>
                                            </p:txEl>
                                          </p:spTgt>
                                        </p:tgtEl>
                                        <p:attrNameLst>
                                          <p:attrName>style.visibility</p:attrName>
                                        </p:attrNameLst>
                                      </p:cBhvr>
                                      <p:to>
                                        <p:strVal val="visible"/>
                                      </p:to>
                                    </p:set>
                                    <p:animEffect transition="in" filter="fade">
                                      <p:cBhvr>
                                        <p:cTn id="12" dur="500">
                                          <p:stCondLst>
                                            <p:cond delay="0"/>
                                          </p:stCondLst>
                                        </p:cTn>
                                        <p:tgtEl>
                                          <p:spTgt spid="2048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09">
                                            <p:txEl>
                                              <p:pRg st="2" end="2"/>
                                            </p:txEl>
                                          </p:spTgt>
                                        </p:tgtEl>
                                        <p:attrNameLst>
                                          <p:attrName>style.visibility</p:attrName>
                                        </p:attrNameLst>
                                      </p:cBhvr>
                                      <p:to>
                                        <p:strVal val="visible"/>
                                      </p:to>
                                    </p:set>
                                    <p:animEffect transition="in" filter="fade">
                                      <p:cBhvr>
                                        <p:cTn id="17" dur="500">
                                          <p:stCondLst>
                                            <p:cond delay="0"/>
                                          </p:stCondLst>
                                        </p:cTn>
                                        <p:tgtEl>
                                          <p:spTgt spid="2048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09">
                                            <p:txEl>
                                              <p:pRg st="3" end="3"/>
                                            </p:txEl>
                                          </p:spTgt>
                                        </p:tgtEl>
                                        <p:attrNameLst>
                                          <p:attrName>style.visibility</p:attrName>
                                        </p:attrNameLst>
                                      </p:cBhvr>
                                      <p:to>
                                        <p:strVal val="visible"/>
                                      </p:to>
                                    </p:set>
                                    <p:animEffect transition="in" filter="fade">
                                      <p:cBhvr>
                                        <p:cTn id="22" dur="500">
                                          <p:stCondLst>
                                            <p:cond delay="0"/>
                                          </p:stCondLst>
                                        </p:cTn>
                                        <p:tgtEl>
                                          <p:spTgt spid="2048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05" y="461346"/>
            <a:ext cx="7129462"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6 - Θέση κειμένου"/>
          <p:cNvSpPr>
            <a:spLocks noGrp="1"/>
          </p:cNvSpPr>
          <p:nvPr>
            <p:ph idx="1"/>
          </p:nvPr>
        </p:nvSpPr>
        <p:spPr>
          <a:xfrm>
            <a:off x="395536" y="5157192"/>
            <a:ext cx="8229600" cy="1296144"/>
          </a:xfrm>
        </p:spPr>
        <p:txBody>
          <a:bodyPr/>
          <a:lstStyle/>
          <a:p>
            <a:pPr marL="0" indent="0" eaLnBrk="1" hangingPunct="1">
              <a:buNone/>
            </a:pPr>
            <a:r>
              <a:rPr lang="el-GR" altLang="el-GR" sz="2000" dirty="0" smtClean="0"/>
              <a:t>Κύτταρα του νευρικού συστήματος.: νευρώνες (Ν) και νευρογλοιακά  κύτταρα: </a:t>
            </a:r>
            <a:r>
              <a:rPr lang="el-GR" altLang="el-GR" sz="2000" dirty="0" err="1" smtClean="0"/>
              <a:t>αστροκύτταρα</a:t>
            </a:r>
            <a:r>
              <a:rPr lang="el-GR" altLang="el-GR" sz="2000" dirty="0" smtClean="0"/>
              <a:t> (Α) και </a:t>
            </a:r>
            <a:r>
              <a:rPr lang="el-GR" altLang="el-GR" sz="2000" dirty="0" err="1" smtClean="0"/>
              <a:t>ολιγοδενδροκύτταρα</a:t>
            </a:r>
            <a:r>
              <a:rPr lang="el-GR" altLang="el-GR" sz="2000" dirty="0" smtClean="0"/>
              <a:t> (Ο), που παράγουν τη </a:t>
            </a:r>
            <a:r>
              <a:rPr lang="el-GR" altLang="el-GR" sz="2000" dirty="0" err="1" smtClean="0"/>
              <a:t>μυελίνη</a:t>
            </a:r>
            <a:r>
              <a:rPr lang="el-GR" altLang="el-GR" sz="2000" dirty="0" smtClean="0"/>
              <a:t> (Μ). Πηγή</a:t>
            </a:r>
            <a:r>
              <a:rPr lang="en-US" altLang="el-GR" sz="2000" dirty="0" smtClean="0"/>
              <a:t>: </a:t>
            </a:r>
            <a:r>
              <a:rPr lang="fr-FR" altLang="el-GR" sz="2000" dirty="0" smtClean="0"/>
              <a:t>Amiel-Tison, C. (2004). </a:t>
            </a:r>
            <a:r>
              <a:rPr lang="fr-FR" altLang="el-GR" sz="2000" i="1" dirty="0" smtClean="0"/>
              <a:t>L’ infirmité motrice d’ origine cérébrale. </a:t>
            </a:r>
            <a:r>
              <a:rPr lang="fr-FR" altLang="el-GR" sz="2000" dirty="0" smtClean="0"/>
              <a:t>Paris : Masson</a:t>
            </a:r>
            <a:endParaRPr lang="el-GR" altLang="el-GR" sz="2000" dirty="0" smtClean="0"/>
          </a:p>
          <a:p>
            <a:pPr marL="0" indent="0" eaLnBrk="1" hangingPunct="1">
              <a:buNone/>
            </a:pPr>
            <a:endParaRPr lang="el-GR" altLang="el-GR"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6 - Ορθογώνιο"/>
          <p:cNvSpPr>
            <a:spLocks noChangeArrowheads="1"/>
          </p:cNvSpPr>
          <p:nvPr/>
        </p:nvSpPr>
        <p:spPr bwMode="auto">
          <a:xfrm>
            <a:off x="827584" y="692696"/>
            <a:ext cx="734481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800" b="1" dirty="0" err="1">
                <a:ea typeface="Times New Roman" panose="02020603050405020304" pitchFamily="18" charset="0"/>
                <a:cs typeface="Arial" panose="020B0604020202020204" pitchFamily="34" charset="0"/>
              </a:rPr>
              <a:t>Γλοιακά</a:t>
            </a:r>
            <a:r>
              <a:rPr lang="el-GR" altLang="el-GR" sz="2800" b="1" dirty="0">
                <a:ea typeface="Times New Roman" panose="02020603050405020304" pitchFamily="18" charset="0"/>
                <a:cs typeface="Arial" panose="020B0604020202020204" pitchFamily="34" charset="0"/>
              </a:rPr>
              <a:t> κύτταρα:</a:t>
            </a:r>
            <a:r>
              <a:rPr lang="el-GR" altLang="el-GR" sz="2800" b="1" dirty="0">
                <a:solidFill>
                  <a:srgbClr val="000000"/>
                </a:solidFill>
                <a:ea typeface="Times New Roman" panose="02020603050405020304" pitchFamily="18" charset="0"/>
                <a:cs typeface="ComicSansMS-Bold"/>
              </a:rPr>
              <a:t> </a:t>
            </a:r>
            <a:r>
              <a:rPr lang="el-GR" altLang="el-GR" sz="2800" dirty="0">
                <a:solidFill>
                  <a:srgbClr val="000000"/>
                </a:solidFill>
                <a:ea typeface="Times New Roman" panose="02020603050405020304" pitchFamily="18" charset="0"/>
                <a:cs typeface="ComicSansMS"/>
              </a:rPr>
              <a:t>συμβάλλουν σημαντικά στην ανάπτυξη του νευρικού συστήματος και στη λειτουργία του εγκεφάλου. Ενώ είναι περισσότερα σε αριθμό, δε μεταδίδουν την πληροφορία με τον ίδιο τρόπο που τη μεταδίδουν οι νευρώνες.</a:t>
            </a:r>
            <a:endParaRPr lang="el-GR" altLang="el-GR" sz="2800" dirty="0"/>
          </a:p>
          <a:p>
            <a:pPr>
              <a:spcBef>
                <a:spcPct val="0"/>
              </a:spcBef>
              <a:buFontTx/>
              <a:buNone/>
            </a:pPr>
            <a:endParaRPr lang="el-GR" altLang="el-GR" sz="2800" dirty="0">
              <a:cs typeface="Times New Roman" panose="02020603050405020304" pitchFamily="18" charset="0"/>
            </a:endParaRPr>
          </a:p>
          <a:p>
            <a:pPr>
              <a:spcBef>
                <a:spcPct val="0"/>
              </a:spcBef>
              <a:buFontTx/>
              <a:buNone/>
            </a:pPr>
            <a:r>
              <a:rPr lang="el-GR" altLang="el-GR" sz="2800" dirty="0">
                <a:cs typeface="Times New Roman" panose="02020603050405020304" pitchFamily="18" charset="0"/>
              </a:rPr>
              <a:t>(Α) </a:t>
            </a:r>
            <a:r>
              <a:rPr lang="el-GR" altLang="el-GR" sz="2800" dirty="0" err="1">
                <a:cs typeface="Times New Roman" panose="02020603050405020304" pitchFamily="18" charset="0"/>
              </a:rPr>
              <a:t>αστροκύτταρα</a:t>
            </a:r>
            <a:r>
              <a:rPr lang="el-GR" altLang="el-GR" sz="2800" dirty="0">
                <a:cs typeface="Times New Roman" panose="02020603050405020304" pitchFamily="18" charset="0"/>
              </a:rPr>
              <a:t>: σχηματίζουν μία “κερήθρα” που προστατεύει και τρέφει τους νευρώνες </a:t>
            </a:r>
          </a:p>
          <a:p>
            <a:pPr>
              <a:spcBef>
                <a:spcPct val="0"/>
              </a:spcBef>
              <a:buFontTx/>
              <a:buNone/>
            </a:pPr>
            <a:r>
              <a:rPr lang="el-GR" altLang="el-GR" sz="2800" dirty="0">
                <a:cs typeface="Times New Roman" panose="02020603050405020304" pitchFamily="18" charset="0"/>
              </a:rPr>
              <a:t>(Ο) </a:t>
            </a:r>
            <a:r>
              <a:rPr lang="el-GR" altLang="el-GR" sz="2800" dirty="0" err="1">
                <a:cs typeface="Times New Roman" panose="02020603050405020304" pitchFamily="18" charset="0"/>
              </a:rPr>
              <a:t>ολιγοδενδροκύτταρα</a:t>
            </a:r>
            <a:r>
              <a:rPr lang="el-GR" altLang="el-GR" sz="2800" dirty="0">
                <a:cs typeface="Times New Roman" panose="02020603050405020304" pitchFamily="18" charset="0"/>
              </a:rPr>
              <a:t>:  παράγουν τη </a:t>
            </a:r>
            <a:r>
              <a:rPr lang="el-GR" altLang="el-GR" sz="2800" dirty="0" err="1">
                <a:cs typeface="Times New Roman" panose="02020603050405020304" pitchFamily="18" charset="0"/>
              </a:rPr>
              <a:t>μυελίνη</a:t>
            </a:r>
            <a:r>
              <a:rPr lang="el-GR" altLang="el-GR" sz="2800" dirty="0">
                <a:cs typeface="Times New Roman" panose="02020603050405020304" pitchFamily="18" charset="0"/>
              </a:rPr>
              <a:t> (Μ). </a:t>
            </a:r>
            <a:endParaRPr lang="el-GR" altLang="el-GR"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3" descr="neuro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12776"/>
            <a:ext cx="36004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2 - Τίτλος"/>
          <p:cNvSpPr>
            <a:spLocks noGrp="1"/>
          </p:cNvSpPr>
          <p:nvPr>
            <p:ph type="title"/>
          </p:nvPr>
        </p:nvSpPr>
        <p:spPr/>
        <p:txBody>
          <a:bodyPr/>
          <a:lstStyle/>
          <a:p>
            <a:pPr eaLnBrk="1" hangingPunct="1"/>
            <a:r>
              <a:rPr lang="el-GR" altLang="el-GR" smtClean="0"/>
              <a:t>Νευρώνες</a:t>
            </a:r>
          </a:p>
        </p:txBody>
      </p:sp>
      <p:sp>
        <p:nvSpPr>
          <p:cNvPr id="4" name="3 - Θέση περιεχομένου"/>
          <p:cNvSpPr>
            <a:spLocks noGrp="1"/>
          </p:cNvSpPr>
          <p:nvPr>
            <p:ph idx="1"/>
          </p:nvPr>
        </p:nvSpPr>
        <p:spPr>
          <a:xfrm>
            <a:off x="323528" y="1433840"/>
            <a:ext cx="4402832" cy="4525963"/>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el-GR" dirty="0" smtClean="0"/>
              <a:t>     Τα πιο εξειδικευμένα κύτταρα του Νευρικού Συστήματος, επιφορτισμένα με την αποθήκευση και τη μετάδοση της πληροφορίας. </a:t>
            </a:r>
          </a:p>
          <a:p>
            <a:pPr eaLnBrk="1" fontAlgn="auto" hangingPunct="1">
              <a:spcAft>
                <a:spcPts val="0"/>
              </a:spcAft>
              <a:buFont typeface="Arial" panose="020B0604020202020204" pitchFamily="34" charset="0"/>
              <a:buNone/>
              <a:defRPr/>
            </a:pPr>
            <a:r>
              <a:rPr lang="el-GR" dirty="0" smtClean="0"/>
              <a:t>     Ο εγκέφαλος περιέχει 100- 200 δισεκατομμύρια νευρώνες. Τα κυτταρικά σώματα των νευρώνων, των οποίων το χρώμα είναι γκρίζο, οργανώνονται σε ομάδες στον εγκέφαλο και το νωτιαίο μυελό (φαιά ουσία).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altLang="el-GR" dirty="0" smtClean="0"/>
              <a:t>200 δισεκατομμύρια νευρώνες</a:t>
            </a:r>
          </a:p>
        </p:txBody>
      </p:sp>
      <p:sp>
        <p:nvSpPr>
          <p:cNvPr id="23555"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dirty="0" smtClean="0"/>
              <a:t>    Κατά τη γέννηση, το ΚΝΣ διαθέτει περίπου 200 δισεκατομμύρια νευρώνες. Λόγω της μεγάλης τους εξειδίκευσης, έχουν χάσει την ικανότητα να πολλαπλασιάζονται. Μ’ αυτούς τους νευρώνες θα περάσουμε τη ζωή μας, και ίσως θα απωλέσουμε κάποιους με το πέρασμα της ηλικίας…..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l-GR" altLang="el-GR" b="1" dirty="0" smtClean="0"/>
              <a:t>Τ</a:t>
            </a:r>
            <a:r>
              <a:rPr lang="en-US" altLang="el-GR" b="1" dirty="0" smtClean="0"/>
              <a:t>o</a:t>
            </a:r>
            <a:r>
              <a:rPr lang="el-GR" altLang="el-GR" b="1" dirty="0" smtClean="0"/>
              <a:t> </a:t>
            </a:r>
            <a:r>
              <a:rPr lang="el-GR" altLang="el-GR" dirty="0"/>
              <a:t>ν</a:t>
            </a:r>
            <a:r>
              <a:rPr lang="el-GR" altLang="el-GR" dirty="0" smtClean="0"/>
              <a:t>ευρικό σύστημα 1/2</a:t>
            </a:r>
            <a:endParaRPr lang="el-GR" altLang="el-GR" b="1" dirty="0" smtClean="0"/>
          </a:p>
        </p:txBody>
      </p:sp>
      <p:pic>
        <p:nvPicPr>
          <p:cNvPr id="5124" name="Picture 10" descr="http://www.theluklinskispineclinic.com/img/backrack/somatic_nervous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354039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9" name="Picture 6" descr="Neuron_el[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31640" y="2669446"/>
            <a:ext cx="6270582" cy="3299585"/>
          </a:xfrm>
          <a:noFill/>
        </p:spPr>
      </p:pic>
      <p:sp>
        <p:nvSpPr>
          <p:cNvPr id="207875" name="Rectangle 3"/>
          <p:cNvSpPr>
            <a:spLocks noGrp="1" noChangeArrowheads="1"/>
          </p:cNvSpPr>
          <p:nvPr>
            <p:ph type="body" sz="half" idx="4294967295"/>
          </p:nvPr>
        </p:nvSpPr>
        <p:spPr>
          <a:xfrm>
            <a:off x="611560" y="332657"/>
            <a:ext cx="8362950" cy="2304256"/>
          </a:xfrm>
        </p:spPr>
        <p:txBody>
          <a:bodyPr/>
          <a:lstStyle/>
          <a:p>
            <a:pPr eaLnBrk="1" hangingPunct="1">
              <a:buFont typeface="Wingdings" panose="05000000000000000000" pitchFamily="2" charset="2"/>
              <a:buNone/>
            </a:pPr>
            <a:r>
              <a:rPr lang="el-GR" altLang="el-GR" sz="2800" dirty="0" smtClean="0"/>
              <a:t>Ο νευρώνας διαθέτει κυτταρικό σώμα και πυρήνα</a:t>
            </a:r>
          </a:p>
          <a:p>
            <a:pPr eaLnBrk="1" hangingPunct="1">
              <a:buFont typeface="Wingdings" panose="05000000000000000000" pitchFamily="2" charset="2"/>
              <a:buNone/>
            </a:pPr>
            <a:r>
              <a:rPr lang="el-GR" altLang="el-GR" sz="2800" dirty="0" smtClean="0"/>
              <a:t>Οι </a:t>
            </a:r>
            <a:r>
              <a:rPr lang="el-GR" altLang="el-GR" sz="2800" dirty="0" err="1" smtClean="0"/>
              <a:t>προσεκβολές</a:t>
            </a:r>
            <a:r>
              <a:rPr lang="el-GR" altLang="el-GR" sz="2800" dirty="0" smtClean="0"/>
              <a:t> του είναι</a:t>
            </a:r>
            <a:r>
              <a:rPr lang="en-US" altLang="el-GR" sz="2800" dirty="0" smtClean="0"/>
              <a:t>:</a:t>
            </a:r>
            <a:r>
              <a:rPr lang="el-GR" altLang="el-GR" sz="2800" dirty="0" smtClean="0"/>
              <a:t> </a:t>
            </a:r>
          </a:p>
          <a:p>
            <a:pPr eaLnBrk="1" hangingPunct="1">
              <a:buFont typeface="Wingdings" panose="05000000000000000000" pitchFamily="2" charset="2"/>
              <a:buNone/>
            </a:pPr>
            <a:r>
              <a:rPr lang="el-GR" altLang="el-GR" sz="2800" dirty="0" smtClean="0"/>
              <a:t>οι </a:t>
            </a:r>
            <a:r>
              <a:rPr lang="el-GR" altLang="el-GR" sz="2800" dirty="0" err="1" smtClean="0"/>
              <a:t>δενδρίτες</a:t>
            </a:r>
            <a:r>
              <a:rPr lang="el-GR" altLang="el-GR" sz="2800" dirty="0" smtClean="0"/>
              <a:t>, των οποίων ο αριθμός αυξάνεται συνεχώς</a:t>
            </a:r>
          </a:p>
          <a:p>
            <a:pPr eaLnBrk="1" hangingPunct="1">
              <a:buFont typeface="Wingdings" panose="05000000000000000000" pitchFamily="2" charset="2"/>
              <a:buNone/>
            </a:pPr>
            <a:r>
              <a:rPr lang="el-GR" altLang="el-GR" sz="2800" dirty="0" smtClean="0"/>
              <a:t>και ο </a:t>
            </a:r>
            <a:r>
              <a:rPr lang="el-GR" altLang="el-GR" sz="2800" dirty="0" err="1" smtClean="0"/>
              <a:t>νευράξονας</a:t>
            </a:r>
            <a:r>
              <a:rPr lang="el-GR" altLang="el-GR" sz="2800" dirty="0" smtClean="0"/>
              <a:t>, ο οποίος επιμηκύνεται </a:t>
            </a:r>
          </a:p>
          <a:p>
            <a:pPr eaLnBrk="1" hangingPunct="1">
              <a:buFont typeface="Wingdings" panose="05000000000000000000" pitchFamily="2" charset="2"/>
              <a:buNone/>
            </a:pPr>
            <a:endParaRPr lang="el-GR" altLang="el-GR" sz="2800" dirty="0" smtClean="0"/>
          </a:p>
        </p:txBody>
      </p:sp>
    </p:spTree>
  </p:cSld>
  <p:clrMapOvr>
    <a:masterClrMapping/>
  </p:clrMapOvr>
  <p:transition spd="slow">
    <p:strips dir="rd"/>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fade">
                                      <p:cBhvr>
                                        <p:cTn id="7" dur="1000">
                                          <p:stCondLst>
                                            <p:cond delay="0"/>
                                          </p:stCondLst>
                                        </p:cTn>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fade">
                                      <p:cBhvr>
                                        <p:cTn id="12" dur="1000">
                                          <p:stCondLst>
                                            <p:cond delay="0"/>
                                          </p:stCondLst>
                                        </p:cTn>
                                        <p:tgtEl>
                                          <p:spTgt spid="207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fade">
                                      <p:cBhvr>
                                        <p:cTn id="17" dur="1000">
                                          <p:stCondLst>
                                            <p:cond delay="0"/>
                                          </p:stCondLst>
                                        </p:cTn>
                                        <p:tgtEl>
                                          <p:spTgt spid="207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fade">
                                      <p:cBhvr>
                                        <p:cTn id="22" dur="1000">
                                          <p:stCondLst>
                                            <p:cond delay="0"/>
                                          </p:stCondLst>
                                        </p:cTn>
                                        <p:tgtEl>
                                          <p:spTgt spid="207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
            </a:r>
            <a:br>
              <a:rPr lang="el-GR" dirty="0" smtClean="0"/>
            </a:br>
            <a:endParaRPr lang="el-GR" dirty="0" smtClean="0"/>
          </a:p>
        </p:txBody>
      </p:sp>
      <p:sp>
        <p:nvSpPr>
          <p:cNvPr id="25603" name="5 - Θέση περιεχομένου"/>
          <p:cNvSpPr>
            <a:spLocks noGrp="1"/>
          </p:cNvSpPr>
          <p:nvPr>
            <p:ph idx="1"/>
          </p:nvPr>
        </p:nvSpPr>
        <p:spPr>
          <a:xfrm>
            <a:off x="539552" y="1261995"/>
            <a:ext cx="4032448" cy="3175118"/>
          </a:xfrm>
        </p:spPr>
        <p:txBody>
          <a:bodyPr/>
          <a:lstStyle/>
          <a:p>
            <a:pPr eaLnBrk="1" hangingPunct="1">
              <a:buFont typeface="Arial" panose="020B0604020202020204" pitchFamily="34" charset="0"/>
              <a:buNone/>
            </a:pPr>
            <a:r>
              <a:rPr lang="el-GR" altLang="el-GR" dirty="0" smtClean="0"/>
              <a:t>   Σώμα του νευρώνα</a:t>
            </a:r>
            <a:r>
              <a:rPr lang="en-US" altLang="el-GR" dirty="0" smtClean="0"/>
              <a:t>:</a:t>
            </a:r>
          </a:p>
          <a:p>
            <a:pPr eaLnBrk="1" hangingPunct="1"/>
            <a:r>
              <a:rPr lang="el-GR" altLang="el-GR" dirty="0" smtClean="0"/>
              <a:t>Επιβίωση του νευρώνα</a:t>
            </a:r>
          </a:p>
          <a:p>
            <a:pPr eaLnBrk="1" hangingPunct="1"/>
            <a:r>
              <a:rPr lang="el-GR" altLang="el-GR" dirty="0" smtClean="0"/>
              <a:t>Παραγωγή ηλεκτρικών σημάτων</a:t>
            </a:r>
          </a:p>
        </p:txBody>
      </p:sp>
      <p:sp>
        <p:nvSpPr>
          <p:cNvPr id="25604" name="10 - Θέση περιεχομένου"/>
          <p:cNvSpPr>
            <a:spLocks noGrp="1"/>
          </p:cNvSpPr>
          <p:nvPr>
            <p:ph sz="half" idx="4294967295"/>
          </p:nvPr>
        </p:nvSpPr>
        <p:spPr>
          <a:xfrm>
            <a:off x="5292080" y="1261994"/>
            <a:ext cx="3299155" cy="1668149"/>
          </a:xfrm>
        </p:spPr>
        <p:txBody>
          <a:bodyPr wrap="square">
            <a:spAutoFit/>
          </a:bodyPr>
          <a:lstStyle/>
          <a:p>
            <a:pPr eaLnBrk="1" hangingPunct="1">
              <a:buFont typeface="Arial" panose="020B0604020202020204" pitchFamily="34" charset="0"/>
              <a:buNone/>
            </a:pPr>
            <a:r>
              <a:rPr lang="el-GR" altLang="el-GR" dirty="0" smtClean="0"/>
              <a:t>    </a:t>
            </a:r>
            <a:r>
              <a:rPr lang="el-GR" altLang="el-GR" dirty="0" err="1" smtClean="0"/>
              <a:t>Νευράξονας</a:t>
            </a:r>
            <a:r>
              <a:rPr lang="en-US" altLang="el-GR" dirty="0" smtClean="0"/>
              <a:t> :</a:t>
            </a:r>
            <a:r>
              <a:rPr lang="el-GR" altLang="el-GR" dirty="0" smtClean="0"/>
              <a:t> </a:t>
            </a:r>
          </a:p>
          <a:p>
            <a:pPr eaLnBrk="1" hangingPunct="1">
              <a:buFont typeface="Arial" panose="020B0604020202020204" pitchFamily="34" charset="0"/>
              <a:buNone/>
            </a:pPr>
            <a:r>
              <a:rPr lang="el-GR" altLang="el-GR" dirty="0" smtClean="0"/>
              <a:t>    μεταφορά του μηνύματος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ixabay.com/static/uploads/photo/2013/07/12/12/33/nerve-cell-145909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6096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2 - Τίτλος"/>
          <p:cNvSpPr>
            <a:spLocks noGrp="1"/>
          </p:cNvSpPr>
          <p:nvPr>
            <p:ph type="title"/>
          </p:nvPr>
        </p:nvSpPr>
        <p:spPr/>
        <p:txBody>
          <a:bodyPr/>
          <a:lstStyle/>
          <a:p>
            <a:pPr eaLnBrk="1" hangingPunct="1"/>
            <a:r>
              <a:rPr lang="el-GR" altLang="el-GR" sz="3200" dirty="0" smtClean="0"/>
              <a:t>Οι </a:t>
            </a:r>
            <a:r>
              <a:rPr lang="el-GR" altLang="el-GR" sz="3200" dirty="0" err="1" smtClean="0"/>
              <a:t>δενδρίτες</a:t>
            </a:r>
            <a:r>
              <a:rPr lang="el-GR" altLang="el-GR" sz="3200" dirty="0" smtClean="0"/>
              <a:t> αυξάνουν την επιφάνεια επαφής του νευρώνα, για την πρόσληψη πληροφοριών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upload.wikimedia.org/wikipedia/commons/thumb/9/95/Action_Potential.gif/300px-Action_Potentia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4068452" cy="29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5 - Τίτλος"/>
          <p:cNvSpPr>
            <a:spLocks noGrp="1"/>
          </p:cNvSpPr>
          <p:nvPr>
            <p:ph type="title"/>
          </p:nvPr>
        </p:nvSpPr>
        <p:spPr/>
        <p:txBody>
          <a:bodyPr/>
          <a:lstStyle/>
          <a:p>
            <a:pPr eaLnBrk="1" hangingPunct="1"/>
            <a:r>
              <a:rPr lang="el-GR" altLang="el-GR" dirty="0" err="1" smtClean="0"/>
              <a:t>Νευράξονας</a:t>
            </a:r>
            <a:r>
              <a:rPr lang="en-US" altLang="el-GR" dirty="0" smtClean="0"/>
              <a:t> 1/2</a:t>
            </a:r>
            <a:endParaRPr lang="el-GR" altLang="el-GR" dirty="0" smtClean="0"/>
          </a:p>
        </p:txBody>
      </p:sp>
      <p:sp>
        <p:nvSpPr>
          <p:cNvPr id="27652" name="6 - Θέση περιεχομένου"/>
          <p:cNvSpPr>
            <a:spLocks noGrp="1"/>
          </p:cNvSpPr>
          <p:nvPr>
            <p:ph idx="1"/>
          </p:nvPr>
        </p:nvSpPr>
        <p:spPr>
          <a:xfrm>
            <a:off x="457200" y="1256479"/>
            <a:ext cx="8229600" cy="2172521"/>
          </a:xfrm>
        </p:spPr>
        <p:txBody>
          <a:bodyPr/>
          <a:lstStyle/>
          <a:p>
            <a:pPr eaLnBrk="1" hangingPunct="1">
              <a:buFont typeface="Arial" panose="020B0604020202020204" pitchFamily="34" charset="0"/>
              <a:buNone/>
            </a:pPr>
            <a:r>
              <a:rPr lang="en-US" altLang="el-GR" dirty="0" smtClean="0"/>
              <a:t>   </a:t>
            </a:r>
            <a:r>
              <a:rPr lang="el-GR" altLang="el-GR" dirty="0" smtClean="0"/>
              <a:t> Κάθε νευρώνας καταλήγει σε έναν </a:t>
            </a:r>
            <a:r>
              <a:rPr lang="el-GR" altLang="el-GR" dirty="0" err="1" smtClean="0"/>
              <a:t>νευράξονα</a:t>
            </a:r>
            <a:r>
              <a:rPr lang="el-GR" altLang="el-GR" dirty="0" smtClean="0"/>
              <a:t>.   Οι νευρώνες επικοινωνούν μεταξύ τους  με ηλεκτρικά σήματα. Τα σήματα ταξιδεύουν κατά μήκος του </a:t>
            </a:r>
            <a:r>
              <a:rPr lang="el-GR" altLang="el-GR" dirty="0" err="1" smtClean="0"/>
              <a:t>νευράξονα</a:t>
            </a:r>
            <a:r>
              <a:rPr lang="en-US" altLang="el-GR" dirty="0" smtClean="0"/>
              <a:t>.</a:t>
            </a:r>
            <a:r>
              <a:rPr lang="el-GR" altLang="el-GR" sz="2800" dirty="0" smtClean="0"/>
              <a:t> </a:t>
            </a:r>
          </a:p>
          <a:p>
            <a:pPr eaLnBrk="1" hangingPunct="1">
              <a:buFont typeface="Arial" panose="020B0604020202020204" pitchFamily="34" charset="0"/>
              <a:buNone/>
            </a:pPr>
            <a:endParaRPr lang="el-GR" altLang="el-GR" sz="2800" dirty="0" smtClean="0"/>
          </a:p>
          <a:p>
            <a:pPr eaLnBrk="1" hangingPunct="1">
              <a:buFont typeface="Arial" panose="020B0604020202020204" pitchFamily="34" charset="0"/>
              <a:buNone/>
            </a:pPr>
            <a:endParaRPr lang="el-GR" alt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Τίτλος"/>
          <p:cNvSpPr>
            <a:spLocks noGrp="1"/>
          </p:cNvSpPr>
          <p:nvPr>
            <p:ph type="title"/>
          </p:nvPr>
        </p:nvSpPr>
        <p:spPr/>
        <p:txBody>
          <a:bodyPr/>
          <a:lstStyle/>
          <a:p>
            <a:pPr eaLnBrk="1" hangingPunct="1"/>
            <a:r>
              <a:rPr lang="el-GR" altLang="el-GR" dirty="0" err="1" smtClean="0"/>
              <a:t>Νευράξονας</a:t>
            </a:r>
            <a:r>
              <a:rPr lang="el-GR" altLang="el-GR" dirty="0" smtClean="0"/>
              <a:t> 2</a:t>
            </a:r>
            <a:r>
              <a:rPr lang="en-US" altLang="el-GR" smtClean="0"/>
              <a:t>/2</a:t>
            </a:r>
            <a:endParaRPr lang="el-GR" altLang="el-GR" smtClean="0"/>
          </a:p>
        </p:txBody>
      </p:sp>
      <p:sp>
        <p:nvSpPr>
          <p:cNvPr id="27650" name="Rectangle 3"/>
          <p:cNvSpPr>
            <a:spLocks noGrp="1" noChangeArrowheads="1"/>
          </p:cNvSpPr>
          <p:nvPr>
            <p:ph idx="1"/>
          </p:nvPr>
        </p:nvSpPr>
        <p:spPr>
          <a:xfrm>
            <a:off x="539750" y="1628775"/>
            <a:ext cx="8229600" cy="2592313"/>
          </a:xfrm>
        </p:spPr>
        <p:txBody>
          <a:bodyPr rtlCol="0">
            <a:noAutofit/>
          </a:bodyPr>
          <a:lstStyle/>
          <a:p>
            <a:pPr eaLnBrk="1" fontAlgn="auto" hangingPunct="1">
              <a:lnSpc>
                <a:spcPct val="90000"/>
              </a:lnSpc>
              <a:spcAft>
                <a:spcPts val="0"/>
              </a:spcAft>
              <a:buFont typeface="Arial" panose="020B0604020202020204" pitchFamily="34" charset="0"/>
              <a:buNone/>
              <a:defRPr/>
            </a:pPr>
            <a:r>
              <a:rPr lang="el-GR" sz="4000" dirty="0" smtClean="0"/>
              <a:t>   Το μήκος του </a:t>
            </a:r>
            <a:r>
              <a:rPr lang="el-GR" sz="4000" dirty="0" err="1" smtClean="0"/>
              <a:t>νευράξονα</a:t>
            </a:r>
            <a:r>
              <a:rPr lang="el-GR" sz="4000" dirty="0" smtClean="0"/>
              <a:t> μπορεί να ξεπερνά το ένα μέτρο και η ταχύτητα αγωγής του ερεθίσματος φτάνει τα 100 </a:t>
            </a:r>
            <a:r>
              <a:rPr lang="en-US" sz="4000" dirty="0" smtClean="0"/>
              <a:t>m</a:t>
            </a:r>
            <a:r>
              <a:rPr lang="el-GR" sz="4000" dirty="0" smtClean="0"/>
              <a:t>/</a:t>
            </a:r>
            <a:r>
              <a:rPr lang="en-US" sz="4000" dirty="0" smtClean="0"/>
              <a:t>sec</a:t>
            </a:r>
            <a:r>
              <a:rPr lang="el-GR" sz="4000" dirty="0" smtClean="0"/>
              <a:t>! </a:t>
            </a:r>
          </a:p>
          <a:p>
            <a:pPr eaLnBrk="1" fontAlgn="auto" hangingPunct="1">
              <a:lnSpc>
                <a:spcPct val="90000"/>
              </a:lnSpc>
              <a:spcAft>
                <a:spcPts val="0"/>
              </a:spcAft>
              <a:buFont typeface="Wingdings" pitchFamily="2" charset="2"/>
              <a:buNone/>
              <a:defRPr/>
            </a:pPr>
            <a:r>
              <a:rPr lang="el-GR" sz="4000" dirty="0" smtClean="0"/>
              <a:t> </a:t>
            </a:r>
          </a:p>
          <a:p>
            <a:pPr eaLnBrk="1" fontAlgn="auto" hangingPunct="1">
              <a:lnSpc>
                <a:spcPct val="90000"/>
              </a:lnSpc>
              <a:spcAft>
                <a:spcPts val="0"/>
              </a:spcAft>
              <a:buFont typeface="Wingdings" pitchFamily="2" charset="2"/>
              <a:buNone/>
              <a:defRPr/>
            </a:pPr>
            <a:endParaRPr lang="el-GR" sz="4000" dirty="0" smtClean="0"/>
          </a:p>
        </p:txBody>
      </p:sp>
    </p:spTree>
  </p:cSld>
  <p:clrMapOvr>
    <a:masterClrMapping/>
  </p:clrMapOvr>
  <p:transition spd="slow">
    <p:wheel spokes="8"/>
    <p:sndAc>
      <p:stSnd>
        <p:snd r:embed="rId2" name="suction.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pPr eaLnBrk="1" hangingPunct="1"/>
            <a:r>
              <a:rPr lang="el-GR" altLang="el-GR" smtClean="0"/>
              <a:t>Μυελίνη</a:t>
            </a:r>
          </a:p>
        </p:txBody>
      </p:sp>
      <p:sp>
        <p:nvSpPr>
          <p:cNvPr id="25604" name="3 - Ορθογώνιο"/>
          <p:cNvSpPr>
            <a:spLocks noChangeArrowheads="1"/>
          </p:cNvSpPr>
          <p:nvPr/>
        </p:nvSpPr>
        <p:spPr bwMode="auto">
          <a:xfrm>
            <a:off x="613585" y="1196752"/>
            <a:ext cx="8064500" cy="4524315"/>
          </a:xfrm>
          <a:prstGeom prst="rect">
            <a:avLst/>
          </a:prstGeom>
          <a:noFill/>
          <a:ln w="9525">
            <a:noFill/>
            <a:miter lim="800000"/>
            <a:headEnd/>
            <a:tailEnd/>
          </a:ln>
        </p:spPr>
        <p:txBody>
          <a:bodyPr>
            <a:spAutoFit/>
          </a:bodyPr>
          <a:lstStyle/>
          <a:p>
            <a:pPr eaLnBrk="1" hangingPunct="1">
              <a:defRPr/>
            </a:pPr>
            <a:r>
              <a:rPr lang="el-GR" sz="3200" dirty="0">
                <a:latin typeface="+mj-lt"/>
              </a:rPr>
              <a:t>Η περιτύλιξη των </a:t>
            </a:r>
            <a:r>
              <a:rPr lang="el-GR" sz="3200" dirty="0" err="1">
                <a:latin typeface="+mj-lt"/>
              </a:rPr>
              <a:t>νευραξόνων</a:t>
            </a:r>
            <a:r>
              <a:rPr lang="el-GR" sz="3200" dirty="0">
                <a:latin typeface="+mj-lt"/>
              </a:rPr>
              <a:t> με επάλληλα στρώματα </a:t>
            </a:r>
            <a:r>
              <a:rPr lang="el-GR" sz="3200" dirty="0" err="1">
                <a:latin typeface="+mj-lt"/>
              </a:rPr>
              <a:t>μυελίνης</a:t>
            </a:r>
            <a:r>
              <a:rPr lang="el-GR" sz="3200" dirty="0">
                <a:latin typeface="+mj-lt"/>
              </a:rPr>
              <a:t> εξασφαλίζει την ταχύτητα και τη ακρίβεια της μετάδοσης. Την</a:t>
            </a:r>
            <a:r>
              <a:rPr lang="el-GR" sz="3200" b="1" dirty="0">
                <a:latin typeface="+mj-lt"/>
              </a:rPr>
              <a:t> </a:t>
            </a:r>
            <a:r>
              <a:rPr lang="el-GR" sz="3200" dirty="0">
                <a:latin typeface="+mj-lt"/>
              </a:rPr>
              <a:t>εκκρίνουν άλλα κύτταρα του νευρικού συστήματος, τα </a:t>
            </a:r>
            <a:r>
              <a:rPr lang="el-GR" sz="3200" dirty="0" err="1">
                <a:latin typeface="+mj-lt"/>
              </a:rPr>
              <a:t>ολιγοδενδροκύτταρα</a:t>
            </a:r>
            <a:r>
              <a:rPr lang="el-GR" sz="3200" dirty="0">
                <a:latin typeface="+mj-lt"/>
              </a:rPr>
              <a:t>. Η </a:t>
            </a:r>
            <a:r>
              <a:rPr lang="el-GR" sz="3200" dirty="0" err="1">
                <a:latin typeface="+mj-lt"/>
              </a:rPr>
              <a:t>μυελίνη</a:t>
            </a:r>
            <a:r>
              <a:rPr lang="el-GR" sz="3200" dirty="0">
                <a:latin typeface="+mj-lt"/>
              </a:rPr>
              <a:t> έχει λευκό χρώμα, επομένως οι περιοχές όπου υπάρχουν πολλοί </a:t>
            </a:r>
            <a:r>
              <a:rPr lang="el-GR" sz="3200" dirty="0" err="1">
                <a:latin typeface="+mj-lt"/>
              </a:rPr>
              <a:t>νευράξονες</a:t>
            </a:r>
            <a:r>
              <a:rPr lang="el-GR" sz="3200" dirty="0">
                <a:latin typeface="+mj-lt"/>
              </a:rPr>
              <a:t> περιτυλιγμένοι με </a:t>
            </a:r>
            <a:r>
              <a:rPr lang="el-GR" sz="3200" dirty="0" err="1">
                <a:latin typeface="+mj-lt"/>
              </a:rPr>
              <a:t>μυελίνη</a:t>
            </a:r>
            <a:r>
              <a:rPr lang="el-GR" sz="3200" dirty="0">
                <a:latin typeface="+mj-lt"/>
              </a:rPr>
              <a:t> αποτελούν τη </a:t>
            </a:r>
            <a:r>
              <a:rPr lang="el-GR" sz="3200" b="1" dirty="0">
                <a:latin typeface="+mj-lt"/>
              </a:rPr>
              <a:t>λευκή ουσία</a:t>
            </a:r>
            <a:r>
              <a:rPr lang="el-GR" sz="3200" dirty="0">
                <a:latin typeface="+mj-lt"/>
              </a:rPr>
              <a:t> του νευρικού συστήματος. </a:t>
            </a:r>
            <a:endParaRPr lang="el-G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r>
              <a:rPr lang="en-US" altLang="el-GR" b="1" smtClean="0"/>
              <a:t>M</a:t>
            </a:r>
            <a:r>
              <a:rPr lang="el-GR" altLang="el-GR" b="1" smtClean="0"/>
              <a:t>υελινοποίηση</a:t>
            </a:r>
            <a:endParaRPr lang="el-GR" altLang="el-GR" smtClean="0"/>
          </a:p>
        </p:txBody>
      </p:sp>
      <p:sp>
        <p:nvSpPr>
          <p:cNvPr id="30723" name="2 - Θέση περιεχομένου"/>
          <p:cNvSpPr>
            <a:spLocks noGrp="1"/>
          </p:cNvSpPr>
          <p:nvPr>
            <p:ph idx="1"/>
          </p:nvPr>
        </p:nvSpPr>
        <p:spPr>
          <a:xfrm>
            <a:off x="457200" y="1261993"/>
            <a:ext cx="8229600" cy="4864169"/>
          </a:xfrm>
        </p:spPr>
        <p:txBody>
          <a:bodyPr/>
          <a:lstStyle/>
          <a:p>
            <a:pPr marL="0" indent="0" eaLnBrk="1" hangingPunct="1">
              <a:buNone/>
            </a:pPr>
            <a:r>
              <a:rPr lang="el-GR" altLang="el-GR" sz="3600" dirty="0" smtClean="0"/>
              <a:t>Κάλυψη των </a:t>
            </a:r>
            <a:r>
              <a:rPr lang="el-GR" altLang="el-GR" sz="3600" dirty="0" err="1" smtClean="0"/>
              <a:t>νευραξόνων</a:t>
            </a:r>
            <a:r>
              <a:rPr lang="el-GR" altLang="el-GR" sz="3600" dirty="0" smtClean="0"/>
              <a:t> από μια λιπαρή, μονωτική ουσία (</a:t>
            </a:r>
            <a:r>
              <a:rPr lang="el-GR" altLang="el-GR" sz="3600" dirty="0" err="1" smtClean="0"/>
              <a:t>μυελίνη</a:t>
            </a:r>
            <a:r>
              <a:rPr lang="el-GR" altLang="el-GR" sz="3600" dirty="0" smtClean="0"/>
              <a:t>), που εξασφαλίζει την επιτυχή μετάδοση των ηλεκτρικών ώσεων</a:t>
            </a:r>
          </a:p>
          <a:p>
            <a:pPr marL="0" indent="0" eaLnBrk="1" hangingPunct="1">
              <a:buFont typeface="Arial" panose="020B0604020202020204" pitchFamily="34" charset="0"/>
              <a:buNone/>
            </a:pPr>
            <a:r>
              <a:rPr lang="el-GR" altLang="el-GR" sz="3600" dirty="0" smtClean="0"/>
              <a:t>Η </a:t>
            </a:r>
            <a:r>
              <a:rPr lang="el-GR" altLang="el-GR" sz="3600" dirty="0" err="1" smtClean="0"/>
              <a:t>μυελινοποίηση</a:t>
            </a:r>
            <a:r>
              <a:rPr lang="el-GR" altLang="el-GR" sz="3600" dirty="0" smtClean="0"/>
              <a:t> αρχίζει στην εμβρυική περίοδο, συνεχίζεται στην παιδική ηλικία και ολοκληρώνεται στην περίοδο της εφηβείας.</a:t>
            </a:r>
          </a:p>
          <a:p>
            <a:pPr eaLnBrk="1" hangingPunct="1"/>
            <a:endParaRPr lang="el-GR" altLang="el-G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Αποτέλεσμα εικόνας για myelinated axons"/>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1747" name="AutoShape 4" descr="Αποτέλεσμα εικόνας για myelinated axons"/>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31748" name="AutoShape 6" descr="Αποτέλεσμα εικόνας για myelinated axons"/>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pic>
        <p:nvPicPr>
          <p:cNvPr id="31749" name="Picture 8" descr="http://upload.wikimedia.org/wikipedia/commons/thumb/c/c1/Myelinated_neuron.jpg/220px-Myelinated_neu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273630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10" descr="Αποτέλεσμα εικόνας για myelinated axons"/>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pic>
        <p:nvPicPr>
          <p:cNvPr id="31751" name="Picture 12" descr="http://upload.wikimedia.org/wikipedia/commons/d/d3/Neur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1235074"/>
            <a:ext cx="46799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9 - Τίτλος"/>
          <p:cNvSpPr>
            <a:spLocks noGrp="1"/>
          </p:cNvSpPr>
          <p:nvPr>
            <p:ph type="title"/>
          </p:nvPr>
        </p:nvSpPr>
        <p:spPr/>
        <p:txBody>
          <a:bodyPr/>
          <a:lstStyle/>
          <a:p>
            <a:pPr eaLnBrk="1" hangingPunct="1"/>
            <a:r>
              <a:rPr lang="el-GR" altLang="el-GR" smtClean="0"/>
              <a:t>Μυελινοποίηση των νευραξόνων</a:t>
            </a:r>
          </a:p>
        </p:txBody>
      </p:sp>
      <p:sp>
        <p:nvSpPr>
          <p:cNvPr id="31753" name="10 - Θέση περιεχομένου"/>
          <p:cNvSpPr>
            <a:spLocks noGrp="1"/>
          </p:cNvSpPr>
          <p:nvPr>
            <p:ph idx="1"/>
          </p:nvPr>
        </p:nvSpPr>
        <p:spPr>
          <a:xfrm>
            <a:off x="447741" y="4443879"/>
            <a:ext cx="4335926" cy="1577410"/>
          </a:xfrm>
        </p:spPr>
        <p:txBody>
          <a:bodyPr/>
          <a:lstStyle/>
          <a:p>
            <a:pPr marL="0" indent="0" eaLnBrk="1" hangingPunct="1">
              <a:buFont typeface="Arial" panose="020B0604020202020204" pitchFamily="34" charset="0"/>
              <a:buNone/>
            </a:pPr>
            <a:r>
              <a:rPr lang="el-GR" altLang="el-GR" sz="2400" dirty="0" smtClean="0"/>
              <a:t>Ηλεκτρονικό μικροσκόπιο</a:t>
            </a:r>
            <a:r>
              <a:rPr lang="en-US" altLang="el-GR" sz="2400" dirty="0" smtClean="0"/>
              <a:t>:</a:t>
            </a:r>
            <a:r>
              <a:rPr lang="el-GR" altLang="el-GR" sz="2400" dirty="0" smtClean="0"/>
              <a:t> </a:t>
            </a:r>
          </a:p>
          <a:p>
            <a:pPr marL="0" indent="0" eaLnBrk="1" hangingPunct="1">
              <a:buFont typeface="Arial" panose="020B0604020202020204" pitchFamily="34" charset="0"/>
              <a:buNone/>
            </a:pPr>
            <a:r>
              <a:rPr lang="el-GR" altLang="el-GR" sz="2400" dirty="0" smtClean="0"/>
              <a:t>Διατομή </a:t>
            </a:r>
            <a:r>
              <a:rPr lang="el-GR" altLang="el-GR" sz="2400" dirty="0" err="1" smtClean="0"/>
              <a:t>νευράξονα</a:t>
            </a:r>
            <a:r>
              <a:rPr lang="el-GR" altLang="el-GR" sz="2400" dirty="0" smtClean="0"/>
              <a:t> </a:t>
            </a:r>
          </a:p>
          <a:p>
            <a:pPr marL="0" indent="0" eaLnBrk="1" hangingPunct="1">
              <a:buFont typeface="Arial" panose="020B0604020202020204" pitchFamily="34" charset="0"/>
              <a:buNone/>
            </a:pPr>
            <a:r>
              <a:rPr lang="el-GR" altLang="el-GR" sz="2400" dirty="0" smtClean="0"/>
              <a:t>τυλιγμένου με </a:t>
            </a:r>
            <a:r>
              <a:rPr lang="el-GR" altLang="el-GR" sz="2400" dirty="0" err="1" smtClean="0"/>
              <a:t>μυελίνη</a:t>
            </a:r>
            <a:endParaRPr lang="el-GR" altLang="el-GR" sz="2400" dirty="0" smtClean="0"/>
          </a:p>
          <a:p>
            <a:pPr eaLnBrk="1" hangingPunct="1">
              <a:buFont typeface="Arial" panose="020B0604020202020204" pitchFamily="34" charset="0"/>
              <a:buNone/>
            </a:pPr>
            <a:endParaRPr lang="el-GR" altLang="el-GR"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38138"/>
          </a:xfrm>
        </p:spPr>
        <p:txBody>
          <a:bodyPr rtlCol="0">
            <a:normAutofit fontScale="90000"/>
          </a:bodyPr>
          <a:lstStyle/>
          <a:p>
            <a:pPr eaLnBrk="1" fontAlgn="auto" hangingPunct="1">
              <a:spcAft>
                <a:spcPts val="0"/>
              </a:spcAft>
              <a:defRPr/>
            </a:pPr>
            <a:r>
              <a:rPr lang="el-GR" dirty="0" smtClean="0"/>
              <a:t>Πολλαπλή σκλήρυνση </a:t>
            </a:r>
            <a:br>
              <a:rPr lang="el-GR" dirty="0" smtClean="0"/>
            </a:br>
            <a:r>
              <a:rPr lang="el-GR" dirty="0" smtClean="0"/>
              <a:t>(κατά πλάκας σκλήρυνση)</a:t>
            </a:r>
          </a:p>
        </p:txBody>
      </p:sp>
      <p:sp>
        <p:nvSpPr>
          <p:cNvPr id="32771" name="4 - Θέση περιεχομένου"/>
          <p:cNvSpPr>
            <a:spLocks noGrp="1"/>
          </p:cNvSpPr>
          <p:nvPr>
            <p:ph idx="1"/>
          </p:nvPr>
        </p:nvSpPr>
        <p:spPr>
          <a:xfrm>
            <a:off x="457200" y="1772816"/>
            <a:ext cx="8229600" cy="4525963"/>
          </a:xfrm>
        </p:spPr>
        <p:txBody>
          <a:bodyPr/>
          <a:lstStyle/>
          <a:p>
            <a:pPr eaLnBrk="1" hangingPunct="1">
              <a:buFont typeface="Arial" panose="020B0604020202020204" pitchFamily="34" charset="0"/>
              <a:buNone/>
            </a:pPr>
            <a:r>
              <a:rPr lang="el-GR" altLang="el-GR" dirty="0" smtClean="0"/>
              <a:t>    </a:t>
            </a:r>
            <a:r>
              <a:rPr lang="el-GR" altLang="el-GR" dirty="0" err="1" smtClean="0"/>
              <a:t>Αυτοάνοση</a:t>
            </a:r>
            <a:r>
              <a:rPr lang="el-GR" altLang="el-GR" dirty="0" smtClean="0"/>
              <a:t> </a:t>
            </a:r>
            <a:r>
              <a:rPr lang="el-GR" altLang="el-GR" dirty="0" err="1" smtClean="0"/>
              <a:t>απομυελινωτική</a:t>
            </a:r>
            <a:r>
              <a:rPr lang="el-GR" altLang="el-GR" dirty="0" smtClean="0"/>
              <a:t> νόσος.</a:t>
            </a:r>
            <a:r>
              <a:rPr lang="el-GR" altLang="el-GR" b="1" dirty="0" smtClean="0"/>
              <a:t> </a:t>
            </a:r>
            <a:r>
              <a:rPr lang="el-GR" altLang="el-GR" dirty="0" smtClean="0"/>
              <a:t>Οφείλεται στην καταστροφή της </a:t>
            </a:r>
            <a:r>
              <a:rPr lang="el-GR" altLang="el-GR" dirty="0" err="1" smtClean="0"/>
              <a:t>μυελίνης</a:t>
            </a:r>
            <a:r>
              <a:rPr lang="el-GR" altLang="el-GR" dirty="0" smtClean="0"/>
              <a:t> σε διάφορα σημεία της λευκής ουσίας του ΚΝΣ, από αντισώματα που παράγει ο οργανισμός (</a:t>
            </a:r>
            <a:r>
              <a:rPr lang="el-GR" altLang="el-GR" b="1" dirty="0" err="1" smtClean="0"/>
              <a:t>αυτοάνοσο</a:t>
            </a:r>
            <a:r>
              <a:rPr lang="el-GR" altLang="el-GR" b="1" dirty="0" smtClean="0"/>
              <a:t> νόσημα</a:t>
            </a:r>
            <a:r>
              <a:rPr lang="el-GR" altLang="el-GR" dirty="0" smtClean="0"/>
              <a:t>). Η απογύμνωση (</a:t>
            </a:r>
            <a:r>
              <a:rPr lang="el-GR" altLang="el-GR" dirty="0" err="1" smtClean="0"/>
              <a:t>απομυελίνωση</a:t>
            </a:r>
            <a:r>
              <a:rPr lang="el-GR" altLang="el-GR" dirty="0" smtClean="0"/>
              <a:t>) των </a:t>
            </a:r>
            <a:r>
              <a:rPr lang="el-GR" altLang="el-GR" dirty="0" err="1" smtClean="0"/>
              <a:t>νευραξόνων</a:t>
            </a:r>
            <a:r>
              <a:rPr lang="el-GR" altLang="el-GR" dirty="0" smtClean="0"/>
              <a:t> επιφέρει τις νευρολογικές ή ψυχιατρικές διαταραχές που χαρακτηρίζουν τη νόσο.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radpod.org/wp-content/uploads/2007/09/a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5855"/>
            <a:ext cx="46386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4 - Τίτλος"/>
          <p:cNvSpPr>
            <a:spLocks noGrp="1"/>
          </p:cNvSpPr>
          <p:nvPr>
            <p:ph type="title"/>
          </p:nvPr>
        </p:nvSpPr>
        <p:spPr/>
        <p:txBody>
          <a:bodyPr/>
          <a:lstStyle/>
          <a:p>
            <a:pPr eaLnBrk="1" hangingPunct="1"/>
            <a:r>
              <a:rPr lang="el-GR" altLang="el-GR" dirty="0" smtClean="0"/>
              <a:t>Πολλαπλή σκλήρυνση</a:t>
            </a:r>
            <a:r>
              <a:rPr lang="en-US" altLang="el-GR" dirty="0" smtClean="0"/>
              <a:t>- MRI</a:t>
            </a:r>
            <a:endParaRPr lang="el-GR" alt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l-GR" altLang="el-GR" dirty="0"/>
              <a:t>Τ</a:t>
            </a:r>
            <a:r>
              <a:rPr lang="en-US" altLang="el-GR" dirty="0"/>
              <a:t>o</a:t>
            </a:r>
            <a:r>
              <a:rPr lang="el-GR" altLang="el-GR" dirty="0"/>
              <a:t> νευρικό σύστημα </a:t>
            </a:r>
            <a:r>
              <a:rPr lang="el-GR" altLang="el-GR" dirty="0" smtClean="0"/>
              <a:t>2/2</a:t>
            </a:r>
          </a:p>
        </p:txBody>
      </p:sp>
      <p:sp>
        <p:nvSpPr>
          <p:cNvPr id="184323" name="Rectangle 3"/>
          <p:cNvSpPr>
            <a:spLocks noGrp="1" noChangeArrowheads="1"/>
          </p:cNvSpPr>
          <p:nvPr>
            <p:ph idx="1"/>
          </p:nvPr>
        </p:nvSpPr>
        <p:spPr/>
        <p:txBody>
          <a:bodyPr/>
          <a:lstStyle/>
          <a:p>
            <a:pPr eaLnBrk="1" hangingPunct="1">
              <a:buFont typeface="Arial" panose="020B0604020202020204" pitchFamily="34" charset="0"/>
              <a:buNone/>
            </a:pPr>
            <a:r>
              <a:rPr lang="el-GR" altLang="el-GR" sz="4000" dirty="0" smtClean="0"/>
              <a:t>   Ελέγχει και συντονίζει τη λειτουργία και τη συνεργασία όλων των οργάνων του σώματος.</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768" decel="100000"/>
                                        <p:tgtEl>
                                          <p:spTgt spid="184322"/>
                                        </p:tgtEl>
                                      </p:cBhvr>
                                    </p:animEffect>
                                    <p:animScale>
                                      <p:cBhvr>
                                        <p:cTn id="8" dur="768" decel="100000"/>
                                        <p:tgtEl>
                                          <p:spTgt spid="184322"/>
                                        </p:tgtEl>
                                      </p:cBhvr>
                                      <p:from x="10000" y="10000"/>
                                      <p:to x="200000" y="450000"/>
                                    </p:animScale>
                                    <p:animScale>
                                      <p:cBhvr>
                                        <p:cTn id="9" dur="1230" accel="100000" fill="hold">
                                          <p:stCondLst>
                                            <p:cond delay="768"/>
                                          </p:stCondLst>
                                        </p:cTn>
                                        <p:tgtEl>
                                          <p:spTgt spid="184322"/>
                                        </p:tgtEl>
                                      </p:cBhvr>
                                      <p:from x="200000" y="450000"/>
                                      <p:to x="100000" y="100000"/>
                                    </p:animScale>
                                    <p:set>
                                      <p:cBhvr>
                                        <p:cTn id="10" dur="768" fill="hold"/>
                                        <p:tgtEl>
                                          <p:spTgt spid="184322"/>
                                        </p:tgtEl>
                                        <p:attrNameLst>
                                          <p:attrName>ppt_x</p:attrName>
                                        </p:attrNameLst>
                                      </p:cBhvr>
                                      <p:to>
                                        <p:strVal val="(0.5)"/>
                                      </p:to>
                                    </p:set>
                                    <p:anim from="(0.5)" to="(#ppt_x)" calcmode="lin" valueType="num">
                                      <p:cBhvr>
                                        <p:cTn id="11" dur="1230" accel="100000" fill="hold">
                                          <p:stCondLst>
                                            <p:cond delay="768"/>
                                          </p:stCondLst>
                                        </p:cTn>
                                        <p:tgtEl>
                                          <p:spTgt spid="184322"/>
                                        </p:tgtEl>
                                        <p:attrNameLst>
                                          <p:attrName>ppt_x</p:attrName>
                                        </p:attrNameLst>
                                      </p:cBhvr>
                                    </p:anim>
                                    <p:set>
                                      <p:cBhvr>
                                        <p:cTn id="12" dur="768" fill="hold"/>
                                        <p:tgtEl>
                                          <p:spTgt spid="184322"/>
                                        </p:tgtEl>
                                        <p:attrNameLst>
                                          <p:attrName>ppt_y</p:attrName>
                                        </p:attrNameLst>
                                      </p:cBhvr>
                                      <p:to>
                                        <p:strVal val="(#ppt_y+0.4)"/>
                                      </p:to>
                                    </p:set>
                                    <p:anim from="(#ppt_y+0.4)" to="(#ppt_y)" calcmode="lin" valueType="num">
                                      <p:cBhvr>
                                        <p:cTn id="13" dur="1230" accel="100000" fill="hold">
                                          <p:stCondLst>
                                            <p:cond delay="768"/>
                                          </p:stCondLst>
                                        </p:cTn>
                                        <p:tgtEl>
                                          <p:spTgt spid="18432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4323">
                                            <p:txEl>
                                              <p:pRg st="0" end="0"/>
                                            </p:txEl>
                                          </p:spTgt>
                                        </p:tgtEl>
                                        <p:attrNameLst>
                                          <p:attrName>style.visibility</p:attrName>
                                        </p:attrNameLst>
                                      </p:cBhvr>
                                      <p:to>
                                        <p:strVal val="visible"/>
                                      </p:to>
                                    </p:set>
                                    <p:anim calcmode="lin" valueType="num">
                                      <p:cBhvr>
                                        <p:cTn id="18" dur="5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8432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84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l-GR" altLang="el-GR" dirty="0" smtClean="0"/>
              <a:t>Σύναψη 1/5</a:t>
            </a:r>
          </a:p>
        </p:txBody>
      </p:sp>
      <p:sp>
        <p:nvSpPr>
          <p:cNvPr id="214019" name="Rectangle 3"/>
          <p:cNvSpPr>
            <a:spLocks noGrp="1" noChangeArrowheads="1"/>
          </p:cNvSpPr>
          <p:nvPr>
            <p:ph idx="1"/>
          </p:nvPr>
        </p:nvSpPr>
        <p:spPr>
          <a:xfrm>
            <a:off x="457201" y="1412875"/>
            <a:ext cx="8229600" cy="4683125"/>
          </a:xfrm>
        </p:spPr>
        <p:txBody>
          <a:bodyPr/>
          <a:lstStyle/>
          <a:p>
            <a:pPr marL="0" indent="0">
              <a:lnSpc>
                <a:spcPct val="80000"/>
              </a:lnSpc>
              <a:spcBef>
                <a:spcPct val="0"/>
              </a:spcBef>
              <a:buFont typeface="Arial" panose="020B0604020202020204" pitchFamily="34" charset="0"/>
              <a:buNone/>
              <a:tabLst>
                <a:tab pos="228600" algn="l"/>
              </a:tabLst>
            </a:pPr>
            <a:r>
              <a:rPr lang="el-GR" altLang="el-GR" sz="3000" dirty="0" smtClean="0"/>
              <a:t>Το σημείο όπου γίνεται η μεταβίβαση του  μηνύματος από τον </a:t>
            </a:r>
            <a:r>
              <a:rPr lang="el-GR" altLang="el-GR" sz="3000" dirty="0" err="1" smtClean="0"/>
              <a:t>νευράξονα</a:t>
            </a:r>
            <a:r>
              <a:rPr lang="el-GR" altLang="el-GR" sz="3000" dirty="0" smtClean="0"/>
              <a:t> του «</a:t>
            </a:r>
            <a:r>
              <a:rPr lang="el-GR" altLang="el-GR" sz="3000" dirty="0" err="1" smtClean="0"/>
              <a:t>προσυναπτικού</a:t>
            </a:r>
            <a:r>
              <a:rPr lang="el-GR" altLang="el-GR" sz="3000" dirty="0" smtClean="0"/>
              <a:t>» νευρώνα στον  </a:t>
            </a:r>
            <a:r>
              <a:rPr lang="el-GR" altLang="el-GR" sz="3000" dirty="0" err="1" smtClean="0"/>
              <a:t>δενδρίτη</a:t>
            </a:r>
            <a:r>
              <a:rPr lang="el-GR" altLang="el-GR" sz="3000" dirty="0" smtClean="0"/>
              <a:t> του «</a:t>
            </a:r>
            <a:r>
              <a:rPr lang="el-GR" altLang="el-GR" sz="3000" dirty="0" err="1" smtClean="0"/>
              <a:t>μετασυναπτικού</a:t>
            </a:r>
            <a:r>
              <a:rPr lang="el-GR" altLang="el-GR" sz="3000" dirty="0" smtClean="0"/>
              <a:t>»  νευρώνα</a:t>
            </a:r>
            <a:r>
              <a:rPr lang="en-US" altLang="el-GR" sz="3000" dirty="0" smtClean="0"/>
              <a:t>.</a:t>
            </a:r>
            <a:r>
              <a:rPr lang="el-GR" altLang="el-GR" sz="3000" dirty="0" smtClean="0">
                <a:latin typeface="Cambria" panose="02040503050406030204" pitchFamily="18" charset="0"/>
                <a:ea typeface="Times New Roman" panose="02020603050405020304" pitchFamily="18" charset="0"/>
                <a:cs typeface="Arial" panose="020B0604020202020204" pitchFamily="34" charset="0"/>
              </a:rPr>
              <a:t> </a:t>
            </a:r>
          </a:p>
          <a:p>
            <a:pPr marL="0" indent="0" algn="just">
              <a:lnSpc>
                <a:spcPct val="80000"/>
              </a:lnSpc>
              <a:spcBef>
                <a:spcPct val="0"/>
              </a:spcBef>
              <a:buFont typeface="Arial" panose="020B0604020202020204" pitchFamily="34" charset="0"/>
              <a:buNone/>
              <a:tabLst>
                <a:tab pos="228600" algn="l"/>
              </a:tabLst>
            </a:pPr>
            <a:endParaRPr lang="el-GR" altLang="el-GR" sz="3000" dirty="0" smtClean="0">
              <a:latin typeface="Cambria" panose="02040503050406030204" pitchFamily="18" charset="0"/>
              <a:ea typeface="Times New Roman" panose="02020603050405020304" pitchFamily="18" charset="0"/>
              <a:cs typeface="Arial" panose="020B0604020202020204" pitchFamily="34" charset="0"/>
            </a:endParaRPr>
          </a:p>
          <a:p>
            <a:pPr marL="0" indent="0">
              <a:lnSpc>
                <a:spcPct val="80000"/>
              </a:lnSpc>
              <a:spcBef>
                <a:spcPct val="0"/>
              </a:spcBef>
              <a:buFont typeface="Arial" panose="020B0604020202020204" pitchFamily="34" charset="0"/>
              <a:buNone/>
              <a:tabLst>
                <a:tab pos="228600" algn="l"/>
              </a:tabLst>
            </a:pPr>
            <a:r>
              <a:rPr lang="el-GR" altLang="el-GR" sz="3000" dirty="0" smtClean="0">
                <a:ea typeface="Times New Roman" panose="02020603050405020304" pitchFamily="18" charset="0"/>
                <a:cs typeface="Arial" panose="020B0604020202020204" pitchFamily="34" charset="0"/>
              </a:rPr>
              <a:t>Οι συνάψεις επιτρέπουν την επικοινωνία μεταξύ δύο κυττάρων  για ανταλλαγή πληροφοριών ή διαβίβαση εντολών.</a:t>
            </a:r>
            <a:endParaRPr lang="el-GR" altLang="el-GR" sz="1500" dirty="0" smtClean="0"/>
          </a:p>
          <a:p>
            <a:pPr>
              <a:lnSpc>
                <a:spcPct val="80000"/>
              </a:lnSpc>
              <a:spcBef>
                <a:spcPct val="0"/>
              </a:spcBef>
              <a:tabLst>
                <a:tab pos="228600" algn="l"/>
              </a:tabLst>
            </a:pPr>
            <a:r>
              <a:rPr lang="el-GR" altLang="el-GR" sz="3000" dirty="0" smtClean="0">
                <a:cs typeface="Times New Roman" panose="02020603050405020304" pitchFamily="18" charset="0"/>
              </a:rPr>
              <a:t>Συνάψεις μεταξύ νευρώνων</a:t>
            </a:r>
            <a:endParaRPr lang="el-GR" altLang="el-GR" sz="1500" dirty="0" smtClean="0"/>
          </a:p>
          <a:p>
            <a:pPr>
              <a:lnSpc>
                <a:spcPct val="80000"/>
              </a:lnSpc>
              <a:spcBef>
                <a:spcPct val="0"/>
              </a:spcBef>
              <a:tabLst>
                <a:tab pos="228600" algn="l"/>
              </a:tabLst>
            </a:pPr>
            <a:r>
              <a:rPr lang="el-GR" altLang="el-GR" sz="3000" dirty="0" smtClean="0">
                <a:cs typeface="Times New Roman" panose="02020603050405020304" pitchFamily="18" charset="0"/>
              </a:rPr>
              <a:t>Συνάψεις μεταξύ νευρώνα- μυϊκής ίνας       </a:t>
            </a:r>
            <a:r>
              <a:rPr lang="en-US" altLang="el-GR" sz="3000" dirty="0" smtClean="0">
                <a:cs typeface="Times New Roman" panose="02020603050405020304" pitchFamily="18" charset="0"/>
              </a:rPr>
              <a:t>                          </a:t>
            </a:r>
            <a:r>
              <a:rPr lang="el-GR" altLang="el-GR" sz="3000" dirty="0" smtClean="0">
                <a:cs typeface="Times New Roman" panose="02020603050405020304" pitchFamily="18" charset="0"/>
              </a:rPr>
              <a:t>(</a:t>
            </a:r>
            <a:r>
              <a:rPr lang="el-GR" altLang="el-GR" sz="3000" dirty="0" err="1" smtClean="0">
                <a:cs typeface="Times New Roman" panose="02020603050405020304" pitchFamily="18" charset="0"/>
              </a:rPr>
              <a:t>νευρομυϊκή</a:t>
            </a:r>
            <a:r>
              <a:rPr lang="el-GR" altLang="el-GR" sz="3000" dirty="0" smtClean="0">
                <a:cs typeface="Times New Roman" panose="02020603050405020304" pitchFamily="18" charset="0"/>
              </a:rPr>
              <a:t> σύναψη)</a:t>
            </a:r>
            <a:r>
              <a:rPr lang="el-GR" altLang="el-GR" sz="3000" dirty="0" smtClean="0"/>
              <a:t>. </a:t>
            </a:r>
          </a:p>
          <a:p>
            <a:pPr marL="0" indent="0" eaLnBrk="1" hangingPunct="1">
              <a:lnSpc>
                <a:spcPct val="80000"/>
              </a:lnSpc>
              <a:buFont typeface="Arial" panose="020B0604020202020204" pitchFamily="34" charset="0"/>
              <a:buNone/>
              <a:tabLst>
                <a:tab pos="228600" algn="l"/>
              </a:tabLst>
            </a:pPr>
            <a:endParaRPr lang="en-US" altLang="el-GR" sz="3000" dirty="0" smtClean="0"/>
          </a:p>
          <a:p>
            <a:pPr marL="0" indent="0" eaLnBrk="1" hangingPunct="1">
              <a:lnSpc>
                <a:spcPct val="80000"/>
              </a:lnSpc>
              <a:buFont typeface="Wingdings" panose="05000000000000000000" pitchFamily="2" charset="2"/>
              <a:buNone/>
              <a:tabLst>
                <a:tab pos="228600" algn="l"/>
              </a:tabLst>
            </a:pPr>
            <a:endParaRPr lang="el-GR" altLang="el-GR" sz="3000" dirty="0" smtClean="0"/>
          </a:p>
        </p:txBody>
      </p:sp>
    </p:spTree>
  </p:cSld>
  <p:clrMapOvr>
    <a:masterClrMapping/>
  </p:clrMapOvr>
  <p:transition>
    <p:cover dir="d"/>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4019">
                                            <p:txEl>
                                              <p:pRg st="0" end="0"/>
                                            </p:txEl>
                                          </p:spTgt>
                                        </p:tgtEl>
                                        <p:attrNameLst>
                                          <p:attrName>style.visibility</p:attrName>
                                        </p:attrNameLst>
                                      </p:cBhvr>
                                      <p:to>
                                        <p:strVal val="visible"/>
                                      </p:to>
                                    </p:set>
                                    <p:animEffect transition="in" filter="wipe(left)">
                                      <p:cBhvr>
                                        <p:cTn id="11" dur="500"/>
                                        <p:tgtEl>
                                          <p:spTgt spid="21401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4019">
                                            <p:txEl>
                                              <p:pRg st="2" end="2"/>
                                            </p:txEl>
                                          </p:spTgt>
                                        </p:tgtEl>
                                        <p:attrNameLst>
                                          <p:attrName>style.visibility</p:attrName>
                                        </p:attrNameLst>
                                      </p:cBhvr>
                                      <p:to>
                                        <p:strVal val="visible"/>
                                      </p:to>
                                    </p:set>
                                    <p:animEffect transition="in" filter="wipe(left)">
                                      <p:cBhvr>
                                        <p:cTn id="16" dur="500"/>
                                        <p:tgtEl>
                                          <p:spTgt spid="2140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wipe(left)">
                                      <p:cBhvr>
                                        <p:cTn id="21" dur="500"/>
                                        <p:tgtEl>
                                          <p:spTgt spid="21401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4019">
                                            <p:txEl>
                                              <p:pRg st="4" end="4"/>
                                            </p:txEl>
                                          </p:spTgt>
                                        </p:tgtEl>
                                        <p:attrNameLst>
                                          <p:attrName>style.visibility</p:attrName>
                                        </p:attrNameLst>
                                      </p:cBhvr>
                                      <p:to>
                                        <p:strVal val="visible"/>
                                      </p:to>
                                    </p:set>
                                    <p:animEffect transition="in" filter="wipe(left)">
                                      <p:cBhvr>
                                        <p:cTn id="26"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1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Αποτέλεσμα εικόνας για myelinated ax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3874636"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4 - Τίτλος"/>
          <p:cNvSpPr>
            <a:spLocks noGrp="1"/>
          </p:cNvSpPr>
          <p:nvPr>
            <p:ph type="title"/>
          </p:nvPr>
        </p:nvSpPr>
        <p:spPr/>
        <p:txBody>
          <a:bodyPr/>
          <a:lstStyle/>
          <a:p>
            <a:pPr eaLnBrk="1" hangingPunct="1"/>
            <a:r>
              <a:rPr lang="el-GR" altLang="el-GR" dirty="0" smtClean="0"/>
              <a:t>Σύναψη 2/5</a:t>
            </a:r>
          </a:p>
        </p:txBody>
      </p:sp>
      <p:sp>
        <p:nvSpPr>
          <p:cNvPr id="35844" name="7 - Θέση περιεχομένου"/>
          <p:cNvSpPr>
            <a:spLocks noGrp="1"/>
          </p:cNvSpPr>
          <p:nvPr>
            <p:ph idx="1"/>
          </p:nvPr>
        </p:nvSpPr>
        <p:spPr>
          <a:xfrm>
            <a:off x="457200" y="1600200"/>
            <a:ext cx="4258816" cy="4525963"/>
          </a:xfrm>
        </p:spPr>
        <p:txBody>
          <a:bodyPr/>
          <a:lstStyle/>
          <a:p>
            <a:pPr marL="514350" indent="-514350" eaLnBrk="1" hangingPunct="1">
              <a:buFont typeface="Arial" panose="020B0604020202020204" pitchFamily="34" charset="0"/>
              <a:buAutoNum type="arabicPeriod"/>
            </a:pPr>
            <a:r>
              <a:rPr lang="el-GR" altLang="el-GR" dirty="0" err="1" smtClean="0"/>
              <a:t>Νευράξονας</a:t>
            </a:r>
            <a:r>
              <a:rPr lang="el-GR" altLang="el-GR" dirty="0" smtClean="0"/>
              <a:t> «</a:t>
            </a:r>
            <a:r>
              <a:rPr lang="el-GR" altLang="el-GR" dirty="0" err="1" smtClean="0"/>
              <a:t>προσυναπτικού</a:t>
            </a:r>
            <a:r>
              <a:rPr lang="el-GR" altLang="el-GR" dirty="0" smtClean="0"/>
              <a:t>» ν.</a:t>
            </a:r>
          </a:p>
          <a:p>
            <a:pPr marL="514350" indent="-514350" eaLnBrk="1" hangingPunct="1">
              <a:buFont typeface="Arial" panose="020B0604020202020204" pitchFamily="34" charset="0"/>
              <a:buAutoNum type="arabicPeriod"/>
            </a:pPr>
            <a:r>
              <a:rPr lang="el-GR" altLang="el-GR" dirty="0" smtClean="0"/>
              <a:t>Μεμβράνη «</a:t>
            </a:r>
            <a:r>
              <a:rPr lang="el-GR" altLang="el-GR" dirty="0" err="1" smtClean="0"/>
              <a:t>μετασυναπτικού</a:t>
            </a:r>
            <a:r>
              <a:rPr lang="el-GR" altLang="el-GR" dirty="0" smtClean="0"/>
              <a:t>» ν.</a:t>
            </a:r>
          </a:p>
          <a:p>
            <a:pPr marL="514350" indent="-514350" eaLnBrk="1" hangingPunct="1">
              <a:buFont typeface="Arial" panose="020B0604020202020204" pitchFamily="34" charset="0"/>
              <a:buAutoNum type="arabicPeriod"/>
            </a:pPr>
            <a:r>
              <a:rPr lang="el-GR" altLang="el-GR" dirty="0" err="1" smtClean="0"/>
              <a:t>Κυστίδια</a:t>
            </a:r>
            <a:r>
              <a:rPr lang="el-GR" altLang="el-GR" dirty="0" smtClean="0"/>
              <a:t> νευροδιαβιβαστή</a:t>
            </a:r>
          </a:p>
          <a:p>
            <a:pPr marL="514350" indent="-514350" eaLnBrk="1" hangingPunct="1">
              <a:buFont typeface="Arial" panose="020B0604020202020204" pitchFamily="34" charset="0"/>
              <a:buAutoNum type="arabicPeriod"/>
            </a:pPr>
            <a:r>
              <a:rPr lang="el-GR" altLang="el-GR" dirty="0" smtClean="0"/>
              <a:t>Υποδοχείς της μεμβράνης</a:t>
            </a:r>
          </a:p>
          <a:p>
            <a:pPr marL="514350" indent="-514350" eaLnBrk="1" hangingPunct="1">
              <a:buFont typeface="Arial" panose="020B0604020202020204" pitchFamily="34" charset="0"/>
              <a:buNone/>
            </a:pPr>
            <a:endParaRPr lang="el-GR" altLang="el-GR" dirty="0" smtClean="0"/>
          </a:p>
          <a:p>
            <a:pPr marL="514350" indent="-514350" eaLnBrk="1" hangingPunct="1">
              <a:buFont typeface="Arial" panose="020B0604020202020204" pitchFamily="34" charset="0"/>
              <a:buAutoNum type="arabicPeriod"/>
            </a:pPr>
            <a:endParaRPr lang="el-GR" altLang="el-G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337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4 - Τίτλος"/>
          <p:cNvSpPr>
            <a:spLocks noGrp="1"/>
          </p:cNvSpPr>
          <p:nvPr>
            <p:ph type="title"/>
          </p:nvPr>
        </p:nvSpPr>
        <p:spPr/>
        <p:txBody>
          <a:bodyPr/>
          <a:lstStyle/>
          <a:p>
            <a:r>
              <a:rPr lang="el-GR" altLang="el-GR" dirty="0" smtClean="0"/>
              <a:t>Σύναψη 3/5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pqscan00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1149756"/>
            <a:ext cx="64087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5 - Ορθογώνιο"/>
          <p:cNvSpPr>
            <a:spLocks noChangeArrowheads="1"/>
          </p:cNvSpPr>
          <p:nvPr/>
        </p:nvSpPr>
        <p:spPr bwMode="auto">
          <a:xfrm rot="10800000" flipV="1">
            <a:off x="323528" y="5710128"/>
            <a:ext cx="8569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dirty="0">
                <a:latin typeface="+mn-lt"/>
                <a:ea typeface="Times New Roman" panose="02020603050405020304" pitchFamily="18" charset="0"/>
                <a:cs typeface="Arial" panose="020B0604020202020204" pitchFamily="34" charset="0"/>
              </a:rPr>
              <a:t>Σχηματική παράσταση ενός νευρώνα  και  των συνάψεών </a:t>
            </a:r>
            <a:r>
              <a:rPr lang="el-GR" altLang="el-GR" sz="1800" dirty="0" smtClean="0">
                <a:latin typeface="+mn-lt"/>
                <a:ea typeface="Times New Roman" panose="02020603050405020304" pitchFamily="18" charset="0"/>
                <a:cs typeface="Arial" panose="020B0604020202020204" pitchFamily="34" charset="0"/>
              </a:rPr>
              <a:t>του </a:t>
            </a:r>
            <a:r>
              <a:rPr lang="el-GR" altLang="el-GR" sz="1800" dirty="0">
                <a:latin typeface="+mn-lt"/>
                <a:ea typeface="Times New Roman" panose="02020603050405020304" pitchFamily="18" charset="0"/>
                <a:cs typeface="Arial" panose="020B0604020202020204" pitchFamily="34" charset="0"/>
              </a:rPr>
              <a:t>(Πηγή: </a:t>
            </a:r>
            <a:r>
              <a:rPr lang="en-US" altLang="el-GR" sz="1800" dirty="0">
                <a:latin typeface="+mn-lt"/>
                <a:ea typeface="Times New Roman" panose="02020603050405020304" pitchFamily="18" charset="0"/>
                <a:cs typeface="Arial" panose="020B0604020202020204" pitchFamily="34" charset="0"/>
              </a:rPr>
              <a:t>Z</a:t>
            </a:r>
            <a:r>
              <a:rPr lang="el-GR" altLang="el-GR" sz="1800" dirty="0" err="1">
                <a:latin typeface="+mn-lt"/>
                <a:ea typeface="Times New Roman" panose="02020603050405020304" pitchFamily="18" charset="0"/>
                <a:cs typeface="Arial" panose="020B0604020202020204" pitchFamily="34" charset="0"/>
              </a:rPr>
              <a:t>ίφα</a:t>
            </a:r>
            <a:r>
              <a:rPr lang="el-GR" altLang="el-GR" sz="1800" dirty="0">
                <a:latin typeface="+mn-lt"/>
                <a:ea typeface="Times New Roman" panose="02020603050405020304" pitchFamily="18" charset="0"/>
                <a:cs typeface="Arial" panose="020B0604020202020204" pitchFamily="34" charset="0"/>
              </a:rPr>
              <a:t> </a:t>
            </a:r>
            <a:r>
              <a:rPr lang="en-US" altLang="el-GR" sz="1800" dirty="0">
                <a:latin typeface="+mn-lt"/>
                <a:ea typeface="Times New Roman" panose="02020603050405020304" pitchFamily="18" charset="0"/>
                <a:cs typeface="Arial" panose="020B0604020202020204" pitchFamily="34" charset="0"/>
              </a:rPr>
              <a:t>A</a:t>
            </a:r>
            <a:r>
              <a:rPr lang="el-GR" altLang="el-GR" sz="1800" dirty="0">
                <a:latin typeface="+mn-lt"/>
                <a:ea typeface="Times New Roman" panose="02020603050405020304" pitchFamily="18" charset="0"/>
                <a:cs typeface="Arial" panose="020B0604020202020204" pitchFamily="34" charset="0"/>
              </a:rPr>
              <a:t>., </a:t>
            </a:r>
            <a:r>
              <a:rPr lang="el-GR" altLang="el-GR" sz="1800" dirty="0" err="1">
                <a:latin typeface="+mn-lt"/>
                <a:ea typeface="Times New Roman" panose="02020603050405020304" pitchFamily="18" charset="0"/>
                <a:cs typeface="Arial" panose="020B0604020202020204" pitchFamily="34" charset="0"/>
              </a:rPr>
              <a:t>Μαμούρης</a:t>
            </a:r>
            <a:r>
              <a:rPr lang="el-GR" altLang="el-GR" sz="1800" dirty="0">
                <a:latin typeface="+mn-lt"/>
                <a:ea typeface="Times New Roman" panose="02020603050405020304" pitchFamily="18" charset="0"/>
                <a:cs typeface="Arial" panose="020B0604020202020204" pitchFamily="34" charset="0"/>
              </a:rPr>
              <a:t> </a:t>
            </a:r>
            <a:r>
              <a:rPr lang="en-US" altLang="el-GR" sz="1800" dirty="0">
                <a:latin typeface="+mn-lt"/>
                <a:ea typeface="Times New Roman" panose="02020603050405020304" pitchFamily="18" charset="0"/>
                <a:cs typeface="Arial" panose="020B0604020202020204" pitchFamily="34" charset="0"/>
              </a:rPr>
              <a:t>Z</a:t>
            </a:r>
            <a:r>
              <a:rPr lang="el-GR" altLang="el-GR" sz="1800" dirty="0" smtClean="0">
                <a:latin typeface="+mn-lt"/>
                <a:ea typeface="Times New Roman" panose="02020603050405020304" pitchFamily="18" charset="0"/>
                <a:cs typeface="Arial" panose="020B0604020202020204" pitchFamily="34" charset="0"/>
              </a:rPr>
              <a:t>., </a:t>
            </a:r>
            <a:r>
              <a:rPr lang="el-GR" altLang="el-GR" sz="1800" dirty="0" err="1" smtClean="0">
                <a:latin typeface="+mn-lt"/>
                <a:ea typeface="Times New Roman" panose="02020603050405020304" pitchFamily="18" charset="0"/>
                <a:cs typeface="Arial" panose="020B0604020202020204" pitchFamily="34" charset="0"/>
              </a:rPr>
              <a:t>Μούτου</a:t>
            </a:r>
            <a:r>
              <a:rPr lang="el-GR" altLang="el-GR" sz="1800" dirty="0" smtClean="0">
                <a:latin typeface="+mn-lt"/>
                <a:ea typeface="Times New Roman" panose="02020603050405020304" pitchFamily="18" charset="0"/>
                <a:cs typeface="Arial" panose="020B0604020202020204" pitchFamily="34" charset="0"/>
              </a:rPr>
              <a:t> </a:t>
            </a:r>
            <a:r>
              <a:rPr lang="en-US" altLang="el-GR" sz="1800" dirty="0">
                <a:latin typeface="+mn-lt"/>
                <a:ea typeface="Times New Roman" panose="02020603050405020304" pitchFamily="18" charset="0"/>
                <a:cs typeface="Arial" panose="020B0604020202020204" pitchFamily="34" charset="0"/>
              </a:rPr>
              <a:t>A</a:t>
            </a:r>
            <a:r>
              <a:rPr lang="el-GR" altLang="el-GR" sz="1800" dirty="0">
                <a:latin typeface="+mn-lt"/>
                <a:ea typeface="Times New Roman" panose="02020603050405020304" pitchFamily="18" charset="0"/>
                <a:cs typeface="Arial" panose="020B0604020202020204" pitchFamily="34" charset="0"/>
              </a:rPr>
              <a:t>. (2004)  </a:t>
            </a:r>
            <a:r>
              <a:rPr lang="el-GR" altLang="el-GR" sz="1800" i="1" dirty="0">
                <a:latin typeface="+mn-lt"/>
                <a:ea typeface="Times New Roman" panose="02020603050405020304" pitchFamily="18" charset="0"/>
                <a:cs typeface="Arial" panose="020B0604020202020204" pitchFamily="34" charset="0"/>
              </a:rPr>
              <a:t>Βιολογία</a:t>
            </a:r>
            <a:r>
              <a:rPr lang="el-GR" altLang="el-GR" sz="1800" dirty="0">
                <a:latin typeface="+mn-lt"/>
                <a:ea typeface="Times New Roman" panose="02020603050405020304" pitchFamily="18" charset="0"/>
                <a:cs typeface="Arial" panose="020B0604020202020204" pitchFamily="34" charset="0"/>
              </a:rPr>
              <a:t>.  Πανεπιστημιακές εκδόσεις </a:t>
            </a:r>
            <a:r>
              <a:rPr lang="en-US" altLang="el-GR" sz="1800" dirty="0">
                <a:latin typeface="+mn-lt"/>
                <a:ea typeface="Times New Roman" panose="02020603050405020304" pitchFamily="18" charset="0"/>
                <a:cs typeface="Arial" panose="020B0604020202020204" pitchFamily="34" charset="0"/>
              </a:rPr>
              <a:t> </a:t>
            </a:r>
            <a:r>
              <a:rPr lang="el-GR" altLang="el-GR" sz="1800" dirty="0">
                <a:latin typeface="+mn-lt"/>
                <a:ea typeface="Times New Roman" panose="02020603050405020304" pitchFamily="18" charset="0"/>
                <a:cs typeface="Arial" panose="020B0604020202020204" pitchFamily="34" charset="0"/>
              </a:rPr>
              <a:t>Θεσσαλίας, Βόλος).</a:t>
            </a:r>
            <a:endParaRPr lang="el-GR" altLang="el-GR" sz="4000" dirty="0">
              <a:latin typeface="+mn-lt"/>
              <a:ea typeface="Times New Roman" panose="02020603050405020304" pitchFamily="18" charset="0"/>
              <a:cs typeface="Arial" panose="020B0604020202020204" pitchFamily="34" charset="0"/>
            </a:endParaRPr>
          </a:p>
        </p:txBody>
      </p:sp>
      <p:sp>
        <p:nvSpPr>
          <p:cNvPr id="37892" name="6 - Τίτλος"/>
          <p:cNvSpPr>
            <a:spLocks noGrp="1"/>
          </p:cNvSpPr>
          <p:nvPr>
            <p:ph type="title"/>
          </p:nvPr>
        </p:nvSpPr>
        <p:spPr>
          <a:xfrm>
            <a:off x="493551" y="169048"/>
            <a:ext cx="8229600" cy="987356"/>
          </a:xfrm>
        </p:spPr>
        <p:txBody>
          <a:bodyPr/>
          <a:lstStyle/>
          <a:p>
            <a:r>
              <a:rPr lang="el-GR" altLang="el-GR" dirty="0" smtClean="0"/>
              <a:t>Σύναψη 4/5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le:Neurons-axons-dendrites-synap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1075"/>
            <a:ext cx="7561212" cy="52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4 - Τίτλος"/>
          <p:cNvSpPr>
            <a:spLocks noGrp="1"/>
          </p:cNvSpPr>
          <p:nvPr>
            <p:ph type="title"/>
          </p:nvPr>
        </p:nvSpPr>
        <p:spPr>
          <a:xfrm>
            <a:off x="457200" y="274638"/>
            <a:ext cx="8229600" cy="706437"/>
          </a:xfrm>
        </p:spPr>
        <p:txBody>
          <a:bodyPr/>
          <a:lstStyle/>
          <a:p>
            <a:r>
              <a:rPr lang="el-GR" altLang="el-GR" dirty="0" smtClean="0"/>
              <a:t>Συνάψεις 5/5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Νευροδιαβιβαστές</a:t>
            </a:r>
          </a:p>
        </p:txBody>
      </p:sp>
      <p:sp>
        <p:nvSpPr>
          <p:cNvPr id="260099" name="Rectangle 3"/>
          <p:cNvSpPr>
            <a:spLocks noGrp="1" noChangeArrowheads="1"/>
          </p:cNvSpPr>
          <p:nvPr>
            <p:ph idx="1"/>
          </p:nvPr>
        </p:nvSpPr>
        <p:spPr/>
        <p:txBody>
          <a:bodyPr/>
          <a:lstStyle/>
          <a:p>
            <a:pPr marL="0" indent="0">
              <a:buNone/>
            </a:pPr>
            <a:r>
              <a:rPr lang="el-GR" altLang="el-GR" dirty="0" smtClean="0"/>
              <a:t> Χημικές ενώσεις που παράγονται από τους νευρώνες και συγκεντρώνονται σε </a:t>
            </a:r>
            <a:r>
              <a:rPr lang="el-GR" altLang="el-GR" dirty="0" err="1" smtClean="0"/>
              <a:t>κυστίδια</a:t>
            </a:r>
            <a:r>
              <a:rPr lang="el-GR" altLang="el-GR" dirty="0" smtClean="0"/>
              <a:t> στην απόληξη του </a:t>
            </a:r>
            <a:r>
              <a:rPr lang="el-GR" altLang="el-GR" dirty="0" err="1" smtClean="0"/>
              <a:t>νευράξονα</a:t>
            </a:r>
            <a:r>
              <a:rPr lang="el-GR" altLang="el-GR" dirty="0" smtClean="0"/>
              <a:t>. </a:t>
            </a:r>
          </a:p>
          <a:p>
            <a:pPr marL="0" indent="0">
              <a:buNone/>
            </a:pPr>
            <a:r>
              <a:rPr lang="el-GR" altLang="el-GR" dirty="0" smtClean="0"/>
              <a:t>Οι κυριότεροι νευροδιαβιβαστές είναι</a:t>
            </a:r>
            <a:r>
              <a:rPr lang="en-US" altLang="el-GR" dirty="0" smtClean="0"/>
              <a:t>:</a:t>
            </a:r>
            <a:r>
              <a:rPr lang="el-GR" altLang="el-GR" dirty="0" smtClean="0"/>
              <a:t> </a:t>
            </a:r>
            <a:r>
              <a:rPr lang="el-GR" altLang="el-GR" dirty="0" err="1" smtClean="0"/>
              <a:t>Ντοπαμίνη</a:t>
            </a:r>
            <a:r>
              <a:rPr lang="el-GR" altLang="el-GR" dirty="0" smtClean="0"/>
              <a:t>, </a:t>
            </a:r>
            <a:r>
              <a:rPr lang="el-GR" altLang="el-GR" dirty="0" err="1" smtClean="0"/>
              <a:t>Σεροτονίνη</a:t>
            </a:r>
            <a:r>
              <a:rPr lang="el-GR" altLang="el-GR" dirty="0" smtClean="0"/>
              <a:t>, Αδρεναλίνη, </a:t>
            </a:r>
            <a:r>
              <a:rPr lang="el-GR" altLang="el-GR" dirty="0" err="1" smtClean="0"/>
              <a:t>Νοραδρεναλίνη</a:t>
            </a:r>
            <a:r>
              <a:rPr lang="el-GR" altLang="el-GR" dirty="0" smtClean="0"/>
              <a:t>, γ- </a:t>
            </a:r>
            <a:r>
              <a:rPr lang="el-GR" altLang="el-GR" dirty="0" err="1" smtClean="0"/>
              <a:t>αμινοβουτυρικό</a:t>
            </a:r>
            <a:r>
              <a:rPr lang="el-GR" altLang="el-GR" dirty="0" smtClean="0"/>
              <a:t> οξύ (</a:t>
            </a:r>
            <a:r>
              <a:rPr lang="en-US" altLang="el-GR" dirty="0" smtClean="0"/>
              <a:t>GABA),</a:t>
            </a:r>
            <a:r>
              <a:rPr lang="el-GR" altLang="el-GR" dirty="0" smtClean="0"/>
              <a:t>  </a:t>
            </a:r>
            <a:r>
              <a:rPr lang="el-GR" altLang="el-GR" dirty="0" err="1" smtClean="0"/>
              <a:t>Ισταμίνη</a:t>
            </a:r>
            <a:r>
              <a:rPr lang="en-US" altLang="el-GR" dirty="0" smtClean="0"/>
              <a:t>, </a:t>
            </a:r>
            <a:r>
              <a:rPr lang="el-GR" altLang="el-GR" dirty="0" err="1" smtClean="0"/>
              <a:t>Ακετυλχολίνη</a:t>
            </a:r>
            <a:r>
              <a:rPr lang="el-GR" altLang="el-GR" dirty="0" smtClean="0"/>
              <a:t>.</a:t>
            </a:r>
            <a:endParaRPr lang="en-US" altLang="el-GR" dirty="0" smtClean="0"/>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fade">
                                      <p:cBhvr>
                                        <p:cTn id="7" dur="500"/>
                                        <p:tgtEl>
                                          <p:spTgt spid="260099">
                                            <p:txEl>
                                              <p:pRg st="0" end="0"/>
                                            </p:txEl>
                                          </p:spTgt>
                                        </p:tgtEl>
                                      </p:cBhvr>
                                    </p:animEffect>
                                    <p:anim calcmode="lin" valueType="num">
                                      <p:cBhvr>
                                        <p:cTn id="8" dur="500" fill="hold"/>
                                        <p:tgtEl>
                                          <p:spTgt spid="26009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0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0099">
                                            <p:txEl>
                                              <p:pRg st="1" end="1"/>
                                            </p:txEl>
                                          </p:spTgt>
                                        </p:tgtEl>
                                        <p:attrNameLst>
                                          <p:attrName>style.visibility</p:attrName>
                                        </p:attrNameLst>
                                      </p:cBhvr>
                                      <p:to>
                                        <p:strVal val="visible"/>
                                      </p:to>
                                    </p:set>
                                    <p:animEffect transition="in" filter="fade">
                                      <p:cBhvr>
                                        <p:cTn id="14" dur="500"/>
                                        <p:tgtEl>
                                          <p:spTgt spid="260099">
                                            <p:txEl>
                                              <p:pRg st="1" end="1"/>
                                            </p:txEl>
                                          </p:spTgt>
                                        </p:tgtEl>
                                      </p:cBhvr>
                                    </p:animEffect>
                                    <p:anim calcmode="lin" valueType="num">
                                      <p:cBhvr>
                                        <p:cTn id="15" dur="500" fill="hold"/>
                                        <p:tgtEl>
                                          <p:spTgt spid="26009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6009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l-GR" altLang="el-GR" dirty="0" smtClean="0"/>
              <a:t>Οι νευρώνες εξειδικεύονται σε</a:t>
            </a:r>
          </a:p>
        </p:txBody>
      </p:sp>
      <p:sp>
        <p:nvSpPr>
          <p:cNvPr id="231427" name="Rectangle 3"/>
          <p:cNvSpPr>
            <a:spLocks noGrp="1" noChangeArrowheads="1"/>
          </p:cNvSpPr>
          <p:nvPr>
            <p:ph idx="1"/>
          </p:nvPr>
        </p:nvSpPr>
        <p:spPr/>
        <p:txBody>
          <a:bodyPr/>
          <a:lstStyle/>
          <a:p>
            <a:pPr eaLnBrk="1" hangingPunct="1">
              <a:buFont typeface="Arial" panose="020B0604020202020204" pitchFamily="34" charset="0"/>
              <a:buNone/>
            </a:pPr>
            <a:endParaRPr lang="el-GR" altLang="el-GR" sz="4000" smtClean="0"/>
          </a:p>
          <a:p>
            <a:pPr eaLnBrk="1" hangingPunct="1">
              <a:buFont typeface="Wingdings" panose="05000000000000000000" pitchFamily="2" charset="2"/>
              <a:buNone/>
            </a:pPr>
            <a:r>
              <a:rPr lang="el-GR" altLang="el-GR" sz="4000" b="1" smtClean="0"/>
              <a:t>       αισθητήριους</a:t>
            </a:r>
            <a:r>
              <a:rPr lang="el-GR" altLang="el-GR" sz="4000" smtClean="0"/>
              <a:t>  και </a:t>
            </a:r>
            <a:r>
              <a:rPr lang="el-GR" altLang="el-GR" sz="4000" b="1" smtClean="0"/>
              <a:t>κινητικούς</a:t>
            </a:r>
            <a:r>
              <a:rPr lang="el-GR" altLang="el-GR" sz="4000" smtClean="0"/>
              <a:t> </a:t>
            </a: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314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animEffect transition="in" filter="fade">
                                      <p:cBhvr>
                                        <p:cTn id="11" dur="1000"/>
                                        <p:tgtEl>
                                          <p:spTgt spid="231427">
                                            <p:txEl>
                                              <p:pRg st="1" end="1"/>
                                            </p:txEl>
                                          </p:spTgt>
                                        </p:tgtEl>
                                      </p:cBhvr>
                                    </p:animEffect>
                                    <p:anim calcmode="lin" valueType="num">
                                      <p:cBhvr>
                                        <p:cTn id="12" dur="10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31427">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3142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pPr eaLnBrk="1" hangingPunct="1"/>
            <a:r>
              <a:rPr lang="el-GR" altLang="el-GR" smtClean="0"/>
              <a:t>Νευρικές  οδοί και κέντρα</a:t>
            </a:r>
          </a:p>
        </p:txBody>
      </p:sp>
      <p:sp>
        <p:nvSpPr>
          <p:cNvPr id="44035" name="2 - Θέση περιεχομένου"/>
          <p:cNvSpPr>
            <a:spLocks noGrp="1"/>
          </p:cNvSpPr>
          <p:nvPr>
            <p:ph idx="1"/>
          </p:nvPr>
        </p:nvSpPr>
        <p:spPr/>
        <p:txBody>
          <a:bodyPr/>
          <a:lstStyle/>
          <a:p>
            <a:pPr algn="just" eaLnBrk="1" hangingPunct="1">
              <a:buFont typeface="Arial" panose="020B0604020202020204" pitchFamily="34" charset="0"/>
              <a:buNone/>
            </a:pPr>
            <a:r>
              <a:rPr lang="el-GR" altLang="el-GR" dirty="0" smtClean="0"/>
              <a:t>    Οι νευρώνες συνδέονται σταθερά μεταξύ τους για να σχηματίσουν τις νευρικές οδούς πχ. οπτική οδός. Πολλοί νευρώνες που εξειδικεύονται στην ίδια λειτουργία  σχηματίζουν ένα κέντρο, πχ κέντρο της ακοής στον κροταφικό λοβό.</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193328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60143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Αποτέλεσμα εικόνας για νευρικο συστημα"/>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7171" name="AutoShape 4" descr="Αποτέλεσμα εικόνας για νευρικο συστημα"/>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sp>
        <p:nvSpPr>
          <p:cNvPr id="7172" name="AutoShape 6" descr="data:image/jpeg;base64,/9j/4AAQSkZJRgABAQAAAQABAAD/2wCEAAkGBwgHBgkIBwgKCgkLDRYPDQwMDRsUFRAWIB0iIiAdHx8kKDQsJCYxJx8fLT0tMTU3Ojo6Iys/RD84QzQ5OjcBCgoKDQwNGg8PGjclHyU3Nzc3Nzc3Nzc3Nzc3Nzc3Nzc3Nzc3Nzc3Nzc3Nzc3Nzc3Nzc3Nzc3Nzc3Nzc3Nzc3N//AABEIANEAXQMBIgACEQEDEQH/xAAbAAACAwEBAQAAAAAAAAAAAAAABAECBQMGB//EADsQAAICAAQCBgcGBAcAAAAAAAECAAMEERIhMVEFE0FhcZEiIzJygaHBFEJTsdHwMzRSYiQ1VJKywuH/xAAZAQACAwEAAAAAAAAAAAAAAAAAAwECBAX/xAAnEQACAgEDAwQCAwAAAAAAAAAAAQIRAxIhMQQyYRMzUXEiQSNDgf/aAAwDAQACEQMRAD8A+4whCABIMM4visWlG3FuUGSk26QwSBxM4PiqE42D4bzFxXSWbaWszf8ACTdvKJti3DOOqA0jUQX3+QMqrfCHrDFdzPSHH4f+o+RgMdh2OWvLx2nmftj2ELWoBIzGSl8x8ofbHXi1TntQBlI/PKTpmToxfJ61GVhmrAjulp5vCY0lskLV2Dih/PvHfNjCYxbTofJW/OF/plJ4Wla3Q7CRnJkiQhCQeEAOGLvFCZ/ePATy3SXSCgOtduq3PJyoz059/Psmh01czLaynIDJFI7MyBn85m2WKlYtIRMPSxFaf1neEY69zSv44+WcqAtNeipzWG9K21xp8s9ye+WwytV1t+TrSDmgLZajwzPjLWKQ1Yciy+zYavZrB7p2epa+pw9Sk5sGY8wvaflNKQlspQy4e11ZHbEPvoHA+HLvnbVZaWUMaLV3dcg2oc/3ygx6k2Yhxm7ejWvPunLECvDFLrXY2bgKG9tjkezl9YUVBurRQbVqupA2s0jOvx5DvEthHtpc03FtLE9S5OZy5Z8+3wnFb0wmGZdGiwrqGtctZ7RIOb6a6nOQGunI7Hu+EpkgpIbjm4vwepwGINtelvaXaOTzvRV9gsHWAB1co+XA948xPQxC+CM0VGVomUucV1M57BLRDpO3JRWDudz4QeyKQjqlRg44lrEVjkuhrNPNhll+ecVR3sFZWlMkGlVZti5Ge00b6VvABJVgc1YdhiFyms5W1gKTmykkIx4Agj2T4y2GSqjTmg7tFLVtNXXngWzb0d1PZmOQjK3g4g2MjA6AioNy3Ek+HDecgGJ0VuyLxsJfUFWdUaipUpwbLqcgagM/OaEZmW1k2lrVNlwHoVqM1T48++XqNSOFOTYgbHIb5nfylbW+zUNrt9bYc9WXtN2bcpyrstQWWJoKndrHUgse7fcSQOtvUJRb17ByNjqO/MAecXsGJRK2sVWJrKZKctJOW58jLdUptL9WbMS+ZLMulez8hlGPs9NatZeA7DcsV4/vlIDwHRZLqWzBDWDSVOYOQUEj4gz1Q2E890NhyBQhGWn0iOXbPRTKt22Nz7UipICkmYV9httZzwJ2PdN0gMCDwMRxeEqrqZ1GWXZnImrDBJRe5myCMwRzkjvhFG4WasUEmuv1Te0FG6nnlFwyDSteKSpVGQVV9LL49vwmj2wP7MbHM0qEzwRk7FcModWfDYey7IlTa5HpEcRuc/lLV+u9ZaV0qdq+Gkjjn3iMdGuExWJqY+0wtXlkQAfmPnEK8P1rYpksZOttcPlvq32j/VVWzL6bc3FHZetus61CqqRkuee/fKor34gl7A9KcFVcgW59+X1l1wzaFR8Ra22RAAGY+E0ej8KHIOWmtOAHbKTy3tEbHH6f5THOjsOa69be0+8cgBkMhJlTPKWp2EXx/wDKvGJzxCdZSycxIYRdSTMHthJyIOTbHlIy8Yk6doIQhADhX/mib7mhtviJTAZGk7b9Y+fnLH0OksLaTs4evwJ3+kjBDQ+JrP3bTl4Hf6xX9hhjt1bXyhyivrb0Q8Cd5uIqooVRkB2TJ6O/ml8DNgTTAnqX+VEwhCXM4QhCAHF8NQ7amrUnnlLCqtRkqKB4TpKtsM4E2zBt2ucDhqMrJc5uTzJkRDOmuELdIIzYcvWB1lJFqDmRv+o+MixguMovQ5V4pNJz58VPzIjXjEFqL9H4jDL7eGf1fd95YrJtuYesWiccq/XJp4Wzq70c8M9/Cbo3nmqLRdQlq8HUGbmAuFlOXau00QY3qI2lJDUJA4SYwyBCEgwAIp0jf1dJQH0m2jF9gqrLtwEw7rGtsLtxPDulZOkOw49Ttle2EIRR0CDwnBfV9KDsGIqIPvLuPkx8oxFcadBw9v4dy+R9E/nKTVxZm6qGvE0HR4012UnjTYyfDiPkZpYCzq8QN9m2mcPV9J4lR99VY95G36RkeidSmTieyZGB+pgX0ehHCTK1HVWp5iWmkxhIMmccVZ1VDNAlK3RndIX9ZboU+ivHxikDuc84RLdnShFRVIIQhILhFukVLYC8DiEJHiN4yZS5ddTrzUiQ+Cslao4uyt0jU4+/RmPl+sY7IjSdVnRzD/TH6R7sEpj7TL0XtV5Zv4f+BX7onSc8P/Ar90TpNZmfJER6VbKpV5mPTP6W4V+JkS4L4e9GdCEIk6QQhCABK2HTWzclJlov0gxTBXkcShA+O0h8FZOlYvh03wH9mFP0j5i6KFxuhT6NVCr+/KM5ZkbSmJbGXo/av7N+jalPdEvKpsi+EtNZmfJEQ6VHq0PfNDsifSQzwpPIgyJcF8TqaMmEO0wiTohCEIEhFcaNf2ev8S5QfAHP6RqKYhssZhmPCtbLf9q5f9pWT/ER1DrG2Wwp618Tf+JcQvgvo/QxqsanUducW6PXRgqAeOgEnmTvHMMM76xzMmCqgxx0YkvBujgJMITQYAnHFrqw7junaVsGaEcxBkp0zz3KTAjeEQdQIQhAkJm44nrcQR9zBkDxZv8AyaUy8Yc7sYOVdC+bNKT4MvVe3/qNNBpVQOAUCMYEZ4qv4zhnnGujh/iR4GMiNybQZsQhCOOcEgyZB4QAwLBlY/vGVnTEDK+z3jOcQ+TqR4CEIQLBMrGfxcZ44b/kZqzLxwyxOJA+/XQ3k5H1lJ8GbquxfaNQxzov+O3u/pEzvHeih61/djI8jMvYzVhCEcc4IGEg8IAYmMGWJs97OcY1jabDiHKoxB7ROHU2/hN5RLW50YSWlFIS/U2/hN5Q6m38JvKRRfVH5KTM6ZzrXrl/oZCe/Zh81+c1upt/CbynLEYFsTQ9FtT6HGR24SHG1QvIozjRKnNQewiO9Fn17D+2J4fCXV0JWUYlBpzy4xzAVWpiAWRgMtyZaPIZGnB7mtCAhHHPCVf2YQgBHbJhCDJCEIQJCEIQAB2wEISCGWhCEkg//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Tahoma" panose="020B0604030504040204" pitchFamily="34" charset="0"/>
            </a:endParaRPr>
          </a:p>
        </p:txBody>
      </p:sp>
      <p:pic>
        <p:nvPicPr>
          <p:cNvPr id="7173" name="Picture 8" descr="https://encrypted-tbn1.gstatic.com/images?q=tbn:ANd9GcQ6e9wyj_r_5h1yZ0F1VOVMu1XFAlXBMb360LEOY1lv2DGEoDR1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99807"/>
            <a:ext cx="1832108" cy="411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10 - Τίτλος"/>
          <p:cNvSpPr>
            <a:spLocks noGrp="1"/>
          </p:cNvSpPr>
          <p:nvPr>
            <p:ph type="title"/>
          </p:nvPr>
        </p:nvSpPr>
        <p:spPr/>
        <p:txBody>
          <a:bodyPr/>
          <a:lstStyle/>
          <a:p>
            <a:pPr eaLnBrk="1" hangingPunct="1"/>
            <a:r>
              <a:rPr lang="el-GR" altLang="el-GR" smtClean="0"/>
              <a:t>Κεντρικό Νευρικό Σύστημα (ΚΝΣ)</a:t>
            </a:r>
          </a:p>
        </p:txBody>
      </p:sp>
      <p:sp>
        <p:nvSpPr>
          <p:cNvPr id="7175" name="12 - Θέση περιεχομένου"/>
          <p:cNvSpPr>
            <a:spLocks noGrp="1"/>
          </p:cNvSpPr>
          <p:nvPr>
            <p:ph idx="1"/>
          </p:nvPr>
        </p:nvSpPr>
        <p:spPr>
          <a:xfrm>
            <a:off x="1259632" y="1484784"/>
            <a:ext cx="3517611" cy="3456384"/>
          </a:xfrm>
        </p:spPr>
        <p:txBody>
          <a:bodyPr/>
          <a:lstStyle/>
          <a:p>
            <a:pPr algn="r" eaLnBrk="1" hangingPunct="1">
              <a:buFont typeface="Arial" panose="020B0604020202020204" pitchFamily="34" charset="0"/>
              <a:buNone/>
            </a:pPr>
            <a:r>
              <a:rPr lang="el-GR" altLang="el-GR" dirty="0" smtClean="0"/>
              <a:t>         </a:t>
            </a:r>
          </a:p>
          <a:p>
            <a:pPr algn="r" eaLnBrk="1" hangingPunct="1">
              <a:buFont typeface="Arial" panose="020B0604020202020204" pitchFamily="34" charset="0"/>
              <a:buNone/>
            </a:pPr>
            <a:r>
              <a:rPr lang="el-GR" altLang="el-GR" dirty="0" smtClean="0"/>
              <a:t>Εγκέφαλος</a:t>
            </a:r>
          </a:p>
          <a:p>
            <a:pPr algn="r" eaLnBrk="1" hangingPunct="1">
              <a:buFont typeface="Arial" panose="020B0604020202020204" pitchFamily="34" charset="0"/>
              <a:buNone/>
            </a:pPr>
            <a:endParaRPr lang="el-GR" altLang="el-GR" dirty="0" smtClean="0"/>
          </a:p>
          <a:p>
            <a:pPr algn="r" eaLnBrk="1" hangingPunct="1">
              <a:buFont typeface="Arial" panose="020B0604020202020204" pitchFamily="34" charset="0"/>
              <a:buNone/>
            </a:pPr>
            <a:endParaRPr lang="el-GR" altLang="el-GR" dirty="0" smtClean="0"/>
          </a:p>
          <a:p>
            <a:pPr algn="r" eaLnBrk="1" hangingPunct="1">
              <a:buFont typeface="Arial" panose="020B0604020202020204" pitchFamily="34" charset="0"/>
              <a:buNone/>
            </a:pPr>
            <a:r>
              <a:rPr lang="el-GR" altLang="el-GR" dirty="0" smtClean="0"/>
              <a:t>Νωτιαίος Μυελός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976561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971600" y="1722218"/>
            <a:ext cx="6912768" cy="3816424"/>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390272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 Τίτλος"/>
          <p:cNvSpPr>
            <a:spLocks noGrp="1"/>
          </p:cNvSpPr>
          <p:nvPr>
            <p:ph type="title"/>
          </p:nvPr>
        </p:nvSpPr>
        <p:spPr>
          <a:xfrm>
            <a:off x="477266" y="188640"/>
            <a:ext cx="8229600" cy="987356"/>
          </a:xfrm>
        </p:spPr>
        <p:txBody>
          <a:bodyPr/>
          <a:lstStyle/>
          <a:p>
            <a:pPr eaLnBrk="1" hangingPunct="1"/>
            <a:r>
              <a:rPr lang="el-GR" altLang="el-GR" dirty="0" smtClean="0"/>
              <a:t>Νωτιαίος Μυελός 1/2</a:t>
            </a:r>
          </a:p>
        </p:txBody>
      </p:sp>
      <p:sp>
        <p:nvSpPr>
          <p:cNvPr id="8195" name="6 - Θέση περιεχομένου"/>
          <p:cNvSpPr>
            <a:spLocks noGrp="1"/>
          </p:cNvSpPr>
          <p:nvPr>
            <p:ph idx="1"/>
          </p:nvPr>
        </p:nvSpPr>
        <p:spPr>
          <a:xfrm>
            <a:off x="323528" y="1407821"/>
            <a:ext cx="4762872" cy="4641379"/>
          </a:xfrm>
        </p:spPr>
        <p:txBody>
          <a:bodyPr/>
          <a:lstStyle/>
          <a:p>
            <a:pPr eaLnBrk="1" hangingPunct="1">
              <a:buFont typeface="Arial" panose="020B0604020202020204" pitchFamily="34" charset="0"/>
              <a:buNone/>
            </a:pPr>
            <a:r>
              <a:rPr lang="el-GR" altLang="el-GR" dirty="0" smtClean="0"/>
              <a:t>    Περιέχει τα νεύρα που εξέρχονται από τον εγκέφαλο και πορεύονται μέσα στο σωλήνα που σχηματίζει η σπονδυλική στήλη, από τον οποίο εξέρχονται για να </a:t>
            </a:r>
            <a:r>
              <a:rPr lang="el-GR" altLang="el-GR" dirty="0" err="1" smtClean="0"/>
              <a:t>νευρώσουν</a:t>
            </a:r>
            <a:r>
              <a:rPr lang="el-GR" altLang="el-GR" dirty="0" smtClean="0"/>
              <a:t>  τα μέρη του σώματος. </a:t>
            </a:r>
          </a:p>
        </p:txBody>
      </p:sp>
      <p:pic>
        <p:nvPicPr>
          <p:cNvPr id="8196" name="Picture 2" descr="http://upload.wikimedia.org/wikipedia/commons/8/83/Gray_111_-_Vertebral_column.p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156176" y="1407821"/>
            <a:ext cx="1296987" cy="45259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Ορθογώνιο"/>
          <p:cNvSpPr>
            <a:spLocks noChangeArrowheads="1"/>
          </p:cNvSpPr>
          <p:nvPr/>
        </p:nvSpPr>
        <p:spPr bwMode="auto">
          <a:xfrm>
            <a:off x="971600" y="1772816"/>
            <a:ext cx="7489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l-GR" altLang="el-GR" sz="4000" dirty="0">
                <a:ea typeface="Times New Roman" panose="02020603050405020304" pitchFamily="18" charset="0"/>
                <a:cs typeface="Arial" panose="020B0604020202020204" pitchFamily="34" charset="0"/>
              </a:rPr>
              <a:t>Τα νεύρα που εξέρχονται από το νωτιαίο μυελό και διακλαδίζονται σε όλο το σώμα αποτελούν το </a:t>
            </a:r>
            <a:r>
              <a:rPr lang="el-GR" altLang="el-GR" sz="4000" dirty="0" smtClean="0">
                <a:ea typeface="Times New Roman" panose="02020603050405020304" pitchFamily="18" charset="0"/>
                <a:cs typeface="Arial" panose="020B0604020202020204" pitchFamily="34" charset="0"/>
              </a:rPr>
              <a:t>Περιφερικό </a:t>
            </a:r>
            <a:r>
              <a:rPr lang="el-GR" altLang="el-GR" sz="4000" dirty="0">
                <a:ea typeface="Times New Roman" panose="02020603050405020304" pitchFamily="18" charset="0"/>
                <a:cs typeface="Arial" panose="020B0604020202020204" pitchFamily="34" charset="0"/>
              </a:rPr>
              <a:t>Νευρικό Σύστημα.</a:t>
            </a:r>
          </a:p>
        </p:txBody>
      </p:sp>
      <p:sp>
        <p:nvSpPr>
          <p:cNvPr id="2" name="Τίτλος 1"/>
          <p:cNvSpPr>
            <a:spLocks noGrp="1"/>
          </p:cNvSpPr>
          <p:nvPr>
            <p:ph type="title"/>
          </p:nvPr>
        </p:nvSpPr>
        <p:spPr/>
        <p:txBody>
          <a:bodyPr/>
          <a:lstStyle/>
          <a:p>
            <a:r>
              <a:rPr lang="el-GR" altLang="el-GR" dirty="0"/>
              <a:t>Νωτιαίος Μυελός </a:t>
            </a:r>
            <a:r>
              <a:rPr lang="el-GR" altLang="el-GR" dirty="0" smtClean="0"/>
              <a:t>2/2</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p:txBody>
          <a:bodyPr/>
          <a:lstStyle/>
          <a:p>
            <a:pPr eaLnBrk="1" hangingPunct="1"/>
            <a:r>
              <a:rPr lang="el-GR" altLang="el-GR" dirty="0" smtClean="0"/>
              <a:t>Περιφερικό Νευρικό Σύστημα 1/2</a:t>
            </a:r>
          </a:p>
        </p:txBody>
      </p:sp>
      <p:pic>
        <p:nvPicPr>
          <p:cNvPr id="10243" name="Picture 6" descr="pn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7744" y="1412776"/>
            <a:ext cx="5060097" cy="4752528"/>
          </a:xfrm>
          <a:noFill/>
        </p:spPr>
      </p:pic>
    </p:spTree>
  </p:cSld>
  <p:clrMapOvr>
    <a:masterClrMapping/>
  </p:clrMapOvr>
  <p:transition>
    <p:wedge/>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fade">
                                      <p:cBhvr>
                                        <p:cTn id="7" dur="768" decel="100000"/>
                                        <p:tgtEl>
                                          <p:spTgt spid="227332"/>
                                        </p:tgtEl>
                                      </p:cBhvr>
                                    </p:animEffect>
                                    <p:animScale>
                                      <p:cBhvr>
                                        <p:cTn id="8" dur="768" decel="100000"/>
                                        <p:tgtEl>
                                          <p:spTgt spid="227332"/>
                                        </p:tgtEl>
                                      </p:cBhvr>
                                      <p:from x="10000" y="10000"/>
                                      <p:to x="200000" y="450000"/>
                                    </p:animScale>
                                    <p:animScale>
                                      <p:cBhvr>
                                        <p:cTn id="9" dur="1230" accel="100000" fill="hold">
                                          <p:stCondLst>
                                            <p:cond delay="768"/>
                                          </p:stCondLst>
                                        </p:cTn>
                                        <p:tgtEl>
                                          <p:spTgt spid="227332"/>
                                        </p:tgtEl>
                                      </p:cBhvr>
                                      <p:from x="200000" y="450000"/>
                                      <p:to x="100000" y="100000"/>
                                    </p:animScale>
                                    <p:set>
                                      <p:cBhvr>
                                        <p:cTn id="10" dur="768" fill="hold"/>
                                        <p:tgtEl>
                                          <p:spTgt spid="227332"/>
                                        </p:tgtEl>
                                        <p:attrNameLst>
                                          <p:attrName>ppt_x</p:attrName>
                                        </p:attrNameLst>
                                      </p:cBhvr>
                                      <p:to>
                                        <p:strVal val="(0.5)"/>
                                      </p:to>
                                    </p:set>
                                    <p:anim from="(0.5)" to="(#ppt_x)" calcmode="lin" valueType="num">
                                      <p:cBhvr>
                                        <p:cTn id="11" dur="1230" accel="100000" fill="hold">
                                          <p:stCondLst>
                                            <p:cond delay="768"/>
                                          </p:stCondLst>
                                        </p:cTn>
                                        <p:tgtEl>
                                          <p:spTgt spid="227332"/>
                                        </p:tgtEl>
                                        <p:attrNameLst>
                                          <p:attrName>ppt_x</p:attrName>
                                        </p:attrNameLst>
                                      </p:cBhvr>
                                    </p:anim>
                                    <p:set>
                                      <p:cBhvr>
                                        <p:cTn id="12" dur="768" fill="hold"/>
                                        <p:tgtEl>
                                          <p:spTgt spid="227332"/>
                                        </p:tgtEl>
                                        <p:attrNameLst>
                                          <p:attrName>ppt_y</p:attrName>
                                        </p:attrNameLst>
                                      </p:cBhvr>
                                      <p:to>
                                        <p:strVal val="(#ppt_y+0.4)"/>
                                      </p:to>
                                    </p:set>
                                    <p:anim from="(#ppt_y+0.4)" to="(#ppt_y)" calcmode="lin" valueType="num">
                                      <p:cBhvr>
                                        <p:cTn id="13" dur="1230" accel="100000" fill="hold">
                                          <p:stCondLst>
                                            <p:cond delay="768"/>
                                          </p:stCondLst>
                                        </p:cTn>
                                        <p:tgtEl>
                                          <p:spTgt spid="227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318356" y="260648"/>
            <a:ext cx="8507288" cy="987356"/>
          </a:xfrm>
        </p:spPr>
        <p:txBody>
          <a:bodyPr/>
          <a:lstStyle/>
          <a:p>
            <a:pPr eaLnBrk="1" hangingPunct="1"/>
            <a:r>
              <a:rPr lang="el-GR" altLang="el-GR" dirty="0" smtClean="0">
                <a:ea typeface="Times New Roman" panose="02020603050405020304" pitchFamily="18" charset="0"/>
                <a:cs typeface="Arial" panose="020B0604020202020204" pitchFamily="34" charset="0"/>
              </a:rPr>
              <a:t>Περιφερικό Νευρικό Σύστημα 2/2</a:t>
            </a:r>
          </a:p>
        </p:txBody>
      </p:sp>
      <p:sp>
        <p:nvSpPr>
          <p:cNvPr id="11267" name="2 - Θέση περιεχομένου"/>
          <p:cNvSpPr>
            <a:spLocks noGrp="1"/>
          </p:cNvSpPr>
          <p:nvPr>
            <p:ph idx="1"/>
          </p:nvPr>
        </p:nvSpPr>
        <p:spPr>
          <a:xfrm>
            <a:off x="457200" y="1600201"/>
            <a:ext cx="8229600" cy="3629000"/>
          </a:xfrm>
        </p:spPr>
        <p:txBody>
          <a:bodyPr/>
          <a:lstStyle/>
          <a:p>
            <a:pPr algn="just">
              <a:buFont typeface="Arial" panose="020B0604020202020204" pitchFamily="34" charset="0"/>
              <a:buNone/>
            </a:pPr>
            <a:r>
              <a:rPr lang="el-GR" altLang="el-GR" dirty="0" smtClean="0">
                <a:ea typeface="Times New Roman" panose="02020603050405020304" pitchFamily="18" charset="0"/>
                <a:cs typeface="Arial" panose="020B0604020202020204" pitchFamily="34" charset="0"/>
              </a:rPr>
              <a:t>Διακρίνεται σε </a:t>
            </a:r>
          </a:p>
          <a:p>
            <a:pPr algn="just">
              <a:buFont typeface="Arial" panose="020B0604020202020204" pitchFamily="34" charset="0"/>
              <a:buNone/>
            </a:pPr>
            <a:endParaRPr lang="el-GR" altLang="el-GR" dirty="0" smtClean="0">
              <a:ea typeface="Times New Roman" panose="02020603050405020304" pitchFamily="18" charset="0"/>
              <a:cs typeface="Arial" panose="020B0604020202020204" pitchFamily="34" charset="0"/>
            </a:endParaRPr>
          </a:p>
          <a:p>
            <a:pPr algn="just"/>
            <a:r>
              <a:rPr lang="el-GR" altLang="el-GR" b="1" dirty="0" smtClean="0">
                <a:ea typeface="Times New Roman" panose="02020603050405020304" pitchFamily="18" charset="0"/>
                <a:cs typeface="Arial" panose="020B0604020202020204" pitchFamily="34" charset="0"/>
              </a:rPr>
              <a:t>Σωματικό</a:t>
            </a:r>
            <a:r>
              <a:rPr lang="el-GR" altLang="el-GR" dirty="0" smtClean="0">
                <a:ea typeface="Times New Roman" panose="02020603050405020304" pitchFamily="18" charset="0"/>
                <a:cs typeface="Arial" panose="020B0604020202020204" pitchFamily="34" charset="0"/>
              </a:rPr>
              <a:t> (υπόκειται στον έλεγχο του   εγκεφάλου) και </a:t>
            </a:r>
          </a:p>
          <a:p>
            <a:pPr algn="just"/>
            <a:r>
              <a:rPr lang="el-GR" altLang="el-GR" dirty="0" smtClean="0">
                <a:ea typeface="Times New Roman" panose="02020603050405020304" pitchFamily="18" charset="0"/>
                <a:cs typeface="Arial" panose="020B0604020202020204" pitchFamily="34" charset="0"/>
              </a:rPr>
              <a:t> </a:t>
            </a:r>
            <a:r>
              <a:rPr lang="el-GR" altLang="el-GR" b="1" dirty="0" smtClean="0">
                <a:ea typeface="Times New Roman" panose="02020603050405020304" pitchFamily="18" charset="0"/>
                <a:cs typeface="Arial" panose="020B0604020202020204" pitchFamily="34" charset="0"/>
              </a:rPr>
              <a:t>Αυτόνομο</a:t>
            </a:r>
            <a:r>
              <a:rPr lang="el-GR" altLang="el-GR" dirty="0" smtClean="0">
                <a:ea typeface="Times New Roman" panose="02020603050405020304" pitchFamily="18" charset="0"/>
                <a:cs typeface="Arial" panose="020B0604020202020204" pitchFamily="34" charset="0"/>
              </a:rPr>
              <a:t> </a:t>
            </a:r>
          </a:p>
          <a:p>
            <a:pPr eaLnBrk="1" hangingPunct="1"/>
            <a:endParaRPr lang="el-GR" altLang="el-GR" dirty="0" smtClean="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idx="1"/>
          </p:nvPr>
        </p:nvSpPr>
        <p:spPr>
          <a:xfrm>
            <a:off x="467544" y="620688"/>
            <a:ext cx="8229600" cy="5400600"/>
          </a:xfrm>
        </p:spPr>
        <p:txBody>
          <a:bodyPr/>
          <a:lstStyle/>
          <a:p>
            <a:pPr eaLnBrk="1" hangingPunct="1">
              <a:buFont typeface="Arial" panose="020B0604020202020204" pitchFamily="34" charset="0"/>
              <a:buNone/>
            </a:pPr>
            <a:r>
              <a:rPr lang="en-US" altLang="el-GR" sz="4000" dirty="0" smtClean="0"/>
              <a:t>   </a:t>
            </a:r>
            <a:r>
              <a:rPr lang="el-GR" altLang="el-GR" sz="4000" dirty="0" smtClean="0"/>
              <a:t>Το Αυτόνομο ΝΣ ρυθμίζει τη λειτουργία των οργάνων του σώματος ανεξάρτητα από τη σκέψη ή τη βούληση του ατόμου, διατηρώντας την απαραίτητη ισορροπία. </a:t>
            </a:r>
          </a:p>
          <a:p>
            <a:pPr eaLnBrk="1" hangingPunct="1">
              <a:buFont typeface="Arial" panose="020B0604020202020204" pitchFamily="34" charset="0"/>
              <a:buNone/>
            </a:pPr>
            <a:r>
              <a:rPr lang="el-GR" altLang="el-GR" sz="4000" dirty="0" smtClean="0"/>
              <a:t>   Διακρίνεται σε </a:t>
            </a:r>
            <a:r>
              <a:rPr lang="el-GR" altLang="el-GR" sz="4000" b="1" dirty="0" smtClean="0"/>
              <a:t>Συμπαθητικό</a:t>
            </a:r>
            <a:r>
              <a:rPr lang="el-GR" altLang="el-GR" sz="4000" dirty="0" smtClean="0"/>
              <a:t> και</a:t>
            </a:r>
          </a:p>
          <a:p>
            <a:pPr eaLnBrk="1" hangingPunct="1">
              <a:buFont typeface="Arial" panose="020B0604020202020204" pitchFamily="34" charset="0"/>
              <a:buNone/>
            </a:pPr>
            <a:r>
              <a:rPr lang="el-GR" altLang="el-GR" sz="4000" dirty="0" smtClean="0"/>
              <a:t>   </a:t>
            </a:r>
            <a:r>
              <a:rPr lang="el-GR" altLang="el-GR" sz="4000" b="1" dirty="0" smtClean="0"/>
              <a:t>Παρασυμπαθητικό </a:t>
            </a:r>
            <a:r>
              <a:rPr lang="el-GR" altLang="el-GR" sz="4000" dirty="0" smtClean="0"/>
              <a:t>σύστημα.</a:t>
            </a:r>
          </a:p>
          <a:p>
            <a:pPr eaLnBrk="1" hangingPunct="1">
              <a:buFont typeface="Arial" panose="020B0604020202020204" pitchFamily="34" charset="0"/>
              <a:buNone/>
            </a:pPr>
            <a:endParaRPr lang="el-GR" altLang="el-GR" sz="4000" dirty="0" smtClean="0"/>
          </a:p>
          <a:p>
            <a:pPr eaLnBrk="1" hangingPunct="1"/>
            <a:endParaRPr lang="el-GR" altLang="el-GR" dirty="0" smtClean="0"/>
          </a:p>
        </p:txBody>
      </p:sp>
    </p:spTree>
  </p:cSld>
  <p:clrMapOvr>
    <a:masterClrMapping/>
  </p:clrMapOvr>
  <p:transition spd="slow">
    <p:comb/>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eclass</Template>
  <TotalTime>994</TotalTime>
  <Words>1300</Words>
  <Application>Microsoft Office PowerPoint</Application>
  <PresentationFormat>Προβολή στην οθόνη (4:3)</PresentationFormat>
  <Paragraphs>134</Paragraphs>
  <Slides>41</Slides>
  <Notes>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41</vt:i4>
      </vt:variant>
    </vt:vector>
  </HeadingPairs>
  <TitlesOfParts>
    <vt:vector size="50" baseType="lpstr">
      <vt:lpstr>Arial</vt:lpstr>
      <vt:lpstr>Calibri</vt:lpstr>
      <vt:lpstr>Cambria</vt:lpstr>
      <vt:lpstr>ComicSansMS</vt:lpstr>
      <vt:lpstr>ComicSansMS-Bold</vt:lpstr>
      <vt:lpstr>Tahoma</vt:lpstr>
      <vt:lpstr>Times New Roman</vt:lpstr>
      <vt:lpstr>Wingdings</vt:lpstr>
      <vt:lpstr>eclass</vt:lpstr>
      <vt:lpstr>Κινητικά προβλήματα Πολλαπλές αναπηρίες</vt:lpstr>
      <vt:lpstr>Τo νευρικό σύστημα 1/2</vt:lpstr>
      <vt:lpstr>Τo νευρικό σύστημα 2/2</vt:lpstr>
      <vt:lpstr>Κεντρικό Νευρικό Σύστημα (ΚΝΣ)</vt:lpstr>
      <vt:lpstr>Νωτιαίος Μυελός 1/2</vt:lpstr>
      <vt:lpstr>Νωτιαίος Μυελός 2/2</vt:lpstr>
      <vt:lpstr>Περιφερικό Νευρικό Σύστημα 1/2</vt:lpstr>
      <vt:lpstr>Περιφερικό Νευρικό Σύστημα 2/2</vt:lpstr>
      <vt:lpstr>Παρουσίαση του PowerPoint</vt:lpstr>
      <vt:lpstr>Σωματικό νευρικό σύστημα 1/2</vt:lpstr>
      <vt:lpstr>Σωματικό νευρικό σύστημα 2/2</vt:lpstr>
      <vt:lpstr>Παρουσίαση του PowerPoint</vt:lpstr>
      <vt:lpstr>Παρουσίαση του PowerPoint</vt:lpstr>
      <vt:lpstr>Παρουσίαση του PowerPoint</vt:lpstr>
      <vt:lpstr>Κύτταρα του Νευρικού συστήματος</vt:lpstr>
      <vt:lpstr>Παρουσίαση του PowerPoint</vt:lpstr>
      <vt:lpstr>Παρουσίαση του PowerPoint</vt:lpstr>
      <vt:lpstr>Νευρώνες</vt:lpstr>
      <vt:lpstr>200 δισεκατομμύρια νευρώνες</vt:lpstr>
      <vt:lpstr>Παρουσίαση του PowerPoint</vt:lpstr>
      <vt:lpstr> </vt:lpstr>
      <vt:lpstr>Οι δενδρίτες αυξάνουν την επιφάνεια επαφής του νευρώνα, για την πρόσληψη πληροφοριών</vt:lpstr>
      <vt:lpstr>Νευράξονας 1/2</vt:lpstr>
      <vt:lpstr>Νευράξονας 2/2</vt:lpstr>
      <vt:lpstr>Μυελίνη</vt:lpstr>
      <vt:lpstr>Mυελινοποίηση</vt:lpstr>
      <vt:lpstr>Μυελινοποίηση των νευραξόνων</vt:lpstr>
      <vt:lpstr>Πολλαπλή σκλήρυνση  (κατά πλάκας σκλήρυνση)</vt:lpstr>
      <vt:lpstr>Πολλαπλή σκλήρυνση- MRI</vt:lpstr>
      <vt:lpstr>Σύναψη 1/5</vt:lpstr>
      <vt:lpstr>Σύναψη 2/5</vt:lpstr>
      <vt:lpstr>Σύναψη 3/5</vt:lpstr>
      <vt:lpstr>Σύναψη 4/5</vt:lpstr>
      <vt:lpstr>Συνάψεις 5/5</vt:lpstr>
      <vt:lpstr>Νευροδιαβιβαστές</vt:lpstr>
      <vt:lpstr>Οι νευρώνες εξειδικεύονται σε</vt:lpstr>
      <vt:lpstr>Νευρικές  οδοί και κέντρα</vt:lpstr>
      <vt:lpstr>Τέλος Ενότητας</vt:lpstr>
      <vt:lpstr>Χρηματοδότηση</vt:lpstr>
      <vt:lpstr>Σημείωμα Αδειοδότησης</vt:lpstr>
      <vt:lpstr>Σημείωμα Χρήσης Έργων Τρίτων</vt:lpstr>
    </vt:vector>
  </TitlesOfParts>
  <Company>info-quest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ΝΕΥΡΙΚΟ ΣΥΣΤΗΜΑ</dc:title>
  <dc:creator>Quest User</dc:creator>
  <cp:lastModifiedBy>Kiriazis Vaitsis</cp:lastModifiedBy>
  <cp:revision>82</cp:revision>
  <dcterms:created xsi:type="dcterms:W3CDTF">2009-11-07T21:11:17Z</dcterms:created>
  <dcterms:modified xsi:type="dcterms:W3CDTF">2015-06-25T07:31:58Z</dcterms:modified>
</cp:coreProperties>
</file>