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8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3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4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E58F3-3F76-47EF-8D35-125FCBC02C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621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88345-06F1-4854-AD99-1ECE66AC8F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37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7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82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5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8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2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AFAC7-3E7C-4FE8-AF9A-71F0414E0148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EC98B-1C81-4714-8F9B-47EB36301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Αρχαϊκή Τέχνη </a:t>
            </a: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3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11</a:t>
            </a:r>
            <a:r>
              <a:rPr lang="el-GR" sz="4000" dirty="0"/>
              <a:t>8</a:t>
            </a:r>
            <a:r>
              <a:rPr lang="el-GR" sz="4000" dirty="0" smtClean="0"/>
              <a:t>. Κένταυρος. 120. Ο Οδυσσέας πάνω σε χελώνα. </a:t>
            </a:r>
          </a:p>
        </p:txBody>
      </p:sp>
      <p:pic>
        <p:nvPicPr>
          <p:cNvPr id="101379" name="Picture 8" descr="focedelSelecentau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24175"/>
            <a:ext cx="2917825" cy="303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80" name="Picture 9" descr="FocedelseleOdysse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3213100"/>
            <a:ext cx="5584825" cy="2632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43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118. </a:t>
            </a:r>
            <a:r>
              <a:rPr lang="el-GR" dirty="0" err="1" smtClean="0"/>
              <a:t>Σιληνομαχία</a:t>
            </a:r>
            <a:r>
              <a:rPr lang="el-GR" dirty="0" smtClean="0"/>
              <a:t>. </a:t>
            </a:r>
          </a:p>
        </p:txBody>
      </p:sp>
      <p:pic>
        <p:nvPicPr>
          <p:cNvPr id="102403" name="Picture 4" descr="FocedelSeleheraklesHe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4105275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4" name="Picture 6" descr="FocedelSeleSile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71" y="1839032"/>
            <a:ext cx="3956858" cy="40482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9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121. Μελανόμορφος σκύφος σικελικού εργαστηρίου: ο Οδυσσέας πάνω σε μια χελώνα. 500 π.Χ. Παλέρμο. </a:t>
            </a:r>
          </a:p>
        </p:txBody>
      </p:sp>
      <p:pic>
        <p:nvPicPr>
          <p:cNvPr id="103427" name="Picture 3" descr="PalermoSicilianskyph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4"/>
            <a:ext cx="7479488" cy="49685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1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122. Οι δύο Λευκιππίδες διαφεύγουν. 123. Η μάχη για τον Τρίποδα</a:t>
            </a:r>
          </a:p>
        </p:txBody>
      </p:sp>
      <p:pic>
        <p:nvPicPr>
          <p:cNvPr id="104451" name="Picture 4" descr="focedelseleLeukippida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8" y="1843189"/>
            <a:ext cx="3607724" cy="4039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2" name="Picture 6" descr="focedelselestruggl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5782"/>
            <a:ext cx="4038600" cy="4374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42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124. Ηρακλής και Κέρκοπες. 125. Ηρακλής και Ανταίος. </a:t>
            </a:r>
          </a:p>
        </p:txBody>
      </p:sp>
      <p:pic>
        <p:nvPicPr>
          <p:cNvPr id="105476" name="Picture 9" descr="focedelseleantai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1075" y="1773238"/>
            <a:ext cx="3929063" cy="4110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5" name="Picture 6" descr="focedelselekerk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4162425" cy="4325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39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smtClean="0"/>
              <a:t>126. Κλυταιμνήστρα και τροφός. 127. Ορέστης και Αίγισθος. </a:t>
            </a:r>
            <a:endParaRPr lang="el-GR" smtClean="0"/>
          </a:p>
        </p:txBody>
      </p:sp>
      <p:pic>
        <p:nvPicPr>
          <p:cNvPr id="106499" name="Picture 4" descr="focedelseleKlytaimnest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8" y="1845267"/>
            <a:ext cx="3516284" cy="403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6" descr="focedelseleAegisth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39400"/>
            <a:ext cx="4038600" cy="4247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454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smtClean="0"/>
              <a:t>128.-129. Ο Τιτυός απαγάγει τη Λητώ καταδιωκόμενος από την Αρτέμιδα και τον Απόλλωνα. </a:t>
            </a:r>
            <a:r>
              <a:rPr lang="el-GR" smtClean="0"/>
              <a:t>  </a:t>
            </a:r>
          </a:p>
        </p:txBody>
      </p:sp>
      <p:pic>
        <p:nvPicPr>
          <p:cNvPr id="107523" name="Picture 4" descr="foceldelseleletoid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1222"/>
            <a:ext cx="4038600" cy="35439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524" name="Picture 6" descr="focedelseleTityo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38" y="1918003"/>
            <a:ext cx="3836324" cy="3890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83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130. Έκτορας και Πάτροκλος. 131. Ηρακλής και Ευρυσθέας. </a:t>
            </a:r>
          </a:p>
        </p:txBody>
      </p:sp>
      <p:pic>
        <p:nvPicPr>
          <p:cNvPr id="108547" name="Picture 7" descr="focedelselepatrocl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16113"/>
            <a:ext cx="4000500" cy="3821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48" name="Picture 8" descr="focedelseleeurysthe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32300" cy="403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92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800" dirty="0" smtClean="0"/>
              <a:t>132. Άγαλμα </a:t>
            </a:r>
            <a:r>
              <a:rPr lang="el-GR" sz="2800" dirty="0" err="1" smtClean="0"/>
              <a:t>κουροτρόφου</a:t>
            </a:r>
            <a:r>
              <a:rPr lang="el-GR" sz="2800" dirty="0" smtClean="0"/>
              <a:t> από τα Μέγαρα Υβλαία. 134. Κεφαλή κούρου από τους Λεοντίνους. </a:t>
            </a:r>
          </a:p>
        </p:txBody>
      </p:sp>
      <p:pic>
        <p:nvPicPr>
          <p:cNvPr id="109572" name="Picture 6" descr="MegaraHyblaeastatu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2564904"/>
            <a:ext cx="2922587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3" name="Picture 11" descr="leontinoikouro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700808"/>
            <a:ext cx="3168352" cy="40138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59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133. Κούρος από τα Μέγαρα Υβλαία. 135. Κούρος από τους Λεοντίνους</a:t>
            </a:r>
            <a:endParaRPr lang="en-US" sz="280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 descr="C:\Users\mitsos\Pictures\katoitalia\sculpture\statues\MEgaraHyblaeakourosvie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0725"/>
            <a:ext cx="2808312" cy="495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Megarahyblaeakouro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171516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3" name="Picture 3" descr="C:\Users\mitsos\Pictures\katoitalia\sculpture\statues\MegaraHyblaeakourosba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7474"/>
            <a:ext cx="277282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7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000" smtClean="0"/>
              <a:t>105. Χάλκινο ειδώλιο αλόγου από το νεκροταφείο του </a:t>
            </a:r>
            <a:r>
              <a:rPr lang="fr-FR" sz="2000" smtClean="0"/>
              <a:t>Fusco. </a:t>
            </a:r>
            <a:r>
              <a:rPr lang="el-GR" sz="2000" smtClean="0"/>
              <a:t>Συρακούσες. 106. Κεφαλή </a:t>
            </a:r>
            <a:br>
              <a:rPr lang="el-GR" sz="2000" smtClean="0"/>
            </a:br>
            <a:r>
              <a:rPr lang="el-GR" sz="2000" smtClean="0"/>
              <a:t>«φιλοσόφου» από ναυάγιο </a:t>
            </a:r>
            <a:br>
              <a:rPr lang="el-GR" sz="2000" smtClean="0"/>
            </a:br>
            <a:r>
              <a:rPr lang="el-GR" sz="2000" smtClean="0"/>
              <a:t>στο </a:t>
            </a:r>
            <a:r>
              <a:rPr lang="fr-FR" sz="2000" smtClean="0"/>
              <a:t>Porticello. 430 </a:t>
            </a:r>
            <a:r>
              <a:rPr lang="el-GR" sz="2000" smtClean="0"/>
              <a:t>π.Χ. </a:t>
            </a:r>
          </a:p>
        </p:txBody>
      </p:sp>
      <p:pic>
        <p:nvPicPr>
          <p:cNvPr id="93187" name="Picture 4" descr="Fuscohor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60575"/>
            <a:ext cx="34036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3188" name="Picture 6" descr="Porticelloshipwre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556792"/>
            <a:ext cx="3514122" cy="46807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28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136α-δ. Ο έφηβος του Ακράγαντα. </a:t>
            </a:r>
          </a:p>
        </p:txBody>
      </p:sp>
      <p:pic>
        <p:nvPicPr>
          <p:cNvPr id="110595" name="Picture 4" descr="Agrigentoyouth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1800200" cy="43349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6" name="Picture 7" descr="agrigentoyouth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700807"/>
            <a:ext cx="2160240" cy="44552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7" name="Picture 10" descr="agrigentoyouth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1700807"/>
            <a:ext cx="1859533" cy="4419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598" name="Picture 13" descr="agrigentoyouth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1839912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052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000" dirty="0" smtClean="0"/>
              <a:t>137. Ο πολεμιστής από τον Ακράγαντα. 138. Άτλας από τον Ακράγαντα. 480 </a:t>
            </a:r>
            <a:r>
              <a:rPr lang="el-GR" sz="2000" dirty="0" err="1" smtClean="0"/>
              <a:t>π.Χ.</a:t>
            </a:r>
            <a:r>
              <a:rPr lang="el-GR" sz="2000" dirty="0" smtClean="0"/>
              <a:t> 139. Νίκη από τις Συρακούσες. </a:t>
            </a:r>
          </a:p>
        </p:txBody>
      </p:sp>
      <p:pic>
        <p:nvPicPr>
          <p:cNvPr id="111619" name="Picture 4" descr="Agrigentowarri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2493963" cy="4327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0" name="Picture 6" descr="SyracuseNik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63" y="1828800"/>
            <a:ext cx="2573985" cy="38116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1" name="Picture 8" descr="agrigentoatla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628775"/>
            <a:ext cx="2435225" cy="4391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232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dirty="0" smtClean="0"/>
              <a:t>140. Λεπτομέρειες κούρου ιωνικής τεχνοτροπίας από το </a:t>
            </a:r>
            <a:r>
              <a:rPr lang="el-GR" sz="2400" dirty="0" err="1" smtClean="0"/>
              <a:t>Μεταπόντιον</a:t>
            </a:r>
            <a:r>
              <a:rPr lang="el-GR" sz="2400" dirty="0" smtClean="0"/>
              <a:t>. . </a:t>
            </a:r>
          </a:p>
        </p:txBody>
      </p:sp>
      <p:pic>
        <p:nvPicPr>
          <p:cNvPr id="112643" name="Picture 4" descr="reggiokourosionia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700213"/>
            <a:ext cx="3011488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44" name="Picture 6" descr="reggiokourosionian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989138"/>
            <a:ext cx="5194300" cy="403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294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n-US" sz="2400" dirty="0" smtClean="0"/>
              <a:t>14</a:t>
            </a:r>
            <a:r>
              <a:rPr lang="el-GR" sz="2400" dirty="0" smtClean="0"/>
              <a:t>1</a:t>
            </a:r>
            <a:r>
              <a:rPr lang="en-US" sz="2400" dirty="0" smtClean="0"/>
              <a:t>.</a:t>
            </a:r>
            <a:r>
              <a:rPr lang="el-GR" sz="2400" dirty="0" smtClean="0"/>
              <a:t> Σελινούς, ναός </a:t>
            </a:r>
            <a:r>
              <a:rPr lang="fr-FR" sz="2400" dirty="0" smtClean="0"/>
              <a:t>C. </a:t>
            </a:r>
            <a:endParaRPr lang="el-GR" sz="2400" dirty="0" smtClean="0"/>
          </a:p>
        </p:txBody>
      </p:sp>
      <p:pic>
        <p:nvPicPr>
          <p:cNvPr id="113667" name="Picture 4" descr="SelinustempleCcorni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79" y="3372626"/>
            <a:ext cx="2907916" cy="34853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3669" name="Picture 5" descr="C:\Users\mitsos\Pictures\SICILIA NEVRODI\294934_543143545732458_954365629_n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5" y="2911543"/>
            <a:ext cx="539014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1" name="Picture 7" descr="C:\Users\mitsos\Pictures\SICILIA NEVRODI\1463667_614835568563255_92074123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4453"/>
            <a:ext cx="3532375" cy="26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338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14</a:t>
            </a:r>
            <a:r>
              <a:rPr lang="el-GR" dirty="0" smtClean="0"/>
              <a:t>2</a:t>
            </a:r>
            <a:r>
              <a:rPr lang="fr-FR" dirty="0" smtClean="0"/>
              <a:t>. </a:t>
            </a:r>
            <a:r>
              <a:rPr lang="el-GR" dirty="0" smtClean="0"/>
              <a:t>Συρακούσες, ναός της Αθηνάς.</a:t>
            </a:r>
            <a:endParaRPr lang="en-US" dirty="0"/>
          </a:p>
        </p:txBody>
      </p:sp>
      <p:pic>
        <p:nvPicPr>
          <p:cNvPr id="5" name="Picture 6" descr="Syracusegorgoneio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3724102" cy="4039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6" name="Picture 2" descr="C:\Users\mitsos\Pictures\katoitalia\terracottasculpture\statues\syracuseMuseumantepagmentum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48880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36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143. Πήλινος πίνακας από ιερό στο </a:t>
            </a:r>
            <a:r>
              <a:rPr lang="fr-FR" sz="4000" smtClean="0"/>
              <a:t>San Biagio, </a:t>
            </a:r>
            <a:r>
              <a:rPr lang="el-GR" sz="4000" smtClean="0"/>
              <a:t>Μεταπόντιο. </a:t>
            </a:r>
          </a:p>
        </p:txBody>
      </p:sp>
      <p:pic>
        <p:nvPicPr>
          <p:cNvPr id="114691" name="Picture 8" descr="metapontoplaqu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00213"/>
            <a:ext cx="6553200" cy="4370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8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144. Μεταπόντιον, ναός </a:t>
            </a:r>
            <a:r>
              <a:rPr lang="fr-FR" smtClean="0"/>
              <a:t>C1. </a:t>
            </a:r>
            <a:r>
              <a:rPr lang="el-GR" smtClean="0"/>
              <a:t>Πίναξ. </a:t>
            </a:r>
          </a:p>
        </p:txBody>
      </p:sp>
      <p:pic>
        <p:nvPicPr>
          <p:cNvPr id="115715" name="Picture 4" descr="Metapontoplaqu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700213"/>
            <a:ext cx="6696075" cy="4448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619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145. </a:t>
            </a:r>
            <a:r>
              <a:rPr lang="el-GR" sz="4000" smtClean="0"/>
              <a:t>Πίνακας από το ιερό της Αθηνάς στην </a:t>
            </a:r>
            <a:r>
              <a:rPr lang="fr-FR" sz="4000" smtClean="0"/>
              <a:t>Francavilla Maritima. </a:t>
            </a:r>
            <a:endParaRPr lang="el-GR" sz="4000" smtClean="0"/>
          </a:p>
        </p:txBody>
      </p:sp>
      <p:pic>
        <p:nvPicPr>
          <p:cNvPr id="116739" name="Picture 4" descr="francavillapina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700213"/>
            <a:ext cx="5688013" cy="4275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993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800" smtClean="0"/>
              <a:t>146. Γυναικεία κεφαλή. 147. Γυναικεία κεφαλή: Τάραντας, ύστερος 5ος αι.</a:t>
            </a:r>
            <a:r>
              <a:rPr lang="el-GR" smtClean="0"/>
              <a:t> </a:t>
            </a:r>
          </a:p>
        </p:txBody>
      </p:sp>
      <p:pic>
        <p:nvPicPr>
          <p:cNvPr id="117763" name="Picture 9" descr="tarantowomanh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4038600" cy="38092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11" descr="Cumesdaedalicantefi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988840"/>
            <a:ext cx="4176713" cy="343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12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Ακροκέραμα. 148. Μέδμα. 149. Τάραντας. </a:t>
            </a:r>
          </a:p>
        </p:txBody>
      </p:sp>
      <p:pic>
        <p:nvPicPr>
          <p:cNvPr id="118788" name="Picture 26" descr="NaplesMedmaantefix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" y="1847345"/>
            <a:ext cx="3079865" cy="4031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787" name="Picture 17" descr="TarantoantefixUS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16113"/>
            <a:ext cx="4000500" cy="3827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203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3200" smtClean="0"/>
              <a:t>107. Μαρμάρινη λυχνία από το ιερό της Μαλοφόρου στον Σελινούντα. 610-600 π.Χ. Παλέρμο.</a:t>
            </a:r>
            <a:r>
              <a:rPr lang="el-GR" sz="4000" smtClean="0"/>
              <a:t> </a:t>
            </a:r>
          </a:p>
        </p:txBody>
      </p:sp>
      <p:pic>
        <p:nvPicPr>
          <p:cNvPr id="94211" name="Picture 4" descr="PalermoMalophoroslamp6106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51" y="1712263"/>
            <a:ext cx="6334298" cy="43018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013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/>
              <a:t>Ακροκέραμα. 150. Νάξος. 151. Γέλα. </a:t>
            </a:r>
          </a:p>
        </p:txBody>
      </p:sp>
      <p:pic>
        <p:nvPicPr>
          <p:cNvPr id="119812" name="Picture 13" descr="NAxosantefixgroup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1847345"/>
            <a:ext cx="3154680" cy="4031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1" name="Picture 7" descr="Gelaviaapolloantefi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025" y="1841110"/>
            <a:ext cx="3852949" cy="404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81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152. Γέλα. Ύστερο αρχαϊκό ακροκέραμο: Γοργόνειον. </a:t>
            </a:r>
          </a:p>
        </p:txBody>
      </p:sp>
      <p:pic>
        <p:nvPicPr>
          <p:cNvPr id="120835" name="Picture 4" descr="gelagorgone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12" y="1843189"/>
            <a:ext cx="6841375" cy="4039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149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4000" smtClean="0"/>
              <a:t>153. Γραπτή σίμη από τους Λοκρούς.  </a:t>
            </a:r>
          </a:p>
        </p:txBody>
      </p:sp>
      <p:pic>
        <p:nvPicPr>
          <p:cNvPr id="121859" name="Picture 4" descr="locrisi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340767"/>
            <a:ext cx="8496944" cy="55598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24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154. </a:t>
            </a:r>
            <a:r>
              <a:rPr lang="fr-FR" sz="2800" smtClean="0"/>
              <a:t>Arula </a:t>
            </a:r>
            <a:r>
              <a:rPr lang="el-GR" sz="2800" smtClean="0"/>
              <a:t>από την Έννα (</a:t>
            </a:r>
            <a:r>
              <a:rPr lang="fr-FR" sz="2800" smtClean="0"/>
              <a:t>Centuripe</a:t>
            </a:r>
            <a:r>
              <a:rPr lang="el-GR" sz="2800" smtClean="0"/>
              <a:t>)</a:t>
            </a:r>
            <a:r>
              <a:rPr lang="fr-FR" sz="2800" smtClean="0"/>
              <a:t>. </a:t>
            </a:r>
            <a:r>
              <a:rPr lang="el-GR" sz="2800" smtClean="0"/>
              <a:t>155. </a:t>
            </a:r>
            <a:r>
              <a:rPr lang="fr-FR" sz="2800" smtClean="0"/>
              <a:t>Arula </a:t>
            </a:r>
            <a:r>
              <a:rPr lang="el-GR" sz="2800" smtClean="0"/>
              <a:t>από την Γέλα. Ηώς και νέος.</a:t>
            </a:r>
          </a:p>
        </p:txBody>
      </p:sp>
      <p:pic>
        <p:nvPicPr>
          <p:cNvPr id="122883" name="Picture 4" descr="GelaEosarul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76872"/>
            <a:ext cx="3017520" cy="346225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4" name="Picture 7" descr="SyracuseEnnaaru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420888"/>
            <a:ext cx="5472113" cy="249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62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15</a:t>
            </a:r>
            <a:r>
              <a:rPr lang="el-GR" sz="4000" smtClean="0"/>
              <a:t>6α-β</a:t>
            </a:r>
            <a:r>
              <a:rPr lang="fr-FR" sz="4000" smtClean="0"/>
              <a:t>. </a:t>
            </a:r>
            <a:r>
              <a:rPr lang="el-GR" sz="4000" smtClean="0"/>
              <a:t>Κεφαλή Περσεφόνης από τον Ακράγαντα. </a:t>
            </a:r>
          </a:p>
        </p:txBody>
      </p:sp>
      <p:pic>
        <p:nvPicPr>
          <p:cNvPr id="123907" name="Picture 4" descr="agrigentopersephone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73238"/>
            <a:ext cx="3138487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3908" name="Picture 7" descr="agrigentopersephoneclayhead500490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29" y="1845267"/>
            <a:ext cx="3129742" cy="403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36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400" dirty="0" smtClean="0"/>
              <a:t>157</a:t>
            </a:r>
            <a:r>
              <a:rPr lang="fr-FR" sz="2400" dirty="0" smtClean="0"/>
              <a:t>. </a:t>
            </a:r>
            <a:r>
              <a:rPr lang="el-GR" sz="2400" dirty="0" smtClean="0"/>
              <a:t>Άγαλμα θεάς από το </a:t>
            </a:r>
            <a:r>
              <a:rPr lang="fr-FR" sz="2400" dirty="0" err="1" smtClean="0"/>
              <a:t>Grammichele</a:t>
            </a:r>
            <a:r>
              <a:rPr lang="fr-FR" sz="2400" dirty="0" smtClean="0"/>
              <a:t>. </a:t>
            </a:r>
            <a:r>
              <a:rPr lang="el-GR" sz="2400" dirty="0" smtClean="0"/>
              <a:t>158α. Προτομή θεότητας από τη Γέλα. Ύστερος 6ος αι. </a:t>
            </a:r>
            <a:r>
              <a:rPr lang="el-GR" sz="2400" dirty="0" err="1" smtClean="0"/>
              <a:t>π.Χ.</a:t>
            </a:r>
            <a:r>
              <a:rPr lang="el-GR" sz="2400" dirty="0" smtClean="0"/>
              <a:t> 158β. προτομή από το </a:t>
            </a:r>
            <a:r>
              <a:rPr lang="fr-FR" sz="2400" dirty="0" err="1" smtClean="0"/>
              <a:t>Vassallaggi</a:t>
            </a:r>
            <a:r>
              <a:rPr lang="fr-FR" sz="2400" dirty="0" smtClean="0"/>
              <a:t>. </a:t>
            </a:r>
            <a:endParaRPr lang="el-GR" sz="2400" dirty="0" smtClean="0"/>
          </a:p>
        </p:txBody>
      </p:sp>
      <p:pic>
        <p:nvPicPr>
          <p:cNvPr id="124931" name="Picture 4" descr="gelaprotom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92896"/>
            <a:ext cx="2459273" cy="30243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2" name="Picture 6" descr="vassallaggiprotom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87" y="2420888"/>
            <a:ext cx="2895604" cy="31683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3" name="Picture 8" descr="grammicheleseatedgoddes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537116"/>
            <a:ext cx="2448272" cy="53208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678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800" smtClean="0"/>
              <a:t>159. Προτομή Θεάς. Συρακούσες. 160. Προτομή Αρτέμιδος Φεραίας από τις Συρακούσες. Τέλη 5ου αι.</a:t>
            </a:r>
            <a:r>
              <a:rPr lang="el-GR" smtClean="0"/>
              <a:t> </a:t>
            </a:r>
          </a:p>
        </p:txBody>
      </p:sp>
      <p:pic>
        <p:nvPicPr>
          <p:cNvPr id="125955" name="Picture 4" descr="artemispheraia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5563" y="1628775"/>
            <a:ext cx="3560762" cy="4392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9" descr="Syracusebust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73238"/>
            <a:ext cx="3344862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193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800" smtClean="0"/>
              <a:t>161α-β. Πήλινες προτομές από την </a:t>
            </a:r>
            <a:r>
              <a:rPr lang="fr-FR" sz="2800" smtClean="0"/>
              <a:t>Morgantina. </a:t>
            </a:r>
            <a:r>
              <a:rPr lang="el-GR" sz="2800" smtClean="0"/>
              <a:t>Ύστερη κλασική και Ελληνιστική περίοδος.</a:t>
            </a:r>
            <a:r>
              <a:rPr lang="el-GR" smtClean="0"/>
              <a:t> </a:t>
            </a:r>
          </a:p>
        </p:txBody>
      </p:sp>
      <p:pic>
        <p:nvPicPr>
          <p:cNvPr id="126979" name="Picture 4" descr="Morgantinabus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6792"/>
            <a:ext cx="3154680" cy="4035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6980" name="Picture 7" descr="morgantinabus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73238"/>
            <a:ext cx="2805112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3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2400" smtClean="0"/>
              <a:t>162. Δαιδαλικό ειδώλιο από την Γέλα. 163. Μεταπόντιο. Δαιδαλικό ειδώλιο. 164. Πλακίδιο με μορφή κόρης από την Σύβαρη.</a:t>
            </a:r>
            <a:r>
              <a:rPr lang="el-GR" sz="4000" smtClean="0"/>
              <a:t> </a:t>
            </a:r>
          </a:p>
        </p:txBody>
      </p:sp>
      <p:pic>
        <p:nvPicPr>
          <p:cNvPr id="128003" name="Picture 4" descr="syracusegelastatuet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44675"/>
            <a:ext cx="243998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6" descr="metapontostatuet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773238"/>
            <a:ext cx="23558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5" name="Picture 8" descr="napolisybarisstatuet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1725" y="2349500"/>
            <a:ext cx="2654300" cy="3598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594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/>
            <a:r>
              <a:rPr lang="el-GR" sz="2000" dirty="0" smtClean="0"/>
              <a:t>165. </a:t>
            </a:r>
            <a:r>
              <a:rPr lang="el-GR" sz="2000" dirty="0" err="1" smtClean="0"/>
              <a:t>Ελεφαντοστέινο</a:t>
            </a:r>
            <a:r>
              <a:rPr lang="el-GR" sz="2000" dirty="0" smtClean="0"/>
              <a:t> πλακίδιο από τα Μέγαρα Υβλαία. 166. Λυχνία από την </a:t>
            </a:r>
            <a:r>
              <a:rPr lang="el-GR" sz="2000" dirty="0" err="1" smtClean="0"/>
              <a:t>Ποσειδωνία.Πρώιμος</a:t>
            </a:r>
            <a:r>
              <a:rPr lang="el-GR" sz="2000" dirty="0" smtClean="0"/>
              <a:t> 6ος αι.</a:t>
            </a:r>
            <a:r>
              <a:rPr lang="el-GR" sz="4000" dirty="0" smtClean="0"/>
              <a:t> </a:t>
            </a:r>
          </a:p>
        </p:txBody>
      </p:sp>
      <p:pic>
        <p:nvPicPr>
          <p:cNvPr id="129027" name="Picture 4" descr="megarahyblaeaboneko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132856"/>
            <a:ext cx="260032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9" descr="paestumlam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896" y="1052736"/>
            <a:ext cx="5333802" cy="54779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97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3200" smtClean="0"/>
              <a:t>Μετόπες από τον ναό Υ: Σελινούς. 108. Δύο θεότητες σε τέθριππο. 109. Ευρώπη και Ταύρος.</a:t>
            </a:r>
            <a:r>
              <a:rPr lang="el-GR" sz="4000" smtClean="0"/>
              <a:t>  </a:t>
            </a:r>
          </a:p>
        </p:txBody>
      </p:sp>
      <p:pic>
        <p:nvPicPr>
          <p:cNvPr id="95236" name="Picture 11" descr="selinusmetopechario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3856037" cy="446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5" name="Picture 9" descr="selinusmetopeeurope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3625" y="1700213"/>
            <a:ext cx="347980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88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167. Λυχνία από την Γέλα. </a:t>
            </a:r>
          </a:p>
        </p:txBody>
      </p:sp>
      <p:pic>
        <p:nvPicPr>
          <p:cNvPr id="130051" name="Picture 4" descr="gelalamp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89138"/>
            <a:ext cx="66421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055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smtClean="0"/>
              <a:t>168. Θεά από το </a:t>
            </a:r>
            <a:r>
              <a:rPr lang="fr-FR" sz="2400" smtClean="0"/>
              <a:t>Paestum. 169</a:t>
            </a:r>
            <a:r>
              <a:rPr lang="el-GR" sz="2400" smtClean="0"/>
              <a:t>. Σύμπλεγμα χορευτριών από το </a:t>
            </a:r>
            <a:r>
              <a:rPr lang="fr-FR" sz="2400" smtClean="0"/>
              <a:t>Paestum. </a:t>
            </a:r>
            <a:r>
              <a:rPr lang="el-GR" sz="2400" smtClean="0"/>
              <a:t>1</a:t>
            </a:r>
            <a:r>
              <a:rPr lang="fr-FR" sz="2400" smtClean="0"/>
              <a:t>70</a:t>
            </a:r>
            <a:r>
              <a:rPr lang="el-GR" sz="2400" smtClean="0"/>
              <a:t>. </a:t>
            </a:r>
            <a:r>
              <a:rPr lang="fr-FR" sz="2400" smtClean="0"/>
              <a:t>Vibo Valentia. </a:t>
            </a:r>
            <a:r>
              <a:rPr lang="el-GR" sz="2400" smtClean="0"/>
              <a:t>Ένθρονη θεά από το Ιππώνιον. </a:t>
            </a:r>
          </a:p>
        </p:txBody>
      </p:sp>
      <p:pic>
        <p:nvPicPr>
          <p:cNvPr id="131075" name="Picture 8" descr="vibovalentiagodde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44824"/>
            <a:ext cx="233923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6" name="Picture 12" descr="paestumgoddess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2401887" cy="417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1077" name="Picture 14" descr="paestumdancer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832" y="1844824"/>
            <a:ext cx="3305175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536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400" smtClean="0"/>
              <a:t>17</a:t>
            </a:r>
            <a:r>
              <a:rPr lang="fr-FR" sz="2400" smtClean="0"/>
              <a:t>1</a:t>
            </a:r>
            <a:r>
              <a:rPr lang="el-GR" sz="2400" smtClean="0"/>
              <a:t>. Ειδώλιο Μαλοφόρου. 17</a:t>
            </a:r>
            <a:r>
              <a:rPr lang="fr-FR" sz="2400" smtClean="0"/>
              <a:t>2</a:t>
            </a:r>
            <a:r>
              <a:rPr lang="el-GR" sz="2400" smtClean="0"/>
              <a:t>. </a:t>
            </a:r>
            <a:r>
              <a:rPr lang="fr-FR" sz="2400" smtClean="0"/>
              <a:t>« </a:t>
            </a:r>
            <a:r>
              <a:rPr lang="el-GR" sz="2400" smtClean="0"/>
              <a:t>Αθηνά Λινδία</a:t>
            </a:r>
            <a:r>
              <a:rPr lang="fr-FR" sz="2400" smtClean="0"/>
              <a:t> »</a:t>
            </a:r>
            <a:r>
              <a:rPr lang="el-GR" sz="2400" smtClean="0"/>
              <a:t>, ειδώλιο από την Καμαρίνα. </a:t>
            </a:r>
          </a:p>
        </p:txBody>
      </p:sp>
      <p:pic>
        <p:nvPicPr>
          <p:cNvPr id="132099" name="Picture 7" descr="ragusaathenalind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384376" cy="51309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0" name="Picture 8" descr="camarinaLindi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528392" cy="54351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622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en-US" sz="2000" dirty="0" smtClean="0"/>
              <a:t>173. Belmonte Piceno. </a:t>
            </a:r>
            <a:r>
              <a:rPr lang="el-GR" sz="2000" dirty="0" smtClean="0"/>
              <a:t>Λαβή αγγείου. 174. Κρατήρας από το </a:t>
            </a:r>
            <a:r>
              <a:rPr lang="fr-FR" sz="2000" dirty="0" smtClean="0"/>
              <a:t>Vix.</a:t>
            </a:r>
            <a:r>
              <a:rPr lang="fr-FR" sz="2800" dirty="0" smtClean="0"/>
              <a:t> </a:t>
            </a:r>
            <a:endParaRPr lang="el-GR" sz="2800" dirty="0" smtClean="0"/>
          </a:p>
        </p:txBody>
      </p:sp>
      <p:pic>
        <p:nvPicPr>
          <p:cNvPr id="133123" name="Picture 4" descr="Vixkrater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9992" y="1601076"/>
            <a:ext cx="4392488" cy="52443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4" name="Picture 6" descr="AnconaBelmontePicenotomba163gruppoplasti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790825"/>
            <a:ext cx="381635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5411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175α-β. Λακωνικός κρατήρας από τάφο της Καπύης. 6ος αι. </a:t>
            </a:r>
          </a:p>
        </p:txBody>
      </p:sp>
      <p:pic>
        <p:nvPicPr>
          <p:cNvPr id="134147" name="Picture 4" descr="Capualaconiankrater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" y="1847345"/>
            <a:ext cx="3998422" cy="40316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8" name="Picture 9" descr="SantaMariadiCapuaVeterelaconianvolutekratertomb15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91" y="1843189"/>
            <a:ext cx="3408218" cy="4039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186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176. </a:t>
            </a:r>
            <a:r>
              <a:rPr lang="el-GR" sz="4000" smtClean="0"/>
              <a:t>Υδρία Βέρνης. 177. Υδρία του </a:t>
            </a:r>
            <a:r>
              <a:rPr lang="fr-FR" sz="4000" smtClean="0"/>
              <a:t>Pesaro. </a:t>
            </a:r>
            <a:r>
              <a:rPr lang="el-GR" sz="4000" smtClean="0"/>
              <a:t>6ος αι. π.Χ. </a:t>
            </a:r>
          </a:p>
        </p:txBody>
      </p:sp>
      <p:pic>
        <p:nvPicPr>
          <p:cNvPr id="135172" name="Picture 11" descr="BernGrachwilhydr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841110"/>
            <a:ext cx="3262745" cy="40441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1" name="Picture 7" descr="pesarotrojamateratahydr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19754"/>
            <a:ext cx="4038600" cy="44868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451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smtClean="0"/>
              <a:t>178. Paestum 49803. </a:t>
            </a:r>
            <a:r>
              <a:rPr lang="el-GR" sz="2800" smtClean="0"/>
              <a:t>Υδρία από το Ηρώον. 179. Βερολίνο. Τρίπους από το Μεταπόντιον. </a:t>
            </a:r>
          </a:p>
        </p:txBody>
      </p:sp>
      <p:pic>
        <p:nvPicPr>
          <p:cNvPr id="136196" name="Picture 14" descr="BerlinMetapontiumtripo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1"/>
            <a:ext cx="2748492" cy="5201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195" name="Picture 7" descr="Paestum49803hydriaHero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484784"/>
            <a:ext cx="3960440" cy="51143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166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180. Λέβης Λεοντίνων. 181. Οινοχόη από την </a:t>
            </a:r>
            <a:r>
              <a:rPr lang="fr-FR" sz="4000" smtClean="0"/>
              <a:t>Sala Consilina. </a:t>
            </a:r>
            <a:endParaRPr lang="el-GR" sz="4000" smtClean="0"/>
          </a:p>
        </p:txBody>
      </p:sp>
      <p:pic>
        <p:nvPicPr>
          <p:cNvPr id="137219" name="Picture 7" descr="PetitPalaisSalaConsiliniahydrialate6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556792"/>
            <a:ext cx="3170238" cy="4824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0" name="Picture 8" descr="lentinilleb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782888"/>
            <a:ext cx="4895850" cy="3144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769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182. Αθηνά από την Ιμέρα. 183.</a:t>
            </a:r>
            <a:r>
              <a:rPr lang="fr-FR" sz="2800" smtClean="0"/>
              <a:t> Palermo. </a:t>
            </a:r>
            <a:r>
              <a:rPr lang="el-GR" sz="2800" smtClean="0"/>
              <a:t>Κούρος από τον Σελινούντα. 184. Κριοφόρος από το Μεταπόντιον. </a:t>
            </a:r>
          </a:p>
        </p:txBody>
      </p:sp>
      <p:pic>
        <p:nvPicPr>
          <p:cNvPr id="138244" name="Picture 15" descr="palermokour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44824"/>
            <a:ext cx="3702395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5" name="Picture 18" descr="Metapontosantuariourbano500480kriophoro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700808"/>
            <a:ext cx="1676998" cy="43981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8243" name="Picture 13" descr="Francavillaathena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844675"/>
            <a:ext cx="1717675" cy="4033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9653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l-GR" sz="2800" dirty="0" smtClean="0"/>
              <a:t>185-186. Οπλίτης και θεά από την </a:t>
            </a:r>
            <a:r>
              <a:rPr lang="en-US" sz="2800" dirty="0" err="1" smtClean="0"/>
              <a:t>Francavilla</a:t>
            </a:r>
            <a:r>
              <a:rPr lang="el-GR" sz="2800" dirty="0"/>
              <a:t> </a:t>
            </a:r>
            <a:r>
              <a:rPr lang="en-US" sz="2800" dirty="0" err="1" smtClean="0"/>
              <a:t>Maritima</a:t>
            </a:r>
            <a:r>
              <a:rPr lang="el-GR" sz="2800" dirty="0" smtClean="0"/>
              <a:t>. </a:t>
            </a:r>
            <a:endParaRPr lang="el-GR" sz="2400" dirty="0" smtClean="0"/>
          </a:p>
        </p:txBody>
      </p:sp>
      <p:pic>
        <p:nvPicPr>
          <p:cNvPr id="139267" name="Picture 4" descr="Sybarishoplit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700808"/>
            <a:ext cx="2324100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8" name="Picture 7" descr="FrancavillaAthena57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060848"/>
            <a:ext cx="1654953" cy="40502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9269" name="Picture 9" descr="FrancavillaAthena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1844824"/>
            <a:ext cx="3322637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91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smtClean="0"/>
              <a:t>110. Σφίγγα. 111. Ο Απόλλων, η Λητώ και η Άρτεμις</a:t>
            </a:r>
          </a:p>
        </p:txBody>
      </p:sp>
      <p:pic>
        <p:nvPicPr>
          <p:cNvPr id="96260" name="Picture 9" descr="selinusmetopeApoll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032448" cy="47052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6259" name="Picture 6" descr="selinusmetopesphin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700807"/>
            <a:ext cx="3600400" cy="4853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838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18</a:t>
            </a:r>
            <a:r>
              <a:rPr lang="el-GR" dirty="0" smtClean="0"/>
              <a:t>7</a:t>
            </a:r>
            <a:r>
              <a:rPr lang="fr-FR" dirty="0" smtClean="0"/>
              <a:t>. </a:t>
            </a:r>
            <a:r>
              <a:rPr lang="el-GR" dirty="0" smtClean="0"/>
              <a:t>Ο Δίας από το </a:t>
            </a:r>
            <a:r>
              <a:rPr lang="fr-FR" dirty="0" err="1" smtClean="0"/>
              <a:t>Ugento</a:t>
            </a:r>
            <a:r>
              <a:rPr lang="fr-FR" dirty="0" smtClean="0"/>
              <a:t>. 530 </a:t>
            </a:r>
            <a:r>
              <a:rPr lang="el-GR" dirty="0" err="1" smtClean="0"/>
              <a:t>π.Χ.</a:t>
            </a:r>
            <a:endParaRPr lang="en-US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UgentoZeu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700808"/>
            <a:ext cx="3168352" cy="51079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0530" name="Picture 2" descr="C:\Users\mitsos\Pictures\katoitalia\chalkos\variasculpture\ZeusUgento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567326" cy="493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03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400" dirty="0" smtClean="0"/>
              <a:t>188. Έφηβος από το </a:t>
            </a:r>
            <a:r>
              <a:rPr lang="fr-FR" sz="2400" dirty="0" smtClean="0"/>
              <a:t>Castelvetrano. </a:t>
            </a:r>
            <a:r>
              <a:rPr lang="el-GR" sz="2400" dirty="0" smtClean="0"/>
              <a:t>189. Στήριγμα κατόπτρου από τους </a:t>
            </a:r>
            <a:r>
              <a:rPr lang="el-GR" sz="2400" dirty="0" err="1" smtClean="0"/>
              <a:t>Λοκρούς</a:t>
            </a:r>
            <a:r>
              <a:rPr lang="el-GR" sz="2400" dirty="0" smtClean="0"/>
              <a:t>. </a:t>
            </a:r>
            <a:r>
              <a:rPr lang="fr-FR" sz="2400" dirty="0" smtClean="0"/>
              <a:t>1</a:t>
            </a:r>
            <a:r>
              <a:rPr lang="el-GR" sz="2400" dirty="0" smtClean="0"/>
              <a:t>90</a:t>
            </a:r>
            <a:r>
              <a:rPr lang="fr-FR" sz="2400" dirty="0" smtClean="0"/>
              <a:t>. </a:t>
            </a:r>
            <a:r>
              <a:rPr lang="de-DE" sz="2400" dirty="0" smtClean="0"/>
              <a:t>K</a:t>
            </a:r>
            <a:r>
              <a:rPr lang="el-GR" sz="2400" dirty="0" err="1" smtClean="0"/>
              <a:t>άτοπτρο</a:t>
            </a:r>
            <a:r>
              <a:rPr lang="el-GR" sz="2400" dirty="0" smtClean="0"/>
              <a:t>. Συλλογή </a:t>
            </a:r>
            <a:r>
              <a:rPr lang="fr-FR" sz="2400" dirty="0" smtClean="0"/>
              <a:t>Ortiz. </a:t>
            </a:r>
            <a:endParaRPr lang="el-GR" sz="2400" dirty="0" smtClean="0"/>
          </a:p>
        </p:txBody>
      </p:sp>
      <p:pic>
        <p:nvPicPr>
          <p:cNvPr id="140292" name="Picture 9" descr="castelvetranoyou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1628800"/>
            <a:ext cx="2088232" cy="48880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0293" name="Picture 17" descr="Reggio4062LocriLuciferSostegnolate6t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700808"/>
            <a:ext cx="2810721" cy="4680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2" descr="ortizcaryat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772815"/>
            <a:ext cx="2376264" cy="47863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670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400" dirty="0" smtClean="0"/>
              <a:t>191. Φιάλη με πλαστική διακόσμηση. </a:t>
            </a:r>
            <a:r>
              <a:rPr lang="fr-FR" sz="2400" dirty="0" err="1" smtClean="0"/>
              <a:t>Guardia</a:t>
            </a:r>
            <a:r>
              <a:rPr lang="fr-FR" sz="2400" dirty="0" smtClean="0"/>
              <a:t> </a:t>
            </a:r>
            <a:r>
              <a:rPr lang="fr-FR" sz="2400" dirty="0" err="1" smtClean="0"/>
              <a:t>Perticara</a:t>
            </a:r>
            <a:r>
              <a:rPr lang="fr-FR" sz="2400" dirty="0" smtClean="0"/>
              <a:t>, tomba 218. 19</a:t>
            </a:r>
            <a:r>
              <a:rPr lang="el-GR" sz="2400" dirty="0" smtClean="0"/>
              <a:t>2</a:t>
            </a:r>
            <a:r>
              <a:rPr lang="fr-FR" sz="2400" dirty="0" smtClean="0"/>
              <a:t>. </a:t>
            </a:r>
            <a:r>
              <a:rPr lang="el-GR" sz="2400" dirty="0" err="1" smtClean="0"/>
              <a:t>Χαλκιδικό</a:t>
            </a:r>
            <a:r>
              <a:rPr lang="el-GR" sz="2400" dirty="0" smtClean="0"/>
              <a:t> κράνος</a:t>
            </a:r>
            <a:r>
              <a:rPr lang="fr-FR" sz="2400" dirty="0" smtClean="0"/>
              <a:t>: </a:t>
            </a:r>
            <a:r>
              <a:rPr lang="fr-FR" sz="2400" dirty="0" err="1" smtClean="0"/>
              <a:t>Banzi</a:t>
            </a:r>
            <a:r>
              <a:rPr lang="fr-FR" sz="2400" dirty="0" smtClean="0"/>
              <a:t>. </a:t>
            </a:r>
            <a:endParaRPr lang="el-GR" sz="2400" dirty="0" smtClean="0"/>
          </a:p>
        </p:txBody>
      </p:sp>
      <p:pic>
        <p:nvPicPr>
          <p:cNvPr id="141316" name="Picture 9" descr="GuardiaPerticaratomba218pater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16947" y="2100801"/>
            <a:ext cx="2808310" cy="4600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1317" name="Picture 34" descr="chalcidianhelm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2708920"/>
            <a:ext cx="3495675" cy="3273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9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FR" sz="2800" dirty="0" smtClean="0"/>
              <a:t>19</a:t>
            </a:r>
            <a:r>
              <a:rPr lang="el-GR" sz="2800" dirty="0" smtClean="0"/>
              <a:t>3</a:t>
            </a:r>
            <a:r>
              <a:rPr lang="fr-FR" sz="2800" dirty="0" smtClean="0"/>
              <a:t>. </a:t>
            </a:r>
            <a:r>
              <a:rPr lang="el-GR" sz="2800" dirty="0" smtClean="0"/>
              <a:t>Κορινθιακό κράνος. </a:t>
            </a:r>
            <a:r>
              <a:rPr lang="fr-FR" sz="2800" dirty="0" err="1" smtClean="0"/>
              <a:t>Camarina</a:t>
            </a:r>
            <a:r>
              <a:rPr lang="fr-FR" sz="2800" dirty="0" smtClean="0"/>
              <a:t>. 19</a:t>
            </a:r>
            <a:r>
              <a:rPr lang="el-GR" sz="2800" dirty="0" smtClean="0"/>
              <a:t>4</a:t>
            </a:r>
            <a:r>
              <a:rPr lang="fr-FR" sz="2800" dirty="0" smtClean="0"/>
              <a:t>. </a:t>
            </a:r>
            <a:r>
              <a:rPr lang="el-GR" sz="2800" dirty="0" err="1" smtClean="0"/>
              <a:t>Χαλκιδικό</a:t>
            </a:r>
            <a:r>
              <a:rPr lang="el-GR" sz="2800" dirty="0" smtClean="0"/>
              <a:t> κράνος. </a:t>
            </a:r>
            <a:r>
              <a:rPr lang="fr-FR" sz="2800" dirty="0" err="1" smtClean="0"/>
              <a:t>Misouri</a:t>
            </a:r>
            <a:r>
              <a:rPr lang="fr-FR" sz="2800" dirty="0" smtClean="0"/>
              <a:t>. 19</a:t>
            </a:r>
            <a:r>
              <a:rPr lang="el-GR" sz="2800" dirty="0" smtClean="0"/>
              <a:t>5</a:t>
            </a:r>
            <a:r>
              <a:rPr lang="fr-FR" sz="2800" dirty="0" smtClean="0"/>
              <a:t>. </a:t>
            </a:r>
            <a:r>
              <a:rPr lang="el-GR" sz="2800" dirty="0" err="1" smtClean="0"/>
              <a:t>Απουλο</a:t>
            </a:r>
            <a:r>
              <a:rPr lang="el-GR" sz="2800" dirty="0" smtClean="0"/>
              <a:t>-κορινθιακό κράνος. </a:t>
            </a:r>
            <a:r>
              <a:rPr lang="fr-FR" sz="2800" dirty="0" err="1" smtClean="0"/>
              <a:t>Basilicata</a:t>
            </a:r>
            <a:r>
              <a:rPr lang="fr-FR" sz="2800" dirty="0" smtClean="0"/>
              <a:t>. </a:t>
            </a:r>
            <a:r>
              <a:rPr lang="el-GR" sz="2800" dirty="0" smtClean="0"/>
              <a:t>196. </a:t>
            </a:r>
            <a:r>
              <a:rPr lang="fr-FR" sz="2800" dirty="0" err="1" smtClean="0"/>
              <a:t>Banzi</a:t>
            </a:r>
            <a:r>
              <a:rPr lang="fr-FR" sz="2800" dirty="0" smtClean="0"/>
              <a:t>. </a:t>
            </a:r>
            <a:r>
              <a:rPr lang="el-GR" sz="2800" dirty="0" smtClean="0"/>
              <a:t>Οπλισμός από τάφο. </a:t>
            </a:r>
            <a:endParaRPr lang="el-GR" dirty="0" smtClean="0"/>
          </a:p>
        </p:txBody>
      </p:sp>
      <p:pic>
        <p:nvPicPr>
          <p:cNvPr id="142339" name="Picture 11" descr="misourihelme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00808"/>
            <a:ext cx="2007259" cy="41044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8" descr="Corinthianhelmet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72816"/>
            <a:ext cx="1938338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1" name="Picture 13" descr="apulocorinthianhelme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861048"/>
            <a:ext cx="1778000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2" name="Picture 15" descr="basilicatapanoply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700808"/>
            <a:ext cx="3854450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25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112</a:t>
            </a:r>
            <a:r>
              <a:rPr lang="fr-FR" sz="2800" smtClean="0"/>
              <a:t>. </a:t>
            </a:r>
            <a:r>
              <a:rPr lang="el-GR" sz="2800" smtClean="0"/>
              <a:t>Μετόπη από τον ναό Υ. Τρεις θεότητες. 113. Μετόπη από τον ναό </a:t>
            </a:r>
            <a:r>
              <a:rPr lang="fr-FR" sz="2800" smtClean="0"/>
              <a:t>C </a:t>
            </a:r>
            <a:r>
              <a:rPr lang="el-GR" sz="2800" smtClean="0"/>
              <a:t>του Σελινούντα. Περσέας. </a:t>
            </a:r>
          </a:p>
        </p:txBody>
      </p:sp>
      <p:pic>
        <p:nvPicPr>
          <p:cNvPr id="97283" name="Picture 4" descr="selinusmetopethreegoddess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3608388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4" name="Picture 6" descr="selinusmetopePerse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14" y="1739279"/>
            <a:ext cx="3736571" cy="42478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7053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114. Ηρακλής και Κέρκοπες. 115. Απόλλων, Άρτεμις και Λητώ σε άρμα (οι θεές δεν σώζονται)</a:t>
            </a:r>
          </a:p>
        </p:txBody>
      </p:sp>
      <p:pic>
        <p:nvPicPr>
          <p:cNvPr id="98307" name="Picture 4" descr="selinustempleCchari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3965171" cy="4177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8" name="Picture 6" descr="selinustempleCkerkop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3348038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87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l-GR" sz="4000" dirty="0" smtClean="0"/>
              <a:t>116. Σελινούς, ναός </a:t>
            </a:r>
            <a:r>
              <a:rPr lang="fr-FR" sz="4000" dirty="0" smtClean="0"/>
              <a:t>F. </a:t>
            </a:r>
            <a:r>
              <a:rPr lang="el-GR" sz="4000" dirty="0" smtClean="0"/>
              <a:t>Απόσπασμα από μετόπη: </a:t>
            </a:r>
            <a:r>
              <a:rPr lang="el-GR" sz="4000" dirty="0" err="1" smtClean="0"/>
              <a:t>θνήσκων</a:t>
            </a:r>
            <a:r>
              <a:rPr lang="el-GR" sz="4000" dirty="0" smtClean="0"/>
              <a:t> γίγαντας. </a:t>
            </a:r>
          </a:p>
        </p:txBody>
      </p:sp>
      <p:pic>
        <p:nvPicPr>
          <p:cNvPr id="99331" name="Picture 4" descr="selinusdyinggia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7416800" cy="442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6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mtClean="0"/>
              <a:t> </a:t>
            </a:r>
            <a:endParaRPr lang="el-GR" smtClean="0"/>
          </a:p>
        </p:txBody>
      </p:sp>
      <p:pic>
        <p:nvPicPr>
          <p:cNvPr id="100355" name="Picture 4" descr="focedelsel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6" name="Rectangle 6"/>
          <p:cNvSpPr>
            <a:spLocks noChangeArrowheads="1"/>
          </p:cNvSpPr>
          <p:nvPr/>
        </p:nvSpPr>
        <p:spPr bwMode="auto">
          <a:xfrm>
            <a:off x="1704975" y="3246438"/>
            <a:ext cx="573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dirty="0" smtClean="0">
                <a:solidFill>
                  <a:schemeClr val="tx2"/>
                </a:solidFill>
              </a:rPr>
              <a:t>117. </a:t>
            </a:r>
            <a:r>
              <a:rPr lang="el-GR" dirty="0">
                <a:solidFill>
                  <a:schemeClr val="tx2"/>
                </a:solidFill>
              </a:rPr>
              <a:t>Οι μετόπες του ναού της Ήρας στο </a:t>
            </a:r>
            <a:r>
              <a:rPr lang="fr-FR" dirty="0" err="1">
                <a:solidFill>
                  <a:schemeClr val="tx2"/>
                </a:solidFill>
              </a:rPr>
              <a:t>Foce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del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Sele</a:t>
            </a:r>
            <a:r>
              <a:rPr lang="fr-FR" dirty="0">
                <a:solidFill>
                  <a:schemeClr val="tx2"/>
                </a:solidFill>
              </a:rPr>
              <a:t>.</a:t>
            </a:r>
            <a:endParaRPr lang="el-G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Προβολή στην οθόνη (4:3)</PresentationFormat>
  <Paragraphs>54</Paragraphs>
  <Slides>53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4" baseType="lpstr">
      <vt:lpstr>Θέμα του Office</vt:lpstr>
      <vt:lpstr>Αρχαϊκή Τέχνη </vt:lpstr>
      <vt:lpstr>105. Χάλκινο ειδώλιο αλόγου από το νεκροταφείο του Fusco. Συρακούσες. 106. Κεφαλή  «φιλοσόφου» από ναυάγιο  στο Porticello. 430 π.Χ. </vt:lpstr>
      <vt:lpstr>107. Μαρμάρινη λυχνία από το ιερό της Μαλοφόρου στον Σελινούντα. 610-600 π.Χ. Παλέρμο. </vt:lpstr>
      <vt:lpstr>Μετόπες από τον ναό Υ: Σελινούς. 108. Δύο θεότητες σε τέθριππο. 109. Ευρώπη και Ταύρος.  </vt:lpstr>
      <vt:lpstr>110. Σφίγγα. 111. Ο Απόλλων, η Λητώ και η Άρτεμις</vt:lpstr>
      <vt:lpstr>112. Μετόπη από τον ναό Υ. Τρεις θεότητες. 113. Μετόπη από τον ναό C του Σελινούντα. Περσέας. </vt:lpstr>
      <vt:lpstr>114. Ηρακλής και Κέρκοπες. 115. Απόλλων, Άρτεμις και Λητώ σε άρμα (οι θεές δεν σώζονται)</vt:lpstr>
      <vt:lpstr>116. Σελινούς, ναός F. Απόσπασμα από μετόπη: θνήσκων γίγαντας. </vt:lpstr>
      <vt:lpstr> </vt:lpstr>
      <vt:lpstr>118. Κένταυρος. 120. Ο Οδυσσέας πάνω σε χελώνα. </vt:lpstr>
      <vt:lpstr>118. Σιληνομαχία. </vt:lpstr>
      <vt:lpstr>121. Μελανόμορφος σκύφος σικελικού εργαστηρίου: ο Οδυσσέας πάνω σε μια χελώνα. 500 π.Χ. Παλέρμο. </vt:lpstr>
      <vt:lpstr>122. Οι δύο Λευκιππίδες διαφεύγουν. 123. Η μάχη για τον Τρίποδα</vt:lpstr>
      <vt:lpstr>124. Ηρακλής και Κέρκοπες. 125. Ηρακλής και Ανταίος. </vt:lpstr>
      <vt:lpstr>126. Κλυταιμνήστρα και τροφός. 127. Ορέστης και Αίγισθος. </vt:lpstr>
      <vt:lpstr>128.-129. Ο Τιτυός απαγάγει τη Λητώ καταδιωκόμενος από την Αρτέμιδα και τον Απόλλωνα.   </vt:lpstr>
      <vt:lpstr>130. Έκτορας και Πάτροκλος. 131. Ηρακλής και Ευρυσθέας. </vt:lpstr>
      <vt:lpstr>132. Άγαλμα κουροτρόφου από τα Μέγαρα Υβλαία. 134. Κεφαλή κούρου από τους Λεοντίνους. </vt:lpstr>
      <vt:lpstr>133. Κούρος από τα Μέγαρα Υβλαία. 135. Κούρος από τους Λεοντίνους</vt:lpstr>
      <vt:lpstr>136α-δ. Ο έφηβος του Ακράγαντα. </vt:lpstr>
      <vt:lpstr>137. Ο πολεμιστής από τον Ακράγαντα. 138. Άτλας από τον Ακράγαντα. 480 π.Χ. 139. Νίκη από τις Συρακούσες. </vt:lpstr>
      <vt:lpstr>140. Λεπτομέρειες κούρου ιωνικής τεχνοτροπίας από το Μεταπόντιον. . </vt:lpstr>
      <vt:lpstr>141. Σελινούς, ναός C. </vt:lpstr>
      <vt:lpstr>142. Συρακούσες, ναός της Αθηνάς.</vt:lpstr>
      <vt:lpstr>143. Πήλινος πίνακας από ιερό στο San Biagio, Μεταπόντιο. </vt:lpstr>
      <vt:lpstr>144. Μεταπόντιον, ναός C1. Πίναξ. </vt:lpstr>
      <vt:lpstr>145. Πίνακας από το ιερό της Αθηνάς στην Francavilla Maritima. </vt:lpstr>
      <vt:lpstr>146. Γυναικεία κεφαλή. 147. Γυναικεία κεφαλή: Τάραντας, ύστερος 5ος αι. </vt:lpstr>
      <vt:lpstr>Ακροκέραμα. 148. Μέδμα. 149. Τάραντας. </vt:lpstr>
      <vt:lpstr>Ακροκέραμα. 150. Νάξος. 151. Γέλα. </vt:lpstr>
      <vt:lpstr>152. Γέλα. Ύστερο αρχαϊκό ακροκέραμο: Γοργόνειον. </vt:lpstr>
      <vt:lpstr>153. Γραπτή σίμη από τους Λοκρούς.  </vt:lpstr>
      <vt:lpstr>154. Arula από την Έννα (Centuripe). 155. Arula από την Γέλα. Ηώς και νέος.</vt:lpstr>
      <vt:lpstr>156α-β. Κεφαλή Περσεφόνης από τον Ακράγαντα. </vt:lpstr>
      <vt:lpstr>157. Άγαλμα θεάς από το Grammichele. 158α. Προτομή θεότητας από τη Γέλα. Ύστερος 6ος αι. π.Χ. 158β. προτομή από το Vassallaggi. </vt:lpstr>
      <vt:lpstr>159. Προτομή Θεάς. Συρακούσες. 160. Προτομή Αρτέμιδος Φεραίας από τις Συρακούσες. Τέλη 5ου αι. </vt:lpstr>
      <vt:lpstr>161α-β. Πήλινες προτομές από την Morgantina. Ύστερη κλασική και Ελληνιστική περίοδος. </vt:lpstr>
      <vt:lpstr>162. Δαιδαλικό ειδώλιο από την Γέλα. 163. Μεταπόντιο. Δαιδαλικό ειδώλιο. 164. Πλακίδιο με μορφή κόρης από την Σύβαρη. </vt:lpstr>
      <vt:lpstr>165. Ελεφαντοστέινο πλακίδιο από τα Μέγαρα Υβλαία. 166. Λυχνία από την Ποσειδωνία.Πρώιμος 6ος αι. </vt:lpstr>
      <vt:lpstr>167. Λυχνία από την Γέλα. </vt:lpstr>
      <vt:lpstr>168. Θεά από το Paestum. 169. Σύμπλεγμα χορευτριών από το Paestum. 170. Vibo Valentia. Ένθρονη θεά από το Ιππώνιον. </vt:lpstr>
      <vt:lpstr>171. Ειδώλιο Μαλοφόρου. 172. « Αθηνά Λινδία », ειδώλιο από την Καμαρίνα. </vt:lpstr>
      <vt:lpstr>173. Belmonte Piceno. Λαβή αγγείου. 174. Κρατήρας από το Vix. </vt:lpstr>
      <vt:lpstr>175α-β. Λακωνικός κρατήρας από τάφο της Καπύης. 6ος αι. </vt:lpstr>
      <vt:lpstr>176. Υδρία Βέρνης. 177. Υδρία του Pesaro. 6ος αι. π.Χ. </vt:lpstr>
      <vt:lpstr>178. Paestum 49803. Υδρία από το Ηρώον. 179. Βερολίνο. Τρίπους από το Μεταπόντιον. </vt:lpstr>
      <vt:lpstr>180. Λέβης Λεοντίνων. 181. Οινοχόη από την Sala Consilina. </vt:lpstr>
      <vt:lpstr>182. Αθηνά από την Ιμέρα. 183. Palermo. Κούρος από τον Σελινούντα. 184. Κριοφόρος από το Μεταπόντιον. </vt:lpstr>
      <vt:lpstr>185-186. Οπλίτης και θεά από την Francavilla Maritima. </vt:lpstr>
      <vt:lpstr>187. Ο Δίας από το Ugento. 530 π.Χ.</vt:lpstr>
      <vt:lpstr>188. Έφηβος από το Castelvetrano. 189. Στήριγμα κατόπτρου από τους Λοκρούς. 190. Kάτοπτρο. Συλλογή Ortiz. </vt:lpstr>
      <vt:lpstr>191. Φιάλη με πλαστική διακόσμηση. Guardia Perticara, tomba 218. 192. Χαλκιδικό κράνος: Banzi. </vt:lpstr>
      <vt:lpstr>193. Κορινθιακό κράνος. Camarina. 194. Χαλκιδικό κράνος. Misouri. 195. Απουλο-κορινθιακό κράνος. Basilicata. 196. Banzi. Οπλισμός από τάφο.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105. Χάλκινο ειδώλιο αλόγου από το νεκροταφείο του Fusco. Συρακούσες. 106. Κεφαλή  «φιλοσόφου» από ναυάγιο  στο Porticello. 430 π.Χ. </dc:title>
  <dc:creator>mitsos</dc:creator>
  <cp:lastModifiedBy>mitsos</cp:lastModifiedBy>
  <cp:revision>3</cp:revision>
  <dcterms:created xsi:type="dcterms:W3CDTF">2013-12-18T12:57:10Z</dcterms:created>
  <dcterms:modified xsi:type="dcterms:W3CDTF">2013-12-18T13:02:43Z</dcterms:modified>
</cp:coreProperties>
</file>