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87" r:id="rId6"/>
    <p:sldId id="288" r:id="rId7"/>
    <p:sldId id="289" r:id="rId8"/>
    <p:sldId id="290" r:id="rId9"/>
    <p:sldId id="274" r:id="rId10"/>
    <p:sldId id="291" r:id="rId11"/>
    <p:sldId id="276" r:id="rId12"/>
    <p:sldId id="277" r:id="rId13"/>
    <p:sldId id="292" r:id="rId14"/>
    <p:sldId id="293" r:id="rId15"/>
    <p:sldId id="294" r:id="rId16"/>
    <p:sldId id="279" r:id="rId17"/>
    <p:sldId id="285" r:id="rId18"/>
    <p:sldId id="295" r:id="rId19"/>
    <p:sldId id="282" r:id="rId20"/>
    <p:sldId id="296" r:id="rId21"/>
    <p:sldId id="283" r:id="rId22"/>
    <p:sldId id="297" r:id="rId23"/>
    <p:sldId id="298" r:id="rId24"/>
    <p:sldId id="299" r:id="rId25"/>
    <p:sldId id="284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387" autoAdjust="0"/>
  </p:normalViewPr>
  <p:slideViewPr>
    <p:cSldViewPr snapToGrid="0" snapToObjects="1">
      <p:cViewPr>
        <p:scale>
          <a:sx n="100" d="100"/>
          <a:sy n="100" d="100"/>
        </p:scale>
        <p:origin x="-608" y="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8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9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7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5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3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6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79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6FA2A-43AA-D64E-96EA-3D576996A97D}" type="datetimeFigureOut">
              <a:rPr lang="en-US" smtClean="0"/>
              <a:t>3/3/15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C9DA7-AA14-CA45-8C35-9DC203BFE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8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tags" Target="../tags/tag23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" Type="http://schemas.openxmlformats.org/officeDocument/2006/relationships/tags" Target="../tags/tag26.xml"/><Relationship Id="rId2" Type="http://schemas.openxmlformats.org/officeDocument/2006/relationships/tags" Target="../tags/tag27.xml"/><Relationship Id="rId3" Type="http://schemas.openxmlformats.org/officeDocument/2006/relationships/tags" Target="../tags/tag28.xml"/><Relationship Id="rId4" Type="http://schemas.openxmlformats.org/officeDocument/2006/relationships/tags" Target="../tags/tag29.xml"/><Relationship Id="rId5" Type="http://schemas.openxmlformats.org/officeDocument/2006/relationships/tags" Target="../tags/tag30.xml"/><Relationship Id="rId6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tags" Target="../tags/tag35.xml"/><Relationship Id="rId5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12.png"/><Relationship Id="rId10" Type="http://schemas.openxmlformats.org/officeDocument/2006/relationships/image" Target="../media/image47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4" Type="http://schemas.openxmlformats.org/officeDocument/2006/relationships/tags" Target="../tags/tag6.xml"/><Relationship Id="rId5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4.png"/><Relationship Id="rId17" Type="http://schemas.openxmlformats.org/officeDocument/2006/relationships/image" Target="../media/image15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tags" Target="../tags/tag16.xml"/><Relationship Id="rId8" Type="http://schemas.openxmlformats.org/officeDocument/2006/relationships/tags" Target="../tags/tag17.xml"/><Relationship Id="rId9" Type="http://schemas.openxmlformats.org/officeDocument/2006/relationships/tags" Target="../tags/tag18.xml"/><Relationship Id="rId10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8276" y="713446"/>
            <a:ext cx="594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Η Ανάπτυξη των συναρτήσεων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79176" y="2853765"/>
            <a:ext cx="55066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Από τι εξαρτάται </a:t>
            </a:r>
            <a:r>
              <a:rPr lang="el-GR" sz="2400" dirty="0"/>
              <a:t>ο</a:t>
            </a:r>
            <a:r>
              <a:rPr lang="el-GR" sz="2400" dirty="0" smtClean="0"/>
              <a:t> χρόνος που χρειάζεται</a:t>
            </a:r>
          </a:p>
          <a:p>
            <a:r>
              <a:rPr lang="el-GR" sz="2400" dirty="0" smtClean="0"/>
              <a:t> για την λύση ενός προβλήματος 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38276" y="4003108"/>
            <a:ext cx="44449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2400" dirty="0" smtClean="0"/>
          </a:p>
          <a:p>
            <a:r>
              <a:rPr lang="el-GR" sz="2400" dirty="0" smtClean="0"/>
              <a:t>Αποτελεσματικότητα Αλγόριθμων </a:t>
            </a:r>
            <a:endParaRPr lang="en-US" sz="2400" dirty="0" smtClean="0"/>
          </a:p>
          <a:p>
            <a:r>
              <a:rPr lang="el-GR" sz="2400" dirty="0" smtClean="0"/>
              <a:t> Εφικτός αλγόριθμος </a:t>
            </a:r>
            <a:endParaRPr lang="en-US" sz="2400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786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the Definition of Big-</a:t>
            </a:r>
            <a:r>
              <a:rPr lang="en-US" sz="4000" i="1" dirty="0" smtClean="0"/>
              <a:t>O</a:t>
            </a:r>
            <a:r>
              <a:rPr lang="en-US" sz="4000" dirty="0" smtClean="0"/>
              <a:t> Notation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&lt; 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</a:t>
            </a:r>
            <a:r>
              <a:rPr lang="en-US" dirty="0" smtClean="0">
                <a:ea typeface="Cambria Math" pitchFamily="18" charset="0"/>
              </a:rPr>
              <a:t>Take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C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=1 </a:t>
            </a:r>
            <a:r>
              <a:rPr lang="en-US" dirty="0" smtClean="0">
                <a:ea typeface="Cambria Math" pitchFamily="18" charset="0"/>
              </a:rPr>
              <a:t>and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 smtClean="0">
                <a:ea typeface="Cambria Math" pitchFamily="18" charset="0"/>
              </a:rPr>
              <a:t>as witnesses to establish that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(</a:t>
            </a:r>
            <a:r>
              <a:rPr lang="en-US" dirty="0" smtClean="0">
                <a:ea typeface="Cambria Math" pitchFamily="18" charset="0"/>
              </a:rPr>
              <a:t>Would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7 </a:t>
            </a:r>
            <a:r>
              <a:rPr lang="en-US" dirty="0" smtClean="0">
                <a:ea typeface="Cambria Math" pitchFamily="18" charset="0"/>
              </a:rPr>
              <a:t>and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1 </a:t>
            </a:r>
            <a:r>
              <a:rPr lang="en-US" dirty="0" smtClean="0">
                <a:ea typeface="Cambria Math" pitchFamily="18" charset="0"/>
              </a:rPr>
              <a:t>work?)</a:t>
            </a:r>
          </a:p>
          <a:p>
            <a:pPr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</a:t>
            </a:r>
            <a:r>
              <a:rPr lang="en-US" b="1" dirty="0" smtClean="0">
                <a:ea typeface="Cambria Math" pitchFamily="18" charset="0"/>
              </a:rPr>
              <a:t>Example</a:t>
            </a:r>
            <a:r>
              <a:rPr lang="en-US" dirty="0" smtClean="0">
                <a:ea typeface="Cambria Math" pitchFamily="18" charset="0"/>
              </a:rPr>
              <a:t>: </a:t>
            </a:r>
            <a:r>
              <a:rPr lang="en-US" dirty="0" smtClean="0"/>
              <a:t>Show that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is  not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).</a:t>
            </a:r>
            <a:endParaRPr lang="en-US" dirty="0" smtClean="0">
              <a:ea typeface="Cambria Math" pitchFamily="18" charset="0"/>
            </a:endParaRPr>
          </a:p>
          <a:p>
            <a:pPr>
              <a:buNone/>
            </a:pPr>
            <a:r>
              <a:rPr lang="en-US" b="1" dirty="0" smtClean="0"/>
              <a:t>    Solution</a:t>
            </a:r>
            <a:r>
              <a:rPr lang="en-US" dirty="0" smtClean="0"/>
              <a:t>: Suppose there are constants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for which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err="1" smtClean="0"/>
              <a:t>Cn</a:t>
            </a:r>
            <a:r>
              <a:rPr lang="en-US" dirty="0" smtClean="0"/>
              <a:t>, whenever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Then  (by dividing both sides of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err="1" smtClean="0"/>
              <a:t>Cn</a:t>
            </a:r>
            <a:r>
              <a:rPr lang="en-US" i="1" dirty="0" smtClean="0"/>
              <a:t>)</a:t>
            </a:r>
            <a:r>
              <a:rPr lang="en-US" dirty="0" smtClean="0"/>
              <a:t> by </a:t>
            </a:r>
            <a:r>
              <a:rPr lang="en-US" i="1" dirty="0" smtClean="0"/>
              <a:t>n</a:t>
            </a:r>
            <a:r>
              <a:rPr lang="en-US" dirty="0" smtClean="0"/>
              <a:t>, then </a:t>
            </a:r>
            <a:r>
              <a:rPr lang="en-US" i="1" dirty="0" smtClean="0"/>
              <a:t>n</a:t>
            </a:r>
            <a:r>
              <a:rPr lang="en-US" dirty="0" smtClean="0"/>
              <a:t> 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/>
              <a:t>C </a:t>
            </a:r>
            <a:r>
              <a:rPr lang="en-US" dirty="0" smtClean="0"/>
              <a:t>must hold for all </a:t>
            </a:r>
            <a:r>
              <a:rPr lang="en-US" i="1" dirty="0" smtClean="0"/>
              <a:t>n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dirty="0" smtClean="0"/>
              <a:t>. A contradiction!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68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8 at 6.20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5" y="423363"/>
            <a:ext cx="86868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8 at 6.2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8" y="704939"/>
            <a:ext cx="7861300" cy="1130300"/>
          </a:xfrm>
          <a:prstGeom prst="rect">
            <a:avLst/>
          </a:prstGeom>
        </p:spPr>
      </p:pic>
      <p:pic>
        <p:nvPicPr>
          <p:cNvPr id="3" name="Picture 2" descr="Screen Shot 2014-05-08 at 6.21.0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74" y="2366343"/>
            <a:ext cx="802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some 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the sum of the first </a:t>
            </a:r>
            <a:r>
              <a:rPr lang="en-US" i="1" dirty="0" smtClean="0"/>
              <a:t>n</a:t>
            </a:r>
            <a:r>
              <a:rPr lang="en-US" dirty="0" smtClean="0"/>
              <a:t> positive integers.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the factorial function 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2895600"/>
            <a:ext cx="5272088" cy="309563"/>
          </a:xfrm>
          <a:prstGeom prst="rect">
            <a:avLst/>
          </a:prstGeom>
        </p:spPr>
      </p:pic>
      <p:pic>
        <p:nvPicPr>
          <p:cNvPr id="22" name="Picture 2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3429000"/>
            <a:ext cx="6603206" cy="34290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143001" y="5334000"/>
            <a:ext cx="6360319" cy="273844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33600" y="5943600"/>
            <a:ext cx="4893469" cy="31908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986212" y="4586288"/>
            <a:ext cx="3914775" cy="319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640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Continued </a:t>
            </a:r>
            <a:r>
              <a:rPr lang="en-US" dirty="0" smtClean="0">
                <a:latin typeface="Cambria Math"/>
                <a:ea typeface="Cambria Math"/>
              </a:rPr>
              <a:t>→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63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Estimates for some Important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Use big-</a:t>
            </a:r>
            <a:r>
              <a:rPr lang="en-US" i="1" dirty="0" smtClean="0"/>
              <a:t>O</a:t>
            </a:r>
            <a:r>
              <a:rPr lang="en-US" dirty="0" smtClean="0"/>
              <a:t> notation to estimate log </a:t>
            </a:r>
            <a:r>
              <a:rPr lang="en-US" i="1" dirty="0" smtClean="0"/>
              <a:t>n</a:t>
            </a:r>
            <a:r>
              <a:rPr lang="en-US" dirty="0" smtClean="0"/>
              <a:t>!</a:t>
            </a:r>
          </a:p>
          <a:p>
            <a:pPr>
              <a:buNone/>
            </a:pPr>
            <a:r>
              <a:rPr lang="en-US" b="1" dirty="0" smtClean="0"/>
              <a:t>   Solution</a:t>
            </a:r>
            <a:r>
              <a:rPr lang="en-US" dirty="0" smtClean="0"/>
              <a:t>: Given that                  (previous slide) </a:t>
            </a:r>
          </a:p>
          <a:p>
            <a:pPr>
              <a:buNone/>
            </a:pPr>
            <a:r>
              <a:rPr lang="en-US" dirty="0" smtClean="0"/>
              <a:t>                     then                                    .</a:t>
            </a:r>
          </a:p>
          <a:p>
            <a:pPr>
              <a:buNone/>
            </a:pPr>
            <a:r>
              <a:rPr lang="en-US" dirty="0" smtClean="0"/>
              <a:t>     Hence, log(</a:t>
            </a:r>
            <a:r>
              <a:rPr lang="en-US" i="1" dirty="0" smtClean="0"/>
              <a:t>n</a:t>
            </a:r>
            <a:r>
              <a:rPr lang="en-US" dirty="0" smtClean="0"/>
              <a:t>!)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dirty="0" err="1" smtClean="0">
                <a:latin typeface="Cambria Math"/>
                <a:ea typeface="Cambria Math"/>
              </a:rPr>
              <a:t>∙log</a:t>
            </a:r>
            <a:r>
              <a:rPr lang="en-US" dirty="0" smtClean="0">
                <a:latin typeface="Cambria Math"/>
                <a:ea typeface="Cambria Math"/>
              </a:rPr>
              <a:t>(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)) taking </a:t>
            </a:r>
            <a:r>
              <a:rPr lang="en-US" i="1" dirty="0" smtClean="0">
                <a:ea typeface="Cambria Math"/>
              </a:rPr>
              <a:t>C </a:t>
            </a:r>
            <a:r>
              <a:rPr lang="en-US" dirty="0" smtClean="0">
                <a:latin typeface="Cambria Math"/>
                <a:ea typeface="Cambria Math"/>
              </a:rPr>
              <a:t>= 1 and </a:t>
            </a:r>
            <a:r>
              <a:rPr lang="en-US" i="1" dirty="0" smtClean="0">
                <a:latin typeface="Cambria Math"/>
                <a:ea typeface="Cambria Math"/>
              </a:rPr>
              <a:t>k</a:t>
            </a:r>
            <a:r>
              <a:rPr lang="en-US" dirty="0" smtClean="0">
                <a:latin typeface="Cambria Math"/>
                <a:ea typeface="Cambria Math"/>
              </a:rPr>
              <a:t> = 1.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   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305300" y="2377678"/>
            <a:ext cx="1119188" cy="273844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00400" y="2971800"/>
            <a:ext cx="2659856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of Growth of Functions</a:t>
            </a:r>
            <a:endParaRPr lang="en-US" dirty="0"/>
          </a:p>
        </p:txBody>
      </p:sp>
      <p:pic>
        <p:nvPicPr>
          <p:cNvPr id="5" name="Content Placeholder 3" descr="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0276" y="2362200"/>
            <a:ext cx="3836324" cy="3118499"/>
          </a:xfrm>
        </p:spPr>
      </p:pic>
      <p:sp>
        <p:nvSpPr>
          <p:cNvPr id="6" name="TextBox 5"/>
          <p:cNvSpPr txBox="1"/>
          <p:nvPr/>
        </p:nvSpPr>
        <p:spPr>
          <a:xfrm>
            <a:off x="12192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 the difference in behavior of functions as </a:t>
            </a:r>
            <a:r>
              <a:rPr lang="en-US" b="1" i="1" dirty="0" smtClean="0"/>
              <a:t>n</a:t>
            </a:r>
            <a:r>
              <a:rPr lang="en-US" b="1" dirty="0" smtClean="0"/>
              <a:t> gets larger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22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8 at 6.2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84" y="287926"/>
            <a:ext cx="6057900" cy="558800"/>
          </a:xfrm>
          <a:prstGeom prst="rect">
            <a:avLst/>
          </a:prstGeom>
        </p:spPr>
      </p:pic>
      <p:pic>
        <p:nvPicPr>
          <p:cNvPr id="3" name="Picture 2" descr="Screen Shot 2014-05-08 at 6.26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512015"/>
            <a:ext cx="8496300" cy="901700"/>
          </a:xfrm>
          <a:prstGeom prst="rect">
            <a:avLst/>
          </a:prstGeom>
        </p:spPr>
      </p:pic>
      <p:pic>
        <p:nvPicPr>
          <p:cNvPr id="4" name="Picture 3" descr="Screen Shot 2014-05-08 at 6.2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3119861"/>
            <a:ext cx="8445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8 at 6.2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95"/>
            <a:ext cx="89408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Ordering Functions by Order of Growth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Put the functions below in order so that each function is big-O of the next function on the list.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dirty="0" smtClean="0"/>
              <a:t>)</a:t>
            </a:r>
            <a:r>
              <a:rPr lang="en-US" i="1" baseline="30000" dirty="0" smtClean="0"/>
              <a:t>n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8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+111</a:t>
            </a:r>
            <a:endParaRPr lang="en-US" i="1" baseline="30000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dirty="0" smtClean="0"/>
              <a:t>)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i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4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5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endParaRPr lang="en-US" i="1" dirty="0" smtClean="0"/>
          </a:p>
          <a:p>
            <a:r>
              <a:rPr lang="en-US" i="1" dirty="0" smtClean="0"/>
              <a:t>f</a:t>
            </a:r>
            <a:r>
              <a:rPr lang="en-US" baseline="-25000" dirty="0" smtClean="0"/>
              <a:t>6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/>
              <a:t>)</a:t>
            </a:r>
            <a:r>
              <a:rPr lang="en-US" baseline="30000" dirty="0" smtClean="0"/>
              <a:t>3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7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+1)</a:t>
            </a:r>
            <a:endParaRPr lang="en-US" baseline="30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8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i="1" dirty="0" smtClean="0"/>
              <a:t>f</a:t>
            </a:r>
            <a:r>
              <a:rPr lang="en-US" baseline="-25000" dirty="0" smtClean="0"/>
              <a:t>9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10000</a:t>
            </a:r>
          </a:p>
          <a:p>
            <a:r>
              <a:rPr lang="en-US" i="1" dirty="0" smtClean="0"/>
              <a:t>f</a:t>
            </a:r>
            <a:r>
              <a:rPr lang="en-US" baseline="-25000" dirty="0" smtClean="0"/>
              <a:t>10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n!</a:t>
            </a:r>
          </a:p>
          <a:p>
            <a:endParaRPr lang="en-US" i="1" baseline="30000" dirty="0" smtClean="0"/>
          </a:p>
          <a:p>
            <a:endParaRPr lang="en-US" i="1" baseline="30000" dirty="0" smtClean="0"/>
          </a:p>
          <a:p>
            <a:endParaRPr lang="en-US" i="1" dirty="0" smtClean="0"/>
          </a:p>
          <a:p>
            <a:endParaRPr lang="en-US" baseline="30000" dirty="0" smtClean="0"/>
          </a:p>
          <a:p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2667000"/>
            <a:ext cx="5105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We  solve this exercise by successively finding the function that grows slowest among all those left on the list.</a:t>
            </a:r>
          </a:p>
          <a:p>
            <a:endParaRPr lang="en-US" sz="1200" b="1" dirty="0" smtClean="0"/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</a:t>
            </a:r>
            <a:r>
              <a:rPr lang="en-US" sz="1200" i="1" dirty="0" smtClean="0"/>
              <a:t>f</a:t>
            </a:r>
            <a:r>
              <a:rPr lang="en-US" sz="1200" baseline="-25000" dirty="0" smtClean="0"/>
              <a:t>9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10000       (constant, does not increase with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5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log (log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     (grows slowest of all the others)</a:t>
            </a:r>
          </a:p>
          <a:p>
            <a:pPr>
              <a:buFont typeface="Arial" pitchFamily="34" charset="0"/>
              <a:buChar char="•"/>
            </a:pPr>
            <a:endParaRPr lang="en-US" sz="1200" i="1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3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n </a:t>
            </a:r>
            <a:r>
              <a:rPr lang="en-US" sz="1200" dirty="0" smtClean="0"/>
              <a:t>)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   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(grows next slowest)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6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sz="1200" dirty="0" smtClean="0"/>
              <a:t>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3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(next largest, </a:t>
            </a:r>
            <a:r>
              <a:rPr lang="en-US" sz="1200" dirty="0" smtClean="0"/>
              <a:t>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/>
              <a:t>)</a:t>
            </a:r>
            <a:r>
              <a:rPr lang="en-US" sz="1200" baseline="30000" dirty="0" smtClean="0"/>
              <a:t>3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factor smaller than any power of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8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+17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+111    (tied with the one below)</a:t>
            </a: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endParaRPr lang="en-US" sz="1200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8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(log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       (tied with the one above)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1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(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1.5</a:t>
            </a:r>
            <a:r>
              <a:rPr lang="en-US" sz="1200" dirty="0" smtClean="0"/>
              <a:t>)</a:t>
            </a:r>
            <a:r>
              <a:rPr lang="en-US" sz="1200" i="1" baseline="30000" dirty="0" smtClean="0"/>
              <a:t>n   </a:t>
            </a:r>
            <a:r>
              <a:rPr lang="en-US" sz="1200" i="1" dirty="0" smtClean="0"/>
              <a:t>      </a:t>
            </a:r>
            <a:r>
              <a:rPr lang="en-US" sz="1200" dirty="0" smtClean="0"/>
              <a:t>(next largest, an exponential function)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4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        (grows faster than one above since 2 &gt; 1.5)</a:t>
            </a:r>
          </a:p>
          <a:p>
            <a:pPr>
              <a:buFont typeface="Arial" pitchFamily="34" charset="0"/>
              <a:buChar char="•"/>
            </a:pPr>
            <a:endParaRPr lang="en-US" sz="1200" i="1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7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+1)     (grows faster than above because of the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+1 factor)</a:t>
            </a:r>
            <a:endParaRPr lang="en-US" sz="1200" baseline="300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200" i="1" dirty="0" smtClean="0"/>
          </a:p>
          <a:p>
            <a:pPr>
              <a:buFont typeface="Arial" pitchFamily="34" charset="0"/>
              <a:buChar char="•"/>
            </a:pPr>
            <a:r>
              <a:rPr lang="en-US" sz="1200" i="1" dirty="0" smtClean="0"/>
              <a:t>f</a:t>
            </a:r>
            <a:r>
              <a:rPr lang="en-US" sz="1200" baseline="-25000" dirty="0" smtClean="0"/>
              <a:t>10</a:t>
            </a:r>
            <a:r>
              <a:rPr lang="en-US" sz="1200" dirty="0" smtClean="0"/>
              <a:t>(</a:t>
            </a:r>
            <a:r>
              <a:rPr lang="en-US" sz="1200" i="1" dirty="0" smtClean="0"/>
              <a:t>n</a:t>
            </a:r>
            <a:r>
              <a:rPr lang="en-US" sz="1200" dirty="0" smtClean="0"/>
              <a:t>) =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n          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(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!  grows faster than </a:t>
            </a:r>
            <a:r>
              <a:rPr lang="en-US" sz="1200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200" i="1" baseline="30000" dirty="0" err="1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1200" i="1" baseline="30000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for  every </a:t>
            </a:r>
            <a:r>
              <a:rPr lang="en-US" sz="1200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sz="1200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1200" i="1" baseline="30000" dirty="0" smtClean="0"/>
          </a:p>
          <a:p>
            <a:pPr>
              <a:buFont typeface="Arial" pitchFamily="34" charset="0"/>
              <a:buChar char="•"/>
            </a:pPr>
            <a:endParaRPr lang="en-US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837302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8 at 6.30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41" y="411095"/>
            <a:ext cx="6489700" cy="457200"/>
          </a:xfrm>
          <a:prstGeom prst="rect">
            <a:avLst/>
          </a:prstGeom>
        </p:spPr>
      </p:pic>
      <p:pic>
        <p:nvPicPr>
          <p:cNvPr id="3" name="Picture 2" descr="Screen Shot 2014-05-08 at 6.31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0" y="1250934"/>
            <a:ext cx="8318500" cy="25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6601" y="4072930"/>
            <a:ext cx="74929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gives an upper bound on the growth of a function, while Big-Omega gives a lower bound. Big-Omega tells us that a function grows at least as fast as another.</a:t>
            </a:r>
          </a:p>
          <a:p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 </a:t>
            </a:r>
            <a:r>
              <a:rPr lang="el-GR" dirty="0">
                <a:latin typeface="Cambria Math"/>
                <a:ea typeface="Cambria Math"/>
              </a:rPr>
              <a:t>Ω</a:t>
            </a:r>
            <a:r>
              <a:rPr lang="en-US" dirty="0">
                <a:ea typeface="Cambria Math"/>
              </a:rPr>
              <a:t>(</a:t>
            </a:r>
            <a:r>
              <a:rPr lang="en-US" i="1" dirty="0">
                <a:ea typeface="Cambria Math"/>
              </a:rPr>
              <a:t>g</a:t>
            </a:r>
            <a:r>
              <a:rPr lang="en-US" dirty="0">
                <a:ea typeface="Cambria Math"/>
              </a:rPr>
              <a:t>(</a:t>
            </a:r>
            <a:r>
              <a:rPr lang="en-US" i="1" dirty="0">
                <a:ea typeface="Cambria Math"/>
              </a:rPr>
              <a:t>x</a:t>
            </a:r>
            <a:r>
              <a:rPr lang="en-US" dirty="0">
                <a:ea typeface="Cambria Math"/>
              </a:rPr>
              <a:t>))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/>
              <a:t>if and only if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</a:t>
            </a:r>
            <a:r>
              <a:rPr lang="en-US" i="1" dirty="0"/>
              <a:t>O</a:t>
            </a:r>
            <a:r>
              <a:rPr lang="en-US" dirty="0"/>
              <a:t>(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)). This follows from the definitions. See the text for details.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/>
              <a:t>Το πλεονέκτημα του μεγάλου </a:t>
            </a:r>
            <a:r>
              <a:rPr lang="el-GR" sz="2400" b="1" i="1" dirty="0" smtClean="0"/>
              <a:t>Ο </a:t>
            </a:r>
            <a:r>
              <a:rPr lang="el-GR" sz="2400" dirty="0" smtClean="0"/>
              <a:t> </a:t>
            </a:r>
            <a:r>
              <a:rPr lang="el-GR" sz="2400" dirty="0" err="1" smtClean="0"/>
              <a:t>ειναι</a:t>
            </a:r>
            <a:r>
              <a:rPr lang="el-GR" sz="2400" dirty="0" smtClean="0"/>
              <a:t> </a:t>
            </a:r>
            <a:r>
              <a:rPr lang="el-GR" sz="2400" dirty="0" err="1" smtClean="0"/>
              <a:t>οτι</a:t>
            </a:r>
            <a:r>
              <a:rPr lang="el-GR" sz="2400" dirty="0" smtClean="0"/>
              <a:t> μπορούμε να υπολογίσουμε την ανάπτυξη μίας συνάρτησης</a:t>
            </a:r>
            <a:r>
              <a:rPr lang="el-GR" dirty="0" smtClean="0"/>
              <a:t>.</a:t>
            </a:r>
          </a:p>
          <a:p>
            <a:endParaRPr lang="el-GR" b="1" i="1" dirty="0"/>
          </a:p>
          <a:p>
            <a:r>
              <a:rPr lang="el-GR" sz="2400" dirty="0" smtClean="0"/>
              <a:t>Χρησιμοποιείται για τον υπολογισμό του πλήθους των πράξεων που χρησιμοποιεί ο αλγόριθμος καθώς μεγαλώνει.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</a:p>
          <a:p>
            <a:pPr marL="0" indent="0">
              <a:buNone/>
            </a:pPr>
            <a:r>
              <a:rPr lang="el-GR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170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Big-Omega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 Show that                                        is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where                  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                                                    for all positive real numbers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Is it also the case that                     is                                  ?  </a:t>
            </a:r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411265" y="2019300"/>
            <a:ext cx="2912269" cy="3429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130300" y="2664620"/>
            <a:ext cx="1023938" cy="31908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911600" y="2509838"/>
            <a:ext cx="1304925" cy="342900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566069" y="4622800"/>
            <a:ext cx="2345531" cy="34290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1" y="3067050"/>
            <a:ext cx="3876675" cy="34290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4935141" y="4127500"/>
            <a:ext cx="13049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8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08 at 6.3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5" y="340753"/>
            <a:ext cx="8674100" cy="1968500"/>
          </a:xfrm>
          <a:prstGeom prst="rect">
            <a:avLst/>
          </a:prstGeom>
        </p:spPr>
      </p:pic>
      <p:pic>
        <p:nvPicPr>
          <p:cNvPr id="3" name="Picture 2" descr="Screen Shot 2014-05-08 at 6.33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8" y="4614869"/>
            <a:ext cx="7607300" cy="1206500"/>
          </a:xfrm>
          <a:prstGeom prst="rect">
            <a:avLst/>
          </a:prstGeom>
        </p:spPr>
      </p:pic>
      <p:pic>
        <p:nvPicPr>
          <p:cNvPr id="4" name="Picture 3" descr="Screen Shot 2014-05-08 at 6.34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5" y="2354269"/>
            <a:ext cx="84455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   Example</a:t>
            </a:r>
            <a:r>
              <a:rPr lang="en-US" dirty="0" smtClean="0"/>
              <a:t>: Show that the sum of the first </a:t>
            </a:r>
            <a:r>
              <a:rPr lang="en-US" i="1" dirty="0" smtClean="0"/>
              <a:t>n</a:t>
            </a:r>
            <a:r>
              <a:rPr lang="en-US" dirty="0" smtClean="0"/>
              <a:t> positive integers is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Solution</a:t>
            </a:r>
            <a:r>
              <a:rPr lang="en-US" dirty="0" smtClean="0"/>
              <a:t>: Let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latin typeface="Cambria Math"/>
                <a:ea typeface="Cambria Math"/>
              </a:rPr>
              <a:t>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.</a:t>
            </a:r>
            <a:endParaRPr lang="en-US" dirty="0" smtClean="0"/>
          </a:p>
          <a:p>
            <a:pPr marL="880110" lvl="1" indent="-514350"/>
            <a:r>
              <a:rPr lang="en-US" dirty="0" smtClean="0"/>
              <a:t>We have already shown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 marL="880110" lvl="1" indent="-514350"/>
            <a:r>
              <a:rPr lang="en-US" dirty="0" smtClean="0"/>
              <a:t>To show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dirty="0" smtClean="0">
                <a:latin typeface="Cambria Math"/>
                <a:ea typeface="Cambria Math"/>
              </a:rPr>
              <a:t>Ω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), we need a positive constant </a:t>
            </a:r>
            <a:r>
              <a:rPr lang="en-US" i="1" dirty="0" smtClean="0"/>
              <a:t>C</a:t>
            </a:r>
            <a:r>
              <a:rPr lang="en-US" dirty="0" smtClean="0"/>
              <a:t> such 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&gt; </a:t>
            </a:r>
            <a:r>
              <a:rPr lang="en-US" i="1" dirty="0" smtClean="0"/>
              <a:t>Cn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for sufficiently large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 Summing only the terms greater than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 we obtain the inequality</a:t>
            </a: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marL="880110" lvl="1" indent="-51435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1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+ </a:t>
            </a:r>
            <a:r>
              <a:rPr lang="en-US" dirty="0" smtClean="0">
                <a:latin typeface="Cambria Math"/>
                <a:ea typeface="Cambria Math"/>
              </a:rPr>
              <a:t>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≥ 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(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 1)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ea typeface="Cambria Math"/>
              </a:rPr>
              <a:t> </a:t>
            </a:r>
          </a:p>
          <a:p>
            <a:pPr marL="880110" lvl="1" indent="-514350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≥  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 ∙∙∙ 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</a:t>
            </a:r>
          </a:p>
          <a:p>
            <a:pPr marL="880110" lvl="1" indent="-514350">
              <a:buNone/>
            </a:pPr>
            <a:r>
              <a:rPr lang="en-US" dirty="0" smtClean="0">
                <a:latin typeface="Cambria Math"/>
                <a:ea typeface="Cambria Math"/>
              </a:rPr>
              <a:t>                                            =   (n  − 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 </a:t>
            </a:r>
            <a:r>
              <a:rPr lang="en-US" dirty="0" smtClean="0">
                <a:ea typeface="Cambria Math"/>
              </a:rPr>
              <a:t>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) </a:t>
            </a:r>
            <a:r>
              <a:rPr lang="en-US" dirty="0" smtClean="0">
                <a:latin typeface="Cambria Math"/>
                <a:ea typeface="Cambria Math"/>
              </a:rPr>
              <a:t>⌈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/2⌉</a:t>
            </a:r>
          </a:p>
          <a:p>
            <a:pPr marL="880110" lvl="1" indent="-514350">
              <a:buNone/>
            </a:pPr>
            <a:r>
              <a:rPr lang="en-US" dirty="0" smtClean="0">
                <a:ea typeface="Cambria Math" pitchFamily="18" charset="0"/>
              </a:rPr>
              <a:t>                                        </a:t>
            </a:r>
            <a:r>
              <a:rPr lang="en-US" dirty="0" smtClean="0">
                <a:latin typeface="Cambria Math"/>
                <a:ea typeface="Cambria Math"/>
              </a:rPr>
              <a:t>≥   (n/2)(n/2) = 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/4</a:t>
            </a:r>
          </a:p>
          <a:p>
            <a:pPr marL="880110" lvl="1" indent="-514350"/>
            <a:r>
              <a:rPr lang="en-US" dirty="0" smtClean="0">
                <a:latin typeface="Cambria Math" pitchFamily="18" charset="0"/>
                <a:ea typeface="Cambria Math" pitchFamily="18" charset="0"/>
              </a:rPr>
              <a:t>Taking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= ¼,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&gt; </a:t>
            </a:r>
            <a:r>
              <a:rPr lang="en-US" i="1" dirty="0" smtClean="0"/>
              <a:t>Cn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  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for all positive integers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 Hence,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n-US" dirty="0" smtClean="0">
                <a:latin typeface="Cambria Math"/>
                <a:ea typeface="Cambria Math"/>
              </a:rPr>
              <a:t>Ω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), and we can conclude that 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n</a:t>
            </a:r>
            <a:r>
              <a:rPr lang="en-US" dirty="0" smtClean="0"/>
              <a:t>) is </a:t>
            </a:r>
            <a:r>
              <a:rPr lang="el-GR" dirty="0" smtClean="0">
                <a:latin typeface="Cambria Math"/>
                <a:ea typeface="Cambria Math"/>
              </a:rPr>
              <a:t>Θ</a:t>
            </a:r>
            <a:r>
              <a:rPr lang="en-US" smtClean="0"/>
              <a:t>(</a:t>
            </a:r>
            <a:r>
              <a:rPr lang="en-US" i="1" smtClean="0"/>
              <a:t>n</a:t>
            </a:r>
            <a:r>
              <a:rPr lang="en-US" baseline="3000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mtClean="0"/>
              <a:t>). </a:t>
            </a:r>
            <a:endParaRPr lang="en-US" dirty="0" smtClean="0">
              <a:ea typeface="Cambria Math" pitchFamily="18" charset="0"/>
            </a:endParaRPr>
          </a:p>
          <a:p>
            <a:pPr marL="880110" lvl="1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11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Example</a:t>
            </a:r>
            <a:r>
              <a:rPr lang="en-US" dirty="0" smtClean="0"/>
              <a:t>: </a:t>
            </a:r>
            <a:r>
              <a:rPr lang="en-US" dirty="0" smtClean="0"/>
              <a:t>Show </a:t>
            </a:r>
            <a:r>
              <a:rPr lang="en-US" dirty="0" smtClean="0"/>
              <a:t>that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+ </a:t>
            </a:r>
            <a:r>
              <a:rPr lang="en-US" i="1" dirty="0" smtClean="0"/>
              <a:t>8x</a:t>
            </a:r>
            <a:r>
              <a:rPr lang="en-US" baseline="30000" dirty="0" smtClean="0"/>
              <a:t> </a:t>
            </a:r>
            <a:r>
              <a:rPr lang="en-US" dirty="0" smtClean="0"/>
              <a:t>log </a:t>
            </a:r>
            <a:r>
              <a:rPr lang="en-US" i="1" dirty="0" smtClean="0"/>
              <a:t>x </a:t>
            </a:r>
            <a:r>
              <a:rPr lang="en-US" dirty="0" smtClean="0"/>
              <a:t>is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i="1" dirty="0" smtClean="0"/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).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lvl="2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 </a:t>
            </a:r>
            <a:r>
              <a:rPr lang="en-US" sz="2400" dirty="0" smtClean="0">
                <a:latin typeface="Cambria Math"/>
                <a:ea typeface="Cambria Math"/>
              </a:rPr>
              <a:t>≤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11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for </a:t>
            </a:r>
            <a:r>
              <a:rPr lang="en-US" sz="2400" i="1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&gt; 1,                                            since 0</a:t>
            </a:r>
            <a:r>
              <a:rPr lang="en-US" sz="2400" dirty="0" smtClean="0">
                <a:latin typeface="Cambria Math"/>
                <a:ea typeface="Cambria Math"/>
              </a:rPr>
              <a:t> ≤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>
                <a:latin typeface="Cambria Math"/>
                <a:ea typeface="Cambria Math"/>
              </a:rPr>
              <a:t>≤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8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.</a:t>
            </a:r>
          </a:p>
          <a:p>
            <a:pPr lvl="3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/>
              <a:t>is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O(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/>
              <a:t>).</a:t>
            </a:r>
          </a:p>
          <a:p>
            <a:pPr lvl="2"/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/>
              <a:t>is clearly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     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O(3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 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</a:t>
            </a:r>
            <a:r>
              <a:rPr lang="en-US" sz="2400" dirty="0" smtClean="0"/>
              <a:t>)</a:t>
            </a:r>
          </a:p>
          <a:p>
            <a:pPr lvl="2"/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Hence, 3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8x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log </a:t>
            </a:r>
            <a:r>
              <a:rPr lang="en-US" sz="2400" i="1" dirty="0" smtClean="0"/>
              <a:t>x </a:t>
            </a:r>
            <a:r>
              <a:rPr lang="en-US" sz="2400" dirty="0" smtClean="0"/>
              <a:t>is</a:t>
            </a:r>
            <a:r>
              <a:rPr lang="en-US" sz="2400" dirty="0" smtClean="0">
                <a:latin typeface="Cambria Math" pitchFamily="18" charset="0"/>
                <a:ea typeface="Cambria Math" pitchFamily="18" charset="0"/>
              </a:rPr>
              <a:t> Θ(</a:t>
            </a:r>
            <a:r>
              <a:rPr lang="en-US" sz="2400" i="1" dirty="0" smtClean="0"/>
              <a:t>x</a:t>
            </a:r>
            <a:r>
              <a:rPr lang="en-US" sz="2400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2400" dirty="0" smtClean="0"/>
              <a:t>).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66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Big-Theta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When                             it must  also be the case that</a:t>
            </a:r>
          </a:p>
          <a:p>
            <a:endParaRPr lang="en-US" dirty="0" smtClean="0"/>
          </a:p>
          <a:p>
            <a:r>
              <a:rPr lang="en-US" dirty="0" smtClean="0"/>
              <a:t>Note that                               if and only if it is the case that                              and                             .</a:t>
            </a:r>
          </a:p>
          <a:p>
            <a:r>
              <a:rPr lang="en-US" dirty="0" smtClean="0"/>
              <a:t> Sometimes writers are careless and write as if big-</a:t>
            </a:r>
            <a:r>
              <a:rPr lang="en-US" i="1" dirty="0" smtClean="0"/>
              <a:t>O</a:t>
            </a:r>
            <a:r>
              <a:rPr lang="en-US" dirty="0" smtClean="0"/>
              <a:t> notation has the same meaning as big-Theta.</a:t>
            </a:r>
          </a:p>
          <a:p>
            <a:pPr>
              <a:buNone/>
            </a:pPr>
            <a:r>
              <a:rPr lang="en-US" dirty="0" smtClean="0"/>
              <a:t>                                                      </a:t>
            </a: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062163" y="1738312"/>
            <a:ext cx="2145506" cy="319088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90700" y="2119312"/>
            <a:ext cx="2226469" cy="319088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28900" y="3131344"/>
            <a:ext cx="2145506" cy="319088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21731" y="3577432"/>
            <a:ext cx="2150269" cy="319088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654278" y="3512344"/>
            <a:ext cx="2164556" cy="3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6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5-08 at 6.3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6" y="2208323"/>
            <a:ext cx="8610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60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2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1460500"/>
            <a:ext cx="84074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24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0891"/>
          </a:xfrm>
        </p:spPr>
        <p:txBody>
          <a:bodyPr/>
          <a:lstStyle/>
          <a:p>
            <a:r>
              <a:rPr lang="el-GR" dirty="0" smtClean="0"/>
              <a:t>Χρησιμοποίηση μεγάλου </a:t>
            </a:r>
            <a:r>
              <a:rPr lang="el-GR" b="1" i="1" dirty="0" smtClean="0"/>
              <a:t>Ο</a:t>
            </a:r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08200"/>
            <a:ext cx="8445500" cy="34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Important Points about 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one pair of witnesses is found, then there are infinitely many pairs.  We can always make the </a:t>
            </a:r>
            <a:r>
              <a:rPr lang="en-US" i="1" dirty="0" smtClean="0"/>
              <a:t>k</a:t>
            </a:r>
            <a:r>
              <a:rPr lang="en-US" dirty="0" smtClean="0"/>
              <a:t> or the </a:t>
            </a:r>
            <a:r>
              <a:rPr lang="en-US" i="1" dirty="0" smtClean="0"/>
              <a:t>C</a:t>
            </a:r>
            <a:r>
              <a:rPr lang="en-US" dirty="0" smtClean="0"/>
              <a:t> larger and still maintain the inequality                            . </a:t>
            </a:r>
          </a:p>
          <a:p>
            <a:pPr lvl="1"/>
            <a:r>
              <a:rPr lang="en-US" dirty="0" smtClean="0"/>
              <a:t>Any pair </a:t>
            </a:r>
            <a:r>
              <a:rPr lang="en-US" i="1" dirty="0" smtClean="0"/>
              <a:t>C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where </a:t>
            </a:r>
            <a:r>
              <a:rPr lang="en-US" i="1" dirty="0" smtClean="0"/>
              <a:t>C</a:t>
            </a:r>
            <a:r>
              <a:rPr lang="en-US" dirty="0" smtClean="0"/>
              <a:t> &lt; </a:t>
            </a:r>
            <a:r>
              <a:rPr lang="en-US" i="1" dirty="0" smtClean="0"/>
              <a:t>C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and </a:t>
            </a:r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i="1" dirty="0" smtClean="0"/>
              <a:t>k </a:t>
            </a:r>
            <a:r>
              <a:rPr lang="en-US" dirty="0" smtClean="0">
                <a:latin typeface="Cambria Math"/>
                <a:ea typeface="Cambria Math"/>
              </a:rPr>
              <a:t>̍</a:t>
            </a:r>
            <a:r>
              <a:rPr lang="en-US" dirty="0" smtClean="0"/>
              <a:t> is also a pair of witnesses since                                  whenever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i="1" dirty="0" smtClean="0"/>
              <a:t>k</a:t>
            </a:r>
            <a:r>
              <a:rPr lang="en-US" i="1" dirty="0" smtClean="0">
                <a:latin typeface="Cambria Math"/>
                <a:ea typeface="Cambria Math"/>
              </a:rPr>
              <a:t>̍</a:t>
            </a:r>
            <a:r>
              <a:rPr lang="en-US" i="1" dirty="0" smtClean="0"/>
              <a:t> </a:t>
            </a:r>
            <a:r>
              <a:rPr lang="en-US" dirty="0" smtClean="0"/>
              <a:t>&gt; 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You may see  “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))” instead of “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is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)).”  </a:t>
            </a:r>
          </a:p>
          <a:p>
            <a:pPr lvl="1"/>
            <a:r>
              <a:rPr lang="en-US" dirty="0" smtClean="0"/>
              <a:t>But this is an abuse of the equals sign since the meaning is that there is an inequality relating the values of </a:t>
            </a:r>
            <a:r>
              <a:rPr lang="en-US" i="1" dirty="0" smtClean="0"/>
              <a:t>f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for sufficiently large values of x. </a:t>
            </a:r>
          </a:p>
          <a:p>
            <a:pPr lvl="1"/>
            <a:r>
              <a:rPr lang="en-US" dirty="0" smtClean="0"/>
              <a:t>It is ok to write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∊</a:t>
            </a:r>
            <a:r>
              <a:rPr lang="en-US" dirty="0" smtClean="0"/>
              <a:t>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)), because 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 represents the set of functions that are </a:t>
            </a:r>
            <a:r>
              <a:rPr lang="en-US" i="1" dirty="0" smtClean="0"/>
              <a:t>O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)).</a:t>
            </a:r>
          </a:p>
          <a:p>
            <a:r>
              <a:rPr lang="en-US" dirty="0" smtClean="0"/>
              <a:t>Usually, we will drop the absolute value sign since we will always deal with functions that take on positive values.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124200" y="3008947"/>
            <a:ext cx="2157413" cy="191453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572000" y="2335530"/>
            <a:ext cx="172593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Using the Definition of Big-</a:t>
            </a:r>
            <a:r>
              <a:rPr lang="en-US" sz="4000" i="1" dirty="0" smtClean="0"/>
              <a:t>O</a:t>
            </a:r>
            <a:r>
              <a:rPr lang="en-US" sz="4000" dirty="0" smtClean="0"/>
              <a:t> Notation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Example</a:t>
            </a:r>
            <a:r>
              <a:rPr lang="en-US" dirty="0" smtClean="0"/>
              <a:t>: Show that                                    is            .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smtClean="0"/>
              <a:t>Solution</a:t>
            </a:r>
            <a:r>
              <a:rPr lang="en-US" dirty="0" smtClean="0"/>
              <a:t>:  Since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 </a:t>
            </a:r>
            <a:r>
              <a:rPr lang="en-US" i="1" dirty="0" smtClean="0"/>
              <a:t>x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</a:t>
            </a:r>
            <a:endParaRPr lang="en-US" i="1" dirty="0" smtClean="0"/>
          </a:p>
          <a:p>
            <a:pPr lvl="1"/>
            <a:r>
              <a:rPr lang="en-US" dirty="0" smtClean="0"/>
              <a:t>Can take </a:t>
            </a:r>
            <a:r>
              <a:rPr lang="en-US" i="1" dirty="0" smtClean="0"/>
              <a:t>C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k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as witnesses to show that</a:t>
            </a:r>
          </a:p>
          <a:p>
            <a:pPr>
              <a:buNone/>
            </a:pPr>
            <a:r>
              <a:rPr lang="en-US" dirty="0" smtClean="0"/>
              <a:t>                                                      (see graph on next slide)</a:t>
            </a:r>
          </a:p>
          <a:p>
            <a:r>
              <a:rPr lang="en-US" dirty="0" smtClean="0"/>
              <a:t>Alternatively,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we have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≤</a:t>
            </a:r>
            <a:r>
              <a:rPr lang="en-US" dirty="0" smtClean="0"/>
              <a:t>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&lt;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Hence,                                                                                   when </a:t>
            </a:r>
            <a:r>
              <a:rPr lang="en-US" i="1" dirty="0" smtClean="0"/>
              <a:t>x</a:t>
            </a:r>
            <a:r>
              <a:rPr lang="en-US" dirty="0" smtClean="0"/>
              <a:t> &gt;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2. </a:t>
            </a:r>
          </a:p>
          <a:p>
            <a:pPr lvl="1"/>
            <a:r>
              <a:rPr lang="en-US" dirty="0" smtClean="0">
                <a:latin typeface="Cambria Math" pitchFamily="18" charset="0"/>
                <a:ea typeface="Cambria Math" pitchFamily="18" charset="0"/>
              </a:rPr>
              <a:t>Can take </a:t>
            </a:r>
            <a:r>
              <a:rPr lang="en-US" i="1" dirty="0" smtClean="0"/>
              <a:t>C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k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as witnesses instead.                                             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712369" y="1638300"/>
            <a:ext cx="2590800" cy="3429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295400" y="2817018"/>
            <a:ext cx="5355431" cy="309563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905000" y="3632200"/>
            <a:ext cx="1883569" cy="3429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6716316" y="1644650"/>
            <a:ext cx="773906" cy="34290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905000" y="4414837"/>
            <a:ext cx="5198269" cy="30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00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Big-</a:t>
            </a:r>
            <a:r>
              <a:rPr lang="en-US" i="1" dirty="0" smtClean="0"/>
              <a:t>O</a:t>
            </a:r>
            <a:r>
              <a:rPr lang="en-US" dirty="0" smtClean="0"/>
              <a:t> Notation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Content Placeholder 3" descr="03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52116" y="2795238"/>
            <a:ext cx="4239768" cy="2669286"/>
          </a:xfrm>
        </p:spPr>
      </p:pic>
      <p:sp>
        <p:nvSpPr>
          <p:cNvPr id="7" name="TextBox 6"/>
          <p:cNvSpPr txBox="1"/>
          <p:nvPr/>
        </p:nvSpPr>
        <p:spPr>
          <a:xfrm>
            <a:off x="2286000" y="20574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</a:t>
            </a:r>
            <a:r>
              <a:rPr lang="en-US" sz="2400" dirty="0" smtClean="0"/>
              <a:t>is</a:t>
            </a:r>
            <a:r>
              <a:rPr lang="en-US" dirty="0" smtClean="0"/>
              <a:t>                                                 </a:t>
            </a:r>
            <a:endParaRPr lang="en-US" dirty="0"/>
          </a:p>
        </p:txBody>
      </p:sp>
      <p:pic>
        <p:nvPicPr>
          <p:cNvPr id="12" name="Picture 1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14400" y="2133600"/>
            <a:ext cx="3108960" cy="411480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800600" y="2133600"/>
            <a:ext cx="928688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3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</a:t>
            </a:r>
            <a:r>
              <a:rPr lang="en-US" i="1" dirty="0" smtClean="0"/>
              <a:t>O</a:t>
            </a:r>
            <a:r>
              <a:rPr lang="en-US" dirty="0" smtClean="0"/>
              <a:t>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Both                                     and</a:t>
            </a:r>
          </a:p>
          <a:p>
            <a:pPr>
              <a:buNone/>
            </a:pPr>
            <a:r>
              <a:rPr lang="en-US" dirty="0" smtClean="0"/>
              <a:t>    are such that                                 and                              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We say that the two functions are of the </a:t>
            </a:r>
            <a:r>
              <a:rPr lang="en-US" i="1" dirty="0" smtClean="0"/>
              <a:t>same order</a:t>
            </a:r>
            <a:r>
              <a:rPr lang="en-US" dirty="0" smtClean="0"/>
              <a:t>. (More on this later)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                               and </a:t>
            </a:r>
            <a:r>
              <a:rPr lang="en-US" i="1" dirty="0" smtClean="0"/>
              <a:t>h(x)</a:t>
            </a:r>
            <a:r>
              <a:rPr lang="en-US" dirty="0" smtClean="0"/>
              <a:t> is larger than </a:t>
            </a:r>
            <a:r>
              <a:rPr lang="en-US" i="1" dirty="0" smtClean="0"/>
              <a:t>g(x)</a:t>
            </a:r>
            <a:r>
              <a:rPr lang="en-US" dirty="0" smtClean="0"/>
              <a:t> for all positive real numbers, then                              . 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r>
              <a:rPr lang="en-US" dirty="0" smtClean="0"/>
              <a:t> Note that  if                               for </a:t>
            </a:r>
            <a:r>
              <a:rPr lang="en-US" i="1" dirty="0" smtClean="0"/>
              <a:t>x &gt; k </a:t>
            </a:r>
            <a:r>
              <a:rPr lang="en-US" dirty="0" smtClean="0"/>
              <a:t>and if</a:t>
            </a:r>
          </a:p>
          <a:p>
            <a:pPr>
              <a:buNone/>
            </a:pPr>
            <a:r>
              <a:rPr lang="en-US" dirty="0" smtClean="0"/>
              <a:t>     for all </a:t>
            </a:r>
            <a:r>
              <a:rPr lang="en-US" i="1" dirty="0" smtClean="0"/>
              <a:t>x</a:t>
            </a:r>
            <a:r>
              <a:rPr lang="en-US" dirty="0" smtClean="0"/>
              <a:t>,    then                               if </a:t>
            </a:r>
            <a:r>
              <a:rPr lang="en-US" i="1" dirty="0" smtClean="0"/>
              <a:t>x &gt; k. </a:t>
            </a:r>
            <a:r>
              <a:rPr lang="en-US" dirty="0" smtClean="0"/>
              <a:t>Hence,                              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many applications, the goal is to select the function </a:t>
            </a:r>
            <a:r>
              <a:rPr lang="en-US" i="1" dirty="0" smtClean="0"/>
              <a:t>g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 in </a:t>
            </a:r>
            <a:r>
              <a:rPr lang="en-US" i="1" dirty="0" smtClean="0"/>
              <a:t>O(g(x)) </a:t>
            </a:r>
            <a:r>
              <a:rPr lang="en-US" dirty="0" smtClean="0"/>
              <a:t>as small as possible (up to multiplication by a constant, of course).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478280" y="1968500"/>
            <a:ext cx="2072640" cy="274320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267200" y="1905000"/>
            <a:ext cx="1042035" cy="274320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350770" y="2337435"/>
            <a:ext cx="1720215" cy="255270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648200" y="2274570"/>
            <a:ext cx="1731645" cy="25527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117600" y="3161030"/>
            <a:ext cx="1720215" cy="25527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2350770" y="3935730"/>
            <a:ext cx="1737360" cy="255270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362200" y="4267200"/>
            <a:ext cx="1725930" cy="255270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618797" y="4011930"/>
            <a:ext cx="1522095" cy="255270"/>
          </a:xfrm>
          <a:prstGeom prst="rect">
            <a:avLst/>
          </a:prstGeom>
        </p:spPr>
      </p:pic>
      <p:pic>
        <p:nvPicPr>
          <p:cNvPr id="21" name="Picture 20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007100" y="4394835"/>
            <a:ext cx="1737360" cy="2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5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5-08 at 6.1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6" y="671638"/>
            <a:ext cx="8462314" cy="1041058"/>
          </a:xfrm>
          <a:prstGeom prst="rect">
            <a:avLst/>
          </a:prstGeom>
        </p:spPr>
      </p:pic>
      <p:pic>
        <p:nvPicPr>
          <p:cNvPr id="5" name="Picture 4" descr="Screen Shot 2014-05-08 at 6.1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6" y="1740510"/>
            <a:ext cx="8216900" cy="1473200"/>
          </a:xfrm>
          <a:prstGeom prst="rect">
            <a:avLst/>
          </a:prstGeom>
        </p:spPr>
      </p:pic>
      <p:pic>
        <p:nvPicPr>
          <p:cNvPr id="6" name="Picture 5" descr="Screen Shot 2014-05-08 at 6.16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6" y="3213710"/>
            <a:ext cx="8521700" cy="1409700"/>
          </a:xfrm>
          <a:prstGeom prst="rect">
            <a:avLst/>
          </a:prstGeom>
        </p:spPr>
      </p:pic>
      <p:pic>
        <p:nvPicPr>
          <p:cNvPr id="7" name="Picture 6" descr="Screen Shot 2014-05-08 at 6.16.4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6" y="5009239"/>
            <a:ext cx="83566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\leq C|g(x) \leq C'|g(x)|$&#10;&#10;\end{document}"/>
  <p:tag name="IGUANATEXSIZ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2}$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h(x))$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h(x)| &gt; |g(x)|$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h(x))$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cdots + n \; \leq\; n + n + \cdots n\; =\; n^2$&#10;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|f(x)| \leq C|g(x)|$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1 + 2 + \ldots + n \;\mbox{is}\; O(n^2)\; \mbox{taking}\; C = 1 \; \mbox{and}\; k = 1 .$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= 1 \times 2 \times \cdots \times n \; \leq\; n \times n \times \cdots \times  n\; =\; n^n$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\; \mbox{is}\;O(n^n)\; \mbox{taking} \; C = 1\; \mbox{and}\; k = 1.$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n) = n! = 1 \times 2 \times \dots \times n\; .$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n! \leq\; n^n$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mbox{log}(n!) \leq\; n\cdot \mbox{log}(n)$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$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Omega(g(x))$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8x^{3} + 5x^2 + 7)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8x^{3} + 5x^2 + 7\; \geq 8x^{3}$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 = x^{3} $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\Theta(g(x)).$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\Theta(g(x))$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g(x))$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g(x)\;\mbox{ is}\; O(f(x))$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2x^{2} + x^{2} = 4x^{2}$&#10;&#10;\end{document}"/>
  <p:tag name="IGUANATEXSIZE" val="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\;\mbox{ is}\; O(x^2)$&#10;&#10;\end{document}"/>
  <p:tag name="IGUANATEXSIZE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0 \leq x^2 + 2x + 1 \leq x^{2} + x^{2} + x^{2} = 3x^{2}$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f(x) = x^{2} + 2x + 1$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O(x^2)$&#10;&#10;\end{document}"/>
  <p:tag name="IGUANATEXSIZE" val="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1534</Words>
  <Application>Microsoft Macintosh PowerPoint</Application>
  <PresentationFormat>On-screen Show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Χρησιμοποίηση μεγάλου Ο</vt:lpstr>
      <vt:lpstr>Some Important Points about Big-O Notation</vt:lpstr>
      <vt:lpstr>Using the Definition of Big-O Notation</vt:lpstr>
      <vt:lpstr>Illustration of Big-O Notation                                                                                                                                       </vt:lpstr>
      <vt:lpstr>Big-O Notation</vt:lpstr>
      <vt:lpstr>PowerPoint Presentation</vt:lpstr>
      <vt:lpstr>Using the Definition of Big-O Notation</vt:lpstr>
      <vt:lpstr>PowerPoint Presentation</vt:lpstr>
      <vt:lpstr>PowerPoint Presentation</vt:lpstr>
      <vt:lpstr>Big-O Estimates for some Important Functions</vt:lpstr>
      <vt:lpstr>Big-O Estimates for some Important Functions</vt:lpstr>
      <vt:lpstr>Display of Growth of Functions</vt:lpstr>
      <vt:lpstr>PowerPoint Presentation</vt:lpstr>
      <vt:lpstr>PowerPoint Presentation</vt:lpstr>
      <vt:lpstr>Ordering Functions by Order of Growth</vt:lpstr>
      <vt:lpstr>PowerPoint Presentation</vt:lpstr>
      <vt:lpstr>Big-Omega Notation</vt:lpstr>
      <vt:lpstr>PowerPoint Presentation</vt:lpstr>
      <vt:lpstr>Big Theta Notation</vt:lpstr>
      <vt:lpstr>Big-Theta Notation</vt:lpstr>
      <vt:lpstr>Big-Theta Notation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 Hatzigeorgiou</dc:creator>
  <cp:lastModifiedBy>Artemis Hatzigeorgiou</cp:lastModifiedBy>
  <cp:revision>39</cp:revision>
  <dcterms:created xsi:type="dcterms:W3CDTF">2013-03-14T10:19:40Z</dcterms:created>
  <dcterms:modified xsi:type="dcterms:W3CDTF">2015-03-03T21:50:15Z</dcterms:modified>
</cp:coreProperties>
</file>