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3" r:id="rId1"/>
  </p:sldMasterIdLst>
  <p:sldIdLst>
    <p:sldId id="256" r:id="rId2"/>
    <p:sldId id="267" r:id="rId3"/>
    <p:sldId id="328" r:id="rId4"/>
    <p:sldId id="268" r:id="rId5"/>
    <p:sldId id="261" r:id="rId6"/>
    <p:sldId id="262" r:id="rId7"/>
    <p:sldId id="325" r:id="rId8"/>
    <p:sldId id="269" r:id="rId9"/>
    <p:sldId id="317" r:id="rId10"/>
    <p:sldId id="319" r:id="rId11"/>
    <p:sldId id="322" r:id="rId12"/>
    <p:sldId id="324" r:id="rId13"/>
    <p:sldId id="323" r:id="rId14"/>
    <p:sldId id="320" r:id="rId15"/>
    <p:sldId id="270" r:id="rId16"/>
    <p:sldId id="271" r:id="rId17"/>
    <p:sldId id="272" r:id="rId18"/>
    <p:sldId id="273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329" r:id="rId34"/>
    <p:sldId id="290" r:id="rId35"/>
    <p:sldId id="327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65" autoAdjust="0"/>
    <p:restoredTop sz="94660"/>
  </p:normalViewPr>
  <p:slideViewPr>
    <p:cSldViewPr snapToGrid="0">
      <p:cViewPr varScale="1">
        <p:scale>
          <a:sx n="70" d="100"/>
          <a:sy n="70" d="100"/>
        </p:scale>
        <p:origin x="82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image" Target="../media/image7.wmf"/><Relationship Id="rId7" Type="http://schemas.openxmlformats.org/officeDocument/2006/relationships/image" Target="../media/image11.wmf"/><Relationship Id="rId2" Type="http://schemas.openxmlformats.org/officeDocument/2006/relationships/image" Target="../media/image6.wmf"/><Relationship Id="rId1" Type="http://schemas.openxmlformats.org/officeDocument/2006/relationships/image" Target="../media/image5.wmf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10" Type="http://schemas.openxmlformats.org/officeDocument/2006/relationships/image" Target="../media/image14.wmf"/><Relationship Id="rId4" Type="http://schemas.openxmlformats.org/officeDocument/2006/relationships/image" Target="../media/image8.wmf"/><Relationship Id="rId9" Type="http://schemas.openxmlformats.org/officeDocument/2006/relationships/image" Target="../media/image1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5" Type="http://schemas.openxmlformats.org/officeDocument/2006/relationships/image" Target="../media/image62.wmf"/><Relationship Id="rId4" Type="http://schemas.openxmlformats.org/officeDocument/2006/relationships/image" Target="../media/image61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image" Target="../media/image66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image" Target="../media/image73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4" Type="http://schemas.openxmlformats.org/officeDocument/2006/relationships/image" Target="../media/image23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13" Type="http://schemas.openxmlformats.org/officeDocument/2006/relationships/image" Target="../media/image36.wmf"/><Relationship Id="rId3" Type="http://schemas.openxmlformats.org/officeDocument/2006/relationships/image" Target="../media/image26.wmf"/><Relationship Id="rId7" Type="http://schemas.openxmlformats.org/officeDocument/2006/relationships/image" Target="../media/image30.wmf"/><Relationship Id="rId12" Type="http://schemas.openxmlformats.org/officeDocument/2006/relationships/image" Target="../media/image35.wmf"/><Relationship Id="rId2" Type="http://schemas.openxmlformats.org/officeDocument/2006/relationships/image" Target="../media/image25.wmf"/><Relationship Id="rId16" Type="http://schemas.openxmlformats.org/officeDocument/2006/relationships/image" Target="../media/image39.wmf"/><Relationship Id="rId1" Type="http://schemas.openxmlformats.org/officeDocument/2006/relationships/image" Target="../media/image24.wmf"/><Relationship Id="rId6" Type="http://schemas.openxmlformats.org/officeDocument/2006/relationships/image" Target="../media/image29.wmf"/><Relationship Id="rId11" Type="http://schemas.openxmlformats.org/officeDocument/2006/relationships/image" Target="../media/image34.wmf"/><Relationship Id="rId5" Type="http://schemas.openxmlformats.org/officeDocument/2006/relationships/image" Target="../media/image28.wmf"/><Relationship Id="rId15" Type="http://schemas.openxmlformats.org/officeDocument/2006/relationships/image" Target="../media/image38.wmf"/><Relationship Id="rId10" Type="http://schemas.openxmlformats.org/officeDocument/2006/relationships/image" Target="../media/image33.wmf"/><Relationship Id="rId4" Type="http://schemas.openxmlformats.org/officeDocument/2006/relationships/image" Target="../media/image27.wmf"/><Relationship Id="rId9" Type="http://schemas.openxmlformats.org/officeDocument/2006/relationships/image" Target="../media/image32.wmf"/><Relationship Id="rId14" Type="http://schemas.openxmlformats.org/officeDocument/2006/relationships/image" Target="../media/image3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Relationship Id="rId4" Type="http://schemas.openxmlformats.org/officeDocument/2006/relationships/image" Target="../media/image5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4/26/2017</a:t>
            </a:fld>
            <a:endParaRPr lang="en-US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065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4/26/2017</a:t>
            </a:fld>
            <a:endParaRPr lang="en-US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277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11785600" y="274645"/>
            <a:ext cx="36576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12800" y="274645"/>
            <a:ext cx="107696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4/26/2017</a:t>
            </a:fld>
            <a:endParaRPr lang="en-US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170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4/26/2017</a:t>
            </a:fld>
            <a:endParaRPr lang="en-US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39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4/26/2017</a:t>
            </a:fld>
            <a:endParaRPr lang="en-US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058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4/26/2017</a:t>
            </a:fld>
            <a:endParaRPr lang="en-US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659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4/26/2017</a:t>
            </a:fld>
            <a:endParaRPr lang="en-US" dirty="0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50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4/26/2017</a:t>
            </a:fld>
            <a:endParaRPr lang="en-US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171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4/26/2017</a:t>
            </a:fld>
            <a:endParaRPr lang="en-US" dirty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61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4/26/2017</a:t>
            </a:fld>
            <a:endParaRPr lang="en-US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653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4/26/2017</a:t>
            </a:fld>
            <a:endParaRPr lang="en-US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774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4/26/2017</a:t>
            </a:fld>
            <a:endParaRPr lang="en-US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26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image" Target="../media/image3.jpg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2.bin"/><Relationship Id="rId9" Type="http://schemas.openxmlformats.org/officeDocument/2006/relationships/image" Target="../media/image18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9.wmf"/><Relationship Id="rId4" Type="http://schemas.openxmlformats.org/officeDocument/2006/relationships/oleObject" Target="../embeddings/oleObject15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image" Target="../media/image3.jpg"/><Relationship Id="rId7" Type="http://schemas.openxmlformats.org/officeDocument/2006/relationships/oleObject" Target="../embeddings/oleObject17.bin"/><Relationship Id="rId12" Type="http://schemas.openxmlformats.org/officeDocument/2006/relationships/image" Target="../media/image2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0.wmf"/><Relationship Id="rId11" Type="http://schemas.openxmlformats.org/officeDocument/2006/relationships/oleObject" Target="../embeddings/oleObject19.bin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22.wmf"/><Relationship Id="rId4" Type="http://schemas.openxmlformats.org/officeDocument/2006/relationships/image" Target="../media/image25.png"/><Relationship Id="rId9" Type="http://schemas.openxmlformats.org/officeDocument/2006/relationships/oleObject" Target="../embeddings/oleObject18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wmf"/><Relationship Id="rId18" Type="http://schemas.openxmlformats.org/officeDocument/2006/relationships/oleObject" Target="../embeddings/oleObject27.bin"/><Relationship Id="rId26" Type="http://schemas.openxmlformats.org/officeDocument/2006/relationships/oleObject" Target="../embeddings/oleObject31.bin"/><Relationship Id="rId3" Type="http://schemas.openxmlformats.org/officeDocument/2006/relationships/image" Target="../media/image1.jpeg"/><Relationship Id="rId21" Type="http://schemas.openxmlformats.org/officeDocument/2006/relationships/image" Target="../media/image32.wmf"/><Relationship Id="rId34" Type="http://schemas.openxmlformats.org/officeDocument/2006/relationships/oleObject" Target="../embeddings/oleObject35.bin"/><Relationship Id="rId7" Type="http://schemas.openxmlformats.org/officeDocument/2006/relationships/image" Target="../media/image25.wmf"/><Relationship Id="rId12" Type="http://schemas.openxmlformats.org/officeDocument/2006/relationships/oleObject" Target="../embeddings/oleObject24.bin"/><Relationship Id="rId17" Type="http://schemas.openxmlformats.org/officeDocument/2006/relationships/image" Target="../media/image30.wmf"/><Relationship Id="rId25" Type="http://schemas.openxmlformats.org/officeDocument/2006/relationships/image" Target="../media/image34.wmf"/><Relationship Id="rId33" Type="http://schemas.openxmlformats.org/officeDocument/2006/relationships/image" Target="../media/image38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26.bin"/><Relationship Id="rId20" Type="http://schemas.openxmlformats.org/officeDocument/2006/relationships/oleObject" Target="../embeddings/oleObject28.bin"/><Relationship Id="rId29" Type="http://schemas.openxmlformats.org/officeDocument/2006/relationships/image" Target="../media/image36.wmf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27.wmf"/><Relationship Id="rId24" Type="http://schemas.openxmlformats.org/officeDocument/2006/relationships/oleObject" Target="../embeddings/oleObject30.bin"/><Relationship Id="rId32" Type="http://schemas.openxmlformats.org/officeDocument/2006/relationships/oleObject" Target="../embeddings/oleObject34.bin"/><Relationship Id="rId5" Type="http://schemas.openxmlformats.org/officeDocument/2006/relationships/image" Target="../media/image24.wmf"/><Relationship Id="rId15" Type="http://schemas.openxmlformats.org/officeDocument/2006/relationships/image" Target="../media/image29.wmf"/><Relationship Id="rId23" Type="http://schemas.openxmlformats.org/officeDocument/2006/relationships/image" Target="../media/image33.wmf"/><Relationship Id="rId28" Type="http://schemas.openxmlformats.org/officeDocument/2006/relationships/oleObject" Target="../embeddings/oleObject32.bin"/><Relationship Id="rId10" Type="http://schemas.openxmlformats.org/officeDocument/2006/relationships/oleObject" Target="../embeddings/oleObject23.bin"/><Relationship Id="rId19" Type="http://schemas.openxmlformats.org/officeDocument/2006/relationships/image" Target="../media/image31.wmf"/><Relationship Id="rId31" Type="http://schemas.openxmlformats.org/officeDocument/2006/relationships/image" Target="../media/image37.wmf"/><Relationship Id="rId4" Type="http://schemas.openxmlformats.org/officeDocument/2006/relationships/oleObject" Target="../embeddings/oleObject20.bin"/><Relationship Id="rId9" Type="http://schemas.openxmlformats.org/officeDocument/2006/relationships/image" Target="../media/image26.wmf"/><Relationship Id="rId14" Type="http://schemas.openxmlformats.org/officeDocument/2006/relationships/oleObject" Target="../embeddings/oleObject25.bin"/><Relationship Id="rId22" Type="http://schemas.openxmlformats.org/officeDocument/2006/relationships/oleObject" Target="../embeddings/oleObject29.bin"/><Relationship Id="rId27" Type="http://schemas.openxmlformats.org/officeDocument/2006/relationships/image" Target="../media/image35.wmf"/><Relationship Id="rId30" Type="http://schemas.openxmlformats.org/officeDocument/2006/relationships/oleObject" Target="../embeddings/oleObject33.bin"/><Relationship Id="rId35" Type="http://schemas.openxmlformats.org/officeDocument/2006/relationships/image" Target="../media/image39.wmf"/><Relationship Id="rId8" Type="http://schemas.openxmlformats.org/officeDocument/2006/relationships/oleObject" Target="../embeddings/oleObject2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40.wmf"/><Relationship Id="rId4" Type="http://schemas.openxmlformats.org/officeDocument/2006/relationships/oleObject" Target="../embeddings/oleObject36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51.wmf"/><Relationship Id="rId4" Type="http://schemas.openxmlformats.org/officeDocument/2006/relationships/oleObject" Target="../embeddings/oleObject37.bin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3" Type="http://schemas.openxmlformats.org/officeDocument/2006/relationships/image" Target="../media/image52.jpg"/><Relationship Id="rId7" Type="http://schemas.openxmlformats.org/officeDocument/2006/relationships/image" Target="../media/image5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39.bin"/><Relationship Id="rId11" Type="http://schemas.openxmlformats.org/officeDocument/2006/relationships/image" Target="../media/image56.wmf"/><Relationship Id="rId5" Type="http://schemas.openxmlformats.org/officeDocument/2006/relationships/image" Target="../media/image53.wmf"/><Relationship Id="rId10" Type="http://schemas.openxmlformats.org/officeDocument/2006/relationships/oleObject" Target="../embeddings/oleObject41.bin"/><Relationship Id="rId4" Type="http://schemas.openxmlformats.org/officeDocument/2006/relationships/oleObject" Target="../embeddings/oleObject38.bin"/><Relationship Id="rId9" Type="http://schemas.openxmlformats.org/officeDocument/2006/relationships/image" Target="../media/image55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57.wmf"/><Relationship Id="rId4" Type="http://schemas.openxmlformats.org/officeDocument/2006/relationships/oleObject" Target="../embeddings/oleObject42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5.bin"/><Relationship Id="rId13" Type="http://schemas.openxmlformats.org/officeDocument/2006/relationships/image" Target="../media/image62.wmf"/><Relationship Id="rId3" Type="http://schemas.openxmlformats.org/officeDocument/2006/relationships/image" Target="../media/image52.jpg"/><Relationship Id="rId7" Type="http://schemas.openxmlformats.org/officeDocument/2006/relationships/image" Target="../media/image59.wmf"/><Relationship Id="rId12" Type="http://schemas.openxmlformats.org/officeDocument/2006/relationships/oleObject" Target="../embeddings/oleObject4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44.bin"/><Relationship Id="rId11" Type="http://schemas.openxmlformats.org/officeDocument/2006/relationships/image" Target="../media/image61.wmf"/><Relationship Id="rId5" Type="http://schemas.openxmlformats.org/officeDocument/2006/relationships/image" Target="../media/image58.wmf"/><Relationship Id="rId10" Type="http://schemas.openxmlformats.org/officeDocument/2006/relationships/oleObject" Target="../embeddings/oleObject46.bin"/><Relationship Id="rId4" Type="http://schemas.openxmlformats.org/officeDocument/2006/relationships/oleObject" Target="../embeddings/oleObject43.bin"/><Relationship Id="rId9" Type="http://schemas.openxmlformats.org/officeDocument/2006/relationships/image" Target="../media/image60.w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2.jpg"/><Relationship Id="rId7" Type="http://schemas.openxmlformats.org/officeDocument/2006/relationships/image" Target="../media/image6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49.bin"/><Relationship Id="rId5" Type="http://schemas.openxmlformats.org/officeDocument/2006/relationships/image" Target="../media/image63.wmf"/><Relationship Id="rId4" Type="http://schemas.openxmlformats.org/officeDocument/2006/relationships/oleObject" Target="../embeddings/oleObject48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52.jpg"/><Relationship Id="rId7" Type="http://schemas.openxmlformats.org/officeDocument/2006/relationships/image" Target="../media/image6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51.bin"/><Relationship Id="rId5" Type="http://schemas.openxmlformats.org/officeDocument/2006/relationships/image" Target="../media/image66.wmf"/><Relationship Id="rId4" Type="http://schemas.openxmlformats.org/officeDocument/2006/relationships/oleObject" Target="../embeddings/oleObject50.bin"/><Relationship Id="rId9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openxmlformats.org/officeDocument/2006/relationships/image" Target="../media/image7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53.bin"/><Relationship Id="rId5" Type="http://schemas.openxmlformats.org/officeDocument/2006/relationships/image" Target="../media/image73.wmf"/><Relationship Id="rId4" Type="http://schemas.openxmlformats.org/officeDocument/2006/relationships/oleObject" Target="../embeddings/oleObject52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7.bin"/><Relationship Id="rId3" Type="http://schemas.openxmlformats.org/officeDocument/2006/relationships/image" Target="../media/image1.jpeg"/><Relationship Id="rId7" Type="http://schemas.openxmlformats.org/officeDocument/2006/relationships/oleObject" Target="../embeddings/oleObject5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55.bin"/><Relationship Id="rId5" Type="http://schemas.openxmlformats.org/officeDocument/2006/relationships/image" Target="../media/image78.wmf"/><Relationship Id="rId4" Type="http://schemas.openxmlformats.org/officeDocument/2006/relationships/oleObject" Target="../embeddings/oleObject54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79.wmf"/><Relationship Id="rId5" Type="http://schemas.openxmlformats.org/officeDocument/2006/relationships/oleObject" Target="../embeddings/oleObject58.bin"/><Relationship Id="rId4" Type="http://schemas.openxmlformats.org/officeDocument/2006/relationships/image" Target="../media/image8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7" Type="http://schemas.openxmlformats.org/officeDocument/2006/relationships/image" Target="../media/image88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g"/><Relationship Id="rId5" Type="http://schemas.openxmlformats.org/officeDocument/2006/relationships/image" Target="../media/image86.png"/><Relationship Id="rId4" Type="http://schemas.openxmlformats.org/officeDocument/2006/relationships/image" Target="../media/image85.jp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9.wmf"/><Relationship Id="rId18" Type="http://schemas.openxmlformats.org/officeDocument/2006/relationships/oleObject" Target="../embeddings/oleObject8.bin"/><Relationship Id="rId3" Type="http://schemas.openxmlformats.org/officeDocument/2006/relationships/image" Target="../media/image1.jpeg"/><Relationship Id="rId21" Type="http://schemas.openxmlformats.org/officeDocument/2006/relationships/image" Target="../media/image13.wmf"/><Relationship Id="rId7" Type="http://schemas.openxmlformats.org/officeDocument/2006/relationships/image" Target="../media/image6.w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11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7.bin"/><Relationship Id="rId20" Type="http://schemas.openxmlformats.org/officeDocument/2006/relationships/oleObject" Target="../embeddings/oleObject9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8.wmf"/><Relationship Id="rId5" Type="http://schemas.openxmlformats.org/officeDocument/2006/relationships/image" Target="../media/image5.wmf"/><Relationship Id="rId15" Type="http://schemas.openxmlformats.org/officeDocument/2006/relationships/image" Target="../media/image10.wmf"/><Relationship Id="rId23" Type="http://schemas.openxmlformats.org/officeDocument/2006/relationships/image" Target="../media/image14.wmf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12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7.wmf"/><Relationship Id="rId14" Type="http://schemas.openxmlformats.org/officeDocument/2006/relationships/oleObject" Target="../embeddings/oleObject6.bin"/><Relationship Id="rId22" Type="http://schemas.openxmlformats.org/officeDocument/2006/relationships/oleObject" Target="../embeddings/oleObject10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png"/><Relationship Id="rId5" Type="http://schemas.openxmlformats.org/officeDocument/2006/relationships/image" Target="../media/image15.wmf"/><Relationship Id="rId4" Type="http://schemas.openxmlformats.org/officeDocument/2006/relationships/oleObject" Target="../embeddings/oleObject1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234747"/>
            <a:ext cx="12191999" cy="1198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l-GR" sz="20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ΠΑΝΕΠΙΣΤΗΜΙΟ </a:t>
            </a:r>
            <a:r>
              <a:rPr lang="el-GR" sz="20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ΘΕΣΣΑΛΙΑΣ ΣΧΟΛΗ </a:t>
            </a:r>
            <a:r>
              <a:rPr lang="el-GR" sz="20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ΘΕΤΙΚΩΝ </a:t>
            </a:r>
            <a:r>
              <a:rPr lang="el-GR" sz="20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ΕΠΙΣΤΗΜΩΝ</a:t>
            </a:r>
            <a:endParaRPr lang="el-GR" sz="20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3086100" algn="ctr"/>
              </a:tabLst>
            </a:pPr>
            <a:r>
              <a:rPr lang="el-GR" sz="14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ΔΙΑΤΜΗΜΑΤΙΚΟ ΠΡΟΓΡΑΜΜΑ ΜΕΤΑΠΤΥΧΙΑΚΩΝ ΣΠΟΥΔΩΝ</a:t>
            </a:r>
            <a:endParaRPr lang="en-US" sz="1400" dirty="0" smtClean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3086100" algn="ctr"/>
              </a:tabLst>
            </a:pPr>
            <a:r>
              <a:rPr lang="el-GR" sz="14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«ΠΛΗΡΟΦΟΡΙΚΗ ΚΑΙ ΥΠΟΛΟΓΙΣΤΙΚΗ ΒΙΟΙΑΤΡΙΚΗ»</a:t>
            </a:r>
            <a:endParaRPr lang="en-US" sz="1400" dirty="0">
              <a:effectLst/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5" name="Εικόνα 1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609904" y="1491308"/>
            <a:ext cx="972187" cy="9413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0" y="2584011"/>
            <a:ext cx="12192000" cy="857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   </a:t>
            </a:r>
            <a:r>
              <a:rPr lang="el-GR" sz="24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ΠΟΡΕΙΑ ΔΡΟΜΟΛΟΓΗΣΗΣ ΠΛΟΙΟΥ - </a:t>
            </a:r>
            <a:r>
              <a:rPr lang="en-US" sz="24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WEATHER ROUTING </a:t>
            </a:r>
            <a:endParaRPr lang="en-US" sz="24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l-GR" sz="1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3687227"/>
            <a:ext cx="12191999" cy="836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l-GR" sz="20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ΘΕΟΔΩΡΟΣ </a:t>
            </a:r>
            <a:r>
              <a:rPr lang="el-GR" sz="20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ΚΑΡΑΧΑΛΙΟΣ </a:t>
            </a:r>
          </a:p>
          <a:p>
            <a:pPr algn="ctr">
              <a:spcAft>
                <a:spcPts val="1000"/>
              </a:spcAft>
            </a:pPr>
            <a:r>
              <a:rPr lang="el-GR" sz="20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ΙΩΑΝΝΗΣ </a:t>
            </a:r>
            <a:r>
              <a:rPr lang="el-GR" sz="20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ΜΠΕΣΛΕΜΕΣ</a:t>
            </a:r>
            <a:endParaRPr lang="en-US" sz="20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4685780"/>
            <a:ext cx="12192000" cy="1410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3200400" algn="ctr"/>
              </a:tabLst>
            </a:pPr>
            <a:r>
              <a:rPr lang="el-GR" sz="2000" b="1" dirty="0">
                <a:latin typeface="Calibri Light" pitchFamily="34" charset="0"/>
                <a:ea typeface="Calibri" panose="020F0502020204030204" pitchFamily="34" charset="0"/>
                <a:cs typeface="Calibri Light" pitchFamily="34" charset="0"/>
              </a:rPr>
              <a:t>ΔΙΠΛΩΜΑΤΙΚΗ ΕΡΓΑΣΙΑ</a:t>
            </a:r>
            <a:endParaRPr lang="en-US" sz="2000" b="1" dirty="0">
              <a:latin typeface="Calibri Light" pitchFamily="34" charset="0"/>
              <a:ea typeface="Calibri" panose="020F0502020204030204" pitchFamily="34" charset="0"/>
              <a:cs typeface="Calibri Light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3200400" algn="ctr"/>
              </a:tabLst>
            </a:pPr>
            <a:r>
              <a:rPr lang="el-GR" sz="2000" b="1" dirty="0">
                <a:latin typeface="Calibri Light" pitchFamily="34" charset="0"/>
                <a:ea typeface="Calibri" panose="020F0502020204030204" pitchFamily="34" charset="0"/>
                <a:cs typeface="Calibri Light" pitchFamily="34" charset="0"/>
              </a:rPr>
              <a:t>ΥΠΕΥΘΥΝΟΣ</a:t>
            </a:r>
            <a:endParaRPr lang="en-US" sz="2000" b="1" dirty="0">
              <a:latin typeface="Calibri Light" pitchFamily="34" charset="0"/>
              <a:ea typeface="Calibri" panose="020F0502020204030204" pitchFamily="34" charset="0"/>
              <a:cs typeface="Calibri Light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3200400" algn="ctr"/>
              </a:tabLst>
            </a:pPr>
            <a:r>
              <a:rPr lang="el-GR" sz="20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ΙΩΑΝΝΗΣ ΦΙΛΙΠΠΟΠΟΥΛΟΣ</a:t>
            </a:r>
            <a:endParaRPr lang="en-US" sz="2000" dirty="0">
              <a:effectLst/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47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9205" y="332691"/>
            <a:ext cx="99284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ΑΝΤΙΣΤΑΣΗ ΛΟΓΩ ΑΝΕΜΩΝ</a:t>
            </a:r>
            <a:endParaRPr lang="el-GR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Υπότιτλος 2"/>
              <p:cNvSpPr txBox="1">
                <a:spLocks/>
              </p:cNvSpPr>
              <p:nvPr/>
            </p:nvSpPr>
            <p:spPr>
              <a:xfrm>
                <a:off x="844952" y="1368286"/>
                <a:ext cx="11347048" cy="2109107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srgbClr val="000000">
                          <a:alpha val="48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srgbClr val="000000">
                          <a:alpha val="48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srgbClr val="000000">
                          <a:alpha val="48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srgbClr val="000000">
                          <a:alpha val="48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srgbClr val="000000">
                          <a:alpha val="48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srgbClr val="000000">
                          <a:alpha val="48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srgbClr val="000000">
                          <a:alpha val="48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srgbClr val="000000">
                          <a:alpha val="48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srgbClr val="000000">
                          <a:alpha val="48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l-GR" sz="2400" b="1" dirty="0" smtClean="0">
                    <a:solidFill>
                      <a:schemeClr val="bg1"/>
                    </a:solidFill>
                    <a:effectLst/>
                    <a:latin typeface="Arial" pitchFamily="34" charset="0"/>
                    <a:cs typeface="Arial" pitchFamily="34" charset="0"/>
                  </a:rPr>
                  <a:t>ΥΠΟΛΟΓΙΣΜΟΣ ΑΝΤΙΣΤΑΣΗΣ</a:t>
                </a:r>
                <a:r>
                  <a:rPr lang="en-US" sz="2400" b="1" dirty="0" smtClean="0">
                    <a:solidFill>
                      <a:schemeClr val="bg1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l-GR" sz="2400" b="1" dirty="0" smtClean="0">
                    <a:solidFill>
                      <a:schemeClr val="bg1"/>
                    </a:solidFill>
                    <a:effectLst/>
                    <a:latin typeface="Arial" pitchFamily="34" charset="0"/>
                    <a:cs typeface="Arial" pitchFamily="34" charset="0"/>
                  </a:rPr>
                  <a:t>ΑΝΕΜΟΥ (</a:t>
                </a:r>
                <a:r>
                  <a:rPr lang="en-US" sz="2400" b="1" dirty="0" smtClean="0">
                    <a:solidFill>
                      <a:schemeClr val="bg1"/>
                    </a:solidFill>
                    <a:effectLst/>
                    <a:latin typeface="Arial" pitchFamily="34" charset="0"/>
                    <a:cs typeface="Arial" pitchFamily="34" charset="0"/>
                  </a:rPr>
                  <a:t>HOLTROP</a:t>
                </a:r>
                <a:r>
                  <a:rPr lang="el-GR" sz="2400" b="1" dirty="0" smtClean="0">
                    <a:solidFill>
                      <a:schemeClr val="bg1"/>
                    </a:solidFill>
                    <a:effectLst/>
                    <a:latin typeface="Arial" pitchFamily="34" charset="0"/>
                    <a:cs typeface="Arial" pitchFamily="34" charset="0"/>
                  </a:rPr>
                  <a:t>, 1988):               </a:t>
                </a:r>
                <a:r>
                  <a:rPr lang="en-US" sz="2400" b="1" dirty="0" smtClean="0">
                    <a:solidFill>
                      <a:schemeClr val="bg1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l-GR" sz="2400" b="1" dirty="0" smtClean="0">
                    <a:solidFill>
                      <a:schemeClr val="bg1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 </a:t>
                </a:r>
              </a:p>
              <a:p>
                <a:pPr marL="0" indent="0">
                  <a:buNone/>
                </a:pPr>
                <a:r>
                  <a:rPr lang="el-GR" sz="24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                                  </a:t>
                </a:r>
              </a:p>
              <a:p>
                <a:pPr marL="0" indent="0">
                  <a:buNone/>
                </a:pPr>
                <a:r>
                  <a:rPr lang="el-GR" sz="28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l-GR" sz="28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           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a:rPr lang="en-US" sz="2800" b="1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cs typeface="Calibri" pitchFamily="34" charset="0"/>
                          </a:rPr>
                          <m:t>𝑹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cs typeface="Calibri" pitchFamily="34" charset="0"/>
                          </a:rPr>
                          <m:t>𝒂𝒊𝒓</m:t>
                        </m:r>
                      </m:sub>
                    </m:sSub>
                    <m:r>
                      <a:rPr lang="en-US" sz="2800" b="1" i="0" smtClean="0">
                        <a:solidFill>
                          <a:schemeClr val="bg1"/>
                        </a:solidFill>
                        <a:effectLst/>
                        <a:latin typeface="Cambria Math"/>
                        <a:cs typeface="Calibri" pitchFamily="34" charset="0"/>
                      </a:rPr>
                      <m:t>=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cs typeface="Calibri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cs typeface="Calibri" pitchFamily="34" charset="0"/>
                          </a:rPr>
                          <m:t>𝟐</m:t>
                        </m:r>
                      </m:den>
                    </m:f>
                    <m:sSub>
                      <m:sSubPr>
                        <m:ctrlPr>
                          <a:rPr lang="en-US" sz="28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a:rPr lang="el-GR" sz="2800" b="1" i="1" smtClean="0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cs typeface="Calibri" pitchFamily="34" charset="0"/>
                          </a:rPr>
                          <m:t>𝝆</m:t>
                        </m:r>
                      </m:e>
                      <m:sub>
                        <m:r>
                          <a:rPr lang="en-US" sz="2800" b="1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cs typeface="Calibri" pitchFamily="34" charset="0"/>
                          </a:rPr>
                          <m:t>𝒂</m:t>
                        </m:r>
                      </m:sub>
                    </m:sSub>
                    <m:sSub>
                      <m:sSubPr>
                        <m:ctrlPr>
                          <a:rPr lang="en-US" sz="28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cs typeface="Calibri" pitchFamily="34" charset="0"/>
                          </a:rPr>
                          <m:t>𝑽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cs typeface="Calibri" pitchFamily="34" charset="0"/>
                          </a:rPr>
                          <m:t>𝟐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cs typeface="Calibri" pitchFamily="34" charset="0"/>
                          </a:rPr>
                          <m:t>𝒔</m:t>
                        </m:r>
                      </m:sub>
                    </m:sSub>
                    <m:sSub>
                      <m:sSubPr>
                        <m:ctrlPr>
                          <a:rPr lang="en-US" sz="28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cs typeface="Calibri" pitchFamily="34" charset="0"/>
                          </a:rPr>
                          <m:t>𝑨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cs typeface="Calibri" pitchFamily="34" charset="0"/>
                          </a:rPr>
                          <m:t>𝑻</m:t>
                        </m:r>
                      </m:sub>
                    </m:sSub>
                    <m:sSub>
                      <m:sSubPr>
                        <m:ctrlPr>
                          <a:rPr lang="en-US" sz="28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cs typeface="Calibri" pitchFamily="34" charset="0"/>
                          </a:rPr>
                          <m:t>𝑪</m:t>
                        </m:r>
                      </m:e>
                      <m:sub>
                        <m:r>
                          <a:rPr lang="en-US" sz="2800" b="1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cs typeface="Calibri" pitchFamily="34" charset="0"/>
                          </a:rPr>
                          <m:t>𝒂𝒊𝒓</m:t>
                        </m:r>
                      </m:sub>
                    </m:sSub>
                  </m:oMath>
                </a14:m>
                <a:endParaRPr lang="el-GR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marL="0" indent="0">
                  <a:buNone/>
                </a:pPr>
                <a:endParaRPr lang="el-GR" b="1" i="1" dirty="0" smtClean="0">
                  <a:solidFill>
                    <a:schemeClr val="bg1"/>
                  </a:solidFill>
                  <a:latin typeface="Cambria Math" panose="02040503050406030204" pitchFamily="18" charset="0"/>
                  <a:cs typeface="Calibri" pitchFamily="34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cs typeface="Calibri" pitchFamily="34" charset="0"/>
                          </a:rPr>
                          <m:t>𝑹</m:t>
                        </m:r>
                      </m:e>
                      <m:sub>
                        <m:r>
                          <a:rPr lang="en-US" b="1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cs typeface="Calibri" pitchFamily="34" charset="0"/>
                          </a:rPr>
                          <m:t>𝒂𝒊𝒓</m:t>
                        </m:r>
                      </m:sub>
                    </m:sSub>
                  </m:oMath>
                </a14:m>
                <a:r>
                  <a:rPr lang="el-GR" b="1" dirty="0" smtClean="0">
                    <a:solidFill>
                      <a:schemeClr val="bg1"/>
                    </a:solidFill>
                    <a:effectLst/>
                    <a:latin typeface="Arial" pitchFamily="34" charset="0"/>
                    <a:cs typeface="Arial" pitchFamily="34" charset="0"/>
                  </a:rPr>
                  <a:t>: ΔΥΝΑΜΗ ΑΝΤΙΣΤΑΣΗΣ</a:t>
                </a:r>
                <a:r>
                  <a:rPr lang="el-GR" b="1" dirty="0">
                    <a:solidFill>
                      <a:schemeClr val="bg1"/>
                    </a:solidFill>
                    <a:effectLst/>
                    <a:latin typeface="Arial" pitchFamily="34" charset="0"/>
                    <a:cs typeface="Arial" pitchFamily="34" charset="0"/>
                  </a:rPr>
                  <a:t>	</a:t>
                </a:r>
                <a:r>
                  <a:rPr lang="el-GR" b="1" dirty="0" smtClean="0">
                    <a:solidFill>
                      <a:schemeClr val="bg1"/>
                    </a:solidFill>
                    <a:effectLst/>
                    <a:latin typeface="Arial" pitchFamily="34" charset="0"/>
                    <a:cs typeface="Arial" pitchFamily="34" charset="0"/>
                  </a:rPr>
                  <a:t>		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a:rPr lang="el-GR" b="1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cs typeface="Calibri" pitchFamily="34" charset="0"/>
                          </a:rPr>
                          <m:t>𝝆</m:t>
                        </m:r>
                      </m:e>
                      <m:sub>
                        <m:r>
                          <a:rPr lang="en-US" b="1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cs typeface="Calibri" pitchFamily="34" charset="0"/>
                          </a:rPr>
                          <m:t>𝒂</m:t>
                        </m:r>
                      </m:sub>
                    </m:sSub>
                    <m:r>
                      <a:rPr lang="el-GR" b="1" i="0" smtClean="0">
                        <a:solidFill>
                          <a:schemeClr val="bg1"/>
                        </a:solidFill>
                        <a:effectLst/>
                        <a:latin typeface="Cambria Math"/>
                        <a:cs typeface="Calibri" pitchFamily="34" charset="0"/>
                      </a:rPr>
                      <m:t>:</m:t>
                    </m:r>
                  </m:oMath>
                </a14:m>
                <a:r>
                  <a:rPr lang="el-GR" b="1" dirty="0" smtClean="0">
                    <a:solidFill>
                      <a:schemeClr val="bg1"/>
                    </a:solidFill>
                    <a:effectLst/>
                    <a:latin typeface="Arial" pitchFamily="34" charset="0"/>
                    <a:cs typeface="Arial" pitchFamily="34" charset="0"/>
                  </a:rPr>
                  <a:t>  ΠΥΚΝΟΤΗΤΑ </a:t>
                </a:r>
                <a:r>
                  <a:rPr lang="el-GR" b="1" dirty="0">
                    <a:solidFill>
                      <a:schemeClr val="bg1"/>
                    </a:solidFill>
                    <a:effectLst/>
                    <a:latin typeface="Arial" pitchFamily="34" charset="0"/>
                    <a:cs typeface="Arial" pitchFamily="34" charset="0"/>
                  </a:rPr>
                  <a:t>ΜΑΖΑΣ ΑΕΡΑ</a:t>
                </a:r>
                <a:endParaRPr lang="en-US" b="1" dirty="0"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  <a:p>
                <a:pPr marL="0" indent="0">
                  <a:buNone/>
                </a:pPr>
                <a:endParaRPr lang="el-GR" b="1" i="1" dirty="0" smtClean="0">
                  <a:solidFill>
                    <a:schemeClr val="bg1"/>
                  </a:solidFill>
                  <a:effectLst/>
                  <a:latin typeface="Cambria Math"/>
                  <a:cs typeface="Calibri" pitchFamily="34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cs typeface="Calibri" pitchFamily="34" charset="0"/>
                          </a:rPr>
                          <m:t>𝑽</m:t>
                        </m:r>
                      </m:e>
                      <m:sub>
                        <m:r>
                          <a:rPr lang="en-US" b="1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cs typeface="Calibri" pitchFamily="34" charset="0"/>
                          </a:rPr>
                          <m:t>𝟐</m:t>
                        </m:r>
                        <m:r>
                          <a:rPr lang="en-US" b="1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cs typeface="Calibri" pitchFamily="34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l-GR" b="1" dirty="0" smtClean="0">
                    <a:solidFill>
                      <a:schemeClr val="bg1"/>
                    </a:solidFill>
                    <a:effectLst/>
                    <a:latin typeface="Arial" pitchFamily="34" charset="0"/>
                    <a:cs typeface="Arial" pitchFamily="34" charset="0"/>
                  </a:rPr>
                  <a:t>: ΤΑΧΥΤΗΤΑ ΠΛΟΙΟΥ </a:t>
                </a:r>
                <a:r>
                  <a:rPr lang="el-GR" b="1" dirty="0">
                    <a:solidFill>
                      <a:schemeClr val="bg1"/>
                    </a:solidFill>
                    <a:effectLst/>
                    <a:latin typeface="Arial" pitchFamily="34" charset="0"/>
                    <a:cs typeface="Arial" pitchFamily="34" charset="0"/>
                  </a:rPr>
                  <a:t>ΣΕ ΣΧΕΣΗ ΜΕ ΤΟΝ ΑΝΕΜΟ</a:t>
                </a:r>
                <a:r>
                  <a:rPr lang="el-GR" b="1" dirty="0" smtClean="0">
                    <a:solidFill>
                      <a:schemeClr val="bg1"/>
                    </a:solidFill>
                    <a:effectLst/>
                    <a:latin typeface="Arial" pitchFamily="34" charset="0"/>
                    <a:cs typeface="Arial" pitchFamily="34" charset="0"/>
                  </a:rPr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cs typeface="Calibri" pitchFamily="34" charset="0"/>
                          </a:rPr>
                          <m:t>𝑨</m:t>
                        </m:r>
                      </m:e>
                      <m:sub>
                        <m:r>
                          <a:rPr lang="en-US" b="1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cs typeface="Calibri" pitchFamily="34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l-GR" b="1" dirty="0" smtClean="0">
                    <a:solidFill>
                      <a:schemeClr val="bg1"/>
                    </a:solidFill>
                    <a:effectLst/>
                    <a:latin typeface="Arial" pitchFamily="34" charset="0"/>
                    <a:cs typeface="Arial" pitchFamily="34" charset="0"/>
                  </a:rPr>
                  <a:t> :  ΠΕΡΙΟΧΗ ΑΝΑΦΟΡΑΣ</a:t>
                </a:r>
              </a:p>
              <a:p>
                <a:pPr marL="0" indent="0">
                  <a:buNone/>
                </a:pPr>
                <a:endParaRPr lang="el-GR" b="1" i="1" dirty="0" smtClean="0">
                  <a:solidFill>
                    <a:schemeClr val="bg1"/>
                  </a:solidFill>
                  <a:effectLst/>
                  <a:latin typeface="Cambria Math"/>
                  <a:cs typeface="Calibri" pitchFamily="34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cs typeface="Calibri" pitchFamily="34" charset="0"/>
                          </a:rPr>
                          <m:t>𝑪</m:t>
                        </m:r>
                      </m:e>
                      <m:sub>
                        <m:r>
                          <a:rPr lang="en-US" b="1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cs typeface="Calibri" pitchFamily="34" charset="0"/>
                          </a:rPr>
                          <m:t>𝒂𝒊𝒓</m:t>
                        </m:r>
                      </m:sub>
                    </m:sSub>
                  </m:oMath>
                </a14:m>
                <a:r>
                  <a:rPr lang="el-GR" b="1" dirty="0" smtClean="0">
                    <a:solidFill>
                      <a:schemeClr val="bg1"/>
                    </a:solidFill>
                    <a:effectLst/>
                    <a:latin typeface="Arial" pitchFamily="34" charset="0"/>
                    <a:cs typeface="Arial" pitchFamily="34" charset="0"/>
                  </a:rPr>
                  <a:t>: ΣΥΝΤΕΛΕΣΤΗΣ ΑΝΤΙΣΤΑΣΗΣ</a:t>
                </a:r>
                <a:endParaRPr lang="en-US" b="1" dirty="0" smtClean="0"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  <a:p>
                <a:pPr marL="0" indent="0">
                  <a:buNone/>
                </a:pPr>
                <a:endParaRPr lang="en-US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6" name="Υπότιτλος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952" y="1368286"/>
                <a:ext cx="11347048" cy="2109107"/>
              </a:xfrm>
              <a:prstGeom prst="rect">
                <a:avLst/>
              </a:prstGeom>
              <a:blipFill rotWithShape="0">
                <a:blip r:embed="rId3"/>
                <a:stretch>
                  <a:fillRect t="-578" b="-136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Τίτλος 1"/>
          <p:cNvSpPr txBox="1">
            <a:spLocks/>
          </p:cNvSpPr>
          <p:nvPr/>
        </p:nvSpPr>
        <p:spPr>
          <a:xfrm>
            <a:off x="844953" y="3654444"/>
            <a:ext cx="9812737" cy="270201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effectLst/>
                <a:latin typeface="Calibri" pitchFamily="34" charset="0"/>
                <a:cs typeface="Calibri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40281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/>
          <p:cNvSpPr txBox="1">
            <a:spLocks/>
          </p:cNvSpPr>
          <p:nvPr/>
        </p:nvSpPr>
        <p:spPr>
          <a:xfrm>
            <a:off x="1328056" y="1285603"/>
            <a:ext cx="10296254" cy="196559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400" b="1" dirty="0" smtClean="0">
                <a:solidFill>
                  <a:schemeClr val="bg1"/>
                </a:solidFill>
                <a:effectLst/>
                <a:latin typeface="Calibri" pitchFamily="34" charset="0"/>
                <a:cs typeface="Calibri" pitchFamily="34" charset="0"/>
              </a:rPr>
              <a:t>                                                                             </a:t>
            </a:r>
            <a:r>
              <a:rPr lang="en-US" sz="2400" b="1" dirty="0" smtClean="0">
                <a:solidFill>
                  <a:schemeClr val="bg1"/>
                </a:solidFill>
                <a:effectLst/>
                <a:latin typeface="Calibri" pitchFamily="34" charset="0"/>
                <a:cs typeface="Calibri" pitchFamily="34" charset="0"/>
              </a:rPr>
              <a:t>1. </a:t>
            </a:r>
            <a:r>
              <a:rPr lang="el-GR" sz="2400" b="1" dirty="0" smtClean="0">
                <a:solidFill>
                  <a:schemeClr val="bg1"/>
                </a:solidFill>
                <a:effectLst/>
                <a:latin typeface="Calibri" pitchFamily="34" charset="0"/>
                <a:cs typeface="Calibri" pitchFamily="34" charset="0"/>
              </a:rPr>
              <a:t>ΤΑΧΥΤΗΤΑ ΠΛΟΙΟΥ   </a:t>
            </a:r>
          </a:p>
          <a:p>
            <a:pPr marL="0" indent="0">
              <a:buNone/>
            </a:pPr>
            <a:r>
              <a:rPr lang="el-GR" sz="2400" b="1" dirty="0" smtClean="0">
                <a:solidFill>
                  <a:schemeClr val="bg1"/>
                </a:solidFill>
                <a:effectLst/>
                <a:latin typeface="Calibri" pitchFamily="34" charset="0"/>
                <a:cs typeface="Calibri" pitchFamily="34" charset="0"/>
              </a:rPr>
              <a:t>                                      ΟΦΕΙΛΕΤΑΙ ΣΕ</a:t>
            </a:r>
          </a:p>
          <a:p>
            <a:pPr marL="0" indent="0">
              <a:buNone/>
            </a:pPr>
            <a:r>
              <a:rPr lang="el-GR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                                                                         </a:t>
            </a:r>
            <a:r>
              <a:rPr lang="en-US" sz="2400" b="1" dirty="0" smtClean="0">
                <a:solidFill>
                  <a:schemeClr val="bg1"/>
                </a:solidFill>
                <a:effectLst/>
                <a:latin typeface="Calibri" pitchFamily="34" charset="0"/>
                <a:cs typeface="Calibri" pitchFamily="34" charset="0"/>
              </a:rPr>
              <a:t>2. </a:t>
            </a:r>
            <a:r>
              <a:rPr lang="el-GR" sz="2400" b="1" dirty="0" smtClean="0">
                <a:solidFill>
                  <a:schemeClr val="bg1"/>
                </a:solidFill>
                <a:effectLst/>
                <a:latin typeface="Calibri" pitchFamily="34" charset="0"/>
                <a:cs typeface="Calibri" pitchFamily="34" charset="0"/>
              </a:rPr>
              <a:t>ΤΑΧΥΤΗΤΑ ΑΝΕΜΟΥ</a:t>
            </a:r>
            <a:endParaRPr lang="el-GR" sz="2400" b="1" u="sng" dirty="0" smtClean="0">
              <a:solidFill>
                <a:schemeClr val="bg1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endParaRPr lang="en-US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el-GR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l-GR" b="1" u="sng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8734" y="316650"/>
            <a:ext cx="105210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ΠΡΟΣΤΙΘΕΜΕΝΗ ΑΝΤΙΣΤΑΣΗ ΑΝΕΜΟΥ (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3200" b="1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AA</a:t>
            </a:r>
            <a:r>
              <a:rPr lang="el-GR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 </a:t>
            </a:r>
            <a:endParaRPr lang="en-US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Left Brace 4"/>
          <p:cNvSpPr/>
          <p:nvPr/>
        </p:nvSpPr>
        <p:spPr>
          <a:xfrm>
            <a:off x="6002941" y="1572126"/>
            <a:ext cx="473242" cy="1138990"/>
          </a:xfrm>
          <a:prstGeom prst="leftBrac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578734" y="3216128"/>
            <a:ext cx="10521066" cy="3062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ΤΥΠΟΣ ΥΠΟΛΟΓΙΣΜΟΥ</a:t>
            </a:r>
            <a:r>
              <a:rPr lang="el-GR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l-GR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2800" b="1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AA 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= ½ C</a:t>
            </a:r>
            <a:r>
              <a:rPr lang="en-US" sz="2800" b="1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 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2800" b="1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en-US" sz="2800" b="1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US" sz="2800" b="1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</a:t>
            </a:r>
            <a:endParaRPr lang="el-GR" sz="2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2400" b="1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 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l-GR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ΣΥΝΤΕΛΕΣΤΗΣ ΟΠΙΣΘΕΛΚΟΥΣΑΣ</a:t>
            </a:r>
          </a:p>
          <a:p>
            <a:endParaRPr lang="en-US" sz="1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2400" b="1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l-GR" sz="2400" b="1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l-GR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ΠΥΚΝΟΤΗΤΑ ΑΕΡΑ </a:t>
            </a:r>
            <a:endParaRPr lang="en-US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en-US" sz="1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 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l-GR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ΤΑΧΥΤΗΤΑ ΠΛΟΙΟΥ</a:t>
            </a:r>
          </a:p>
          <a:p>
            <a:endParaRPr lang="en-US" sz="11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400" b="1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l-GR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l-GR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ΕΓΚΑΡΣΙΑ ΠΡΟΒΑΛΛΟΜΕΝΗ ΠΕΡΙΟΧΗ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41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336884" y="304800"/>
            <a:ext cx="11470105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ΠΑΡΑΛΛΑΓΕΣ ΤΟΥ ΤΥΠΟΥ</a:t>
            </a:r>
            <a:endParaRPr lang="el-GR" sz="32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endParaRPr lang="el-GR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l-G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ΑΝ ΛΑΒΟΥΜΕ ΥΠΟΨΗ ΤΗΝ ΤΑΧΥΤΗΤΑ ΤΟΥ ΑΝΕΜΟΥ ΓΙΑ ΜΕΤΩΠΙΚΟ ΑΝΕΜΟ </a:t>
            </a:r>
          </a:p>
          <a:p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el-GR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en-US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el-GR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el-GR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el-GR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AutoNum type="arabicPeriod" startAt="2"/>
            </a:pP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ΑΝ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ΤΟ ΣΚΑΦΟΣ ΕΙΝΑΙ ΕΚΤΕΘΕΙΜΕΝΟ ΣΕ ΑΝΕΜΟ ΜΕ ΔΙΑΦΟΡΕΤΙΚΗ ΚΑΤΕΥΘΥΝΣΗ ΑΠΟ     </a:t>
            </a:r>
          </a:p>
          <a:p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ΟΤΙ Ο ΜΕΤΩΠΙΚΟΣ  ΑΝΕΜΟΣ ΤΟΤΕ Ο ΣΥΝΤΕΛΕΣΤΗΣ ΤΗΣ ΟΠΙΣΘΕΛΚΟΥΣΑΣ  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2000" b="1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ΑΛΛΑΖΕΙ    </a:t>
            </a:r>
          </a:p>
          <a:p>
            <a:r>
              <a:rPr lang="el-GR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ΚΑΙ ΥΠΟΛΟΓΙΖΕΤΑΙ ΑΠΟ ΤΟΝ ΤΥΠΟ:</a:t>
            </a:r>
          </a:p>
          <a:p>
            <a:endParaRPr lang="en-US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el-GR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</a:t>
            </a:r>
          </a:p>
          <a:p>
            <a:endParaRPr lang="el-GR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el-GR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</a:t>
            </a:r>
          </a:p>
          <a:p>
            <a:r>
              <a:rPr lang="el-GR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ΤΑΧΥΤΗΤΑ ΤΗΣ ΣΥΝΙΣΤΩΣΑΣ ΤΟΥ ΑΝΕΜΟΥ ΠΟΥ ΕΦΑΡΜΟΖΕΤΑΙ ΠΡΟΣ ΤΗΝ ΑΝΤΙΘΕΤΗ     </a:t>
            </a:r>
          </a:p>
          <a:p>
            <a:r>
              <a:rPr lang="el-GR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ΚΑΤΕΥΘΥΝΣΗ ΤΗΣ ΚΙΝΗΣΗ ΤΟΥ ΣΚΑΦΟΥΣ</a:t>
            </a:r>
            <a:endParaRPr lang="el-GR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Αντικείμενο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035461"/>
              </p:ext>
            </p:extLst>
          </p:nvPr>
        </p:nvGraphicFramePr>
        <p:xfrm>
          <a:off x="4300286" y="1575134"/>
          <a:ext cx="4234114" cy="1121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11" name="Equation" r:id="rId4" imgW="1739880" imgH="368280" progId="Equation.DSMT4">
                  <p:embed/>
                </p:oleObj>
              </mc:Choice>
              <mc:Fallback>
                <p:oleObj name="Equation" r:id="rId4" imgW="173988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00286" y="1575134"/>
                        <a:ext cx="4234114" cy="11212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Αντικείμενο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8945224"/>
              </p:ext>
            </p:extLst>
          </p:nvPr>
        </p:nvGraphicFramePr>
        <p:xfrm>
          <a:off x="3912142" y="4100024"/>
          <a:ext cx="5103353" cy="90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12" name="Equation" r:id="rId6" imgW="3416040" imgH="545760" progId="Equation.DSMT4">
                  <p:embed/>
                </p:oleObj>
              </mc:Choice>
              <mc:Fallback>
                <p:oleObj name="Equation" r:id="rId6" imgW="341604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912142" y="4100024"/>
                        <a:ext cx="5103353" cy="909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Αντικείμενο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1187706"/>
              </p:ext>
            </p:extLst>
          </p:nvPr>
        </p:nvGraphicFramePr>
        <p:xfrm>
          <a:off x="463126" y="5252797"/>
          <a:ext cx="476250" cy="4695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13" name="Equation" r:id="rId8" imgW="203040" imgH="203040" progId="Equation.DSMT4">
                  <p:embed/>
                </p:oleObj>
              </mc:Choice>
              <mc:Fallback>
                <p:oleObj name="Equation" r:id="rId8" imgW="2030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63126" y="5252797"/>
                        <a:ext cx="476250" cy="4695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5502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/>
          <p:cNvSpPr txBox="1">
            <a:spLocks/>
          </p:cNvSpPr>
          <p:nvPr/>
        </p:nvSpPr>
        <p:spPr>
          <a:xfrm>
            <a:off x="425117" y="1372374"/>
            <a:ext cx="11478125" cy="466099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400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Ο ΥΠΟΛΟΓΙΣΜΟΣ ΤΗΣ ΑΠΩΛΕΙΑΣ ΤΑΧΥΤΗΤΑΣ ΛΟΓΩ ΚΥΜΑΤΩΝ ΚΑΙ ΑΕΡΑ ΠΑΡΟΥΣΙΑΖΕΙ ΜΕΓΑΛΟ ΕΝΔΙΑΦΕΡΟΝ, ΑΦΟΥ ΑΥΤΑ ΤΑ ΔΕΔΟΜΕΝΑ ΘΑ ΕΙΝΑΙ ΤΑ ΣΤΟΙΧΕΙΑ ΕΙΣΟΔΟΥ ΣΤΟ ΠΡΟΓΡΑΜΜΑ ΤΟΥ  </a:t>
            </a:r>
            <a:r>
              <a:rPr lang="en-US" sz="2400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WEATHER ROUTING</a:t>
            </a:r>
            <a:r>
              <a:rPr lang="el-GR" sz="2400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buNone/>
            </a:pPr>
            <a:endParaRPr lang="el-GR" sz="105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endParaRPr lang="el-GR" sz="105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endParaRPr lang="el-GR" sz="105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endParaRPr lang="el-GR" sz="105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endParaRPr lang="el-GR" sz="105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el-GR" sz="2400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ΥΠΟΛΟΓΙΣΜΟΣ ΤΑΧΥΤΗΤΑΣ  ΑΝΕΜΟΥ: 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Hs : 1 M  </a:t>
            </a:r>
            <a:r>
              <a:rPr lang="el-GR" sz="2400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ΕΩΣ 12 </a:t>
            </a:r>
            <a:r>
              <a:rPr lang="en-US" sz="2400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M,  </a:t>
            </a:r>
            <a:r>
              <a:rPr lang="el-GR" sz="2400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ΜΕ ΒΗΜΑ 1</a:t>
            </a:r>
            <a:r>
              <a:rPr lang="en-US" sz="2400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M</a:t>
            </a:r>
            <a:r>
              <a:rPr lang="el-GR" sz="2400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buNone/>
            </a:pPr>
            <a:endParaRPr lang="el-GR" sz="2400" b="1" dirty="0" smtClean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l-GR" sz="2400" b="1" dirty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Αντικείμενο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1225596"/>
              </p:ext>
            </p:extLst>
          </p:nvPr>
        </p:nvGraphicFramePr>
        <p:xfrm>
          <a:off x="5086893" y="2897998"/>
          <a:ext cx="2926706" cy="1164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17" name="Equation" r:id="rId4" imgW="990360" imgH="406080" progId="Equation.DSMT4">
                  <p:embed/>
                </p:oleObj>
              </mc:Choice>
              <mc:Fallback>
                <p:oleObj name="Equation" r:id="rId4" imgW="99036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86893" y="2897998"/>
                        <a:ext cx="2926706" cy="11647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425117" y="314264"/>
            <a:ext cx="108843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ΑΠΩΛΕΙΑ ΤΑΧΥΤΗΤΑΣ ΛΟΓΩ ΚΥΜΑΤΩΝ ΚΑΙ ΑΝΕΜΟΥ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82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/>
          <p:cNvSpPr txBox="1">
            <a:spLocks/>
          </p:cNvSpPr>
          <p:nvPr/>
        </p:nvSpPr>
        <p:spPr>
          <a:xfrm>
            <a:off x="625642" y="1152253"/>
            <a:ext cx="11261558" cy="108612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1800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* Η ΔΥΝΑΜΗ ΠΕΔΗΣΗΣ ΔΕΝ ΕΠΗΡΕΑΖΕΤΑΙ ΣΗΜΑΝΤΙΚΑ ΑΠΟ ΤΑ ΚΥΜΑΤΑ ΟΠΟΤΕ ΔΕΝ ΕΞΕΤΑΖΟΥΜΕ </a:t>
            </a:r>
          </a:p>
          <a:p>
            <a:pPr marL="0" indent="0">
              <a:buNone/>
            </a:pPr>
            <a:r>
              <a:rPr lang="el-GR" sz="1800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ΤΗΝ ΕΠΙΔΡΑΣΗ ΤΩΝ ΚΥΜΑΤΩΝ</a:t>
            </a:r>
            <a:endParaRPr lang="en-US" sz="1800" b="1" dirty="0" smtClean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b="1" dirty="0">
              <a:solidFill>
                <a:schemeClr val="bg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Υπότιτλος 2"/>
              <p:cNvSpPr txBox="1">
                <a:spLocks/>
              </p:cNvSpPr>
              <p:nvPr/>
            </p:nvSpPr>
            <p:spPr>
              <a:xfrm>
                <a:off x="625642" y="2200003"/>
                <a:ext cx="11007558" cy="4154498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srgbClr val="000000">
                          <a:alpha val="48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srgbClr val="000000">
                          <a:alpha val="48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srgbClr val="000000">
                          <a:alpha val="48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srgbClr val="000000">
                          <a:alpha val="48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srgbClr val="000000">
                          <a:alpha val="48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srgbClr val="000000">
                          <a:alpha val="48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srgbClr val="000000">
                          <a:alpha val="48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srgbClr val="000000">
                          <a:alpha val="48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srgbClr val="000000">
                          <a:alpha val="48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l-GR" sz="2400" b="1" dirty="0" smtClean="0">
                    <a:solidFill>
                      <a:schemeClr val="bg1"/>
                    </a:solidFill>
                    <a:effectLst/>
                    <a:latin typeface="Arial" pitchFamily="34" charset="0"/>
                    <a:cs typeface="Arial" pitchFamily="34" charset="0"/>
                  </a:rPr>
                  <a:t>ΕΞΙΣΩΣΗ ΥΠΟΛΟΓΙΣΜΟΥ ΔΥΝΑΜΗΣ ΠΕΔΗΣΗΣ: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a:rPr lang="en-US" sz="2800" b="1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cs typeface="Calibri" pitchFamily="34" charset="0"/>
                          </a:rPr>
                          <m:t>𝑷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cs typeface="Calibri" pitchFamily="34" charset="0"/>
                          </a:rPr>
                          <m:t>𝑩</m:t>
                        </m:r>
                      </m:sub>
                    </m:sSub>
                    <m:r>
                      <a:rPr lang="el-GR" sz="2800" b="1" i="1" smtClean="0">
                        <a:solidFill>
                          <a:schemeClr val="bg1"/>
                        </a:solidFill>
                        <a:effectLst/>
                        <a:latin typeface="Cambria Math"/>
                        <a:cs typeface="Calibri" pitchFamily="34" charset="0"/>
                      </a:rPr>
                      <m:t>=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b="1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cs typeface="Calibri" pitchFamily="34" charset="0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effectLst/>
                                <a:latin typeface="Cambria Math"/>
                                <a:cs typeface="Calibri" pitchFamily="34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chemeClr val="bg1"/>
                                </a:solidFill>
                                <a:effectLst/>
                                <a:latin typeface="Cambria Math"/>
                                <a:cs typeface="Calibri" pitchFamily="34" charset="0"/>
                              </a:rPr>
                              <m:t>𝑫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b="1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cs typeface="Calibri" pitchFamily="34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solidFill>
                                  <a:schemeClr val="bg1"/>
                                </a:solidFill>
                                <a:effectLst/>
                                <a:latin typeface="Cambria Math"/>
                                <a:cs typeface="Calibri" pitchFamily="34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chemeClr val="bg1"/>
                                </a:solidFill>
                                <a:effectLst/>
                                <a:latin typeface="Cambria Math"/>
                                <a:cs typeface="Calibri" pitchFamily="34" charset="0"/>
                              </a:rPr>
                              <m:t>𝑴</m:t>
                            </m:r>
                          </m:sub>
                        </m:sSub>
                      </m:den>
                    </m:f>
                    <m:r>
                      <a:rPr lang="en-US" sz="2800" b="1" i="0" smtClean="0">
                        <a:solidFill>
                          <a:schemeClr val="bg1"/>
                        </a:solidFill>
                        <a:effectLst/>
                        <a:latin typeface="Cambria Math"/>
                        <a:cs typeface="Calibri" pitchFamily="34" charset="0"/>
                      </a:rPr>
                      <m:t> </m:t>
                    </m:r>
                  </m:oMath>
                </a14:m>
                <a:endParaRPr lang="en-US" sz="2800" b="1" i="0" dirty="0" smtClean="0">
                  <a:solidFill>
                    <a:schemeClr val="bg1"/>
                  </a:solidFill>
                  <a:effectLst/>
                  <a:latin typeface="Cambria Math"/>
                  <a:cs typeface="Calibri" pitchFamily="34" charset="0"/>
                </a:endParaRPr>
              </a:p>
              <a:p>
                <a:pPr marL="0" indent="0">
                  <a:buNone/>
                </a:pPr>
                <a:r>
                  <a:rPr lang="el-GR" sz="2400" b="1" dirty="0" smtClean="0">
                    <a:solidFill>
                      <a:schemeClr val="bg1"/>
                    </a:solidFill>
                    <a:effectLst/>
                    <a:latin typeface="Arial" pitchFamily="34" charset="0"/>
                    <a:cs typeface="Arial" pitchFamily="34" charset="0"/>
                  </a:rPr>
                  <a:t>Όπου: </a:t>
                </a:r>
                <a14:m>
                  <m:oMath xmlns:m="http://schemas.openxmlformats.org/officeDocument/2006/math">
                    <m:r>
                      <a:rPr lang="el-GR" sz="2400" b="1" dirty="0">
                        <a:solidFill>
                          <a:schemeClr val="bg1"/>
                        </a:solidFill>
                        <a:effectLst/>
                        <a:latin typeface="Cambria Math"/>
                        <a:cs typeface="Calibri" pitchFamily="34" charset="0"/>
                      </a:rPr>
                      <m:t> </m:t>
                    </m:r>
                    <m:sSub>
                      <m:sSubPr>
                        <m:ctrlPr>
                          <a:rPr lang="en-US" sz="2400" b="1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a:rPr lang="en-US" sz="2400" b="1" i="1" dirty="0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cs typeface="Calibri" pitchFamily="34" charset="0"/>
                          </a:rPr>
                          <m:t>𝑷</m:t>
                        </m:r>
                      </m:e>
                      <m:sub>
                        <m:r>
                          <a:rPr lang="en-US" sz="2400" b="1" i="1" dirty="0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cs typeface="Calibri" pitchFamily="34" charset="0"/>
                          </a:rPr>
                          <m:t>𝑫</m:t>
                        </m:r>
                      </m:sub>
                    </m:sSub>
                    <m:r>
                      <a:rPr lang="en-US" sz="2400" b="1" dirty="0">
                        <a:solidFill>
                          <a:schemeClr val="bg1"/>
                        </a:solidFill>
                        <a:effectLst/>
                        <a:latin typeface="Cambria Math"/>
                        <a:cs typeface="Calibri" pitchFamily="34" charset="0"/>
                      </a:rPr>
                      <m:t>=</m:t>
                    </m:r>
                    <m:f>
                      <m:fPr>
                        <m:ctrlPr>
                          <a:rPr lang="en-US" sz="2400" b="1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fPr>
                      <m:num>
                        <m:r>
                          <a:rPr lang="en-US" sz="2400" b="1" i="1" dirty="0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cs typeface="Calibri" pitchFamily="34" charset="0"/>
                          </a:rPr>
                          <m:t>𝑷</m:t>
                        </m:r>
                        <m:r>
                          <a:rPr lang="en-US" sz="2400" b="1" i="1" baseline="-25000" dirty="0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cs typeface="Calibri" pitchFamily="34" charset="0"/>
                          </a:rPr>
                          <m:t>𝑬</m:t>
                        </m:r>
                      </m:num>
                      <m:den>
                        <m:r>
                          <a:rPr lang="en-US" sz="2400" b="1" i="1" dirty="0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cs typeface="Calibri" pitchFamily="34" charset="0"/>
                          </a:rPr>
                          <m:t>𝒏</m:t>
                        </m:r>
                      </m:den>
                    </m:f>
                  </m:oMath>
                </a14:m>
                <a:r>
                  <a:rPr lang="el-GR" sz="2400" b="1" dirty="0">
                    <a:solidFill>
                      <a:schemeClr val="bg1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l-GR" sz="2400" b="1" dirty="0" smtClean="0">
                    <a:solidFill>
                      <a:schemeClr val="bg1"/>
                    </a:solidFill>
                    <a:effectLst/>
                    <a:latin typeface="Arial" pitchFamily="34" charset="0"/>
                    <a:cs typeface="Arial" pitchFamily="34" charset="0"/>
                  </a:rPr>
                  <a:t> ,                        και                       </a:t>
                </a:r>
                <a:endParaRPr lang="el-GR" sz="24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chemeClr val="bg1"/>
                        </a:solidFill>
                        <a:effectLst/>
                        <a:latin typeface="Cambria Math"/>
                        <a:cs typeface="Calibri" pitchFamily="34" charset="0"/>
                      </a:rPr>
                      <m:t>𝐏</m:t>
                    </m:r>
                    <m:r>
                      <a:rPr lang="en-US" sz="2400" b="1" i="1" baseline="-25000" dirty="0">
                        <a:solidFill>
                          <a:schemeClr val="bg1"/>
                        </a:solidFill>
                        <a:effectLst/>
                        <a:latin typeface="Cambria Math"/>
                        <a:cs typeface="Calibri" pitchFamily="34" charset="0"/>
                      </a:rPr>
                      <m:t>𝐄</m:t>
                    </m:r>
                  </m:oMath>
                </a14:m>
                <a:r>
                  <a:rPr lang="el-GR" sz="2400" b="1" dirty="0" smtClean="0">
                    <a:solidFill>
                      <a:schemeClr val="bg1"/>
                    </a:solidFill>
                    <a:effectLst/>
                    <a:latin typeface="Arial" pitchFamily="34" charset="0"/>
                    <a:cs typeface="Arial" pitchFamily="34" charset="0"/>
                  </a:rPr>
                  <a:t> : αποτελεσματική ισχύς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dirty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a:rPr lang="en-US" sz="2400" b="1" i="1" dirty="0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cs typeface="Calibri" pitchFamily="34" charset="0"/>
                          </a:rPr>
                          <m:t>𝑷</m:t>
                        </m:r>
                      </m:e>
                      <m:sub>
                        <m:r>
                          <a:rPr lang="en-US" sz="2400" b="1" i="1" dirty="0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cs typeface="Calibri" pitchFamily="34" charset="0"/>
                          </a:rPr>
                          <m:t>𝑫</m:t>
                        </m:r>
                      </m:sub>
                    </m:sSub>
                  </m:oMath>
                </a14:m>
                <a:r>
                  <a:rPr lang="el-GR" sz="2400" b="1" dirty="0" smtClean="0">
                    <a:solidFill>
                      <a:schemeClr val="bg1"/>
                    </a:solidFill>
                    <a:effectLst/>
                    <a:latin typeface="Arial" pitchFamily="34" charset="0"/>
                    <a:cs typeface="Arial" pitchFamily="34" charset="0"/>
                  </a:rPr>
                  <a:t> : δύναμη πρόωσης  </a:t>
                </a:r>
              </a:p>
              <a:p>
                <a:pPr marL="0" indent="0">
                  <a:buNone/>
                </a:pPr>
                <a:r>
                  <a:rPr lang="el-GR" sz="24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      </a:t>
                </a:r>
                <a:r>
                  <a:rPr lang="el-GR" sz="2400" b="1" dirty="0" smtClean="0">
                    <a:solidFill>
                      <a:schemeClr val="bg1"/>
                    </a:solidFill>
                    <a:effectLst/>
                    <a:latin typeface="Arial" pitchFamily="34" charset="0"/>
                    <a:cs typeface="Arial" pitchFamily="34" charset="0"/>
                  </a:rPr>
                  <a:t>: προωθητική αποδοτικότητα</a:t>
                </a:r>
              </a:p>
              <a:p>
                <a:pPr marL="0" indent="0">
                  <a:buNone/>
                </a:pPr>
                <a:r>
                  <a:rPr lang="el-GR" sz="2400" b="1" dirty="0" smtClean="0">
                    <a:solidFill>
                      <a:schemeClr val="bg1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: μηχανική απόδοση</a:t>
                </a:r>
                <a:endParaRPr lang="en-US" sz="2400" b="1" dirty="0"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4" name="Υπότιτλος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642" y="2200003"/>
                <a:ext cx="11007558" cy="4154498"/>
              </a:xfrm>
              <a:prstGeom prst="rect">
                <a:avLst/>
              </a:prstGeom>
              <a:blipFill rotWithShape="0">
                <a:blip r:embed="rId4"/>
                <a:stretch>
                  <a:fillRect l="-8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Αντικείμενο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8914627"/>
              </p:ext>
            </p:extLst>
          </p:nvPr>
        </p:nvGraphicFramePr>
        <p:xfrm>
          <a:off x="3362998" y="3220115"/>
          <a:ext cx="1504950" cy="5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81" name="Equation" r:id="rId5" imgW="660240" imgH="203040" progId="Equation.DSMT4">
                  <p:embed/>
                </p:oleObj>
              </mc:Choice>
              <mc:Fallback>
                <p:oleObj name="Equation" r:id="rId5" imgW="6602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62998" y="3220115"/>
                        <a:ext cx="1504950" cy="5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Αντικείμενο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3351302"/>
              </p:ext>
            </p:extLst>
          </p:nvPr>
        </p:nvGraphicFramePr>
        <p:xfrm>
          <a:off x="5740564" y="3211252"/>
          <a:ext cx="221297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82" name="Equation" r:id="rId7" imgW="901440" imgH="203040" progId="Equation.DSMT4">
                  <p:embed/>
                </p:oleObj>
              </mc:Choice>
              <mc:Fallback>
                <p:oleObj name="Equation" r:id="rId7" imgW="9014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740564" y="3211252"/>
                        <a:ext cx="2212975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Αντικείμενο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6664377"/>
              </p:ext>
            </p:extLst>
          </p:nvPr>
        </p:nvGraphicFramePr>
        <p:xfrm>
          <a:off x="625642" y="4974233"/>
          <a:ext cx="512862" cy="5470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83" name="Equation" r:id="rId9" imgW="190440" imgH="203040" progId="Equation.DSMT4">
                  <p:embed/>
                </p:oleObj>
              </mc:Choice>
              <mc:Fallback>
                <p:oleObj name="Equation" r:id="rId9" imgW="1904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25642" y="4974233"/>
                        <a:ext cx="512862" cy="5470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Αντικείμενο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8431178"/>
              </p:ext>
            </p:extLst>
          </p:nvPr>
        </p:nvGraphicFramePr>
        <p:xfrm>
          <a:off x="695092" y="5560350"/>
          <a:ext cx="511176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84" name="Equation" r:id="rId11" imgW="203040" imgH="203040" progId="Equation.DSMT4">
                  <p:embed/>
                </p:oleObj>
              </mc:Choice>
              <mc:Fallback>
                <p:oleObj name="Equation" r:id="rId11" imgW="2030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95092" y="5560350"/>
                        <a:ext cx="511176" cy="473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625642" y="274708"/>
            <a:ext cx="112615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ΔΥΝΑΜΗ ΠΕΔΗΣΗΣ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02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/>
          <p:cNvSpPr txBox="1">
            <a:spLocks/>
          </p:cNvSpPr>
          <p:nvPr/>
        </p:nvSpPr>
        <p:spPr>
          <a:xfrm>
            <a:off x="1018572" y="1526452"/>
            <a:ext cx="9861630" cy="70605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l-GR" sz="2800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ΜΙΑ ΠΡΟΒΛΕΨΗ ΚΥΜΑΤΟΣ ΠΕΡΙΛΑΜΒΑΝΕΙ</a:t>
            </a:r>
            <a:endParaRPr lang="en-US" sz="2800" b="1" dirty="0" smtClean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l-GR" sz="28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endParaRPr lang="el-GR" sz="28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endParaRPr lang="en-US" sz="2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01970" y="156869"/>
            <a:ext cx="99738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ΣΤΑΤΙΣΤΙΚΗ ΜΟΝΤΕΛΟΠΟΙΗΣΗ ΚΥΜΑΤΩΝ</a:t>
            </a:r>
            <a:endParaRPr lang="el-GR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1064870" y="2955760"/>
            <a:ext cx="976903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1.  ΤΟ ΣΗΜΑΝΤΙΚΟ ΥΨΟΣ ΤΟΥ ΚΥΜΑΤΟΣ:  Η</a:t>
            </a:r>
            <a:r>
              <a:rPr lang="en-US" sz="2000" b="1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l-GR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el-GR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el-GR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2.  ΤΗΝ ΚΥΡΙΑ ΠΕΡΙΟΔΟ ΤΟΥ ΚΥΜΑΤΟΣ:  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2000" b="1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l-GR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el-GR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el-GR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3.   ΤΗΝ ΜΕΣΗ ΚΑΤΕΥΘΥΝΣΗ ΤΩΝ ΚΥΜΑΤΩΝ</a:t>
            </a:r>
            <a:endParaRPr lang="el-GR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27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Πίνακας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77849"/>
              </p:ext>
            </p:extLst>
          </p:nvPr>
        </p:nvGraphicFramePr>
        <p:xfrm>
          <a:off x="425115" y="732610"/>
          <a:ext cx="11201744" cy="57298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07958"/>
                <a:gridCol w="2638927"/>
                <a:gridCol w="7054859"/>
              </a:tblGrid>
              <a:tr h="4177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dirty="0">
                          <a:effectLst/>
                        </a:rPr>
                        <a:t>Σύμβολο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05" marR="4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dirty="0">
                          <a:effectLst/>
                        </a:rPr>
                        <a:t>Ορισμός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05" marR="4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dirty="0">
                          <a:effectLst/>
                        </a:rPr>
                        <a:t>Επεξήγηση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05" marR="48205" marT="0" marB="0"/>
                </a:tc>
              </a:tr>
              <a:tr h="3412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>
                          <a:effectLst/>
                        </a:rPr>
                        <a:t> </a:t>
                      </a:r>
                      <a:endParaRPr lang="el-G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05" marR="482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>
                          <a:effectLst/>
                        </a:rPr>
                        <a:t>Περίοδος κύματος 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05" marR="482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dirty="0">
                          <a:effectLst/>
                        </a:rPr>
                        <a:t>Χρονική περίοδος σε δευτερόλεπτα μεταξύ κυμάτων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05" marR="48205" marT="0" marB="0" anchor="ctr"/>
                </a:tc>
              </a:tr>
              <a:tr h="4177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05" marR="482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dirty="0">
                          <a:effectLst/>
                        </a:rPr>
                        <a:t>Μέση περίοδος κύματος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05" marR="482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dirty="0">
                          <a:effectLst/>
                        </a:rPr>
                        <a:t>Μέση περίοδος μεταξύ ακανόνιστων κυμάτων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05" marR="48205" marT="0" marB="0" anchor="ctr"/>
                </a:tc>
              </a:tr>
              <a:tr h="4177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05" marR="482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>
                          <a:effectLst/>
                        </a:rPr>
                        <a:t>Μέση περίοδο αιχμής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05" marR="482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dirty="0">
                          <a:effectLst/>
                        </a:rPr>
                        <a:t>Μέσος χρόνος μεταξύ δύο διαδοχικών κορυφών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05" marR="48205" marT="0" marB="0" anchor="ctr"/>
                </a:tc>
              </a:tr>
              <a:tr h="3412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05" marR="482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>
                          <a:effectLst/>
                        </a:rPr>
                        <a:t>Περίοδος αιχμής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05" marR="482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dirty="0">
                          <a:effectLst/>
                        </a:rPr>
                        <a:t>Περίοδος αιχμής του φάσματος του κύματος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05" marR="48205" marT="0" marB="0" anchor="ctr"/>
                </a:tc>
              </a:tr>
              <a:tr h="6266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05" marR="482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dirty="0">
                          <a:effectLst/>
                        </a:rPr>
                        <a:t>Περίοδος μηδενικού επιπέδου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05" marR="482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dirty="0">
                          <a:effectLst/>
                        </a:rPr>
                        <a:t>Περίοδος μεταξύ κυμάτων με μηδενικό υψόμετρο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05" marR="48205" marT="0" marB="0" anchor="ctr"/>
                </a:tc>
              </a:tr>
              <a:tr h="4177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05" marR="482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>
                          <a:effectLst/>
                        </a:rPr>
                        <a:t>Συχνότητα κυμάτων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05" marR="482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dirty="0">
                          <a:effectLst/>
                        </a:rPr>
                        <a:t>Συχνότητα κυμάτων </a:t>
                      </a:r>
                      <a:r>
                        <a:rPr lang="el-GR" sz="1400" dirty="0" smtClean="0">
                          <a:effectLst/>
                        </a:rPr>
                        <a:t>σε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05" marR="48205" marT="0" marB="0" anchor="ctr"/>
                </a:tc>
              </a:tr>
              <a:tr h="4177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05" marR="482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>
                          <a:effectLst/>
                        </a:rPr>
                        <a:t>Συχνότητα κορυφής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05" marR="482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dirty="0">
                          <a:effectLst/>
                        </a:rPr>
                        <a:t>Συχνότητα κορυφής του φάσματος του κύματος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05" marR="48205" marT="0" marB="0" anchor="ctr"/>
                </a:tc>
              </a:tr>
              <a:tr h="3412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05" marR="482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dirty="0">
                          <a:effectLst/>
                        </a:rPr>
                        <a:t>Ανύψωση κύματος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05" marR="482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dirty="0">
                          <a:effectLst/>
                        </a:rPr>
                        <a:t>Ανύψωση κύματος για μία δεδομένη συχνότητα κυμάτων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05" marR="48205" marT="0" marB="0" anchor="ctr"/>
                </a:tc>
              </a:tr>
              <a:tr h="2145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05" marR="482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>
                          <a:effectLst/>
                        </a:rPr>
                        <a:t>Εύρος κύματος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05" marR="482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dirty="0">
                          <a:effectLst/>
                        </a:rPr>
                        <a:t>Ένα εύρος κύματος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05" marR="48205" marT="0" marB="0" anchor="ctr"/>
                </a:tc>
              </a:tr>
              <a:tr h="2831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05" marR="482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>
                          <a:effectLst/>
                        </a:rPr>
                        <a:t>Ύψος κύματος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05" marR="482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dirty="0">
                          <a:effectLst/>
                        </a:rPr>
                        <a:t>Ύψος κύματος σε μέτρα 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05" marR="48205" marT="0" marB="0" anchor="ctr"/>
                </a:tc>
              </a:tr>
              <a:tr h="4177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05" marR="482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dirty="0">
                          <a:effectLst/>
                        </a:rPr>
                        <a:t>Σημαντικό ύψος κύματος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05" marR="482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dirty="0">
                          <a:effectLst/>
                        </a:rPr>
                        <a:t>Μέσο ύψος των 1/3 υψηλότερων κυμάτων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05" marR="48205" marT="0" marB="0" anchor="ctr"/>
                </a:tc>
              </a:tr>
              <a:tr h="6266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05" marR="482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dirty="0">
                          <a:effectLst/>
                        </a:rPr>
                        <a:t>Εκτίμηση σημαντικού ύψους κύματος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05" marR="482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dirty="0">
                          <a:effectLst/>
                        </a:rPr>
                        <a:t>Εκτίμηση του σημαντικού ύψους </a:t>
                      </a:r>
                      <a:r>
                        <a:rPr lang="el-GR" sz="1400" dirty="0" smtClean="0">
                          <a:effectLst/>
                        </a:rPr>
                        <a:t>κύματος           </a:t>
                      </a:r>
                      <a:r>
                        <a:rPr lang="el-GR" sz="1400" dirty="0">
                          <a:effectLst/>
                        </a:rPr>
                        <a:t>μετρώντας τα ύψη των κυμάτων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05" marR="48205" marT="0" marB="0" anchor="ctr"/>
                </a:tc>
              </a:tr>
              <a:tr h="4177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05" marR="482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dirty="0">
                          <a:effectLst/>
                        </a:rPr>
                        <a:t>Κατεύθυνση κύματος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05" marR="482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dirty="0">
                          <a:effectLst/>
                        </a:rPr>
                        <a:t>Κατεύθυνση σε μοίρες, 0</a:t>
                      </a:r>
                      <a:r>
                        <a:rPr lang="el-GR" sz="1400" baseline="30000" dirty="0">
                          <a:effectLst/>
                        </a:rPr>
                        <a:t>ο</a:t>
                      </a:r>
                      <a:r>
                        <a:rPr lang="el-GR" sz="1400" dirty="0">
                          <a:effectLst/>
                        </a:rPr>
                        <a:t> είναι μετωπική κατεύθυνση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05" marR="48205" marT="0" marB="0" anchor="ctr"/>
                </a:tc>
              </a:tr>
            </a:tbl>
          </a:graphicData>
        </a:graphic>
      </p:graphicFrame>
      <p:graphicFrame>
        <p:nvGraphicFramePr>
          <p:cNvPr id="4" name="Αντικείμενο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0953118"/>
              </p:ext>
            </p:extLst>
          </p:nvPr>
        </p:nvGraphicFramePr>
        <p:xfrm>
          <a:off x="1135971" y="1254572"/>
          <a:ext cx="136525" cy="15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09" name="Equation" r:id="rId4" imgW="139639" imgH="152334" progId="Equation.DSMT4">
                  <p:embed/>
                </p:oleObj>
              </mc:Choice>
              <mc:Fallback>
                <p:oleObj name="Equation" r:id="rId4" imgW="139639" imgH="152334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5971" y="1254572"/>
                        <a:ext cx="136525" cy="152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Αντικείμενο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6705173"/>
              </p:ext>
            </p:extLst>
          </p:nvPr>
        </p:nvGraphicFramePr>
        <p:xfrm>
          <a:off x="1122908" y="1633394"/>
          <a:ext cx="136525" cy="20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10" name="Equation" r:id="rId6" imgW="139639" imgH="203112" progId="Equation.DSMT4">
                  <p:embed/>
                </p:oleObj>
              </mc:Choice>
              <mc:Fallback>
                <p:oleObj name="Equation" r:id="rId6" imgW="139639" imgH="203112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2908" y="1633394"/>
                        <a:ext cx="136525" cy="206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Αντικείμενο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3950866"/>
              </p:ext>
            </p:extLst>
          </p:nvPr>
        </p:nvGraphicFramePr>
        <p:xfrm>
          <a:off x="1083720" y="1979309"/>
          <a:ext cx="206375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11" name="Equation" r:id="rId8" imgW="203112" imgH="228501" progId="Equation.DSMT4">
                  <p:embed/>
                </p:oleObj>
              </mc:Choice>
              <mc:Fallback>
                <p:oleObj name="Equation" r:id="rId8" imgW="203112" imgH="228501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3720" y="1979309"/>
                        <a:ext cx="206375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Αντικείμενο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0082585"/>
              </p:ext>
            </p:extLst>
          </p:nvPr>
        </p:nvGraphicFramePr>
        <p:xfrm>
          <a:off x="1089705" y="2324356"/>
          <a:ext cx="168275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12" name="Equation" r:id="rId10" imgW="165028" imgH="228501" progId="Equation.DSMT4">
                  <p:embed/>
                </p:oleObj>
              </mc:Choice>
              <mc:Fallback>
                <p:oleObj name="Equation" r:id="rId10" imgW="165028" imgH="228501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9705" y="2324356"/>
                        <a:ext cx="168275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Αντικείμενο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4475771"/>
              </p:ext>
            </p:extLst>
          </p:nvPr>
        </p:nvGraphicFramePr>
        <p:xfrm>
          <a:off x="1083720" y="2972086"/>
          <a:ext cx="152400" cy="20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13" name="Equation" r:id="rId12" imgW="152268" imgH="203024" progId="Equation.DSMT4">
                  <p:embed/>
                </p:oleObj>
              </mc:Choice>
              <mc:Fallback>
                <p:oleObj name="Equation" r:id="rId12" imgW="152268" imgH="203024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3720" y="2972086"/>
                        <a:ext cx="152400" cy="206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Αντικείμενο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5996973"/>
              </p:ext>
            </p:extLst>
          </p:nvPr>
        </p:nvGraphicFramePr>
        <p:xfrm>
          <a:off x="1098506" y="3504704"/>
          <a:ext cx="136525" cy="136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14" name="Equation" r:id="rId14" imgW="139700" imgH="139700" progId="Equation.DSMT4">
                  <p:embed/>
                </p:oleObj>
              </mc:Choice>
              <mc:Fallback>
                <p:oleObj name="Equation" r:id="rId14" imgW="139700" imgH="13970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8506" y="3504704"/>
                        <a:ext cx="136525" cy="136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Αντικείμενο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949314"/>
              </p:ext>
            </p:extLst>
          </p:nvPr>
        </p:nvGraphicFramePr>
        <p:xfrm>
          <a:off x="9043146" y="3350981"/>
          <a:ext cx="87630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15" name="Equation" r:id="rId16" imgW="876300" imgH="368300" progId="Equation.DSMT4">
                  <p:embed/>
                </p:oleObj>
              </mc:Choice>
              <mc:Fallback>
                <p:oleObj name="Equation" r:id="rId16" imgW="876300" imgH="3683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3146" y="3350981"/>
                        <a:ext cx="876300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Αντικείμενο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9795623"/>
              </p:ext>
            </p:extLst>
          </p:nvPr>
        </p:nvGraphicFramePr>
        <p:xfrm>
          <a:off x="1063580" y="3760473"/>
          <a:ext cx="206375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16" name="Equation" r:id="rId18" imgW="203112" imgH="228501" progId="Equation.DSMT4">
                  <p:embed/>
                </p:oleObj>
              </mc:Choice>
              <mc:Fallback>
                <p:oleObj name="Equation" r:id="rId18" imgW="203112" imgH="228501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3580" y="3760473"/>
                        <a:ext cx="206375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Αντικείμενο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649881"/>
              </p:ext>
            </p:extLst>
          </p:nvPr>
        </p:nvGraphicFramePr>
        <p:xfrm>
          <a:off x="1083720" y="4487888"/>
          <a:ext cx="136525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17" name="Equation" r:id="rId20" imgW="139639" imgH="190417" progId="Equation.DSMT4">
                  <p:embed/>
                </p:oleObj>
              </mc:Choice>
              <mc:Fallback>
                <p:oleObj name="Equation" r:id="rId20" imgW="139639" imgH="190417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3720" y="4487888"/>
                        <a:ext cx="136525" cy="190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Αντικείμενο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221042"/>
              </p:ext>
            </p:extLst>
          </p:nvPr>
        </p:nvGraphicFramePr>
        <p:xfrm>
          <a:off x="1086488" y="4202926"/>
          <a:ext cx="190500" cy="20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18" name="Equation" r:id="rId22" imgW="190417" imgH="203112" progId="Equation.DSMT4">
                  <p:embed/>
                </p:oleObj>
              </mc:Choice>
              <mc:Fallback>
                <p:oleObj name="Equation" r:id="rId22" imgW="190417" imgH="203112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6488" y="4202926"/>
                        <a:ext cx="190500" cy="206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Αντικείμενο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536382"/>
              </p:ext>
            </p:extLst>
          </p:nvPr>
        </p:nvGraphicFramePr>
        <p:xfrm>
          <a:off x="1059081" y="4772614"/>
          <a:ext cx="174625" cy="15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19" name="Equation" r:id="rId24" imgW="177569" imgH="152202" progId="Equation.DSMT4">
                  <p:embed/>
                </p:oleObj>
              </mc:Choice>
              <mc:Fallback>
                <p:oleObj name="Equation" r:id="rId24" imgW="177569" imgH="152202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9081" y="4772614"/>
                        <a:ext cx="174625" cy="152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Αντικείμενο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7422921"/>
              </p:ext>
            </p:extLst>
          </p:nvPr>
        </p:nvGraphicFramePr>
        <p:xfrm>
          <a:off x="9066296" y="4746865"/>
          <a:ext cx="517525" cy="20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20" name="Equation" r:id="rId26" imgW="520560" imgH="203040" progId="Equation.DSMT4">
                  <p:embed/>
                </p:oleObj>
              </mc:Choice>
              <mc:Fallback>
                <p:oleObj name="Equation" r:id="rId26" imgW="520560" imgH="20304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66296" y="4746865"/>
                        <a:ext cx="517525" cy="206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Αντικείμενο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7686628"/>
              </p:ext>
            </p:extLst>
          </p:nvPr>
        </p:nvGraphicFramePr>
        <p:xfrm>
          <a:off x="8351311" y="5650897"/>
          <a:ext cx="206375" cy="20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21" name="Equation" r:id="rId28" imgW="203024" imgH="203024" progId="Equation.DSMT4">
                  <p:embed/>
                </p:oleObj>
              </mc:Choice>
              <mc:Fallback>
                <p:oleObj name="Equation" r:id="rId28" imgW="203024" imgH="203024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51311" y="5650897"/>
                        <a:ext cx="206375" cy="206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Αντικείμενο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1401409"/>
              </p:ext>
            </p:extLst>
          </p:nvPr>
        </p:nvGraphicFramePr>
        <p:xfrm>
          <a:off x="1033416" y="5610053"/>
          <a:ext cx="266700" cy="20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22" name="Equation" r:id="rId30" imgW="266469" imgH="203024" progId="Equation.DSMT4">
                  <p:embed/>
                </p:oleObj>
              </mc:Choice>
              <mc:Fallback>
                <p:oleObj name="Equation" r:id="rId30" imgW="266469" imgH="203024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3416" y="5610053"/>
                        <a:ext cx="266700" cy="206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Αντικείμενο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6649490"/>
              </p:ext>
            </p:extLst>
          </p:nvPr>
        </p:nvGraphicFramePr>
        <p:xfrm>
          <a:off x="1063579" y="5115691"/>
          <a:ext cx="206375" cy="20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23" name="Equation" r:id="rId32" imgW="203040" imgH="203040" progId="Equation.DSMT4">
                  <p:embed/>
                </p:oleObj>
              </mc:Choice>
              <mc:Fallback>
                <p:oleObj name="Equation" r:id="rId32" imgW="203040" imgH="20304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3579" y="5115691"/>
                        <a:ext cx="206375" cy="206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Αντικείμενο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7014465"/>
              </p:ext>
            </p:extLst>
          </p:nvPr>
        </p:nvGraphicFramePr>
        <p:xfrm>
          <a:off x="1090238" y="6127568"/>
          <a:ext cx="152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24" name="Equation" r:id="rId34" imgW="152334" imgH="190417" progId="Equation.DSMT4">
                  <p:embed/>
                </p:oleObj>
              </mc:Choice>
              <mc:Fallback>
                <p:oleObj name="Equation" r:id="rId34" imgW="152334" imgH="190417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0238" y="6127568"/>
                        <a:ext cx="152400" cy="190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405115" y="0"/>
            <a:ext cx="114242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200" b="1" dirty="0" smtClean="0">
                <a:latin typeface="Arial" pitchFamily="34" charset="0"/>
                <a:cs typeface="Arial" pitchFamily="34" charset="0"/>
              </a:rPr>
              <a:t>ΠΙΝΑΚΑΣ ΠΑΡΑΜΕΤΡΩΝ ΜΟΝΤΕΛΟΠΟΙΗΣΗΣ ΚΥΜΑΤΟΣ 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55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/>
          <p:cNvSpPr txBox="1">
            <a:spLocks/>
          </p:cNvSpPr>
          <p:nvPr/>
        </p:nvSpPr>
        <p:spPr>
          <a:xfrm>
            <a:off x="367323" y="1004892"/>
            <a:ext cx="11472985" cy="144894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l-GR" sz="2400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ΧΡΗΣΙΜΟΠΟΙΕΙΤΑΙ ΓΙΑ ΤΗΝ ΑΝΑΛΥΣΗ ΤΩΝ ΔΥΝΑΜΕΩΝ ΠΟΥ ΕΠΙΔΡΟΥΝ ΣΤΟ ΠΛΟΙΟ, Η ΟΠΟΙΑ ΑΦΟΡΑ 2 ΒΑΣΙΚΑ ΕΙΔΗ ΚΥΜΑΤΩΝ 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Υπότιτλος 2"/>
          <p:cNvSpPr txBox="1">
            <a:spLocks/>
          </p:cNvSpPr>
          <p:nvPr/>
        </p:nvSpPr>
        <p:spPr>
          <a:xfrm>
            <a:off x="1217133" y="3373471"/>
            <a:ext cx="9943357" cy="128272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1800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Η ΜΕΣΗ ΠΡΟΣΘΕΤΗ ΑΝΤΙΣΤΑΣΗ ΓΙΑ ΜΙΑ ΔΕΔΟΜΕΝΗ ΚΑΤΑΣΤΑΣΗ ΤΗΣ ΘΑΛΑΣΣΑΣ</a:t>
            </a:r>
          </a:p>
          <a:p>
            <a:pPr marL="0" indent="0">
              <a:buNone/>
            </a:pPr>
            <a:r>
              <a:rPr lang="el-GR" sz="2400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			   </a:t>
            </a:r>
            <a:r>
              <a:rPr lang="el-GR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ΤΥΠΟΣ:</a:t>
            </a:r>
            <a:r>
              <a:rPr lang="el-GR" sz="2400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r>
              <a:rPr lang="en-US" sz="2400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lang="en-US" sz="2400" b="1" baseline="-2500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AW   </a:t>
            </a:r>
            <a:r>
              <a:rPr lang="en-US" sz="2400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=   R</a:t>
            </a:r>
            <a:r>
              <a:rPr lang="en-US" sz="2400" b="1" baseline="-2500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AW  </a:t>
            </a:r>
            <a:r>
              <a:rPr lang="en-US" sz="2400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/  </a:t>
            </a:r>
            <a:r>
              <a:rPr lang="el-GR" sz="2400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Ζ</a:t>
            </a:r>
            <a:r>
              <a:rPr lang="el-GR" sz="2400" b="1" baseline="3000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2</a:t>
            </a:r>
            <a:r>
              <a:rPr lang="en-US" sz="2400" b="1" baseline="-2500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l-GR" sz="2400" b="1" baseline="-2500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Α</a:t>
            </a:r>
            <a:endParaRPr lang="el-GR" sz="2400" b="1" baseline="30000" dirty="0" smtClean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400" b="1" dirty="0">
              <a:solidFill>
                <a:schemeClr val="bg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91251" y="222989"/>
            <a:ext cx="101046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ΠΡΟΣΤΙΘΕΜΕΝΗ ΑΝΤΙΣΤΑΣΗ ΛΟΓΩ ΚΥΜΑΤΩΝ</a:t>
            </a:r>
            <a:endParaRPr lang="el-GR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35481" y="2559664"/>
            <a:ext cx="52454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l-GR" sz="24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ΑΝΤΙΣΤΑΣΗ ΣΕ ΑΚΑΝΟΝΙΣΤΑ ΚΥΜΑΤΑ</a:t>
            </a:r>
          </a:p>
        </p:txBody>
      </p:sp>
      <p:sp>
        <p:nvSpPr>
          <p:cNvPr id="8" name="Rectangle 7"/>
          <p:cNvSpPr/>
          <p:nvPr/>
        </p:nvSpPr>
        <p:spPr>
          <a:xfrm>
            <a:off x="3775235" y="4704169"/>
            <a:ext cx="50793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l-GR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ΑΝΤΙΣΤΑΣΗ ΣΕ ΤΑΚΤΙΚΑ ΚΥΜΑΤΑ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1971359"/>
              </p:ext>
            </p:extLst>
          </p:nvPr>
        </p:nvGraphicFramePr>
        <p:xfrm>
          <a:off x="3835481" y="5215339"/>
          <a:ext cx="4262476" cy="951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5" name="Equation" r:id="rId4" imgW="1384200" imgH="330120" progId="Equation.DSMT4">
                  <p:embed/>
                </p:oleObj>
              </mc:Choice>
              <mc:Fallback>
                <p:oleObj name="Equation" r:id="rId4" imgW="1384200" imgH="330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35481" y="5215339"/>
                        <a:ext cx="4262476" cy="95133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4333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Υπότιτλος 2"/>
          <p:cNvSpPr txBox="1">
            <a:spLocks/>
          </p:cNvSpPr>
          <p:nvPr/>
        </p:nvSpPr>
        <p:spPr>
          <a:xfrm>
            <a:off x="398585" y="740782"/>
            <a:ext cx="11582400" cy="516230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l-GR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   </a:t>
            </a:r>
            <a:r>
              <a:rPr lang="el-GR" sz="2800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Η ΜΕΘΟΔΟΣ ΥΠΟΛΟΓΙΣΜΟΥ ΑΡΧΙΚΑ ΑΦΟΡΟΥΣΕ ΜΟΝΟ ΜΕΤΩΠΙΚΑ ΚΥΜΑΤΑ</a:t>
            </a:r>
          </a:p>
          <a:p>
            <a:pPr marL="0" indent="0">
              <a:buNone/>
            </a:pPr>
            <a:endParaRPr lang="el-GR" sz="1800" b="1" dirty="0" smtClean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el-GR" sz="1800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ΥΠΟΛΟΓΙΣΜΟΣ ΑΝΤΙΣΤΑΣΗΣ ΚΥΜΑΤΩΝ ΔΙΑΦΟΡΕΤΙΚΩΝ ΚΑΤΕΥΘΥΝΣΕΩΝ</a:t>
            </a:r>
          </a:p>
          <a:p>
            <a:pPr marL="0" indent="0" algn="ctr">
              <a:buNone/>
            </a:pPr>
            <a:endParaRPr lang="el-GR" sz="2400" b="1" dirty="0" smtClean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el-GR" sz="2400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(ΛΟΥΚΑΚΗΣ – ΣΚΛΑΒΟΥΝΟΣ): </a:t>
            </a:r>
          </a:p>
          <a:p>
            <a:pPr marL="0" indent="0" algn="ctr">
              <a:buNone/>
            </a:pPr>
            <a:r>
              <a:rPr lang="el-GR" sz="2400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ΤΥΠΟΣ: </a:t>
            </a:r>
            <a:r>
              <a:rPr lang="en-US" sz="2400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R</a:t>
            </a:r>
            <a:r>
              <a:rPr lang="en-US" sz="2400" b="1" baseline="-2500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AW   </a:t>
            </a:r>
            <a:r>
              <a:rPr lang="en-US" sz="2400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=  |R</a:t>
            </a:r>
            <a:r>
              <a:rPr lang="en-US" sz="2400" b="1" baseline="-2500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T  </a:t>
            </a:r>
            <a:r>
              <a:rPr lang="en-US" sz="2400" b="1" dirty="0" err="1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cos</a:t>
            </a:r>
            <a:r>
              <a:rPr lang="el-GR" sz="2400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β|</a:t>
            </a:r>
            <a:r>
              <a:rPr lang="el-GR" sz="2400" b="1" i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 algn="ctr">
              <a:buNone/>
            </a:pPr>
            <a:endParaRPr lang="el-GR" sz="1800" b="1" i="1" baseline="30000" dirty="0" smtClean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l-GR" sz="1800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β: ΚΑΤΕΥΘΥΝΣΗ ΚΥΜΑΤΟΣ			</a:t>
            </a:r>
            <a:r>
              <a:rPr lang="en-US" sz="1800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R</a:t>
            </a:r>
            <a:r>
              <a:rPr lang="en-US" sz="1800" b="1" baseline="-2500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lang="el-GR" sz="1800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: ΔΙΑΦΟΡΟΙ ΥΠΟΛΟΓΙΣΜΟΙ</a:t>
            </a:r>
            <a:r>
              <a:rPr lang="el-GR" sz="2400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lang="en-US" sz="2400" b="1" dirty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16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0738" y="385011"/>
            <a:ext cx="117453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ΥΛΟΠΟΙΗΣΗ</a:t>
            </a:r>
            <a:endParaRPr lang="en-US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0738" y="1282913"/>
            <a:ext cx="114460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ΤΟ  ΠΡΟΓΡΑΜΜΑ ΠΑΡΕΧΕΙ ΤΗ ΔΥΝΑΤΟΤΗΤΑ ΣΤΟΝ ΧΡΗΣΤΗ ΝΑ ΕΠΙΛΕΞΕΙ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5114" y="2484483"/>
            <a:ext cx="11620982" cy="2199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lnSpc>
                <a:spcPct val="106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el-GR" sz="24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ΟΡΘΟΔΡΟΜΙΚΗ ΠΛΕΥΣΗ</a:t>
            </a:r>
            <a:endParaRPr lang="en-US" sz="2000" b="1" dirty="0" smtClean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marL="342900" lvl="0" indent="-342900" fontAlgn="base">
              <a:lnSpc>
                <a:spcPct val="106000"/>
              </a:lnSpc>
              <a:spcAft>
                <a:spcPts val="800"/>
              </a:spcAft>
              <a:buFont typeface="+mj-lt"/>
              <a:buAutoNum type="arabicParenR"/>
            </a:pPr>
            <a:endParaRPr lang="en-US" sz="2000" b="1" dirty="0" smtClean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marL="342900" lvl="0" indent="-342900" fontAlgn="base">
              <a:lnSpc>
                <a:spcPct val="106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ΛΟΞΟΔΡΟΜΙΚΗ ΠΛΕΥΣΗ</a:t>
            </a:r>
            <a:endParaRPr lang="en-US" sz="2000" b="1" dirty="0" smtClean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marL="342900" lvl="0" indent="-342900" fontAlgn="base">
              <a:lnSpc>
                <a:spcPct val="106000"/>
              </a:lnSpc>
              <a:spcAft>
                <a:spcPts val="800"/>
              </a:spcAft>
              <a:buFont typeface="+mj-lt"/>
              <a:buAutoNum type="arabicParenR"/>
            </a:pPr>
            <a:endParaRPr lang="en-US" sz="2000" b="1" dirty="0" smtClean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marL="342900" lvl="0" indent="-342900" fontAlgn="base">
              <a:lnSpc>
                <a:spcPct val="106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ΛΟΞΟΔΡΟΜΙΚΗ ΠΛΕΥΣΗ ΣΥΝΥΠΟΛΟΓΙΖΟΝΤΑΣ ΤΙΣ ΕΠΙΚΡΑΤΟΥΣΕΣ ΚΑΙΡΙΚΕΣ ΣΥΝΘΗΚΕΣ</a:t>
            </a:r>
            <a:endParaRPr lang="en-US" sz="2000" b="1" dirty="0">
              <a:solidFill>
                <a:schemeClr val="bg1"/>
              </a:solidFill>
              <a:effectLst/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35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994409" y="300388"/>
            <a:ext cx="10019016" cy="762137"/>
          </a:xfrm>
          <a:effectLst>
            <a:glow rad="127000">
              <a:schemeClr val="accent1">
                <a:alpha val="47000"/>
              </a:schemeClr>
            </a:glow>
          </a:effectLst>
        </p:spPr>
        <p:txBody>
          <a:bodyPr>
            <a:normAutofit/>
          </a:bodyPr>
          <a:lstStyle/>
          <a:p>
            <a:r>
              <a:rPr lang="el-GR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ΑΞΟΝΕΣ ΕΡΓΑΣΙΑΣ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33346" y="937351"/>
            <a:ext cx="38019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ΕΞΟΡΘΟΛΟΓΙΣΜΟΣ  ΛΕΙΤΟΥΡΓΙΑΣ ΠΛΟΙΟΥ </a:t>
            </a: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133346" y="1710663"/>
            <a:ext cx="31944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ΜΕΙΩΣΗ ΚΟΣΤΟΥΣ ΚΑΥΣΙΜΩΝ </a:t>
            </a:r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133346" y="2307762"/>
            <a:ext cx="33297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</a:t>
            </a:r>
            <a:r>
              <a:rPr lang="el-GR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ΠΟΧΡΕΩΤΙΚΗ ΜΕΙΩΣΗ</a:t>
            </a: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ΡΥΠΩΝ</a:t>
            </a:r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7565126" y="1148017"/>
            <a:ext cx="399561" cy="2209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7565128" y="1730714"/>
            <a:ext cx="399561" cy="2209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7565127" y="2328247"/>
            <a:ext cx="399561" cy="2209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9350" y="5429995"/>
            <a:ext cx="102837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el-GR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ΠΑΡΟΥΣΙΑΣΗ – ΥΛΟΠΟΙΗΣΗ ΜΕΘΟΔΟΥ ΥΠΟΛΟΓΙΣΜΟΥ ΤΗΣ ΠΟΡΕΙΑΣ ΤΟΥ ΠΛΟΙΟΥ 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(DIJKSTRA)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9350" y="4297252"/>
            <a:ext cx="98987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l-GR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ΜΟΝΤΕΛΟΠΟΙΗΣΗ ΠΛΟΙΟΥ – ΜΑΘΗΜΑΤΙΚΗ ΠΡΟΣΕΓΓΙΣΗ ΠΡΟΒΛΗΜΑΤΟΣ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9350" y="2991670"/>
            <a:ext cx="77153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l-GR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ΑΝΑΦΟΡΑ – ΑΝΑΛΥΣΗ ΤΩΝ ΠΟΛΛΑΠΛΩΝ ΠΑΡΑΓΟΝΤΩΝ ΠΟΥ ΕΠΗΡΕΑΖΟΥΝ ΤΗΝ ΤΕΛΙΚΗ ΠΟΡΕΙΑ ΤΟΥ ΠΛΟΙΟΥ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9350" y="1583172"/>
            <a:ext cx="7147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ΛΟΓΟΙ ΥΠΑΡΞΗΣ ΛΟΓΙΣΜΙΚΟΥ WEATHER ROUTING </a:t>
            </a:r>
            <a:endParaRPr lang="el-GR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40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2611" y="197334"/>
            <a:ext cx="11734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sz="2000" b="1" u="sng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ΣΗΜΕΙΟ ΑΝΑΧΩΡΗΣΗΣ</a:t>
            </a:r>
            <a:r>
              <a:rPr lang="el-GR" sz="20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: ΛΙΜΑΝΙ ΒΟΣΤΟΝΗΣ, CONLEY CONTAINER TERMINAL</a:t>
            </a:r>
          </a:p>
          <a:p>
            <a:pPr algn="just"/>
            <a:r>
              <a:rPr lang="el-GR" sz="20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    (42.33797, -71.02669) </a:t>
            </a:r>
          </a:p>
          <a:p>
            <a:pPr algn="just"/>
            <a:endParaRPr lang="el-GR" sz="2000" b="1" dirty="0" smtClean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sz="2000" b="1" u="sng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ΣΗΜΕΙΟ ΑΦΙΞΗΣ</a:t>
            </a:r>
            <a:r>
              <a:rPr lang="el-GR" sz="20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: ΛΙΜΑΝΙ ΛΙΣΣΑΒΟΝΑΣ, ADMINISTRAÇÃO DO PORTO DE LISBOA </a:t>
            </a:r>
          </a:p>
          <a:p>
            <a:pPr algn="just"/>
            <a:r>
              <a:rPr lang="el-GR" sz="20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    (38.69925, -9.17445)</a:t>
            </a:r>
            <a:endParaRPr lang="en-US" sz="2000" b="1" dirty="0">
              <a:effectLst/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5" name="Picture 4" descr="C:\Users\User\Pictures\Screenshots\Screenshot (14)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17622" y="2237875"/>
            <a:ext cx="10964778" cy="435543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169520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2503" y="364776"/>
            <a:ext cx="11613673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>
            <a:spAutoFit/>
          </a:bodyPr>
          <a:lstStyle/>
          <a:p>
            <a:pPr algn="ctr"/>
            <a:r>
              <a:rPr lang="el-GR" sz="32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ΟΡΘΟΔΡΟΜΙΚΗ ΠΛΕΥΣΗ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2504" y="1475788"/>
            <a:ext cx="117027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ΠΛΟΥΣ</a:t>
            </a:r>
            <a:r>
              <a:rPr lang="en-US" sz="20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l-GR" sz="20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ΠΟΥ ΠΡΑΓΜΑΤΟΠΟΙΕΙΤΑΙ ΣΕ ΤΟΞΟ ΜΙΚΡΟΤΕΡΟ ΤΩΝ 180° ΕΠΙ ΤΟΥ ΜΕΓΙΣΤΟΥ ΚΥΚΛΟΥ (ΤΗΣ ΕΠΙΦΑΝΕΙΑΣ ΤΗΣ ΓΗΣ - ΘΑΛΑΣΣΑΣ) ΠΟΥ ΕΝΩΝΕΙ ΔΥΟ ΤΟΠΟΥΣ, ΚΑΙ ΠΟΥ ΤΕΛΙΚΑ ΕΙΝΑΙ Η ΜΙΚΡΟΤΕΡΗ ΜΕΤΑΞΥ ΑΥΤΩΝ ΤΩΝ ΤΟΠΩΝ ΑΠΟΣΤΑΣΗ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282" y="2754776"/>
            <a:ext cx="4022348" cy="334138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415992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0942" y="319192"/>
            <a:ext cx="109839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ΠΑΡΟΥΣΙΑΣΗ ΥΠΟΛΟΓΙΣΜΩΝ </a:t>
            </a:r>
          </a:p>
          <a:p>
            <a:pPr algn="ctr"/>
            <a:r>
              <a:rPr lang="el-GR" sz="32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ΟΡΘΟΔΡΟΜΙΚΗΣ ΠΛΕΥΣΗΣ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1706" y="1912839"/>
            <a:ext cx="88379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u="sng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ΑΠΟΣΤΑΣΗ ΣΤΗΝ ΟΡΘΟΔΡΟΜΙΑ</a:t>
            </a:r>
          </a:p>
          <a:p>
            <a:endParaRPr lang="el-GR" sz="2000" b="1" dirty="0" smtClean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r>
              <a:rPr lang="el-GR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Law of cosines:	d =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acos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 sin </a:t>
            </a:r>
            <a:r>
              <a:rPr lang="el-GR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φ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 ⋅ sin </a:t>
            </a:r>
            <a:r>
              <a:rPr lang="el-GR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φ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 + cos </a:t>
            </a:r>
            <a:r>
              <a:rPr lang="el-GR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φ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 ⋅ cos </a:t>
            </a:r>
            <a:r>
              <a:rPr lang="el-GR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φ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 ⋅ cos </a:t>
            </a:r>
            <a:r>
              <a:rPr lang="el-GR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Δλ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) ⋅ 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</a:t>
            </a:r>
            <a:endParaRPr lang="el-GR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31706" y="3276055"/>
            <a:ext cx="1071565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u="sng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ΔΙΟΠΤΕΥΣΗ</a:t>
            </a:r>
            <a:r>
              <a:rPr lang="el-GR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endParaRPr lang="el-GR" sz="2400" dirty="0" smtClean="0">
              <a:solidFill>
                <a:schemeClr val="bg1"/>
              </a:solidFill>
            </a:endParaRPr>
          </a:p>
          <a:p>
            <a:r>
              <a:rPr lang="el-GR" sz="2400" b="1" dirty="0">
                <a:solidFill>
                  <a:schemeClr val="bg1"/>
                </a:solidFill>
              </a:rPr>
              <a:t> </a:t>
            </a:r>
            <a:r>
              <a:rPr lang="el-GR" sz="2400" b="1" dirty="0" smtClean="0">
                <a:solidFill>
                  <a:schemeClr val="bg1"/>
                </a:solidFill>
              </a:rPr>
              <a:t>          </a:t>
            </a: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θ </a:t>
            </a:r>
            <a:r>
              <a:rPr lang="el-GR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= atan2( </a:t>
            </a:r>
            <a:r>
              <a:rPr lang="el-GR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sin</a:t>
            </a:r>
            <a:r>
              <a:rPr lang="el-GR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Δλ</a:t>
            </a:r>
            <a:r>
              <a:rPr lang="el-GR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⋅ </a:t>
            </a:r>
            <a:r>
              <a:rPr lang="el-GR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cos</a:t>
            </a:r>
            <a:r>
              <a:rPr lang="el-GR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φ2 , </a:t>
            </a:r>
            <a:r>
              <a:rPr lang="el-GR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cos</a:t>
            </a:r>
            <a:r>
              <a:rPr lang="el-GR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φ1 ⋅ </a:t>
            </a:r>
            <a:r>
              <a:rPr lang="el-GR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sin</a:t>
            </a:r>
            <a:r>
              <a:rPr lang="el-GR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φ2 − </a:t>
            </a:r>
            <a:r>
              <a:rPr lang="el-GR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sin</a:t>
            </a:r>
            <a:r>
              <a:rPr lang="el-GR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φ1 ⋅ </a:t>
            </a:r>
            <a:r>
              <a:rPr lang="el-GR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cos</a:t>
            </a:r>
            <a:r>
              <a:rPr lang="el-GR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φ2 ⋅ </a:t>
            </a:r>
            <a:r>
              <a:rPr lang="el-GR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cos</a:t>
            </a:r>
            <a:r>
              <a:rPr lang="el-GR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Δλ</a:t>
            </a:r>
            <a:r>
              <a:rPr lang="el-GR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)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el-GR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φ</a:t>
            </a:r>
            <a:r>
              <a:rPr lang="el-GR" sz="2000" b="1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λ</a:t>
            </a:r>
            <a:r>
              <a:rPr lang="el-GR" sz="2000" b="1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σημείο </a:t>
            </a:r>
            <a:r>
              <a:rPr lang="el-GR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εκκίνησης, </a:t>
            </a:r>
            <a:endParaRPr lang="el-GR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el-GR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φ</a:t>
            </a:r>
            <a:r>
              <a:rPr lang="el-GR" sz="2000" b="1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l-GR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λ</a:t>
            </a:r>
            <a:r>
              <a:rPr lang="el-GR" sz="2000" b="1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τελικό σημείο  </a:t>
            </a:r>
            <a:endParaRPr lang="el-GR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el-GR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Δλ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διαφορά μήκους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04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6777" y="388905"/>
            <a:ext cx="11725890" cy="2516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l-GR" sz="2400" b="1" u="sng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ΕΝΔΙΑΜΕΣΟ ΣΗΜΕΙΟ</a:t>
            </a:r>
            <a:r>
              <a:rPr lang="el-GR" sz="24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endParaRPr lang="en-US" sz="2400" dirty="0" smtClean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l-GR" sz="24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</a:t>
            </a:r>
            <a:r>
              <a:rPr lang="el-GR" sz="2000" b="1" dirty="0" err="1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B</a:t>
            </a:r>
            <a:r>
              <a:rPr lang="el-GR" sz="2000" b="1" baseline="-25000" dirty="0" err="1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x</a:t>
            </a: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l-GR" sz="20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= </a:t>
            </a:r>
            <a:r>
              <a:rPr lang="el-GR" sz="2000" b="1" dirty="0" err="1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cos</a:t>
            </a:r>
            <a:r>
              <a:rPr lang="el-GR" sz="20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φ</a:t>
            </a:r>
            <a:r>
              <a:rPr lang="el-GR" sz="2000" b="1" baseline="-25000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2</a:t>
            </a:r>
            <a:r>
              <a:rPr lang="el-GR" sz="20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⋅ </a:t>
            </a:r>
            <a:r>
              <a:rPr lang="el-GR" sz="2000" b="1" dirty="0" err="1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cos</a:t>
            </a:r>
            <a:r>
              <a:rPr lang="el-GR" sz="20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l-GR" sz="2000" b="1" dirty="0" err="1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Δλ</a:t>
            </a:r>
            <a:endParaRPr lang="en-US" sz="2000" b="1" dirty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                        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B</a:t>
            </a:r>
            <a:r>
              <a:rPr lang="en-US" sz="2000" b="1" baseline="-25000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y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= cos </a:t>
            </a:r>
            <a:r>
              <a:rPr lang="el-GR" sz="20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φ</a:t>
            </a:r>
            <a:r>
              <a:rPr lang="en-US" sz="2000" b="1" baseline="-25000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2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⋅ sin </a:t>
            </a:r>
            <a:r>
              <a:rPr lang="el-GR" sz="2000" b="1" dirty="0" err="1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Δλ</a:t>
            </a:r>
            <a:endParaRPr lang="en-US" sz="2000" b="1" dirty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                        φ</a:t>
            </a:r>
            <a:r>
              <a:rPr lang="en-US" sz="2000" b="1" baseline="-25000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m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= atan</a:t>
            </a:r>
            <a:r>
              <a:rPr lang="en-US" sz="2000" b="1" baseline="-25000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2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( sin </a:t>
            </a:r>
            <a:r>
              <a:rPr lang="el-GR" sz="20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φ</a:t>
            </a:r>
            <a:r>
              <a:rPr lang="en-US" sz="2000" b="1" baseline="-25000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1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+ sin </a:t>
            </a:r>
            <a:r>
              <a:rPr lang="el-GR" sz="20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φ</a:t>
            </a:r>
            <a:r>
              <a:rPr lang="en-US" sz="2000" b="1" baseline="-25000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2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, √(cos </a:t>
            </a:r>
            <a:r>
              <a:rPr lang="el-GR" sz="20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φ</a:t>
            </a:r>
            <a:r>
              <a:rPr lang="en-US" sz="2000" b="1" baseline="-25000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1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+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B</a:t>
            </a:r>
            <a:r>
              <a:rPr lang="en-US" sz="2000" b="1" baseline="-25000" dirty="0" err="1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x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)² + B</a:t>
            </a:r>
            <a:r>
              <a:rPr lang="en-US" sz="2000" b="1" baseline="-25000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y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² )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                        λ</a:t>
            </a:r>
            <a:r>
              <a:rPr lang="en-US" sz="2000" b="1" baseline="-25000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m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= </a:t>
            </a:r>
            <a:r>
              <a:rPr lang="el-GR" sz="20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λ</a:t>
            </a:r>
            <a:r>
              <a:rPr lang="en-US" sz="2000" b="1" baseline="-25000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1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+ atan</a:t>
            </a:r>
            <a:r>
              <a:rPr lang="en-US" sz="2000" b="1" baseline="-25000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2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(B</a:t>
            </a:r>
            <a:r>
              <a:rPr lang="en-US" sz="2000" b="1" baseline="-25000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y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, cos(</a:t>
            </a:r>
            <a:r>
              <a:rPr lang="el-GR" sz="20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φ</a:t>
            </a:r>
            <a:r>
              <a:rPr lang="en-US" sz="2000" b="1" baseline="-25000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1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)+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B</a:t>
            </a:r>
            <a:r>
              <a:rPr lang="en-US" sz="2000" b="1" baseline="-25000" dirty="0" err="1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x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)</a:t>
            </a:r>
            <a:endParaRPr lang="en-US" sz="2000" b="1" dirty="0">
              <a:solidFill>
                <a:schemeClr val="bg1"/>
              </a:solidFill>
              <a:effectLst/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6778" y="3083132"/>
            <a:ext cx="11654589" cy="2905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l-GR" sz="110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ΠΑΡΑΔΕΙΓΜΑ ΠΑΡΟΥΣΑΣ ΕΡΓΑΣΙΑΣ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απόσταση 5128 </a:t>
            </a:r>
            <a:r>
              <a:rPr lang="el-GR" sz="2000" b="1" dirty="0" err="1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Km</a:t>
            </a:r>
            <a:endParaRPr lang="el-GR" sz="2000" b="1" dirty="0" smtClean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l-GR" sz="11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αρχική </a:t>
            </a:r>
            <a:r>
              <a:rPr lang="el-GR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διόπτευση </a:t>
            </a: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072</a:t>
            </a:r>
            <a:r>
              <a:rPr lang="el-GR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° 42′ 36″ και </a:t>
            </a: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τελική 115</a:t>
            </a:r>
            <a:r>
              <a:rPr lang="el-GR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° 15′ 55″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l-GR" sz="105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ενδιάμεσο σημείο 44</a:t>
            </a:r>
            <a:r>
              <a:rPr lang="el-GR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° 53′ 22″ N, 039° 10′ 08″ W </a:t>
            </a:r>
            <a:endParaRPr lang="el-GR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4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779" y="13692"/>
            <a:ext cx="1161448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l-GR" sz="40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ΕΠΙΠΕΔΗ ΑΠΕΙΚΟΝΙΣΗ </a:t>
            </a:r>
            <a:endParaRPr lang="en-US" sz="40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4" name="Picture 3" descr="C:\Users\User\Pictures\Screenshots\Screenshot (17)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96779" y="772361"/>
            <a:ext cx="11614484" cy="5853028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88744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User\Pictures\Screenshots\Screenshot (16)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40629" y="764340"/>
            <a:ext cx="11686675" cy="5820944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6" name="Rectangle 5"/>
          <p:cNvSpPr/>
          <p:nvPr/>
        </p:nvSpPr>
        <p:spPr>
          <a:xfrm>
            <a:off x="240629" y="81280"/>
            <a:ext cx="11686675" cy="625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l-GR" sz="32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ΣΦΑΙΡΙΚΗ ΑΠΕΙΚΟΝΙΣΗ</a:t>
            </a:r>
            <a:endParaRPr lang="en-US" sz="3200" dirty="0">
              <a:effectLst/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56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4695" y="1231785"/>
            <a:ext cx="117187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ΠΛΟΥΣ ΠΟΥ ΠΡΑΓΜΑΤΟΠΟΙΕΙ ΤΟ ΠΛΟΙΟ ΑΠΟ ΕΝΑ ΣΗΜΕΙΟ ΤΗΣ ΓΗΣ ΣΕ ΑΛΛΟ, ΠΛΕΟΝΤΑΣ ΜΕ ΣΤΑΘΕΡΗ ΠΟΡΕΙΑ ΑΚΟΛΟΥΘΩΝΤΑΣ ΜΙΑ ΚΑΜΠΥΛΗ, ΠΟΥ ΤΕΜΝΕΙ ΤΟΥΣ ΜΕΣΗΜΒΡΙΝΟΥΣ ΥΠΟ ΣΤΑΘΕΡΗ ΓΩΝΙΑ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4694" y="232522"/>
            <a:ext cx="11718757" cy="610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l-GR" sz="32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ΛΟΞΟΔΡΟΜΙΚΗ ΠΛΕΥΣΗ</a:t>
            </a:r>
            <a:endParaRPr lang="en-US" sz="32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818" y="2639029"/>
            <a:ext cx="3802914" cy="3625494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223175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48342" y="1620152"/>
                <a:ext cx="11165305" cy="47313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l-GR" sz="2000" b="1" u="sng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ΑΠΟΣΤΑΣΗ ΣΤΗΝ ΛΟΞΟΔΡΟΜΙΑ</a:t>
                </a:r>
                <a:endParaRPr lang="el-GR" sz="2000" u="sng" dirty="0" smtClean="0">
                  <a:solidFill>
                    <a:schemeClr val="bg1"/>
                  </a:solidFill>
                  <a:latin typeface="Arial" pitchFamily="34" charset="0"/>
                  <a:ea typeface="Calibri" panose="020F0502020204030204" pitchFamily="34" charset="0"/>
                  <a:cs typeface="Arial" pitchFamily="34" charset="0"/>
                </a:endParaRPr>
              </a:p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l-GR" sz="2400" b="1" dirty="0" smtClean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  </a:t>
                </a:r>
                <a:r>
                  <a:rPr lang="en-US" sz="2400" b="1" dirty="0" smtClean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:r>
                  <a:rPr lang="el-GR" sz="2000" b="1" dirty="0" err="1" smtClean="0">
                    <a:solidFill>
                      <a:schemeClr val="bg1"/>
                    </a:solidFill>
                    <a:latin typeface="Arial" pitchFamily="34" charset="0"/>
                    <a:ea typeface="Calibri" panose="020F0502020204030204" pitchFamily="34" charset="0"/>
                    <a:cs typeface="Arial" pitchFamily="34" charset="0"/>
                  </a:rPr>
                  <a:t>Δψ</a:t>
                </a:r>
                <a:r>
                  <a:rPr lang="el-GR" sz="2000" b="1" dirty="0" smtClean="0">
                    <a:solidFill>
                      <a:schemeClr val="bg1"/>
                    </a:solidFill>
                    <a:latin typeface="Arial" pitchFamily="34" charset="0"/>
                    <a:ea typeface="Calibri" panose="020F0502020204030204" pitchFamily="34" charset="0"/>
                    <a:cs typeface="Arial" pitchFamily="34" charset="0"/>
                  </a:rPr>
                  <a:t> </a:t>
                </a:r>
                <a:r>
                  <a:rPr lang="el-GR" sz="2000" b="1" dirty="0">
                    <a:solidFill>
                      <a:schemeClr val="bg1"/>
                    </a:solidFill>
                    <a:latin typeface="Arial" pitchFamily="34" charset="0"/>
                    <a:ea typeface="Calibri" panose="020F0502020204030204" pitchFamily="34" charset="0"/>
                    <a:cs typeface="Arial" pitchFamily="34" charset="0"/>
                  </a:rPr>
                  <a:t>= </a:t>
                </a:r>
                <a:r>
                  <a:rPr lang="el-GR" sz="2000" b="1" dirty="0" err="1">
                    <a:solidFill>
                      <a:schemeClr val="bg1"/>
                    </a:solidFill>
                    <a:latin typeface="Arial" pitchFamily="34" charset="0"/>
                    <a:ea typeface="Calibri" panose="020F0502020204030204" pitchFamily="34" charset="0"/>
                    <a:cs typeface="Arial" pitchFamily="34" charset="0"/>
                  </a:rPr>
                  <a:t>ln</a:t>
                </a:r>
                <a:r>
                  <a:rPr lang="el-GR" sz="2000" b="1" dirty="0">
                    <a:solidFill>
                      <a:schemeClr val="bg1"/>
                    </a:solidFill>
                    <a:latin typeface="Arial" pitchFamily="34" charset="0"/>
                    <a:ea typeface="Calibri" panose="020F0502020204030204" pitchFamily="34" charset="0"/>
                    <a:cs typeface="Arial" pitchFamily="34" charset="0"/>
                  </a:rPr>
                  <a:t> (</a:t>
                </a:r>
                <a:r>
                  <a:rPr lang="el-GR" sz="2000" b="1" dirty="0" err="1">
                    <a:solidFill>
                      <a:schemeClr val="bg1"/>
                    </a:solidFill>
                    <a:latin typeface="Arial" pitchFamily="34" charset="0"/>
                    <a:ea typeface="Calibri" panose="020F0502020204030204" pitchFamily="34" charset="0"/>
                    <a:cs typeface="Arial" pitchFamily="34" charset="0"/>
                  </a:rPr>
                  <a:t>tan</a:t>
                </a:r>
                <a:r>
                  <a:rPr lang="el-GR" sz="2000" b="1" dirty="0">
                    <a:solidFill>
                      <a:schemeClr val="bg1"/>
                    </a:solidFill>
                    <a:latin typeface="Arial" pitchFamily="34" charset="0"/>
                    <a:ea typeface="Calibri" panose="020F0502020204030204" pitchFamily="34" charset="0"/>
                    <a:cs typeface="Arial" pitchFamily="34" charset="0"/>
                  </a:rPr>
                  <a:t> (π / 4 + φ</a:t>
                </a:r>
                <a:r>
                  <a:rPr lang="el-GR" sz="2000" b="1" baseline="-25000" dirty="0">
                    <a:solidFill>
                      <a:schemeClr val="bg1"/>
                    </a:solidFill>
                    <a:latin typeface="Arial" pitchFamily="34" charset="0"/>
                    <a:ea typeface="Calibri" panose="020F0502020204030204" pitchFamily="34" charset="0"/>
                    <a:cs typeface="Arial" pitchFamily="34" charset="0"/>
                  </a:rPr>
                  <a:t>2</a:t>
                </a:r>
                <a:r>
                  <a:rPr lang="el-GR" sz="2000" b="1" dirty="0">
                    <a:solidFill>
                      <a:schemeClr val="bg1"/>
                    </a:solidFill>
                    <a:latin typeface="Arial" pitchFamily="34" charset="0"/>
                    <a:ea typeface="Calibri" panose="020F0502020204030204" pitchFamily="34" charset="0"/>
                    <a:cs typeface="Arial" pitchFamily="34" charset="0"/>
                  </a:rPr>
                  <a:t> / 2) / </a:t>
                </a:r>
                <a:r>
                  <a:rPr lang="el-GR" sz="2000" b="1" dirty="0" err="1">
                    <a:solidFill>
                      <a:schemeClr val="bg1"/>
                    </a:solidFill>
                    <a:latin typeface="Arial" pitchFamily="34" charset="0"/>
                    <a:ea typeface="Calibri" panose="020F0502020204030204" pitchFamily="34" charset="0"/>
                    <a:cs typeface="Arial" pitchFamily="34" charset="0"/>
                  </a:rPr>
                  <a:t>tan</a:t>
                </a:r>
                <a:r>
                  <a:rPr lang="el-GR" sz="2000" b="1" dirty="0">
                    <a:solidFill>
                      <a:schemeClr val="bg1"/>
                    </a:solidFill>
                    <a:latin typeface="Arial" pitchFamily="34" charset="0"/>
                    <a:ea typeface="Calibri" panose="020F0502020204030204" pitchFamily="34" charset="0"/>
                    <a:cs typeface="Arial" pitchFamily="34" charset="0"/>
                  </a:rPr>
                  <a:t> (π / 4 + φ</a:t>
                </a:r>
                <a:r>
                  <a:rPr lang="el-GR" sz="2000" b="1" baseline="-25000" dirty="0">
                    <a:solidFill>
                      <a:schemeClr val="bg1"/>
                    </a:solidFill>
                    <a:latin typeface="Arial" pitchFamily="34" charset="0"/>
                    <a:ea typeface="Calibri" panose="020F0502020204030204" pitchFamily="34" charset="0"/>
                    <a:cs typeface="Arial" pitchFamily="34" charset="0"/>
                  </a:rPr>
                  <a:t>1</a:t>
                </a:r>
                <a:r>
                  <a:rPr lang="el-GR" sz="2000" b="1" dirty="0">
                    <a:solidFill>
                      <a:schemeClr val="bg1"/>
                    </a:solidFill>
                    <a:latin typeface="Arial" pitchFamily="34" charset="0"/>
                    <a:ea typeface="Calibri" panose="020F0502020204030204" pitchFamily="34" charset="0"/>
                    <a:cs typeface="Arial" pitchFamily="34" charset="0"/>
                  </a:rPr>
                  <a:t> / 2</a:t>
                </a:r>
                <a:r>
                  <a:rPr lang="el-GR" sz="2000" b="1" dirty="0" smtClean="0">
                    <a:solidFill>
                      <a:schemeClr val="bg1"/>
                    </a:solidFill>
                    <a:latin typeface="Arial" pitchFamily="34" charset="0"/>
                    <a:ea typeface="Calibri" panose="020F0502020204030204" pitchFamily="34" charset="0"/>
                    <a:cs typeface="Arial" pitchFamily="34" charset="0"/>
                  </a:rPr>
                  <a:t>))  </a:t>
                </a:r>
                <a:r>
                  <a:rPr lang="en-US" sz="2000" b="1" dirty="0" smtClean="0">
                    <a:solidFill>
                      <a:schemeClr val="bg1"/>
                    </a:solidFill>
                    <a:latin typeface="Arial" pitchFamily="34" charset="0"/>
                    <a:ea typeface="Calibri" panose="020F0502020204030204" pitchFamily="34" charset="0"/>
                    <a:cs typeface="Arial" pitchFamily="34" charset="0"/>
                  </a:rPr>
                  <a:t> </a:t>
                </a: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l-GR" sz="2000" b="1" dirty="0" smtClean="0">
                    <a:solidFill>
                      <a:schemeClr val="bg1"/>
                    </a:solidFill>
                    <a:latin typeface="Arial" pitchFamily="34" charset="0"/>
                    <a:ea typeface="Calibri" panose="020F0502020204030204" pitchFamily="34" charset="0"/>
                    <a:cs typeface="Arial" pitchFamily="34" charset="0"/>
                  </a:rPr>
                  <a:t>(«</a:t>
                </a:r>
                <a:r>
                  <a:rPr lang="el-GR" sz="2000" b="1" dirty="0">
                    <a:solidFill>
                      <a:schemeClr val="bg1"/>
                    </a:solidFill>
                    <a:latin typeface="Arial" pitchFamily="34" charset="0"/>
                    <a:ea typeface="Calibri" panose="020F0502020204030204" pitchFamily="34" charset="0"/>
                    <a:cs typeface="Arial" pitchFamily="34" charset="0"/>
                  </a:rPr>
                  <a:t>προβολική» διαφορά γεωγραφικού </a:t>
                </a:r>
                <a:r>
                  <a:rPr lang="el-GR" sz="2000" b="1" dirty="0" smtClean="0">
                    <a:solidFill>
                      <a:schemeClr val="bg1"/>
                    </a:solidFill>
                    <a:latin typeface="Arial" pitchFamily="34" charset="0"/>
                    <a:ea typeface="Calibri" panose="020F0502020204030204" pitchFamily="34" charset="0"/>
                    <a:cs typeface="Arial" pitchFamily="34" charset="0"/>
                  </a:rPr>
                  <a:t>πλάτους)</a:t>
                </a:r>
                <a:endParaRPr lang="en-US" sz="2000" b="1" dirty="0" smtClean="0">
                  <a:solidFill>
                    <a:schemeClr val="bg1"/>
                  </a:solidFill>
                  <a:latin typeface="Arial" pitchFamily="34" charset="0"/>
                  <a:ea typeface="Calibri" panose="020F0502020204030204" pitchFamily="34" charset="0"/>
                  <a:cs typeface="Arial" pitchFamily="34" charset="0"/>
                </a:endParaRP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000" b="1" dirty="0" smtClean="0">
                    <a:solidFill>
                      <a:schemeClr val="bg1"/>
                    </a:solidFill>
                    <a:latin typeface="Arial" pitchFamily="34" charset="0"/>
                    <a:ea typeface="Calibri" panose="020F0502020204030204" pitchFamily="34" charset="0"/>
                    <a:cs typeface="Arial" pitchFamily="34" charset="0"/>
                  </a:rPr>
                  <a:t>							</a:t>
                </a:r>
                <a:r>
                  <a:rPr lang="el-GR" sz="2000" b="1" dirty="0" smtClean="0">
                    <a:solidFill>
                      <a:schemeClr val="bg1"/>
                    </a:solidFill>
                    <a:latin typeface="Arial" pitchFamily="34" charset="0"/>
                    <a:ea typeface="Calibri" panose="020F0502020204030204" pitchFamily="34" charset="0"/>
                    <a:cs typeface="Arial" pitchFamily="34" charset="0"/>
                  </a:rPr>
                  <a:t>q </a:t>
                </a:r>
                <a:r>
                  <a:rPr lang="el-GR" sz="2000" b="1" dirty="0">
                    <a:solidFill>
                      <a:schemeClr val="bg1"/>
                    </a:solidFill>
                    <a:latin typeface="Arial" pitchFamily="34" charset="0"/>
                    <a:ea typeface="Calibri" panose="020F0502020204030204" pitchFamily="34" charset="0"/>
                    <a:cs typeface="Arial" pitchFamily="34" charset="0"/>
                  </a:rPr>
                  <a:t>= </a:t>
                </a:r>
                <a:r>
                  <a:rPr lang="el-GR" sz="2000" b="1" dirty="0" err="1">
                    <a:solidFill>
                      <a:schemeClr val="bg1"/>
                    </a:solidFill>
                    <a:latin typeface="Arial" pitchFamily="34" charset="0"/>
                    <a:ea typeface="Calibri" panose="020F0502020204030204" pitchFamily="34" charset="0"/>
                    <a:cs typeface="Arial" pitchFamily="34" charset="0"/>
                  </a:rPr>
                  <a:t>Δφ</a:t>
                </a:r>
                <a:r>
                  <a:rPr lang="el-GR" sz="2000" b="1" dirty="0">
                    <a:solidFill>
                      <a:schemeClr val="bg1"/>
                    </a:solidFill>
                    <a:latin typeface="Arial" pitchFamily="34" charset="0"/>
                    <a:ea typeface="Calibri" panose="020F0502020204030204" pitchFamily="34" charset="0"/>
                    <a:cs typeface="Arial" pitchFamily="34" charset="0"/>
                  </a:rPr>
                  <a:t> / </a:t>
                </a:r>
                <a:r>
                  <a:rPr lang="el-GR" sz="2000" b="1" dirty="0" err="1">
                    <a:solidFill>
                      <a:schemeClr val="bg1"/>
                    </a:solidFill>
                    <a:latin typeface="Arial" pitchFamily="34" charset="0"/>
                    <a:ea typeface="Calibri" panose="020F0502020204030204" pitchFamily="34" charset="0"/>
                    <a:cs typeface="Arial" pitchFamily="34" charset="0"/>
                  </a:rPr>
                  <a:t>Δψ</a:t>
                </a:r>
                <a:r>
                  <a:rPr lang="el-GR" sz="2000" b="1" dirty="0">
                    <a:solidFill>
                      <a:schemeClr val="bg1"/>
                    </a:solidFill>
                    <a:latin typeface="Arial" pitchFamily="34" charset="0"/>
                    <a:ea typeface="Calibri" panose="020F0502020204030204" pitchFamily="34" charset="0"/>
                    <a:cs typeface="Arial" pitchFamily="34" charset="0"/>
                  </a:rPr>
                  <a:t> </a:t>
                </a:r>
                <a:endParaRPr lang="en-US" sz="2000" b="1" dirty="0">
                  <a:solidFill>
                    <a:schemeClr val="bg1"/>
                  </a:solidFill>
                  <a:latin typeface="Arial" pitchFamily="34" charset="0"/>
                  <a:ea typeface="Calibri" panose="020F0502020204030204" pitchFamily="34" charset="0"/>
                  <a:cs typeface="Arial" pitchFamily="34" charset="0"/>
                </a:endParaRPr>
              </a:p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000" b="1" dirty="0" smtClean="0">
                    <a:solidFill>
                      <a:schemeClr val="bg1"/>
                    </a:solidFill>
                    <a:latin typeface="Arial" pitchFamily="34" charset="0"/>
                    <a:ea typeface="Calibri" panose="020F0502020204030204" pitchFamily="34" charset="0"/>
                    <a:cs typeface="Arial" pitchFamily="34" charset="0"/>
                  </a:rPr>
                  <a:t>                </a:t>
                </a:r>
                <a:r>
                  <a:rPr lang="el-GR" sz="2000" b="1" dirty="0" smtClean="0">
                    <a:solidFill>
                      <a:schemeClr val="bg1"/>
                    </a:solidFill>
                    <a:latin typeface="Arial" pitchFamily="34" charset="0"/>
                    <a:ea typeface="Calibri" panose="020F0502020204030204" pitchFamily="34" charset="0"/>
                    <a:cs typeface="Arial" pitchFamily="34" charset="0"/>
                  </a:rPr>
                  <a:t>d </a:t>
                </a:r>
                <a:r>
                  <a:rPr lang="el-GR" sz="2000" b="1" dirty="0">
                    <a:solidFill>
                      <a:schemeClr val="bg1"/>
                    </a:solidFill>
                    <a:latin typeface="Arial" pitchFamily="34" charset="0"/>
                    <a:ea typeface="Calibri" panose="020F0502020204030204" pitchFamily="34" charset="0"/>
                    <a:cs typeface="Arial" pitchFamily="34" charset="0"/>
                  </a:rPr>
                  <a:t>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itchFamily="34" charset="0"/>
                          </a:rPr>
                        </m:ctrlPr>
                      </m:radPr>
                      <m:deg/>
                      <m:e>
                        <m:r>
                          <a:rPr lang="el-GR" sz="2000" b="1">
                            <a:solidFill>
                              <a:schemeClr val="bg1"/>
                            </a:solidFill>
                            <a:latin typeface="Cambria Math"/>
                            <a:ea typeface="Calibri" panose="020F0502020204030204" pitchFamily="34" charset="0"/>
                            <a:cs typeface="Arial" pitchFamily="34" charset="0"/>
                          </a:rPr>
                          <m:t>(</m:t>
                        </m:r>
                        <m:r>
                          <a:rPr lang="el-GR" sz="2000" b="1" i="1">
                            <a:solidFill>
                              <a:schemeClr val="bg1"/>
                            </a:solidFill>
                            <a:latin typeface="Cambria Math"/>
                            <a:ea typeface="Calibri" panose="020F0502020204030204" pitchFamily="34" charset="0"/>
                            <a:cs typeface="Arial" pitchFamily="34" charset="0"/>
                          </a:rPr>
                          <m:t>𝚫𝛗</m:t>
                        </m:r>
                        <m:r>
                          <a:rPr lang="el-GR" sz="2000" b="1">
                            <a:solidFill>
                              <a:schemeClr val="bg1"/>
                            </a:solidFill>
                            <a:latin typeface="Cambria Math"/>
                            <a:ea typeface="Calibri" panose="020F0502020204030204" pitchFamily="34" charset="0"/>
                            <a:cs typeface="Arial" pitchFamily="34" charset="0"/>
                          </a:rPr>
                          <m:t>² + </m:t>
                        </m:r>
                        <m:r>
                          <a:rPr lang="el-GR" sz="2000" b="1" i="1">
                            <a:solidFill>
                              <a:schemeClr val="bg1"/>
                            </a:solidFill>
                            <a:latin typeface="Cambria Math"/>
                            <a:ea typeface="Calibri" panose="020F0502020204030204" pitchFamily="34" charset="0"/>
                            <a:cs typeface="Arial" pitchFamily="34" charset="0"/>
                          </a:rPr>
                          <m:t>𝐪</m:t>
                        </m:r>
                        <m:r>
                          <a:rPr lang="el-GR" sz="2000" b="1">
                            <a:solidFill>
                              <a:schemeClr val="bg1"/>
                            </a:solidFill>
                            <a:latin typeface="Cambria Math"/>
                            <a:ea typeface="Calibri" panose="020F0502020204030204" pitchFamily="34" charset="0"/>
                            <a:cs typeface="Arial" pitchFamily="34" charset="0"/>
                          </a:rPr>
                          <m:t>²⋅</m:t>
                        </m:r>
                        <m:r>
                          <a:rPr lang="el-GR" sz="2000" b="1" i="1">
                            <a:solidFill>
                              <a:schemeClr val="bg1"/>
                            </a:solidFill>
                            <a:latin typeface="Cambria Math"/>
                            <a:ea typeface="Calibri" panose="020F0502020204030204" pitchFamily="34" charset="0"/>
                            <a:cs typeface="Arial" pitchFamily="34" charset="0"/>
                          </a:rPr>
                          <m:t>𝚫𝛌</m:t>
                        </m:r>
                        <m:r>
                          <a:rPr lang="el-GR" sz="2000" b="1">
                            <a:solidFill>
                              <a:schemeClr val="bg1"/>
                            </a:solidFill>
                            <a:latin typeface="Cambria Math"/>
                            <a:ea typeface="Calibri" panose="020F0502020204030204" pitchFamily="34" charset="0"/>
                            <a:cs typeface="Arial" pitchFamily="34" charset="0"/>
                          </a:rPr>
                          <m:t>²) </m:t>
                        </m:r>
                      </m:e>
                    </m:rad>
                  </m:oMath>
                </a14:m>
                <a:r>
                  <a:rPr lang="el-GR" sz="2000" b="1" dirty="0">
                    <a:solidFill>
                      <a:schemeClr val="bg1"/>
                    </a:solidFill>
                    <a:latin typeface="Arial" pitchFamily="34" charset="0"/>
                    <a:ea typeface="Calibri" panose="020F0502020204030204" pitchFamily="34" charset="0"/>
                    <a:cs typeface="Arial" pitchFamily="34" charset="0"/>
                  </a:rPr>
                  <a:t> ⋅ R    						</a:t>
                </a:r>
              </a:p>
              <a:p>
                <a:pPr algn="just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l-GR" sz="2000" b="1" dirty="0">
                    <a:solidFill>
                      <a:schemeClr val="bg1"/>
                    </a:solidFill>
                    <a:latin typeface="Arial" pitchFamily="34" charset="0"/>
                    <a:ea typeface="Calibri" panose="020F0502020204030204" pitchFamily="34" charset="0"/>
                    <a:cs typeface="Arial" pitchFamily="34" charset="0"/>
                  </a:rPr>
                  <a:t>(Πυθαγόρειο Θεώρημα)</a:t>
                </a:r>
                <a:endParaRPr lang="en-US" sz="2000" b="1" dirty="0">
                  <a:solidFill>
                    <a:schemeClr val="bg1"/>
                  </a:solidFill>
                  <a:latin typeface="Arial" pitchFamily="34" charset="0"/>
                  <a:ea typeface="Calibri" panose="020F0502020204030204" pitchFamily="34" charset="0"/>
                  <a:cs typeface="Arial" pitchFamily="34" charset="0"/>
                </a:endParaRPr>
              </a:p>
              <a:p>
                <a:endParaRPr lang="el-GR" sz="1200" b="1" dirty="0">
                  <a:solidFill>
                    <a:schemeClr val="bg1"/>
                  </a:solidFill>
                  <a:latin typeface="Arial" pitchFamily="34" charset="0"/>
                  <a:ea typeface="Calibri" panose="020F0502020204030204" pitchFamily="34" charset="0"/>
                  <a:cs typeface="Arial" pitchFamily="34" charset="0"/>
                </a:endParaRPr>
              </a:p>
              <a:p>
                <a:r>
                  <a:rPr lang="el-GR" sz="2000" b="1" dirty="0" smtClean="0">
                    <a:solidFill>
                      <a:schemeClr val="bg1"/>
                    </a:solidFill>
                    <a:latin typeface="Arial" pitchFamily="34" charset="0"/>
                    <a:ea typeface="Calibri" panose="020F0502020204030204" pitchFamily="34" charset="0"/>
                    <a:cs typeface="Arial" pitchFamily="34" charset="0"/>
                  </a:rPr>
                  <a:t>φ</a:t>
                </a:r>
                <a:r>
                  <a:rPr lang="en-US" sz="2000" b="1" dirty="0">
                    <a:solidFill>
                      <a:schemeClr val="bg1"/>
                    </a:solidFill>
                    <a:latin typeface="Arial" pitchFamily="34" charset="0"/>
                    <a:ea typeface="Calibri" panose="020F0502020204030204" pitchFamily="34" charset="0"/>
                    <a:cs typeface="Arial" pitchFamily="34" charset="0"/>
                  </a:rPr>
                  <a:t>:</a:t>
                </a:r>
                <a:r>
                  <a:rPr lang="el-GR" sz="2000" b="1" dirty="0">
                    <a:solidFill>
                      <a:schemeClr val="bg1"/>
                    </a:solidFill>
                    <a:latin typeface="Arial" pitchFamily="34" charset="0"/>
                    <a:ea typeface="Calibri" panose="020F0502020204030204" pitchFamily="34" charset="0"/>
                    <a:cs typeface="Arial" pitchFamily="34" charset="0"/>
                  </a:rPr>
                  <a:t> γεωγραφικό </a:t>
                </a:r>
                <a:r>
                  <a:rPr lang="el-GR" sz="2000" b="1" dirty="0" smtClean="0">
                    <a:solidFill>
                      <a:schemeClr val="bg1"/>
                    </a:solidFill>
                    <a:latin typeface="Arial" pitchFamily="34" charset="0"/>
                    <a:ea typeface="Calibri" panose="020F0502020204030204" pitchFamily="34" charset="0"/>
                    <a:cs typeface="Arial" pitchFamily="34" charset="0"/>
                  </a:rPr>
                  <a:t>πλάτος </a:t>
                </a:r>
                <a:r>
                  <a:rPr lang="en-US" sz="2000" b="1" dirty="0" smtClean="0">
                    <a:solidFill>
                      <a:schemeClr val="bg1"/>
                    </a:solidFill>
                    <a:latin typeface="Arial" pitchFamily="34" charset="0"/>
                    <a:ea typeface="Calibri" panose="020F0502020204030204" pitchFamily="34" charset="0"/>
                    <a:cs typeface="Arial" pitchFamily="34" charset="0"/>
                  </a:rPr>
                  <a:t>											</a:t>
                </a:r>
                <a:r>
                  <a:rPr lang="el-GR" sz="2000" b="1" dirty="0" smtClean="0">
                    <a:solidFill>
                      <a:schemeClr val="bg1"/>
                    </a:solidFill>
                    <a:latin typeface="Arial" pitchFamily="34" charset="0"/>
                    <a:ea typeface="Calibri" panose="020F0502020204030204" pitchFamily="34" charset="0"/>
                    <a:cs typeface="Arial" pitchFamily="34" charset="0"/>
                  </a:rPr>
                  <a:t>λ</a:t>
                </a:r>
                <a:r>
                  <a:rPr lang="en-US" sz="2000" b="1" dirty="0">
                    <a:solidFill>
                      <a:schemeClr val="bg1"/>
                    </a:solidFill>
                    <a:latin typeface="Arial" pitchFamily="34" charset="0"/>
                    <a:ea typeface="Calibri" panose="020F0502020204030204" pitchFamily="34" charset="0"/>
                    <a:cs typeface="Arial" pitchFamily="34" charset="0"/>
                  </a:rPr>
                  <a:t>:</a:t>
                </a:r>
                <a:r>
                  <a:rPr lang="el-GR" sz="2000" b="1" dirty="0">
                    <a:solidFill>
                      <a:schemeClr val="bg1"/>
                    </a:solidFill>
                    <a:latin typeface="Arial" pitchFamily="34" charset="0"/>
                    <a:ea typeface="Calibri" panose="020F0502020204030204" pitchFamily="34" charset="0"/>
                    <a:cs typeface="Arial" pitchFamily="34" charset="0"/>
                  </a:rPr>
                  <a:t>γεωγραφικό μήκος</a:t>
                </a:r>
                <a:r>
                  <a:rPr lang="el-GR" sz="2000" b="1" dirty="0" smtClean="0">
                    <a:solidFill>
                      <a:schemeClr val="bg1"/>
                    </a:solidFill>
                    <a:latin typeface="Arial" pitchFamily="34" charset="0"/>
                    <a:ea typeface="Calibri" panose="020F0502020204030204" pitchFamily="34" charset="0"/>
                    <a:cs typeface="Arial" pitchFamily="34" charset="0"/>
                  </a:rPr>
                  <a:t>,</a:t>
                </a:r>
                <a:endParaRPr lang="en-US" sz="2000" b="1" dirty="0" smtClean="0">
                  <a:solidFill>
                    <a:schemeClr val="bg1"/>
                  </a:solidFill>
                  <a:latin typeface="Arial" pitchFamily="34" charset="0"/>
                  <a:ea typeface="Calibri" panose="020F0502020204030204" pitchFamily="34" charset="0"/>
                  <a:cs typeface="Arial" pitchFamily="34" charset="0"/>
                </a:endParaRPr>
              </a:p>
              <a:p>
                <a:endParaRPr lang="en-US" sz="1200" b="1" dirty="0" smtClean="0">
                  <a:solidFill>
                    <a:schemeClr val="bg1"/>
                  </a:solidFill>
                  <a:latin typeface="Arial" pitchFamily="34" charset="0"/>
                  <a:ea typeface="Calibri" panose="020F0502020204030204" pitchFamily="34" charset="0"/>
                  <a:cs typeface="Arial" pitchFamily="34" charset="0"/>
                </a:endParaRPr>
              </a:p>
              <a:p>
                <a:r>
                  <a:rPr lang="el-GR" sz="2000" b="1" dirty="0" err="1" smtClean="0">
                    <a:solidFill>
                      <a:schemeClr val="bg1"/>
                    </a:solidFill>
                    <a:latin typeface="Arial" pitchFamily="34" charset="0"/>
                    <a:ea typeface="Calibri" panose="020F0502020204030204" pitchFamily="34" charset="0"/>
                    <a:cs typeface="Arial" pitchFamily="34" charset="0"/>
                  </a:rPr>
                  <a:t>Δλ</a:t>
                </a:r>
                <a:r>
                  <a:rPr lang="en-US" sz="2000" b="1" dirty="0">
                    <a:solidFill>
                      <a:schemeClr val="bg1"/>
                    </a:solidFill>
                    <a:latin typeface="Arial" pitchFamily="34" charset="0"/>
                    <a:ea typeface="Calibri" panose="020F0502020204030204" pitchFamily="34" charset="0"/>
                    <a:cs typeface="Arial" pitchFamily="34" charset="0"/>
                  </a:rPr>
                  <a:t>:</a:t>
                </a:r>
                <a:r>
                  <a:rPr lang="el-GR" sz="2000" b="1" dirty="0">
                    <a:solidFill>
                      <a:schemeClr val="bg1"/>
                    </a:solidFill>
                    <a:latin typeface="Arial" pitchFamily="34" charset="0"/>
                    <a:ea typeface="Calibri" panose="020F0502020204030204" pitchFamily="34" charset="0"/>
                    <a:cs typeface="Arial" pitchFamily="34" charset="0"/>
                  </a:rPr>
                  <a:t>συντομότερη διαδρομή (&lt;180°),  </a:t>
                </a:r>
                <a:r>
                  <a:rPr lang="en-US" sz="2000" b="1" dirty="0" smtClean="0">
                    <a:solidFill>
                      <a:schemeClr val="bg1"/>
                    </a:solidFill>
                    <a:latin typeface="Arial" pitchFamily="34" charset="0"/>
                    <a:ea typeface="Calibri" panose="020F0502020204030204" pitchFamily="34" charset="0"/>
                    <a:cs typeface="Arial" pitchFamily="34" charset="0"/>
                  </a:rPr>
                  <a:t>								</a:t>
                </a:r>
                <a:r>
                  <a:rPr lang="el-GR" sz="2000" b="1" dirty="0" smtClean="0">
                    <a:solidFill>
                      <a:schemeClr val="bg1"/>
                    </a:solidFill>
                    <a:latin typeface="Arial" pitchFamily="34" charset="0"/>
                    <a:ea typeface="Calibri" panose="020F0502020204030204" pitchFamily="34" charset="0"/>
                    <a:cs typeface="Arial" pitchFamily="34" charset="0"/>
                  </a:rPr>
                  <a:t>R</a:t>
                </a:r>
                <a:r>
                  <a:rPr lang="en-US" sz="2000" b="1" dirty="0">
                    <a:solidFill>
                      <a:schemeClr val="bg1"/>
                    </a:solidFill>
                    <a:latin typeface="Arial" pitchFamily="34" charset="0"/>
                    <a:ea typeface="Calibri" panose="020F0502020204030204" pitchFamily="34" charset="0"/>
                    <a:cs typeface="Arial" pitchFamily="34" charset="0"/>
                  </a:rPr>
                  <a:t>=6.371Km:</a:t>
                </a:r>
                <a:r>
                  <a:rPr lang="el-GR" sz="2000" b="1" dirty="0">
                    <a:solidFill>
                      <a:schemeClr val="bg1"/>
                    </a:solidFill>
                    <a:latin typeface="Arial" pitchFamily="34" charset="0"/>
                    <a:ea typeface="Calibri" panose="020F0502020204030204" pitchFamily="34" charset="0"/>
                    <a:cs typeface="Arial" pitchFamily="34" charset="0"/>
                  </a:rPr>
                  <a:t>η ακτίνα της Γης, </a:t>
                </a:r>
                <a:endParaRPr lang="en-US" sz="2000" b="1" dirty="0" smtClean="0">
                  <a:solidFill>
                    <a:schemeClr val="bg1"/>
                  </a:solidFill>
                  <a:latin typeface="Arial" pitchFamily="34" charset="0"/>
                  <a:ea typeface="Calibri" panose="020F0502020204030204" pitchFamily="34" charset="0"/>
                  <a:cs typeface="Arial" pitchFamily="34" charset="0"/>
                </a:endParaRPr>
              </a:p>
              <a:p>
                <a:endParaRPr lang="en-US" sz="2000" b="1" dirty="0">
                  <a:solidFill>
                    <a:schemeClr val="bg1"/>
                  </a:solidFill>
                  <a:latin typeface="Arial" pitchFamily="34" charset="0"/>
                  <a:ea typeface="Calibri" panose="020F0502020204030204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342" y="1620152"/>
                <a:ext cx="11165305" cy="4731360"/>
              </a:xfrm>
              <a:prstGeom prst="rect">
                <a:avLst/>
              </a:prstGeom>
              <a:blipFill rotWithShape="0">
                <a:blip r:embed="rId3"/>
                <a:stretch>
                  <a:fillRect l="-546" t="-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348342" y="199349"/>
            <a:ext cx="111653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ΠΑΡΟΥΣΙΑΣΗ ΥΠΟΛΟΓΙΣΜΩΝ </a:t>
            </a:r>
          </a:p>
          <a:p>
            <a:pPr algn="ctr"/>
            <a:r>
              <a:rPr lang="el-GR" sz="32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ΛΟΞΟΔΡΟΜΙΚΗΣ ΠΛΕΥΣΗΣ</a:t>
            </a:r>
            <a:endParaRPr lang="en-US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09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6779" y="299562"/>
            <a:ext cx="11494168" cy="2799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l-GR" sz="2400" b="1" u="sng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ΔΙΟΠΤΕΥΣΗ</a:t>
            </a:r>
            <a:endParaRPr lang="el-GR" sz="2400" b="1" u="sng" dirty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ΛΟΞΟΔΡΟΜΙΚΗ ΓΡΑΜΜΗ ΠΟΥ ΕΝΩΝΕΙ ΔΥΟ ΚΟΜΒΟΥΣ, ΕΥΘΕΙΑ ΓΡΑΜΜΗ ΠΑΝΩ ΣΕ ΧΑΡΤΗ, ΜΕ ΣΤΑΘΕΡΗ ΓΩΝΙΑ Θ ΠΑΝΩ ΣΤΗΝ ΠΡΟΒΟΛΗ ΙΣΗ ΜΕ ΤΗ ΦΕΡΟΥΣΑ ΠΥΞΙΔΑ</a:t>
            </a:r>
            <a:endParaRPr lang="en-US" sz="2000" b="1" dirty="0" smtClean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sz="2000" b="1" dirty="0" err="1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Δψ</a:t>
            </a: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l-GR" sz="20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= </a:t>
            </a:r>
            <a:r>
              <a:rPr lang="el-GR" sz="2000" b="1" dirty="0" err="1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ln</a:t>
            </a:r>
            <a:r>
              <a:rPr lang="el-GR" sz="20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( tan(π/4 + φ</a:t>
            </a:r>
            <a:r>
              <a:rPr lang="el-GR" sz="2000" b="1" baseline="-25000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2</a:t>
            </a:r>
            <a:r>
              <a:rPr lang="el-GR" sz="20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/2) / tan(π/4 + φ</a:t>
            </a:r>
            <a:r>
              <a:rPr lang="el-GR" sz="2000" b="1" baseline="-25000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1</a:t>
            </a:r>
            <a:r>
              <a:rPr lang="el-GR" sz="20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/2) </a:t>
            </a: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(«</a:t>
            </a:r>
            <a:r>
              <a:rPr lang="el-GR" sz="20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προβολική» διαφορά γεωγραφικού πλάτους)</a:t>
            </a:r>
            <a:endParaRPr lang="en-US" sz="2000" b="1" dirty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θ </a:t>
            </a:r>
            <a:r>
              <a:rPr lang="el-GR" sz="20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= atan2(Δλ, </a:t>
            </a:r>
            <a:r>
              <a:rPr lang="el-GR" sz="2000" b="1" dirty="0" err="1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Δψ</a:t>
            </a:r>
            <a:r>
              <a:rPr lang="el-GR" sz="20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)	</a:t>
            </a:r>
            <a:endParaRPr lang="en-US" sz="2000" b="1" dirty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6779" y="3485973"/>
            <a:ext cx="11556554" cy="3098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b="1" u="sng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ΕΝΔΙΑΜΕΣΟ ΣΗΜΕΙΟ</a:t>
            </a:r>
          </a:p>
          <a:p>
            <a:pPr indent="457200" algn="just">
              <a:lnSpc>
                <a:spcPct val="115000"/>
              </a:lnSpc>
              <a:spcAft>
                <a:spcPts val="1000"/>
              </a:spcAft>
            </a:pPr>
            <a:r>
              <a:rPr lang="el-GR" sz="24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lang="el-GR" sz="2400" b="1" baseline="-25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l-GR" sz="24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(φ</a:t>
            </a:r>
            <a:r>
              <a:rPr lang="el-GR" sz="2400" b="1" baseline="-25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l-GR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+φ</a:t>
            </a:r>
            <a:r>
              <a:rPr lang="el-GR" sz="2400" b="1" baseline="-25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l-GR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/ 2                  </a:t>
            </a:r>
            <a:endParaRPr lang="el-GR" sz="2400" b="1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457200" algn="just">
              <a:lnSpc>
                <a:spcPct val="115000"/>
              </a:lnSpc>
              <a:spcAft>
                <a:spcPts val="1000"/>
              </a:spcAft>
            </a:pPr>
            <a:r>
              <a:rPr lang="el-GR" sz="24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l-GR" sz="2400" b="1" baseline="-25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l-GR" sz="24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l-GR" sz="24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tan</a:t>
            </a:r>
            <a:r>
              <a:rPr lang="el-GR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(π/4 + φ</a:t>
            </a:r>
            <a:r>
              <a:rPr lang="el-GR" sz="2400" b="1" baseline="-25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l-GR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/2)                    </a:t>
            </a:r>
          </a:p>
          <a:p>
            <a:pPr indent="457200" algn="just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2400" b="1" baseline="-25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tan(</a:t>
            </a:r>
            <a:r>
              <a:rPr lang="el-GR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/4 + </a:t>
            </a:r>
            <a:r>
              <a:rPr lang="el-GR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lang="en-US" sz="2400" b="1" baseline="-25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/2)</a:t>
            </a:r>
          </a:p>
          <a:p>
            <a:pPr indent="457200" algn="just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2400" b="1" baseline="-25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tan(</a:t>
            </a:r>
            <a:r>
              <a:rPr lang="el-GR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/4+</a:t>
            </a:r>
            <a:r>
              <a:rPr lang="el-GR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lang="en-US" sz="2400" b="1" baseline="-25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/2)</a:t>
            </a:r>
          </a:p>
          <a:p>
            <a:pPr indent="457200" algn="just">
              <a:lnSpc>
                <a:spcPct val="115000"/>
              </a:lnSpc>
              <a:spcAft>
                <a:spcPts val="1000"/>
              </a:spcAft>
            </a:pPr>
            <a:r>
              <a:rPr lang="el-GR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lang="en-US" sz="2400" b="1" baseline="-25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[ (</a:t>
            </a:r>
            <a:r>
              <a:rPr lang="el-GR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lang="en-US" sz="2400" b="1" baseline="-25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−</a:t>
            </a:r>
            <a:r>
              <a:rPr lang="el-GR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lang="en-US" sz="2400" b="1" baseline="-25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⋅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ln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2400" b="1" baseline="-25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+ </a:t>
            </a:r>
            <a:r>
              <a:rPr lang="el-GR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lang="en-US" sz="2400" b="1" baseline="-25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⋅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ln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(f</a:t>
            </a:r>
            <a:r>
              <a:rPr lang="en-US" sz="2400" b="1" baseline="-25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− </a:t>
            </a:r>
            <a:r>
              <a:rPr lang="el-GR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lang="en-US" sz="2400" b="1" baseline="-25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⋅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ln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(f</a:t>
            </a:r>
            <a:r>
              <a:rPr lang="en-US" sz="2400" b="1" baseline="-25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] /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ln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(f</a:t>
            </a:r>
            <a:r>
              <a:rPr lang="en-US" sz="2400" b="1" baseline="-25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/f</a:t>
            </a:r>
            <a:r>
              <a:rPr lang="en-US" sz="2400" b="1" baseline="-25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96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4905" y="577759"/>
            <a:ext cx="11566358" cy="4825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l-GR" sz="32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ΠΑΡΑΔΕΙΓΜΑ ΠΑΡΟΥΣΑΣ ΕΡΓΑΣΙΑΣ: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l-GR" sz="360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l-GR" sz="24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ΑΠΟΣΤΑΣΗ: 5242 KM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l-GR" sz="3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l-GR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ΔΙΟΠΤΕΥΣΗ 094° 25′ 37″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l-GR" sz="4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l-GR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ΕΝΔΙΑΜΕΣΟ ΣΗΜΕΙΟ 40° 31′ 07″ N, 039° 40′ 51″ W </a:t>
            </a:r>
          </a:p>
        </p:txBody>
      </p:sp>
    </p:spTree>
    <p:extLst>
      <p:ext uri="{BB962C8B-B14F-4D97-AF65-F5344CB8AC3E}">
        <p14:creationId xmlns:p14="http://schemas.microsoft.com/office/powerpoint/2010/main" val="87332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625640" y="4187162"/>
            <a:ext cx="112535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l-GR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ΣΗΜΑΝΤΙΚΗ ΜΕΙΩΣΗ ΚΟΣΤΟΥΣ ΤΑΞΙΔΙΟΥ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625640" y="5549935"/>
            <a:ext cx="111038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l-GR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ΕΥΚΟΛΗ ΠΛΗΡΟΦΟΡΗΣΗ ΚΑΠΕΤΑΝΙΟΥ ΓΙΑ ΤΙΣ ΘΑΛΑΣΣΙΕΣ ΚΑΙΡΙΚΕΣ ΣΥΝΘΗΚΕΣ</a:t>
            </a:r>
          </a:p>
        </p:txBody>
      </p:sp>
      <p:sp>
        <p:nvSpPr>
          <p:cNvPr id="6" name="Ορθογώνιο 5"/>
          <p:cNvSpPr/>
          <p:nvPr/>
        </p:nvSpPr>
        <p:spPr>
          <a:xfrm>
            <a:off x="625640" y="2516613"/>
            <a:ext cx="112535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l-GR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ΚΟΜΒΙΚΟΣ ΠΑΡΑΓΟΝΤΑΣ ΔΙΑΣΦΑΛΙΣΗΣ ΤΗΣ ΑΚΕΡΑΙΟΤΗΤΑΣ ΠΛΗΡΩΜΑΤΟΣ ΚΑΙ ΦΟΡΤΙΟΥ</a:t>
            </a:r>
          </a:p>
        </p:txBody>
      </p:sp>
      <p:sp>
        <p:nvSpPr>
          <p:cNvPr id="2" name="Rectangle 1"/>
          <p:cNvSpPr/>
          <p:nvPr/>
        </p:nvSpPr>
        <p:spPr>
          <a:xfrm>
            <a:off x="681790" y="316604"/>
            <a:ext cx="111038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lnSpc>
                <a:spcPct val="100000"/>
              </a:lnSpc>
              <a:spcBef>
                <a:spcPct val="20000"/>
              </a:spcBef>
            </a:pPr>
            <a:r>
              <a:rPr lang="el-GR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ΑΝΑΓΚΑΙΟΤΗΤΑ ΥΠΗΡΕΣΙΩΝ ΠΡΟΒΛΕΨΗΣ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-</a:t>
            </a:r>
            <a:r>
              <a:rPr lang="el-GR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ΠΑΡΟΧΗΣ ΠΛΗΡΟΦΟΡΙΩΝ ΚΑΙΡΙΚΩΝ ΦΑΙΝΟΜΕΝΩΝ ΓΙΑ ΤΟ 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WEATHER ROUTING</a:t>
            </a:r>
            <a:endParaRPr lang="el-GR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05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3138" y="60960"/>
            <a:ext cx="11333746" cy="74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l-GR" sz="40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ΕΠΙΠΕΔΗ ΑΠΕΙΚΟΝΙΣΗ </a:t>
            </a:r>
            <a:endParaRPr lang="en-US" sz="40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3" name="Picture 2" descr="C:\Users\User\Pictures\Screenshots\Screenshot (18)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38" y="881743"/>
            <a:ext cx="11333746" cy="56153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720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0947" y="50800"/>
            <a:ext cx="11462085" cy="74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l-GR" sz="40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ΣΦΑΙΡΙΚΗ ΑΠΕΙΚΟΝΙΣΗ</a:t>
            </a:r>
            <a:endParaRPr lang="en-US" sz="40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3" name="Picture 2" descr="C:\Users\User\Pictures\Screenshots\Screenshot (19)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47" y="900610"/>
            <a:ext cx="11462085" cy="56130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322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6673" y="116059"/>
            <a:ext cx="116946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ΛΟΞΟΔΡΟΜΙΚΗ ΠΛΕΥΣΗ </a:t>
            </a:r>
            <a:r>
              <a:rPr lang="el-GR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l-GR" sz="3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ΚΑΙΡΙΚΕΣ ΣΥΝΘΗΚΕΣ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56673" y="1390877"/>
            <a:ext cx="11454063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n-US" sz="16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1.</a:t>
            </a:r>
            <a:r>
              <a:rPr lang="el-GR" altLang="en-US" sz="1600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l-GR" altLang="en-US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Α</a:t>
            </a:r>
            <a:r>
              <a:rPr kumimoji="0" lang="el-GR" alt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ΠΟΣΤΑΣΗ ΚΟΜΒΩΝ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:</a:t>
            </a:r>
            <a:r>
              <a:rPr kumimoji="0" lang="el-GR" alt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ΣΤΑΘΕΡΗ </a:t>
            </a:r>
            <a:endParaRPr lang="en-US" altLang="en-US" sz="2000" b="1" dirty="0" smtClean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marL="0"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l-GR" altLang="en-US" sz="2000" b="1" dirty="0" smtClean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marL="0"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l-GR" altLang="en-US" sz="2000" b="1" dirty="0" smtClean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marL="0"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l-GR" altLang="en-US" sz="2000" b="1" dirty="0" smtClean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marL="0"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n-US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2. Ζ</a:t>
            </a:r>
            <a:r>
              <a:rPr kumimoji="0" lang="el-GR" alt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ΗΤΟΥΜΕΝΟ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:</a:t>
            </a:r>
            <a:r>
              <a:rPr kumimoji="0" lang="en-US" altLang="en-US" sz="20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kumimoji="0" lang="el-GR" alt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ΕΥΡΕΣΗ ΒΕΛΤΙΣΤΗΣ ΠΟΡΕΙΑΣ ΣΚΑΦΟΥΣ </a:t>
            </a:r>
            <a:endParaRPr lang="en-US" altLang="en-US" sz="2000" b="1" dirty="0" smtClean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marL="0"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n-US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marL="0"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n-US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marL="0"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n-US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marL="0"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3. ΣΤΟΧΟΣ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:</a:t>
            </a:r>
            <a:r>
              <a:rPr kumimoji="0" lang="en-US" altLang="en-US" sz="20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kumimoji="0" lang="el-GR" alt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ΜΙΚΡΟΤΕΡΗ </a:t>
            </a:r>
            <a:r>
              <a:rPr lang="el-GR" altLang="en-US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ΔΥΝΑΤΗ </a:t>
            </a:r>
            <a:r>
              <a:rPr kumimoji="0" lang="el-GR" alt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ΚΑΤΑΝΑΛΩΣΗ ΚΑΥΣΙΜΩΝ </a:t>
            </a:r>
            <a:endParaRPr lang="el-GR" altLang="en-US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l-GR" altLang="en-US" sz="2000" b="1" dirty="0" smtClean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marL="0"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l-GR" altLang="en-US" sz="2000" b="1" dirty="0" smtClean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marL="0"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l-GR" altLang="en-US" sz="2000" b="1" dirty="0" smtClean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marL="0"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n-US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                      </a:t>
            </a:r>
            <a:r>
              <a:rPr kumimoji="0" lang="el-GR" alt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ΑΝΤΙΚΕΙΜΕΝΙΚΗ ΣΥΝΑΡΤΗΣΗ: </a:t>
            </a:r>
            <a:endParaRPr kumimoji="0" lang="en-US" altLang="en-US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          </a:t>
            </a:r>
            <a:endParaRPr kumimoji="0" lang="en-US" altLang="en-US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7057737"/>
              </p:ext>
            </p:extLst>
          </p:nvPr>
        </p:nvGraphicFramePr>
        <p:xfrm>
          <a:off x="5760143" y="4953821"/>
          <a:ext cx="2112118" cy="644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9" name="Equation" r:id="rId4" imgW="647640" imgH="190440" progId="Equation.DSMT4">
                  <p:embed/>
                </p:oleObj>
              </mc:Choice>
              <mc:Fallback>
                <p:oleObj name="Equation" r:id="rId4" imgW="64764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0143" y="4953821"/>
                        <a:ext cx="2112118" cy="64486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3914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81878" y="375010"/>
            <a:ext cx="56060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ΕΦΑΡΜΟΣΜΕΝΟΙ ΑΛΓΟΡΙΘΜΟΙ</a:t>
            </a:r>
          </a:p>
        </p:txBody>
      </p:sp>
      <p:sp>
        <p:nvSpPr>
          <p:cNvPr id="3" name="Rectangle 2"/>
          <p:cNvSpPr/>
          <p:nvPr/>
        </p:nvSpPr>
        <p:spPr>
          <a:xfrm>
            <a:off x="988032" y="2056131"/>
            <a:ext cx="63184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Dimensional Dynamic Programming</a:t>
            </a:r>
            <a:r>
              <a:rPr lang="el-GR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l-GR" sz="24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DDP) </a:t>
            </a:r>
            <a:endParaRPr lang="el-GR" sz="2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88032" y="3353709"/>
            <a:ext cx="14655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Dijkstra</a:t>
            </a:r>
            <a:endParaRPr lang="el-GR" sz="2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88032" y="4651287"/>
            <a:ext cx="33775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Genetic Algorithm (GA)</a:t>
            </a:r>
            <a:endParaRPr lang="el-GR" sz="2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96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6080" y="313732"/>
            <a:ext cx="114604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ΣΧΕΔΙΑΣΜΟΣ ΚΟΜΒΩΝ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2820" y="953637"/>
            <a:ext cx="114471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000" b="1" u="sng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ΚΟΣΤΟΣ ΤΟΞΟΥ</a:t>
            </a:r>
            <a:r>
              <a:rPr lang="en-US" sz="2000" b="1" u="sng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endParaRPr lang="el-GR" sz="2000" b="1" u="sng" dirty="0" smtClean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algn="just"/>
            <a:endParaRPr lang="el-GR" sz="2000" b="1" dirty="0" smtClean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074695" y="413066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9354714"/>
              </p:ext>
            </p:extLst>
          </p:nvPr>
        </p:nvGraphicFramePr>
        <p:xfrm>
          <a:off x="5683244" y="1484658"/>
          <a:ext cx="3766885" cy="8181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77" name="Equation" r:id="rId4" imgW="977760" imgH="203040" progId="Equation.DSMT4">
                  <p:embed/>
                </p:oleObj>
              </mc:Choice>
              <mc:Fallback>
                <p:oleObj name="Equation" r:id="rId4" imgW="97776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3244" y="1484658"/>
                        <a:ext cx="3766885" cy="81814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577672" y="2239011"/>
            <a:ext cx="11268887" cy="108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l-GR" sz="105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ΣΤΑΘΕΡΗ  (166 </a:t>
            </a:r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l-GR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/K</a:t>
            </a:r>
            <a:r>
              <a:rPr lang="en-US" sz="20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</a:t>
            </a:r>
            <a:r>
              <a:rPr lang="el-GR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l-GR" sz="200" b="1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l-GR" sz="1400" b="1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l-GR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ΣΤΑΘΕΡΗ (28.710 K</a:t>
            </a:r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el-GR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1652337" y="476432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2678160"/>
              </p:ext>
            </p:extLst>
          </p:nvPr>
        </p:nvGraphicFramePr>
        <p:xfrm>
          <a:off x="877644" y="2313105"/>
          <a:ext cx="657726" cy="462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78" name="Equation" r:id="rId6" imgW="304560" imgH="203040" progId="Equation.DSMT4">
                  <p:embed/>
                </p:oleObj>
              </mc:Choice>
              <mc:Fallback>
                <p:oleObj name="Equation" r:id="rId6" imgW="30456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7644" y="2313105"/>
                        <a:ext cx="657726" cy="46218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491121" y="-97884"/>
            <a:ext cx="497130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1253028"/>
              </p:ext>
            </p:extLst>
          </p:nvPr>
        </p:nvGraphicFramePr>
        <p:xfrm>
          <a:off x="877644" y="2822045"/>
          <a:ext cx="479426" cy="5018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79" name="Equation" r:id="rId8" imgW="177480" imgH="203040" progId="Equation.DSMT4">
                  <p:embed/>
                </p:oleObj>
              </mc:Choice>
              <mc:Fallback>
                <p:oleObj name="Equation" r:id="rId8" imgW="1774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7644" y="2822045"/>
                        <a:ext cx="479426" cy="50187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386080" y="1692577"/>
            <a:ext cx="51753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u="sng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ΥΠΟΛΟΓΙΣΜΟΣ </a:t>
            </a:r>
            <a:r>
              <a:rPr lang="el-GR" b="1" u="sng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ΚΑΤΑΝΑΛΩΣΗΣ </a:t>
            </a:r>
            <a:r>
              <a:rPr lang="el-GR" b="1" u="sng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ΚΑΥΣΙΜΟΥ: </a:t>
            </a:r>
            <a:endParaRPr lang="el-GR" b="1" u="sng" dirty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algn="ctr"/>
            <a:endParaRPr lang="el-GR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4501924"/>
              </p:ext>
            </p:extLst>
          </p:nvPr>
        </p:nvGraphicFramePr>
        <p:xfrm>
          <a:off x="5708150" y="3425380"/>
          <a:ext cx="1506622" cy="1211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80" name="Equation" r:id="rId10" imgW="342720" imgH="368280" progId="Equation.DSMT4">
                  <p:embed/>
                </p:oleObj>
              </mc:Choice>
              <mc:Fallback>
                <p:oleObj name="Equation" r:id="rId10" imgW="34272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8150" y="3425380"/>
                        <a:ext cx="1506622" cy="12112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539473" y="4948990"/>
            <a:ext cx="7908958" cy="893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sz="20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d: </a:t>
            </a:r>
            <a:r>
              <a:rPr lang="el-GR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ΜΗΚΟΣ ΛΟΞΟΔΡΟΜΙΚΗΣ ΓΡΑΜΜΗΣ </a:t>
            </a:r>
            <a:endParaRPr lang="en-US" b="1" dirty="0" smtClean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V: </a:t>
            </a:r>
            <a:r>
              <a:rPr lang="el-GR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ΕΦΙΚΤΗ ΤΑΧΥΤΗΤΑ ΠΛΟΙΟΥ</a:t>
            </a:r>
            <a:endParaRPr lang="el-GR" b="1" dirty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9809" y="3846359"/>
            <a:ext cx="43368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b="1" u="sng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ΥΠΟΛΟΓΙΣΜΟΣ </a:t>
            </a:r>
            <a:r>
              <a:rPr lang="el-GR" b="1" u="sng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ΧΡΟΝΟΥ </a:t>
            </a:r>
            <a:r>
              <a:rPr lang="en-US" b="1" u="sng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</a:t>
            </a:r>
            <a:r>
              <a:rPr lang="el-GR" b="1" u="sng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, ΣΕ ΩΡΕΣ: </a:t>
            </a:r>
            <a:endParaRPr lang="el-GR" b="1" u="sng" dirty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9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6" grpId="0"/>
      <p:bldP spid="7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71874" y="3191375"/>
            <a:ext cx="3400926" cy="558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l-GR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l-GR" sz="28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αλάσσια ρεύματα</a:t>
            </a:r>
            <a:endParaRPr lang="el-GR" sz="2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7474248"/>
              </p:ext>
            </p:extLst>
          </p:nvPr>
        </p:nvGraphicFramePr>
        <p:xfrm>
          <a:off x="2339286" y="4348481"/>
          <a:ext cx="8439702" cy="907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7" name="Equation" r:id="rId4" imgW="1981080" imgH="228600" progId="Equation.DSMT4">
                  <p:embed/>
                </p:oleObj>
              </mc:Choice>
              <mc:Fallback>
                <p:oleObj name="Equation" r:id="rId4" imgW="19810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286" y="4348481"/>
                        <a:ext cx="8439702" cy="90753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345440" y="317499"/>
            <a:ext cx="11683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Εφικτή ταχύτητα σκάφους 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90439" y="1455640"/>
            <a:ext cx="29452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Επηρεάζεται από: 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62635" y="1455640"/>
            <a:ext cx="57045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επικρατούσες καιρικές συνθήκες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48483" y="3226898"/>
            <a:ext cx="11271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Άνεμο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54228" y="3226898"/>
            <a:ext cx="13403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Κύματα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5788374" y="2581855"/>
            <a:ext cx="236619" cy="4491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8896317" y="2644579"/>
            <a:ext cx="236619" cy="4491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3054639" y="2644580"/>
            <a:ext cx="236619" cy="4491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82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 animBg="1"/>
      <p:bldP spid="13" grpId="0" animBg="1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0842" y="400598"/>
            <a:ext cx="11582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ΚΥΜΑΤΑ – ΡΕΥΜΑΤΑ: ΔΕΝ ΕΠΗΡΕΑΖΟΥΝ ΤΗΝ ΤΑΧΥΤΗΤΑ ΠΛΟΙΟΥ </a:t>
            </a:r>
            <a:endParaRPr lang="en-US" sz="2000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1094428"/>
              </p:ext>
            </p:extLst>
          </p:nvPr>
        </p:nvGraphicFramePr>
        <p:xfrm>
          <a:off x="3898908" y="1249680"/>
          <a:ext cx="4332470" cy="7968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20" name="Equation" r:id="rId4" imgW="1028520" imgH="203040" progId="Equation.DSMT4">
                  <p:embed/>
                </p:oleObj>
              </mc:Choice>
              <mc:Fallback>
                <p:oleObj name="Equation" r:id="rId4" imgW="102852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8908" y="1249680"/>
                        <a:ext cx="4332470" cy="7968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2527513" y="2495494"/>
            <a:ext cx="2742789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l-GR" sz="24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Ταχύτητα ανέμου</a:t>
            </a: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5470456"/>
              </p:ext>
            </p:extLst>
          </p:nvPr>
        </p:nvGraphicFramePr>
        <p:xfrm>
          <a:off x="3553944" y="3290901"/>
          <a:ext cx="5224296" cy="8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21" name="Equation" r:id="rId6" imgW="1269720" imgH="228600" progId="Equation.DSMT4">
                  <p:embed/>
                </p:oleObj>
              </mc:Choice>
              <mc:Fallback>
                <p:oleObj name="Equation" r:id="rId6" imgW="12697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3944" y="3290901"/>
                        <a:ext cx="5224296" cy="8762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1882536" y="4661557"/>
            <a:ext cx="100207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400" b="1" dirty="0" smtClean="0">
                <a:solidFill>
                  <a:schemeClr val="bg1"/>
                </a:solidFill>
              </a:rPr>
              <a:t>ταχύτητα ανέμου </a:t>
            </a:r>
            <a:r>
              <a:rPr lang="el-GR" sz="2400" b="1" dirty="0">
                <a:solidFill>
                  <a:schemeClr val="bg1"/>
                </a:solidFill>
              </a:rPr>
              <a:t>σε </a:t>
            </a:r>
            <a:r>
              <a:rPr lang="el-GR" sz="2400" b="1" dirty="0" err="1">
                <a:solidFill>
                  <a:schemeClr val="bg1"/>
                </a:solidFill>
              </a:rPr>
              <a:t>Km</a:t>
            </a:r>
            <a:r>
              <a:rPr lang="el-GR" sz="2400" b="1" dirty="0">
                <a:solidFill>
                  <a:schemeClr val="bg1"/>
                </a:solidFill>
              </a:rPr>
              <a:t>/h</a:t>
            </a: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010765"/>
              </p:ext>
            </p:extLst>
          </p:nvPr>
        </p:nvGraphicFramePr>
        <p:xfrm>
          <a:off x="1189038" y="4557426"/>
          <a:ext cx="530937" cy="5657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22" name="Equation" r:id="rId8" imgW="177480" imgH="203040" progId="Equation.DSMT4">
                  <p:embed/>
                </p:oleObj>
              </mc:Choice>
              <mc:Fallback>
                <p:oleObj name="Equation" r:id="rId8" imgW="1774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9038" y="4557426"/>
                        <a:ext cx="530937" cy="5657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508263"/>
              </p:ext>
            </p:extLst>
          </p:nvPr>
        </p:nvGraphicFramePr>
        <p:xfrm>
          <a:off x="1100722" y="5257454"/>
          <a:ext cx="568475" cy="565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23" name="Equation" r:id="rId10" imgW="190440" imgH="203040" progId="Equation.DSMT4">
                  <p:embed/>
                </p:oleObj>
              </mc:Choice>
              <mc:Fallback>
                <p:oleObj name="Equation" r:id="rId10" imgW="19044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0722" y="5257454"/>
                        <a:ext cx="568475" cy="5657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1882536" y="5361582"/>
            <a:ext cx="100207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γωνία  σχετικής </a:t>
            </a:r>
            <a:r>
              <a:rPr lang="el-GR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πορείας </a:t>
            </a:r>
            <a:r>
              <a:rPr lang="el-GR" sz="24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ανέμου</a:t>
            </a: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4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σε μοίρες</a:t>
            </a:r>
            <a:endParaRPr lang="en-US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321447"/>
              </p:ext>
            </p:extLst>
          </p:nvPr>
        </p:nvGraphicFramePr>
        <p:xfrm>
          <a:off x="1189038" y="5868988"/>
          <a:ext cx="480159" cy="5977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24" name="Equation" r:id="rId12" imgW="152280" imgH="203040" progId="Equation.DSMT4">
                  <p:embed/>
                </p:oleObj>
              </mc:Choice>
              <mc:Fallback>
                <p:oleObj name="Equation" r:id="rId12" imgW="1522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9038" y="5868988"/>
                        <a:ext cx="480159" cy="59772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1882536" y="5973117"/>
            <a:ext cx="100207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σταθερά </a:t>
            </a:r>
            <a:r>
              <a:rPr lang="el-GR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αντίστασης </a:t>
            </a:r>
            <a:r>
              <a:rPr lang="el-GR" sz="24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ανέμου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85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6568" y="345148"/>
            <a:ext cx="11446042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l-GR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4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Γωνία           σχετικής </a:t>
            </a:r>
            <a:r>
              <a:rPr lang="el-GR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πορείας </a:t>
            </a:r>
            <a:r>
              <a:rPr lang="el-GR" sz="24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ανέμου: </a:t>
            </a:r>
            <a:endParaRPr lang="en-US" sz="2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6269342"/>
              </p:ext>
            </p:extLst>
          </p:nvPr>
        </p:nvGraphicFramePr>
        <p:xfrm>
          <a:off x="1303339" y="268717"/>
          <a:ext cx="571248" cy="568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90" name="Equation" r:id="rId4" imgW="190440" imgH="203040" progId="Equation.DSMT4">
                  <p:embed/>
                </p:oleObj>
              </mc:Choice>
              <mc:Fallback>
                <p:oleObj name="Equation" r:id="rId4" imgW="19044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3339" y="268717"/>
                        <a:ext cx="571248" cy="56855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5382832"/>
              </p:ext>
            </p:extLst>
          </p:nvPr>
        </p:nvGraphicFramePr>
        <p:xfrm>
          <a:off x="1874587" y="1122746"/>
          <a:ext cx="8526463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91" name="Equation" r:id="rId6" imgW="2412720" imgH="545760" progId="Equation.DSMT4">
                  <p:embed/>
                </p:oleObj>
              </mc:Choice>
              <mc:Fallback>
                <p:oleObj name="Equation" r:id="rId6" imgW="2412720" imgH="5457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4587" y="1122746"/>
                        <a:ext cx="8526463" cy="18002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298526" y="3057632"/>
            <a:ext cx="53767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 πορεία πλοίου, γ κατεύθυνση ανέμου.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1003" y="3653958"/>
            <a:ext cx="3737172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91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5010" y="344451"/>
            <a:ext cx="1129898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ΣΤΑΘΕΡΑ ΑΝΤΙΣΤΑΣΗΣ ΑΝΕΜΟΥ,      ΕΞΑΡΤΑΤΑΙ ΑΠΟ </a:t>
            </a:r>
          </a:p>
          <a:p>
            <a:endParaRPr lang="el-GR" sz="240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ΤΟΝ ΤΥΠΟ ΤΟΥ ΠΛΟΙΟΥ 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2031604"/>
              </p:ext>
            </p:extLst>
          </p:nvPr>
        </p:nvGraphicFramePr>
        <p:xfrm>
          <a:off x="6924867" y="195840"/>
          <a:ext cx="554455" cy="716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16" name="Equation" r:id="rId4" imgW="164880" imgH="228600" progId="Equation.DSMT4">
                  <p:embed/>
                </p:oleObj>
              </mc:Choice>
              <mc:Fallback>
                <p:oleObj name="Equation" r:id="rId4" imgW="1648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4867" y="195840"/>
                        <a:ext cx="554455" cy="7161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303419"/>
              </p:ext>
            </p:extLst>
          </p:nvPr>
        </p:nvGraphicFramePr>
        <p:xfrm>
          <a:off x="7430779" y="2085559"/>
          <a:ext cx="503488" cy="501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17" name="Equation" r:id="rId6" imgW="190440" imgH="203040" progId="Equation.DSMT4">
                  <p:embed/>
                </p:oleObj>
              </mc:Choice>
              <mc:Fallback>
                <p:oleObj name="Equation" r:id="rId6" imgW="19044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30779" y="2085559"/>
                        <a:ext cx="503488" cy="5011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3131906" y="3454743"/>
            <a:ext cx="2293705" cy="416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Τύπος γωνίας φ: </a:t>
            </a:r>
            <a:endParaRPr lang="en-US" sz="2000" b="1" dirty="0">
              <a:solidFill>
                <a:schemeClr val="bg1"/>
              </a:solidFill>
              <a:effectLst/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5391041" y="3376050"/>
                <a:ext cx="261980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en-US" sz="28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Arial" pitchFamily="34" charset="0"/>
                              <a:cs typeface="Arial" pitchFamily="34" charset="0"/>
                            </a:rPr>
                            <m:t>180</m:t>
                          </m:r>
                          <m:r>
                            <a:rPr lang="el-GR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sup>
                          <m:r>
                            <a:rPr lang="en-US" sz="28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28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1041" y="3376050"/>
                <a:ext cx="2619801" cy="52322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42979" y="4191234"/>
            <a:ext cx="7553331" cy="2351701"/>
          </a:xfrm>
          <a:prstGeom prst="rect">
            <a:avLst/>
          </a:prstGeom>
        </p:spPr>
      </p:pic>
      <p:sp>
        <p:nvSpPr>
          <p:cNvPr id="6" name="Up Arrow 5"/>
          <p:cNvSpPr/>
          <p:nvPr/>
        </p:nvSpPr>
        <p:spPr>
          <a:xfrm>
            <a:off x="8174892" y="6430041"/>
            <a:ext cx="351987" cy="33026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34523" y="1082903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ΤΗΝ ΣΧΕΤΙΚΗ ΓΩΝΙΑ Φ ΜΕΤΑΞΥ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    </a:t>
            </a:r>
            <a:r>
              <a:rPr lang="el-GR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l-GR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ΤΗΣ ΠΟΡΕΙΑΣ α ΤΟΥ ΠΛΟΙΟΥ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b="1" dirty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     </a:t>
            </a:r>
            <a:r>
              <a:rPr lang="el-GR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ΤΗ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N</a:t>
            </a:r>
            <a:r>
              <a:rPr lang="el-GR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ΣΧΕΤΙΚΗ ΓΩΝΙΑ          ΤΟΥ ΑΝΕΜΟΥ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b="1" dirty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     </a:t>
            </a:r>
            <a:r>
              <a:rPr lang="el-GR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ΤΗ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N</a:t>
            </a:r>
            <a:r>
              <a:rPr lang="el-GR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ΚΑΤΕΥΘΥΝΣΗ γ ΤΟΥ ΑΝΕΜΟΥ </a:t>
            </a:r>
            <a:endParaRPr lang="en-US" b="1" dirty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4556369" y="1775188"/>
            <a:ext cx="390770" cy="1907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4556369" y="2313120"/>
            <a:ext cx="390770" cy="2028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4556369" y="2836234"/>
            <a:ext cx="390770" cy="1907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6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880" y="497391"/>
            <a:ext cx="110540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ΕΦΑΡΜΟΓΗ ΑΛΓΟΡΙΘΜΟΥ DIJKSTRA</a:t>
            </a:r>
            <a:endParaRPr lang="en-US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0841" y="1688104"/>
            <a:ext cx="1152625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Για να εφαρμόσουμε τον αλγόριθμο </a:t>
            </a:r>
            <a:r>
              <a:rPr lang="el-GR" sz="2400" b="1" dirty="0" err="1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Dijkstra</a:t>
            </a:r>
            <a:r>
              <a:rPr lang="el-GR" sz="24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l-GR" sz="24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κατασκευάζουμε </a:t>
            </a:r>
            <a:r>
              <a:rPr lang="el-GR" sz="24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πίνακα </a:t>
            </a:r>
            <a:endParaRPr lang="en-US" sz="2400" b="1" dirty="0" smtClean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r>
              <a:rPr lang="el-GR" sz="24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ο οποίος αποτελείται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l-GR" sz="24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από</a:t>
            </a:r>
          </a:p>
          <a:p>
            <a:r>
              <a:rPr lang="el-GR" sz="24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 smtClean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l-GR" sz="24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τις επιτρεπτές μετακινήσεις του </a:t>
            </a:r>
            <a:r>
              <a:rPr lang="el-GR" sz="24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πλοίου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400" b="1" dirty="0" smtClean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 smtClean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τα </a:t>
            </a:r>
            <a:r>
              <a:rPr lang="el-GR" sz="24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κόστη που έχουμε αναθέσει  σε κάθε τόξο. </a:t>
            </a:r>
            <a:endParaRPr lang="el-GR" sz="2400" b="1" dirty="0" smtClean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endParaRPr lang="el-GR" sz="2400" dirty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endParaRPr lang="el-GR" sz="2400" dirty="0" smtClean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endParaRPr lang="en-US" sz="2400" dirty="0">
              <a:effectLst/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96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401053" y="409847"/>
            <a:ext cx="11558335" cy="1256908"/>
          </a:xfrm>
        </p:spPr>
        <p:txBody>
          <a:bodyPr>
            <a:normAutofit fontScale="92500"/>
          </a:bodyPr>
          <a:lstStyle/>
          <a:p>
            <a:r>
              <a:rPr lang="el-G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ΔΙΕΘΝΕΙΣ ΚΑΝΟΝΙΣΜΟΙ </a:t>
            </a:r>
            <a:r>
              <a:rPr lang="el-GR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ΙΜΟ</a:t>
            </a:r>
            <a:endParaRPr lang="el-GR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ΧΡΗΣΗ ΠΡΟΚΑΘΟΡΙΣΜΕΝΩΝ ΔΙΑΔΡΟΜΩΝ ΓΙΑ ΤΗΝ ΝΑΥΤΙΛΙΑ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en-US" sz="28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509285" y="2044940"/>
            <a:ext cx="1133161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ΣΧΕΔΙΑ ΔΙΑΧΩΡΙΣΜΟΥ ΚΥΚΛΟΦΟΡΙΑΣ, ΣΕ ΠΕΡΙΟΧΕΣ ΜΕ ΜΕΓΑΛΗ ΣΥΜΦΟΡΗΣΗ</a:t>
            </a:r>
            <a:endParaRPr lang="en-US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>
              <a:buAutoNum type="arabicPeriod"/>
            </a:pPr>
            <a:endParaRPr lang="el-GR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>
              <a:buAutoNum type="arabicPeriod"/>
            </a:pPr>
            <a:endParaRPr lang="el-GR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>
              <a:buAutoNum type="arabicPeriod"/>
            </a:pP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ΚΑΘΟΡΙΣΜΕΝΗ ΣΥΜΠΕΡΙΦΟΡΑ ΠΛΕΥΣΗΣ ΠΛΟΙΩΝ ΑΝΑΛΟΓΑ ΜΕ ΤΗΝ ΠΕΡΙΟΧΗ</a:t>
            </a:r>
            <a:endParaRPr lang="en-US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>
              <a:buAutoNum type="arabicPeriod"/>
            </a:pPr>
            <a:endParaRPr lang="el-GR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>
              <a:buAutoNum type="arabicPeriod"/>
            </a:pPr>
            <a:endParaRPr lang="el-GR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>
              <a:buAutoNum type="arabicPeriod"/>
            </a:pP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ΚΑΘΟΡΙΣΜΟΣ ΠΕΡΙΟΧΩΝ ΠΡΟΦΥΛΑΞΗΣ 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ECA</a:t>
            </a:r>
          </a:p>
          <a:p>
            <a:pPr marL="514350" indent="-514350">
              <a:buAutoNum type="arabicPeriod"/>
            </a:pPr>
            <a:endParaRPr lang="el-GR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>
              <a:buAutoNum type="arabicPeriod"/>
            </a:pPr>
            <a:endParaRPr lang="el-GR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>
              <a:buAutoNum type="arabicPeriod"/>
            </a:pP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ΚΑΘΟΡΙΣΜΟΣ ΠΕΡΙΟΧΩΝ ΥΨΗΛΟΥ ΚΙΝΔΥΝΟΥ</a:t>
            </a:r>
            <a:endParaRPr lang="en-US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en-US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el-GR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ΣΤΟΧΟΣ: ΑΥΞΗΣΗ ΑΣΦΑΛΕΙΑΣ ΝΑΥΣΙΠΛΟΪΑΣ – ΠΡΟΦΥΛΑΞΗ ΠΕΡΙΒΑΛΛΟΝΤΟΣ   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50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2714" y="419766"/>
            <a:ext cx="114620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arenR"/>
            </a:pPr>
            <a:r>
              <a:rPr lang="el-GR" sz="2000" b="1" dirty="0" smtClean="0">
                <a:latin typeface="Arial" pitchFamily="34" charset="0"/>
                <a:cs typeface="Arial" pitchFamily="34" charset="0"/>
              </a:rPr>
              <a:t>ΕΠΙΤΡΕΠΟΥΜΕ ΤΗΝ ΚΙΝΗΣΗ ΤΟΥ ΠΛΟΙΟΥ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2000" b="1" dirty="0" smtClean="0">
                <a:latin typeface="Arial" pitchFamily="34" charset="0"/>
                <a:cs typeface="Arial" pitchFamily="34" charset="0"/>
              </a:rPr>
              <a:t>ΜΟΝΟ ΣΤΟΥΣ ΚΟΜΒΟΥΣ ΠΟΥ ΒΡΙΣΚΟΝΤΑΙ ΣΤΗΝ ΕΠΟΜΕΝΗ ΣΤΗΛΗ.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7874" y="1798321"/>
            <a:ext cx="7515726" cy="463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9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1475" y="598188"/>
            <a:ext cx="10555704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ΑΠΟΣΤΑΣΗ ΜΕΤΑΞΥ ΣΗΜΕΙΩΝ ΑΝΑΧΩΡΗΣΗΣ - ΑΦΙΞΗΣ ΜΕ ΛΟΞΟΔΡΟΜΙΑ =&gt; </a:t>
            </a:r>
            <a:endParaRPr lang="en-US" sz="2000" b="1" dirty="0" smtClean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algn="just"/>
            <a:r>
              <a:rPr lang="en-US" sz="20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   </a:t>
            </a: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D = 5242 KM </a:t>
            </a:r>
          </a:p>
          <a:p>
            <a:pPr algn="just"/>
            <a:endParaRPr lang="el-GR" sz="2000" b="1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l-GR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ΠΛΟΙΟ ΜΕ ΣΤΑΘΕΡΗ ΤΑΧΥΤΗΤΑ 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  	       </a:t>
            </a: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=&gt; 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   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  	</a:t>
            </a: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V</a:t>
            </a:r>
            <a:r>
              <a:rPr lang="el-GR" sz="2000" b="1" baseline="-25000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S</a:t>
            </a: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= 23,78 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K</a:t>
            </a:r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nots</a:t>
            </a:r>
            <a:endParaRPr lang="el-GR" sz="2000" b="1" dirty="0" smtClean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algn="just"/>
            <a:r>
              <a:rPr lang="el-GR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</a:p>
          <a:p>
            <a:pPr algn="just"/>
            <a:r>
              <a:rPr lang="el-GR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l-GR" sz="20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Απαιτούμενο χρονικό διάστημα 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		</a:t>
            </a: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=&gt; 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		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     </a:t>
            </a: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5 </a:t>
            </a:r>
            <a:r>
              <a:rPr lang="el-GR" sz="20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ημερών περίπου</a:t>
            </a:r>
            <a:endParaRPr lang="en-US" sz="2000" b="1" dirty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algn="just"/>
            <a:endParaRPr lang="el-GR" sz="2000" b="1" dirty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algn="just"/>
            <a:endParaRPr lang="el-GR" sz="2000" b="1" dirty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algn="just"/>
            <a:endParaRPr lang="el-GR" sz="2000" b="1" dirty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ΤΑΞΙΔΙ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: 	</a:t>
            </a: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ΧΩΡΙΖΕΤΑΙ ΣΕ 6 ΒΑΣΙΚΑ ΣΤΑΔΙΑ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,</a:t>
            </a: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ΕΝΑ ΓΙΑ ΚΑΘΕ 20 ΩΡΕΣ ΤΑΞΙΔΙΟΥ, ΓΙΑ ΤΑ ΟΠΟΙΑ ΣΧΕΔΙΑΖΕΤΑΙ ΤΟ ΒΑΣΙΚΟ ΠΛΕΓΜΑ</a:t>
            </a:r>
          </a:p>
          <a:p>
            <a:pPr algn="just"/>
            <a:endParaRPr lang="el-GR" sz="2000" b="1" dirty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algn="just"/>
            <a:endParaRPr lang="en-US" sz="2000" b="1" dirty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ΑΠΟΣΤΑΣΗ ΜΕΤΑΞΥ ΚΟΜΒΩΝ: 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l-GR" sz="2000" b="1" dirty="0" err="1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d</a:t>
            </a:r>
            <a:r>
              <a:rPr lang="el-GR" sz="2000" b="1" baseline="-25000" dirty="0" err="1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k</a:t>
            </a: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l-GR" sz="20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= d/6 = 2524/6 = 874 </a:t>
            </a:r>
            <a:r>
              <a:rPr lang="el-GR" sz="2000" b="1" dirty="0" err="1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Km</a:t>
            </a:r>
            <a:r>
              <a:rPr lang="el-GR" sz="20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 </a:t>
            </a:r>
          </a:p>
          <a:p>
            <a:pPr algn="just"/>
            <a:endParaRPr lang="el-GR" sz="2400" dirty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91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Pictures\Screenshots\Screenshot (20)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26" y="890749"/>
            <a:ext cx="11470106" cy="56742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352926" y="81280"/>
            <a:ext cx="11470106" cy="625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l-GR" sz="32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ΕΠΙΠΕΔΗ ΑΠΕΙΚΟΝΙΣΗ </a:t>
            </a:r>
            <a:endParaRPr lang="en-US" sz="32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8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Pictures\Screenshots\Screenshot (21)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16" y="1042736"/>
            <a:ext cx="11510211" cy="554254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327717" y="215130"/>
            <a:ext cx="11510210" cy="610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l-GR" sz="32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ΣΦΑΙΡΙΚΗ ΑΠΕΙΚΟΝΙΣΗ</a:t>
            </a:r>
            <a:endParaRPr lang="en-US" sz="32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90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8442" y="388293"/>
            <a:ext cx="1159844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arenR" startAt="2"/>
            </a:pP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ΛΑΜΒΑΝΟΝΤΑΙ ΜΕΤΕΩΡΟΛΟΓΙΚΑ ΔΕΔΟΜΕΝΑ ΓΙΑ ΚΑΘΕ ΣΤΗΛΗ ΚΟΜΒΩΝ ΑΝΑ 20 ΩΡΕΣ </a:t>
            </a:r>
            <a:endParaRPr lang="en-US" sz="2000" b="1" dirty="0" smtClean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	</a:t>
            </a:r>
            <a:endParaRPr lang="en-US" sz="2000" b="1" dirty="0" smtClean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	</a:t>
            </a: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ΣΧΕΤΙΚΑ ΜΕ ΤΗΝ 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ΚΑΤΕΥΘΥΝΣΗ </a:t>
            </a:r>
            <a:r>
              <a:rPr lang="el-GR" sz="20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γ</a:t>
            </a: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ΚΑΙ ΤΗΝ ΤΑΧΥΤΗΤΑ         ΤΟΥ ΑΝΕΜΟΥ ΣΤΗΝ </a:t>
            </a:r>
            <a:endParaRPr lang="en-US" sz="2000" b="1" dirty="0" smtClean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endParaRPr lang="en-US" sz="2000" b="1" dirty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	</a:t>
            </a: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ΕΠΙΦΑΝΕΙΑ ΤΗΣ ΘΑΛΑΣΣΑΣ.</a:t>
            </a:r>
          </a:p>
          <a:p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     </a:t>
            </a:r>
          </a:p>
          <a:p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      ΧΡΗΣΙΜΟΠΟΙΩΝΤΑΣ ΤΟΝ ΤΥΠΟ  ΤΗΣ ΣΧΕΤΙΚΗΣ ΠΟΡΕΙΑΣ ΤΟΥ ΑΝΕΜΟΥ, ΥΠΟΛΟΓΙΖΟΥΜΕ          </a:t>
            </a:r>
          </a:p>
          <a:p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     </a:t>
            </a:r>
            <a:endParaRPr lang="en-US" sz="2000" b="1" dirty="0" smtClean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	</a:t>
            </a: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ΤΟ        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ΚΑΘΕ ΤΟΞΟΥ</a:t>
            </a:r>
            <a:endParaRPr lang="en-US" sz="2000" b="1" dirty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1585415"/>
              </p:ext>
            </p:extLst>
          </p:nvPr>
        </p:nvGraphicFramePr>
        <p:xfrm>
          <a:off x="7523336" y="945968"/>
          <a:ext cx="447431" cy="4768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4" name="Equation" r:id="rId4" imgW="177480" imgH="203040" progId="Equation.DSMT4">
                  <p:embed/>
                </p:oleObj>
              </mc:Choice>
              <mc:Fallback>
                <p:oleObj name="Equation" r:id="rId4" imgW="1774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3336" y="945968"/>
                        <a:ext cx="447431" cy="4768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7922258"/>
              </p:ext>
            </p:extLst>
          </p:nvPr>
        </p:nvGraphicFramePr>
        <p:xfrm>
          <a:off x="1224139" y="2789793"/>
          <a:ext cx="463006" cy="460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5" name="Equation" r:id="rId6" imgW="190440" imgH="203040" progId="Equation.DSMT4">
                  <p:embed/>
                </p:oleObj>
              </mc:Choice>
              <mc:Fallback>
                <p:oleObj name="Equation" r:id="rId6" imgW="19044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4139" y="2789793"/>
                        <a:ext cx="463006" cy="4608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635503" y="3555557"/>
            <a:ext cx="111313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ΚΑΤΑ ΤΗΝ ΔΙΑΡΚΕΙΑ ΚΑΘΕ ΣΤΑΔΙΟΥ, ΚΑΘΕ ΗΜΕΡΑΣ, ΛΑΜΒΑΝΟΥΜΕ ΜΕΤΕΩΡΟΛΟΓΙΚΑ ΔΕΔΟΜΕΝΑ ΑΝΑ 2,5 ΩΡΕΣ ΜΕ ΑΠΟΤΕΛΕΣΜΑ ΚΑΘΕ ΣΤΑΔΙΟ ΤΟΥ ΤΑΞΙΔΙΟΥ ΝΑ ΧΩΡΙΖΕΤΑΙ ΣΕ 8 ΕΠΙΜΕΡΟΥΣ ΣΤΑΔΙΑ – ΚΟΜΒΟΥΣ </a:t>
            </a:r>
          </a:p>
          <a:p>
            <a:pPr algn="just"/>
            <a:endParaRPr lang="el-GR" sz="2000" b="1" dirty="0" smtClean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algn="just"/>
            <a:endParaRPr lang="el-GR" sz="800" b="1" dirty="0" smtClean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algn="just"/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ΤΟ ΓΡΑΦΗΜΑ ΓΙΑ ΤΑ ΕΠΙΜΕΡΟΥΣ ΣΤΑΔΙΑ ΣΤΙΣ ΠΡΩΤΕΣ 20 ΩΡΕΣ ΤΟΥ ΤΑΞΙΔΙΟΥ ΠΑΡΟΥΣΙΑΖΕΙ ΤΗΝ ΑΚΟΛΟΥΘΗ ΕΙΚΟΝΑ</a:t>
            </a:r>
            <a:endParaRPr lang="en-US" sz="2000" b="1" dirty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1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6674" y="111760"/>
            <a:ext cx="11606463" cy="625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l-GR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ΕΠΙΠΕΔΗ ΑΠΕΙΚΟΝΙΣΗ </a:t>
            </a:r>
            <a:endParaRPr lang="en-US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C:\Users\User\Pictures\Screenshots\Screenshot (24)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74" y="895149"/>
            <a:ext cx="11606463" cy="56789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914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Pictures\Screenshots\Screenshot (23)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16" y="1010653"/>
            <a:ext cx="11526253" cy="563077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425117" y="152566"/>
            <a:ext cx="11526252" cy="625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l-GR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ΣΦΑΙΡΙΚΗ ΑΠΕΙΚΟΝΙΣΗ</a:t>
            </a:r>
            <a:endParaRPr lang="en-US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52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36880" y="507014"/>
            <a:ext cx="112064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32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ΠΙΝΑΚΑΣ ΜΕΤΕΩΡΟΛΟΓΙΚΩΝ ΔΕΔΟΜΕΝΩΝ ΑΠΟ 30/11/16 </a:t>
            </a:r>
            <a:r>
              <a:rPr lang="en-US" sz="32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     </a:t>
            </a:r>
            <a:r>
              <a:rPr lang="el-GR" sz="32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ΕΩΣ </a:t>
            </a:r>
            <a:r>
              <a:rPr lang="en-US" sz="32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       </a:t>
            </a:r>
            <a:r>
              <a:rPr lang="el-GR" sz="32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5/12/16.</a:t>
            </a:r>
            <a:endParaRPr lang="en-US" sz="32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4279650"/>
              </p:ext>
            </p:extLst>
          </p:nvPr>
        </p:nvGraphicFramePr>
        <p:xfrm>
          <a:off x="457201" y="2095861"/>
          <a:ext cx="11189365" cy="2468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97241"/>
                <a:gridCol w="1363579"/>
                <a:gridCol w="1435647"/>
                <a:gridCol w="1597627"/>
                <a:gridCol w="1597627"/>
                <a:gridCol w="1598822"/>
                <a:gridCol w="1598822"/>
              </a:tblGrid>
              <a:tr h="6064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effectLst/>
                        </a:rPr>
                        <a:t>Άνεμος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20 ώρες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effectLst/>
                        </a:rPr>
                        <a:t>40 ώρες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60 ώρες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80 ώρες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100 ώρες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120 ώρες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2546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effectLst/>
                        </a:rPr>
                        <a:t>Κατεύθυνση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effectLst/>
                        </a:rPr>
                        <a:t>330</a:t>
                      </a:r>
                      <a:r>
                        <a:rPr lang="el-GR" sz="2400" baseline="30000" dirty="0">
                          <a:effectLst/>
                        </a:rPr>
                        <a:t>ο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effectLst/>
                        </a:rPr>
                        <a:t>120</a:t>
                      </a:r>
                      <a:r>
                        <a:rPr lang="el-GR" sz="2400" baseline="30000" dirty="0">
                          <a:effectLst/>
                        </a:rPr>
                        <a:t>o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effectLst/>
                        </a:rPr>
                        <a:t>180</a:t>
                      </a:r>
                      <a:r>
                        <a:rPr lang="el-GR" sz="2400" baseline="30000" dirty="0">
                          <a:effectLst/>
                        </a:rPr>
                        <a:t>o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effectLst/>
                        </a:rPr>
                        <a:t>0</a:t>
                      </a:r>
                      <a:r>
                        <a:rPr lang="el-GR" sz="2400" baseline="30000" dirty="0">
                          <a:effectLst/>
                        </a:rPr>
                        <a:t>o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effectLst/>
                        </a:rPr>
                        <a:t>30</a:t>
                      </a:r>
                      <a:r>
                        <a:rPr lang="el-GR" sz="2400" baseline="30000" dirty="0">
                          <a:effectLst/>
                        </a:rPr>
                        <a:t>0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200</a:t>
                      </a:r>
                      <a:r>
                        <a:rPr lang="el-GR" sz="2400" baseline="30000">
                          <a:effectLst/>
                        </a:rPr>
                        <a:t>o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070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Ταχύτητα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41km/h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26km/h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36km/h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34km/h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effectLst/>
                        </a:rPr>
                        <a:t>28km/h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effectLst/>
                        </a:rPr>
                        <a:t>35km/h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47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1939" y="143475"/>
            <a:ext cx="11494167" cy="610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l-GR" sz="32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ΧΑΡΤΗΣ ΑΝΕΜΟΥ ΣΤΗΝ ΕΠΙΦΑΝΕΙΑ ΤΗΣ ΘΑΛΑΣΣΑΣ</a:t>
            </a:r>
            <a:endParaRPr lang="en-US" sz="32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3" name="Picture 2" descr="C:\Users\User\Pictures\Screenshots\Screenshot (13)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39" y="881246"/>
            <a:ext cx="11494168" cy="58393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719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5116" y="304800"/>
            <a:ext cx="113979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/>
              <a:t>3)	</a:t>
            </a:r>
            <a:r>
              <a:rPr lang="el-GR" sz="2000" b="1" dirty="0" smtClean="0">
                <a:latin typeface="Arial" pitchFamily="34" charset="0"/>
                <a:cs typeface="Arial" pitchFamily="34" charset="0"/>
              </a:rPr>
              <a:t>ΥΠΟΛΟΓΙΖΟΥΜΕ ΤΗΝ ΣΧΕΤΙΚΗ ΓΩΝΙΑ Φ ΚΑΙ ΤΗΝ ΣΤΑΘΕΡΑ ΑΝΤΙΣΤΑΣΗΣ ΑΝΕΜΟΥ 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5257591"/>
              </p:ext>
            </p:extLst>
          </p:nvPr>
        </p:nvGraphicFramePr>
        <p:xfrm>
          <a:off x="558932" y="1257899"/>
          <a:ext cx="10911174" cy="48638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5408"/>
                <a:gridCol w="1404103"/>
                <a:gridCol w="1005408"/>
                <a:gridCol w="1404103"/>
                <a:gridCol w="1271205"/>
                <a:gridCol w="1548558"/>
                <a:gridCol w="1748871"/>
                <a:gridCol w="1523518"/>
              </a:tblGrid>
              <a:tr h="4193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solidFill>
                            <a:schemeClr val="bg1"/>
                          </a:solidFill>
                          <a:effectLst/>
                        </a:rPr>
                        <a:t>φ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solidFill>
                            <a:schemeClr val="bg1"/>
                          </a:solidFill>
                          <a:effectLst/>
                        </a:rPr>
                        <a:t>φ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solidFill>
                            <a:schemeClr val="bg1"/>
                          </a:solidFill>
                          <a:effectLst/>
                        </a:rPr>
                        <a:t>φ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b="1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φ</a:t>
                      </a:r>
                      <a:endParaRPr lang="en-US" sz="2400" b="1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</a:tr>
              <a:tr h="4193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effectLst/>
                        </a:rPr>
                        <a:t>0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0.58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b="1" kern="12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2400" b="1" kern="12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effectLst/>
                        </a:rPr>
                        <a:t>0.56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b="1" kern="12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2400" b="1" kern="12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-0.05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b="1" kern="12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150</a:t>
                      </a:r>
                      <a:endParaRPr lang="en-US" sz="2400" b="1" kern="12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-0.52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193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effectLst/>
                        </a:rPr>
                        <a:t>5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0.62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b="1" kern="12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</a:t>
                      </a:r>
                      <a:endParaRPr lang="en-US" sz="2400" b="1" kern="12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effectLst/>
                        </a:rPr>
                        <a:t>0.48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b="1" kern="12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105</a:t>
                      </a:r>
                      <a:endParaRPr lang="en-US" sz="2400" b="1" kern="12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-0.11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b="1" kern="12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155</a:t>
                      </a:r>
                      <a:endParaRPr lang="en-US" sz="2400" b="1" kern="12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-0.55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978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effectLst/>
                        </a:rPr>
                        <a:t>10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0.65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b="1" kern="12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</a:t>
                      </a:r>
                      <a:endParaRPr lang="en-US" sz="2400" b="1" kern="12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0.4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b="1" kern="12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110</a:t>
                      </a:r>
                      <a:endParaRPr lang="en-US" sz="2400" b="1" kern="12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-0.18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b="1" kern="12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160</a:t>
                      </a:r>
                      <a:endParaRPr lang="en-US" sz="2400" b="1" kern="12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effectLst/>
                        </a:rPr>
                        <a:t>-0.58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193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15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0.71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b="1" kern="12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</a:t>
                      </a:r>
                      <a:endParaRPr lang="en-US" sz="2400" b="1" kern="12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0.37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b="1" kern="12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115</a:t>
                      </a:r>
                      <a:endParaRPr lang="en-US" sz="2400" b="1" kern="12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-0.27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b="1" kern="12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165</a:t>
                      </a:r>
                      <a:endParaRPr lang="en-US" sz="2400" b="1" kern="12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-0.54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193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effectLst/>
                        </a:rPr>
                        <a:t>20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0.78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b="1" kern="12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</a:t>
                      </a:r>
                      <a:endParaRPr lang="en-US" sz="2400" b="1" kern="12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0.25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b="1" kern="12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</a:t>
                      </a:r>
                      <a:endParaRPr lang="en-US" sz="2400" b="1" kern="12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effectLst/>
                        </a:rPr>
                        <a:t>-0.36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b="1" kern="12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170</a:t>
                      </a:r>
                      <a:endParaRPr lang="en-US" sz="2400" b="1" kern="12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-0.5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193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25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0.76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b="1" kern="12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</a:t>
                      </a:r>
                      <a:endParaRPr lang="en-US" sz="2400" b="1" kern="12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0.17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b="1" kern="12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125</a:t>
                      </a:r>
                      <a:endParaRPr lang="en-US" sz="2400" b="1" kern="12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-0.41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b="1" kern="12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175</a:t>
                      </a:r>
                      <a:endParaRPr lang="en-US" sz="2400" b="1" kern="12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-0.47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978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effectLst/>
                        </a:rPr>
                        <a:t>30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0.75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b="1" kern="12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</a:t>
                      </a:r>
                      <a:endParaRPr lang="en-US" sz="2400" b="1" kern="12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0.1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b="1" kern="12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130</a:t>
                      </a:r>
                      <a:endParaRPr lang="en-US" sz="2400" b="1" kern="12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-0.43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b="1" kern="12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180</a:t>
                      </a:r>
                      <a:endParaRPr lang="en-US" sz="2400" b="1" kern="12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-0.45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193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effectLst/>
                        </a:rPr>
                        <a:t>35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0.73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b="1" kern="12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</a:t>
                      </a:r>
                      <a:endParaRPr lang="en-US" sz="2400" b="1" kern="12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0.05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b="1" kern="12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135</a:t>
                      </a:r>
                      <a:endParaRPr lang="en-US" sz="2400" b="1" kern="12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effectLst/>
                        </a:rPr>
                        <a:t>-0.45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193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effectLst/>
                        </a:rPr>
                        <a:t>40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0.7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b="1" kern="12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</a:t>
                      </a:r>
                      <a:endParaRPr lang="en-US" sz="2400" b="1" kern="12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b="1" kern="12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140</a:t>
                      </a:r>
                      <a:endParaRPr lang="en-US" sz="2400" b="1" kern="12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-0.46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576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effectLst/>
                        </a:rPr>
                        <a:t>45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0.67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b="1" kern="12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</a:t>
                      </a:r>
                      <a:endParaRPr lang="en-US" sz="2400" b="1" kern="12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-0.02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b="1" kern="12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145</a:t>
                      </a:r>
                      <a:endParaRPr lang="en-US" sz="2400" b="1" kern="12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-0.49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1422256"/>
              </p:ext>
            </p:extLst>
          </p:nvPr>
        </p:nvGraphicFramePr>
        <p:xfrm>
          <a:off x="7224406" y="1104277"/>
          <a:ext cx="674039" cy="568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21" name="Equation" r:id="rId4" imgW="152268" imgH="203024" progId="Equation.DSMT4">
                  <p:embed/>
                </p:oleObj>
              </mc:Choice>
              <mc:Fallback>
                <p:oleObj name="Equation" r:id="rId4" imgW="152268" imgH="20302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24406" y="1104277"/>
                        <a:ext cx="674039" cy="56891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1119450"/>
              </p:ext>
            </p:extLst>
          </p:nvPr>
        </p:nvGraphicFramePr>
        <p:xfrm>
          <a:off x="4361583" y="1124776"/>
          <a:ext cx="674039" cy="568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22" name="Equation" r:id="rId6" imgW="152268" imgH="203024" progId="Equation.DSMT4">
                  <p:embed/>
                </p:oleObj>
              </mc:Choice>
              <mc:Fallback>
                <p:oleObj name="Equation" r:id="rId6" imgW="152268" imgH="20302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1583" y="1124776"/>
                        <a:ext cx="674039" cy="56891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0548026"/>
              </p:ext>
            </p:extLst>
          </p:nvPr>
        </p:nvGraphicFramePr>
        <p:xfrm>
          <a:off x="1996645" y="1133241"/>
          <a:ext cx="674039" cy="568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23" name="Equation" r:id="rId7" imgW="152268" imgH="203024" progId="Equation.DSMT4">
                  <p:embed/>
                </p:oleObj>
              </mc:Choice>
              <mc:Fallback>
                <p:oleObj name="Equation" r:id="rId7" imgW="152268" imgH="20302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6645" y="1133241"/>
                        <a:ext cx="674039" cy="56891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2180199"/>
              </p:ext>
            </p:extLst>
          </p:nvPr>
        </p:nvGraphicFramePr>
        <p:xfrm>
          <a:off x="10331115" y="1131548"/>
          <a:ext cx="674039" cy="568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24" name="Equation" r:id="rId8" imgW="152268" imgH="203024" progId="Equation.DSMT4">
                  <p:embed/>
                </p:oleObj>
              </mc:Choice>
              <mc:Fallback>
                <p:oleObj name="Equation" r:id="rId8" imgW="152268" imgH="20302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31115" y="1131548"/>
                        <a:ext cx="674039" cy="56891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6348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Υπότιτλος 2"/>
          <p:cNvSpPr txBox="1">
            <a:spLocks/>
          </p:cNvSpPr>
          <p:nvPr/>
        </p:nvSpPr>
        <p:spPr>
          <a:xfrm>
            <a:off x="1649353" y="1847821"/>
            <a:ext cx="9001462" cy="487244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8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Υπότιτλος 2"/>
          <p:cNvSpPr txBox="1">
            <a:spLocks/>
          </p:cNvSpPr>
          <p:nvPr/>
        </p:nvSpPr>
        <p:spPr>
          <a:xfrm>
            <a:off x="1578708" y="2148771"/>
            <a:ext cx="4425851" cy="9722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l-GR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1.  ΜΕΤΕΩΡΟΛΟΓΙΚΟ </a:t>
            </a:r>
            <a:r>
              <a:rPr lang="el-GR" b="1" dirty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ΙΝΣΤΙΤΟΥΤΟ  </a:t>
            </a:r>
            <a:r>
              <a:rPr lang="el-GR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                  ΣΟΥΗΔΙΑΣ</a:t>
            </a:r>
            <a:endParaRPr lang="en-US" b="1" dirty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l-GR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</a:t>
            </a:r>
            <a:endParaRPr lang="en-US" sz="2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Υπότιτλος 2"/>
          <p:cNvSpPr txBox="1">
            <a:spLocks/>
          </p:cNvSpPr>
          <p:nvPr/>
        </p:nvSpPr>
        <p:spPr>
          <a:xfrm>
            <a:off x="6159205" y="2148771"/>
            <a:ext cx="4491610" cy="68686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l-GR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2.  ΜΕΤΕΩΡΟΛΟΓΙΚΟ ΙΝΣΤΙΤΟΥΤΟ ΔΑΝΙΑΣ </a:t>
            </a:r>
            <a:endParaRPr lang="en-US" b="1" dirty="0" smtClean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el-GR" sz="160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  </a:t>
            </a:r>
            <a:endParaRPr lang="en-US" sz="1600" dirty="0" smtClean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Βέλος προς τα κάτω 6"/>
          <p:cNvSpPr/>
          <p:nvPr/>
        </p:nvSpPr>
        <p:spPr>
          <a:xfrm>
            <a:off x="3627496" y="1135631"/>
            <a:ext cx="484632" cy="7121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Βέλος προς τα κάτω 7"/>
          <p:cNvSpPr/>
          <p:nvPr/>
        </p:nvSpPr>
        <p:spPr>
          <a:xfrm>
            <a:off x="7711697" y="1209291"/>
            <a:ext cx="484632" cy="7195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Βέλος προς τα κάτω 8"/>
          <p:cNvSpPr/>
          <p:nvPr/>
        </p:nvSpPr>
        <p:spPr>
          <a:xfrm>
            <a:off x="5674572" y="3020832"/>
            <a:ext cx="484632" cy="8505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Υπότιτλος 2"/>
          <p:cNvSpPr txBox="1">
            <a:spLocks/>
          </p:cNvSpPr>
          <p:nvPr/>
        </p:nvSpPr>
        <p:spPr>
          <a:xfrm>
            <a:off x="659757" y="3971564"/>
            <a:ext cx="10637133" cy="61203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l-GR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ΜΕΘΟΔΟΣ ΕΠΙΚΟΙΝΩΝΙΑΣ</a:t>
            </a:r>
          </a:p>
          <a:p>
            <a:pPr marL="0" indent="0">
              <a:buNone/>
            </a:pPr>
            <a:endParaRPr lang="el-GR" sz="300" b="1" dirty="0" smtClean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l-GR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ΜΕΣΩ </a:t>
            </a:r>
            <a:r>
              <a:rPr lang="en-US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E-MAIL </a:t>
            </a:r>
            <a:r>
              <a:rPr lang="el-GR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Η ΔΟΡΥΦΟΡΙΚΗΣ ΣΥΝΔΕΣΗΣ</a:t>
            </a:r>
            <a:endParaRPr lang="en-US" b="1" dirty="0" smtClean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l-GR" sz="1000" b="1" dirty="0" smtClean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l-GR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ΣΤΟΧΟΣ:  1.  ΧΑΜΗΛΟ ΜΕΓΕΘΟΣ ΔΕΔΟΜΕΝΩΝ</a:t>
            </a:r>
          </a:p>
          <a:p>
            <a:pPr marL="0" indent="0">
              <a:buNone/>
            </a:pPr>
            <a:r>
              <a:rPr lang="el-GR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                 2. ΓΡΗΓΟΡΗ ΜΕΤΑΔΟΣΗ ΤΩΝ ΠΛΗΡΟΦΟΡΙΩΝ</a:t>
            </a:r>
            <a:endParaRPr lang="en-US" b="1" dirty="0" smtClean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l-GR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</a:t>
            </a:r>
          </a:p>
          <a:p>
            <a:pPr marL="0" indent="0">
              <a:buNone/>
            </a:pPr>
            <a:endParaRPr lang="en-US" sz="2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7980" y="246396"/>
            <a:ext cx="108685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ΠΑΡΟΧΟΙ ΜΕΤΕΩΡΟΛΟΓΙΚΩΝ ΔΕΔΟΜΕΝΩΝ 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43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 animBg="1"/>
      <p:bldP spid="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89285" y="966860"/>
                <a:ext cx="11285620" cy="28525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 algn="just">
                  <a:buAutoNum type="arabicParenR" startAt="4"/>
                </a:pPr>
                <a:r>
                  <a:rPr lang="el-GR" sz="20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ΥΠΟΛΟΓΙΣΜΟΣ</a:t>
                </a:r>
                <a:r>
                  <a:rPr lang="el-GR" sz="20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l-GR" sz="20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ΑΠΟΣΤΑΣΗΣ ΜΕΤΑΞΥ ΖΕΥΓΟΥΣ ΚΟΜΒΩΝ, </a:t>
                </a:r>
              </a:p>
              <a:p>
                <a:pPr algn="just"/>
                <a:r>
                  <a:rPr lang="el-GR" sz="20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l-GR" sz="20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     με χρήση της</a:t>
                </a:r>
                <a:r>
                  <a:rPr lang="en-US" sz="20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:</a:t>
                </a:r>
                <a:r>
                  <a:rPr lang="el-GR" sz="20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smtClean="0">
                    <a:solidFill>
                      <a:schemeClr val="bg1"/>
                    </a:solidFill>
                    <a:latin typeface="Arial" pitchFamily="34" charset="0"/>
                    <a:ea typeface="Calibri" panose="020F0502020204030204" pitchFamily="34" charset="0"/>
                    <a:cs typeface="Arial" pitchFamily="34" charset="0"/>
                  </a:rPr>
                  <a:t>d</a:t>
                </a:r>
                <a:r>
                  <a:rPr lang="el-GR" sz="2000" b="1" dirty="0" smtClean="0">
                    <a:solidFill>
                      <a:schemeClr val="bg1"/>
                    </a:solidFill>
                    <a:latin typeface="Arial" pitchFamily="34" charset="0"/>
                    <a:ea typeface="Calibri" panose="020F0502020204030204" pitchFamily="34" charset="0"/>
                    <a:cs typeface="Arial" pitchFamily="34" charset="0"/>
                  </a:rPr>
                  <a:t> </a:t>
                </a:r>
                <a:r>
                  <a:rPr lang="el-GR" sz="2000" b="1" dirty="0">
                    <a:solidFill>
                      <a:schemeClr val="bg1"/>
                    </a:solidFill>
                    <a:latin typeface="Arial" pitchFamily="34" charset="0"/>
                    <a:ea typeface="Calibri" panose="020F0502020204030204" pitchFamily="34" charset="0"/>
                    <a:cs typeface="Arial" pitchFamily="34" charset="0"/>
                  </a:rPr>
                  <a:t>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radPr>
                      <m:deg/>
                      <m:e>
                        <m:r>
                          <a:rPr lang="el-GR" sz="20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(</m:t>
                        </m:r>
                        <m:r>
                          <a:rPr lang="el-GR" sz="2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𝚫𝛗</m:t>
                        </m:r>
                        <m:r>
                          <a:rPr lang="el-GR" sz="20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² +</m:t>
                        </m:r>
                        <m:r>
                          <a:rPr lang="en-US" sz="2000" b="1" i="0" smtClean="0">
                            <a:solidFill>
                              <a:schemeClr val="bg1"/>
                            </a:solidFill>
                            <a:latin typeface="Cambria Math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𝐪</m:t>
                        </m:r>
                        <m:r>
                          <a:rPr lang="el-GR" sz="20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²⋅</m:t>
                        </m:r>
                        <m:r>
                          <a:rPr lang="el-GR" sz="2000" b="1" i="0" smtClean="0">
                            <a:solidFill>
                              <a:schemeClr val="bg1"/>
                            </a:solidFill>
                            <a:latin typeface="Cambria Math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𝛅𝛌</m:t>
                        </m:r>
                        <m:r>
                          <a:rPr lang="el-GR" sz="20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²) </m:t>
                        </m:r>
                      </m:e>
                    </m:rad>
                  </m:oMath>
                </a14:m>
                <a:r>
                  <a:rPr lang="el-GR" sz="2000" b="1" dirty="0">
                    <a:solidFill>
                      <a:schemeClr val="bg1"/>
                    </a:solidFill>
                    <a:latin typeface="Arial" pitchFamily="34" charset="0"/>
                    <a:ea typeface="Calibri" panose="020F0502020204030204" pitchFamily="34" charset="0"/>
                    <a:cs typeface="Arial" pitchFamily="34" charset="0"/>
                  </a:rPr>
                  <a:t> ⋅ R </a:t>
                </a:r>
                <a:endParaRPr lang="el-GR" sz="20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just"/>
                <a:endParaRPr lang="el-GR" sz="20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just"/>
                <a:endParaRPr lang="el-GR" sz="20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just"/>
                <a:endParaRPr lang="el-GR" sz="20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marL="457200" indent="-457200" algn="just">
                  <a:buAutoNum type="arabicParenR" startAt="5"/>
                </a:pPr>
                <a:r>
                  <a:rPr lang="el-GR" sz="20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ΥΠΟΛΟΓΙΣΜΟΣ ΧΡΟΝΟΥ </a:t>
                </a:r>
                <a:r>
                  <a:rPr lang="el-GR" sz="20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ΜΕΤΑΒΑΣΗΣ ΠΛΟΙΟΥ ΣΤΟΝ ΕΠΟΜΕΝΟ ΕΠΙΤΡΕΠΤΟ </a:t>
                </a:r>
                <a:r>
                  <a:rPr lang="el-GR" sz="20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ΚΟΜΒΟ, με χρήση της</a:t>
                </a:r>
                <a:r>
                  <a:rPr lang="en-US" sz="20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:</a:t>
                </a:r>
                <a:r>
                  <a:rPr lang="el-GR" sz="20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 T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𝒅</m:t>
                        </m:r>
                      </m:num>
                      <m:den>
                        <m:r>
                          <a:rPr lang="en-US" sz="20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𝑽</m:t>
                        </m:r>
                      </m:den>
                    </m:f>
                  </m:oMath>
                </a14:m>
                <a:endParaRPr lang="el-GR" sz="20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just"/>
                <a:endParaRPr lang="el-GR" sz="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marL="457200" indent="-457200" algn="just">
                  <a:buFont typeface="+mj-lt"/>
                  <a:buAutoNum type="arabicParenR" startAt="6"/>
                </a:pPr>
                <a:endParaRPr lang="el-GR" sz="20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285" y="966860"/>
                <a:ext cx="11285620" cy="2852512"/>
              </a:xfrm>
              <a:prstGeom prst="rect">
                <a:avLst/>
              </a:prstGeom>
              <a:blipFill rotWithShape="0">
                <a:blip r:embed="rId4"/>
                <a:stretch>
                  <a:fillRect l="-486" t="-1068" r="-5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662663" y="5315121"/>
            <a:ext cx="11229473" cy="807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el-GR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ΕΙΔΙΚΗ ΚΑΤΑΝΑΛΩΣΗ ΚΑΥΣΙΜΟΥ ΠΕΔΗΣΗΣ ΠΛΟΙΟΥ (166 G/KWH ) </a:t>
            </a:r>
          </a:p>
          <a:p>
            <a:endParaRPr lang="el-GR" sz="10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**ΔΥΝΑΜΗ ΠΕΔΗΣΗΣ ( 28.710 KW ) 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Αντικείμενο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710757"/>
              </p:ext>
            </p:extLst>
          </p:nvPr>
        </p:nvGraphicFramePr>
        <p:xfrm>
          <a:off x="2940463" y="4329634"/>
          <a:ext cx="2270125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32" name="Equation" r:id="rId5" imgW="977760" imgH="203040" progId="Equation.DSMT4">
                  <p:embed/>
                </p:oleObj>
              </mc:Choice>
              <mc:Fallback>
                <p:oleObj name="Equation" r:id="rId5" imgW="977760" imgH="20304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0463" y="4329634"/>
                        <a:ext cx="2270125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489286" y="3975691"/>
            <a:ext cx="57239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+mj-lt"/>
              <a:buAutoNum type="arabicParenR" startAt="6"/>
            </a:pP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ΥΠΟΛΟΓΙΣΜΟΣ ΚΟΣΤΟΥΣ ΤΟΞΟΥ,</a:t>
            </a:r>
          </a:p>
          <a:p>
            <a:pPr algn="just"/>
            <a:r>
              <a:rPr lang="el-GR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με χρήση της:                                 </a:t>
            </a:r>
            <a:endParaRPr lang="el-GR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00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2822" y="332692"/>
            <a:ext cx="108200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32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ΠΙΝΑΚΑΣ ΔΕΔΟΜΕΝΩΝ ΑΝΑ ΚΟΜΒΟ</a:t>
            </a:r>
            <a:endParaRPr lang="en-US" sz="32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9677068"/>
              </p:ext>
            </p:extLst>
          </p:nvPr>
        </p:nvGraphicFramePr>
        <p:xfrm>
          <a:off x="962527" y="2059365"/>
          <a:ext cx="10395282" cy="33649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32547"/>
                <a:gridCol w="1732547"/>
                <a:gridCol w="1732547"/>
                <a:gridCol w="1732547"/>
                <a:gridCol w="1732547"/>
                <a:gridCol w="1732547"/>
              </a:tblGrid>
              <a:tr h="6045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effectLst/>
                        </a:rPr>
                        <a:t>Κόμβοι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effectLst/>
                        </a:rPr>
                        <a:t>Απόσταση κόμβων d </a:t>
                      </a:r>
                      <a:r>
                        <a:rPr lang="el-GR" sz="2400" dirty="0" err="1">
                          <a:effectLst/>
                        </a:rPr>
                        <a:t>km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effectLst/>
                        </a:rPr>
                        <a:t>Πορεία πλοίου σε μοίρες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Αντίσταση ανέμου Cx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effectLst/>
                        </a:rPr>
                        <a:t>Ταχύτητα </a:t>
                      </a:r>
                      <a:r>
                        <a:rPr lang="el-GR" sz="2400" dirty="0" smtClean="0">
                          <a:effectLst/>
                        </a:rPr>
                        <a:t>Πλοίου </a:t>
                      </a:r>
                      <a:r>
                        <a:rPr lang="el-GR" sz="2400" dirty="0">
                          <a:effectLst/>
                        </a:rPr>
                        <a:t>V  </a:t>
                      </a:r>
                      <a:r>
                        <a:rPr lang="el-GR" sz="2400" dirty="0" err="1">
                          <a:effectLst/>
                        </a:rPr>
                        <a:t>Km</a:t>
                      </a:r>
                      <a:r>
                        <a:rPr lang="el-GR" sz="2400" dirty="0">
                          <a:effectLst/>
                        </a:rPr>
                        <a:t>/h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FC Πλοίου σε τόνους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019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 0-1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861,6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76,16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0,2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46,3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88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019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0-2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848,2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effectLst/>
                        </a:rPr>
                        <a:t>86,39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effectLst/>
                        </a:rPr>
                        <a:t>0,38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50,9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79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019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0-3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862,4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96,57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0,5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effectLst/>
                        </a:rPr>
                        <a:t>56,2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74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019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0-4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902,8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106,37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0,68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effectLst/>
                        </a:rPr>
                        <a:t>59,2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66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019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0-5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effectLst/>
                        </a:rPr>
                        <a:t>966,4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115,16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0,73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effectLst/>
                        </a:rPr>
                        <a:t>68,6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effectLst/>
                        </a:rPr>
                        <a:t>67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792822" y="1166882"/>
            <a:ext cx="108200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dirty="0" smtClean="0">
                <a:latin typeface="Arial" pitchFamily="34" charset="0"/>
                <a:cs typeface="Arial" pitchFamily="34" charset="0"/>
              </a:rPr>
              <a:t>ΔΕΔΟΜΕΝΑ ΤΩΝ ΠΡΩΤΩΝ 20 ΩΡΩΝ ΤΑΞΙΔΙΟΥ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66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308629"/>
            <a:ext cx="112775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32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ΑΠΟΤΕΛΕΣΜΑΤΑ ΑΛΓΟΡΙΘΜΟΥ DIJKSTRA</a:t>
            </a:r>
            <a:endParaRPr lang="en-US" sz="32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5727032"/>
            <a:ext cx="10749280" cy="928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sz="20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ΣΥΝΟΛΙΚΗ ΑΠΟΣΤΑΣΗ</a:t>
            </a:r>
            <a:r>
              <a:rPr lang="en-US" sz="20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								</a:t>
            </a:r>
            <a:r>
              <a:rPr lang="el-GR" sz="20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5609.5 KM</a:t>
            </a:r>
            <a:endParaRPr lang="en-US" sz="2000" b="1" dirty="0" smtClean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sz="20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ΣΥΝΟΛΙΚΗ ΚΑΤΑΝΑΛΩΣΗ ΚΑΥΣΙΜΩΝ </a:t>
            </a:r>
            <a:r>
              <a:rPr lang="en-US" sz="20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			</a:t>
            </a:r>
            <a:r>
              <a:rPr lang="el-GR" sz="20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543 TONES</a:t>
            </a:r>
            <a:endParaRPr lang="en-US" sz="2000" b="1" dirty="0">
              <a:effectLst/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8355961"/>
              </p:ext>
            </p:extLst>
          </p:nvPr>
        </p:nvGraphicFramePr>
        <p:xfrm>
          <a:off x="2211753" y="888039"/>
          <a:ext cx="7363170" cy="47836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01236"/>
                <a:gridCol w="1101236"/>
                <a:gridCol w="1856989"/>
                <a:gridCol w="1101236"/>
                <a:gridCol w="2202473"/>
              </a:tblGrid>
              <a:tr h="311036"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u="none" strike="noStrike" dirty="0">
                          <a:effectLst/>
                        </a:rPr>
                        <a:t>ΚΟΜΒΟΙ</a:t>
                      </a:r>
                      <a:endParaRPr lang="el-G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u="none" strike="noStrike" dirty="0">
                          <a:effectLst/>
                        </a:rPr>
                        <a:t>ΚΟΣΤΟΣ ΚΥΣΙΜΟΥ</a:t>
                      </a:r>
                      <a:endParaRPr lang="el-G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u="none" strike="noStrike" dirty="0">
                          <a:effectLst/>
                        </a:rPr>
                        <a:t>ΠΟΡΕΙΑ</a:t>
                      </a:r>
                      <a:endParaRPr lang="el-G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</a:tr>
              <a:tr h="169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  -&gt;  1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88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0  1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</a:tr>
              <a:tr h="169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  -&gt;  2 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79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0  2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</a:tr>
              <a:tr h="169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  -&gt;  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74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0  3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</a:tr>
              <a:tr h="169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  -&gt; 4 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66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0  4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</a:tr>
              <a:tr h="169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  -&gt; 5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67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0  5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</a:tr>
              <a:tr h="169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  -&gt; 6 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184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0  4  6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</a:tr>
              <a:tr h="169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  -&gt; 7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184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0  4  7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</a:tr>
              <a:tr h="169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  -&gt; 8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188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0  4  8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</a:tr>
              <a:tr h="169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  -&gt; 9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194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0  5  9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</a:tr>
              <a:tr h="169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  -&gt; 10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211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0  4  10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</a:tr>
              <a:tr h="169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  -&gt; 11 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271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0  4  6  11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</a:tr>
              <a:tr h="169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  -&gt; 12 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275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0  4  7  12 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</a:tr>
              <a:tr h="169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  -&gt; 13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282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0  4  8  13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</a:tr>
              <a:tr h="169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  -&gt; 14 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292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0  4  8  14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</a:tr>
              <a:tr h="169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  -&gt; 15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304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0  5  9  15 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</a:tr>
              <a:tr h="169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  -&gt; 16 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360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0  4  6  11  16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</a:tr>
              <a:tr h="169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  -&gt; 17 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361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0  4  6  11  17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</a:tr>
              <a:tr h="169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  -&gt; 18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363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0  4  6  11  18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</a:tr>
              <a:tr h="169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  -&gt; 19 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367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0  4  6  11  19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</a:tr>
              <a:tr h="169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  -&gt; 20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373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0  4  6  11  20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</a:tr>
              <a:tr h="169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  -&gt; 21 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456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0  4  6  11  16  21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</a:tr>
              <a:tr h="169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  -&gt; 22 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459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0  4  6  11  17  22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</a:tr>
              <a:tr h="169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  -&gt; 23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461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0  4  6  11  17  23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</a:tr>
              <a:tr h="169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  -&gt; 24 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465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0  4  6  11  18  24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</a:tr>
              <a:tr h="169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  -&gt; 25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467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0  4  6  11  18  25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</a:tr>
              <a:tr h="169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  -&gt; 26 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543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0  4  6  11  18  25  26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b">
                    <a:solidFill>
                      <a:schemeClr val="accent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050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2716" y="50800"/>
            <a:ext cx="11598442" cy="625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l-GR" sz="32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ΕΠΙΠΕΔΗ ΑΠΕΙΚΟΝΙΣΗ </a:t>
            </a:r>
            <a:endParaRPr lang="en-US" sz="32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6" name="Picture 5" descr="C:\Users\User\Pictures\Screenshots\Screenshot (26)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16" y="768830"/>
            <a:ext cx="11598442" cy="57624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699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User\Pictures\Screenshots\Screenshot (27)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47" y="842211"/>
            <a:ext cx="11550316" cy="57911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60947" y="81280"/>
            <a:ext cx="11550315" cy="625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l-GR" sz="32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ΣΦΑΙΡΙΚΗ ΑΠΕΙΚΟΝΙΣΗ</a:t>
            </a:r>
            <a:endParaRPr lang="en-US" sz="32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18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1" y="295795"/>
            <a:ext cx="11897360" cy="610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l-GR" sz="32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ΣΥΓΚΡΙΣΗ ΑΠΟΤΕΛΕΣΜΑΤΩΝ</a:t>
            </a:r>
            <a:endParaRPr lang="en-US" sz="32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84485" y="1706142"/>
          <a:ext cx="11798969" cy="38604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5401"/>
                <a:gridCol w="1741166"/>
                <a:gridCol w="1820779"/>
                <a:gridCol w="1884947"/>
                <a:gridCol w="2173705"/>
                <a:gridCol w="1892971"/>
              </a:tblGrid>
              <a:tr h="14786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effectLst/>
                        </a:rPr>
                        <a:t>ΜΕΘΟΔΟΣ </a:t>
                      </a:r>
                      <a:r>
                        <a:rPr lang="el-GR" sz="2400" dirty="0" smtClean="0">
                          <a:effectLst/>
                        </a:rPr>
                        <a:t>ΠΛΕΥΣΗΣ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effectLst/>
                        </a:rPr>
                        <a:t>ΣΥΝΟΛΙΚΗ ΑΠΟΣΤΑΣΗ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effectLst/>
                        </a:rPr>
                        <a:t>ΜΕΣΗ ΤΑΧΥΤΗΤΑ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ΣΥΝΟΛΙΚΟΣ ΧΡΟΝΟΣ </a:t>
                      </a:r>
                      <a:endParaRPr lang="en-US" sz="24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ΤΑΞΙΔΙΟΥ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ΣΥΝΟΛΙΚΗ </a:t>
                      </a:r>
                      <a:endParaRPr lang="en-US" sz="24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ΚΑΤΑΝΑΛΩΣΗ ΚΥΣΙΜΩΝ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ΣΥΝΟΛΙΚΟ ΚΟΣΤΟΣ ΚΑΥΣΙΜΩΝ 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638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ΟΡΘΟΔΡΟΜΙΑ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effectLst/>
                        </a:rPr>
                        <a:t>5247 </a:t>
                      </a:r>
                      <a:r>
                        <a:rPr lang="el-GR" sz="2400" dirty="0" err="1">
                          <a:effectLst/>
                        </a:rPr>
                        <a:t>Km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23,78 Kn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119,3 h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568 t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318.080 €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638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ΛΟΞΟΔΡΟΜΙΑ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5133 Km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effectLst/>
                        </a:rPr>
                        <a:t>23,78 </a:t>
                      </a:r>
                      <a:r>
                        <a:rPr lang="el-GR" sz="2400" dirty="0" err="1">
                          <a:effectLst/>
                        </a:rPr>
                        <a:t>Kn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116,7 h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556 t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311.360 €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4542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>
                          <a:effectLst/>
                        </a:rPr>
                        <a:t>ΛΟΞΟΔΡΟΜΙΑ ΜΕ WEATHER  ROUTING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effectLst/>
                        </a:rPr>
                        <a:t>5605 </a:t>
                      </a:r>
                      <a:r>
                        <a:rPr lang="el-GR" sz="2400" dirty="0" err="1">
                          <a:effectLst/>
                        </a:rPr>
                        <a:t>Km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effectLst/>
                        </a:rPr>
                        <a:t>26,8 </a:t>
                      </a:r>
                      <a:r>
                        <a:rPr lang="el-GR" sz="2400" dirty="0" err="1">
                          <a:effectLst/>
                        </a:rPr>
                        <a:t>Kn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effectLst/>
                        </a:rPr>
                        <a:t>112,9 h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effectLst/>
                        </a:rPr>
                        <a:t>543 t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effectLst/>
                        </a:rPr>
                        <a:t>304.080 €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916617" y="6046890"/>
            <a:ext cx="36195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b="1" dirty="0" smtClean="0">
                <a:latin typeface="Arial" pitchFamily="34" charset="0"/>
                <a:cs typeface="Arial" pitchFamily="34" charset="0"/>
              </a:rPr>
              <a:t>* Τιμή καυσίμου: 590€ / τόνο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20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0527" y="699788"/>
            <a:ext cx="1178292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ΚΟΣΤΟΣ ΛΕΙΤΟΥΡΓΙΑΣ ΠΛΟΙΟΥ + ΕΠΙΜΕΡΟΥΣ ΔΑΠΑΝΕΣ ΚΑΘΕ ΕΠΙΠΛΕΟΝ ΩΡΑΣ ΤΑΞΙΔΙΟΥ </a:t>
            </a:r>
          </a:p>
          <a:p>
            <a:pPr algn="ctr"/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= </a:t>
            </a:r>
          </a:p>
          <a:p>
            <a:pPr algn="ctr"/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ΑΥΞΗΣΗ ΣΥΝΟΛΙΚΟΥ ΚΟΣΤΟΥΣ ΤΑΞΙΔΙΟΥ </a:t>
            </a:r>
            <a:endParaRPr lang="en-US" sz="2000" b="1" dirty="0" smtClean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algn="just"/>
            <a:endParaRPr lang="en-US" sz="2000" b="1" dirty="0" smtClean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algn="just"/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ΠΑΡΑΘΕΤΟΝΤΑΣ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ΕΝΔΕΙΚΤΙΚΑ 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:</a:t>
            </a:r>
            <a:endParaRPr lang="el-GR" sz="2000" b="1" dirty="0" smtClean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algn="just"/>
            <a:endParaRPr lang="en-US" sz="2000" b="1" dirty="0" smtClean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ΕΞΟΔΑ ΣΥΝΤΗΡΗΣΗΣ ΤΟΥ ΠΛΟΙΟΥ, </a:t>
            </a:r>
            <a:endParaRPr lang="en-US" sz="2000" b="1" dirty="0" smtClean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ΚΟΣΤΟΣ ΠΟΥ ΣΧΕΤΙΖΕΤΑΙ ΜΕ ΤΟ ΠΛΗΡΩΜΑ ΤΟΥ, </a:t>
            </a:r>
            <a:endParaRPr lang="en-US" sz="2000" b="1" dirty="0" smtClean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ΠΙΘΑΝΕΣ ΖΗΜΙΕΣ,</a:t>
            </a:r>
            <a:endParaRPr lang="en-US" sz="2000" b="1" dirty="0" smtClean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ΠΙΘΑΝΕΣ ΡΗΤΡΕΣ ΠΟΥ ΕΧΕΙ ΕΠΙΒΑΛΕΙ Ο CHARTER ΓΙΑ ΤΗΝ ΜΗ ΤΗΡΗΣΗ ΤΗΣ ΠΡΟΚΑΘΟΡΙΣΜΕΝΗΣ ΩΡΑΣ ΑΦΙΞΗΣ ΤΟΥ ΠΛΟΙΟΥ, </a:t>
            </a:r>
            <a:endParaRPr lang="en-US" sz="2000" b="1" dirty="0" smtClean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algn="just"/>
            <a:endParaRPr lang="en-US" sz="2000" b="1" dirty="0" smtClean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algn="just"/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ΧΡΗΣΗ ΠΡΟΓΡΑΜΜΑΤΟΣ WEATHER ROUTING 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:</a:t>
            </a: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ΕΞΑΙΡΕΤΙΚΑ ΣΗΜΑΝΤΙΚΗ ΚΑΙ ΕΠΙΒΕΒΛΗΜΕΝΗ</a:t>
            </a:r>
            <a:endParaRPr lang="en-US" sz="2000" b="1" dirty="0">
              <a:solidFill>
                <a:schemeClr val="bg1"/>
              </a:solidFill>
              <a:effectLst/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83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6482" y="67998"/>
            <a:ext cx="107119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ΔΙΑΘΕΣΙΜΑ ΣΥΣΤΗΜΑΤΑ </a:t>
            </a:r>
          </a:p>
          <a:p>
            <a:pPr algn="ctr"/>
            <a:r>
              <a:rPr lang="el-GR" sz="32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ΔΡΟΜΟΛΟΓΗΣΗΣ ΣΤΗΝ ΑΓΟΡΑ </a:t>
            </a:r>
            <a:endParaRPr lang="en-US" sz="3200" b="1" dirty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6482" y="2016240"/>
            <a:ext cx="5173468" cy="480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l-GR" sz="24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AWT (</a:t>
            </a:r>
            <a:r>
              <a:rPr lang="el-GR" sz="2400" b="1" dirty="0" err="1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Storm</a:t>
            </a:r>
            <a:r>
              <a:rPr lang="el-GR" sz="24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l-GR" sz="2400" b="1" dirty="0" err="1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Geo</a:t>
            </a:r>
            <a:r>
              <a:rPr lang="el-GR" sz="24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) – </a:t>
            </a:r>
            <a:r>
              <a:rPr lang="el-GR" sz="2400" b="1" dirty="0" err="1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Bon</a:t>
            </a:r>
            <a:r>
              <a:rPr lang="el-GR" sz="24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l-GR" sz="2400" b="1" dirty="0" err="1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Voyage</a:t>
            </a:r>
            <a:endParaRPr lang="en-US" sz="2400" dirty="0">
              <a:solidFill>
                <a:schemeClr val="bg1"/>
              </a:solidFill>
              <a:effectLst/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6482" y="2868938"/>
            <a:ext cx="5259388" cy="480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l-GR" sz="24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Force </a:t>
            </a:r>
            <a:r>
              <a:rPr lang="el-GR" sz="2400" b="1" dirty="0" err="1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Technology</a:t>
            </a:r>
            <a:r>
              <a:rPr lang="el-GR" sz="24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– Sea </a:t>
            </a:r>
            <a:r>
              <a:rPr lang="el-GR" sz="2400" b="1" dirty="0" err="1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Planner</a:t>
            </a:r>
            <a:endParaRPr lang="en-US" sz="2400" b="1" dirty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6482" y="3721636"/>
            <a:ext cx="3078087" cy="480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l-GR" sz="24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Jeppesen - VVOS</a:t>
            </a:r>
            <a:endParaRPr lang="en-US" sz="2400" b="1" dirty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6482" y="4525267"/>
            <a:ext cx="3469219" cy="480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l-GR" sz="24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MeteoGroup - SPOS</a:t>
            </a:r>
            <a:endParaRPr lang="en-US" sz="2400" b="1" dirty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6482" y="5328898"/>
            <a:ext cx="5033557" cy="480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l-GR" sz="24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SeaWare (</a:t>
            </a:r>
            <a:r>
              <a:rPr lang="el-GR" sz="2400" b="1" dirty="0" err="1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StormGeo</a:t>
            </a:r>
            <a:r>
              <a:rPr lang="el-GR" sz="24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) - </a:t>
            </a:r>
            <a:r>
              <a:rPr lang="el-GR" sz="2400" b="1" dirty="0" err="1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Enroute</a:t>
            </a:r>
            <a:endParaRPr lang="en-US" sz="2400" b="1" dirty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599" y="4625471"/>
            <a:ext cx="1768948" cy="9906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281" y="5738211"/>
            <a:ext cx="1847960" cy="7391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440" y="1790517"/>
            <a:ext cx="1709243" cy="10033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606" y="2793895"/>
            <a:ext cx="2983291" cy="6671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784" y="3518483"/>
            <a:ext cx="1887720" cy="100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72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36880" y="101600"/>
            <a:ext cx="111556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l-GR" sz="32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ΕΠΙΛΟΓΟΣ</a:t>
            </a:r>
            <a:endParaRPr lang="en-US" sz="3200" b="1" dirty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0527" y="1054042"/>
            <a:ext cx="117749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WEATHER ROUTING:</a:t>
            </a: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ΣΗΜΑΝΤΙΚΟ ΕΡΓΑΛΕΙΟ ΝΑΥΣΙΠΛΟΪΑΣ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=&gt;</a:t>
            </a: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 ΠΡΟΒΛΕΠΕΙ 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&amp;</a:t>
            </a: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ΕΛΕΓΧΕΙ ΔΥΟ  ΣΗΜΑΝΤΙΚΟΥΣ ΠΑΡΑΓΟΝΤΕΣ:  </a:t>
            </a:r>
            <a:endParaRPr lang="en-US" sz="2000" b="1" dirty="0" smtClean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u="sng" dirty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algn="ctr"/>
            <a:r>
              <a:rPr lang="el-GR" sz="2000" b="1" u="sng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ΚΑΤΑΝΑΛΩΣΗ ΚΑΥΣΙΜΩΝ  </a:t>
            </a:r>
            <a:r>
              <a:rPr lang="en-US" sz="2000" b="1" u="sng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&amp;</a:t>
            </a:r>
            <a:r>
              <a:rPr lang="el-GR" sz="2000" b="1" u="sng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ΕΚΠΟΜΠΗ ΡΥΠΩΝ`</a:t>
            </a:r>
            <a:endParaRPr lang="en-US" sz="2000" b="1" u="sng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0632" y="2614005"/>
            <a:ext cx="116946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ΠΕΡΙΟΧΕΣ 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SECA:</a:t>
            </a: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ΚΑΤΑΝΑΛΩΣΗ ΚΑΥΣΙΜΩΝ &amp; ΕΚΠΟΜΠΕΣ ΡΥΠΩΝ ΤΩΝ ΠΛΟΙΩΝ   =&gt;  ΠΡΕΠΕΙ ΝΑ ΕΛΕΓΧΟΝΤΑΙ</a:t>
            </a:r>
            <a:r>
              <a:rPr lang="el-GR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0527" y="3819262"/>
            <a:ext cx="11694693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ΑΣΦΑΛΕΙΑ ΠΛΗΡΩΜΑΤΟΣ 		=&gt; ΑΣΦΑΛΕΙΑ ΣΚΑΦΟΥΣ     		 =&gt; ΔΙΑΣΦΑΛΙΣΗ ΦΟΡΤΙΟΥ </a:t>
            </a:r>
          </a:p>
          <a:p>
            <a:pPr marL="342900" indent="-342900" algn="ctr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ΠΡΟΓΡΑΜΜΑΤΑ 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WEATHER ROUTING</a:t>
            </a: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: </a:t>
            </a: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ΧΡΗΣΗ ΚΥΡΙΩΣ  ΑΠΟ ΠΛΟΙΑ ΜΕΤΑΦΟΡΑΣ ΕΜΠΟΡΕΥΜΑΤΩΝ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n-US" sz="1600" dirty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57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7588" y="817698"/>
            <a:ext cx="104568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Ευχαριστούμε για την προσοχή</a:t>
            </a:r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l-GR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σας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8465" y="4321335"/>
            <a:ext cx="455675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b="1" dirty="0">
                <a:solidFill>
                  <a:schemeClr val="bg1"/>
                </a:solidFill>
              </a:rPr>
              <a:t>Σα βγεις στον πηγαιμό για την </a:t>
            </a:r>
            <a:r>
              <a:rPr lang="el-GR" sz="2000" b="1" dirty="0" smtClean="0">
                <a:solidFill>
                  <a:schemeClr val="bg1"/>
                </a:solidFill>
              </a:rPr>
              <a:t>Ιθάκη</a:t>
            </a:r>
            <a:r>
              <a:rPr lang="el-GR" sz="2000" b="1" dirty="0">
                <a:solidFill>
                  <a:schemeClr val="bg1"/>
                </a:solidFill>
              </a:rPr>
              <a:t/>
            </a:r>
            <a:br>
              <a:rPr lang="el-GR" sz="2000" b="1" dirty="0">
                <a:solidFill>
                  <a:schemeClr val="bg1"/>
                </a:solidFill>
              </a:rPr>
            </a:br>
            <a:r>
              <a:rPr lang="el-GR" sz="2000" b="1" dirty="0">
                <a:solidFill>
                  <a:schemeClr val="bg1"/>
                </a:solidFill>
              </a:rPr>
              <a:t>να εύχεσαι </a:t>
            </a:r>
            <a:r>
              <a:rPr lang="el-GR" sz="2000" b="1" dirty="0" err="1">
                <a:solidFill>
                  <a:schemeClr val="bg1"/>
                </a:solidFill>
              </a:rPr>
              <a:t>νάναι</a:t>
            </a:r>
            <a:r>
              <a:rPr lang="el-GR" sz="2000" b="1" dirty="0">
                <a:solidFill>
                  <a:schemeClr val="bg1"/>
                </a:solidFill>
              </a:rPr>
              <a:t> μακρύς ο </a:t>
            </a:r>
            <a:r>
              <a:rPr lang="el-GR" sz="2000" b="1" dirty="0" smtClean="0">
                <a:solidFill>
                  <a:schemeClr val="bg1"/>
                </a:solidFill>
              </a:rPr>
              <a:t>δρόμος.</a:t>
            </a:r>
          </a:p>
          <a:p>
            <a:r>
              <a:rPr lang="el-GR" sz="2000" b="1" dirty="0" smtClean="0">
                <a:solidFill>
                  <a:schemeClr val="bg1"/>
                </a:solidFill>
              </a:rPr>
              <a:t>Πάντα </a:t>
            </a:r>
            <a:r>
              <a:rPr lang="el-GR" sz="2000" b="1" dirty="0">
                <a:solidFill>
                  <a:schemeClr val="bg1"/>
                </a:solidFill>
              </a:rPr>
              <a:t>στον νου σου </a:t>
            </a:r>
            <a:r>
              <a:rPr lang="el-GR" sz="2000" b="1" dirty="0" err="1">
                <a:solidFill>
                  <a:schemeClr val="bg1"/>
                </a:solidFill>
              </a:rPr>
              <a:t>νάχεις</a:t>
            </a:r>
            <a:r>
              <a:rPr lang="el-GR" sz="2000" b="1" dirty="0">
                <a:solidFill>
                  <a:schemeClr val="bg1"/>
                </a:solidFill>
              </a:rPr>
              <a:t> την </a:t>
            </a:r>
            <a:r>
              <a:rPr lang="el-GR" sz="2000" b="1" dirty="0" smtClean="0">
                <a:solidFill>
                  <a:schemeClr val="bg1"/>
                </a:solidFill>
              </a:rPr>
              <a:t>Ιθάκη.</a:t>
            </a:r>
            <a:r>
              <a:rPr lang="el-GR" sz="2000" b="1" dirty="0">
                <a:solidFill>
                  <a:schemeClr val="bg1"/>
                </a:solidFill>
              </a:rPr>
              <a:t/>
            </a:r>
            <a:br>
              <a:rPr lang="el-GR" sz="2000" b="1" dirty="0">
                <a:solidFill>
                  <a:schemeClr val="bg1"/>
                </a:solidFill>
              </a:rPr>
            </a:br>
            <a:r>
              <a:rPr lang="el-GR" sz="2000" b="1" dirty="0">
                <a:solidFill>
                  <a:schemeClr val="bg1"/>
                </a:solidFill>
              </a:rPr>
              <a:t>Το </a:t>
            </a:r>
            <a:r>
              <a:rPr lang="el-GR" sz="2000" b="1" dirty="0" err="1">
                <a:solidFill>
                  <a:schemeClr val="bg1"/>
                </a:solidFill>
              </a:rPr>
              <a:t>φθάσιμον</a:t>
            </a:r>
            <a:r>
              <a:rPr lang="el-GR" sz="2000" b="1" dirty="0">
                <a:solidFill>
                  <a:schemeClr val="bg1"/>
                </a:solidFill>
              </a:rPr>
              <a:t> εκεί </a:t>
            </a:r>
            <a:r>
              <a:rPr lang="el-GR" sz="2000" b="1" dirty="0" err="1">
                <a:solidFill>
                  <a:schemeClr val="bg1"/>
                </a:solidFill>
              </a:rPr>
              <a:t>είν</a:t>
            </a:r>
            <a:r>
              <a:rPr lang="el-GR" sz="2000" b="1" dirty="0">
                <a:solidFill>
                  <a:schemeClr val="bg1"/>
                </a:solidFill>
              </a:rPr>
              <a:t>’ ο προορισμός </a:t>
            </a:r>
            <a:r>
              <a:rPr lang="el-GR" sz="2000" b="1" dirty="0" smtClean="0">
                <a:solidFill>
                  <a:schemeClr val="bg1"/>
                </a:solidFill>
              </a:rPr>
              <a:t>σου.</a:t>
            </a:r>
            <a:r>
              <a:rPr lang="el-GR" sz="2000" b="1" dirty="0">
                <a:solidFill>
                  <a:schemeClr val="bg1"/>
                </a:solidFill>
              </a:rPr>
              <a:t/>
            </a:r>
            <a:br>
              <a:rPr lang="el-GR" sz="2000" b="1" dirty="0">
                <a:solidFill>
                  <a:schemeClr val="bg1"/>
                </a:solidFill>
              </a:rPr>
            </a:br>
            <a:r>
              <a:rPr lang="el-GR" sz="2000" b="1" dirty="0" err="1">
                <a:solidFill>
                  <a:schemeClr val="bg1"/>
                </a:solidFill>
              </a:rPr>
              <a:t>Aλλά</a:t>
            </a:r>
            <a:r>
              <a:rPr lang="el-GR" sz="2000" b="1" dirty="0">
                <a:solidFill>
                  <a:schemeClr val="bg1"/>
                </a:solidFill>
              </a:rPr>
              <a:t> μη βιάζεις το </a:t>
            </a:r>
            <a:r>
              <a:rPr lang="el-GR" sz="2000" b="1" dirty="0" err="1">
                <a:solidFill>
                  <a:schemeClr val="bg1"/>
                </a:solidFill>
              </a:rPr>
              <a:t>ταξείδι</a:t>
            </a:r>
            <a:r>
              <a:rPr lang="el-GR" sz="2000" b="1" dirty="0">
                <a:solidFill>
                  <a:schemeClr val="bg1"/>
                </a:solidFill>
              </a:rPr>
              <a:t> </a:t>
            </a:r>
            <a:r>
              <a:rPr lang="el-GR" sz="2000" b="1" dirty="0" smtClean="0">
                <a:solidFill>
                  <a:schemeClr val="bg1"/>
                </a:solidFill>
              </a:rPr>
              <a:t>διόλου.</a:t>
            </a:r>
            <a:r>
              <a:rPr lang="el-GR" sz="2000" b="1" dirty="0">
                <a:solidFill>
                  <a:schemeClr val="bg1"/>
                </a:solidFill>
              </a:rPr>
              <a:t/>
            </a:r>
            <a:br>
              <a:rPr lang="el-GR" sz="2000" b="1" dirty="0">
                <a:solidFill>
                  <a:schemeClr val="bg1"/>
                </a:solidFill>
              </a:rPr>
            </a:br>
            <a:r>
              <a:rPr lang="el-GR" sz="2000" b="1" dirty="0">
                <a:solidFill>
                  <a:schemeClr val="bg1"/>
                </a:solidFill>
              </a:rPr>
              <a:t>Καλλίτερα χρόνια πολλά να </a:t>
            </a:r>
            <a:r>
              <a:rPr lang="el-GR" sz="2000" b="1" dirty="0" smtClean="0">
                <a:solidFill>
                  <a:schemeClr val="bg1"/>
                </a:solidFill>
              </a:rPr>
              <a:t>διαρκέσει.</a:t>
            </a:r>
            <a:endParaRPr lang="el-GR" sz="2000" b="1" dirty="0" smtClean="0">
              <a:solidFill>
                <a:schemeClr val="bg1"/>
              </a:solidFill>
              <a:latin typeface="Open Sans"/>
            </a:endParaRPr>
          </a:p>
          <a:p>
            <a:pPr algn="r"/>
            <a:r>
              <a:rPr lang="el-GR" sz="2000" b="1" dirty="0" err="1">
                <a:solidFill>
                  <a:schemeClr val="bg1"/>
                </a:solidFill>
              </a:rPr>
              <a:t>Κ.Π.Καβάφης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Rectangle 1"/>
          <p:cNvSpPr/>
          <p:nvPr/>
        </p:nvSpPr>
        <p:spPr>
          <a:xfrm>
            <a:off x="4642841" y="1828345"/>
            <a:ext cx="32111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Ερωτήσεις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5" name="Rectangle 1"/>
          <p:cNvSpPr/>
          <p:nvPr/>
        </p:nvSpPr>
        <p:spPr>
          <a:xfrm>
            <a:off x="6309322" y="2751675"/>
            <a:ext cx="7553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9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?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9658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/>
          <p:cNvSpPr txBox="1">
            <a:spLocks/>
          </p:cNvSpPr>
          <p:nvPr/>
        </p:nvSpPr>
        <p:spPr>
          <a:xfrm>
            <a:off x="960699" y="1651000"/>
            <a:ext cx="10262193" cy="43688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l-GR" sz="24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endParaRPr lang="el-GR" sz="24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endParaRPr lang="el-GR" sz="9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el-GR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ΑΝΕΜΟΣ      ΥΨΟΣ ΚΥΜΑΤΟΣ     ΟΜΙΧΛΗ     ΒΟΡΕΙΟ ΤΕΙΧΟΣ   ΩΚΕΑΝΙΑ ΡΕΥΜΑΤΑ</a:t>
            </a:r>
          </a:p>
          <a:p>
            <a:pPr marL="0" indent="0">
              <a:buNone/>
            </a:pPr>
            <a:endParaRPr lang="el-GR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l-GR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el-GR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ΠΑΓΟ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</a:t>
            </a:r>
            <a:r>
              <a:rPr lang="el-GR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ΓΕΩΓΡΑΦΙΚΟ ΠΛΑΤΟΣ                        ΚΥΚΛΩΝΕΣ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Βέλος προς τα κάτω 3"/>
          <p:cNvSpPr/>
          <p:nvPr/>
        </p:nvSpPr>
        <p:spPr>
          <a:xfrm>
            <a:off x="1654411" y="1794076"/>
            <a:ext cx="484632" cy="9176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Βέλος προς τα κάτω 4"/>
          <p:cNvSpPr/>
          <p:nvPr/>
        </p:nvSpPr>
        <p:spPr>
          <a:xfrm>
            <a:off x="3327982" y="1794076"/>
            <a:ext cx="484632" cy="9176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Βέλος προς τα κάτω 5"/>
          <p:cNvSpPr/>
          <p:nvPr/>
        </p:nvSpPr>
        <p:spPr>
          <a:xfrm>
            <a:off x="5073837" y="1794076"/>
            <a:ext cx="484632" cy="9176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Βέλος προς τα κάτω 6"/>
          <p:cNvSpPr/>
          <p:nvPr/>
        </p:nvSpPr>
        <p:spPr>
          <a:xfrm>
            <a:off x="6865184" y="1794076"/>
            <a:ext cx="484632" cy="9009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Βέλος προς τα κάτω 7"/>
          <p:cNvSpPr/>
          <p:nvPr/>
        </p:nvSpPr>
        <p:spPr>
          <a:xfrm>
            <a:off x="8929637" y="1794076"/>
            <a:ext cx="484632" cy="9009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Βέλος προς τα κάτω 9"/>
          <p:cNvSpPr/>
          <p:nvPr/>
        </p:nvSpPr>
        <p:spPr>
          <a:xfrm>
            <a:off x="5073837" y="4039565"/>
            <a:ext cx="484632" cy="12610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Βέλος προς τα κάτω 10"/>
          <p:cNvSpPr/>
          <p:nvPr/>
        </p:nvSpPr>
        <p:spPr>
          <a:xfrm>
            <a:off x="8963504" y="4039565"/>
            <a:ext cx="484632" cy="12610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699" y="178240"/>
            <a:ext cx="95445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ΠΕΡΙΒΑΝΤΟΛΟΓΙΚΟΙ ΠΑΡΑΓΟΝΤΕΣ ΠΟΥ ΕΠΗΡΕΑΖΟΥΝ </a:t>
            </a:r>
            <a:r>
              <a:rPr lang="el-GR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ΤΗΝ ΠΟΡΕΙΑ ΤΟΥ ΠΛΟΙΟΥ 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Βέλος προς τα κάτω 9"/>
          <p:cNvSpPr/>
          <p:nvPr/>
        </p:nvSpPr>
        <p:spPr>
          <a:xfrm>
            <a:off x="1654411" y="4039565"/>
            <a:ext cx="484632" cy="12610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56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475" y="1446835"/>
            <a:ext cx="9201150" cy="51597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5"/>
          <p:cNvSpPr/>
          <p:nvPr/>
        </p:nvSpPr>
        <p:spPr>
          <a:xfrm>
            <a:off x="1041723" y="76200"/>
            <a:ext cx="10220444" cy="1176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l-GR" sz="3200" b="1" dirty="0" smtClean="0">
                <a:latin typeface="Arial" pitchFamily="34" charset="0"/>
                <a:cs typeface="Arial" pitchFamily="34" charset="0"/>
              </a:rPr>
              <a:t>ΠΑΡΑΓΟΝΤΕΣ ΠΟΥ ΕΠΗΡΕΑΖΟΥΝ ΤΗΝ ΔΡΟΜΟΛΟΓΗΣΗ ΤΟΥ ΠΛΟΙΟΥ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71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Υπότιτλος 2"/>
          <p:cNvSpPr txBox="1">
            <a:spLocks/>
          </p:cNvSpPr>
          <p:nvPr/>
        </p:nvSpPr>
        <p:spPr>
          <a:xfrm>
            <a:off x="781684" y="6100901"/>
            <a:ext cx="10839297" cy="47717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l-GR" sz="2400" b="1" dirty="0" smtClean="0">
                <a:latin typeface="Calibri" pitchFamily="34" charset="0"/>
                <a:cs typeface="Calibri" pitchFamily="34" charset="0"/>
              </a:rPr>
              <a:t>*ΠΛΟΙΟ ΜΕΤΑΦΟΡΑΣ ΕΜΠΟΡΕΥΜΑΤΟΚΙΒΩΤΙΩΝ, 3.500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TEU</a:t>
            </a:r>
            <a:endParaRPr lang="el-GR" sz="2400" b="1" dirty="0" smtClean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6919922"/>
              </p:ext>
            </p:extLst>
          </p:nvPr>
        </p:nvGraphicFramePr>
        <p:xfrm>
          <a:off x="333194" y="1169882"/>
          <a:ext cx="6043544" cy="48653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58443"/>
                <a:gridCol w="1081780"/>
                <a:gridCol w="1082629"/>
                <a:gridCol w="1020692"/>
              </a:tblGrid>
              <a:tr h="5392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 dirty="0">
                          <a:effectLst/>
                        </a:rPr>
                        <a:t>ΟΝΟΜΑ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 dirty="0">
                          <a:effectLst/>
                        </a:rPr>
                        <a:t>ΣΥΜΒΟΛΟ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 dirty="0">
                          <a:effectLst/>
                        </a:rPr>
                        <a:t>ΜΟΝΑΔΑ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</a:rPr>
                        <a:t>ΤΙΜΗ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607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Length on waterline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226.27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395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Length per perpendiculars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233.00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607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Breath molded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32.20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607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Breath waterline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32.20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607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Draft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11.00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607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Volume displacement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</a:t>
                      </a:r>
                      <a:r>
                        <a:rPr lang="en-US" sz="1200" baseline="300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47202.48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607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Prismatic coefficient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0.602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607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Block coefficient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0.584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607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Midship coefficient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0.971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395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Longitudinal center of buoyancy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LCB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-6.78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607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Wetted surface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</a:t>
                      </a:r>
                      <a:r>
                        <a:rPr lang="en-US" sz="1200" baseline="30000" dirty="0">
                          <a:effectLst/>
                        </a:rPr>
                        <a:t>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8973.03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6233202"/>
              </p:ext>
            </p:extLst>
          </p:nvPr>
        </p:nvGraphicFramePr>
        <p:xfrm>
          <a:off x="3493161" y="1779428"/>
          <a:ext cx="349845" cy="30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24" name="Equation" r:id="rId4" imgW="241195" imgH="203112" progId="Equation.DSMT4">
                  <p:embed/>
                </p:oleObj>
              </mc:Choice>
              <mc:Fallback>
                <p:oleObj name="Equation" r:id="rId4" imgW="241195" imgH="203112" progId="Equation.DSMT4">
                  <p:embed/>
                  <p:pic>
                    <p:nvPicPr>
                      <p:cNvPr id="0" name="Object 6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3161" y="1779428"/>
                        <a:ext cx="349845" cy="3011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3766756"/>
              </p:ext>
            </p:extLst>
          </p:nvPr>
        </p:nvGraphicFramePr>
        <p:xfrm>
          <a:off x="3504858" y="2184722"/>
          <a:ext cx="338148" cy="291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25" name="Equation" r:id="rId6" imgW="241195" imgH="203112" progId="Equation.DSMT4">
                  <p:embed/>
                </p:oleObj>
              </mc:Choice>
              <mc:Fallback>
                <p:oleObj name="Equation" r:id="rId6" imgW="241195" imgH="203112" progId="Equation.DSMT4">
                  <p:embed/>
                  <p:pic>
                    <p:nvPicPr>
                      <p:cNvPr id="0" name="Object 6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4858" y="2184722"/>
                        <a:ext cx="338148" cy="2911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8496119"/>
              </p:ext>
            </p:extLst>
          </p:nvPr>
        </p:nvGraphicFramePr>
        <p:xfrm>
          <a:off x="3460289" y="2993432"/>
          <a:ext cx="432383" cy="355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26" name="Equation" r:id="rId8" imgW="253780" imgH="203024" progId="Equation.DSMT4">
                  <p:embed/>
                </p:oleObj>
              </mc:Choice>
              <mc:Fallback>
                <p:oleObj name="Equation" r:id="rId8" imgW="253780" imgH="203024" progId="Equation.DSMT4">
                  <p:embed/>
                  <p:pic>
                    <p:nvPicPr>
                      <p:cNvPr id="0" name="Object 6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0289" y="2993432"/>
                        <a:ext cx="432383" cy="35575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0361931"/>
              </p:ext>
            </p:extLst>
          </p:nvPr>
        </p:nvGraphicFramePr>
        <p:xfrm>
          <a:off x="3588754" y="3678361"/>
          <a:ext cx="254252" cy="280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27" name="Equation" r:id="rId10" imgW="152268" imgH="164957" progId="Equation.DSMT4">
                  <p:embed/>
                </p:oleObj>
              </mc:Choice>
              <mc:Fallback>
                <p:oleObj name="Equation" r:id="rId10" imgW="152268" imgH="164957" progId="Equation.DSMT4">
                  <p:embed/>
                  <p:pic>
                    <p:nvPicPr>
                      <p:cNvPr id="0" name="Object 6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8754" y="3678361"/>
                        <a:ext cx="254252" cy="2807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3591280"/>
              </p:ext>
            </p:extLst>
          </p:nvPr>
        </p:nvGraphicFramePr>
        <p:xfrm>
          <a:off x="3583540" y="4067855"/>
          <a:ext cx="309132" cy="3091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28" name="Equation" r:id="rId12" imgW="203024" imgH="203024" progId="Equation.DSMT4">
                  <p:embed/>
                </p:oleObj>
              </mc:Choice>
              <mc:Fallback>
                <p:oleObj name="Equation" r:id="rId12" imgW="203024" imgH="203024" progId="Equation.DSMT4">
                  <p:embed/>
                  <p:pic>
                    <p:nvPicPr>
                      <p:cNvPr id="0" name="Object 6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3540" y="4067855"/>
                        <a:ext cx="309132" cy="30913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1534166"/>
              </p:ext>
            </p:extLst>
          </p:nvPr>
        </p:nvGraphicFramePr>
        <p:xfrm>
          <a:off x="3599560" y="4485744"/>
          <a:ext cx="277092" cy="2770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29" name="Equation" r:id="rId14" imgW="203024" imgH="203024" progId="Equation.DSMT4">
                  <p:embed/>
                </p:oleObj>
              </mc:Choice>
              <mc:Fallback>
                <p:oleObj name="Equation" r:id="rId14" imgW="203024" imgH="203024" progId="Equation.DSMT4">
                  <p:embed/>
                  <p:pic>
                    <p:nvPicPr>
                      <p:cNvPr id="0" name="Object 6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9560" y="4485744"/>
                        <a:ext cx="277092" cy="2770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1706672"/>
              </p:ext>
            </p:extLst>
          </p:nvPr>
        </p:nvGraphicFramePr>
        <p:xfrm>
          <a:off x="3599560" y="4799933"/>
          <a:ext cx="324193" cy="2926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30" name="Equation" r:id="rId16" imgW="228501" imgH="203112" progId="Equation.DSMT4">
                  <p:embed/>
                </p:oleObj>
              </mc:Choice>
              <mc:Fallback>
                <p:oleObj name="Equation" r:id="rId16" imgW="228501" imgH="203112" progId="Equation.DSMT4">
                  <p:embed/>
                  <p:pic>
                    <p:nvPicPr>
                      <p:cNvPr id="0" name="Object 6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9560" y="4799933"/>
                        <a:ext cx="324193" cy="2926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1153065"/>
              </p:ext>
            </p:extLst>
          </p:nvPr>
        </p:nvGraphicFramePr>
        <p:xfrm>
          <a:off x="7026443" y="1220950"/>
          <a:ext cx="4588040" cy="47703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47010"/>
                <a:gridCol w="1147010"/>
                <a:gridCol w="1147010"/>
                <a:gridCol w="1147010"/>
              </a:tblGrid>
              <a:tr h="223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 dirty="0">
                          <a:effectLst/>
                        </a:rPr>
                        <a:t>ΟΝΟΜΑ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</a:rPr>
                        <a:t>ΣΥΜΒΟΛΟ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 dirty="0">
                          <a:effectLst/>
                        </a:rPr>
                        <a:t>ΜΟΝΑΔΑ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</a:rPr>
                        <a:t>ΤΙΜΗ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145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Propeller diameter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499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Pitch ratio at 0.7R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P/D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0.9482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499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Number of blades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Z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176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Blade area ratio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988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Cord length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2.617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885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Thickness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0.0906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113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Mechanical efficiency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0.98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988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Brake power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kW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28710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0167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Brake specific fuel consumption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BSFC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g/kWh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166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30134"/>
              </p:ext>
            </p:extLst>
          </p:nvPr>
        </p:nvGraphicFramePr>
        <p:xfrm>
          <a:off x="8410393" y="2906811"/>
          <a:ext cx="742889" cy="3361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31" name="Equation" r:id="rId18" imgW="444307" imgH="203112" progId="Equation.DSMT4">
                  <p:embed/>
                </p:oleObj>
              </mc:Choice>
              <mc:Fallback>
                <p:oleObj name="Equation" r:id="rId18" imgW="444307" imgH="203112" progId="Equation.DSMT4">
                  <p:embed/>
                  <p:pic>
                    <p:nvPicPr>
                      <p:cNvPr id="0" name="Object 6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10393" y="2906811"/>
                        <a:ext cx="742889" cy="3361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263120"/>
              </p:ext>
            </p:extLst>
          </p:nvPr>
        </p:nvGraphicFramePr>
        <p:xfrm>
          <a:off x="8529708" y="4026749"/>
          <a:ext cx="623574" cy="376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32" name="Equation" r:id="rId20" imgW="215713" imgH="203024" progId="Equation.DSMT4">
                  <p:embed/>
                </p:oleObj>
              </mc:Choice>
              <mc:Fallback>
                <p:oleObj name="Equation" r:id="rId20" imgW="215713" imgH="203024" progId="Equation.DSMT4">
                  <p:embed/>
                  <p:pic>
                    <p:nvPicPr>
                      <p:cNvPr id="0" name="Object 6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29708" y="4026749"/>
                        <a:ext cx="623574" cy="3761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9399198"/>
              </p:ext>
            </p:extLst>
          </p:nvPr>
        </p:nvGraphicFramePr>
        <p:xfrm>
          <a:off x="8644921" y="4666933"/>
          <a:ext cx="393147" cy="2889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33" name="Equation" r:id="rId22" imgW="177569" imgH="202936" progId="Equation.DSMT4">
                  <p:embed/>
                </p:oleObj>
              </mc:Choice>
              <mc:Fallback>
                <p:oleObj name="Equation" r:id="rId22" imgW="177569" imgH="202936" progId="Equation.DSMT4">
                  <p:embed/>
                  <p:pic>
                    <p:nvPicPr>
                      <p:cNvPr id="0" name="Object 6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44921" y="4666933"/>
                        <a:ext cx="393147" cy="28892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Rectangle 40"/>
          <p:cNvSpPr/>
          <p:nvPr/>
        </p:nvSpPr>
        <p:spPr>
          <a:xfrm>
            <a:off x="358815" y="245349"/>
            <a:ext cx="112621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4000" b="1" dirty="0" smtClean="0">
                <a:latin typeface="Arial" pitchFamily="34" charset="0"/>
                <a:cs typeface="Arial" pitchFamily="34" charset="0"/>
              </a:rPr>
              <a:t>ΜΟΝΤΕΛΟΠΟΙΗΣΗ ΠΛΟΙΟΥ 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45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/>
          <p:cNvSpPr txBox="1">
            <a:spLocks/>
          </p:cNvSpPr>
          <p:nvPr/>
        </p:nvSpPr>
        <p:spPr>
          <a:xfrm>
            <a:off x="417095" y="1123678"/>
            <a:ext cx="10661697" cy="78614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1800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Η ΑΝΤΙΣΤΑΣΗ ΠΡΟΣΔΙΟΡΙΖΕΤΑΙ ΔΙΧΩΣ ΤΗΝ ΧΡΗΣΗ ΤΩΝ ΔΙΑΣΤΑΣΕΩΝ ΤΟΥ ΠΛΟΙΟΥ, ΑΠΟ ΤΟΝ ΤΥΠΟ</a:t>
            </a:r>
            <a:endParaRPr lang="el-GR" sz="1800" b="1" i="1" dirty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Αντικείμενο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5886587"/>
              </p:ext>
            </p:extLst>
          </p:nvPr>
        </p:nvGraphicFramePr>
        <p:xfrm>
          <a:off x="4505943" y="2002422"/>
          <a:ext cx="2138363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5" name="Equation" r:id="rId4" imgW="1396800" imgH="660240" progId="Equation.DSMT4">
                  <p:embed/>
                </p:oleObj>
              </mc:Choice>
              <mc:Fallback>
                <p:oleObj name="Equation" r:id="rId4" imgW="1396800" imgH="660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05943" y="2002422"/>
                        <a:ext cx="2138363" cy="116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Ευθύγραμμο βέλος σύνδεσης 7"/>
          <p:cNvCxnSpPr/>
          <p:nvPr/>
        </p:nvCxnSpPr>
        <p:spPr>
          <a:xfrm>
            <a:off x="1622139" y="5546150"/>
            <a:ext cx="0" cy="32385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Ευθύγραμμο βέλος σύνδεσης 8"/>
          <p:cNvCxnSpPr/>
          <p:nvPr/>
        </p:nvCxnSpPr>
        <p:spPr>
          <a:xfrm>
            <a:off x="9612851" y="5587062"/>
            <a:ext cx="0" cy="423213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Ευθύγραμμο βέλος σύνδεσης 9"/>
          <p:cNvCxnSpPr/>
          <p:nvPr/>
        </p:nvCxnSpPr>
        <p:spPr>
          <a:xfrm>
            <a:off x="7837250" y="5587062"/>
            <a:ext cx="6327" cy="444863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Ευθύγραμμο βέλος σύνδεσης 10"/>
          <p:cNvCxnSpPr/>
          <p:nvPr/>
        </p:nvCxnSpPr>
        <p:spPr>
          <a:xfrm>
            <a:off x="3774907" y="5535325"/>
            <a:ext cx="0" cy="427325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Ευθύγραμμο βέλος σύνδεσης 11"/>
          <p:cNvCxnSpPr/>
          <p:nvPr/>
        </p:nvCxnSpPr>
        <p:spPr>
          <a:xfrm>
            <a:off x="5633417" y="5587062"/>
            <a:ext cx="0" cy="40122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417095" y="211613"/>
            <a:ext cx="106616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ΑΝΤΙΣΤΑΣΗ ΠΛΟΙΟΥ ΣΕ ΗΡΕΜΑ ΝΕΡΑ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9286" y="4846285"/>
            <a:ext cx="105695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Η ΣΥΝΟΛΙΚΗ</a:t>
            </a:r>
            <a:r>
              <a:rPr lang="el-GR" sz="2000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ΑΝΤΙΣΤΑΣΗ ΤΟΥ ΣΚΑΦΟΥΣ ΔΙΝΕΤΑΙ ΑΠΟ ΤΟΝ ΤΥΠΟ: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l-GR" sz="2000" b="1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Τ</a:t>
            </a:r>
            <a:r>
              <a:rPr lang="el-GR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=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2000" b="1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2000" b="1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2000" b="1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AA</a:t>
            </a: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2000" b="1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BD</a:t>
            </a: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 </a:t>
            </a:r>
            <a:r>
              <a:rPr lang="el-GR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2000" b="1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</a:t>
            </a:r>
            <a:endParaRPr lang="el-GR" sz="2000" b="1" baseline="-25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7630" y="5865221"/>
            <a:ext cx="20950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ΥΠΟΛΕΙΠΟΜΕΝΟΣ</a:t>
            </a:r>
          </a:p>
          <a:p>
            <a:r>
              <a:rPr lang="el-G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ΣΥΝΤΕΛΕΣΤΗΣ</a:t>
            </a:r>
          </a:p>
          <a:p>
            <a:r>
              <a:rPr lang="el-G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ΑΝΤΙΣΤΑΣΗΣ</a:t>
            </a:r>
            <a:r>
              <a:rPr lang="el-G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</a:t>
            </a: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20992" y="5962650"/>
            <a:ext cx="16783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ΣΥΝΤΕΛΕΣΤΗΣ ΙΞΩΔΟΥΣ</a:t>
            </a:r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843057" y="6000750"/>
            <a:ext cx="18056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ΣΥΝΤΕΛΕΣΤΗΣ ΣΥΣΧΕΤΙΣΗΣ</a:t>
            </a:r>
            <a:endParaRPr lang="el-GR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90167" y="5988282"/>
            <a:ext cx="22941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ΣΥΝΤΕΛΕΣΤΗΣ ΟΠΙΣΘΕΛΚΟΥΣΑΣ</a:t>
            </a:r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75747" y="5962650"/>
            <a:ext cx="18144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ΣΥΝΤΕΛΕΣΤΗΣ ΑΕΡΑ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509286" y="3313913"/>
                <a:ext cx="10569506" cy="11918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l-GR" sz="2400" b="1" i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ρ: </a:t>
                </a:r>
                <a:r>
                  <a:rPr lang="el-GR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l-GR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πυκνότητα νερού</a:t>
                </a:r>
              </a:p>
              <a:p>
                <a:r>
                  <a:rPr lang="en-US" sz="2400" b="1" i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S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bg1"/>
                        </a:solidFill>
                        <a:latin typeface="Cambria Math"/>
                        <a:cs typeface="Calibri" pitchFamily="34" charset="0"/>
                      </a:rPr>
                      <m:t>:</m:t>
                    </m:r>
                  </m:oMath>
                </a14:m>
                <a:r>
                  <a:rPr lang="en-US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l-GR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 βρεχόμενη </a:t>
                </a:r>
                <a:r>
                  <a:rPr lang="el-GR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επιφάνεια κύτους</a:t>
                </a:r>
                <a:endParaRPr lang="en-US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bg1"/>
                        </a:solidFill>
                        <a:latin typeface="Cambria Math"/>
                        <a:cs typeface="Calibri" pitchFamily="34" charset="0"/>
                      </a:rPr>
                      <m:t>𝑽</m:t>
                    </m:r>
                    <m:r>
                      <a:rPr lang="en-US" sz="2400" b="1" i="1">
                        <a:solidFill>
                          <a:schemeClr val="bg1"/>
                        </a:solidFill>
                        <a:latin typeface="Cambria Math"/>
                        <a:cs typeface="Calibri" pitchFamily="34" charset="0"/>
                      </a:rPr>
                      <m:t>:</m:t>
                    </m:r>
                  </m:oMath>
                </a14:m>
                <a:r>
                  <a:rPr lang="en-US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l-GR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ταχύτητα </a:t>
                </a:r>
                <a:r>
                  <a:rPr lang="el-GR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σκάφους</a:t>
                </a:r>
                <a:endParaRPr lang="en-US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286" y="3313913"/>
                <a:ext cx="10569506" cy="1191801"/>
              </a:xfrm>
              <a:prstGeom prst="rect">
                <a:avLst/>
              </a:prstGeom>
              <a:blipFill rotWithShape="0">
                <a:blip r:embed="rId6"/>
                <a:stretch>
                  <a:fillRect l="-923" t="-359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621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7" grpId="0"/>
      <p:bldP spid="13" grpId="0"/>
      <p:bldP spid="14" grpId="0"/>
      <p:bldP spid="15" grpId="0"/>
      <p:bldP spid="16" grpId="0"/>
      <p:bldP spid="19" grpId="0"/>
    </p:bld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4500</TotalTime>
  <Words>2121</Words>
  <Application>Microsoft Office PowerPoint</Application>
  <PresentationFormat>Widescreen</PresentationFormat>
  <Paragraphs>775</Paragraphs>
  <Slides>59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7" baseType="lpstr">
      <vt:lpstr>Arial</vt:lpstr>
      <vt:lpstr>Calibri</vt:lpstr>
      <vt:lpstr>Calibri Light</vt:lpstr>
      <vt:lpstr>Cambria Math</vt:lpstr>
      <vt:lpstr>Open Sans</vt:lpstr>
      <vt:lpstr>Times New Roman</vt:lpstr>
      <vt:lpstr>Θέμα του Office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Iron Eagle</dc:creator>
  <cp:lastModifiedBy>Iron Eagle</cp:lastModifiedBy>
  <cp:revision>234</cp:revision>
  <dcterms:created xsi:type="dcterms:W3CDTF">2016-12-12T08:09:19Z</dcterms:created>
  <dcterms:modified xsi:type="dcterms:W3CDTF">2017-04-26T20:35:06Z</dcterms:modified>
</cp:coreProperties>
</file>