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22" r:id="rId2"/>
    <p:sldId id="375" r:id="rId3"/>
    <p:sldId id="323" r:id="rId4"/>
    <p:sldId id="324" r:id="rId5"/>
    <p:sldId id="406" r:id="rId6"/>
    <p:sldId id="403" r:id="rId7"/>
    <p:sldId id="325" r:id="rId8"/>
    <p:sldId id="376" r:id="rId9"/>
    <p:sldId id="377" r:id="rId10"/>
    <p:sldId id="379" r:id="rId11"/>
    <p:sldId id="328" r:id="rId12"/>
    <p:sldId id="380" r:id="rId13"/>
    <p:sldId id="381" r:id="rId14"/>
    <p:sldId id="331" r:id="rId15"/>
    <p:sldId id="405" r:id="rId16"/>
    <p:sldId id="404" r:id="rId17"/>
    <p:sldId id="411" r:id="rId18"/>
    <p:sldId id="412" r:id="rId19"/>
    <p:sldId id="334" r:id="rId20"/>
    <p:sldId id="335" r:id="rId21"/>
    <p:sldId id="336" r:id="rId22"/>
    <p:sldId id="384" r:id="rId23"/>
    <p:sldId id="383" r:id="rId24"/>
    <p:sldId id="337" r:id="rId25"/>
    <p:sldId id="3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00" autoAdjust="0"/>
    <p:restoredTop sz="94632" autoAdjust="0"/>
  </p:normalViewPr>
  <p:slideViewPr>
    <p:cSldViewPr>
      <p:cViewPr varScale="1">
        <p:scale>
          <a:sx n="84" d="100"/>
          <a:sy n="84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EF7AE-0C30-4EA7-B74D-470A9C33048D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01582-F5A8-41ED-8946-57B4D8BFA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93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0618E-1193-4D7D-8DDC-CC55F7CAEA60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2DEFD-3730-4175-8706-350099C5F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1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15220D-0BB5-4C71-B862-812B075D02FE}" type="datetimeFigureOut">
              <a:rPr lang="en-US" smtClean="0"/>
              <a:pPr/>
              <a:t>5/13/15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A217EF-0505-4C33-BB20-8A8DF20390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tags" Target="../tags/tag21.xml"/><Relationship Id="rId2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4" Type="http://schemas.openxmlformats.org/officeDocument/2006/relationships/tags" Target="../tags/tag26.xml"/><Relationship Id="rId5" Type="http://schemas.openxmlformats.org/officeDocument/2006/relationships/tags" Target="../tags/tag27.xml"/><Relationship Id="rId6" Type="http://schemas.openxmlformats.org/officeDocument/2006/relationships/slideLayout" Target="../slideLayouts/slideLayout2.xml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png"/><Relationship Id="rId11" Type="http://schemas.openxmlformats.org/officeDocument/2006/relationships/image" Target="../media/image27.png"/><Relationship Id="rId1" Type="http://schemas.openxmlformats.org/officeDocument/2006/relationships/tags" Target="../tags/tag23.xml"/><Relationship Id="rId2" Type="http://schemas.openxmlformats.org/officeDocument/2006/relationships/tags" Target="../tags/tag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1" Type="http://schemas.openxmlformats.org/officeDocument/2006/relationships/tags" Target="../tags/tag28.xml"/><Relationship Id="rId2" Type="http://schemas.openxmlformats.org/officeDocument/2006/relationships/tags" Target="../tags/tag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1" Type="http://schemas.openxmlformats.org/officeDocument/2006/relationships/tags" Target="../tags/tag30.xml"/><Relationship Id="rId2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1" Type="http://schemas.openxmlformats.org/officeDocument/2006/relationships/image" Target="../media/image36.png"/><Relationship Id="rId12" Type="http://schemas.openxmlformats.org/officeDocument/2006/relationships/image" Target="../media/image37.png"/><Relationship Id="rId1" Type="http://schemas.openxmlformats.org/officeDocument/2006/relationships/tags" Target="../tags/tag32.xml"/><Relationship Id="rId2" Type="http://schemas.openxmlformats.org/officeDocument/2006/relationships/tags" Target="../tags/tag33.xml"/><Relationship Id="rId3" Type="http://schemas.openxmlformats.org/officeDocument/2006/relationships/tags" Target="../tags/tag34.xml"/><Relationship Id="rId4" Type="http://schemas.openxmlformats.org/officeDocument/2006/relationships/tags" Target="../tags/tag35.xml"/><Relationship Id="rId5" Type="http://schemas.openxmlformats.org/officeDocument/2006/relationships/tags" Target="../tags/tag36.xml"/><Relationship Id="rId6" Type="http://schemas.openxmlformats.org/officeDocument/2006/relationships/tags" Target="../tags/tag37.xml"/><Relationship Id="rId7" Type="http://schemas.openxmlformats.org/officeDocument/2006/relationships/slideLayout" Target="../slideLayouts/slideLayout2.xml"/><Relationship Id="rId8" Type="http://schemas.openxmlformats.org/officeDocument/2006/relationships/image" Target="../media/image33.png"/><Relationship Id="rId9" Type="http://schemas.openxmlformats.org/officeDocument/2006/relationships/image" Target="../media/image34.png"/><Relationship Id="rId10" Type="http://schemas.openxmlformats.org/officeDocument/2006/relationships/image" Target="../media/image3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4" Type="http://schemas.openxmlformats.org/officeDocument/2006/relationships/tags" Target="../tags/tag41.xml"/><Relationship Id="rId5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7" Type="http://schemas.openxmlformats.org/officeDocument/2006/relationships/image" Target="../media/image31.png"/><Relationship Id="rId8" Type="http://schemas.openxmlformats.org/officeDocument/2006/relationships/image" Target="../media/image16.png"/><Relationship Id="rId1" Type="http://schemas.openxmlformats.org/officeDocument/2006/relationships/tags" Target="../tags/tag38.xml"/><Relationship Id="rId2" Type="http://schemas.openxmlformats.org/officeDocument/2006/relationships/tags" Target="../tags/tag3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slideLayout" Target="../slideLayouts/slideLayout2.xml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16.png"/><Relationship Id="rId10" Type="http://schemas.openxmlformats.org/officeDocument/2006/relationships/image" Target="../media/image40.png"/><Relationship Id="rId1" Type="http://schemas.openxmlformats.org/officeDocument/2006/relationships/tags" Target="../tags/tag42.xml"/><Relationship Id="rId2" Type="http://schemas.openxmlformats.org/officeDocument/2006/relationships/tags" Target="../tags/tag4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8" Type="http://schemas.openxmlformats.org/officeDocument/2006/relationships/image" Target="../media/image41.png"/><Relationship Id="rId9" Type="http://schemas.openxmlformats.org/officeDocument/2006/relationships/image" Target="../media/image42.png"/><Relationship Id="rId1" Type="http://schemas.openxmlformats.org/officeDocument/2006/relationships/tags" Target="../tags/tag47.xml"/><Relationship Id="rId2" Type="http://schemas.openxmlformats.org/officeDocument/2006/relationships/tags" Target="../tags/tag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4" Type="http://schemas.openxmlformats.org/officeDocument/2006/relationships/tags" Target="../tags/tag7.xml"/><Relationship Id="rId5" Type="http://schemas.openxmlformats.org/officeDocument/2006/relationships/tags" Target="../tags/tag8.xml"/><Relationship Id="rId6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tags" Target="../tags/tag4.xml"/><Relationship Id="rId2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4.jpeg"/><Relationship Id="rId5" Type="http://schemas.openxmlformats.org/officeDocument/2006/relationships/image" Target="../media/image9.png"/><Relationship Id="rId6" Type="http://schemas.openxmlformats.org/officeDocument/2006/relationships/image" Target="../media/image12.png"/><Relationship Id="rId1" Type="http://schemas.openxmlformats.org/officeDocument/2006/relationships/tags" Target="../tags/tag9.xml"/><Relationship Id="rId2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.xml"/><Relationship Id="rId12" Type="http://schemas.openxmlformats.org/officeDocument/2006/relationships/image" Target="../media/image9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8.png"/><Relationship Id="rId18" Type="http://schemas.openxmlformats.org/officeDocument/2006/relationships/image" Target="../media/image19.png"/><Relationship Id="rId19" Type="http://schemas.openxmlformats.org/officeDocument/2006/relationships/image" Target="../media/image20.png"/><Relationship Id="rId1" Type="http://schemas.openxmlformats.org/officeDocument/2006/relationships/tags" Target="../tags/tag11.xml"/><Relationship Id="rId2" Type="http://schemas.openxmlformats.org/officeDocument/2006/relationships/tags" Target="../tags/tag12.xml"/><Relationship Id="rId3" Type="http://schemas.openxmlformats.org/officeDocument/2006/relationships/tags" Target="../tags/tag13.xml"/><Relationship Id="rId4" Type="http://schemas.openxmlformats.org/officeDocument/2006/relationships/tags" Target="../tags/tag14.xml"/><Relationship Id="rId5" Type="http://schemas.openxmlformats.org/officeDocument/2006/relationships/tags" Target="../tags/tag15.xml"/><Relationship Id="rId6" Type="http://schemas.openxmlformats.org/officeDocument/2006/relationships/tags" Target="../tags/tag16.xml"/><Relationship Id="rId7" Type="http://schemas.openxmlformats.org/officeDocument/2006/relationships/tags" Target="../tags/tag17.xml"/><Relationship Id="rId8" Type="http://schemas.openxmlformats.org/officeDocument/2006/relationships/tags" Target="../tags/tag18.xml"/><Relationship Id="rId9" Type="http://schemas.openxmlformats.org/officeDocument/2006/relationships/tags" Target="../tags/tag19.xml"/><Relationship Id="rId10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Growth of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3.2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Using the Definition of Big-</a:t>
            </a:r>
            <a:r>
              <a:rPr lang="en-US" sz="4000" i="1" dirty="0" smtClean="0"/>
              <a:t>O</a:t>
            </a:r>
            <a:r>
              <a:rPr lang="en-US" sz="4000" dirty="0" smtClean="0"/>
              <a:t> Notation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Show that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Solution</a:t>
            </a:r>
            <a:r>
              <a:rPr lang="en-US" dirty="0" smtClean="0"/>
              <a:t>: When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dirty="0" smtClean="0"/>
              <a:t>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&lt; 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. </a:t>
            </a:r>
            <a:r>
              <a:rPr lang="en-US" dirty="0" smtClean="0">
                <a:ea typeface="Cambria Math" pitchFamily="18" charset="0"/>
              </a:rPr>
              <a:t>Take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C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k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7 </a:t>
            </a:r>
            <a:r>
              <a:rPr lang="en-US" dirty="0" smtClean="0">
                <a:ea typeface="Cambria Math" pitchFamily="18" charset="0"/>
              </a:rPr>
              <a:t>as witnesses to establish that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(</a:t>
            </a:r>
            <a:r>
              <a:rPr lang="en-US" dirty="0" smtClean="0">
                <a:ea typeface="Cambria Math" pitchFamily="18" charset="0"/>
              </a:rPr>
              <a:t>Would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C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7 </a:t>
            </a:r>
            <a:r>
              <a:rPr lang="en-US" dirty="0" smtClean="0">
                <a:ea typeface="Cambria Math" pitchFamily="18" charset="0"/>
              </a:rPr>
              <a:t>and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>
                <a:ea typeface="Cambria Math" pitchFamily="18" charset="0"/>
              </a:rPr>
              <a:t>k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1 </a:t>
            </a:r>
            <a:r>
              <a:rPr lang="en-US" dirty="0" smtClean="0">
                <a:ea typeface="Cambria Math" pitchFamily="18" charset="0"/>
              </a:rPr>
              <a:t>work?)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</a:t>
            </a:r>
            <a:r>
              <a:rPr lang="en-US" b="1" dirty="0" smtClean="0">
                <a:ea typeface="Cambria Math" pitchFamily="18" charset="0"/>
              </a:rPr>
              <a:t>Example</a:t>
            </a:r>
            <a:r>
              <a:rPr lang="en-US" dirty="0" smtClean="0">
                <a:ea typeface="Cambria Math" pitchFamily="18" charset="0"/>
              </a:rPr>
              <a:t>: </a:t>
            </a:r>
            <a:r>
              <a:rPr lang="en-US" dirty="0" smtClean="0"/>
              <a:t>Show that 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 is  not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).</a:t>
            </a:r>
            <a:endParaRPr lang="en-US" dirty="0" smtClean="0">
              <a:ea typeface="Cambria Math" pitchFamily="18" charset="0"/>
            </a:endParaRPr>
          </a:p>
          <a:p>
            <a:pPr>
              <a:buNone/>
            </a:pPr>
            <a:r>
              <a:rPr lang="en-US" b="1" dirty="0" smtClean="0"/>
              <a:t>    Solution</a:t>
            </a:r>
            <a:r>
              <a:rPr lang="en-US" dirty="0" smtClean="0"/>
              <a:t>: Suppose there are constants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dirty="0" smtClean="0"/>
              <a:t> for which 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i="1" dirty="0" err="1" smtClean="0"/>
              <a:t>Cn</a:t>
            </a:r>
            <a:r>
              <a:rPr lang="en-US" dirty="0" smtClean="0"/>
              <a:t>, whenever </a:t>
            </a:r>
            <a:r>
              <a:rPr lang="en-US" i="1" dirty="0" smtClean="0"/>
              <a:t>n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dirty="0" smtClean="0"/>
              <a:t>. Then  (by dividing both sides of 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i="1" dirty="0" err="1" smtClean="0"/>
              <a:t>Cn</a:t>
            </a:r>
            <a:r>
              <a:rPr lang="en-US" i="1" dirty="0" smtClean="0"/>
              <a:t>)</a:t>
            </a:r>
            <a:r>
              <a:rPr lang="en-US" dirty="0" smtClean="0"/>
              <a:t> by </a:t>
            </a:r>
            <a:r>
              <a:rPr lang="en-US" i="1" dirty="0" smtClean="0"/>
              <a:t>n</a:t>
            </a:r>
            <a:r>
              <a:rPr lang="en-US" dirty="0" smtClean="0"/>
              <a:t>, then </a:t>
            </a:r>
            <a:r>
              <a:rPr lang="en-US" i="1" dirty="0" smtClean="0"/>
              <a:t>n</a:t>
            </a:r>
            <a:r>
              <a:rPr lang="en-US" dirty="0" smtClean="0"/>
              <a:t> 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i="1" dirty="0" smtClean="0"/>
              <a:t>C </a:t>
            </a:r>
            <a:r>
              <a:rPr lang="en-US" dirty="0" smtClean="0"/>
              <a:t>must hold for all </a:t>
            </a:r>
            <a:r>
              <a:rPr lang="en-US" i="1" dirty="0" smtClean="0"/>
              <a:t>n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dirty="0" smtClean="0"/>
              <a:t>. A contradiction!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Estimates for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Let </a:t>
            </a:r>
          </a:p>
          <a:p>
            <a:pPr>
              <a:buNone/>
            </a:pPr>
            <a:r>
              <a:rPr lang="en-US" dirty="0" smtClean="0"/>
              <a:t>where                                 are real numbers with </a:t>
            </a:r>
            <a:r>
              <a:rPr lang="en-US" i="1" dirty="0" smtClean="0"/>
              <a:t>a</a:t>
            </a:r>
            <a:r>
              <a:rPr lang="en-US" i="1" baseline="-25000" dirty="0" smtClean="0"/>
              <a:t>n </a:t>
            </a:r>
            <a:r>
              <a:rPr lang="en-US" dirty="0" smtClean="0">
                <a:latin typeface="Cambria Math"/>
                <a:ea typeface="Cambria Math"/>
              </a:rPr>
              <a:t>≠0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Then </a:t>
            </a:r>
            <a:r>
              <a:rPr lang="en-US" i="1" dirty="0" smtClean="0"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).                           </a:t>
            </a:r>
          </a:p>
          <a:p>
            <a:pPr>
              <a:buNone/>
            </a:pPr>
            <a:r>
              <a:rPr lang="en-US" b="1" dirty="0" smtClean="0"/>
              <a:t>Proof</a:t>
            </a:r>
            <a:r>
              <a:rPr lang="en-US" dirty="0" smtClean="0"/>
              <a:t>:  |</a:t>
            </a:r>
            <a:r>
              <a:rPr lang="en-US" i="1" dirty="0" smtClean="0"/>
              <a:t>f</a:t>
            </a:r>
            <a:r>
              <a:rPr lang="en-US" dirty="0" smtClean="0"/>
              <a:t>(x)| = |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n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+ </a:t>
            </a:r>
            <a:r>
              <a:rPr lang="en-US" i="1" dirty="0" smtClean="0"/>
              <a:t>a</a:t>
            </a:r>
            <a:r>
              <a:rPr lang="en-US" i="1" baseline="-25000" dirty="0" smtClean="0"/>
              <a:t>n-</a:t>
            </a:r>
            <a:r>
              <a:rPr lang="en-US" baseline="-25000" dirty="0" smtClean="0">
                <a:ea typeface="Cambria Math" pitchFamily="18" charset="0"/>
              </a:rPr>
              <a:t>1</a:t>
            </a:r>
            <a:r>
              <a:rPr lang="en-US" i="1" dirty="0" smtClean="0"/>
              <a:t> x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</a:t>
            </a:r>
            <a:r>
              <a:rPr lang="en-US" i="1" dirty="0" smtClean="0"/>
              <a:t> + </a:t>
            </a:r>
            <a:r>
              <a:rPr lang="en-US" dirty="0" smtClean="0">
                <a:ea typeface="Cambria Math"/>
              </a:rPr>
              <a:t>∙∙∙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+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i="1" dirty="0" smtClean="0"/>
              <a:t>x</a:t>
            </a:r>
            <a:r>
              <a:rPr lang="en-US" baseline="30000" dirty="0" smtClean="0"/>
              <a:t>1   </a:t>
            </a:r>
            <a:r>
              <a:rPr lang="en-US" dirty="0" smtClean="0">
                <a:ea typeface="Cambria Math"/>
              </a:rPr>
              <a:t>+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</a:t>
            </a:r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dirty="0" smtClean="0"/>
              <a:t>|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|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 + |</a:t>
            </a:r>
            <a:r>
              <a:rPr lang="en-US" i="1" dirty="0" smtClean="0"/>
              <a:t>a</a:t>
            </a:r>
            <a:r>
              <a:rPr lang="en-US" i="1" baseline="-25000" dirty="0" smtClean="0"/>
              <a:t>n-</a:t>
            </a:r>
            <a:r>
              <a:rPr lang="en-US" baseline="-25000" dirty="0" smtClean="0">
                <a:ea typeface="Cambria Math" pitchFamily="18" charset="0"/>
              </a:rPr>
              <a:t>1</a:t>
            </a:r>
            <a:r>
              <a:rPr lang="en-US" i="1" dirty="0" smtClean="0"/>
              <a:t>| x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 </a:t>
            </a:r>
            <a:r>
              <a:rPr lang="en-US" i="1" dirty="0" smtClean="0"/>
              <a:t>+ </a:t>
            </a:r>
            <a:r>
              <a:rPr lang="en-US" i="1" dirty="0" smtClean="0">
                <a:ea typeface="Cambria Math"/>
              </a:rPr>
              <a:t>∙∙∙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</a:t>
            </a:r>
            <a:r>
              <a:rPr lang="en-US" i="1" dirty="0" smtClean="0"/>
              <a:t>x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</a:t>
            </a:r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dirty="0" smtClean="0">
                <a:latin typeface="Cambria Math"/>
                <a:ea typeface="Cambria Math"/>
              </a:rPr>
              <a:t>=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i="1" baseline="30000" dirty="0" smtClean="0"/>
              <a:t> </a:t>
            </a:r>
            <a:r>
              <a:rPr lang="en-US" dirty="0" smtClean="0"/>
              <a:t>(|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| + |</a:t>
            </a:r>
            <a:r>
              <a:rPr lang="en-US" i="1" dirty="0" smtClean="0"/>
              <a:t>a</a:t>
            </a:r>
            <a:r>
              <a:rPr lang="en-US" i="1" baseline="-25000" dirty="0" smtClean="0"/>
              <a:t>n-</a:t>
            </a:r>
            <a:r>
              <a:rPr lang="en-US" baseline="-25000" dirty="0" smtClean="0">
                <a:ea typeface="Cambria Math" pitchFamily="18" charset="0"/>
              </a:rPr>
              <a:t>1</a:t>
            </a:r>
            <a:r>
              <a:rPr lang="en-US" i="1" dirty="0" smtClean="0"/>
              <a:t>| /x</a:t>
            </a:r>
            <a:r>
              <a:rPr lang="en-US" baseline="30000" dirty="0" smtClean="0"/>
              <a:t> </a:t>
            </a:r>
            <a:r>
              <a:rPr lang="en-US" i="1" dirty="0" smtClean="0"/>
              <a:t>+ </a:t>
            </a:r>
            <a:r>
              <a:rPr lang="en-US" i="1" dirty="0" smtClean="0">
                <a:ea typeface="Cambria Math"/>
              </a:rPr>
              <a:t>∙∙∙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|/</a:t>
            </a:r>
            <a:r>
              <a:rPr lang="en-US" i="1" dirty="0" smtClean="0"/>
              <a:t>x</a:t>
            </a:r>
            <a:r>
              <a:rPr lang="en-US" i="1" baseline="30000" dirty="0" smtClean="0"/>
              <a:t>n-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|/</a:t>
            </a:r>
            <a:r>
              <a:rPr lang="en-US" i="1" dirty="0" smtClean="0"/>
              <a:t>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)</a:t>
            </a:r>
            <a:endParaRPr lang="en-US" i="1" baseline="30000" dirty="0" smtClean="0"/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i="1" baseline="30000" dirty="0" smtClean="0"/>
              <a:t> </a:t>
            </a:r>
            <a:r>
              <a:rPr lang="en-US" dirty="0" smtClean="0"/>
              <a:t>(|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| + |</a:t>
            </a:r>
            <a:r>
              <a:rPr lang="en-US" i="1" dirty="0" smtClean="0"/>
              <a:t>a</a:t>
            </a:r>
            <a:r>
              <a:rPr lang="en-US" i="1" baseline="-25000" dirty="0" smtClean="0"/>
              <a:t>n-</a:t>
            </a:r>
            <a:r>
              <a:rPr lang="en-US" baseline="-25000" dirty="0" smtClean="0">
                <a:ea typeface="Cambria Math" pitchFamily="18" charset="0"/>
              </a:rPr>
              <a:t>1</a:t>
            </a:r>
            <a:r>
              <a:rPr lang="en-US" i="1" dirty="0" smtClean="0"/>
              <a:t>| + </a:t>
            </a:r>
            <a:r>
              <a:rPr lang="en-US" i="1" dirty="0" smtClean="0">
                <a:ea typeface="Cambria Math"/>
              </a:rPr>
              <a:t>∙∙∙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|)</a:t>
            </a:r>
          </a:p>
          <a:p>
            <a:r>
              <a:rPr lang="en-US" dirty="0" smtClean="0"/>
              <a:t>Take </a:t>
            </a:r>
            <a:r>
              <a:rPr lang="en-US" i="1" dirty="0" smtClean="0"/>
              <a:t>C</a:t>
            </a:r>
            <a:r>
              <a:rPr lang="en-US" dirty="0" smtClean="0"/>
              <a:t> = |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| + |</a:t>
            </a:r>
            <a:r>
              <a:rPr lang="en-US" i="1" dirty="0" smtClean="0"/>
              <a:t>a</a:t>
            </a:r>
            <a:r>
              <a:rPr lang="en-US" i="1" baseline="-25000" dirty="0" smtClean="0"/>
              <a:t>n-</a:t>
            </a:r>
            <a:r>
              <a:rPr lang="en-US" baseline="-25000" dirty="0" smtClean="0">
                <a:ea typeface="Cambria Math" pitchFamily="18" charset="0"/>
              </a:rPr>
              <a:t>1</a:t>
            </a:r>
            <a:r>
              <a:rPr lang="en-US" i="1" dirty="0" smtClean="0"/>
              <a:t>| + </a:t>
            </a:r>
            <a:r>
              <a:rPr lang="en-US" i="1" dirty="0" smtClean="0">
                <a:ea typeface="Cambria Math"/>
              </a:rPr>
              <a:t>∙∙∙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</a:t>
            </a:r>
            <a:r>
              <a:rPr lang="en-US" dirty="0" smtClean="0">
                <a:ea typeface="Cambria Math"/>
              </a:rPr>
              <a:t>+ |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| and </a:t>
            </a:r>
            <a:r>
              <a:rPr lang="en-US" i="1" dirty="0" smtClean="0"/>
              <a:t>k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1. Then </a:t>
            </a:r>
            <a:r>
              <a:rPr lang="en-US" i="1" dirty="0" smtClean="0"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The leading term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n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 of a polynomial dominates its growth.  </a:t>
            </a:r>
            <a:endParaRPr lang="en-US" dirty="0"/>
          </a:p>
        </p:txBody>
      </p:sp>
      <p:pic>
        <p:nvPicPr>
          <p:cNvPr id="9" name="Picture 8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2438400" y="1981200"/>
            <a:ext cx="5745956" cy="342900"/>
          </a:xfrm>
          <a:prstGeom prst="rect">
            <a:avLst/>
          </a:prstGeom>
        </p:spPr>
      </p:pic>
      <p:pic>
        <p:nvPicPr>
          <p:cNvPr id="5" name="Picture 4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524000" y="2438400"/>
            <a:ext cx="2117408" cy="2428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532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Uses triangle inequality, an exercise in Section </a:t>
            </a:r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1.8</a:t>
            </a:r>
            <a:r>
              <a:rPr lang="en-US" sz="1400" dirty="0" smtClean="0">
                <a:solidFill>
                  <a:srgbClr val="C00000"/>
                </a:solidFill>
              </a:rPr>
              <a:t>.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38862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</a:t>
            </a:r>
            <a:r>
              <a:rPr lang="en-US" sz="1400" dirty="0" smtClean="0">
                <a:solidFill>
                  <a:srgbClr val="C00000"/>
                </a:solidFill>
              </a:rPr>
              <a:t>Assuming </a:t>
            </a:r>
            <a:r>
              <a:rPr lang="en-US" sz="1400" i="1" dirty="0" smtClean="0">
                <a:solidFill>
                  <a:srgbClr val="C00000"/>
                </a:solidFill>
              </a:rPr>
              <a:t>x</a:t>
            </a:r>
            <a:r>
              <a:rPr lang="en-US" sz="1400" dirty="0" smtClean="0">
                <a:solidFill>
                  <a:srgbClr val="C00000"/>
                </a:solidFill>
              </a:rPr>
              <a:t> &gt; </a:t>
            </a:r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endParaRPr lang="en-US" sz="14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Estimates for some Important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Use big-</a:t>
            </a:r>
            <a:r>
              <a:rPr lang="en-US" i="1" dirty="0" smtClean="0"/>
              <a:t>O</a:t>
            </a:r>
            <a:r>
              <a:rPr lang="en-US" dirty="0" smtClean="0"/>
              <a:t> notation to estimate the sum of the first </a:t>
            </a:r>
            <a:r>
              <a:rPr lang="en-US" i="1" dirty="0" smtClean="0"/>
              <a:t>n</a:t>
            </a:r>
            <a:r>
              <a:rPr lang="en-US" dirty="0" smtClean="0"/>
              <a:t> positive integers.</a:t>
            </a:r>
          </a:p>
          <a:p>
            <a:pPr>
              <a:buNone/>
            </a:pPr>
            <a:r>
              <a:rPr lang="en-US" b="1" dirty="0" smtClean="0"/>
              <a:t>   Solution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Use big-</a:t>
            </a:r>
            <a:r>
              <a:rPr lang="en-US" i="1" dirty="0" smtClean="0"/>
              <a:t>O</a:t>
            </a:r>
            <a:r>
              <a:rPr lang="en-US" dirty="0" smtClean="0"/>
              <a:t> notation to estimate the factorial function </a:t>
            </a:r>
          </a:p>
          <a:p>
            <a:pPr>
              <a:buNone/>
            </a:pPr>
            <a:r>
              <a:rPr lang="en-US" b="1" dirty="0" smtClean="0"/>
              <a:t>   Solution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1" name="Picture 20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2362200" y="2895600"/>
            <a:ext cx="5272088" cy="309563"/>
          </a:xfrm>
          <a:prstGeom prst="rect">
            <a:avLst/>
          </a:prstGeom>
        </p:spPr>
      </p:pic>
      <p:pic>
        <p:nvPicPr>
          <p:cNvPr id="22" name="Picture 21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371600" y="3429000"/>
            <a:ext cx="6603206" cy="342900"/>
          </a:xfrm>
          <a:prstGeom prst="rect">
            <a:avLst/>
          </a:prstGeom>
        </p:spPr>
      </p:pic>
      <p:pic>
        <p:nvPicPr>
          <p:cNvPr id="19" name="Picture 18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1143001" y="5334000"/>
            <a:ext cx="6360319" cy="273844"/>
          </a:xfrm>
          <a:prstGeom prst="rect">
            <a:avLst/>
          </a:prstGeom>
        </p:spPr>
      </p:pic>
      <p:pic>
        <p:nvPicPr>
          <p:cNvPr id="18" name="Picture 17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2133600" y="5943600"/>
            <a:ext cx="4893469" cy="319088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2362200" y="4267200"/>
            <a:ext cx="3914775" cy="31908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943600" y="6400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Continued 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Estimates for some Important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Use big-</a:t>
            </a:r>
            <a:r>
              <a:rPr lang="en-US" i="1" dirty="0" smtClean="0"/>
              <a:t>O</a:t>
            </a:r>
            <a:r>
              <a:rPr lang="en-US" dirty="0" smtClean="0"/>
              <a:t> notation to estimate log </a:t>
            </a:r>
            <a:r>
              <a:rPr lang="en-US" i="1" dirty="0" smtClean="0"/>
              <a:t>n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b="1" dirty="0" smtClean="0"/>
              <a:t>   Solution</a:t>
            </a:r>
            <a:r>
              <a:rPr lang="en-US" dirty="0" smtClean="0"/>
              <a:t>: Given that                  (previous slide) </a:t>
            </a:r>
          </a:p>
          <a:p>
            <a:pPr>
              <a:buNone/>
            </a:pPr>
            <a:r>
              <a:rPr lang="en-US" dirty="0" smtClean="0"/>
              <a:t>                     then                                    .</a:t>
            </a:r>
          </a:p>
          <a:p>
            <a:pPr>
              <a:buNone/>
            </a:pPr>
            <a:r>
              <a:rPr lang="en-US" dirty="0" smtClean="0"/>
              <a:t>     Hence, log(</a:t>
            </a:r>
            <a:r>
              <a:rPr lang="en-US" i="1" dirty="0" smtClean="0"/>
              <a:t>n</a:t>
            </a:r>
            <a:r>
              <a:rPr lang="en-US" dirty="0" smtClean="0"/>
              <a:t>!)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n</a:t>
            </a:r>
            <a:r>
              <a:rPr lang="en-US" dirty="0" err="1" smtClean="0">
                <a:latin typeface="Cambria Math"/>
                <a:ea typeface="Cambria Math"/>
              </a:rPr>
              <a:t>∙log</a:t>
            </a:r>
            <a:r>
              <a:rPr lang="en-US" dirty="0" smtClean="0">
                <a:latin typeface="Cambria Math"/>
                <a:ea typeface="Cambria Math"/>
              </a:rPr>
              <a:t>(</a:t>
            </a:r>
            <a:r>
              <a:rPr lang="en-US" i="1" dirty="0" smtClean="0">
                <a:latin typeface="Cambria Math"/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)) taking </a:t>
            </a:r>
            <a:r>
              <a:rPr lang="en-US" i="1" dirty="0" smtClean="0">
                <a:ea typeface="Cambria Math"/>
              </a:rPr>
              <a:t>C </a:t>
            </a:r>
            <a:r>
              <a:rPr lang="en-US" dirty="0" smtClean="0">
                <a:latin typeface="Cambria Math"/>
                <a:ea typeface="Cambria Math"/>
              </a:rPr>
              <a:t>= 1 and </a:t>
            </a:r>
            <a:r>
              <a:rPr lang="en-US" i="1" dirty="0" smtClean="0">
                <a:latin typeface="Cambria Math"/>
                <a:ea typeface="Cambria Math"/>
              </a:rPr>
              <a:t>k</a:t>
            </a:r>
            <a:r>
              <a:rPr lang="en-US" dirty="0" smtClean="0">
                <a:latin typeface="Cambria Math"/>
                <a:ea typeface="Cambria Math"/>
              </a:rPr>
              <a:t> = 1.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</a:t>
            </a:r>
            <a:endParaRPr lang="en-US" dirty="0"/>
          </a:p>
        </p:txBody>
      </p:sp>
      <p:pic>
        <p:nvPicPr>
          <p:cNvPr id="10" name="Picture 9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4038600" y="2514600"/>
            <a:ext cx="1119188" cy="273844"/>
          </a:xfrm>
          <a:prstGeom prst="rect">
            <a:avLst/>
          </a:prstGeom>
        </p:spPr>
      </p:pic>
      <p:pic>
        <p:nvPicPr>
          <p:cNvPr id="6" name="Picture 5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3200400" y="2971800"/>
            <a:ext cx="2659856" cy="31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of Growth of Functions</a:t>
            </a:r>
            <a:endParaRPr lang="en-US" dirty="0"/>
          </a:p>
        </p:txBody>
      </p:sp>
      <p:pic>
        <p:nvPicPr>
          <p:cNvPr id="5" name="Content Placeholder 3" descr="03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50276" y="2362200"/>
            <a:ext cx="3836324" cy="3118499"/>
          </a:xfrm>
        </p:spPr>
      </p:pic>
      <p:sp>
        <p:nvSpPr>
          <p:cNvPr id="6" name="TextBox 5"/>
          <p:cNvSpPr txBox="1"/>
          <p:nvPr/>
        </p:nvSpPr>
        <p:spPr>
          <a:xfrm>
            <a:off x="1219200" y="5562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 the difference in behavior of functions as </a:t>
            </a:r>
            <a:r>
              <a:rPr lang="en-US" b="1" i="1" dirty="0" smtClean="0"/>
              <a:t>n</a:t>
            </a:r>
            <a:r>
              <a:rPr lang="en-US" b="1" dirty="0" smtClean="0"/>
              <a:t> gets larger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Useful Big-</a:t>
            </a:r>
            <a:r>
              <a:rPr lang="en-US" sz="4000" i="1" dirty="0" smtClean="0"/>
              <a:t>O</a:t>
            </a:r>
            <a:r>
              <a:rPr lang="en-US" sz="4000" dirty="0" smtClean="0"/>
              <a:t> Estimates Involving Logarithms, Powers, and Exponents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/>
              <a:t>d</a:t>
            </a:r>
            <a:r>
              <a:rPr lang="en-US" dirty="0" smtClean="0"/>
              <a:t> &gt; c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then </a:t>
            </a:r>
          </a:p>
          <a:p>
            <a:pPr>
              <a:buNone/>
            </a:pPr>
            <a:r>
              <a:rPr lang="en-US" i="1" dirty="0" smtClean="0"/>
              <a:t>           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c</a:t>
            </a:r>
            <a:r>
              <a:rPr lang="en-US" baseline="30000" dirty="0" smtClean="0"/>
              <a:t>  </a:t>
            </a:r>
            <a:r>
              <a:rPr lang="en-US" dirty="0" smtClean="0"/>
              <a:t>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dirty="0" smtClean="0"/>
              <a:t>), but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i="1" baseline="30000" dirty="0" smtClean="0"/>
              <a:t> </a:t>
            </a:r>
            <a:r>
              <a:rPr lang="en-US" dirty="0" smtClean="0"/>
              <a:t>is not 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c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If  b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 and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d</a:t>
            </a:r>
            <a:r>
              <a:rPr lang="en-US" dirty="0" smtClean="0"/>
              <a:t> are positive, then </a:t>
            </a:r>
          </a:p>
          <a:p>
            <a:pPr>
              <a:buNone/>
            </a:pPr>
            <a:r>
              <a:rPr lang="en-US" i="1" dirty="0" smtClean="0"/>
              <a:t>        </a:t>
            </a:r>
            <a:r>
              <a:rPr lang="en-US" dirty="0" smtClean="0"/>
              <a:t>(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b</a:t>
            </a:r>
            <a:r>
              <a:rPr lang="en-US" i="1" dirty="0" smtClean="0"/>
              <a:t>  n</a:t>
            </a:r>
            <a:r>
              <a:rPr lang="en-US" dirty="0" smtClean="0"/>
              <a:t>)</a:t>
            </a:r>
            <a:r>
              <a:rPr lang="en-US" i="1" baseline="30000" dirty="0" smtClean="0"/>
              <a:t>c</a:t>
            </a:r>
            <a:r>
              <a:rPr lang="en-US" baseline="30000" dirty="0" smtClean="0"/>
              <a:t>  </a:t>
            </a:r>
            <a:r>
              <a:rPr lang="en-US" dirty="0" smtClean="0"/>
              <a:t>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dirty="0" smtClean="0"/>
              <a:t>), but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i="1" baseline="30000" dirty="0" smtClean="0"/>
              <a:t> </a:t>
            </a:r>
            <a:r>
              <a:rPr lang="en-US" dirty="0" smtClean="0"/>
              <a:t>is not </a:t>
            </a:r>
            <a:r>
              <a:rPr lang="en-US" i="1" dirty="0" smtClean="0"/>
              <a:t>O</a:t>
            </a:r>
            <a:r>
              <a:rPr lang="en-US" dirty="0" smtClean="0"/>
              <a:t>((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b</a:t>
            </a:r>
            <a:r>
              <a:rPr lang="en-US" i="1" dirty="0" smtClean="0"/>
              <a:t>  n</a:t>
            </a:r>
            <a:r>
              <a:rPr lang="en-US" dirty="0" smtClean="0"/>
              <a:t>)</a:t>
            </a:r>
            <a:r>
              <a:rPr lang="en-US" i="1" baseline="30000" dirty="0" smtClean="0"/>
              <a:t>c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 If  b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 and  </a:t>
            </a:r>
            <a:r>
              <a:rPr lang="en-US" i="1" dirty="0" smtClean="0"/>
              <a:t>d</a:t>
            </a:r>
            <a:r>
              <a:rPr lang="en-US" dirty="0" smtClean="0"/>
              <a:t> is positive, then </a:t>
            </a:r>
          </a:p>
          <a:p>
            <a:pPr>
              <a:buNone/>
            </a:pPr>
            <a:r>
              <a:rPr lang="en-US" i="1" dirty="0" smtClean="0"/>
              <a:t>           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baseline="30000" dirty="0" smtClean="0"/>
              <a:t>  </a:t>
            </a:r>
            <a:r>
              <a:rPr lang="en-US" dirty="0" smtClean="0"/>
              <a:t>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b</a:t>
            </a:r>
            <a:r>
              <a:rPr lang="en-US" i="1" baseline="30000" dirty="0" err="1" smtClean="0"/>
              <a:t>n</a:t>
            </a:r>
            <a:r>
              <a:rPr lang="en-US" dirty="0" smtClean="0"/>
              <a:t>), but </a:t>
            </a:r>
            <a:r>
              <a:rPr lang="en-US" i="1" dirty="0" err="1" smtClean="0"/>
              <a:t>b</a:t>
            </a:r>
            <a:r>
              <a:rPr lang="en-US" i="1" baseline="30000" dirty="0" err="1" smtClean="0"/>
              <a:t>n</a:t>
            </a:r>
            <a:r>
              <a:rPr lang="en-US" i="1" baseline="30000" dirty="0" smtClean="0"/>
              <a:t> </a:t>
            </a:r>
            <a:r>
              <a:rPr lang="en-US" dirty="0" smtClean="0"/>
              <a:t>is not 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d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If </a:t>
            </a:r>
            <a:r>
              <a:rPr lang="en-US" i="1" dirty="0" smtClean="0"/>
              <a:t>c</a:t>
            </a:r>
            <a:r>
              <a:rPr lang="en-US" dirty="0" smtClean="0"/>
              <a:t> &gt; b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then </a:t>
            </a:r>
          </a:p>
          <a:p>
            <a:pPr>
              <a:buNone/>
            </a:pPr>
            <a:r>
              <a:rPr lang="en-US" i="1" dirty="0" smtClean="0"/>
              <a:t>            </a:t>
            </a:r>
            <a:r>
              <a:rPr lang="en-US" i="1" dirty="0" err="1" smtClean="0"/>
              <a:t>b</a:t>
            </a:r>
            <a:r>
              <a:rPr lang="en-US" i="1" baseline="30000" dirty="0" err="1" smtClean="0"/>
              <a:t>n</a:t>
            </a:r>
            <a:r>
              <a:rPr lang="en-US" baseline="30000" dirty="0" smtClean="0"/>
              <a:t>  </a:t>
            </a:r>
            <a:r>
              <a:rPr lang="en-US" dirty="0" smtClean="0"/>
              <a:t>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c</a:t>
            </a:r>
            <a:r>
              <a:rPr lang="en-US" i="1" baseline="30000" dirty="0" err="1" smtClean="0"/>
              <a:t>n</a:t>
            </a:r>
            <a:r>
              <a:rPr lang="en-US" dirty="0" smtClean="0"/>
              <a:t>), but </a:t>
            </a:r>
            <a:r>
              <a:rPr lang="en-US" i="1" dirty="0" err="1" smtClean="0"/>
              <a:t>c</a:t>
            </a:r>
            <a:r>
              <a:rPr lang="en-US" i="1" baseline="30000" dirty="0" err="1" smtClean="0"/>
              <a:t>n</a:t>
            </a:r>
            <a:r>
              <a:rPr lang="en-US" i="1" baseline="30000" dirty="0" smtClean="0"/>
              <a:t> </a:t>
            </a:r>
            <a:r>
              <a:rPr lang="en-US" dirty="0" smtClean="0"/>
              <a:t>is not 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err="1" smtClean="0"/>
              <a:t>b</a:t>
            </a:r>
            <a:r>
              <a:rPr lang="en-US" i="1" baseline="30000" dirty="0" err="1" smtClean="0"/>
              <a:t>n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If 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(x)) and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(x)) then </a:t>
            </a:r>
          </a:p>
          <a:p>
            <a:pPr>
              <a:buNone/>
            </a:pPr>
            <a:r>
              <a:rPr lang="en-US" dirty="0" smtClean="0"/>
              <a:t>                     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(max(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|,|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|)).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</a:t>
            </a:r>
          </a:p>
          <a:p>
            <a:pPr lvl="1"/>
            <a:r>
              <a:rPr lang="en-US" dirty="0" smtClean="0"/>
              <a:t>See next slide for proof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 If 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/>
              <a:t>and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are both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g(</a:t>
            </a:r>
            <a:r>
              <a:rPr lang="en-US" i="1" dirty="0" smtClean="0"/>
              <a:t>x</a:t>
            </a:r>
            <a:r>
              <a:rPr lang="en-US" dirty="0" smtClean="0"/>
              <a:t>)) then </a:t>
            </a:r>
          </a:p>
          <a:p>
            <a:pPr>
              <a:buNone/>
            </a:pPr>
            <a:r>
              <a:rPr lang="en-US" dirty="0" smtClean="0"/>
              <a:t>                     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(g(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).</a:t>
            </a:r>
            <a:r>
              <a:rPr lang="en-US" dirty="0" smtClean="0"/>
              <a:t>      </a:t>
            </a:r>
          </a:p>
          <a:p>
            <a:pPr lvl="1"/>
            <a:r>
              <a:rPr lang="en-US" dirty="0" smtClean="0"/>
              <a:t>See text for argument                                                       </a:t>
            </a:r>
          </a:p>
          <a:p>
            <a:r>
              <a:rPr lang="en-US" dirty="0" smtClean="0"/>
              <a:t>    If 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(x)) and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 then </a:t>
            </a:r>
          </a:p>
          <a:p>
            <a:pPr>
              <a:buNone/>
            </a:pPr>
            <a:r>
              <a:rPr lang="en-US" dirty="0" smtClean="0"/>
              <a:t>                     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).</a:t>
            </a:r>
            <a:r>
              <a:rPr lang="en-US" dirty="0" smtClean="0"/>
              <a:t>                                                                                                                               </a:t>
            </a:r>
          </a:p>
          <a:p>
            <a:pPr lvl="1"/>
            <a:r>
              <a:rPr lang="en-US" dirty="0" smtClean="0"/>
              <a:t>See text for argument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If 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(x)) and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</a:t>
            </a:r>
            <a:r>
              <a:rPr lang="en-US" i="1" dirty="0" smtClean="0">
                <a:ea typeface="Cambria Math" pitchFamily="18" charset="0"/>
              </a:rPr>
              <a:t>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(x)) then </a:t>
            </a:r>
          </a:p>
          <a:p>
            <a:pPr>
              <a:buNone/>
            </a:pPr>
            <a:r>
              <a:rPr lang="en-US" dirty="0" smtClean="0"/>
              <a:t>                     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(max(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|,|</a:t>
            </a:r>
            <a:r>
              <a:rPr lang="en-US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|)).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</a:t>
            </a:r>
          </a:p>
          <a:p>
            <a:pPr lvl="1"/>
            <a:r>
              <a:rPr lang="en-US" dirty="0" smtClean="0"/>
              <a:t>By the definition of big-</a:t>
            </a:r>
            <a:r>
              <a:rPr lang="en-US" i="1" dirty="0" smtClean="0"/>
              <a:t>O</a:t>
            </a:r>
            <a:r>
              <a:rPr lang="en-US" dirty="0" smtClean="0"/>
              <a:t> notation, there are constants 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,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such that                                               |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when x &gt; 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/>
              <a:t>and</a:t>
            </a:r>
            <a:r>
              <a:rPr lang="en-US" i="1" dirty="0" smtClean="0"/>
              <a:t> 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when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&gt; 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.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</a:p>
          <a:p>
            <a:pPr lvl="1"/>
            <a:r>
              <a:rPr lang="en-US" dirty="0" smtClean="0"/>
              <a:t> |(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)| = |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)| </a:t>
            </a:r>
          </a:p>
          <a:p>
            <a:pPr>
              <a:buNone/>
            </a:pPr>
            <a:r>
              <a:rPr lang="en-US" dirty="0" smtClean="0"/>
              <a:t>                                  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dirty="0" smtClean="0"/>
              <a:t>|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)| + </a:t>
            </a:r>
            <a:r>
              <a:rPr lang="en-US" dirty="0" smtClean="0"/>
              <a:t>|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)|      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by the triangle inequality |a + b| </a:t>
            </a:r>
            <a:r>
              <a:rPr lang="en-US" sz="2000" dirty="0" smtClean="0">
                <a:solidFill>
                  <a:srgbClr val="C00000"/>
                </a:solidFill>
                <a:latin typeface="Cambria Math"/>
                <a:ea typeface="Cambria Math"/>
              </a:rPr>
              <a:t>≤ |a| + |b|</a:t>
            </a:r>
            <a:endParaRPr lang="en-US" sz="2000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 |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)| + </a:t>
            </a:r>
            <a:r>
              <a:rPr lang="en-US" dirty="0" smtClean="0"/>
              <a:t>|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)|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+</a:t>
            </a:r>
            <a:r>
              <a:rPr lang="en-US" dirty="0" smtClean="0"/>
              <a:t> 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</a:t>
            </a: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                           ≤ </a:t>
            </a:r>
            <a:r>
              <a:rPr lang="en-US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 +</a:t>
            </a:r>
            <a:r>
              <a:rPr lang="en-US" dirty="0" smtClean="0"/>
              <a:t> 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dirty="0" smtClean="0"/>
              <a:t>(x)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|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    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where  </a:t>
            </a:r>
            <a:r>
              <a:rPr lang="en-US" sz="2000" i="1" dirty="0" smtClean="0">
                <a:solidFill>
                  <a:srgbClr val="C00000"/>
                </a:solidFill>
              </a:rPr>
              <a:t>g</a:t>
            </a:r>
            <a:r>
              <a:rPr lang="en-US" sz="2000" dirty="0" smtClean="0">
                <a:solidFill>
                  <a:srgbClr val="C00000"/>
                </a:solidFill>
              </a:rPr>
              <a:t>(</a:t>
            </a:r>
            <a:r>
              <a:rPr lang="en-US" sz="2000" i="1" dirty="0" smtClean="0">
                <a:solidFill>
                  <a:srgbClr val="C00000"/>
                </a:solidFill>
              </a:rPr>
              <a:t>x</a:t>
            </a:r>
            <a:r>
              <a:rPr lang="en-US" sz="2000" dirty="0" smtClean="0">
                <a:solidFill>
                  <a:srgbClr val="C00000"/>
                </a:solidFill>
              </a:rPr>
              <a:t>) = max(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sz="2000" dirty="0" smtClean="0">
                <a:solidFill>
                  <a:srgbClr val="C00000"/>
                </a:solidFill>
              </a:rPr>
              <a:t>g</a:t>
            </a:r>
            <a:r>
              <a:rPr lang="en-US" sz="20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solidFill>
                  <a:srgbClr val="C00000"/>
                </a:solidFill>
              </a:rPr>
              <a:t>(x)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|,|</a:t>
            </a:r>
            <a:r>
              <a:rPr lang="en-US" sz="2000" dirty="0" smtClean="0">
                <a:solidFill>
                  <a:srgbClr val="C00000"/>
                </a:solidFill>
              </a:rPr>
              <a:t>g</a:t>
            </a:r>
            <a:r>
              <a:rPr lang="en-US" sz="20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solidFill>
                  <a:srgbClr val="C00000"/>
                </a:solidFill>
              </a:rPr>
              <a:t>(x)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|)</a:t>
            </a:r>
            <a:endParaRPr lang="en-US" sz="20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                           = (</a:t>
            </a:r>
            <a:r>
              <a:rPr lang="en-US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+</a:t>
            </a:r>
            <a:r>
              <a:rPr lang="en-US" dirty="0" smtClean="0"/>
              <a:t> 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|</a:t>
            </a:r>
            <a:endParaRPr lang="en-US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                                        = </a:t>
            </a:r>
            <a:r>
              <a:rPr lang="en-US" i="1" dirty="0" err="1" smtClean="0">
                <a:ea typeface="Cambria Math" pitchFamily="18" charset="0"/>
              </a:rPr>
              <a:t>C|</a:t>
            </a:r>
            <a:r>
              <a:rPr lang="en-US" i="1" dirty="0" err="1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)|           </a:t>
            </a:r>
            <a:r>
              <a:rPr lang="en-US" sz="2000" dirty="0" smtClean="0">
                <a:solidFill>
                  <a:srgbClr val="C00000"/>
                </a:solidFill>
              </a:rPr>
              <a:t>where C = C</a:t>
            </a:r>
            <a:r>
              <a:rPr lang="en-US" sz="20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+</a:t>
            </a:r>
            <a:r>
              <a:rPr lang="en-US" sz="2000" dirty="0" smtClean="0">
                <a:solidFill>
                  <a:srgbClr val="C00000"/>
                </a:solidFill>
              </a:rPr>
              <a:t> C</a:t>
            </a:r>
            <a:r>
              <a:rPr lang="en-US" sz="20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Therefore |(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i="1" dirty="0" smtClean="0"/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)(</a:t>
            </a:r>
            <a:r>
              <a:rPr lang="en-US" i="1" dirty="0" smtClean="0"/>
              <a:t>x</a:t>
            </a:r>
            <a:r>
              <a:rPr lang="en-US" dirty="0" smtClean="0"/>
              <a:t>)| </a:t>
            </a:r>
            <a:r>
              <a:rPr lang="en-US" dirty="0" smtClean="0">
                <a:latin typeface="Cambria Math"/>
                <a:ea typeface="Cambria Math"/>
              </a:rPr>
              <a:t>≤ </a:t>
            </a:r>
            <a:r>
              <a:rPr lang="en-US" i="1" dirty="0" err="1" smtClean="0">
                <a:ea typeface="Cambria Math" pitchFamily="18" charset="0"/>
              </a:rPr>
              <a:t>C|</a:t>
            </a:r>
            <a:r>
              <a:rPr lang="en-US" i="1" dirty="0" err="1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)| whenever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dirty="0" smtClean="0"/>
              <a:t>, where </a:t>
            </a:r>
            <a:r>
              <a:rPr lang="en-US" i="1" dirty="0" smtClean="0"/>
              <a:t>k</a:t>
            </a:r>
            <a:r>
              <a:rPr lang="en-US" dirty="0" smtClean="0"/>
              <a:t> = max(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</a:t>
            </a:r>
            <a:r>
              <a:rPr lang="en-US" i="1" dirty="0" smtClean="0"/>
              <a:t>k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Ordering Functions by Order of Growth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Put the functions below in order so that each function is big-O of the next function on the list.</a:t>
            </a:r>
          </a:p>
          <a:p>
            <a:r>
              <a:rPr lang="en-US" i="1" dirty="0" smtClean="0"/>
              <a:t>f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1.5</a:t>
            </a:r>
            <a:r>
              <a:rPr lang="en-US" dirty="0" smtClean="0"/>
              <a:t>)</a:t>
            </a:r>
            <a:r>
              <a:rPr lang="en-US" i="1" baseline="30000" dirty="0" smtClean="0"/>
              <a:t>n</a:t>
            </a:r>
          </a:p>
          <a:p>
            <a:r>
              <a:rPr lang="en-US" i="1" dirty="0" smtClean="0"/>
              <a:t>f</a:t>
            </a:r>
            <a:r>
              <a:rPr lang="en-US" baseline="-25000" dirty="0" smtClean="0"/>
              <a:t>2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8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+17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+111</a:t>
            </a:r>
            <a:endParaRPr lang="en-US" i="1" baseline="30000" dirty="0" smtClean="0"/>
          </a:p>
          <a:p>
            <a:r>
              <a:rPr lang="en-US" i="1" dirty="0" smtClean="0"/>
              <a:t>f</a:t>
            </a:r>
            <a:r>
              <a:rPr lang="en-US" baseline="-25000" dirty="0" smtClean="0"/>
              <a:t>3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log n </a:t>
            </a:r>
            <a:r>
              <a:rPr lang="en-US" dirty="0" smtClean="0"/>
              <a:t>)</a:t>
            </a:r>
            <a:r>
              <a:rPr lang="en-US" i="1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endParaRPr lang="en-US" i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i="1" dirty="0" smtClean="0"/>
              <a:t>f</a:t>
            </a:r>
            <a:r>
              <a:rPr lang="en-US" baseline="-25000" dirty="0" smtClean="0"/>
              <a:t>4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baseline="30000" dirty="0" smtClean="0">
                <a:latin typeface="Cambria Math" pitchFamily="18" charset="0"/>
                <a:ea typeface="Cambria Math" pitchFamily="18" charset="0"/>
              </a:rPr>
              <a:t>n</a:t>
            </a:r>
            <a:endParaRPr lang="en-US" i="1" dirty="0" smtClean="0"/>
          </a:p>
          <a:p>
            <a:r>
              <a:rPr lang="en-US" i="1" dirty="0" smtClean="0"/>
              <a:t>f</a:t>
            </a:r>
            <a:r>
              <a:rPr lang="en-US" baseline="-25000" dirty="0" smtClean="0"/>
              <a:t>5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log (log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i="1" dirty="0" smtClean="0"/>
          </a:p>
          <a:p>
            <a:r>
              <a:rPr lang="en-US" i="1" dirty="0" smtClean="0"/>
              <a:t>f</a:t>
            </a:r>
            <a:r>
              <a:rPr lang="en-US" baseline="-25000" dirty="0" smtClean="0"/>
              <a:t>6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log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)</a:t>
            </a:r>
            <a:r>
              <a:rPr lang="en-US" baseline="30000" dirty="0" smtClean="0"/>
              <a:t>3</a:t>
            </a:r>
          </a:p>
          <a:p>
            <a:r>
              <a:rPr lang="en-US" i="1" dirty="0" smtClean="0"/>
              <a:t>f</a:t>
            </a:r>
            <a:r>
              <a:rPr lang="en-US" baseline="-25000" dirty="0" smtClean="0"/>
              <a:t>7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baseline="30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+1)</a:t>
            </a:r>
            <a:endParaRPr lang="en-US" baseline="300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i="1" dirty="0" smtClean="0"/>
              <a:t>f</a:t>
            </a:r>
            <a:r>
              <a:rPr lang="en-US" baseline="-25000" dirty="0" smtClean="0"/>
              <a:t>8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+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(log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i="1" dirty="0" smtClean="0"/>
              <a:t>f</a:t>
            </a:r>
            <a:r>
              <a:rPr lang="en-US" baseline="-25000" dirty="0" smtClean="0"/>
              <a:t>9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10000</a:t>
            </a:r>
          </a:p>
          <a:p>
            <a:r>
              <a:rPr lang="en-US" i="1" dirty="0" smtClean="0"/>
              <a:t>f</a:t>
            </a:r>
            <a:r>
              <a:rPr lang="en-US" baseline="-25000" dirty="0" smtClean="0"/>
              <a:t>10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n!</a:t>
            </a:r>
          </a:p>
          <a:p>
            <a:endParaRPr lang="en-US" i="1" baseline="30000" dirty="0" smtClean="0"/>
          </a:p>
          <a:p>
            <a:endParaRPr lang="en-US" i="1" baseline="30000" dirty="0" smtClean="0"/>
          </a:p>
          <a:p>
            <a:endParaRPr lang="en-US" i="1" dirty="0" smtClean="0"/>
          </a:p>
          <a:p>
            <a:endParaRPr lang="en-US" baseline="30000" dirty="0" smtClean="0"/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962400" y="2667000"/>
            <a:ext cx="51054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 solve this exercise by successively finding the function that grows slowest among all those left on the list.</a:t>
            </a:r>
          </a:p>
          <a:p>
            <a:endParaRPr lang="en-US" sz="1200" b="1" dirty="0" smtClean="0"/>
          </a:p>
          <a:p>
            <a:pPr>
              <a:buFont typeface="Arial" pitchFamily="34" charset="0"/>
              <a:buChar char="•"/>
            </a:pPr>
            <a:r>
              <a:rPr lang="en-US" sz="1200" b="1" dirty="0" smtClean="0"/>
              <a:t> </a:t>
            </a:r>
            <a:r>
              <a:rPr lang="en-US" sz="1200" i="1" dirty="0" smtClean="0"/>
              <a:t>f</a:t>
            </a:r>
            <a:r>
              <a:rPr lang="en-US" sz="1200" baseline="-25000" dirty="0" smtClean="0"/>
              <a:t>9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10000       (constant, does not increase with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en-US" sz="12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5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log (log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)     (grows slowest of all the others)</a:t>
            </a:r>
          </a:p>
          <a:p>
            <a:pPr>
              <a:buFont typeface="Arial" pitchFamily="34" charset="0"/>
              <a:buChar char="•"/>
            </a:pPr>
            <a:endParaRPr lang="en-US" sz="1200" i="1" dirty="0" smtClean="0"/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(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log n </a:t>
            </a:r>
            <a:r>
              <a:rPr lang="en-US" sz="1200" dirty="0" smtClean="0"/>
              <a:t>)</a:t>
            </a:r>
            <a:r>
              <a:rPr lang="en-US" sz="1200" i="1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    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(grows next slowest)</a:t>
            </a:r>
          </a:p>
          <a:p>
            <a:pPr>
              <a:buFont typeface="Arial" pitchFamily="34" charset="0"/>
              <a:buChar char="•"/>
            </a:pPr>
            <a:endParaRPr lang="en-US" sz="12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6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1200" dirty="0" smtClean="0"/>
              <a:t>(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log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/>
              <a:t>)</a:t>
            </a:r>
            <a:r>
              <a:rPr lang="en-US" sz="1200" baseline="30000" dirty="0" smtClean="0"/>
              <a:t>3 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(next largest, </a:t>
            </a:r>
            <a:r>
              <a:rPr lang="en-US" sz="1200" dirty="0" smtClean="0"/>
              <a:t>(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log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/>
              <a:t>)</a:t>
            </a:r>
            <a:r>
              <a:rPr lang="en-US" sz="1200" baseline="30000" dirty="0" smtClean="0"/>
              <a:t>3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factor smaller than any power of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en-US" sz="1200" baseline="300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8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+17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+111    (tied with the one below)</a:t>
            </a:r>
            <a:endParaRPr lang="en-US" sz="1200" i="1" baseline="30000" dirty="0" smtClean="0"/>
          </a:p>
          <a:p>
            <a:pPr>
              <a:buFont typeface="Arial" pitchFamily="34" charset="0"/>
              <a:buChar char="•"/>
            </a:pPr>
            <a:endParaRPr lang="en-US" sz="1200" baseline="30000" dirty="0" smtClean="0"/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8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+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(log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      (tied with the one above)</a:t>
            </a:r>
          </a:p>
          <a:p>
            <a:pPr>
              <a:buFont typeface="Arial" pitchFamily="34" charset="0"/>
              <a:buChar char="•"/>
            </a:pPr>
            <a:endParaRPr lang="en-US" sz="1200" i="1" baseline="30000" dirty="0" smtClean="0"/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1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(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1.5</a:t>
            </a:r>
            <a:r>
              <a:rPr lang="en-US" sz="1200" dirty="0" smtClean="0"/>
              <a:t>)</a:t>
            </a:r>
            <a:r>
              <a:rPr lang="en-US" sz="1200" i="1" baseline="30000" dirty="0" smtClean="0"/>
              <a:t>n   </a:t>
            </a:r>
            <a:r>
              <a:rPr lang="en-US" sz="1200" i="1" dirty="0" smtClean="0"/>
              <a:t>      </a:t>
            </a:r>
            <a:r>
              <a:rPr lang="en-US" sz="1200" dirty="0" smtClean="0"/>
              <a:t>(next largest, an exponential function)</a:t>
            </a:r>
          </a:p>
          <a:p>
            <a:pPr>
              <a:buFont typeface="Arial" pitchFamily="34" charset="0"/>
              <a:buChar char="•"/>
            </a:pPr>
            <a:endParaRPr lang="en-US" sz="1200" i="1" baseline="30000" dirty="0" smtClean="0"/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4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1200" i="1" baseline="30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      (grows faster than one above since 2 &gt; 1.5)</a:t>
            </a:r>
          </a:p>
          <a:p>
            <a:pPr>
              <a:buFont typeface="Arial" pitchFamily="34" charset="0"/>
              <a:buChar char="•"/>
            </a:pPr>
            <a:endParaRPr lang="en-US" sz="1200" i="1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7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1200" i="1" baseline="30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+1)     (grows faster than above because of the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+1 factor)</a:t>
            </a:r>
            <a:endParaRPr lang="en-US" sz="1200" baseline="300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1200" i="1" dirty="0" smtClean="0"/>
          </a:p>
          <a:p>
            <a:pPr>
              <a:buFont typeface="Arial" pitchFamily="34" charset="0"/>
              <a:buChar char="•"/>
            </a:pPr>
            <a:r>
              <a:rPr lang="en-US" sz="1200" i="1" dirty="0" smtClean="0"/>
              <a:t>f</a:t>
            </a:r>
            <a:r>
              <a:rPr lang="en-US" sz="1200" baseline="-25000" dirty="0" smtClean="0"/>
              <a:t>10</a:t>
            </a:r>
            <a:r>
              <a:rPr lang="en-US" sz="1200" dirty="0" smtClean="0"/>
              <a:t>(</a:t>
            </a:r>
            <a:r>
              <a:rPr lang="en-US" sz="1200" i="1" dirty="0" smtClean="0"/>
              <a:t>n</a:t>
            </a:r>
            <a:r>
              <a:rPr lang="en-US" sz="1200" dirty="0" smtClean="0"/>
              <a:t>) =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1200" i="1" baseline="30000" dirty="0" smtClean="0">
                <a:latin typeface="Cambria Math" pitchFamily="18" charset="0"/>
                <a:ea typeface="Cambria Math" pitchFamily="18" charset="0"/>
              </a:rPr>
              <a:t>n           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(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!  grows faster than </a:t>
            </a:r>
            <a:r>
              <a:rPr lang="en-US" sz="1200" dirty="0" err="1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sz="1200" i="1" baseline="30000" dirty="0" err="1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1200" i="1" baseline="30000" dirty="0" smtClean="0">
                <a:latin typeface="Cambria Math" pitchFamily="18" charset="0"/>
                <a:ea typeface="Cambria Math" pitchFamily="18" charset="0"/>
              </a:rPr>
              <a:t> 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for  every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en-US" sz="1200" i="1" baseline="30000" dirty="0" smtClean="0"/>
          </a:p>
          <a:p>
            <a:pPr>
              <a:buFont typeface="Arial" pitchFamily="34" charset="0"/>
              <a:buChar char="•"/>
            </a:pPr>
            <a:endParaRPr lang="en-US" sz="12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Big-Omega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   Definition</a:t>
            </a:r>
            <a:r>
              <a:rPr lang="en-US" dirty="0" smtClean="0"/>
              <a:t>: Let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be functions from the set of integers or the set of real numbers to the set of real numbers. We say that</a:t>
            </a:r>
          </a:p>
          <a:p>
            <a:pPr>
              <a:buNone/>
            </a:pPr>
            <a:r>
              <a:rPr lang="en-US" dirty="0" smtClean="0"/>
              <a:t>    if there are constants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dirty="0" smtClean="0"/>
              <a:t> such that</a:t>
            </a:r>
          </a:p>
          <a:p>
            <a:pPr>
              <a:buNone/>
            </a:pPr>
            <a:r>
              <a:rPr lang="en-US" dirty="0" smtClean="0"/>
              <a:t>                                            when </a:t>
            </a:r>
            <a:r>
              <a:rPr lang="en-US" i="1" dirty="0" smtClean="0"/>
              <a:t>x &gt; 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We say that “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big-Omega of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).”</a:t>
            </a:r>
          </a:p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gives an upper bound on the growth of a function, while Big-Omega gives a lower bound. Big-Omega tells us that a function grows at least as fast as another.</a:t>
            </a:r>
          </a:p>
          <a:p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 </a:t>
            </a:r>
            <a:r>
              <a:rPr lang="el-GR" dirty="0" smtClean="0">
                <a:latin typeface="Cambria Math"/>
                <a:ea typeface="Cambria Math"/>
              </a:rPr>
              <a:t>Ω</a:t>
            </a:r>
            <a:r>
              <a:rPr lang="en-US" dirty="0" smtClean="0">
                <a:ea typeface="Cambria Math"/>
              </a:rPr>
              <a:t>(</a:t>
            </a:r>
            <a:r>
              <a:rPr lang="en-US" i="1" dirty="0" smtClean="0">
                <a:ea typeface="Cambria Math"/>
              </a:rPr>
              <a:t>g</a:t>
            </a:r>
            <a:r>
              <a:rPr lang="en-US" dirty="0" smtClean="0">
                <a:ea typeface="Cambria Math"/>
              </a:rPr>
              <a:t>(</a:t>
            </a:r>
            <a:r>
              <a:rPr lang="en-US" i="1" dirty="0" smtClean="0">
                <a:ea typeface="Cambria Math"/>
              </a:rPr>
              <a:t>x</a:t>
            </a:r>
            <a:r>
              <a:rPr lang="en-US" dirty="0" smtClean="0">
                <a:ea typeface="Cambria Math"/>
              </a:rPr>
              <a:t>))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if and only if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)). This follows from the definitions. See the text for details.</a:t>
            </a:r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3733800" y="2667000"/>
            <a:ext cx="2128838" cy="319088"/>
          </a:xfrm>
          <a:prstGeom prst="rect">
            <a:avLst/>
          </a:prstGeom>
        </p:spPr>
      </p:pic>
      <p:pic>
        <p:nvPicPr>
          <p:cNvPr id="8" name="Picture 7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371600" y="3429000"/>
            <a:ext cx="2157413" cy="319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3124200"/>
            <a:ext cx="25908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mbria Math"/>
                <a:ea typeface="Cambria Math"/>
              </a:rPr>
              <a:t>Ω</a:t>
            </a:r>
            <a:r>
              <a:rPr lang="en-US" dirty="0" smtClean="0">
                <a:latin typeface="Cambria Math"/>
                <a:ea typeface="Cambria Math"/>
              </a:rPr>
              <a:t> is the upper case version of the lower case Greek letter </a:t>
            </a:r>
            <a:r>
              <a:rPr lang="el-GR" dirty="0" smtClean="0">
                <a:latin typeface="Cambria Math"/>
                <a:ea typeface="Cambria Math"/>
              </a:rPr>
              <a:t>ω</a:t>
            </a:r>
            <a:r>
              <a:rPr lang="en-US" dirty="0" smtClean="0">
                <a:latin typeface="Cambria Math"/>
                <a:ea typeface="Cambria Math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Big-O Notation</a:t>
            </a:r>
          </a:p>
          <a:p>
            <a:r>
              <a:rPr lang="en-US" dirty="0" smtClean="0"/>
              <a:t>Big-O Estimates for Important Functions</a:t>
            </a:r>
          </a:p>
          <a:p>
            <a:r>
              <a:rPr lang="en-US" dirty="0" smtClean="0"/>
              <a:t>Big-Omega and Big-Theta Notation</a:t>
            </a:r>
          </a:p>
          <a:p>
            <a:endParaRPr lang="en-US" dirty="0" smtClean="0"/>
          </a:p>
        </p:txBody>
      </p:sp>
      <p:pic>
        <p:nvPicPr>
          <p:cNvPr id="4" name="Picture 3" descr="03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3505200"/>
            <a:ext cx="899160" cy="1037844"/>
          </a:xfrm>
          <a:prstGeom prst="rect">
            <a:avLst/>
          </a:prstGeom>
        </p:spPr>
      </p:pic>
      <p:pic>
        <p:nvPicPr>
          <p:cNvPr id="5" name="Picture 4" descr="03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3429000"/>
            <a:ext cx="899922" cy="10424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4495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Edmund Landau</a:t>
            </a:r>
          </a:p>
          <a:p>
            <a:r>
              <a:rPr lang="en-US" dirty="0" smtClean="0"/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1877-1938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4495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Paul Gustav Heinrich Bachmann</a:t>
            </a:r>
          </a:p>
          <a:p>
            <a:r>
              <a:rPr lang="en-US" dirty="0" smtClean="0"/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1837-1920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Picture 7" descr="03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381000"/>
            <a:ext cx="893826" cy="10386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05400" y="1676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Donald E. Knuth</a:t>
            </a:r>
          </a:p>
          <a:p>
            <a:r>
              <a:rPr lang="en-US" dirty="0" smtClean="0"/>
              <a:t>(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Born 1938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Big-Omega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 Show that                                        is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where                  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Solution</a:t>
            </a:r>
            <a:r>
              <a:rPr lang="en-US" dirty="0" smtClean="0"/>
              <a:t>:                                                     for all positive real numbers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Is it also the case that                     is                                  ?  </a:t>
            </a:r>
            <a:endParaRPr lang="en-US" dirty="0"/>
          </a:p>
        </p:txBody>
      </p:sp>
      <p:pic>
        <p:nvPicPr>
          <p:cNvPr id="11" name="Picture 10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3962400" y="1905000"/>
            <a:ext cx="2912269" cy="342900"/>
          </a:xfrm>
          <a:prstGeom prst="rect">
            <a:avLst/>
          </a:prstGeom>
        </p:spPr>
      </p:pic>
      <p:pic>
        <p:nvPicPr>
          <p:cNvPr id="15" name="Picture 14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914400" y="2362200"/>
            <a:ext cx="1023938" cy="319088"/>
          </a:xfrm>
          <a:prstGeom prst="rect">
            <a:avLst/>
          </a:prstGeom>
        </p:spPr>
      </p:pic>
      <p:pic>
        <p:nvPicPr>
          <p:cNvPr id="16" name="Picture 15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3352800" y="2362200"/>
            <a:ext cx="1304925" cy="342900"/>
          </a:xfrm>
          <a:prstGeom prst="rect">
            <a:avLst/>
          </a:prstGeom>
        </p:spPr>
      </p:pic>
      <p:pic>
        <p:nvPicPr>
          <p:cNvPr id="19" name="Picture 18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5867400" y="3733800"/>
            <a:ext cx="2345531" cy="342900"/>
          </a:xfrm>
          <a:prstGeom prst="rect">
            <a:avLst/>
          </a:prstGeom>
        </p:spPr>
      </p:pic>
      <p:pic>
        <p:nvPicPr>
          <p:cNvPr id="17" name="Picture 16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2514601" y="2895600"/>
            <a:ext cx="3876675" cy="342900"/>
          </a:xfrm>
          <a:prstGeom prst="rect">
            <a:avLst/>
          </a:prstGeom>
        </p:spPr>
      </p:pic>
      <p:pic>
        <p:nvPicPr>
          <p:cNvPr id="18" name="Picture 17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4038600" y="3733800"/>
            <a:ext cx="1304925" cy="342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Big-Theta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Definition</a:t>
            </a:r>
            <a:r>
              <a:rPr lang="en-US" dirty="0" smtClean="0"/>
              <a:t>: Let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be functions from the set of integers or the set of real numbers to the set of real numbers. The function                                 if </a:t>
            </a:r>
          </a:p>
          <a:p>
            <a:pPr>
              <a:buNone/>
            </a:pPr>
            <a:r>
              <a:rPr lang="en-US" dirty="0" smtClean="0"/>
              <a:t>                                    and                              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We say that “f is big-Theta of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)” and also that “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of </a:t>
            </a:r>
            <a:r>
              <a:rPr lang="en-US" i="1" dirty="0" smtClean="0"/>
              <a:t>order</a:t>
            </a:r>
            <a:r>
              <a:rPr lang="en-US" dirty="0" smtClean="0"/>
              <a:t>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)”   and also that “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and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are of the </a:t>
            </a:r>
            <a:r>
              <a:rPr lang="en-US" i="1" dirty="0" smtClean="0"/>
              <a:t>same order</a:t>
            </a:r>
            <a:r>
              <a:rPr lang="en-US" dirty="0" smtClean="0"/>
              <a:t>.”   </a:t>
            </a:r>
          </a:p>
          <a:p>
            <a:r>
              <a:rPr lang="en-US" dirty="0" smtClean="0"/>
              <a:t>                               if and only if there exists constants </a:t>
            </a:r>
            <a:r>
              <a:rPr lang="en-US" i="1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baseline="-25000" dirty="0" smtClean="0"/>
              <a:t> </a:t>
            </a:r>
            <a:r>
              <a:rPr lang="en-US" dirty="0" smtClean="0"/>
              <a:t>,</a:t>
            </a:r>
            <a:r>
              <a:rPr lang="en-US" baseline="-25000" dirty="0" smtClean="0"/>
              <a:t> </a:t>
            </a:r>
            <a:r>
              <a:rPr lang="en-US" i="1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and </a:t>
            </a:r>
            <a:r>
              <a:rPr lang="en-US" i="1" dirty="0" smtClean="0"/>
              <a:t>k </a:t>
            </a:r>
            <a:r>
              <a:rPr lang="en-US" dirty="0" smtClean="0"/>
              <a:t>such that </a:t>
            </a:r>
            <a:r>
              <a:rPr lang="en-US" i="1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  <a:r>
              <a:rPr lang="en-US" baseline="-25000" dirty="0" smtClean="0"/>
              <a:t> </a:t>
            </a:r>
            <a:r>
              <a:rPr lang="en-US" dirty="0" smtClean="0"/>
              <a:t>&lt;</a:t>
            </a:r>
            <a:r>
              <a:rPr lang="en-US" baseline="-25000" dirty="0" smtClean="0"/>
              <a:t> 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&lt;</a:t>
            </a:r>
            <a:r>
              <a:rPr lang="en-US" baseline="-25000" dirty="0" smtClean="0"/>
              <a:t> </a:t>
            </a:r>
            <a:r>
              <a:rPr lang="en-US" i="1" dirty="0" smtClean="0"/>
              <a:t>C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 if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dirty="0" smtClean="0"/>
              <a:t>. This follows from the definitions of big-</a:t>
            </a:r>
            <a:r>
              <a:rPr lang="en-US" i="1" dirty="0" smtClean="0"/>
              <a:t>O</a:t>
            </a:r>
            <a:r>
              <a:rPr lang="en-US" dirty="0" smtClean="0"/>
              <a:t> and big-Omega.</a:t>
            </a:r>
            <a:endParaRPr lang="en-US" i="1" dirty="0" smtClean="0"/>
          </a:p>
          <a:p>
            <a:endParaRPr lang="en-US" dirty="0"/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3886200" y="2667000"/>
            <a:ext cx="2145506" cy="319088"/>
          </a:xfrm>
          <a:prstGeom prst="rect">
            <a:avLst/>
          </a:prstGeom>
        </p:spPr>
      </p:pic>
      <p:pic>
        <p:nvPicPr>
          <p:cNvPr id="10" name="Picture 9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3886200" y="3048000"/>
            <a:ext cx="2128838" cy="319088"/>
          </a:xfrm>
          <a:prstGeom prst="rect">
            <a:avLst/>
          </a:prstGeom>
        </p:spPr>
      </p:pic>
      <p:pic>
        <p:nvPicPr>
          <p:cNvPr id="9" name="Picture 8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990600" y="3048000"/>
            <a:ext cx="2150269" cy="319088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838200" y="4876800"/>
            <a:ext cx="2145506" cy="3190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72200" y="990600"/>
            <a:ext cx="25908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l-GR" dirty="0" smtClean="0">
                <a:latin typeface="Cambria Math"/>
                <a:ea typeface="Cambria Math"/>
              </a:rPr>
              <a:t>Θ</a:t>
            </a:r>
            <a:r>
              <a:rPr lang="en-US" dirty="0" smtClean="0">
                <a:latin typeface="Cambria Math"/>
                <a:ea typeface="Cambria Math"/>
              </a:rPr>
              <a:t> is the upper case version of the lower case Greek letter </a:t>
            </a:r>
            <a:r>
              <a:rPr lang="el-GR" dirty="0" smtClean="0">
                <a:latin typeface="Cambria Math"/>
                <a:ea typeface="Cambria Math"/>
              </a:rPr>
              <a:t>θ</a:t>
            </a:r>
            <a:r>
              <a:rPr lang="en-US" dirty="0" smtClean="0">
                <a:latin typeface="Cambria Math"/>
                <a:ea typeface="Cambria Math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Theta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Show that the sum of the first </a:t>
            </a:r>
            <a:r>
              <a:rPr lang="en-US" i="1" dirty="0" smtClean="0"/>
              <a:t>n</a:t>
            </a:r>
            <a:r>
              <a:rPr lang="en-US" dirty="0" smtClean="0"/>
              <a:t> positive integers is </a:t>
            </a:r>
            <a:r>
              <a:rPr lang="el-GR" dirty="0" smtClean="0">
                <a:latin typeface="Cambria Math"/>
                <a:ea typeface="Cambria Math"/>
              </a:rPr>
              <a:t>Θ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Solution</a:t>
            </a:r>
            <a:r>
              <a:rPr lang="en-US" dirty="0" smtClean="0"/>
              <a:t>: Let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+ </a:t>
            </a:r>
            <a:r>
              <a:rPr lang="en-US" dirty="0" smtClean="0">
                <a:latin typeface="Cambria Math"/>
                <a:ea typeface="Cambria Math"/>
              </a:rPr>
              <a:t>∙∙∙  </a:t>
            </a:r>
            <a:r>
              <a:rPr lang="en-US" dirty="0" smtClean="0">
                <a:ea typeface="Cambria Math"/>
              </a:rPr>
              <a:t>+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ea typeface="Cambria Math"/>
              </a:rPr>
              <a:t>.</a:t>
            </a:r>
            <a:endParaRPr lang="en-US" dirty="0" smtClean="0"/>
          </a:p>
          <a:p>
            <a:pPr marL="880110" lvl="1" indent="-514350"/>
            <a:r>
              <a:rPr lang="en-US" dirty="0" smtClean="0"/>
              <a:t>We have already shown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).</a:t>
            </a:r>
          </a:p>
          <a:p>
            <a:pPr marL="880110" lvl="1" indent="-514350"/>
            <a:r>
              <a:rPr lang="en-US" dirty="0" smtClean="0"/>
              <a:t>To show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is </a:t>
            </a:r>
            <a:r>
              <a:rPr lang="en-US" dirty="0" smtClean="0">
                <a:latin typeface="Cambria Math"/>
                <a:ea typeface="Cambria Math"/>
              </a:rPr>
              <a:t>Ω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), we need a positive constant </a:t>
            </a:r>
            <a:r>
              <a:rPr lang="en-US" i="1" dirty="0" smtClean="0"/>
              <a:t>C</a:t>
            </a:r>
            <a:r>
              <a:rPr lang="en-US" dirty="0" smtClean="0"/>
              <a:t> such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&gt; </a:t>
            </a:r>
            <a:r>
              <a:rPr lang="en-US" i="1" dirty="0" smtClean="0"/>
              <a:t>Cn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for sufficiently large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.  Summing only the terms greater than</a:t>
            </a:r>
            <a:r>
              <a:rPr lang="en-US" dirty="0" smtClean="0">
                <a:latin typeface="Cambria Math"/>
                <a:ea typeface="Cambria Math"/>
              </a:rPr>
              <a:t> 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 we obtain the inequality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 marL="880110" lvl="1" indent="-514350"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           1</a:t>
            </a:r>
            <a:r>
              <a:rPr lang="en-US" dirty="0" smtClean="0"/>
              <a:t> 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+ </a:t>
            </a:r>
            <a:r>
              <a:rPr lang="en-US" dirty="0" smtClean="0">
                <a:latin typeface="Cambria Math"/>
                <a:ea typeface="Cambria Math"/>
              </a:rPr>
              <a:t>∙∙∙  </a:t>
            </a:r>
            <a:r>
              <a:rPr lang="en-US" dirty="0" smtClean="0">
                <a:ea typeface="Cambria Math"/>
              </a:rPr>
              <a:t>+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≥  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 </a:t>
            </a:r>
            <a:r>
              <a:rPr lang="en-US" dirty="0" smtClean="0">
                <a:ea typeface="Cambria Math"/>
              </a:rPr>
              <a:t>+ (</a:t>
            </a:r>
            <a:r>
              <a:rPr lang="en-US" dirty="0" smtClean="0">
                <a:latin typeface="Cambria Math"/>
                <a:ea typeface="Cambria Math"/>
              </a:rPr>
              <a:t>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 </a:t>
            </a:r>
            <a:r>
              <a:rPr lang="en-US" dirty="0" smtClean="0">
                <a:ea typeface="Cambria Math"/>
              </a:rPr>
              <a:t>+</a:t>
            </a:r>
            <a:r>
              <a:rPr lang="en-US" dirty="0" smtClean="0">
                <a:latin typeface="Cambria Math"/>
                <a:ea typeface="Cambria Math"/>
              </a:rPr>
              <a:t>  1) </a:t>
            </a:r>
            <a:r>
              <a:rPr lang="en-US" dirty="0" smtClean="0">
                <a:ea typeface="Cambria Math"/>
              </a:rPr>
              <a:t>+</a:t>
            </a:r>
            <a:r>
              <a:rPr lang="en-US" dirty="0" smtClean="0">
                <a:latin typeface="Cambria Math"/>
                <a:ea typeface="Cambria Math"/>
              </a:rPr>
              <a:t> ∙∙∙  </a:t>
            </a:r>
            <a:r>
              <a:rPr lang="en-US" dirty="0" smtClean="0">
                <a:ea typeface="Cambria Math"/>
              </a:rPr>
              <a:t>+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ea typeface="Cambria Math"/>
              </a:rPr>
              <a:t> </a:t>
            </a:r>
          </a:p>
          <a:p>
            <a:pPr marL="880110" lvl="1" indent="-514350"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                          ≥   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 </a:t>
            </a:r>
            <a:r>
              <a:rPr lang="en-US" dirty="0" smtClean="0">
                <a:ea typeface="Cambria Math"/>
              </a:rPr>
              <a:t>+ </a:t>
            </a:r>
            <a:r>
              <a:rPr lang="en-US" dirty="0" smtClean="0">
                <a:latin typeface="Cambria Math"/>
                <a:ea typeface="Cambria Math"/>
              </a:rPr>
              <a:t>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 </a:t>
            </a:r>
            <a:r>
              <a:rPr lang="en-US" dirty="0" smtClean="0">
                <a:ea typeface="Cambria Math"/>
              </a:rPr>
              <a:t>+</a:t>
            </a:r>
            <a:r>
              <a:rPr lang="en-US" dirty="0" smtClean="0">
                <a:latin typeface="Cambria Math"/>
                <a:ea typeface="Cambria Math"/>
              </a:rPr>
              <a:t> ∙∙∙  </a:t>
            </a:r>
            <a:r>
              <a:rPr lang="en-US" dirty="0" smtClean="0">
                <a:ea typeface="Cambria Math"/>
              </a:rPr>
              <a:t>+ </a:t>
            </a:r>
            <a:r>
              <a:rPr lang="en-US" dirty="0" smtClean="0">
                <a:latin typeface="Cambria Math"/>
                <a:ea typeface="Cambria Math"/>
              </a:rPr>
              <a:t>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</a:t>
            </a:r>
          </a:p>
          <a:p>
            <a:pPr marL="880110" lvl="1" indent="-514350">
              <a:buNone/>
            </a:pPr>
            <a:r>
              <a:rPr lang="en-US" dirty="0" smtClean="0">
                <a:latin typeface="Cambria Math"/>
                <a:ea typeface="Cambria Math"/>
              </a:rPr>
              <a:t>                                            =   (n  − 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 </a:t>
            </a:r>
            <a:r>
              <a:rPr lang="en-US" dirty="0" smtClean="0">
                <a:ea typeface="Cambria Math"/>
              </a:rPr>
              <a:t>+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) </a:t>
            </a:r>
            <a:r>
              <a:rPr lang="en-US" dirty="0" smtClean="0">
                <a:latin typeface="Cambria Math"/>
                <a:ea typeface="Cambria Math"/>
              </a:rPr>
              <a:t>⌈ </a:t>
            </a:r>
            <a:r>
              <a:rPr lang="en-US" i="1" dirty="0" smtClean="0">
                <a:ea typeface="Cambria Math"/>
              </a:rPr>
              <a:t>n</a:t>
            </a:r>
            <a:r>
              <a:rPr lang="en-US" dirty="0" smtClean="0">
                <a:latin typeface="Cambria Math"/>
                <a:ea typeface="Cambria Math"/>
              </a:rPr>
              <a:t>/2⌉</a:t>
            </a:r>
          </a:p>
          <a:p>
            <a:pPr marL="880110" lvl="1" indent="-514350">
              <a:buNone/>
            </a:pPr>
            <a:r>
              <a:rPr lang="en-US" dirty="0" smtClean="0">
                <a:ea typeface="Cambria Math" pitchFamily="18" charset="0"/>
              </a:rPr>
              <a:t>                                        </a:t>
            </a:r>
            <a:r>
              <a:rPr lang="en-US" dirty="0" smtClean="0">
                <a:latin typeface="Cambria Math"/>
                <a:ea typeface="Cambria Math"/>
              </a:rPr>
              <a:t>≥   (n/2)(n/2) = 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/4</a:t>
            </a:r>
          </a:p>
          <a:p>
            <a:pPr marL="880110" lvl="1" indent="-514350"/>
            <a:r>
              <a:rPr lang="en-US" dirty="0" smtClean="0">
                <a:latin typeface="Cambria Math" pitchFamily="18" charset="0"/>
                <a:ea typeface="Cambria Math" pitchFamily="18" charset="0"/>
              </a:rPr>
              <a:t>Taking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¼, 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&gt; </a:t>
            </a:r>
            <a:r>
              <a:rPr lang="en-US" i="1" dirty="0" smtClean="0"/>
              <a:t>Cn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   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for all positive integers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. Hence,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is </a:t>
            </a:r>
            <a:r>
              <a:rPr lang="en-US" dirty="0" smtClean="0">
                <a:latin typeface="Cambria Math"/>
                <a:ea typeface="Cambria Math"/>
              </a:rPr>
              <a:t>Ω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), and we can conclude that 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is </a:t>
            </a:r>
            <a:r>
              <a:rPr lang="el-GR" dirty="0" smtClean="0">
                <a:latin typeface="Cambria Math"/>
                <a:ea typeface="Cambria Math"/>
              </a:rPr>
              <a:t>Θ</a:t>
            </a:r>
            <a:r>
              <a:rPr lang="en-US" smtClean="0"/>
              <a:t>(</a:t>
            </a:r>
            <a:r>
              <a:rPr lang="en-US" i="1" smtClean="0"/>
              <a:t>n</a:t>
            </a:r>
            <a:r>
              <a:rPr lang="en-US" baseline="3000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mtClean="0"/>
              <a:t>). </a:t>
            </a:r>
            <a:endParaRPr lang="en-US" dirty="0" smtClean="0">
              <a:ea typeface="Cambria Math" pitchFamily="18" charset="0"/>
            </a:endParaRPr>
          </a:p>
          <a:p>
            <a:pPr marL="880110" lvl="1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Big-Theta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Example</a:t>
            </a:r>
            <a:r>
              <a:rPr lang="en-US" dirty="0" smtClean="0"/>
              <a:t>: Sh0w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dirty="0" smtClean="0"/>
              <a:t> </a:t>
            </a:r>
            <a:r>
              <a:rPr lang="en-US" dirty="0" smtClean="0"/>
              <a:t>+ </a:t>
            </a:r>
            <a:r>
              <a:rPr lang="en-US" i="1" dirty="0" smtClean="0"/>
              <a:t>8x</a:t>
            </a:r>
            <a:r>
              <a:rPr lang="en-US" baseline="30000" dirty="0" smtClean="0"/>
              <a:t> </a:t>
            </a:r>
            <a:r>
              <a:rPr lang="en-US" dirty="0" smtClean="0"/>
              <a:t>log </a:t>
            </a:r>
            <a:r>
              <a:rPr lang="en-US" i="1" dirty="0" smtClean="0"/>
              <a:t>x </a:t>
            </a:r>
            <a:r>
              <a:rPr lang="en-US" dirty="0" smtClean="0"/>
              <a:t>is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Θ(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Solution</a:t>
            </a:r>
            <a:r>
              <a:rPr lang="en-US" dirty="0" smtClean="0"/>
              <a:t>: </a:t>
            </a:r>
          </a:p>
          <a:p>
            <a:pPr lvl="2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i="1" dirty="0" smtClean="0"/>
              <a:t> </a:t>
            </a:r>
            <a:r>
              <a:rPr lang="en-US" sz="2400" dirty="0" smtClean="0"/>
              <a:t>+ </a:t>
            </a:r>
            <a:r>
              <a:rPr lang="en-US" sz="2400" i="1" dirty="0" smtClean="0"/>
              <a:t>8x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log </a:t>
            </a:r>
            <a:r>
              <a:rPr lang="en-US" sz="2400" i="1" dirty="0" smtClean="0"/>
              <a:t>x  </a:t>
            </a:r>
            <a:r>
              <a:rPr lang="en-US" sz="2400" dirty="0" smtClean="0">
                <a:latin typeface="Cambria Math"/>
                <a:ea typeface="Cambria Math"/>
              </a:rPr>
              <a:t>≤ 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for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&gt; 1,                                            since 0</a:t>
            </a:r>
            <a:r>
              <a:rPr lang="en-US" sz="2400" dirty="0" smtClean="0">
                <a:latin typeface="Cambria Math"/>
                <a:ea typeface="Cambria Math"/>
              </a:rPr>
              <a:t> ≤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i="1" dirty="0" smtClean="0"/>
              <a:t>8x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log </a:t>
            </a:r>
            <a:r>
              <a:rPr lang="en-US" sz="2400" i="1" dirty="0" smtClean="0"/>
              <a:t>x </a:t>
            </a:r>
            <a:r>
              <a:rPr lang="en-US" sz="2400" dirty="0" smtClean="0">
                <a:latin typeface="Cambria Math"/>
                <a:ea typeface="Cambria Math"/>
              </a:rPr>
              <a:t>≤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8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.</a:t>
            </a:r>
          </a:p>
          <a:p>
            <a:pPr lvl="3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Hence, 3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i="1" dirty="0" smtClean="0"/>
              <a:t> </a:t>
            </a:r>
            <a:r>
              <a:rPr lang="en-US" sz="2400" dirty="0" smtClean="0"/>
              <a:t>+ </a:t>
            </a:r>
            <a:r>
              <a:rPr lang="en-US" sz="2400" i="1" dirty="0" smtClean="0"/>
              <a:t>8x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log </a:t>
            </a:r>
            <a:r>
              <a:rPr lang="en-US" sz="2400" i="1" dirty="0" smtClean="0"/>
              <a:t>x </a:t>
            </a:r>
            <a:r>
              <a:rPr lang="en-US" sz="2400" dirty="0" smtClean="0"/>
              <a:t>is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O(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/>
              <a:t>).</a:t>
            </a:r>
          </a:p>
          <a:p>
            <a:pPr lvl="2"/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2400" dirty="0" smtClean="0"/>
              <a:t>is clearly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    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O(3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  </a:t>
            </a:r>
            <a:r>
              <a:rPr lang="en-US" sz="2400" dirty="0" smtClean="0"/>
              <a:t>+ </a:t>
            </a:r>
            <a:r>
              <a:rPr lang="en-US" sz="2400" i="1" dirty="0" smtClean="0"/>
              <a:t>8x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log </a:t>
            </a:r>
            <a:r>
              <a:rPr lang="en-US" sz="2400" i="1" dirty="0" smtClean="0"/>
              <a:t>x</a:t>
            </a:r>
            <a:r>
              <a:rPr lang="en-US" sz="2400" dirty="0" smtClean="0"/>
              <a:t>)</a:t>
            </a:r>
          </a:p>
          <a:p>
            <a:pPr lvl="2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Hence, 3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i="1" dirty="0" smtClean="0"/>
              <a:t> </a:t>
            </a:r>
            <a:r>
              <a:rPr lang="en-US" sz="2400" dirty="0" smtClean="0"/>
              <a:t>+ </a:t>
            </a:r>
            <a:r>
              <a:rPr lang="en-US" sz="2400" i="1" dirty="0" smtClean="0"/>
              <a:t>8x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log </a:t>
            </a:r>
            <a:r>
              <a:rPr lang="en-US" sz="2400" i="1" dirty="0" smtClean="0"/>
              <a:t>x </a:t>
            </a:r>
            <a:r>
              <a:rPr lang="en-US" sz="2400" dirty="0" smtClean="0"/>
              <a:t>is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Θ(</a:t>
            </a:r>
            <a:r>
              <a:rPr lang="en-US" sz="2400" i="1" dirty="0" smtClean="0"/>
              <a:t>x</a:t>
            </a:r>
            <a:r>
              <a:rPr lang="en-US" sz="24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/>
              <a:t>).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Big-Theta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                            it must  also be the case that</a:t>
            </a:r>
          </a:p>
          <a:p>
            <a:endParaRPr lang="en-US" dirty="0" smtClean="0"/>
          </a:p>
          <a:p>
            <a:r>
              <a:rPr lang="en-US" dirty="0" smtClean="0"/>
              <a:t>Note that                               if and only if it is the case that                              and                             .</a:t>
            </a:r>
          </a:p>
          <a:p>
            <a:r>
              <a:rPr lang="en-US" dirty="0" smtClean="0"/>
              <a:t> Sometimes writers are careless and write as if big-</a:t>
            </a:r>
            <a:r>
              <a:rPr lang="en-US" i="1" dirty="0" smtClean="0"/>
              <a:t>O</a:t>
            </a:r>
            <a:r>
              <a:rPr lang="en-US" dirty="0" smtClean="0"/>
              <a:t> notation has the same meaning as big-Theta.</a:t>
            </a:r>
          </a:p>
          <a:p>
            <a:pPr>
              <a:buNone/>
            </a:pPr>
            <a:r>
              <a:rPr lang="en-US" dirty="0" smtClean="0"/>
              <a:t>                                                      </a:t>
            </a:r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828800" y="2057400"/>
            <a:ext cx="2145506" cy="319088"/>
          </a:xfrm>
          <a:prstGeom prst="rect">
            <a:avLst/>
          </a:prstGeom>
        </p:spPr>
      </p:pic>
      <p:pic>
        <p:nvPicPr>
          <p:cNvPr id="7" name="Picture 6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981200" y="2438400"/>
            <a:ext cx="2226469" cy="319088"/>
          </a:xfrm>
          <a:prstGeom prst="rect">
            <a:avLst/>
          </a:prstGeom>
        </p:spPr>
      </p:pic>
      <p:pic>
        <p:nvPicPr>
          <p:cNvPr id="10" name="Picture 9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2438400" y="2971800"/>
            <a:ext cx="2145506" cy="319088"/>
          </a:xfrm>
          <a:prstGeom prst="rect">
            <a:avLst/>
          </a:prstGeom>
        </p:spPr>
      </p:pic>
      <p:pic>
        <p:nvPicPr>
          <p:cNvPr id="12" name="Picture 11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1600200" y="3352800"/>
            <a:ext cx="2150269" cy="319088"/>
          </a:xfrm>
          <a:prstGeom prst="rect">
            <a:avLst/>
          </a:prstGeom>
        </p:spPr>
      </p:pic>
      <p:pic>
        <p:nvPicPr>
          <p:cNvPr id="14" name="Picture 13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4572000" y="3352800"/>
            <a:ext cx="2164556" cy="31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Big-Theta Estimates for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Theorem</a:t>
            </a:r>
            <a:r>
              <a:rPr lang="en-US" dirty="0" smtClean="0"/>
              <a:t>: Let </a:t>
            </a:r>
          </a:p>
          <a:p>
            <a:pPr>
              <a:buNone/>
            </a:pPr>
            <a:r>
              <a:rPr lang="en-US" dirty="0" smtClean="0"/>
              <a:t>where                                 are real numbers with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≠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Then </a:t>
            </a:r>
            <a:r>
              <a:rPr lang="en-US" i="1" dirty="0" smtClean="0"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is of order </a:t>
            </a:r>
            <a:r>
              <a:rPr lang="en-US" i="1" dirty="0" err="1" smtClean="0"/>
              <a:t>x</a:t>
            </a:r>
            <a:r>
              <a:rPr lang="en-US" i="1" baseline="30000" dirty="0" err="1" smtClean="0"/>
              <a:t>n</a:t>
            </a:r>
            <a:r>
              <a:rPr lang="en-US" dirty="0" smtClean="0"/>
              <a:t> (or  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Θ(</a:t>
            </a:r>
            <a:r>
              <a:rPr lang="en-US" sz="2800" i="1" dirty="0" err="1" smtClean="0"/>
              <a:t>x</a:t>
            </a:r>
            <a:r>
              <a:rPr lang="en-US" sz="2800" baseline="30000" dirty="0" err="1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dirty="0" smtClean="0"/>
              <a:t>)).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(The proof is an exercise.) </a:t>
            </a:r>
          </a:p>
          <a:p>
            <a:pPr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The polynomial                                         is order of 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(or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Θ(</a:t>
            </a:r>
            <a:r>
              <a:rPr lang="en-US" sz="2800" i="1" dirty="0" smtClean="0"/>
              <a:t>x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800" dirty="0" smtClean="0"/>
              <a:t>)).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The polynomial                                                                           is order of </a:t>
            </a:r>
            <a:r>
              <a:rPr lang="en-US" i="1" dirty="0" smtClean="0"/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199</a:t>
            </a:r>
            <a:r>
              <a:rPr lang="en-US" dirty="0" smtClean="0"/>
              <a:t>  (or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Θ(</a:t>
            </a:r>
            <a:r>
              <a:rPr lang="en-US" sz="2800" i="1" dirty="0" smtClean="0"/>
              <a:t>x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</a:rPr>
              <a:t>199</a:t>
            </a:r>
            <a:r>
              <a:rPr lang="en-US" sz="2800" dirty="0" smtClean="0"/>
              <a:t>)</a:t>
            </a:r>
            <a:r>
              <a:rPr lang="en-US" dirty="0" smtClean="0"/>
              <a:t> ).                </a:t>
            </a:r>
          </a:p>
          <a:p>
            <a:pPr>
              <a:buNone/>
            </a:pPr>
            <a:r>
              <a:rPr lang="en-US" dirty="0" smtClean="0"/>
              <a:t>     </a:t>
            </a:r>
          </a:p>
        </p:txBody>
      </p:sp>
      <p:pic>
        <p:nvPicPr>
          <p:cNvPr id="9" name="Picture 8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2743200" y="1981200"/>
            <a:ext cx="5745956" cy="342900"/>
          </a:xfrm>
          <a:prstGeom prst="rect">
            <a:avLst/>
          </a:prstGeom>
        </p:spPr>
      </p:pic>
      <p:pic>
        <p:nvPicPr>
          <p:cNvPr id="5" name="Picture 4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1676400" y="2514600"/>
            <a:ext cx="2117408" cy="242888"/>
          </a:xfrm>
          <a:prstGeom prst="rect">
            <a:avLst/>
          </a:prstGeom>
        </p:spPr>
      </p:pic>
      <p:pic>
        <p:nvPicPr>
          <p:cNvPr id="12" name="Picture 11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2895600" y="4191000"/>
            <a:ext cx="3062288" cy="342900"/>
          </a:xfrm>
          <a:prstGeom prst="rect">
            <a:avLst/>
          </a:prstGeom>
        </p:spPr>
      </p:pic>
      <p:pic>
        <p:nvPicPr>
          <p:cNvPr id="14" name="Picture 13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2895600" y="5029200"/>
            <a:ext cx="5264944" cy="342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Growth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 both computer science and in mathematics, there are many times when we care about how fast a function grows.</a:t>
            </a:r>
          </a:p>
          <a:p>
            <a:r>
              <a:rPr lang="en-US" dirty="0" smtClean="0"/>
              <a:t>In computer science, we want to understand how quickly an algorithm can solve a problem as the size of the input grows. </a:t>
            </a:r>
          </a:p>
          <a:p>
            <a:pPr lvl="1"/>
            <a:r>
              <a:rPr lang="en-US" dirty="0" smtClean="0"/>
              <a:t>We can compare the efficiency of two different algorithms for solving the same problem. </a:t>
            </a:r>
          </a:p>
          <a:p>
            <a:pPr lvl="1"/>
            <a:r>
              <a:rPr lang="en-US" dirty="0" smtClean="0"/>
              <a:t>We can also determine whether it is practical to use a particular algorithm as the input grows. </a:t>
            </a:r>
          </a:p>
          <a:p>
            <a:pPr lvl="1"/>
            <a:r>
              <a:rPr lang="en-US" dirty="0" smtClean="0"/>
              <a:t>We’ll study these questions in Section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3.3</a:t>
            </a:r>
            <a:r>
              <a:rPr lang="en-US" dirty="0" smtClean="0"/>
              <a:t>.</a:t>
            </a:r>
          </a:p>
          <a:p>
            <a:r>
              <a:rPr lang="en-US" dirty="0" smtClean="0"/>
              <a:t>Two of the areas of mathematics where questions about the growth of functions are studied are:</a:t>
            </a:r>
          </a:p>
          <a:p>
            <a:pPr lvl="1"/>
            <a:r>
              <a:rPr lang="en-US" dirty="0" smtClean="0"/>
              <a:t>number theory (covered in Chapter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)  </a:t>
            </a:r>
          </a:p>
          <a:p>
            <a:pPr lvl="1"/>
            <a:r>
              <a:rPr lang="en-US" dirty="0" err="1" smtClean="0"/>
              <a:t>combinatorics</a:t>
            </a:r>
            <a:r>
              <a:rPr lang="en-US" dirty="0" smtClean="0"/>
              <a:t> (covered in Chapters 6 and 8)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   Definition</a:t>
            </a:r>
            <a:r>
              <a:rPr lang="en-US" dirty="0" smtClean="0"/>
              <a:t>: Let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be functions from the set of integers or the set of real numbers to the set of real numbers. We say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 if there are constants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dirty="0" smtClean="0"/>
              <a:t> such that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whenever 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dirty="0" smtClean="0"/>
              <a:t>. (illustration on next slide)</a:t>
            </a:r>
          </a:p>
          <a:p>
            <a:r>
              <a:rPr lang="en-US" dirty="0" smtClean="0"/>
              <a:t>This is read as “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big-</a:t>
            </a:r>
            <a:r>
              <a:rPr lang="en-US" i="1" dirty="0" smtClean="0"/>
              <a:t>O</a:t>
            </a:r>
            <a:r>
              <a:rPr lang="en-US" dirty="0" smtClean="0"/>
              <a:t> of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)” or   “</a:t>
            </a:r>
            <a:r>
              <a:rPr lang="en-US" i="1" dirty="0" smtClean="0"/>
              <a:t>g</a:t>
            </a:r>
            <a:r>
              <a:rPr lang="en-US" dirty="0" smtClean="0"/>
              <a:t> asymptotically dominates </a:t>
            </a:r>
            <a:r>
              <a:rPr lang="en-US" i="1" dirty="0" smtClean="0"/>
              <a:t>f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The constants C and k are called </a:t>
            </a:r>
            <a:r>
              <a:rPr lang="en-US" i="1" dirty="0" smtClean="0"/>
              <a:t>witnesses</a:t>
            </a:r>
            <a:r>
              <a:rPr lang="en-US" dirty="0" smtClean="0"/>
              <a:t> to the relationship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)). Only one pair of witnesses is needed. </a:t>
            </a:r>
          </a:p>
        </p:txBody>
      </p:sp>
      <p:pic>
        <p:nvPicPr>
          <p:cNvPr id="7" name="Picture 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3352800" y="3276600"/>
            <a:ext cx="2157413" cy="319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Big-</a:t>
            </a:r>
            <a:r>
              <a:rPr lang="en-US" i="1" dirty="0" smtClean="0"/>
              <a:t>O</a:t>
            </a:r>
            <a:r>
              <a:rPr lang="en-US" dirty="0" smtClean="0"/>
              <a:t> Notation</a:t>
            </a:r>
            <a:endParaRPr lang="en-US" dirty="0"/>
          </a:p>
        </p:txBody>
      </p:sp>
      <p:pic>
        <p:nvPicPr>
          <p:cNvPr id="4" name="Content Placeholder 3" descr="030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057400"/>
            <a:ext cx="6795364" cy="3733800"/>
          </a:xfrm>
        </p:spPr>
      </p:pic>
      <p:sp>
        <p:nvSpPr>
          <p:cNvPr id="7" name="TextBox 6"/>
          <p:cNvSpPr txBox="1"/>
          <p:nvPr/>
        </p:nvSpPr>
        <p:spPr>
          <a:xfrm>
            <a:off x="4724400" y="21336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f</a:t>
            </a:r>
            <a:r>
              <a:rPr lang="en-US" sz="3600" dirty="0" smtClean="0"/>
              <a:t>(</a:t>
            </a:r>
            <a:r>
              <a:rPr lang="en-US" sz="3600" i="1" dirty="0" smtClean="0"/>
              <a:t>x</a:t>
            </a:r>
            <a:r>
              <a:rPr lang="en-US" sz="3600" dirty="0" smtClean="0"/>
              <a:t>) is </a:t>
            </a:r>
            <a:r>
              <a:rPr lang="en-US" sz="3600" i="1" dirty="0" smtClean="0"/>
              <a:t>O</a:t>
            </a:r>
            <a:r>
              <a:rPr lang="en-US" sz="3600" dirty="0" smtClean="0"/>
              <a:t>(</a:t>
            </a:r>
            <a:r>
              <a:rPr lang="en-US" sz="3600" i="1" dirty="0" smtClean="0"/>
              <a:t>g</a:t>
            </a:r>
            <a:r>
              <a:rPr lang="en-US" sz="3600" dirty="0" smtClean="0"/>
              <a:t>(</a:t>
            </a:r>
            <a:r>
              <a:rPr lang="en-US" sz="3600" i="1" dirty="0" smtClean="0"/>
              <a:t>x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Important Points about Big-</a:t>
            </a:r>
            <a:r>
              <a:rPr lang="en-US" i="1" dirty="0" smtClean="0"/>
              <a:t>O</a:t>
            </a:r>
            <a:r>
              <a:rPr lang="en-US" dirty="0" smtClean="0"/>
              <a:t>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one pair of witnesses is found, then there are infinitely many pairs.  We can always make the </a:t>
            </a:r>
            <a:r>
              <a:rPr lang="en-US" i="1" dirty="0" smtClean="0"/>
              <a:t>k</a:t>
            </a:r>
            <a:r>
              <a:rPr lang="en-US" dirty="0" smtClean="0"/>
              <a:t> or the </a:t>
            </a:r>
            <a:r>
              <a:rPr lang="en-US" i="1" dirty="0" smtClean="0"/>
              <a:t>C</a:t>
            </a:r>
            <a:r>
              <a:rPr lang="en-US" dirty="0" smtClean="0"/>
              <a:t> larger and still maintain the inequality                            . </a:t>
            </a:r>
          </a:p>
          <a:p>
            <a:pPr lvl="1"/>
            <a:r>
              <a:rPr lang="en-US" dirty="0" smtClean="0"/>
              <a:t>Any pair </a:t>
            </a:r>
            <a:r>
              <a:rPr lang="en-US" i="1" dirty="0" smtClean="0"/>
              <a:t>C</a:t>
            </a:r>
            <a:r>
              <a:rPr lang="en-US" i="1" dirty="0" smtClean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̍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i="1" dirty="0" smtClean="0">
                <a:latin typeface="Cambria Math"/>
                <a:ea typeface="Cambria Math"/>
              </a:rPr>
              <a:t>̍</a:t>
            </a:r>
            <a:r>
              <a:rPr lang="en-US" dirty="0" smtClean="0"/>
              <a:t> where </a:t>
            </a:r>
            <a:r>
              <a:rPr lang="en-US" i="1" dirty="0" smtClean="0"/>
              <a:t>C</a:t>
            </a:r>
            <a:r>
              <a:rPr lang="en-US" dirty="0" smtClean="0"/>
              <a:t> &lt; </a:t>
            </a:r>
            <a:r>
              <a:rPr lang="en-US" i="1" dirty="0" smtClean="0"/>
              <a:t>C</a:t>
            </a:r>
            <a:r>
              <a:rPr lang="en-US" i="1" dirty="0" smtClean="0">
                <a:latin typeface="Cambria Math"/>
                <a:ea typeface="Cambria Math"/>
              </a:rPr>
              <a:t>̍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r>
              <a:rPr lang="en-US" dirty="0" smtClean="0"/>
              <a:t> &lt; </a:t>
            </a:r>
            <a:r>
              <a:rPr lang="en-US" i="1" dirty="0" smtClean="0"/>
              <a:t>k </a:t>
            </a:r>
            <a:r>
              <a:rPr lang="en-US" dirty="0" smtClean="0">
                <a:latin typeface="Cambria Math"/>
                <a:ea typeface="Cambria Math"/>
              </a:rPr>
              <a:t>̍</a:t>
            </a:r>
            <a:r>
              <a:rPr lang="en-US" dirty="0" smtClean="0"/>
              <a:t> is also a pair of witnesses since                                  whenever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i="1" dirty="0" smtClean="0"/>
              <a:t>k</a:t>
            </a:r>
            <a:r>
              <a:rPr lang="en-US" i="1" dirty="0" smtClean="0">
                <a:latin typeface="Cambria Math"/>
                <a:ea typeface="Cambria Math"/>
              </a:rPr>
              <a:t>̍</a:t>
            </a:r>
            <a:r>
              <a:rPr lang="en-US" i="1" dirty="0" smtClean="0"/>
              <a:t> </a:t>
            </a:r>
            <a:r>
              <a:rPr lang="en-US" dirty="0" smtClean="0"/>
              <a:t>&gt; </a:t>
            </a:r>
            <a:r>
              <a:rPr lang="en-US" i="1" dirty="0" smtClean="0"/>
              <a:t>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You may see  “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))” instead of “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)).”  </a:t>
            </a:r>
          </a:p>
          <a:p>
            <a:pPr lvl="1"/>
            <a:r>
              <a:rPr lang="en-US" dirty="0" smtClean="0"/>
              <a:t>But this is an abuse of the equals sign since the meaning is that there is an inequality relating the values of </a:t>
            </a:r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, for sufficiently large values of x. </a:t>
            </a:r>
          </a:p>
          <a:p>
            <a:pPr lvl="1"/>
            <a:r>
              <a:rPr lang="en-US" dirty="0" smtClean="0"/>
              <a:t>It is ok to write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)), because 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 represents the set of functions that are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)).</a:t>
            </a:r>
          </a:p>
          <a:p>
            <a:r>
              <a:rPr lang="en-US" dirty="0" smtClean="0"/>
              <a:t>Usually, we will drop the absolute value sign since we will always deal with functions that take on positive values.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3124200" y="3200400"/>
            <a:ext cx="2157413" cy="191453"/>
          </a:xfrm>
          <a:prstGeom prst="rect">
            <a:avLst/>
          </a:prstGeom>
        </p:spPr>
      </p:pic>
      <p:pic>
        <p:nvPicPr>
          <p:cNvPr id="9" name="Picture 8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4572000" y="2590800"/>
            <a:ext cx="1725930" cy="255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Using the Definition of Big-</a:t>
            </a:r>
            <a:r>
              <a:rPr lang="en-US" sz="4000" i="1" dirty="0" smtClean="0"/>
              <a:t>O</a:t>
            </a:r>
            <a:r>
              <a:rPr lang="en-US" sz="4000" dirty="0" smtClean="0"/>
              <a:t> Notation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Example</a:t>
            </a:r>
            <a:r>
              <a:rPr lang="en-US" dirty="0" smtClean="0"/>
              <a:t>: Show that                                    is            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Solution</a:t>
            </a:r>
            <a:r>
              <a:rPr lang="en-US" dirty="0" smtClean="0"/>
              <a:t>:  Since when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 </a:t>
            </a:r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&lt;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           </a:t>
            </a:r>
            <a:endParaRPr lang="en-US" i="1" dirty="0" smtClean="0"/>
          </a:p>
          <a:p>
            <a:pPr lvl="1"/>
            <a:r>
              <a:rPr lang="en-US" dirty="0" smtClean="0"/>
              <a:t>Can take </a:t>
            </a:r>
            <a:r>
              <a:rPr lang="en-US" i="1" dirty="0" smtClean="0"/>
              <a:t>C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k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as witnesses to show that</a:t>
            </a:r>
          </a:p>
          <a:p>
            <a:pPr>
              <a:buNone/>
            </a:pPr>
            <a:r>
              <a:rPr lang="en-US" dirty="0" smtClean="0"/>
              <a:t>                                                      (see graph on next slide)</a:t>
            </a:r>
          </a:p>
          <a:p>
            <a:r>
              <a:rPr lang="en-US" dirty="0" smtClean="0"/>
              <a:t>Alternatively, when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, we have 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&lt; </a:t>
            </a:r>
            <a:r>
              <a:rPr lang="en-US" i="1" dirty="0" smtClean="0">
                <a:ea typeface="Cambria Math" pitchFamily="18" charset="0"/>
              </a:rPr>
              <a:t>x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. Hence,                                                                                   when </a:t>
            </a:r>
            <a:r>
              <a:rPr lang="en-US" i="1" dirty="0" smtClean="0"/>
              <a:t>x</a:t>
            </a:r>
            <a:r>
              <a:rPr lang="en-US" dirty="0" smtClean="0"/>
              <a:t> &gt;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2. 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Can take </a:t>
            </a:r>
            <a:r>
              <a:rPr lang="en-US" i="1" dirty="0" smtClean="0"/>
              <a:t>C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k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as witnesses instead.                                          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</a:t>
            </a:r>
            <a:endParaRPr lang="en-US" dirty="0"/>
          </a:p>
        </p:txBody>
      </p:sp>
      <p:pic>
        <p:nvPicPr>
          <p:cNvPr id="10" name="Picture 9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3581400" y="1981200"/>
            <a:ext cx="2590800" cy="342900"/>
          </a:xfrm>
          <a:prstGeom prst="rect">
            <a:avLst/>
          </a:prstGeom>
        </p:spPr>
      </p:pic>
      <p:pic>
        <p:nvPicPr>
          <p:cNvPr id="12" name="Picture 11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1295400" y="2971800"/>
            <a:ext cx="5355431" cy="309563"/>
          </a:xfrm>
          <a:prstGeom prst="rect">
            <a:avLst/>
          </a:prstGeom>
        </p:spPr>
      </p:pic>
      <p:pic>
        <p:nvPicPr>
          <p:cNvPr id="16" name="Picture 15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1828800" y="3962400"/>
            <a:ext cx="1883569" cy="342900"/>
          </a:xfrm>
          <a:prstGeom prst="rect">
            <a:avLst/>
          </a:prstGeom>
        </p:spPr>
      </p:pic>
      <p:pic>
        <p:nvPicPr>
          <p:cNvPr id="11" name="Picture 10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6553200" y="1981200"/>
            <a:ext cx="773906" cy="342900"/>
          </a:xfrm>
          <a:prstGeom prst="rect">
            <a:avLst/>
          </a:prstGeom>
        </p:spPr>
      </p:pic>
      <p:pic>
        <p:nvPicPr>
          <p:cNvPr id="15" name="Picture 14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1905000" y="4724400"/>
            <a:ext cx="5198269" cy="309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Big-</a:t>
            </a:r>
            <a:r>
              <a:rPr lang="en-US" i="1" dirty="0" smtClean="0"/>
              <a:t>O</a:t>
            </a:r>
            <a:r>
              <a:rPr lang="en-US" dirty="0" smtClean="0"/>
              <a:t> Notation                                                                                                                                       </a:t>
            </a:r>
            <a:endParaRPr lang="en-US" dirty="0"/>
          </a:p>
        </p:txBody>
      </p:sp>
      <p:pic>
        <p:nvPicPr>
          <p:cNvPr id="4" name="Content Placeholder 3" descr="0304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452116" y="2795238"/>
            <a:ext cx="4239768" cy="2669286"/>
          </a:xfrm>
        </p:spPr>
      </p:pic>
      <p:sp>
        <p:nvSpPr>
          <p:cNvPr id="7" name="TextBox 6"/>
          <p:cNvSpPr txBox="1"/>
          <p:nvPr/>
        </p:nvSpPr>
        <p:spPr>
          <a:xfrm>
            <a:off x="2286000" y="20574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</a:t>
            </a:r>
            <a:r>
              <a:rPr lang="en-US" sz="2400" dirty="0" smtClean="0"/>
              <a:t>is</a:t>
            </a:r>
            <a:r>
              <a:rPr lang="en-US" dirty="0" smtClean="0"/>
              <a:t>                                                 </a:t>
            </a:r>
            <a:endParaRPr lang="en-US" dirty="0"/>
          </a:p>
        </p:txBody>
      </p:sp>
      <p:pic>
        <p:nvPicPr>
          <p:cNvPr id="12" name="Picture 11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914400" y="2133600"/>
            <a:ext cx="3108960" cy="411480"/>
          </a:xfrm>
          <a:prstGeom prst="rect">
            <a:avLst/>
          </a:prstGeom>
        </p:spPr>
      </p:pic>
      <p:pic>
        <p:nvPicPr>
          <p:cNvPr id="13" name="Picture 12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4800600" y="2133600"/>
            <a:ext cx="928688" cy="411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</a:t>
            </a:r>
            <a:r>
              <a:rPr lang="en-US" i="1" dirty="0" smtClean="0"/>
              <a:t>O</a:t>
            </a:r>
            <a:r>
              <a:rPr lang="en-US" dirty="0" smtClean="0"/>
              <a:t>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Both                                     and</a:t>
            </a:r>
          </a:p>
          <a:p>
            <a:pPr>
              <a:buNone/>
            </a:pPr>
            <a:r>
              <a:rPr lang="en-US" dirty="0" smtClean="0"/>
              <a:t>    are such that                                 and                              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We say that the two functions are of the </a:t>
            </a:r>
            <a:r>
              <a:rPr lang="en-US" i="1" dirty="0" smtClean="0"/>
              <a:t>same order</a:t>
            </a:r>
            <a:r>
              <a:rPr lang="en-US" dirty="0" smtClean="0"/>
              <a:t>. (More on this later)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If                                and </a:t>
            </a:r>
            <a:r>
              <a:rPr lang="en-US" i="1" dirty="0" smtClean="0"/>
              <a:t>h(x)</a:t>
            </a:r>
            <a:r>
              <a:rPr lang="en-US" dirty="0" smtClean="0"/>
              <a:t> is larger than </a:t>
            </a:r>
            <a:r>
              <a:rPr lang="en-US" i="1" dirty="0" smtClean="0"/>
              <a:t>g(x)</a:t>
            </a:r>
            <a:r>
              <a:rPr lang="en-US" dirty="0" smtClean="0"/>
              <a:t> for all positive real numbers, then                              . </a:t>
            </a:r>
          </a:p>
          <a:p>
            <a:pPr>
              <a:buNone/>
            </a:pPr>
            <a:r>
              <a:rPr lang="en-US" dirty="0" smtClean="0"/>
              <a:t>        </a:t>
            </a:r>
          </a:p>
          <a:p>
            <a:r>
              <a:rPr lang="en-US" dirty="0" smtClean="0"/>
              <a:t> Note that  if                               for </a:t>
            </a:r>
            <a:r>
              <a:rPr lang="en-US" i="1" dirty="0" smtClean="0"/>
              <a:t>x &gt; k </a:t>
            </a:r>
            <a:r>
              <a:rPr lang="en-US" dirty="0" smtClean="0"/>
              <a:t>and if</a:t>
            </a:r>
          </a:p>
          <a:p>
            <a:pPr>
              <a:buNone/>
            </a:pPr>
            <a:r>
              <a:rPr lang="en-US" dirty="0" smtClean="0"/>
              <a:t>     for all </a:t>
            </a:r>
            <a:r>
              <a:rPr lang="en-US" i="1" dirty="0" smtClean="0"/>
              <a:t>x</a:t>
            </a:r>
            <a:r>
              <a:rPr lang="en-US" dirty="0" smtClean="0"/>
              <a:t>,    then                               if </a:t>
            </a:r>
            <a:r>
              <a:rPr lang="en-US" i="1" dirty="0" smtClean="0"/>
              <a:t>x &gt; k. </a:t>
            </a:r>
            <a:r>
              <a:rPr lang="en-US" dirty="0" smtClean="0"/>
              <a:t>Hence,                              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For many applications, the goal is to select the function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in </a:t>
            </a:r>
            <a:r>
              <a:rPr lang="en-US" i="1" dirty="0" smtClean="0"/>
              <a:t>O(g(x)) </a:t>
            </a:r>
            <a:r>
              <a:rPr lang="en-US" dirty="0" smtClean="0"/>
              <a:t>as small as possible (up to multiplication by a constant, of course).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8" name="Picture 27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1524000" y="1905000"/>
            <a:ext cx="2072640" cy="274320"/>
          </a:xfrm>
          <a:prstGeom prst="rect">
            <a:avLst/>
          </a:prstGeom>
        </p:spPr>
      </p:pic>
      <p:pic>
        <p:nvPicPr>
          <p:cNvPr id="29" name="Picture 28" descr="addin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4267200" y="1905000"/>
            <a:ext cx="1042035" cy="274320"/>
          </a:xfrm>
          <a:prstGeom prst="rect">
            <a:avLst/>
          </a:prstGeom>
        </p:spPr>
      </p:pic>
      <p:pic>
        <p:nvPicPr>
          <p:cNvPr id="27" name="Picture 26" descr="addin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2362200" y="2209800"/>
            <a:ext cx="1720215" cy="255270"/>
          </a:xfrm>
          <a:prstGeom prst="rect">
            <a:avLst/>
          </a:prstGeom>
        </p:spPr>
      </p:pic>
      <p:pic>
        <p:nvPicPr>
          <p:cNvPr id="31" name="Picture 30" descr="addin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 cstate="print"/>
          <a:stretch>
            <a:fillRect/>
          </a:stretch>
        </p:blipFill>
        <p:spPr>
          <a:xfrm>
            <a:off x="4800600" y="2209800"/>
            <a:ext cx="1731645" cy="255270"/>
          </a:xfrm>
          <a:prstGeom prst="rect">
            <a:avLst/>
          </a:prstGeom>
        </p:spPr>
      </p:pic>
      <p:pic>
        <p:nvPicPr>
          <p:cNvPr id="26" name="Picture 25" descr="addin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1219200" y="3352800"/>
            <a:ext cx="1720215" cy="255270"/>
          </a:xfrm>
          <a:prstGeom prst="rect">
            <a:avLst/>
          </a:prstGeom>
        </p:spPr>
      </p:pic>
      <p:pic>
        <p:nvPicPr>
          <p:cNvPr id="25" name="Picture 24" descr="addin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 cstate="print"/>
          <a:stretch>
            <a:fillRect/>
          </a:stretch>
        </p:blipFill>
        <p:spPr>
          <a:xfrm>
            <a:off x="2514600" y="3657600"/>
            <a:ext cx="1737360" cy="255270"/>
          </a:xfrm>
          <a:prstGeom prst="rect">
            <a:avLst/>
          </a:prstGeom>
        </p:spPr>
      </p:pic>
      <p:pic>
        <p:nvPicPr>
          <p:cNvPr id="23" name="Picture 22" descr="addin_tmp.pn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 cstate="print"/>
          <a:stretch>
            <a:fillRect/>
          </a:stretch>
        </p:blipFill>
        <p:spPr>
          <a:xfrm>
            <a:off x="2362200" y="4267200"/>
            <a:ext cx="1725930" cy="255270"/>
          </a:xfrm>
          <a:prstGeom prst="rect">
            <a:avLst/>
          </a:prstGeom>
        </p:spPr>
      </p:pic>
      <p:pic>
        <p:nvPicPr>
          <p:cNvPr id="24" name="Picture 23" descr="addin_tmp.pn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 cstate="print"/>
          <a:stretch>
            <a:fillRect/>
          </a:stretch>
        </p:blipFill>
        <p:spPr>
          <a:xfrm>
            <a:off x="5943600" y="4191000"/>
            <a:ext cx="1522095" cy="255270"/>
          </a:xfrm>
          <a:prstGeom prst="rect">
            <a:avLst/>
          </a:prstGeom>
        </p:spPr>
      </p:pic>
      <p:pic>
        <p:nvPicPr>
          <p:cNvPr id="22" name="Picture 21" descr="addin_tmp.png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 cstate="print"/>
          <a:stretch>
            <a:fillRect/>
          </a:stretch>
        </p:blipFill>
        <p:spPr>
          <a:xfrm>
            <a:off x="2590800" y="4572000"/>
            <a:ext cx="1743075" cy="255270"/>
          </a:xfrm>
          <a:prstGeom prst="rect">
            <a:avLst/>
          </a:prstGeom>
        </p:spPr>
      </p:pic>
      <p:pic>
        <p:nvPicPr>
          <p:cNvPr id="21" name="Picture 20" descr="addin_tmp.png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 cstate="print"/>
          <a:stretch>
            <a:fillRect/>
          </a:stretch>
        </p:blipFill>
        <p:spPr>
          <a:xfrm>
            <a:off x="6172200" y="4572000"/>
            <a:ext cx="1737360" cy="255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 \leq C|g(x)|$&#10;&#10;\end{document}"/>
  <p:tag name="IGUANATEXSIZ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O(x^2)$&#10;&#10;\end{document}"/>
  <p:tag name="IGUANATEXSIZE" val="3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x^{2} + 2x + 1$&#10;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 = x^{2}$&#10;&#10;\end{document}"/>
  <p:tag name="IGUANATEXSIZE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g(x))$&#10;&#10;\end{document}"/>
  <p:tag name="IGUANATEXSIZE" val="2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\;\mbox{ is}\; O(f(x))$&#10;&#10;\end{document}"/>
  <p:tag name="IGUANATEXSIZE" val="2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g(x))$&#10;&#10;\end{document}"/>
  <p:tag name="IGUANATEXSIZE" val="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h(x))$&#10;&#10;\end{document}"/>
  <p:tag name="IGUANATEXSIZE" val="2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 \leq C|g(x)|$&#10;&#10;\end{document}"/>
  <p:tag name="IGUANATEXSIZE" val="2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h(x)| &gt; |g(x)|$&#10;&#10;\end{document}"/>
  <p:tag name="IGUANATEXSIZE" val="2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 \leq C|h(x)|$&#10;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\leq C|g(x) \leq C'|g(x)|$&#10;&#10;\end{document}"/>
  <p:tag name="IGUANATEXSIZ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h(x))$&#10;&#10;\end{document}"/>
  <p:tag name="IGUANATEXSIZE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a_n x^{n} + a_{n-1}x^{n-1} + \dots + a_1 x + a_o$&#10;&#10;\end{document}"/>
  <p:tag name="IGUANATEXSIZE" val="2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a_0, a_1, \dots, a_n    $&#10;\end{document}"/>
  <p:tag name="IGUANATEXSIZE" val="3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1 + 2 + \cdots + n \; \leq\; n + n + \cdots n\; =\; n^2$&#10;&#10;\end{document}"/>
  <p:tag name="IGUANATEXSIZE" val="2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1 + 2 + \ldots + n \;\mbox{is}\; O(n^2)\; \mbox{taking}\; C = 1 \; \mbox{and}\; k = 1 .$&#10;&#10;\end{document}"/>
  <p:tag name="IGUANATEXSIZE" val="2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n! = 1 \times 2 \times \cdots \times n \; \leq\; n \times n \times \cdots \times  n\; =\; n^n$&#10;&#10;\end{document}"/>
  <p:tag name="IGUANATEXSIZE" val="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n!\; \mbox{is}\;O(n^n)\; \mbox{taking} \; C = 1\; \mbox{and}\; k = 1.$&#10;&#10;\end{document}"/>
  <p:tag name="IGUANATEXSIZE" val="2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n) = n! = 1 \times 2 \times \dots \times n\; .$&#10;&#10;\end{document}"/>
  <p:tag name="IGUANATEXSIZE" val="2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n! \leq\; n^n$&#10;&#10;\end{document}"/>
  <p:tag name="IGUANATEXSIZE" val="2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mbox{log}(n!) \leq\; n\cdot \mbox{log}(n)$&#10;&#10;\end{document}"/>
  <p:tag name="IGUANATEXSIZE" val="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 \leq C|g(x)|$&#10;&#10;\end{document}"/>
  <p:tag name="IGUANATEXSIZE" val="2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Omega(g(x))$&#10;&#10;\end{document}"/>
  <p:tag name="IGUANATEXSIZE" val="2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|f(x)| \geq C|g(x)|$&#10;&#10;\end{document}"/>
  <p:tag name="IGUANATEXSIZE" val="2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8x^{3} + 5x^2 + 7$&#10;&#10;\end{document}"/>
  <p:tag name="IGUANATEXSIZE" val="2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\Omega(g(x))$&#10;&#10;\end{document}"/>
  <p:tag name="IGUANATEXSIZE" val="2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 = x^{3} $&#10;&#10;\end{document}"/>
  <p:tag name="IGUANATEXSIZE" val="2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O(8x^{3} + 5x^2 + 7)$&#10;&#10;\end{document}"/>
  <p:tag name="IGUANATEXSIZE" val="2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8x^{3} + 5x^2 + 7\; \geq 8x^{3}$&#10;&#10;\end{document}"/>
  <p:tag name="IGUANATEXSIZE" val="2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 = x^{3} $&#10;&#10;\end{document}"/>
  <p:tag name="IGUANATEXSIZE" val="2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Theta(g(x))$&#10;&#10;\end{document}"/>
  <p:tag name="IGUANATEXSIZE" val="2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Omega(g(x))$&#10;&#10;\end{document}"/>
  <p:tag name="IGUANATEXSIZE" val="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x^{2} + 2x + 1$&#10;&#10;\end{document}"/>
  <p:tag name="IGUANATEXSIZE" val="2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g(x))$&#10;&#10;\end{document}"/>
  <p:tag name="IGUANATEXSIZE" val="2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Theta(g(x))$&#10;&#10;\end{document}"/>
  <p:tag name="IGUANATEXSIZE" val="2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Theta(g(x))$&#10;&#10;\end{document}"/>
  <p:tag name="IGUANATEXSIZE" val="2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\;\mbox{ is}\; \Theta(g(x)).$&#10;&#10;\end{document}"/>
  <p:tag name="IGUANATEXSIZE" val="2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\Theta(g(x))$&#10;&#10;\end{document}"/>
  <p:tag name="IGUANATEXSIZE" val="2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g(x))$&#10;&#10;\end{document}"/>
  <p:tag name="IGUANATEXSIZE" val="2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g(x)\;\mbox{ is}\; O(f(x))$&#10;&#10;\end{document}"/>
  <p:tag name="IGUANATEXSIZE" val="2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a_n x^{n} + a_{n-1}x^{n-1} + \dots + a_1 x + a_o$&#10;&#10;\end{document}"/>
  <p:tag name="IGUANATEXSIZE" val="2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a_0, a_1, \dots, a_n    $&#10;\end{document}"/>
  <p:tag name="IGUANATEXSIZE" val="3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8x^{5} + 5x^2 + 10$&#10;&#10;\end{document}"/>
  <p:tag name="IGUANATEXSIZE" val="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0 \leq x^2 + 2x + 1 \leq x^{2} + 2x^{2} + x^{2} = 4x^{2}$&#10;&#10;\end{document}"/>
  <p:tag name="IGUANATEXSIZE" val="2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8x^{199}+ 7x^{100} + x^{99} + 5x^2 + 25$&#10;&#10;\end{document}"/>
  <p:tag name="IGUANATEXSIZE" val="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\;\mbox{ is}\; O(x^2)$&#10;&#10;\end{document}"/>
  <p:tag name="IGUANATEXSIZE" val="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O(x^2)$&#10;&#10;\end{document}"/>
  <p:tag name="IGUANATEXSIZE" val="2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0 \leq x^2 + 2x + 1 \leq x^{2} + x^{2} + x^{2} = 3x^{2}$&#10;&#10;\end{document}"/>
  <p:tag name="IGUANATEXSIZE" val="2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f(x) = x^{2} + 2x + 1$&#10;&#10;\end{document}"/>
  <p:tag name="IGUANATEXSIZE" val="3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9383</TotalTime>
  <Words>2913</Words>
  <Application>Microsoft Macintosh PowerPoint</Application>
  <PresentationFormat>On-screen Show (4:3)</PresentationFormat>
  <Paragraphs>218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Constantia</vt:lpstr>
      <vt:lpstr>Wingdings 2</vt:lpstr>
      <vt:lpstr>Cambria Math</vt:lpstr>
      <vt:lpstr>Flow</vt:lpstr>
      <vt:lpstr>The Growth of Functions</vt:lpstr>
      <vt:lpstr>Section Summary</vt:lpstr>
      <vt:lpstr>The Growth of Functions</vt:lpstr>
      <vt:lpstr>Big-O Notation</vt:lpstr>
      <vt:lpstr>Illustration of Big-O Notation</vt:lpstr>
      <vt:lpstr>Some Important Points about Big-O Notation</vt:lpstr>
      <vt:lpstr>Using the Definition of Big-O Notation</vt:lpstr>
      <vt:lpstr>Illustration of Big-O Notation                                                                                                                                       </vt:lpstr>
      <vt:lpstr>Big-O Notation</vt:lpstr>
      <vt:lpstr>Using the Definition of Big-O Notation</vt:lpstr>
      <vt:lpstr>Big-O Estimates for Polynomials</vt:lpstr>
      <vt:lpstr>Big-O Estimates for some Important Functions</vt:lpstr>
      <vt:lpstr>Big-O Estimates for some Important Functions</vt:lpstr>
      <vt:lpstr>Display of Growth of Functions</vt:lpstr>
      <vt:lpstr>Useful Big-O Estimates Involving Logarithms, Powers, and Exponents</vt:lpstr>
      <vt:lpstr>Combinations of Functions</vt:lpstr>
      <vt:lpstr>Combinations of Functions</vt:lpstr>
      <vt:lpstr>Ordering Functions by Order of Growth</vt:lpstr>
      <vt:lpstr>Big-Omega Notation</vt:lpstr>
      <vt:lpstr>Big-Omega Notation</vt:lpstr>
      <vt:lpstr>Big-Theta Notation</vt:lpstr>
      <vt:lpstr>Big Theta Notation</vt:lpstr>
      <vt:lpstr>Big-Theta Notation</vt:lpstr>
      <vt:lpstr>Big-Theta Notation</vt:lpstr>
      <vt:lpstr>Big-Theta Estimates for Polynomials</vt:lpstr>
    </vt:vector>
  </TitlesOfParts>
  <Company>Monmouth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Foundations: Logic and Proofs</dc:title>
  <dc:creator>Richard Scherl</dc:creator>
  <cp:lastModifiedBy>Artemis Hatzigeorgiou</cp:lastModifiedBy>
  <cp:revision>652</cp:revision>
  <dcterms:created xsi:type="dcterms:W3CDTF">2011-03-27T19:14:44Z</dcterms:created>
  <dcterms:modified xsi:type="dcterms:W3CDTF">2015-05-13T06:44:03Z</dcterms:modified>
</cp:coreProperties>
</file>