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93"/>
  </p:notesMasterIdLst>
  <p:sldIdLst>
    <p:sldId id="256" r:id="rId2"/>
    <p:sldId id="305" r:id="rId3"/>
    <p:sldId id="306" r:id="rId4"/>
    <p:sldId id="307" r:id="rId5"/>
    <p:sldId id="308" r:id="rId6"/>
    <p:sldId id="309" r:id="rId7"/>
    <p:sldId id="457" r:id="rId8"/>
    <p:sldId id="363" r:id="rId9"/>
    <p:sldId id="364" r:id="rId10"/>
    <p:sldId id="365" r:id="rId11"/>
    <p:sldId id="374" r:id="rId12"/>
    <p:sldId id="375" r:id="rId13"/>
    <p:sldId id="378" r:id="rId14"/>
    <p:sldId id="381" r:id="rId15"/>
    <p:sldId id="311" r:id="rId16"/>
    <p:sldId id="310" r:id="rId17"/>
    <p:sldId id="312" r:id="rId18"/>
    <p:sldId id="315" r:id="rId19"/>
    <p:sldId id="316" r:id="rId20"/>
    <p:sldId id="317" r:id="rId21"/>
    <p:sldId id="318" r:id="rId22"/>
    <p:sldId id="274" r:id="rId23"/>
    <p:sldId id="591" r:id="rId24"/>
    <p:sldId id="592" r:id="rId25"/>
    <p:sldId id="593" r:id="rId26"/>
    <p:sldId id="594" r:id="rId27"/>
    <p:sldId id="595" r:id="rId28"/>
    <p:sldId id="596" r:id="rId29"/>
    <p:sldId id="597" r:id="rId30"/>
    <p:sldId id="598" r:id="rId31"/>
    <p:sldId id="599" r:id="rId32"/>
    <p:sldId id="463" r:id="rId33"/>
    <p:sldId id="464" r:id="rId34"/>
    <p:sldId id="465" r:id="rId35"/>
    <p:sldId id="466" r:id="rId36"/>
    <p:sldId id="467" r:id="rId37"/>
    <p:sldId id="468" r:id="rId38"/>
    <p:sldId id="469" r:id="rId39"/>
    <p:sldId id="470" r:id="rId40"/>
    <p:sldId id="473" r:id="rId41"/>
    <p:sldId id="474" r:id="rId42"/>
    <p:sldId id="475" r:id="rId43"/>
    <p:sldId id="478" r:id="rId44"/>
    <p:sldId id="479" r:id="rId45"/>
    <p:sldId id="480" r:id="rId46"/>
    <p:sldId id="483" r:id="rId47"/>
    <p:sldId id="485" r:id="rId48"/>
    <p:sldId id="582" r:id="rId49"/>
    <p:sldId id="600" r:id="rId50"/>
    <p:sldId id="601" r:id="rId51"/>
    <p:sldId id="602" r:id="rId52"/>
    <p:sldId id="604" r:id="rId53"/>
    <p:sldId id="583" r:id="rId54"/>
    <p:sldId id="584" r:id="rId55"/>
    <p:sldId id="585" r:id="rId56"/>
    <p:sldId id="586" r:id="rId57"/>
    <p:sldId id="588" r:id="rId58"/>
    <p:sldId id="589" r:id="rId59"/>
    <p:sldId id="524" r:id="rId60"/>
    <p:sldId id="324" r:id="rId61"/>
    <p:sldId id="325" r:id="rId62"/>
    <p:sldId id="548" r:id="rId63"/>
    <p:sldId id="549" r:id="rId64"/>
    <p:sldId id="550" r:id="rId65"/>
    <p:sldId id="551" r:id="rId66"/>
    <p:sldId id="552" r:id="rId67"/>
    <p:sldId id="553" r:id="rId68"/>
    <p:sldId id="554" r:id="rId69"/>
    <p:sldId id="558" r:id="rId70"/>
    <p:sldId id="559" r:id="rId71"/>
    <p:sldId id="560" r:id="rId72"/>
    <p:sldId id="555" r:id="rId73"/>
    <p:sldId id="556" r:id="rId74"/>
    <p:sldId id="557" r:id="rId75"/>
    <p:sldId id="326" r:id="rId76"/>
    <p:sldId id="327" r:id="rId77"/>
    <p:sldId id="328" r:id="rId78"/>
    <p:sldId id="329" r:id="rId79"/>
    <p:sldId id="541" r:id="rId80"/>
    <p:sldId id="542" r:id="rId81"/>
    <p:sldId id="543" r:id="rId82"/>
    <p:sldId id="544" r:id="rId83"/>
    <p:sldId id="545" r:id="rId84"/>
    <p:sldId id="546" r:id="rId85"/>
    <p:sldId id="547" r:id="rId86"/>
    <p:sldId id="330" r:id="rId87"/>
    <p:sldId id="331" r:id="rId88"/>
    <p:sldId id="458" r:id="rId89"/>
    <p:sldId id="459" r:id="rId90"/>
    <p:sldId id="460" r:id="rId91"/>
    <p:sldId id="461" r:id="rId9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6" autoAdjust="0"/>
    <p:restoredTop sz="94660"/>
  </p:normalViewPr>
  <p:slideViewPr>
    <p:cSldViewPr snapToGrid="0">
      <p:cViewPr varScale="1">
        <p:scale>
          <a:sx n="68" d="100"/>
          <a:sy n="68" d="100"/>
        </p:scale>
        <p:origin x="652"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3A9429-251A-4A00-9EF2-6CC6E4B6AD43}" type="datetimeFigureOut">
              <a:rPr lang="en-US" smtClean="0"/>
              <a:pPr/>
              <a:t>11/13/2016</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91E2F0-D26B-4702-B5D9-4A321DD08D72}" type="slidenum">
              <a:rPr lang="en-US" smtClean="0"/>
              <a:pPr/>
              <a:t>‹#›</a:t>
            </a:fld>
            <a:endParaRPr lang="en-US"/>
          </a:p>
        </p:txBody>
      </p:sp>
    </p:spTree>
    <p:extLst>
      <p:ext uri="{BB962C8B-B14F-4D97-AF65-F5344CB8AC3E}">
        <p14:creationId xmlns:p14="http://schemas.microsoft.com/office/powerpoint/2010/main" val="1836971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Τίτλος"/>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grpSp>
        <p:nvGrpSpPr>
          <p:cNvPr id="2" name="1 - Ομάδα"/>
          <p:cNvGrpSpPr/>
          <p:nvPr/>
        </p:nvGrpSpPr>
        <p:grpSpPr>
          <a:xfrm>
            <a:off x="-5019" y="4953000"/>
            <a:ext cx="12197020"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AD2F4A9A-1BEB-4A1B-8482-39187A4692DB}" type="datetimeFigureOut">
              <a:rPr lang="en-US" smtClean="0"/>
              <a:pPr/>
              <a:t>11/13/2016</a:t>
            </a:fld>
            <a:endParaRPr lang="en-US"/>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AD6E8DE2-3697-4DAA-AF91-A888C3E489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1481330"/>
            <a:ext cx="10972800" cy="4386071"/>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AD2F4A9A-1BEB-4A1B-8482-39187A4692DB}" type="datetimeFigureOut">
              <a:rPr lang="en-US" smtClean="0"/>
              <a:pPr/>
              <a:t>11/13/2016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AD6E8DE2-3697-4DAA-AF91-A888C3E489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9125351" y="274641"/>
            <a:ext cx="2369960" cy="5592761"/>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41"/>
            <a:ext cx="8432800" cy="559276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AD2F4A9A-1BEB-4A1B-8482-39187A4692DB}" type="datetimeFigureOut">
              <a:rPr lang="en-US" smtClean="0"/>
              <a:pPr/>
              <a:t>11/13/2016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AD6E8DE2-3697-4DAA-AF91-A888C3E489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AD2F4A9A-1BEB-4A1B-8482-39187A4692DB}" type="datetimeFigureOut">
              <a:rPr lang="en-US" smtClean="0"/>
              <a:pPr/>
              <a:t>11/13/2016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AD6E8DE2-3697-4DAA-AF91-A888C3E489F5}" type="slidenum">
              <a:rPr lang="en-US" smtClean="0"/>
              <a:pPr/>
              <a:t>‹#›</a:t>
            </a:fld>
            <a:endParaRPr lang="en-US"/>
          </a:p>
        </p:txBody>
      </p:sp>
      <p:sp>
        <p:nvSpPr>
          <p:cNvPr id="7" name="6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D2F4A9A-1BEB-4A1B-8482-39187A4692DB}" type="datetimeFigureOut">
              <a:rPr lang="en-US" smtClean="0"/>
              <a:pPr/>
              <a:t>11/13/2016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AD6E8DE2-3697-4DAA-AF91-A888C3E489F5}" type="slidenum">
              <a:rPr lang="en-US" smtClean="0"/>
              <a:pPr/>
              <a:t>‹#›</a:t>
            </a:fld>
            <a:endParaRPr lang="en-US"/>
          </a:p>
        </p:txBody>
      </p:sp>
      <p:sp>
        <p:nvSpPr>
          <p:cNvPr id="7" name="6 - Διάσημα"/>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 Διάσημα"/>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AD2F4A9A-1BEB-4A1B-8482-39187A4692DB}" type="datetimeFigureOut">
              <a:rPr lang="en-US" smtClean="0"/>
              <a:pPr/>
              <a:t>11/13/2016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AD6E8DE2-3697-4DAA-AF91-A888C3E489F5}" type="slidenum">
              <a:rPr lang="en-US" smtClean="0"/>
              <a:pPr/>
              <a:t>‹#›</a:t>
            </a:fld>
            <a:endParaRPr lang="en-US"/>
          </a:p>
        </p:txBody>
      </p:sp>
      <p:sp>
        <p:nvSpPr>
          <p:cNvPr id="8" name="7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10972800" cy="1143000"/>
          </a:xfrm>
        </p:spPr>
        <p:txBody>
          <a:bodyPr anchor="ctr"/>
          <a:lstStyle>
            <a:lvl1pPr>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AD2F4A9A-1BEB-4A1B-8482-39187A4692DB}" type="datetimeFigureOut">
              <a:rPr lang="en-US" smtClean="0"/>
              <a:pPr/>
              <a:t>11/13/2016</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AD6E8DE2-3697-4DAA-AF91-A888C3E489F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AD2F4A9A-1BEB-4A1B-8482-39187A4692DB}" type="datetimeFigureOut">
              <a:rPr lang="en-US" smtClean="0"/>
              <a:pPr/>
              <a:t>11/13/2016</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AD6E8DE2-3697-4DAA-AF91-A888C3E489F5}" type="slidenum">
              <a:rPr lang="en-US" smtClean="0"/>
              <a:pPr/>
              <a:t>‹#›</a:t>
            </a:fld>
            <a:endParaRPr lang="en-US"/>
          </a:p>
        </p:txBody>
      </p:sp>
      <p:sp>
        <p:nvSpPr>
          <p:cNvPr id="6" name="5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D2F4A9A-1BEB-4A1B-8482-39187A4692DB}" type="datetimeFigureOut">
              <a:rPr lang="en-US" smtClean="0"/>
              <a:pPr/>
              <a:t>11/13/2016</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AD6E8DE2-3697-4DAA-AF91-A888C3E489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8969376" y="6407944"/>
            <a:ext cx="2560320" cy="365760"/>
          </a:xfrm>
        </p:spPr>
        <p:txBody>
          <a:bodyPr/>
          <a:lstStyle/>
          <a:p>
            <a:fld id="{AD2F4A9A-1BEB-4A1B-8482-39187A4692DB}" type="datetimeFigureOut">
              <a:rPr lang="en-US" smtClean="0"/>
              <a:pPr/>
              <a:t>11/13/2016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AD6E8DE2-3697-4DAA-AF91-A888C3E489F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
        <p:nvSpPr>
          <p:cNvPr id="3" name="2 - Θέση εικόνας"/>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AD2F4A9A-1BEB-4A1B-8482-39187A4692DB}" type="datetimeFigureOut">
              <a:rPr lang="en-US" smtClean="0"/>
              <a:pPr/>
              <a:t>11/13/2016</a:t>
            </a:fld>
            <a:endParaRPr lang="en-US"/>
          </a:p>
        </p:txBody>
      </p:sp>
      <p:sp>
        <p:nvSpPr>
          <p:cNvPr id="6" name="5 - Θέση υποσέλιδου"/>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AD6E8DE2-3697-4DAA-AF91-A888C3E489F5}" type="slidenum">
              <a:rPr lang="en-US" smtClean="0"/>
              <a:pPr/>
              <a:t>‹#›</a:t>
            </a:fld>
            <a:endParaRPr lang="en-US"/>
          </a:p>
        </p:txBody>
      </p:sp>
      <p:sp>
        <p:nvSpPr>
          <p:cNvPr id="2" name="1 - Τίτλος"/>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Kλικ για επεξεργασία του τίτλου</a:t>
            </a:r>
            <a:endParaRPr kumimoji="0" lang="en-US"/>
          </a:p>
        </p:txBody>
      </p:sp>
      <p:sp>
        <p:nvSpPr>
          <p:cNvPr id="8" name="7 - Ελεύθερη σχεδίαση"/>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τρίγωνο"/>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 Ευθεία γραμμή σύνδεσης"/>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 Διάσημα"/>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λεύθερη σχεδίαση"/>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Ορθογώνιο τρίγωνο"/>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 Ευθεία γραμμή σύνδεσης"/>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AD2F4A9A-1BEB-4A1B-8482-39187A4692DB}" type="datetimeFigureOut">
              <a:rPr lang="en-US" smtClean="0"/>
              <a:pPr/>
              <a:t>11/13/2016</a:t>
            </a:fld>
            <a:endParaRPr lang="en-US"/>
          </a:p>
        </p:txBody>
      </p:sp>
      <p:sp>
        <p:nvSpPr>
          <p:cNvPr id="22" name="21 - Θέση υποσέλιδου"/>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17 - Θέση αριθμού διαφάνειας"/>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AD6E8DE2-3697-4DAA-AF91-A888C3E489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27943" y="2832780"/>
            <a:ext cx="7772400" cy="1463040"/>
          </a:xfrm>
        </p:spPr>
        <p:txBody>
          <a:bodyPr>
            <a:normAutofit fontScale="90000"/>
          </a:bodyPr>
          <a:lstStyle/>
          <a:p>
            <a:pPr algn="l"/>
            <a:r>
              <a:rPr lang="el-GR" dirty="0">
                <a:effectLst>
                  <a:outerShdw blurRad="38100" dist="38100" dir="2700000" algn="tl">
                    <a:srgbClr val="000000">
                      <a:alpha val="43137"/>
                    </a:srgbClr>
                  </a:outerShdw>
                </a:effectLst>
              </a:rPr>
              <a:t>Άτομα με νοητική καθυστέρηση και η διαχείρισή τους </a:t>
            </a:r>
            <a:br>
              <a:rPr lang="el-GR" dirty="0">
                <a:effectLst>
                  <a:outerShdw blurRad="38100" dist="38100" dir="2700000" algn="tl">
                    <a:srgbClr val="000000">
                      <a:alpha val="43137"/>
                    </a:srgbClr>
                  </a:outerShdw>
                </a:effectLst>
              </a:rPr>
            </a:br>
            <a:r>
              <a:rPr lang="el-GR" dirty="0">
                <a:effectLst>
                  <a:outerShdw blurRad="38100" dist="38100" dir="2700000" algn="tl">
                    <a:srgbClr val="000000">
                      <a:alpha val="43137"/>
                    </a:srgbClr>
                  </a:outerShdw>
                </a:effectLst>
              </a:rPr>
              <a:t>1</a:t>
            </a:r>
            <a:r>
              <a:rPr lang="el-GR" baseline="30000" dirty="0">
                <a:effectLst>
                  <a:outerShdw blurRad="38100" dist="38100" dir="2700000" algn="tl">
                    <a:srgbClr val="000000">
                      <a:alpha val="43137"/>
                    </a:srgbClr>
                  </a:outerShdw>
                </a:effectLst>
              </a:rPr>
              <a:t>η</a:t>
            </a:r>
            <a:r>
              <a:rPr lang="el-GR" dirty="0">
                <a:effectLst>
                  <a:outerShdw blurRad="38100" dist="38100" dir="2700000" algn="tl">
                    <a:srgbClr val="000000">
                      <a:alpha val="43137"/>
                    </a:srgbClr>
                  </a:outerShdw>
                </a:effectLst>
              </a:rPr>
              <a:t> Ενότητα</a:t>
            </a:r>
            <a:endParaRPr lang="en-US" dirty="0">
              <a:effectLst>
                <a:outerShdw blurRad="38100" dist="38100" dir="2700000" algn="tl">
                  <a:srgbClr val="000000">
                    <a:alpha val="43137"/>
                  </a:srgbClr>
                </a:outerShdw>
              </a:effectLst>
            </a:endParaRPr>
          </a:p>
        </p:txBody>
      </p:sp>
      <p:sp>
        <p:nvSpPr>
          <p:cNvPr id="3" name="Υπότιτλος 2"/>
          <p:cNvSpPr>
            <a:spLocks noGrp="1"/>
          </p:cNvSpPr>
          <p:nvPr>
            <p:ph type="subTitle" idx="1"/>
          </p:nvPr>
        </p:nvSpPr>
        <p:spPr>
          <a:xfrm>
            <a:off x="0" y="5441430"/>
            <a:ext cx="7116044" cy="1416570"/>
          </a:xfrm>
        </p:spPr>
        <p:txBody>
          <a:bodyPr>
            <a:normAutofit lnSpcReduction="10000"/>
          </a:bodyPr>
          <a:lstStyle/>
          <a:p>
            <a:pPr algn="r"/>
            <a:r>
              <a:rPr lang="el-GR" sz="2800" dirty="0"/>
              <a:t>ΔΗΜΗΤΡΙΑΔΟΥ ΙΩΑΝΝΑ</a:t>
            </a:r>
          </a:p>
          <a:p>
            <a:pPr algn="r"/>
            <a:r>
              <a:rPr lang="el-GR" dirty="0"/>
              <a:t>ΕΚΠΑΙΔΕΥΤΙΚΟΣ ΕΙΔΙΚΗΣ ΑΓΩΓΗΣ</a:t>
            </a:r>
            <a:endParaRPr lang="en-US" dirty="0"/>
          </a:p>
          <a:p>
            <a:pPr algn="r"/>
            <a:r>
              <a:rPr lang="el-GR" dirty="0"/>
              <a:t>(</a:t>
            </a:r>
            <a:r>
              <a:rPr lang="en-US" dirty="0"/>
              <a:t>PhD, MA, BA </a:t>
            </a:r>
            <a:r>
              <a:rPr lang="el-GR" dirty="0"/>
              <a:t>ΕΙΔΙΚΗΣ ΑΓΩΓΗΣ)</a:t>
            </a:r>
            <a:endParaRPr lang="en-US" dirty="0"/>
          </a:p>
        </p:txBody>
      </p:sp>
    </p:spTree>
    <p:extLst>
      <p:ext uri="{BB962C8B-B14F-4D97-AF65-F5344CB8AC3E}">
        <p14:creationId xmlns:p14="http://schemas.microsoft.com/office/powerpoint/2010/main" val="2854758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7"/>
          <p:cNvSpPr>
            <a:spLocks noGrp="1" noChangeArrowheads="1"/>
          </p:cNvSpPr>
          <p:nvPr>
            <p:ph idx="1"/>
          </p:nvPr>
        </p:nvSpPr>
        <p:spPr>
          <a:xfrm>
            <a:off x="493487" y="1295400"/>
            <a:ext cx="11146970" cy="5334000"/>
          </a:xfrm>
        </p:spPr>
        <p:txBody>
          <a:bodyPr>
            <a:normAutofit lnSpcReduction="10000"/>
          </a:bodyPr>
          <a:lstStyle/>
          <a:p>
            <a:pPr marL="0" indent="0" algn="just" eaLnBrk="1" hangingPunct="1">
              <a:lnSpc>
                <a:spcPct val="90000"/>
              </a:lnSpc>
              <a:buNone/>
            </a:pPr>
            <a:r>
              <a:rPr lang="el-GR" altLang="en-US" sz="2600" dirty="0"/>
              <a:t>Αυτός ο ορισμός</a:t>
            </a:r>
          </a:p>
          <a:p>
            <a:pPr lvl="1" algn="just" eaLnBrk="1" hangingPunct="1">
              <a:lnSpc>
                <a:spcPct val="90000"/>
              </a:lnSpc>
            </a:pPr>
            <a:r>
              <a:rPr lang="el-GR" altLang="en-US" sz="2600" dirty="0"/>
              <a:t>προσδιορίζει τα όρια του όρου, δηλαδή, ποιος ή τι βρίσκεται μέσα στα όρια ή τι βρίσκεται έξω από τα όρια;</a:t>
            </a:r>
          </a:p>
          <a:p>
            <a:pPr lvl="1" algn="just" eaLnBrk="1" hangingPunct="1">
              <a:lnSpc>
                <a:spcPct val="90000"/>
              </a:lnSpc>
            </a:pPr>
            <a:r>
              <a:rPr lang="el-GR" altLang="en-US" sz="2600" dirty="0"/>
              <a:t>υποδεικνύει την τάξη των πραγμάτων στα οποία ανήκει;</a:t>
            </a:r>
          </a:p>
          <a:p>
            <a:pPr lvl="1" algn="just" eaLnBrk="1" hangingPunct="1">
              <a:lnSpc>
                <a:spcPct val="90000"/>
              </a:lnSpc>
            </a:pPr>
            <a:r>
              <a:rPr lang="el-GR" altLang="en-US" sz="2600" dirty="0"/>
              <a:t>διαφοροποιεί τον όρο από άλλα μέλη της τάξης;</a:t>
            </a:r>
          </a:p>
          <a:p>
            <a:pPr lvl="1" algn="just" eaLnBrk="1" hangingPunct="1">
              <a:lnSpc>
                <a:spcPct val="90000"/>
              </a:lnSpc>
            </a:pPr>
            <a:r>
              <a:rPr lang="el-GR" altLang="en-US" sz="2600" dirty="0"/>
              <a:t>χρησιμοποιεί λέξεις που δεν είναι περισσότερο περίπλοκες από τον ίδιο όρο;</a:t>
            </a:r>
          </a:p>
          <a:p>
            <a:pPr lvl="1" algn="just" eaLnBrk="1" hangingPunct="1">
              <a:lnSpc>
                <a:spcPct val="90000"/>
              </a:lnSpc>
            </a:pPr>
            <a:r>
              <a:rPr lang="el-GR" altLang="en-US" sz="2600" dirty="0"/>
              <a:t>ορίζει κάτι το στην παρουσίαση των ατόμων που συμπεριλαμβάνονται σ’ αυτόν τον όρο; οποίο είναι και όχι κάτι που δεν είναι;</a:t>
            </a:r>
          </a:p>
          <a:p>
            <a:pPr lvl="1" algn="just"/>
            <a:r>
              <a:rPr lang="el-GR" altLang="en-US" sz="2600" dirty="0"/>
              <a:t>επιτρέπει γενικεύσεις σχετικά με τα χαρακτηριστικά του ατόμου ή της ομάδας που ονομάζεται από τον όρο;</a:t>
            </a:r>
          </a:p>
          <a:p>
            <a:pPr lvl="1" algn="just"/>
            <a:r>
              <a:rPr lang="el-GR" altLang="en-US" sz="2600" dirty="0"/>
              <a:t>είναι σταθερός με ένα επιθυμητό θεωρητικό πλαίσιο;</a:t>
            </a:r>
          </a:p>
          <a:p>
            <a:pPr lvl="1" algn="just"/>
            <a:r>
              <a:rPr lang="el-GR" altLang="en-US" sz="2600" dirty="0"/>
              <a:t>συμβάλει θετικά </a:t>
            </a:r>
          </a:p>
        </p:txBody>
      </p:sp>
      <p:sp>
        <p:nvSpPr>
          <p:cNvPr id="7170" name="Rectangle 1026"/>
          <p:cNvSpPr>
            <a:spLocks noGrp="1" noChangeArrowheads="1"/>
          </p:cNvSpPr>
          <p:nvPr>
            <p:ph type="title"/>
          </p:nvPr>
        </p:nvSpPr>
        <p:spPr>
          <a:xfrm>
            <a:off x="493486" y="457200"/>
            <a:ext cx="9488714" cy="914400"/>
          </a:xfrm>
        </p:spPr>
        <p:txBody>
          <a:bodyPr/>
          <a:lstStyle/>
          <a:p>
            <a:pPr eaLnBrk="1" hangingPunct="1"/>
            <a:r>
              <a:rPr lang="el-GR" altLang="en-US" dirty="0">
                <a:effectLst>
                  <a:outerShdw blurRad="38100" dist="38100" dir="2700000" algn="tl">
                    <a:srgbClr val="000000">
                      <a:alpha val="43137"/>
                    </a:srgbClr>
                  </a:outerShdw>
                </a:effectLst>
              </a:rPr>
              <a:t>Προσδιορίζοντας τον ορισμό</a:t>
            </a:r>
          </a:p>
        </p:txBody>
      </p:sp>
    </p:spTree>
    <p:extLst>
      <p:ext uri="{BB962C8B-B14F-4D97-AF65-F5344CB8AC3E}">
        <p14:creationId xmlns:p14="http://schemas.microsoft.com/office/powerpoint/2010/main" val="615849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855390" y="1785435"/>
            <a:ext cx="9920514" cy="4876800"/>
          </a:xfrm>
        </p:spPr>
        <p:txBody>
          <a:bodyPr/>
          <a:lstStyle/>
          <a:p>
            <a:pPr algn="just" eaLnBrk="1" hangingPunct="1">
              <a:lnSpc>
                <a:spcPct val="90000"/>
              </a:lnSpc>
            </a:pPr>
            <a:r>
              <a:rPr lang="el-GR" altLang="en-US" dirty="0">
                <a:cs typeface="Times New Roman" panose="02020603050405020304" pitchFamily="18" charset="0"/>
              </a:rPr>
              <a:t>Η νοητική καθυστέρηση αναφέρεται σε σημαντικούς περιορισμούς στις καθημερινές λειτουργικές διαδικασίες. Χαρακτηρίζεται από πνευματικές λειτουργίες σημαντικά κατώτερες του μέσου όρου και συνυπάρχει με περιορισμούς σε δύο ή περισσότερες από τις παρακάτω περιοχές που αφορούν προσαρμοστικές ικανότητες: επικοινωνία, αυτοσυντήρηση, αυτόνομη διαβίωση, κοινωνικές δεξιότητες και εφαρμογή τους στην κοινότητα, </a:t>
            </a:r>
            <a:r>
              <a:rPr lang="el-GR" altLang="en-US" dirty="0" err="1">
                <a:cs typeface="Times New Roman" panose="02020603050405020304" pitchFamily="18" charset="0"/>
              </a:rPr>
              <a:t>αυτοκαθοδήγηση</a:t>
            </a:r>
            <a:r>
              <a:rPr lang="el-GR" altLang="en-US" dirty="0">
                <a:cs typeface="Times New Roman" panose="02020603050405020304" pitchFamily="18" charset="0"/>
              </a:rPr>
              <a:t>, υγεία και ασφάλεια, λειτουργικές ακαδημαϊκές δεξιότητες, ελεύθερος χρόνος, εργασία</a:t>
            </a:r>
            <a:r>
              <a:rPr lang="el-GR" altLang="en-US" dirty="0"/>
              <a:t> </a:t>
            </a:r>
          </a:p>
        </p:txBody>
      </p:sp>
      <p:sp>
        <p:nvSpPr>
          <p:cNvPr id="16386" name="Rectangle 2"/>
          <p:cNvSpPr>
            <a:spLocks noGrp="1" noChangeArrowheads="1"/>
          </p:cNvSpPr>
          <p:nvPr>
            <p:ph type="title"/>
          </p:nvPr>
        </p:nvSpPr>
        <p:spPr>
          <a:xfrm>
            <a:off x="116114" y="427037"/>
            <a:ext cx="10947400" cy="1325563"/>
          </a:xfrm>
        </p:spPr>
        <p:txBody>
          <a:bodyPr/>
          <a:lstStyle/>
          <a:p>
            <a:pPr eaLnBrk="1" hangingPunct="1"/>
            <a:r>
              <a:rPr lang="en-US" altLang="en-US" sz="4000" dirty="0">
                <a:effectLst>
                  <a:outerShdw blurRad="38100" dist="38100" dir="2700000" algn="tl">
                    <a:srgbClr val="000000">
                      <a:alpha val="43137"/>
                    </a:srgbClr>
                  </a:outerShdw>
                </a:effectLst>
              </a:rPr>
              <a:t>AMERICAN ASSOCIATION OF MENTAL RETARDATION, </a:t>
            </a:r>
            <a:r>
              <a:rPr lang="el-GR" altLang="en-US" sz="4000" dirty="0">
                <a:effectLst>
                  <a:outerShdw blurRad="38100" dist="38100" dir="2700000" algn="tl">
                    <a:srgbClr val="000000">
                      <a:alpha val="43137"/>
                    </a:srgbClr>
                  </a:outerShdw>
                </a:effectLst>
              </a:rPr>
              <a:t>1992</a:t>
            </a:r>
          </a:p>
        </p:txBody>
      </p:sp>
    </p:spTree>
    <p:extLst>
      <p:ext uri="{BB962C8B-B14F-4D97-AF65-F5344CB8AC3E}">
        <p14:creationId xmlns:p14="http://schemas.microsoft.com/office/powerpoint/2010/main" val="8761566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box(out)">
                                      <p:cBhvr>
                                        <p:cTn id="7" dur="500"/>
                                        <p:tgtEl>
                                          <p:spTgt spid="3789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246743" y="1752600"/>
            <a:ext cx="11393714" cy="4724400"/>
          </a:xfrm>
        </p:spPr>
        <p:txBody>
          <a:bodyPr/>
          <a:lstStyle/>
          <a:p>
            <a:pPr algn="just" eaLnBrk="1" hangingPunct="1">
              <a:lnSpc>
                <a:spcPct val="90000"/>
              </a:lnSpc>
            </a:pPr>
            <a:r>
              <a:rPr lang="el-GR" altLang="en-US" dirty="0">
                <a:cs typeface="Times New Roman" panose="02020603050405020304" pitchFamily="18" charset="0"/>
              </a:rPr>
              <a:t>Η νοητική καθυστέρηση είναι μία δυσλειτουργία, η οποία χαρακτηρίζεται από σημαντικούς περιορισμούς τόσο στις νοητικές λειτουργίες όσο και στην προσαρμοστική συμπεριφορά, όπως αυτή εκδηλώνεται μέσα από τις αντιληπτικές, κοινωνικές και πρακτικές προσαρμοστικές ικανότητες. Αυτή η δυσλειτουργία εμφανίζεται πριν από την ηλικία των 18</a:t>
            </a:r>
            <a:r>
              <a:rPr lang="el-GR" altLang="en-US" dirty="0"/>
              <a:t> ετών.</a:t>
            </a:r>
          </a:p>
        </p:txBody>
      </p:sp>
      <p:sp>
        <p:nvSpPr>
          <p:cNvPr id="17410" name="Rectangle 2"/>
          <p:cNvSpPr>
            <a:spLocks noGrp="1" noChangeArrowheads="1"/>
          </p:cNvSpPr>
          <p:nvPr>
            <p:ph type="title"/>
          </p:nvPr>
        </p:nvSpPr>
        <p:spPr>
          <a:xfrm>
            <a:off x="246743" y="381000"/>
            <a:ext cx="11190514" cy="1295400"/>
          </a:xfrm>
        </p:spPr>
        <p:txBody>
          <a:bodyPr>
            <a:normAutofit fontScale="90000"/>
          </a:bodyPr>
          <a:lstStyle/>
          <a:p>
            <a:pPr algn="just" eaLnBrk="1" hangingPunct="1"/>
            <a:r>
              <a:rPr lang="en-US" altLang="en-US" sz="4000" dirty="0"/>
              <a:t>AMERICAN ASSOCIATION OF MENTAL</a:t>
            </a:r>
            <a:r>
              <a:rPr lang="el-GR" altLang="en-US" sz="4000" dirty="0"/>
              <a:t> </a:t>
            </a:r>
            <a:r>
              <a:rPr lang="en-US" altLang="en-US" sz="4000" dirty="0"/>
              <a:t>RETARDATION, 2002</a:t>
            </a:r>
            <a:endParaRPr lang="el-GR" altLang="en-US" sz="4000" dirty="0"/>
          </a:p>
        </p:txBody>
      </p:sp>
    </p:spTree>
    <p:extLst>
      <p:ext uri="{BB962C8B-B14F-4D97-AF65-F5344CB8AC3E}">
        <p14:creationId xmlns:p14="http://schemas.microsoft.com/office/powerpoint/2010/main" val="3999014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ox(out)">
                                      <p:cBhvr>
                                        <p:cTn id="7" dur="500"/>
                                        <p:tgtEl>
                                          <p:spTgt spid="614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275771" y="1676400"/>
            <a:ext cx="11698515" cy="4572000"/>
          </a:xfrm>
        </p:spPr>
        <p:txBody>
          <a:bodyPr>
            <a:normAutofit/>
          </a:bodyPr>
          <a:lstStyle/>
          <a:p>
            <a:pPr marL="0" indent="0" algn="just" eaLnBrk="1" hangingPunct="1">
              <a:buNone/>
            </a:pPr>
            <a:r>
              <a:rPr lang="el-GR" altLang="en-US" sz="2400" dirty="0"/>
              <a:t>σ</a:t>
            </a:r>
            <a:r>
              <a:rPr lang="el-GR" altLang="en-US" sz="2400" dirty="0">
                <a:cs typeface="Times New Roman" panose="02020603050405020304" pitchFamily="18" charset="0"/>
              </a:rPr>
              <a:t>χέση</a:t>
            </a:r>
            <a:r>
              <a:rPr lang="el-GR" altLang="en-US" sz="2400" dirty="0"/>
              <a:t> </a:t>
            </a:r>
            <a:r>
              <a:rPr lang="el-GR" altLang="en-US" sz="2400" dirty="0">
                <a:cs typeface="Times New Roman" panose="02020603050405020304" pitchFamily="18" charset="0"/>
              </a:rPr>
              <a:t>που αναπτύσσεται ανάμεσα </a:t>
            </a:r>
            <a:endParaRPr lang="en-US" altLang="en-US" sz="2400" dirty="0">
              <a:cs typeface="Times New Roman" panose="02020603050405020304" pitchFamily="18" charset="0"/>
            </a:endParaRPr>
          </a:p>
          <a:p>
            <a:pPr lvl="1" algn="just" eaLnBrk="1" hangingPunct="1"/>
            <a:r>
              <a:rPr lang="el-GR" altLang="en-US" dirty="0">
                <a:cs typeface="Times New Roman" panose="02020603050405020304" pitchFamily="18" charset="0"/>
              </a:rPr>
              <a:t>στο άτομο με νοητική καθυστέρηση, </a:t>
            </a:r>
            <a:endParaRPr lang="el-GR" altLang="en-US" dirty="0"/>
          </a:p>
          <a:p>
            <a:pPr lvl="1" algn="just" eaLnBrk="1" hangingPunct="1"/>
            <a:r>
              <a:rPr lang="el-GR" altLang="en-US" dirty="0">
                <a:cs typeface="Times New Roman" panose="02020603050405020304" pitchFamily="18" charset="0"/>
              </a:rPr>
              <a:t>στη βοήθεια που δέχεται και </a:t>
            </a:r>
            <a:endParaRPr lang="el-GR" altLang="en-US" dirty="0"/>
          </a:p>
          <a:p>
            <a:pPr lvl="1" algn="just" eaLnBrk="1" hangingPunct="1"/>
            <a:r>
              <a:rPr lang="el-GR" altLang="en-US" dirty="0">
                <a:cs typeface="Times New Roman" panose="02020603050405020304" pitchFamily="18" charset="0"/>
              </a:rPr>
              <a:t>στο περιβάλλον</a:t>
            </a:r>
            <a:endParaRPr lang="el-GR" altLang="en-US" dirty="0"/>
          </a:p>
          <a:p>
            <a:pPr lvl="2" algn="just" eaLnBrk="1" hangingPunct="1"/>
            <a:r>
              <a:rPr lang="el-GR" altLang="en-US" sz="2400" b="1" dirty="0">
                <a:cs typeface="Times New Roman" panose="02020603050405020304" pitchFamily="18" charset="0"/>
              </a:rPr>
              <a:t>το άμεσο κοινωνικό περιβάλλον, </a:t>
            </a:r>
            <a:endParaRPr lang="el-GR" altLang="en-US" sz="2400" b="1" dirty="0"/>
          </a:p>
          <a:p>
            <a:pPr lvl="2" algn="just" eaLnBrk="1" hangingPunct="1"/>
            <a:r>
              <a:rPr lang="el-GR" altLang="en-US" sz="2400" b="1" dirty="0">
                <a:cs typeface="Times New Roman" panose="02020603050405020304" pitchFamily="18" charset="0"/>
              </a:rPr>
              <a:t>τη γειτονιά, την κοινότητα, τους οργανισμούς που παρέχουν εκπαίδευση και υποστήριξη, </a:t>
            </a:r>
            <a:endParaRPr lang="el-GR" altLang="en-US" sz="2400" b="1" dirty="0"/>
          </a:p>
          <a:p>
            <a:pPr lvl="2" algn="just" eaLnBrk="1" hangingPunct="1"/>
            <a:r>
              <a:rPr lang="el-GR" altLang="en-US" sz="2400" b="1" dirty="0">
                <a:cs typeface="Times New Roman" panose="02020603050405020304" pitchFamily="18" charset="0"/>
              </a:rPr>
              <a:t>την κυρίαρχη κουλτούρα, την κοινωνία, τις μεγαλύτερες πληθυσμιακές ομάδες, το κράτος, τις κοινωνικοπολιτικές επιρροές</a:t>
            </a:r>
            <a:r>
              <a:rPr lang="el-GR" altLang="en-US" sz="2400" b="1" dirty="0"/>
              <a:t>.</a:t>
            </a:r>
            <a:r>
              <a:rPr lang="el-GR" altLang="en-US" sz="2400" dirty="0"/>
              <a:t> </a:t>
            </a:r>
          </a:p>
        </p:txBody>
      </p:sp>
      <p:sp>
        <p:nvSpPr>
          <p:cNvPr id="20482" name="Rectangle 2"/>
          <p:cNvSpPr>
            <a:spLocks noGrp="1" noChangeArrowheads="1"/>
          </p:cNvSpPr>
          <p:nvPr>
            <p:ph type="title"/>
          </p:nvPr>
        </p:nvSpPr>
        <p:spPr>
          <a:xfrm>
            <a:off x="275771" y="365125"/>
            <a:ext cx="11078029" cy="1325563"/>
          </a:xfrm>
        </p:spPr>
        <p:txBody>
          <a:bodyPr/>
          <a:lstStyle/>
          <a:p>
            <a:pPr eaLnBrk="1" hangingPunct="1"/>
            <a:r>
              <a:rPr lang="el-GR" altLang="en-US" dirty="0">
                <a:effectLst>
                  <a:outerShdw blurRad="38100" dist="38100" dir="2700000" algn="tl">
                    <a:srgbClr val="000000">
                      <a:alpha val="43137"/>
                    </a:srgbClr>
                  </a:outerShdw>
                </a:effectLst>
              </a:rPr>
              <a:t>Καινούργια Προοπτική</a:t>
            </a:r>
          </a:p>
        </p:txBody>
      </p:sp>
    </p:spTree>
    <p:extLst>
      <p:ext uri="{BB962C8B-B14F-4D97-AF65-F5344CB8AC3E}">
        <p14:creationId xmlns:p14="http://schemas.microsoft.com/office/powerpoint/2010/main" val="22729476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anim calcmode="lin" valueType="num">
                                      <p:cBhvr additive="base">
                                        <p:cTn id="11"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411">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 calcmode="lin" valueType="num">
                                      <p:cBhvr additive="base">
                                        <p:cTn id="15"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411">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anim calcmode="lin" valueType="num">
                                      <p:cBhvr additive="base">
                                        <p:cTn id="19"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anim calcmode="lin" valueType="num">
                                      <p:cBhvr additive="base">
                                        <p:cTn id="23"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7411">
                                            <p:txEl>
                                              <p:pRg st="4" end="4"/>
                                            </p:txEl>
                                          </p:spTgt>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anim calcmode="lin" valueType="num">
                                      <p:cBhvr additive="base">
                                        <p:cTn id="27"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7411">
                                            <p:txEl>
                                              <p:pRg st="5" end="5"/>
                                            </p:txEl>
                                          </p:spTgt>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17411">
                                            <p:txEl>
                                              <p:pRg st="6" end="6"/>
                                            </p:txEl>
                                          </p:spTgt>
                                        </p:tgtEl>
                                        <p:attrNameLst>
                                          <p:attrName>style.visibility</p:attrName>
                                        </p:attrNameLst>
                                      </p:cBhvr>
                                      <p:to>
                                        <p:strVal val="visible"/>
                                      </p:to>
                                    </p:set>
                                    <p:anim calcmode="lin" valueType="num">
                                      <p:cBhvr additive="base">
                                        <p:cTn id="31"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391886" y="1600200"/>
            <a:ext cx="11379200" cy="4648200"/>
          </a:xfrm>
        </p:spPr>
        <p:txBody>
          <a:bodyPr/>
          <a:lstStyle/>
          <a:p>
            <a:pPr algn="just" eaLnBrk="1" hangingPunct="1"/>
            <a:r>
              <a:rPr lang="el-GR" altLang="en-US" dirty="0"/>
              <a:t>Αναφέρεται στον ορισμό, στην ταξινόμηση και στα συστήματα υποστήριξης.</a:t>
            </a:r>
          </a:p>
          <a:p>
            <a:pPr algn="just" eaLnBrk="1" hangingPunct="1"/>
            <a:r>
              <a:rPr lang="el-GR" altLang="en-US" dirty="0"/>
              <a:t>Δεν αναφέρεται στην ονομασία</a:t>
            </a:r>
          </a:p>
          <a:p>
            <a:pPr algn="just" eaLnBrk="1" hangingPunct="1"/>
            <a:r>
              <a:rPr lang="el-GR" altLang="en-US" dirty="0"/>
              <a:t>Η επιστημονική ονομασία της συνθήκης μπορεί να παραμείνει αλλά η κοινή χρήση της μπορεί να αλλάξει (</a:t>
            </a:r>
            <a:r>
              <a:rPr lang="el-GR" altLang="en-US" dirty="0" err="1"/>
              <a:t>κοινωνικο</a:t>
            </a:r>
            <a:r>
              <a:rPr lang="el-GR" altLang="en-US" dirty="0"/>
              <a:t>-οικονομικοί, πολιτισμικοί παράγοντες).</a:t>
            </a:r>
          </a:p>
          <a:p>
            <a:pPr algn="just" eaLnBrk="1" hangingPunct="1"/>
            <a:r>
              <a:rPr lang="el-GR" altLang="en-US" dirty="0"/>
              <a:t>Η 5η διάσταση ακολουθεί το </a:t>
            </a:r>
            <a:r>
              <a:rPr lang="en-US" altLang="en-US" dirty="0"/>
              <a:t>ICF</a:t>
            </a:r>
            <a:r>
              <a:rPr lang="el-GR" altLang="en-US" dirty="0"/>
              <a:t> (</a:t>
            </a:r>
            <a:r>
              <a:rPr lang="en-US" altLang="en-US" dirty="0"/>
              <a:t>International Classification of Functioning, Disability and Health)</a:t>
            </a:r>
            <a:r>
              <a:rPr lang="el-GR" altLang="en-US" dirty="0"/>
              <a:t> που δόθηκε από την ΠΟΥ (2001).</a:t>
            </a:r>
          </a:p>
        </p:txBody>
      </p:sp>
      <p:sp>
        <p:nvSpPr>
          <p:cNvPr id="23554" name="Rectangle 2"/>
          <p:cNvSpPr>
            <a:spLocks noGrp="1" noChangeArrowheads="1"/>
          </p:cNvSpPr>
          <p:nvPr>
            <p:ph type="title"/>
          </p:nvPr>
        </p:nvSpPr>
        <p:spPr>
          <a:xfrm>
            <a:off x="391886" y="381000"/>
            <a:ext cx="9818914" cy="603250"/>
          </a:xfrm>
        </p:spPr>
        <p:txBody>
          <a:bodyPr>
            <a:normAutofit fontScale="90000"/>
          </a:bodyPr>
          <a:lstStyle/>
          <a:p>
            <a:pPr eaLnBrk="1" hangingPunct="1"/>
            <a:r>
              <a:rPr lang="el-GR" altLang="en-US" dirty="0">
                <a:effectLst>
                  <a:outerShdw blurRad="38100" dist="38100" dir="2700000" algn="tl">
                    <a:srgbClr val="000000">
                      <a:alpha val="43137"/>
                    </a:srgbClr>
                  </a:outerShdw>
                </a:effectLst>
              </a:rPr>
              <a:t>10ο Εγχειρίδιο</a:t>
            </a:r>
          </a:p>
        </p:txBody>
      </p:sp>
    </p:spTree>
    <p:extLst>
      <p:ext uri="{BB962C8B-B14F-4D97-AF65-F5344CB8AC3E}">
        <p14:creationId xmlns:p14="http://schemas.microsoft.com/office/powerpoint/2010/main" val="458860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lgn="just"/>
            <a:r>
              <a:rPr lang="el-GR" dirty="0"/>
              <a:t>Το 2010 η Αμερικανική Ένωση για τη Νοητική Καθυστέρηση (ΑΕΝΚ) μετονομάζεται σε Αμερικανική Ένωση στις Νοητικές και Αναπτυξιακές Αναπηρίες (ΑΕΝΑΑ), και προτείνει την αντικατάσταση του όρου νοητική καθυστέρηση με τον όρο νοητική αναπηρία (</a:t>
            </a:r>
            <a:r>
              <a:rPr lang="en-US" dirty="0" err="1"/>
              <a:t>Schalock</a:t>
            </a:r>
            <a:r>
              <a:rPr lang="el-GR" dirty="0"/>
              <a:t>, </a:t>
            </a:r>
            <a:r>
              <a:rPr lang="en-US" dirty="0" err="1"/>
              <a:t>Borthwick</a:t>
            </a:r>
            <a:r>
              <a:rPr lang="el-GR" dirty="0"/>
              <a:t>-</a:t>
            </a:r>
            <a:r>
              <a:rPr lang="en-US" dirty="0"/>
              <a:t>Duffy</a:t>
            </a:r>
            <a:r>
              <a:rPr lang="el-GR" dirty="0"/>
              <a:t>, </a:t>
            </a:r>
            <a:r>
              <a:rPr lang="en-US" dirty="0"/>
              <a:t>Bradley</a:t>
            </a:r>
            <a:r>
              <a:rPr lang="el-GR" dirty="0"/>
              <a:t>, </a:t>
            </a:r>
            <a:r>
              <a:rPr lang="en-US" dirty="0" err="1"/>
              <a:t>Buntinx</a:t>
            </a:r>
            <a:r>
              <a:rPr lang="el-GR" dirty="0"/>
              <a:t>, </a:t>
            </a:r>
            <a:r>
              <a:rPr lang="en-US" dirty="0"/>
              <a:t>Coulter</a:t>
            </a:r>
            <a:r>
              <a:rPr lang="el-GR" dirty="0"/>
              <a:t>, </a:t>
            </a:r>
            <a:r>
              <a:rPr lang="en-US" dirty="0"/>
              <a:t>Craig</a:t>
            </a:r>
            <a:r>
              <a:rPr lang="el-GR" dirty="0"/>
              <a:t>, </a:t>
            </a:r>
            <a:r>
              <a:rPr lang="en-US" dirty="0"/>
              <a:t>Gomez</a:t>
            </a:r>
            <a:r>
              <a:rPr lang="el-GR" dirty="0"/>
              <a:t>, </a:t>
            </a:r>
            <a:r>
              <a:rPr lang="en-US" dirty="0" err="1"/>
              <a:t>Lachapelle</a:t>
            </a:r>
            <a:r>
              <a:rPr lang="el-GR" dirty="0"/>
              <a:t>, </a:t>
            </a:r>
            <a:r>
              <a:rPr lang="en-US" dirty="0" err="1"/>
              <a:t>Luckasson</a:t>
            </a:r>
            <a:r>
              <a:rPr lang="el-GR" dirty="0"/>
              <a:t>, &amp; </a:t>
            </a:r>
            <a:r>
              <a:rPr lang="en-US" dirty="0"/>
              <a:t>Reeve</a:t>
            </a:r>
            <a:r>
              <a:rPr lang="el-GR" dirty="0"/>
              <a:t>, 2010). </a:t>
            </a:r>
            <a:endParaRPr lang="en-US" dirty="0"/>
          </a:p>
        </p:txBody>
      </p:sp>
      <p:sp>
        <p:nvSpPr>
          <p:cNvPr id="2" name="Τίτλος 1"/>
          <p:cNvSpPr>
            <a:spLocks noGrp="1"/>
          </p:cNvSpPr>
          <p:nvPr>
            <p:ph type="title"/>
          </p:nvPr>
        </p:nvSpPr>
        <p:spPr/>
        <p:txBody>
          <a:bodyPr>
            <a:normAutofit fontScale="90000"/>
          </a:bodyPr>
          <a:lstStyle/>
          <a:p>
            <a:pPr algn="just"/>
            <a:r>
              <a:rPr lang="el-GR" dirty="0">
                <a:effectLst>
                  <a:outerShdw blurRad="38100" dist="38100" dir="2700000" algn="tl">
                    <a:srgbClr val="000000">
                      <a:alpha val="43137"/>
                    </a:srgbClr>
                  </a:outerShdw>
                </a:effectLst>
              </a:rPr>
              <a:t>Αμερικανική Ένωση για τις Νοητικές και Αναπτυξιακές Αναπηρίες</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8212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lgn="just">
              <a:buNone/>
            </a:pPr>
            <a:r>
              <a:rPr lang="el-GR" dirty="0"/>
              <a:t>Όλοι οι σύγχρονοι όροι και ορισμοί συμφωνούν στα εξής: </a:t>
            </a:r>
            <a:endParaRPr lang="en-US" dirty="0"/>
          </a:p>
          <a:p>
            <a:r>
              <a:rPr lang="el-GR" dirty="0"/>
              <a:t>«Για να έχει ένα άτομο νοητική αναπηρία, πρέπει να έχει τρία πράγματα:</a:t>
            </a:r>
            <a:endParaRPr lang="en-US" dirty="0"/>
          </a:p>
          <a:p>
            <a:pPr lvl="0"/>
            <a:r>
              <a:rPr lang="el-GR" dirty="0"/>
              <a:t>σκορ χαμηλότερο του 75 σε τεστ νοημοσύνης</a:t>
            </a:r>
            <a:endParaRPr lang="en-US" dirty="0"/>
          </a:p>
          <a:p>
            <a:pPr lvl="0"/>
            <a:r>
              <a:rPr lang="el-GR" dirty="0"/>
              <a:t>προβλήματα σε, τουλάχιστον, 2 από τις 10 περιοχές, όπως καθημερινή διαβίωση, σχολική εργασία, να κινείται ανεξάρτητα,</a:t>
            </a:r>
            <a:endParaRPr lang="en-US" dirty="0"/>
          </a:p>
          <a:p>
            <a:pPr lvl="0"/>
            <a:r>
              <a:rPr lang="el-GR" dirty="0"/>
              <a:t>μαθησιακές δυσκολίες σαν παιδί ή έφηβος.</a:t>
            </a:r>
            <a:endParaRPr lang="en-US" dirty="0"/>
          </a:p>
          <a:p>
            <a:endParaRPr lang="en-US" dirty="0"/>
          </a:p>
        </p:txBody>
      </p:sp>
      <p:sp>
        <p:nvSpPr>
          <p:cNvPr id="2" name="Τίτλος 1"/>
          <p:cNvSpPr>
            <a:spLocks noGrp="1"/>
          </p:cNvSpPr>
          <p:nvPr>
            <p:ph type="title"/>
          </p:nvPr>
        </p:nvSpPr>
        <p:spPr/>
        <p:txBody>
          <a:bodyPr/>
          <a:lstStyle/>
          <a:p>
            <a:pPr algn="just"/>
            <a:r>
              <a:rPr lang="el-GR" dirty="0">
                <a:effectLst>
                  <a:outerShdw blurRad="38100" dist="38100" dir="2700000" algn="tl">
                    <a:srgbClr val="000000">
                      <a:alpha val="43137"/>
                    </a:srgbClr>
                  </a:outerShdw>
                </a:effectLst>
              </a:rPr>
              <a:t>Ορισμοί</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2680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0" indent="0">
              <a:buNone/>
            </a:pPr>
            <a:r>
              <a:rPr lang="el-GR" dirty="0"/>
              <a:t>Ο νέος ορισμός λέει τα εξής:</a:t>
            </a:r>
            <a:endParaRPr lang="en-US" dirty="0"/>
          </a:p>
          <a:p>
            <a:pPr lvl="0"/>
            <a:r>
              <a:rPr lang="el-GR" dirty="0"/>
              <a:t>οι ικανότητες του κάθε ατόμου, πρέπει να αξιολογούνται πολύ προσεκτικά,</a:t>
            </a:r>
            <a:endParaRPr lang="en-US" dirty="0"/>
          </a:p>
          <a:p>
            <a:pPr lvl="0"/>
            <a:r>
              <a:rPr lang="el-GR" dirty="0"/>
              <a:t>όλοι οι άνθρωποι έχουν δυνατότητες όπως επίσης προβλήματα,</a:t>
            </a:r>
            <a:endParaRPr lang="en-US" dirty="0"/>
          </a:p>
          <a:p>
            <a:pPr lvl="0"/>
            <a:r>
              <a:rPr lang="el-GR" dirty="0"/>
              <a:t>όλοι οι άνθρωποι μπορούν να βελτιωθούν στη μάθηση με την κατάλληλη βοήθεια,</a:t>
            </a:r>
            <a:endParaRPr lang="en-US" dirty="0"/>
          </a:p>
          <a:p>
            <a:pPr lvl="0"/>
            <a:r>
              <a:rPr lang="el-GR" dirty="0"/>
              <a:t>όλοι οι άνθρωποι πρέπει να συγκρίνονται με άτομα της ίδιας ηλικίας, και  που προέρχονται από το ίδιο υπόβαθρο ή την ίδια κουλτούρα» (</a:t>
            </a:r>
            <a:r>
              <a:rPr lang="en-US" dirty="0"/>
              <a:t>Bray</a:t>
            </a:r>
            <a:r>
              <a:rPr lang="el-GR" dirty="0"/>
              <a:t> &amp; </a:t>
            </a:r>
            <a:r>
              <a:rPr lang="en-US" dirty="0"/>
              <a:t>Grad</a:t>
            </a:r>
            <a:r>
              <a:rPr lang="el-GR" dirty="0"/>
              <a:t>, 2003, </a:t>
            </a:r>
            <a:r>
              <a:rPr lang="en-US" dirty="0"/>
              <a:t>iv</a:t>
            </a:r>
            <a:r>
              <a:rPr lang="el-GR" dirty="0"/>
              <a:t>-</a:t>
            </a:r>
            <a:r>
              <a:rPr lang="en-US" dirty="0"/>
              <a:t>v</a:t>
            </a:r>
            <a:r>
              <a:rPr lang="el-GR" dirty="0"/>
              <a:t>). </a:t>
            </a:r>
            <a:endParaRPr lang="en-US" dirty="0"/>
          </a:p>
          <a:p>
            <a:endParaRPr lang="en-US" dirty="0"/>
          </a:p>
        </p:txBody>
      </p:sp>
      <p:sp>
        <p:nvSpPr>
          <p:cNvPr id="2" name="Τίτλος 1"/>
          <p:cNvSpPr>
            <a:spLocks noGrp="1"/>
          </p:cNvSpPr>
          <p:nvPr>
            <p:ph type="title"/>
          </p:nvPr>
        </p:nvSpPr>
        <p:spPr/>
        <p:txBody>
          <a:bodyPr/>
          <a:lstStyle/>
          <a:p>
            <a:pPr algn="just"/>
            <a:r>
              <a:rPr lang="el-GR" dirty="0">
                <a:effectLst>
                  <a:outerShdw blurRad="38100" dist="38100" dir="2700000" algn="tl">
                    <a:srgbClr val="000000">
                      <a:alpha val="43137"/>
                    </a:srgbClr>
                  </a:outerShdw>
                </a:effectLst>
              </a:rPr>
              <a:t>Νέος Ορισμός</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1269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lgn="just"/>
            <a:r>
              <a:rPr lang="el-GR" dirty="0"/>
              <a:t>Ο όρος «νοητική αναπηρία», που προτείνεται στο 11</a:t>
            </a:r>
            <a:r>
              <a:rPr lang="el-GR" baseline="30000" dirty="0"/>
              <a:t>ο</a:t>
            </a:r>
            <a:r>
              <a:rPr lang="el-GR" dirty="0"/>
              <a:t> εγχειρίδιο, δε διαφέρει στον ορισμό από τον όρο «νοητική καθυστέρηση» γιατί ισχύουν τα τρία κριτήρια, όπως εδώ και 50 χρόνια, τα ίδια χαρακτηριστικά, η ίδια αιτιολογία και οι ίδιες εκπαιδευτικές παροχές για την ίδια ομάδα ατόμων.</a:t>
            </a:r>
            <a:endParaRPr lang="en-US" dirty="0"/>
          </a:p>
        </p:txBody>
      </p:sp>
      <p:sp>
        <p:nvSpPr>
          <p:cNvPr id="2" name="Τίτλος 1"/>
          <p:cNvSpPr>
            <a:spLocks noGrp="1"/>
          </p:cNvSpPr>
          <p:nvPr>
            <p:ph type="title"/>
          </p:nvPr>
        </p:nvSpPr>
        <p:spPr/>
        <p:txBody>
          <a:bodyPr/>
          <a:lstStyle/>
          <a:p>
            <a:pPr algn="just"/>
            <a:r>
              <a:rPr lang="el-GR" dirty="0">
                <a:effectLst>
                  <a:outerShdw blurRad="38100" dist="38100" dir="2700000" algn="tl">
                    <a:srgbClr val="000000">
                      <a:alpha val="43137"/>
                    </a:srgbClr>
                  </a:outerShdw>
                </a:effectLst>
              </a:rPr>
              <a:t>Νοητική Αναπηρία</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4155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lgn="just"/>
            <a:r>
              <a:rPr lang="el-GR" dirty="0"/>
              <a:t>Η πιο σημαντική διαφορά των δύο όρων και ορισμών εναπόκειται στην κατασκευή (</a:t>
            </a:r>
            <a:r>
              <a:rPr lang="en-US" dirty="0"/>
              <a:t>construct</a:t>
            </a:r>
            <a:r>
              <a:rPr lang="el-GR" dirty="0"/>
              <a:t>) της αναπηρίας, όπως αυτή, επίσης, ορίζεται και από τον Παγκόσμιο Οργανισμό Υγείας (ΠΟΥ) (</a:t>
            </a:r>
            <a:r>
              <a:rPr lang="en-US" dirty="0" err="1"/>
              <a:t>Luckasson</a:t>
            </a:r>
            <a:r>
              <a:rPr lang="el-GR" dirty="0"/>
              <a:t>, </a:t>
            </a:r>
            <a:r>
              <a:rPr lang="en-US" dirty="0"/>
              <a:t>et al</a:t>
            </a:r>
            <a:r>
              <a:rPr lang="el-GR" dirty="0"/>
              <a:t>, 2002∙ </a:t>
            </a:r>
            <a:r>
              <a:rPr lang="en-US" dirty="0" err="1"/>
              <a:t>Schalock</a:t>
            </a:r>
            <a:r>
              <a:rPr lang="el-GR" dirty="0"/>
              <a:t>, </a:t>
            </a:r>
            <a:r>
              <a:rPr lang="en-US" dirty="0" err="1"/>
              <a:t>Luckasson</a:t>
            </a:r>
            <a:r>
              <a:rPr lang="el-GR" dirty="0"/>
              <a:t>, </a:t>
            </a:r>
            <a:r>
              <a:rPr lang="en-US" dirty="0" err="1"/>
              <a:t>Shorgen</a:t>
            </a:r>
            <a:r>
              <a:rPr lang="el-GR" dirty="0"/>
              <a:t>, </a:t>
            </a:r>
            <a:r>
              <a:rPr lang="en-US" dirty="0"/>
              <a:t>et al</a:t>
            </a:r>
            <a:r>
              <a:rPr lang="el-GR" dirty="0"/>
              <a:t>, 2007∙ </a:t>
            </a:r>
            <a:r>
              <a:rPr lang="en-US" dirty="0" err="1"/>
              <a:t>Wehmeyer</a:t>
            </a:r>
            <a:r>
              <a:rPr lang="el-GR" dirty="0"/>
              <a:t>,  </a:t>
            </a:r>
            <a:r>
              <a:rPr lang="en-US" dirty="0" err="1"/>
              <a:t>Buntinx</a:t>
            </a:r>
            <a:r>
              <a:rPr lang="el-GR" dirty="0"/>
              <a:t>, </a:t>
            </a:r>
            <a:r>
              <a:rPr lang="en-US" dirty="0" err="1"/>
              <a:t>Lachapelle</a:t>
            </a:r>
            <a:r>
              <a:rPr lang="el-GR" dirty="0"/>
              <a:t>, </a:t>
            </a:r>
            <a:r>
              <a:rPr lang="en-US" dirty="0" err="1"/>
              <a:t>Luckasson</a:t>
            </a:r>
            <a:r>
              <a:rPr lang="el-GR" dirty="0"/>
              <a:t>, </a:t>
            </a:r>
            <a:r>
              <a:rPr lang="en-US" dirty="0" err="1"/>
              <a:t>Schalock</a:t>
            </a:r>
            <a:r>
              <a:rPr lang="el-GR" dirty="0"/>
              <a:t>, </a:t>
            </a:r>
            <a:r>
              <a:rPr lang="en-US" dirty="0"/>
              <a:t>Verdugo</a:t>
            </a:r>
            <a:r>
              <a:rPr lang="el-GR" dirty="0"/>
              <a:t>, </a:t>
            </a:r>
            <a:r>
              <a:rPr lang="en-US" dirty="0"/>
              <a:t>et al</a:t>
            </a:r>
            <a:r>
              <a:rPr lang="el-GR" dirty="0"/>
              <a:t>, 2008)</a:t>
            </a:r>
            <a:endParaRPr lang="en-US" dirty="0"/>
          </a:p>
          <a:p>
            <a:endParaRPr lang="en-US" dirty="0"/>
          </a:p>
        </p:txBody>
      </p:sp>
      <p:sp>
        <p:nvSpPr>
          <p:cNvPr id="2" name="Τίτλος 1"/>
          <p:cNvSpPr>
            <a:spLocks noGrp="1"/>
          </p:cNvSpPr>
          <p:nvPr>
            <p:ph type="title"/>
          </p:nvPr>
        </p:nvSpPr>
        <p:spPr/>
        <p:txBody>
          <a:bodyPr/>
          <a:lstStyle/>
          <a:p>
            <a:pPr algn="just"/>
            <a:r>
              <a:rPr lang="el-GR" dirty="0">
                <a:effectLst>
                  <a:outerShdw blurRad="38100" dist="38100" dir="2700000" algn="tl">
                    <a:srgbClr val="000000">
                      <a:alpha val="43137"/>
                    </a:srgbClr>
                  </a:outerShdw>
                </a:effectLst>
              </a:rPr>
              <a:t>Νοητική Αναπηρία</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9435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algn="just">
              <a:lnSpc>
                <a:spcPct val="150000"/>
              </a:lnSpc>
            </a:pPr>
            <a:r>
              <a:rPr lang="el-GR" sz="3200" dirty="0"/>
              <a:t>Η προσπάθεια κατανόησης και διαφοροποίησης της νοητικής καθυστέρησης και νοητικής αναπηρίας σχετίζεται άμεσα με το γεγονός ότι κάθε όρος αναφέρεται σε έναν ορισμό που καθορίζει το θεωρητικό και επιστημονικό υπόβαθρο</a:t>
            </a:r>
            <a:endParaRPr lang="en-US" sz="3200"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Νοητική Καθυστέρηση ή Αναπηρία?</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3360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lgn="just"/>
            <a:r>
              <a:rPr lang="el-GR" dirty="0"/>
              <a:t>στη νοητική καθυστέρηση (</a:t>
            </a:r>
            <a:r>
              <a:rPr lang="en-US" dirty="0"/>
              <a:t>mental retardation</a:t>
            </a:r>
            <a:r>
              <a:rPr lang="el-GR" dirty="0"/>
              <a:t>) η αναπηρία γίνεται αντιληπτή ως ‘ελάττωμα του ατόμου’ ενώ </a:t>
            </a:r>
            <a:endParaRPr lang="en-US" dirty="0"/>
          </a:p>
          <a:p>
            <a:pPr lvl="0"/>
            <a:r>
              <a:rPr lang="el-GR" dirty="0"/>
              <a:t>στη νοητική αναπηρία (</a:t>
            </a:r>
            <a:r>
              <a:rPr lang="en-US" dirty="0"/>
              <a:t>intellectual disability</a:t>
            </a:r>
            <a:r>
              <a:rPr lang="el-GR" dirty="0"/>
              <a:t>) η αναπηρία γίνεται αντιληπτή ως η ‘ρύθμιση ανάμεσα στις ικανότητες του ατόμου και στο πλαίσιο που καλείται να λειτουργήσει το άτομο’.</a:t>
            </a:r>
            <a:endParaRPr lang="en-US" dirty="0"/>
          </a:p>
          <a:p>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Νοητική Καθυστέρηση </a:t>
            </a:r>
            <a:r>
              <a:rPr lang="en-US" dirty="0">
                <a:effectLst>
                  <a:outerShdw blurRad="38100" dist="38100" dir="2700000" algn="tl">
                    <a:srgbClr val="000000">
                      <a:alpha val="43137"/>
                    </a:srgbClr>
                  </a:outerShdw>
                </a:effectLst>
              </a:rPr>
              <a:t>vs </a:t>
            </a:r>
            <a:r>
              <a:rPr lang="el-GR" dirty="0">
                <a:effectLst>
                  <a:outerShdw blurRad="38100" dist="38100" dir="2700000" algn="tl">
                    <a:srgbClr val="000000">
                      <a:alpha val="43137"/>
                    </a:srgbClr>
                  </a:outerShdw>
                </a:effectLst>
              </a:rPr>
              <a:t>Αναπηρία</a:t>
            </a:r>
            <a:endParaRPr lang="en-US" dirty="0"/>
          </a:p>
        </p:txBody>
      </p:sp>
    </p:spTree>
    <p:extLst>
      <p:ext uri="{BB962C8B-B14F-4D97-AF65-F5344CB8AC3E}">
        <p14:creationId xmlns:p14="http://schemas.microsoft.com/office/powerpoint/2010/main" val="1906121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lgn="just"/>
            <a:r>
              <a:rPr lang="el-GR" dirty="0"/>
              <a:t>Ο όρος νοητική αναπηρία αντανακλά τη διεθνή τάση για εστίαση στη λειτουργικότητα του ατόμου και στην παροχή εξατομικευμένων συστημάτων υποστήριξης στα πλαίσια της οικολογικής προσέγγισης, τόσο σε επίπεδο αξιολόγησης όσο και σε επίπεδο εκπαίδευσης. Στο  παρόν κεφάλαιο θα χρησιμοποιηθεί ο όρος νοητική αναπηρία ακολουθώντας τη διεθνή βιβλιογραφία γιατί δίνει έμφαση όχι στην κατάσταση του ατόμου αλλά στην κατάσταση της λειτουργικότητας.</a:t>
            </a:r>
            <a:endParaRPr lang="en-US" dirty="0"/>
          </a:p>
          <a:p>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Νοητική Αναπηρία</a:t>
            </a:r>
            <a:endParaRPr lang="en-US" dirty="0"/>
          </a:p>
        </p:txBody>
      </p:sp>
    </p:spTree>
    <p:extLst>
      <p:ext uri="{BB962C8B-B14F-4D97-AF65-F5344CB8AC3E}">
        <p14:creationId xmlns:p14="http://schemas.microsoft.com/office/powerpoint/2010/main" val="589188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 Θέση περιεχομένου"/>
          <p:cNvSpPr>
            <a:spLocks noGrp="1"/>
          </p:cNvSpPr>
          <p:nvPr>
            <p:ph idx="1"/>
          </p:nvPr>
        </p:nvSpPr>
        <p:spPr/>
        <p:txBody>
          <a:bodyPr/>
          <a:lstStyle/>
          <a:p>
            <a:pPr algn="just" eaLnBrk="1" hangingPunct="1">
              <a:buFont typeface="Georgia" panose="02040502050405020303" pitchFamily="18" charset="0"/>
              <a:buNone/>
            </a:pPr>
            <a:r>
              <a:rPr lang="el-GR" altLang="en-US" dirty="0"/>
              <a:t>«Νοητική αναπηρία είναι η αναπηρία, η οποία χαρακτηρίζεται από σημαντικούς περιορισμούς στη νοητική λειτουργία και στην προσαρμοστική συμπεριφορά, όπως αυτή εκφράζεται στις γνωστικές, κοινωνικές και πρακτικές προσαρμοστικές δεξιότητες. Η αναπηρία πρέπει να εμφανίζεται πριν την ηλικία των 18» (</a:t>
            </a:r>
            <a:r>
              <a:rPr lang="en-US" altLang="en-US" dirty="0" err="1"/>
              <a:t>Luckasson</a:t>
            </a:r>
            <a:r>
              <a:rPr lang="en-US" altLang="en-US" dirty="0"/>
              <a:t> et al</a:t>
            </a:r>
            <a:r>
              <a:rPr lang="el-GR" altLang="en-US" dirty="0"/>
              <a:t>., 2010). </a:t>
            </a:r>
          </a:p>
          <a:p>
            <a:pPr algn="just" eaLnBrk="1" hangingPunct="1">
              <a:buFont typeface="Georgia" panose="02040502050405020303" pitchFamily="18" charset="0"/>
              <a:buNone/>
            </a:pPr>
            <a:endParaRPr lang="el-GR" altLang="en-US" dirty="0"/>
          </a:p>
        </p:txBody>
      </p:sp>
      <p:sp>
        <p:nvSpPr>
          <p:cNvPr id="2" name="1 - Τίτλος"/>
          <p:cNvSpPr>
            <a:spLocks noGrp="1"/>
          </p:cNvSpPr>
          <p:nvPr>
            <p:ph type="title"/>
          </p:nvPr>
        </p:nvSpPr>
        <p:spPr>
          <a:xfrm>
            <a:off x="522514" y="548680"/>
            <a:ext cx="10274694" cy="1066800"/>
          </a:xfrm>
        </p:spPr>
        <p:txBody>
          <a:bodyPr>
            <a:normAutofit/>
          </a:bodyPr>
          <a:lstStyle/>
          <a:p>
            <a:pPr>
              <a:defRPr/>
            </a:pPr>
            <a:r>
              <a:rPr lang="el-GR" dirty="0">
                <a:effectLst>
                  <a:outerShdw blurRad="38100" dist="38100" dir="2700000" algn="tl">
                    <a:srgbClr val="000000">
                      <a:alpha val="43137"/>
                    </a:srgbClr>
                  </a:outerShdw>
                </a:effectLst>
              </a:rPr>
              <a:t>Νοητική Αναπηρία</a:t>
            </a:r>
          </a:p>
        </p:txBody>
      </p:sp>
    </p:spTree>
    <p:extLst>
      <p:ext uri="{BB962C8B-B14F-4D97-AF65-F5344CB8AC3E}">
        <p14:creationId xmlns:p14="http://schemas.microsoft.com/office/powerpoint/2010/main" val="2205656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662213" y="2231572"/>
            <a:ext cx="10305143" cy="4038600"/>
          </a:xfrm>
        </p:spPr>
        <p:txBody>
          <a:bodyPr>
            <a:normAutofit/>
          </a:bodyPr>
          <a:lstStyle/>
          <a:p>
            <a:pPr algn="just" eaLnBrk="1" hangingPunct="1">
              <a:lnSpc>
                <a:spcPct val="150000"/>
              </a:lnSpc>
            </a:pPr>
            <a:r>
              <a:rPr lang="el-GR" altLang="en-US" sz="3200" dirty="0">
                <a:cs typeface="Times New Roman" panose="02020603050405020304" pitchFamily="18" charset="0"/>
              </a:rPr>
              <a:t>Οργανικ</a:t>
            </a:r>
            <a:r>
              <a:rPr lang="el-GR" altLang="en-US" sz="3200" dirty="0"/>
              <a:t>ές</a:t>
            </a:r>
            <a:r>
              <a:rPr lang="el-GR" altLang="en-US" sz="3200" dirty="0">
                <a:cs typeface="Times New Roman" panose="02020603050405020304" pitchFamily="18" charset="0"/>
              </a:rPr>
              <a:t> δυσλειτουργ</a:t>
            </a:r>
            <a:r>
              <a:rPr lang="el-GR" altLang="en-US" sz="3200" dirty="0"/>
              <a:t>ίες</a:t>
            </a:r>
            <a:r>
              <a:rPr lang="el-GR" altLang="en-US" sz="3200" dirty="0">
                <a:cs typeface="Times New Roman" panose="02020603050405020304" pitchFamily="18" charset="0"/>
              </a:rPr>
              <a:t> </a:t>
            </a:r>
          </a:p>
          <a:p>
            <a:pPr algn="just" eaLnBrk="1" hangingPunct="1">
              <a:lnSpc>
                <a:spcPct val="150000"/>
              </a:lnSpc>
            </a:pPr>
            <a:r>
              <a:rPr lang="el-GR" altLang="en-US" sz="3200" dirty="0">
                <a:cs typeface="Times New Roman" panose="02020603050405020304" pitchFamily="18" charset="0"/>
              </a:rPr>
              <a:t>Παράγοντες της προσωπικότητας του ατόμου</a:t>
            </a:r>
          </a:p>
          <a:p>
            <a:pPr algn="just" eaLnBrk="1" hangingPunct="1">
              <a:lnSpc>
                <a:spcPct val="150000"/>
              </a:lnSpc>
            </a:pPr>
            <a:r>
              <a:rPr lang="el-GR" altLang="en-US" sz="3200" dirty="0">
                <a:cs typeface="Times New Roman" panose="02020603050405020304" pitchFamily="18" charset="0"/>
              </a:rPr>
              <a:t>Κοινωνικ</a:t>
            </a:r>
            <a:r>
              <a:rPr lang="el-GR" altLang="en-US" sz="3200" dirty="0"/>
              <a:t>ές</a:t>
            </a:r>
            <a:r>
              <a:rPr lang="el-GR" altLang="en-US" sz="3200" dirty="0">
                <a:cs typeface="Times New Roman" panose="02020603050405020304" pitchFamily="18" charset="0"/>
              </a:rPr>
              <a:t> προϋποθέσε</a:t>
            </a:r>
            <a:r>
              <a:rPr lang="el-GR" altLang="en-US" sz="3200" dirty="0"/>
              <a:t>ις</a:t>
            </a:r>
            <a:r>
              <a:rPr lang="el-GR" altLang="en-US" sz="3200" dirty="0">
                <a:cs typeface="Times New Roman" panose="02020603050405020304" pitchFamily="18" charset="0"/>
              </a:rPr>
              <a:t> και επιδράσε</a:t>
            </a:r>
            <a:r>
              <a:rPr lang="el-GR" altLang="en-US" sz="3200" dirty="0"/>
              <a:t>ις</a:t>
            </a:r>
          </a:p>
        </p:txBody>
      </p:sp>
      <p:sp>
        <p:nvSpPr>
          <p:cNvPr id="11266" name="Rectangle 2"/>
          <p:cNvSpPr>
            <a:spLocks noGrp="1" noChangeArrowheads="1"/>
          </p:cNvSpPr>
          <p:nvPr>
            <p:ph type="title"/>
          </p:nvPr>
        </p:nvSpPr>
        <p:spPr>
          <a:xfrm>
            <a:off x="275771" y="365125"/>
            <a:ext cx="11078029" cy="1325563"/>
          </a:xfrm>
        </p:spPr>
        <p:txBody>
          <a:bodyPr/>
          <a:lstStyle/>
          <a:p>
            <a:pPr eaLnBrk="1" hangingPunct="1"/>
            <a:r>
              <a:rPr lang="el-GR" altLang="en-US" dirty="0">
                <a:effectLst>
                  <a:outerShdw blurRad="38100" dist="38100" dir="2700000" algn="tl">
                    <a:srgbClr val="000000">
                      <a:alpha val="43137"/>
                    </a:srgbClr>
                  </a:outerShdw>
                </a:effectLst>
              </a:rPr>
              <a:t>Αίτια της νοητικής αναπηρίας</a:t>
            </a:r>
          </a:p>
        </p:txBody>
      </p:sp>
    </p:spTree>
    <p:extLst>
      <p:ext uri="{BB962C8B-B14F-4D97-AF65-F5344CB8AC3E}">
        <p14:creationId xmlns:p14="http://schemas.microsoft.com/office/powerpoint/2010/main" val="20296522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1057728" y="1425672"/>
            <a:ext cx="9514114" cy="4572000"/>
          </a:xfrm>
        </p:spPr>
        <p:txBody>
          <a:bodyPr/>
          <a:lstStyle/>
          <a:p>
            <a:pPr algn="just" eaLnBrk="1" hangingPunct="1"/>
            <a:r>
              <a:rPr lang="el-GR" altLang="en-US" dirty="0"/>
              <a:t>η</a:t>
            </a:r>
            <a:r>
              <a:rPr lang="el-GR" altLang="en-US" dirty="0">
                <a:cs typeface="Times New Roman" panose="02020603050405020304" pitchFamily="18" charset="0"/>
              </a:rPr>
              <a:t> νοητική αναπηρία που οφείλεται σε </a:t>
            </a:r>
            <a:r>
              <a:rPr lang="el-GR" altLang="en-US" dirty="0" err="1">
                <a:cs typeface="Times New Roman" panose="02020603050405020304" pitchFamily="18" charset="0"/>
              </a:rPr>
              <a:t>χρωμοσωμικές</a:t>
            </a:r>
            <a:r>
              <a:rPr lang="el-GR" altLang="en-US" dirty="0">
                <a:cs typeface="Times New Roman" panose="02020603050405020304" pitchFamily="18" charset="0"/>
              </a:rPr>
              <a:t> διαταραχές</a:t>
            </a:r>
            <a:endParaRPr lang="el-GR" altLang="en-US" dirty="0"/>
          </a:p>
          <a:p>
            <a:pPr algn="just"/>
            <a:r>
              <a:rPr lang="el-GR" altLang="en-US" dirty="0"/>
              <a:t>η</a:t>
            </a:r>
            <a:r>
              <a:rPr lang="el-GR" altLang="en-US" dirty="0">
                <a:cs typeface="Times New Roman" panose="02020603050405020304" pitchFamily="18" charset="0"/>
              </a:rPr>
              <a:t> νοητική αναπηρία που συνδέεται με μεταβολικές διαταραχές </a:t>
            </a:r>
            <a:endParaRPr lang="el-GR" altLang="en-US" dirty="0"/>
          </a:p>
          <a:p>
            <a:pPr algn="just"/>
            <a:r>
              <a:rPr lang="el-GR" altLang="en-US" dirty="0"/>
              <a:t>η</a:t>
            </a:r>
            <a:r>
              <a:rPr lang="el-GR" altLang="en-US" dirty="0">
                <a:cs typeface="Times New Roman" panose="02020603050405020304" pitchFamily="18" charset="0"/>
              </a:rPr>
              <a:t> κληρονομική και ασαφής ως προς την αιτιολογία νοητική αναπηρία και</a:t>
            </a:r>
          </a:p>
          <a:p>
            <a:pPr algn="just"/>
            <a:r>
              <a:rPr lang="el-GR" altLang="en-US" dirty="0"/>
              <a:t>η</a:t>
            </a:r>
            <a:r>
              <a:rPr lang="el-GR" altLang="en-US" dirty="0">
                <a:cs typeface="Times New Roman" panose="02020603050405020304" pitchFamily="18" charset="0"/>
              </a:rPr>
              <a:t> νοητική αναπηρία που οφείλεται σε περιβαλλοντικά αίτια – σε εξωγενείς παράγοντες</a:t>
            </a:r>
            <a:r>
              <a:rPr lang="el-GR" altLang="en-US" dirty="0"/>
              <a:t> (</a:t>
            </a:r>
            <a:r>
              <a:rPr lang="el-GR" altLang="en-US" dirty="0">
                <a:cs typeface="Times New Roman" panose="02020603050405020304" pitchFamily="18" charset="0"/>
              </a:rPr>
              <a:t>προγεννητικά, </a:t>
            </a:r>
            <a:r>
              <a:rPr lang="el-GR" altLang="en-US" dirty="0" err="1">
                <a:cs typeface="Times New Roman" panose="02020603050405020304" pitchFamily="18" charset="0"/>
              </a:rPr>
              <a:t>περιγεννητικά</a:t>
            </a:r>
            <a:r>
              <a:rPr lang="el-GR" altLang="en-US" dirty="0">
                <a:cs typeface="Times New Roman" panose="02020603050405020304" pitchFamily="18" charset="0"/>
              </a:rPr>
              <a:t> ή μεταγεννητικά</a:t>
            </a:r>
            <a:r>
              <a:rPr lang="el-GR" altLang="en-US" dirty="0"/>
              <a:t>)</a:t>
            </a:r>
            <a:r>
              <a:rPr lang="el-GR" altLang="en-US" dirty="0">
                <a:cs typeface="Times New Roman" panose="02020603050405020304" pitchFamily="18" charset="0"/>
              </a:rPr>
              <a:t> </a:t>
            </a:r>
            <a:endParaRPr lang="el-GR" altLang="en-US" dirty="0"/>
          </a:p>
        </p:txBody>
      </p:sp>
      <p:sp>
        <p:nvSpPr>
          <p:cNvPr id="12290" name="Rectangle 2"/>
          <p:cNvSpPr>
            <a:spLocks noGrp="1" noChangeArrowheads="1"/>
          </p:cNvSpPr>
          <p:nvPr>
            <p:ph type="title"/>
          </p:nvPr>
        </p:nvSpPr>
        <p:spPr>
          <a:xfrm>
            <a:off x="275771" y="365125"/>
            <a:ext cx="11078029" cy="1325563"/>
          </a:xfrm>
        </p:spPr>
        <p:txBody>
          <a:bodyPr>
            <a:normAutofit fontScale="90000"/>
          </a:bodyPr>
          <a:lstStyle/>
          <a:p>
            <a:pPr eaLnBrk="1" hangingPunct="1"/>
            <a:r>
              <a:rPr lang="el-GR" altLang="en-US" dirty="0">
                <a:effectLst>
                  <a:outerShdw blurRad="38100" dist="38100" dir="2700000" algn="tl">
                    <a:srgbClr val="000000">
                      <a:alpha val="43137"/>
                    </a:srgbClr>
                  </a:outerShdw>
                </a:effectLst>
                <a:cs typeface="Times New Roman" panose="02020603050405020304" pitchFamily="18" charset="0"/>
              </a:rPr>
              <a:t>Κατηγοριοποίηση της Νοητικής Αναπηρία</a:t>
            </a:r>
          </a:p>
        </p:txBody>
      </p:sp>
    </p:spTree>
    <p:extLst>
      <p:ext uri="{BB962C8B-B14F-4D97-AF65-F5344CB8AC3E}">
        <p14:creationId xmlns:p14="http://schemas.microsoft.com/office/powerpoint/2010/main" val="2628384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752840" y="1545069"/>
            <a:ext cx="10918371" cy="4419600"/>
          </a:xfrm>
        </p:spPr>
        <p:txBody>
          <a:bodyPr/>
          <a:lstStyle/>
          <a:p>
            <a:pPr algn="just" eaLnBrk="1" hangingPunct="1"/>
            <a:r>
              <a:rPr lang="el-GR" altLang="en-US" dirty="0"/>
              <a:t>ε</a:t>
            </a:r>
            <a:r>
              <a:rPr lang="el-GR" altLang="en-US" dirty="0">
                <a:cs typeface="Times New Roman" panose="02020603050405020304" pitchFamily="18" charset="0"/>
              </a:rPr>
              <a:t>μφανίζεται νωρίς στη ζωή του ατόμου ή κατά τη γέννησή του</a:t>
            </a:r>
            <a:r>
              <a:rPr lang="el-GR" altLang="en-US" dirty="0"/>
              <a:t>,</a:t>
            </a:r>
          </a:p>
          <a:p>
            <a:pPr algn="just" eaLnBrk="1" hangingPunct="1"/>
            <a:r>
              <a:rPr lang="el-GR" altLang="en-US" dirty="0"/>
              <a:t>ο</a:t>
            </a:r>
            <a:r>
              <a:rPr lang="el-GR" altLang="en-US" dirty="0">
                <a:cs typeface="Times New Roman" panose="02020603050405020304" pitchFamily="18" charset="0"/>
              </a:rPr>
              <a:t>φείλεται σε ανεπαρκή νοητική ανάπτυξη</a:t>
            </a:r>
            <a:r>
              <a:rPr lang="el-GR" altLang="en-US" dirty="0"/>
              <a:t>,</a:t>
            </a:r>
          </a:p>
          <a:p>
            <a:pPr algn="just" eaLnBrk="1" hangingPunct="1"/>
            <a:r>
              <a:rPr lang="el-GR" altLang="en-US" dirty="0"/>
              <a:t>χ</a:t>
            </a:r>
            <a:r>
              <a:rPr lang="el-GR" altLang="en-US" dirty="0">
                <a:cs typeface="Times New Roman" panose="02020603050405020304" pitchFamily="18" charset="0"/>
              </a:rPr>
              <a:t>αρακτηρίζεται από </a:t>
            </a:r>
            <a:r>
              <a:rPr lang="el-GR" altLang="en-US" dirty="0"/>
              <a:t>χαμηλή</a:t>
            </a:r>
            <a:r>
              <a:rPr lang="el-GR" altLang="en-US" dirty="0">
                <a:cs typeface="Times New Roman" panose="02020603050405020304" pitchFamily="18" charset="0"/>
              </a:rPr>
              <a:t> ικανότητα κοινωνικής προσαρμογής</a:t>
            </a:r>
            <a:r>
              <a:rPr lang="el-GR" altLang="en-US" dirty="0"/>
              <a:t>,</a:t>
            </a:r>
          </a:p>
          <a:p>
            <a:pPr algn="just" eaLnBrk="1" hangingPunct="1"/>
            <a:r>
              <a:rPr lang="el-GR" altLang="en-US" dirty="0"/>
              <a:t>κ</a:t>
            </a:r>
            <a:r>
              <a:rPr lang="el-GR" altLang="en-US" dirty="0">
                <a:cs typeface="Times New Roman" panose="02020603050405020304" pitchFamily="18" charset="0"/>
              </a:rPr>
              <a:t>αταλήγει σε κοινωνική ανεπάρκεια κατά την ωριμότητα</a:t>
            </a:r>
            <a:r>
              <a:rPr lang="el-GR" altLang="en-US" dirty="0"/>
              <a:t>,</a:t>
            </a:r>
          </a:p>
          <a:p>
            <a:pPr algn="just" eaLnBrk="1" hangingPunct="1"/>
            <a:r>
              <a:rPr lang="el-GR" altLang="en-US" dirty="0"/>
              <a:t>ε</a:t>
            </a:r>
            <a:r>
              <a:rPr lang="el-GR" altLang="en-US" dirty="0">
                <a:cs typeface="Times New Roman" panose="02020603050405020304" pitchFamily="18" charset="0"/>
              </a:rPr>
              <a:t>ίναι οργανικής</a:t>
            </a:r>
            <a:r>
              <a:rPr lang="el-GR" altLang="en-US" dirty="0"/>
              <a:t> ή μη οργανικής </a:t>
            </a:r>
            <a:r>
              <a:rPr lang="el-GR" altLang="en-US" dirty="0">
                <a:cs typeface="Times New Roman" panose="02020603050405020304" pitchFamily="18" charset="0"/>
              </a:rPr>
              <a:t>αιτίας και</a:t>
            </a:r>
          </a:p>
          <a:p>
            <a:pPr algn="just" eaLnBrk="1" hangingPunct="1"/>
            <a:r>
              <a:rPr lang="el-GR" altLang="en-US" dirty="0"/>
              <a:t>ε</a:t>
            </a:r>
            <a:r>
              <a:rPr lang="el-GR" altLang="en-US" dirty="0">
                <a:cs typeface="Times New Roman" panose="02020603050405020304" pitchFamily="18" charset="0"/>
              </a:rPr>
              <a:t>ίναι βασικά αθεράπευτη</a:t>
            </a:r>
            <a:endParaRPr lang="el-GR" altLang="en-US" dirty="0"/>
          </a:p>
        </p:txBody>
      </p:sp>
      <p:sp>
        <p:nvSpPr>
          <p:cNvPr id="13314" name="Rectangle 2"/>
          <p:cNvSpPr>
            <a:spLocks noGrp="1" noChangeArrowheads="1"/>
          </p:cNvSpPr>
          <p:nvPr>
            <p:ph type="title"/>
          </p:nvPr>
        </p:nvSpPr>
        <p:spPr>
          <a:xfrm>
            <a:off x="304800" y="365125"/>
            <a:ext cx="11049000" cy="1325563"/>
          </a:xfrm>
        </p:spPr>
        <p:txBody>
          <a:bodyPr/>
          <a:lstStyle/>
          <a:p>
            <a:pPr eaLnBrk="1" hangingPunct="1"/>
            <a:r>
              <a:rPr lang="el-GR" altLang="en-US" dirty="0">
                <a:effectLst>
                  <a:outerShdw blurRad="38100" dist="38100" dir="2700000" algn="tl">
                    <a:srgbClr val="000000">
                      <a:alpha val="43137"/>
                    </a:srgbClr>
                  </a:outerShdw>
                </a:effectLst>
              </a:rPr>
              <a:t>Κριτήρια της νοητικής αναπηρίας</a:t>
            </a:r>
          </a:p>
        </p:txBody>
      </p:sp>
    </p:spTree>
    <p:extLst>
      <p:ext uri="{BB962C8B-B14F-4D97-AF65-F5344CB8AC3E}">
        <p14:creationId xmlns:p14="http://schemas.microsoft.com/office/powerpoint/2010/main" val="9019099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 calcmode="lin" valueType="num">
                                      <p:cBhvr additive="base">
                                        <p:cTn id="37"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5">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41"/>
          <p:cNvGrpSpPr>
            <a:grpSpLocks/>
          </p:cNvGrpSpPr>
          <p:nvPr/>
        </p:nvGrpSpPr>
        <p:grpSpPr bwMode="auto">
          <a:xfrm>
            <a:off x="638629" y="685802"/>
            <a:ext cx="10566400" cy="5148942"/>
            <a:chOff x="-3" y="-3"/>
            <a:chExt cx="4181" cy="3422"/>
          </a:xfrm>
        </p:grpSpPr>
        <p:grpSp>
          <p:nvGrpSpPr>
            <p:cNvPr id="14339" name="Group 39"/>
            <p:cNvGrpSpPr>
              <a:grpSpLocks/>
            </p:cNvGrpSpPr>
            <p:nvPr/>
          </p:nvGrpSpPr>
          <p:grpSpPr bwMode="auto">
            <a:xfrm>
              <a:off x="0" y="0"/>
              <a:ext cx="4175" cy="3416"/>
              <a:chOff x="0" y="0"/>
              <a:chExt cx="4175" cy="3416"/>
            </a:xfrm>
          </p:grpSpPr>
          <p:grpSp>
            <p:nvGrpSpPr>
              <p:cNvPr id="14341" name="Group 16"/>
              <p:cNvGrpSpPr>
                <a:grpSpLocks/>
              </p:cNvGrpSpPr>
              <p:nvPr/>
            </p:nvGrpSpPr>
            <p:grpSpPr bwMode="auto">
              <a:xfrm>
                <a:off x="0" y="0"/>
                <a:ext cx="2505" cy="710"/>
                <a:chOff x="0" y="0"/>
                <a:chExt cx="2505" cy="710"/>
              </a:xfrm>
            </p:grpSpPr>
            <p:sp>
              <p:nvSpPr>
                <p:cNvPr id="14375" name="Rectangle 3"/>
                <p:cNvSpPr>
                  <a:spLocks noChangeArrowheads="1"/>
                </p:cNvSpPr>
                <p:nvPr/>
              </p:nvSpPr>
              <p:spPr bwMode="auto">
                <a:xfrm>
                  <a:off x="43" y="0"/>
                  <a:ext cx="2419"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9331" tIns="0" rIns="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l-GR" altLang="en-US" sz="2200" b="1" dirty="0">
                      <a:cs typeface="Times New Roman" panose="02020603050405020304" pitchFamily="18" charset="0"/>
                    </a:rPr>
                    <a:t>ΕΠΙΠΕΔΟ ΝΟΗΤΙΚΗΣ ΑΝΑΠΗΡΙΑΣ</a:t>
                  </a:r>
                  <a:endParaRPr lang="el-GR" altLang="en-US" sz="1200" b="1" dirty="0">
                    <a:cs typeface="Times New Roman" panose="02020603050405020304" pitchFamily="18" charset="0"/>
                  </a:endParaRPr>
                </a:p>
                <a:p>
                  <a:pPr algn="ctr"/>
                  <a:endParaRPr lang="el-GR" altLang="en-US" dirty="0"/>
                </a:p>
              </p:txBody>
            </p:sp>
            <p:sp>
              <p:nvSpPr>
                <p:cNvPr id="14376" name="Rectangle 15"/>
                <p:cNvSpPr>
                  <a:spLocks noChangeArrowheads="1"/>
                </p:cNvSpPr>
                <p:nvPr/>
              </p:nvSpPr>
              <p:spPr bwMode="auto">
                <a:xfrm>
                  <a:off x="0" y="0"/>
                  <a:ext cx="2505" cy="71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42" name="Group 18"/>
              <p:cNvGrpSpPr>
                <a:grpSpLocks/>
              </p:cNvGrpSpPr>
              <p:nvPr/>
            </p:nvGrpSpPr>
            <p:grpSpPr bwMode="auto">
              <a:xfrm>
                <a:off x="2505" y="0"/>
                <a:ext cx="1670" cy="710"/>
                <a:chOff x="2505" y="0"/>
                <a:chExt cx="1670" cy="710"/>
              </a:xfrm>
            </p:grpSpPr>
            <p:sp>
              <p:nvSpPr>
                <p:cNvPr id="14373" name="Rectangle 4"/>
                <p:cNvSpPr>
                  <a:spLocks noChangeArrowheads="1"/>
                </p:cNvSpPr>
                <p:nvPr/>
              </p:nvSpPr>
              <p:spPr bwMode="auto">
                <a:xfrm>
                  <a:off x="2548" y="0"/>
                  <a:ext cx="1584"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l-GR" altLang="en-US" sz="2200" b="1">
                      <a:cs typeface="Times New Roman" panose="02020603050405020304" pitchFamily="18" charset="0"/>
                    </a:rPr>
                    <a:t>ΔΕΙΚΤΗΣ ΝΟΗΜΟΣΥΝΗΣ</a:t>
                  </a:r>
                  <a:endParaRPr lang="el-GR" altLang="en-US" sz="1200">
                    <a:cs typeface="Times New Roman" panose="02020603050405020304" pitchFamily="18" charset="0"/>
                  </a:endParaRPr>
                </a:p>
                <a:p>
                  <a:pPr algn="ctr"/>
                  <a:endParaRPr lang="el-GR" altLang="en-US"/>
                </a:p>
              </p:txBody>
            </p:sp>
            <p:sp>
              <p:nvSpPr>
                <p:cNvPr id="14374" name="Rectangle 17"/>
                <p:cNvSpPr>
                  <a:spLocks noChangeArrowheads="1"/>
                </p:cNvSpPr>
                <p:nvPr/>
              </p:nvSpPr>
              <p:spPr bwMode="auto">
                <a:xfrm>
                  <a:off x="2505" y="0"/>
                  <a:ext cx="1670" cy="71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43" name="Group 20"/>
              <p:cNvGrpSpPr>
                <a:grpSpLocks/>
              </p:cNvGrpSpPr>
              <p:nvPr/>
            </p:nvGrpSpPr>
            <p:grpSpPr bwMode="auto">
              <a:xfrm>
                <a:off x="0" y="710"/>
                <a:ext cx="2505" cy="499"/>
                <a:chOff x="0" y="710"/>
                <a:chExt cx="2505" cy="499"/>
              </a:xfrm>
            </p:grpSpPr>
            <p:sp>
              <p:nvSpPr>
                <p:cNvPr id="14371" name="Rectangle 5"/>
                <p:cNvSpPr>
                  <a:spLocks noChangeArrowheads="1"/>
                </p:cNvSpPr>
                <p:nvPr/>
              </p:nvSpPr>
              <p:spPr bwMode="auto">
                <a:xfrm>
                  <a:off x="43" y="710"/>
                  <a:ext cx="2419"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n-US" sz="2200" b="1" dirty="0">
                      <a:cs typeface="Times New Roman" panose="02020603050405020304" pitchFamily="18" charset="0"/>
                    </a:rPr>
                    <a:t>Ελαφρά Νοητική Υστέρηση</a:t>
                  </a:r>
                  <a:endParaRPr lang="el-GR" altLang="en-US" sz="1200" dirty="0">
                    <a:cs typeface="Times New Roman" panose="02020603050405020304" pitchFamily="18" charset="0"/>
                  </a:endParaRPr>
                </a:p>
                <a:p>
                  <a:endParaRPr lang="el-GR" altLang="en-US" dirty="0"/>
                </a:p>
              </p:txBody>
            </p:sp>
            <p:sp>
              <p:nvSpPr>
                <p:cNvPr id="14372" name="Rectangle 19"/>
                <p:cNvSpPr>
                  <a:spLocks noChangeArrowheads="1"/>
                </p:cNvSpPr>
                <p:nvPr/>
              </p:nvSpPr>
              <p:spPr bwMode="auto">
                <a:xfrm>
                  <a:off x="0" y="710"/>
                  <a:ext cx="2505" cy="499"/>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44" name="Group 22"/>
              <p:cNvGrpSpPr>
                <a:grpSpLocks/>
              </p:cNvGrpSpPr>
              <p:nvPr/>
            </p:nvGrpSpPr>
            <p:grpSpPr bwMode="auto">
              <a:xfrm>
                <a:off x="2505" y="710"/>
                <a:ext cx="1670" cy="499"/>
                <a:chOff x="2505" y="710"/>
                <a:chExt cx="1670" cy="499"/>
              </a:xfrm>
            </p:grpSpPr>
            <p:sp>
              <p:nvSpPr>
                <p:cNvPr id="14369" name="Rectangle 6"/>
                <p:cNvSpPr>
                  <a:spLocks noChangeArrowheads="1"/>
                </p:cNvSpPr>
                <p:nvPr/>
              </p:nvSpPr>
              <p:spPr bwMode="auto">
                <a:xfrm>
                  <a:off x="2548" y="710"/>
                  <a:ext cx="1584"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l-GR" altLang="en-US" sz="2200" b="1">
                      <a:cs typeface="Times New Roman" panose="02020603050405020304" pitchFamily="18" charset="0"/>
                    </a:rPr>
                    <a:t>50-55 μέχρι 70</a:t>
                  </a:r>
                  <a:endParaRPr lang="el-GR" altLang="en-US" sz="1200">
                    <a:cs typeface="Times New Roman" panose="02020603050405020304" pitchFamily="18" charset="0"/>
                  </a:endParaRPr>
                </a:p>
                <a:p>
                  <a:pPr algn="ctr"/>
                  <a:endParaRPr lang="el-GR" altLang="en-US"/>
                </a:p>
              </p:txBody>
            </p:sp>
            <p:sp>
              <p:nvSpPr>
                <p:cNvPr id="14370" name="Rectangle 21"/>
                <p:cNvSpPr>
                  <a:spLocks noChangeArrowheads="1"/>
                </p:cNvSpPr>
                <p:nvPr/>
              </p:nvSpPr>
              <p:spPr bwMode="auto">
                <a:xfrm>
                  <a:off x="2505" y="710"/>
                  <a:ext cx="1670" cy="499"/>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45" name="Group 24"/>
              <p:cNvGrpSpPr>
                <a:grpSpLocks/>
              </p:cNvGrpSpPr>
              <p:nvPr/>
            </p:nvGrpSpPr>
            <p:grpSpPr bwMode="auto">
              <a:xfrm>
                <a:off x="0" y="1209"/>
                <a:ext cx="2505" cy="499"/>
                <a:chOff x="0" y="1209"/>
                <a:chExt cx="2505" cy="499"/>
              </a:xfrm>
            </p:grpSpPr>
            <p:sp>
              <p:nvSpPr>
                <p:cNvPr id="14367" name="Rectangle 7"/>
                <p:cNvSpPr>
                  <a:spLocks noChangeArrowheads="1"/>
                </p:cNvSpPr>
                <p:nvPr/>
              </p:nvSpPr>
              <p:spPr bwMode="auto">
                <a:xfrm>
                  <a:off x="43" y="1209"/>
                  <a:ext cx="2419"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n-US" sz="2200" b="1">
                      <a:cs typeface="Times New Roman" panose="02020603050405020304" pitchFamily="18" charset="0"/>
                    </a:rPr>
                    <a:t>Μέτρια Νοητική Υστέρηση</a:t>
                  </a:r>
                  <a:endParaRPr lang="el-GR" altLang="en-US" sz="1200">
                    <a:cs typeface="Times New Roman" panose="02020603050405020304" pitchFamily="18" charset="0"/>
                  </a:endParaRPr>
                </a:p>
                <a:p>
                  <a:endParaRPr lang="el-GR" altLang="en-US"/>
                </a:p>
              </p:txBody>
            </p:sp>
            <p:sp>
              <p:nvSpPr>
                <p:cNvPr id="14368" name="Rectangle 23"/>
                <p:cNvSpPr>
                  <a:spLocks noChangeArrowheads="1"/>
                </p:cNvSpPr>
                <p:nvPr/>
              </p:nvSpPr>
              <p:spPr bwMode="auto">
                <a:xfrm>
                  <a:off x="0" y="1209"/>
                  <a:ext cx="2505" cy="499"/>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46" name="Group 26"/>
              <p:cNvGrpSpPr>
                <a:grpSpLocks/>
              </p:cNvGrpSpPr>
              <p:nvPr/>
            </p:nvGrpSpPr>
            <p:grpSpPr bwMode="auto">
              <a:xfrm>
                <a:off x="2505" y="1209"/>
                <a:ext cx="1670" cy="499"/>
                <a:chOff x="2505" y="1209"/>
                <a:chExt cx="1670" cy="499"/>
              </a:xfrm>
            </p:grpSpPr>
            <p:sp>
              <p:nvSpPr>
                <p:cNvPr id="14365" name="Rectangle 8"/>
                <p:cNvSpPr>
                  <a:spLocks noChangeArrowheads="1"/>
                </p:cNvSpPr>
                <p:nvPr/>
              </p:nvSpPr>
              <p:spPr bwMode="auto">
                <a:xfrm>
                  <a:off x="2548" y="1209"/>
                  <a:ext cx="1584"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l-GR" altLang="en-US" sz="2200" b="1">
                      <a:cs typeface="Times New Roman" panose="02020603050405020304" pitchFamily="18" charset="0"/>
                    </a:rPr>
                    <a:t>35-40 μέχρι 50-55</a:t>
                  </a:r>
                  <a:endParaRPr lang="el-GR" altLang="en-US" sz="1200">
                    <a:cs typeface="Times New Roman" panose="02020603050405020304" pitchFamily="18" charset="0"/>
                  </a:endParaRPr>
                </a:p>
                <a:p>
                  <a:pPr algn="ctr"/>
                  <a:endParaRPr lang="el-GR" altLang="en-US"/>
                </a:p>
              </p:txBody>
            </p:sp>
            <p:sp>
              <p:nvSpPr>
                <p:cNvPr id="14366" name="Rectangle 25"/>
                <p:cNvSpPr>
                  <a:spLocks noChangeArrowheads="1"/>
                </p:cNvSpPr>
                <p:nvPr/>
              </p:nvSpPr>
              <p:spPr bwMode="auto">
                <a:xfrm>
                  <a:off x="2505" y="1209"/>
                  <a:ext cx="1670" cy="499"/>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47" name="Group 28"/>
              <p:cNvGrpSpPr>
                <a:grpSpLocks/>
              </p:cNvGrpSpPr>
              <p:nvPr/>
            </p:nvGrpSpPr>
            <p:grpSpPr bwMode="auto">
              <a:xfrm>
                <a:off x="0" y="1708"/>
                <a:ext cx="2505" cy="499"/>
                <a:chOff x="0" y="1708"/>
                <a:chExt cx="2505" cy="499"/>
              </a:xfrm>
            </p:grpSpPr>
            <p:sp>
              <p:nvSpPr>
                <p:cNvPr id="14363" name="Rectangle 9"/>
                <p:cNvSpPr>
                  <a:spLocks noChangeArrowheads="1"/>
                </p:cNvSpPr>
                <p:nvPr/>
              </p:nvSpPr>
              <p:spPr bwMode="auto">
                <a:xfrm>
                  <a:off x="43" y="1708"/>
                  <a:ext cx="2419"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n-US" sz="2200" b="1">
                      <a:cs typeface="Times New Roman" panose="02020603050405020304" pitchFamily="18" charset="0"/>
                    </a:rPr>
                    <a:t>Σοβαρή Νοητική Υστέρηση</a:t>
                  </a:r>
                  <a:endParaRPr lang="el-GR" altLang="en-US" sz="1200">
                    <a:cs typeface="Times New Roman" panose="02020603050405020304" pitchFamily="18" charset="0"/>
                  </a:endParaRPr>
                </a:p>
                <a:p>
                  <a:endParaRPr lang="el-GR" altLang="en-US"/>
                </a:p>
              </p:txBody>
            </p:sp>
            <p:sp>
              <p:nvSpPr>
                <p:cNvPr id="14364" name="Rectangle 27"/>
                <p:cNvSpPr>
                  <a:spLocks noChangeArrowheads="1"/>
                </p:cNvSpPr>
                <p:nvPr/>
              </p:nvSpPr>
              <p:spPr bwMode="auto">
                <a:xfrm>
                  <a:off x="0" y="1708"/>
                  <a:ext cx="2505" cy="499"/>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48" name="Group 30"/>
              <p:cNvGrpSpPr>
                <a:grpSpLocks/>
              </p:cNvGrpSpPr>
              <p:nvPr/>
            </p:nvGrpSpPr>
            <p:grpSpPr bwMode="auto">
              <a:xfrm>
                <a:off x="2505" y="1708"/>
                <a:ext cx="1670" cy="499"/>
                <a:chOff x="2505" y="1708"/>
                <a:chExt cx="1670" cy="499"/>
              </a:xfrm>
            </p:grpSpPr>
            <p:sp>
              <p:nvSpPr>
                <p:cNvPr id="14361" name="Rectangle 10"/>
                <p:cNvSpPr>
                  <a:spLocks noChangeArrowheads="1"/>
                </p:cNvSpPr>
                <p:nvPr/>
              </p:nvSpPr>
              <p:spPr bwMode="auto">
                <a:xfrm>
                  <a:off x="2548" y="1708"/>
                  <a:ext cx="1584"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l-GR" altLang="en-US" sz="2200" b="1">
                      <a:cs typeface="Times New Roman" panose="02020603050405020304" pitchFamily="18" charset="0"/>
                    </a:rPr>
                    <a:t>20-25 μέχρι 35-40</a:t>
                  </a:r>
                  <a:endParaRPr lang="el-GR" altLang="en-US" sz="1200">
                    <a:cs typeface="Times New Roman" panose="02020603050405020304" pitchFamily="18" charset="0"/>
                  </a:endParaRPr>
                </a:p>
                <a:p>
                  <a:pPr algn="ctr"/>
                  <a:endParaRPr lang="el-GR" altLang="en-US"/>
                </a:p>
              </p:txBody>
            </p:sp>
            <p:sp>
              <p:nvSpPr>
                <p:cNvPr id="14362" name="Rectangle 29"/>
                <p:cNvSpPr>
                  <a:spLocks noChangeArrowheads="1"/>
                </p:cNvSpPr>
                <p:nvPr/>
              </p:nvSpPr>
              <p:spPr bwMode="auto">
                <a:xfrm>
                  <a:off x="2505" y="1708"/>
                  <a:ext cx="1670" cy="499"/>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49" name="Group 32"/>
              <p:cNvGrpSpPr>
                <a:grpSpLocks/>
              </p:cNvGrpSpPr>
              <p:nvPr/>
            </p:nvGrpSpPr>
            <p:grpSpPr bwMode="auto">
              <a:xfrm>
                <a:off x="0" y="2207"/>
                <a:ext cx="2505" cy="499"/>
                <a:chOff x="0" y="2207"/>
                <a:chExt cx="2505" cy="499"/>
              </a:xfrm>
            </p:grpSpPr>
            <p:sp>
              <p:nvSpPr>
                <p:cNvPr id="14359" name="Rectangle 11"/>
                <p:cNvSpPr>
                  <a:spLocks noChangeArrowheads="1"/>
                </p:cNvSpPr>
                <p:nvPr/>
              </p:nvSpPr>
              <p:spPr bwMode="auto">
                <a:xfrm>
                  <a:off x="43" y="2207"/>
                  <a:ext cx="2419"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n-US" sz="2200" b="1">
                      <a:cs typeface="Times New Roman" panose="02020603050405020304" pitchFamily="18" charset="0"/>
                    </a:rPr>
                    <a:t>Βαριά Νοητική Υστέρηση</a:t>
                  </a:r>
                  <a:endParaRPr lang="el-GR" altLang="en-US" sz="1200">
                    <a:cs typeface="Times New Roman" panose="02020603050405020304" pitchFamily="18" charset="0"/>
                  </a:endParaRPr>
                </a:p>
                <a:p>
                  <a:endParaRPr lang="el-GR" altLang="en-US"/>
                </a:p>
              </p:txBody>
            </p:sp>
            <p:sp>
              <p:nvSpPr>
                <p:cNvPr id="14360" name="Rectangle 31"/>
                <p:cNvSpPr>
                  <a:spLocks noChangeArrowheads="1"/>
                </p:cNvSpPr>
                <p:nvPr/>
              </p:nvSpPr>
              <p:spPr bwMode="auto">
                <a:xfrm>
                  <a:off x="0" y="2207"/>
                  <a:ext cx="2505" cy="499"/>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50" name="Group 34"/>
              <p:cNvGrpSpPr>
                <a:grpSpLocks/>
              </p:cNvGrpSpPr>
              <p:nvPr/>
            </p:nvGrpSpPr>
            <p:grpSpPr bwMode="auto">
              <a:xfrm>
                <a:off x="2505" y="2207"/>
                <a:ext cx="1670" cy="499"/>
                <a:chOff x="2505" y="2207"/>
                <a:chExt cx="1670" cy="499"/>
              </a:xfrm>
            </p:grpSpPr>
            <p:sp>
              <p:nvSpPr>
                <p:cNvPr id="14357" name="Rectangle 12"/>
                <p:cNvSpPr>
                  <a:spLocks noChangeArrowheads="1"/>
                </p:cNvSpPr>
                <p:nvPr/>
              </p:nvSpPr>
              <p:spPr bwMode="auto">
                <a:xfrm>
                  <a:off x="2548" y="2207"/>
                  <a:ext cx="1584"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l-GR" altLang="en-US" sz="2200" b="1">
                      <a:cs typeface="Times New Roman" panose="02020603050405020304" pitchFamily="18" charset="0"/>
                    </a:rPr>
                    <a:t>Κάτω από 20-25</a:t>
                  </a:r>
                  <a:endParaRPr lang="el-GR" altLang="en-US" sz="1200">
                    <a:cs typeface="Times New Roman" panose="02020603050405020304" pitchFamily="18" charset="0"/>
                  </a:endParaRPr>
                </a:p>
                <a:p>
                  <a:pPr algn="ctr"/>
                  <a:endParaRPr lang="el-GR" altLang="en-US"/>
                </a:p>
              </p:txBody>
            </p:sp>
            <p:sp>
              <p:nvSpPr>
                <p:cNvPr id="14358" name="Rectangle 33"/>
                <p:cNvSpPr>
                  <a:spLocks noChangeArrowheads="1"/>
                </p:cNvSpPr>
                <p:nvPr/>
              </p:nvSpPr>
              <p:spPr bwMode="auto">
                <a:xfrm>
                  <a:off x="2505" y="2207"/>
                  <a:ext cx="1670" cy="499"/>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51" name="Group 36"/>
              <p:cNvGrpSpPr>
                <a:grpSpLocks/>
              </p:cNvGrpSpPr>
              <p:nvPr/>
            </p:nvGrpSpPr>
            <p:grpSpPr bwMode="auto">
              <a:xfrm>
                <a:off x="0" y="2706"/>
                <a:ext cx="2505" cy="710"/>
                <a:chOff x="0" y="2706"/>
                <a:chExt cx="2505" cy="710"/>
              </a:xfrm>
            </p:grpSpPr>
            <p:sp>
              <p:nvSpPr>
                <p:cNvPr id="14355" name="Rectangle 13"/>
                <p:cNvSpPr>
                  <a:spLocks noChangeArrowheads="1"/>
                </p:cNvSpPr>
                <p:nvPr/>
              </p:nvSpPr>
              <p:spPr bwMode="auto">
                <a:xfrm>
                  <a:off x="2156" y="2712"/>
                  <a:ext cx="327" cy="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l-GR" altLang="en-US" sz="1200" dirty="0">
                    <a:cs typeface="Times New Roman" panose="02020603050405020304" pitchFamily="18" charset="0"/>
                  </a:endParaRPr>
                </a:p>
              </p:txBody>
            </p:sp>
            <p:sp>
              <p:nvSpPr>
                <p:cNvPr id="14356" name="Rectangle 35"/>
                <p:cNvSpPr>
                  <a:spLocks noChangeArrowheads="1"/>
                </p:cNvSpPr>
                <p:nvPr/>
              </p:nvSpPr>
              <p:spPr bwMode="auto">
                <a:xfrm>
                  <a:off x="0" y="2706"/>
                  <a:ext cx="2505" cy="71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4352" name="Group 38"/>
              <p:cNvGrpSpPr>
                <a:grpSpLocks/>
              </p:cNvGrpSpPr>
              <p:nvPr/>
            </p:nvGrpSpPr>
            <p:grpSpPr bwMode="auto">
              <a:xfrm>
                <a:off x="2505" y="2706"/>
                <a:ext cx="1670" cy="710"/>
                <a:chOff x="2505" y="2706"/>
                <a:chExt cx="1670" cy="710"/>
              </a:xfrm>
            </p:grpSpPr>
            <p:sp>
              <p:nvSpPr>
                <p:cNvPr id="14353" name="Rectangle 14"/>
                <p:cNvSpPr>
                  <a:spLocks noChangeArrowheads="1"/>
                </p:cNvSpPr>
                <p:nvPr/>
              </p:nvSpPr>
              <p:spPr bwMode="auto">
                <a:xfrm>
                  <a:off x="2548" y="2706"/>
                  <a:ext cx="1584"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l-GR" altLang="en-US" sz="2200" b="1">
                      <a:cs typeface="Times New Roman" panose="02020603050405020304" pitchFamily="18" charset="0"/>
                    </a:rPr>
                    <a:t>-</a:t>
                  </a:r>
                  <a:endParaRPr lang="el-GR" altLang="en-US" sz="1200">
                    <a:cs typeface="Times New Roman" panose="02020603050405020304" pitchFamily="18" charset="0"/>
                  </a:endParaRPr>
                </a:p>
                <a:p>
                  <a:pPr algn="ctr"/>
                  <a:endParaRPr lang="el-GR" altLang="en-US"/>
                </a:p>
              </p:txBody>
            </p:sp>
            <p:sp>
              <p:nvSpPr>
                <p:cNvPr id="14354" name="Rectangle 37"/>
                <p:cNvSpPr>
                  <a:spLocks noChangeArrowheads="1"/>
                </p:cNvSpPr>
                <p:nvPr/>
              </p:nvSpPr>
              <p:spPr bwMode="auto">
                <a:xfrm>
                  <a:off x="2505" y="2706"/>
                  <a:ext cx="1670" cy="71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sp>
          <p:nvSpPr>
            <p:cNvPr id="14340" name="Rectangle 40"/>
            <p:cNvSpPr>
              <a:spLocks noChangeArrowheads="1"/>
            </p:cNvSpPr>
            <p:nvPr/>
          </p:nvSpPr>
          <p:spPr bwMode="auto">
            <a:xfrm>
              <a:off x="-3" y="-3"/>
              <a:ext cx="4181" cy="342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spTree>
    <p:extLst>
      <p:ext uri="{BB962C8B-B14F-4D97-AF65-F5344CB8AC3E}">
        <p14:creationId xmlns:p14="http://schemas.microsoft.com/office/powerpoint/2010/main" val="27488649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3"/>
          <p:cNvSpPr>
            <a:spLocks noGrp="1" noChangeArrowheads="1"/>
          </p:cNvSpPr>
          <p:nvPr>
            <p:ph idx="1"/>
          </p:nvPr>
        </p:nvSpPr>
        <p:spPr>
          <a:xfrm>
            <a:off x="333829" y="1828800"/>
            <a:ext cx="11495314" cy="4419600"/>
          </a:xfrm>
        </p:spPr>
        <p:txBody>
          <a:bodyPr>
            <a:normAutofit/>
          </a:bodyPr>
          <a:lstStyle/>
          <a:p>
            <a:pPr algn="just" eaLnBrk="1" hangingPunct="1">
              <a:lnSpc>
                <a:spcPct val="90000"/>
              </a:lnSpc>
            </a:pPr>
            <a:r>
              <a:rPr lang="el-GR" altLang="en-US" dirty="0">
                <a:cs typeface="Times New Roman" panose="02020603050405020304" pitchFamily="18" charset="0"/>
              </a:rPr>
              <a:t>Μειωμένη ικανότητα να κατανοήσουν την απελπισία που τους προκαλούν οι υπερβολικές κοινωνικές απαιτήσεις και ο αποκλεισμός τους από την κοινωνική ζωή.</a:t>
            </a:r>
          </a:p>
          <a:p>
            <a:pPr algn="just" eaLnBrk="1" hangingPunct="1">
              <a:lnSpc>
                <a:spcPct val="90000"/>
              </a:lnSpc>
            </a:pPr>
            <a:r>
              <a:rPr lang="el-GR" altLang="en-US" dirty="0">
                <a:cs typeface="Times New Roman" panose="02020603050405020304" pitchFamily="18" charset="0"/>
              </a:rPr>
              <a:t>Έλλειψη κρίσης και ευπιστία, με αποτέλεσμα να οδηγούνται σε προβληματικές καταστάσεις από άλλους</a:t>
            </a:r>
            <a:r>
              <a:rPr lang="el-GR" altLang="en-US" dirty="0"/>
              <a:t>.</a:t>
            </a:r>
          </a:p>
          <a:p>
            <a:pPr algn="just" eaLnBrk="1" hangingPunct="1">
              <a:lnSpc>
                <a:spcPct val="90000"/>
              </a:lnSpc>
            </a:pPr>
            <a:r>
              <a:rPr lang="el-GR" altLang="en-US" dirty="0">
                <a:cs typeface="Times New Roman" panose="02020603050405020304" pitchFamily="18" charset="0"/>
              </a:rPr>
              <a:t>Διαταραχές προσωπικότητας,</a:t>
            </a:r>
            <a:r>
              <a:rPr lang="el-GR" altLang="en-US" dirty="0"/>
              <a:t> </a:t>
            </a:r>
            <a:r>
              <a:rPr lang="el-GR" altLang="en-US" dirty="0" err="1">
                <a:cs typeface="Times New Roman" panose="02020603050405020304" pitchFamily="18" charset="0"/>
              </a:rPr>
              <a:t>δυσπροσαρμοστική</a:t>
            </a:r>
            <a:r>
              <a:rPr lang="el-GR" altLang="en-US" dirty="0">
                <a:cs typeface="Times New Roman" panose="02020603050405020304" pitchFamily="18" charset="0"/>
              </a:rPr>
              <a:t> συμπεριφορά (επιθετική ή </a:t>
            </a:r>
            <a:r>
              <a:rPr lang="el-GR" altLang="en-US" dirty="0" err="1">
                <a:cs typeface="Times New Roman" panose="02020603050405020304" pitchFamily="18" charset="0"/>
              </a:rPr>
              <a:t>αυτοτραυματική</a:t>
            </a:r>
            <a:r>
              <a:rPr lang="el-GR" altLang="en-US" dirty="0">
                <a:cs typeface="Times New Roman" panose="02020603050405020304" pitchFamily="18" charset="0"/>
              </a:rPr>
              <a:t>, παθητική, εξαρτημένη συμπεριφορά</a:t>
            </a:r>
            <a:r>
              <a:rPr lang="el-GR" altLang="en-US" dirty="0"/>
              <a:t>).</a:t>
            </a:r>
          </a:p>
        </p:txBody>
      </p:sp>
      <p:sp>
        <p:nvSpPr>
          <p:cNvPr id="32770" name="Rectangle 2"/>
          <p:cNvSpPr>
            <a:spLocks noGrp="1" noChangeArrowheads="1"/>
          </p:cNvSpPr>
          <p:nvPr>
            <p:ph type="title"/>
          </p:nvPr>
        </p:nvSpPr>
        <p:spPr>
          <a:xfrm>
            <a:off x="449943" y="381000"/>
            <a:ext cx="9684657" cy="1295400"/>
          </a:xfrm>
        </p:spPr>
        <p:txBody>
          <a:bodyPr>
            <a:normAutofit fontScale="90000"/>
          </a:bodyPr>
          <a:lstStyle/>
          <a:p>
            <a:pPr eaLnBrk="1" hangingPunct="1"/>
            <a:r>
              <a:rPr lang="el-GR" altLang="en-US" dirty="0" err="1">
                <a:effectLst>
                  <a:outerShdw blurRad="38100" dist="38100" dir="2700000" algn="tl">
                    <a:srgbClr val="000000">
                      <a:alpha val="43137"/>
                    </a:srgbClr>
                  </a:outerShdw>
                </a:effectLst>
                <a:cs typeface="Times New Roman" panose="02020603050405020304" pitchFamily="18" charset="0"/>
              </a:rPr>
              <a:t>Συνοδά</a:t>
            </a:r>
            <a:r>
              <a:rPr lang="el-GR" altLang="en-US" dirty="0">
                <a:effectLst>
                  <a:outerShdw blurRad="38100" dist="38100" dir="2700000" algn="tl">
                    <a:srgbClr val="000000">
                      <a:alpha val="43137"/>
                    </a:srgbClr>
                  </a:outerShdw>
                </a:effectLst>
                <a:cs typeface="Times New Roman" panose="02020603050405020304" pitchFamily="18" charset="0"/>
              </a:rPr>
              <a:t> συμπτώματα και διαταραχές της ν</a:t>
            </a:r>
            <a:r>
              <a:rPr lang="el-GR" altLang="en-US" dirty="0">
                <a:effectLst>
                  <a:outerShdw blurRad="38100" dist="38100" dir="2700000" algn="tl">
                    <a:srgbClr val="000000">
                      <a:alpha val="43137"/>
                    </a:srgbClr>
                  </a:outerShdw>
                </a:effectLst>
              </a:rPr>
              <a:t>α</a:t>
            </a:r>
            <a:endParaRPr lang="el-GR" altLang="en-US" dirty="0">
              <a:effectLst>
                <a:outerShdw blurRad="38100" dist="38100" dir="2700000" algn="tl">
                  <a:srgbClr val="000000">
                    <a:alpha val="43137"/>
                  </a:srgbClr>
                </a:outerShdw>
              </a:effectLst>
              <a:cs typeface="Times New Roman" panose="02020603050405020304" pitchFamily="18" charset="0"/>
            </a:endParaRPr>
          </a:p>
        </p:txBody>
      </p:sp>
    </p:spTree>
    <p:extLst>
      <p:ext uri="{BB962C8B-B14F-4D97-AF65-F5344CB8AC3E}">
        <p14:creationId xmlns:p14="http://schemas.microsoft.com/office/powerpoint/2010/main" val="2388620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027">
                                            <p:txEl>
                                              <p:pRg st="1" end="1"/>
                                            </p:txEl>
                                          </p:spTgt>
                                        </p:tgtEl>
                                        <p:attrNameLst>
                                          <p:attrName>style.visibility</p:attrName>
                                        </p:attrNameLst>
                                      </p:cBhvr>
                                      <p:to>
                                        <p:strVal val="visible"/>
                                      </p:to>
                                    </p:set>
                                    <p:anim calcmode="lin" valueType="num">
                                      <p:cBhvr additive="base">
                                        <p:cTn id="13"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027">
                                            <p:txEl>
                                              <p:pRg st="2" end="2"/>
                                            </p:txEl>
                                          </p:spTgt>
                                        </p:tgtEl>
                                        <p:attrNameLst>
                                          <p:attrName>style.visibility</p:attrName>
                                        </p:attrNameLst>
                                      </p:cBhvr>
                                      <p:to>
                                        <p:strVal val="visible"/>
                                      </p:to>
                                    </p:set>
                                    <p:anim calcmode="lin" valueType="num">
                                      <p:cBhvr additive="base">
                                        <p:cTn id="19"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7">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64457" y="1676400"/>
            <a:ext cx="10697029" cy="4724400"/>
          </a:xfrm>
        </p:spPr>
        <p:txBody>
          <a:bodyPr/>
          <a:lstStyle/>
          <a:p>
            <a:pPr algn="just" eaLnBrk="1" hangingPunct="1"/>
            <a:r>
              <a:rPr lang="el-GR" altLang="en-US" dirty="0">
                <a:cs typeface="Times New Roman" panose="02020603050405020304" pitchFamily="18" charset="0"/>
              </a:rPr>
              <a:t>Διάσπαση προσοχής/ </a:t>
            </a:r>
            <a:r>
              <a:rPr lang="el-GR" altLang="en-US" dirty="0" err="1">
                <a:cs typeface="Times New Roman" panose="02020603050405020304" pitchFamily="18" charset="0"/>
              </a:rPr>
              <a:t>Υπερκινητικότητα</a:t>
            </a:r>
            <a:endParaRPr lang="el-GR" altLang="en-US" dirty="0">
              <a:cs typeface="Times New Roman" panose="02020603050405020304" pitchFamily="18" charset="0"/>
            </a:endParaRPr>
          </a:p>
          <a:p>
            <a:pPr algn="just" eaLnBrk="1" hangingPunct="1"/>
            <a:r>
              <a:rPr lang="el-GR" altLang="en-US" dirty="0">
                <a:cs typeface="Times New Roman" panose="02020603050405020304" pitchFamily="18" charset="0"/>
              </a:rPr>
              <a:t>Διαταραχές στη διάθεση (καταθλιπτικές ή μανιοκαταθλιπτικές διαταραχές)</a:t>
            </a:r>
          </a:p>
          <a:p>
            <a:pPr algn="just" eaLnBrk="1" hangingPunct="1"/>
            <a:r>
              <a:rPr lang="el-GR" altLang="en-US" dirty="0">
                <a:cs typeface="Times New Roman" panose="02020603050405020304" pitchFamily="18" charset="0"/>
              </a:rPr>
              <a:t>Επιληπτικές κρίσεις (ανάλογα με τη σοβαρότητα της νοητικής καθυστέρησης): Η επιληψία είναι μια χρόνια νευρολογική ασθένεια που χαρακτηρίζεται από επαναληπτικές κρίσεις σπασμών, που οφείλονται σε υπερβολική ή αφύσικη δραστηριότητα του συνόλου ή ενός μέρους των εγκεφαλικών νευρώνων.</a:t>
            </a:r>
          </a:p>
          <a:p>
            <a:pPr eaLnBrk="1" hangingPunct="1"/>
            <a:endParaRPr lang="el-GR" altLang="en-US" dirty="0"/>
          </a:p>
        </p:txBody>
      </p:sp>
      <p:sp>
        <p:nvSpPr>
          <p:cNvPr id="33794" name="Rectangle 2"/>
          <p:cNvSpPr>
            <a:spLocks noGrp="1" noChangeArrowheads="1"/>
          </p:cNvSpPr>
          <p:nvPr>
            <p:ph type="title"/>
          </p:nvPr>
        </p:nvSpPr>
        <p:spPr>
          <a:xfrm>
            <a:off x="275771" y="304800"/>
            <a:ext cx="11364686" cy="1524000"/>
          </a:xfrm>
        </p:spPr>
        <p:txBody>
          <a:bodyPr/>
          <a:lstStyle/>
          <a:p>
            <a:pPr eaLnBrk="1" hangingPunct="1"/>
            <a:r>
              <a:rPr lang="el-GR" altLang="en-US" dirty="0" err="1">
                <a:effectLst>
                  <a:outerShdw blurRad="38100" dist="38100" dir="2700000" algn="tl">
                    <a:srgbClr val="000000">
                      <a:alpha val="43137"/>
                    </a:srgbClr>
                  </a:outerShdw>
                </a:effectLst>
                <a:cs typeface="Times New Roman" panose="02020603050405020304" pitchFamily="18" charset="0"/>
              </a:rPr>
              <a:t>Συνοδά</a:t>
            </a:r>
            <a:r>
              <a:rPr lang="el-GR" altLang="en-US" dirty="0">
                <a:effectLst>
                  <a:outerShdw blurRad="38100" dist="38100" dir="2700000" algn="tl">
                    <a:srgbClr val="000000">
                      <a:alpha val="43137"/>
                    </a:srgbClr>
                  </a:outerShdw>
                </a:effectLst>
                <a:cs typeface="Times New Roman" panose="02020603050405020304" pitchFamily="18" charset="0"/>
              </a:rPr>
              <a:t> συμπτώματα και διαταραχές της ν</a:t>
            </a:r>
            <a:r>
              <a:rPr lang="el-GR" altLang="en-US" dirty="0">
                <a:effectLst>
                  <a:outerShdw blurRad="38100" dist="38100" dir="2700000" algn="tl">
                    <a:srgbClr val="000000">
                      <a:alpha val="43137"/>
                    </a:srgbClr>
                  </a:outerShdw>
                </a:effectLst>
              </a:rPr>
              <a:t>α</a:t>
            </a:r>
          </a:p>
        </p:txBody>
      </p:sp>
    </p:spTree>
    <p:extLst>
      <p:ext uri="{BB962C8B-B14F-4D97-AF65-F5344CB8AC3E}">
        <p14:creationId xmlns:p14="http://schemas.microsoft.com/office/powerpoint/2010/main" val="15010158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lstStyle/>
          <a:p>
            <a:pPr algn="just" eaLnBrk="1" hangingPunct="1">
              <a:lnSpc>
                <a:spcPct val="90000"/>
              </a:lnSpc>
            </a:pPr>
            <a:r>
              <a:rPr lang="el-GR" altLang="en-US">
                <a:cs typeface="Times New Roman" panose="02020603050405020304" pitchFamily="18" charset="0"/>
              </a:rPr>
              <a:t>Ψυχώσεις. Τα σχιζοφρενικά σύνδρομα είναι τα συνηθέστερα εμφανιζόμενα (συγχέουν το πραγματικό με το φανταστικό και εμφανίζουν ψευδαισθήσεις, παραληρήματα, διαταραχές στο συναίσθημα και στη συμπεριφορά)</a:t>
            </a:r>
            <a:r>
              <a:rPr lang="el-GR" altLang="en-US"/>
              <a:t>.</a:t>
            </a:r>
          </a:p>
          <a:p>
            <a:pPr algn="just" eaLnBrk="1" hangingPunct="1">
              <a:lnSpc>
                <a:spcPct val="90000"/>
              </a:lnSpc>
            </a:pPr>
            <a:r>
              <a:rPr lang="el-GR" altLang="en-US">
                <a:cs typeface="Times New Roman" panose="02020603050405020304" pitchFamily="18" charset="0"/>
              </a:rPr>
              <a:t>Διάφορες οπτικές, ακουστικές, νευρομυϊκές, ψυχοκινητικές και αισθητικοκινητικές διαταραχές</a:t>
            </a:r>
            <a:r>
              <a:rPr lang="el-GR" altLang="en-US"/>
              <a:t>.</a:t>
            </a:r>
          </a:p>
          <a:p>
            <a:pPr algn="just" eaLnBrk="1" hangingPunct="1">
              <a:lnSpc>
                <a:spcPct val="90000"/>
              </a:lnSpc>
            </a:pPr>
            <a:r>
              <a:rPr lang="el-GR" altLang="en-US">
                <a:cs typeface="Times New Roman" panose="02020603050405020304" pitchFamily="18" charset="0"/>
              </a:rPr>
              <a:t>Στοιχεία στερεότυπης ή αυτιστικής συμπεριφοράς</a:t>
            </a:r>
            <a:r>
              <a:rPr lang="el-GR" altLang="en-US"/>
              <a:t>.</a:t>
            </a:r>
          </a:p>
          <a:p>
            <a:pPr eaLnBrk="1" hangingPunct="1">
              <a:lnSpc>
                <a:spcPct val="90000"/>
              </a:lnSpc>
            </a:pPr>
            <a:endParaRPr lang="el-GR" altLang="en-US"/>
          </a:p>
        </p:txBody>
      </p:sp>
      <p:sp>
        <p:nvSpPr>
          <p:cNvPr id="34818" name="Rectangle 2"/>
          <p:cNvSpPr>
            <a:spLocks noGrp="1" noChangeArrowheads="1"/>
          </p:cNvSpPr>
          <p:nvPr>
            <p:ph type="title"/>
          </p:nvPr>
        </p:nvSpPr>
        <p:spPr/>
        <p:txBody>
          <a:bodyPr>
            <a:normAutofit fontScale="90000"/>
          </a:bodyPr>
          <a:lstStyle/>
          <a:p>
            <a:pPr eaLnBrk="1" hangingPunct="1"/>
            <a:r>
              <a:rPr lang="el-GR" altLang="en-US" dirty="0" err="1">
                <a:effectLst>
                  <a:outerShdw blurRad="38100" dist="38100" dir="2700000" algn="tl">
                    <a:srgbClr val="000000">
                      <a:alpha val="43137"/>
                    </a:srgbClr>
                  </a:outerShdw>
                </a:effectLst>
                <a:cs typeface="Times New Roman" panose="02020603050405020304" pitchFamily="18" charset="0"/>
              </a:rPr>
              <a:t>Συνοδά</a:t>
            </a:r>
            <a:r>
              <a:rPr lang="el-GR" altLang="en-US" b="1" dirty="0">
                <a:cs typeface="Times New Roman" panose="02020603050405020304" pitchFamily="18" charset="0"/>
              </a:rPr>
              <a:t> συμπτώματα και διαταραχές της ν</a:t>
            </a:r>
            <a:r>
              <a:rPr lang="el-GR" altLang="en-US" b="1" dirty="0"/>
              <a:t>α</a:t>
            </a:r>
            <a:endParaRPr lang="el-GR" altLang="en-US" b="1" dirty="0">
              <a:cs typeface="Times New Roman" panose="02020603050405020304" pitchFamily="18" charset="0"/>
            </a:endParaRPr>
          </a:p>
        </p:txBody>
      </p:sp>
    </p:spTree>
    <p:extLst>
      <p:ext uri="{BB962C8B-B14F-4D97-AF65-F5344CB8AC3E}">
        <p14:creationId xmlns:p14="http://schemas.microsoft.com/office/powerpoint/2010/main" val="36978459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580629"/>
            <a:ext cx="10515600" cy="4667477"/>
          </a:xfrm>
        </p:spPr>
        <p:txBody>
          <a:bodyPr>
            <a:normAutofit fontScale="85000" lnSpcReduction="10000"/>
          </a:bodyPr>
          <a:lstStyle/>
          <a:p>
            <a:pPr lvl="0" algn="just">
              <a:lnSpc>
                <a:spcPct val="150000"/>
              </a:lnSpc>
            </a:pPr>
            <a:r>
              <a:rPr lang="el-GR" dirty="0"/>
              <a:t>οι </a:t>
            </a:r>
            <a:r>
              <a:rPr lang="el-GR" i="1" dirty="0"/>
              <a:t>όροι</a:t>
            </a:r>
            <a:r>
              <a:rPr lang="el-GR" dirty="0"/>
              <a:t> α) χρησιμοποιούνται για να διευκολύνουν την επικοινωνία, β) συμβάλουν θετικά στην παρουσίαση των ατόμων με αναπηρία, γ) περιλαμβάνουν σημερινή γνώση και είναι πιθανόν να περιλαμβάνουν μελλοντική γνώση, δ) ονομάζουν αυτό και τίποτε άλλο και </a:t>
            </a:r>
            <a:endParaRPr lang="en-US" dirty="0"/>
          </a:p>
          <a:p>
            <a:pPr lvl="0" algn="just">
              <a:lnSpc>
                <a:spcPct val="150000"/>
              </a:lnSpc>
            </a:pPr>
            <a:r>
              <a:rPr lang="el-GR" dirty="0"/>
              <a:t>οι </a:t>
            </a:r>
            <a:r>
              <a:rPr lang="el-GR" i="1" dirty="0"/>
              <a:t>ορισμοί</a:t>
            </a:r>
            <a:r>
              <a:rPr lang="el-GR" dirty="0"/>
              <a:t> α) είναι σταθεροί με ένα επιθυμητό θεωρητικό πλαίσιο, β) ορίζουν κάτι το οποίο είναι και όχι κάτι το οποίο δεν είναι, γ) προσδιορίζουν τα όρια του όρου, δηλαδή, ποιος ή τι βρίσκεται μέσα στα όρια ή τι βρίσκεται έξω από τα όρια. </a:t>
            </a:r>
            <a:endParaRPr lang="en-US" dirty="0"/>
          </a:p>
          <a:p>
            <a:endParaRPr lang="en-US" dirty="0"/>
          </a:p>
        </p:txBody>
      </p:sp>
      <p:sp>
        <p:nvSpPr>
          <p:cNvPr id="2" name="Τίτλος 1"/>
          <p:cNvSpPr>
            <a:spLocks noGrp="1"/>
          </p:cNvSpPr>
          <p:nvPr>
            <p:ph type="title"/>
          </p:nvPr>
        </p:nvSpPr>
        <p:spPr>
          <a:xfrm>
            <a:off x="943131" y="294565"/>
            <a:ext cx="10515600" cy="1325563"/>
          </a:xfrm>
        </p:spPr>
        <p:txBody>
          <a:bodyPr/>
          <a:lstStyle/>
          <a:p>
            <a:r>
              <a:rPr lang="el-GR" dirty="0">
                <a:effectLst>
                  <a:outerShdw blurRad="38100" dist="38100" dir="2700000" algn="tl">
                    <a:srgbClr val="000000">
                      <a:alpha val="43137"/>
                    </a:srgbClr>
                  </a:outerShdw>
                </a:effectLst>
              </a:rPr>
              <a:t>Νοητική Καθυστέρηση ή Αναπηρία?</a:t>
            </a:r>
            <a:endParaRPr lang="en-US" dirty="0"/>
          </a:p>
        </p:txBody>
      </p:sp>
    </p:spTree>
    <p:extLst>
      <p:ext uri="{BB962C8B-B14F-4D97-AF65-F5344CB8AC3E}">
        <p14:creationId xmlns:p14="http://schemas.microsoft.com/office/powerpoint/2010/main" val="2423670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377371" y="1825625"/>
            <a:ext cx="10976429" cy="4351338"/>
          </a:xfrm>
        </p:spPr>
        <p:txBody>
          <a:bodyPr/>
          <a:lstStyle/>
          <a:p>
            <a:pPr algn="just" eaLnBrk="1" hangingPunct="1">
              <a:lnSpc>
                <a:spcPct val="90000"/>
              </a:lnSpc>
            </a:pPr>
            <a:r>
              <a:rPr lang="el-GR" altLang="en-US" dirty="0"/>
              <a:t>Ειδικές μ</a:t>
            </a:r>
            <a:r>
              <a:rPr lang="el-GR" altLang="en-US" dirty="0">
                <a:cs typeface="Times New Roman" panose="02020603050405020304" pitchFamily="18" charset="0"/>
              </a:rPr>
              <a:t>αθησιακές δυσκολίες: Δυσκολίες σε κάποια συγκεκριμένη ακαδημαϊκή δεξιότητα π.χ. ανάγνωση, γραφή, μαθηματικά. Σε καμία περίπτωση όταν γίνεται λόγος για ειδικές μαθησιακές δυσκολίες δεν συνυπάρχει η νοητική καθυστέρηση</a:t>
            </a:r>
            <a:r>
              <a:rPr lang="el-GR" altLang="en-US" dirty="0"/>
              <a:t>.</a:t>
            </a:r>
          </a:p>
          <a:p>
            <a:pPr algn="just" eaLnBrk="1" hangingPunct="1">
              <a:lnSpc>
                <a:spcPct val="90000"/>
              </a:lnSpc>
            </a:pPr>
            <a:r>
              <a:rPr lang="el-GR" altLang="en-US" dirty="0">
                <a:cs typeface="Times New Roman" panose="02020603050405020304" pitchFamily="18" charset="0"/>
              </a:rPr>
              <a:t>Διάχυτες αναπτυξιακές διαταραχές: Εδώ υπάρχει ποιοτική έκπτωση στην ανάπτυξη διαπροσωπικής επικοινωνίας καθώς και λεκτικών και μη λεκτικών δεξιοτήτων. Ένα ποσοστό αυτών των ατόμων (75%) εμφανίζουν νοητική καθυστέρηση</a:t>
            </a:r>
            <a:r>
              <a:rPr lang="el-GR" altLang="en-US" dirty="0"/>
              <a:t>.</a:t>
            </a:r>
          </a:p>
        </p:txBody>
      </p:sp>
      <p:sp>
        <p:nvSpPr>
          <p:cNvPr id="35842" name="Rectangle 2"/>
          <p:cNvSpPr>
            <a:spLocks noGrp="1" noChangeArrowheads="1"/>
          </p:cNvSpPr>
          <p:nvPr>
            <p:ph type="title"/>
          </p:nvPr>
        </p:nvSpPr>
        <p:spPr>
          <a:xfrm>
            <a:off x="377371" y="365125"/>
            <a:ext cx="10976429" cy="1325563"/>
          </a:xfrm>
        </p:spPr>
        <p:txBody>
          <a:bodyPr>
            <a:normAutofit fontScale="90000"/>
          </a:bodyPr>
          <a:lstStyle/>
          <a:p>
            <a:pPr algn="just" eaLnBrk="1" hangingPunct="1"/>
            <a:r>
              <a:rPr lang="el-GR" altLang="en-US" dirty="0">
                <a:effectLst>
                  <a:outerShdw blurRad="38100" dist="38100" dir="2700000" algn="tl">
                    <a:srgbClr val="000000">
                      <a:alpha val="43137"/>
                    </a:srgbClr>
                  </a:outerShdw>
                </a:effectLst>
                <a:cs typeface="Times New Roman" panose="02020603050405020304" pitchFamily="18" charset="0"/>
              </a:rPr>
              <a:t>Διαφορική διάγνωση της νοητικής αναπηρίας </a:t>
            </a:r>
          </a:p>
        </p:txBody>
      </p:sp>
    </p:spTree>
    <p:extLst>
      <p:ext uri="{BB962C8B-B14F-4D97-AF65-F5344CB8AC3E}">
        <p14:creationId xmlns:p14="http://schemas.microsoft.com/office/powerpoint/2010/main" val="29947693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additive="base">
                                        <p:cTn id="13"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9">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290286" y="1825625"/>
            <a:ext cx="11063514" cy="4351338"/>
          </a:xfrm>
        </p:spPr>
        <p:txBody>
          <a:bodyPr/>
          <a:lstStyle/>
          <a:p>
            <a:pPr algn="just" eaLnBrk="1" hangingPunct="1">
              <a:lnSpc>
                <a:spcPct val="90000"/>
              </a:lnSpc>
            </a:pPr>
            <a:r>
              <a:rPr lang="el-GR" altLang="en-US" dirty="0">
                <a:cs typeface="Times New Roman" panose="02020603050405020304" pitchFamily="18" charset="0"/>
              </a:rPr>
              <a:t>Άνοια: Η έκπτωση των νοητικών λειτουργιών εμφανίζεται μετά την περίοδο ανάπτυξης (16-18 ετών)</a:t>
            </a:r>
            <a:r>
              <a:rPr lang="el-GR" altLang="en-US" dirty="0"/>
              <a:t>.</a:t>
            </a:r>
          </a:p>
          <a:p>
            <a:pPr algn="just" eaLnBrk="1" hangingPunct="1">
              <a:lnSpc>
                <a:spcPct val="90000"/>
              </a:lnSpc>
            </a:pPr>
            <a:r>
              <a:rPr lang="el-GR" altLang="en-US" dirty="0">
                <a:cs typeface="Times New Roman" panose="02020603050405020304" pitchFamily="18" charset="0"/>
              </a:rPr>
              <a:t>Οριακή νοημοσύνη: Δείκτης νοημοσύνης 71-84. Για να χαρακτηρισθεί το άτομο με το συγκεκριμένο δείκτη νοημοσύνης ως άτομο με νοητική καθυστέρηση θα πρέπει να υπάρχουν σημαντικά ελλείμματα στην προσαρμοστική συμπεριφορά και να αξιολογηθούν και κάποια άλλα κριτήρια.</a:t>
            </a:r>
            <a:endParaRPr lang="el-GR" altLang="en-US" dirty="0"/>
          </a:p>
        </p:txBody>
      </p:sp>
      <p:sp>
        <p:nvSpPr>
          <p:cNvPr id="36866" name="Rectangle 2"/>
          <p:cNvSpPr>
            <a:spLocks noGrp="1" noChangeArrowheads="1"/>
          </p:cNvSpPr>
          <p:nvPr>
            <p:ph type="title"/>
          </p:nvPr>
        </p:nvSpPr>
        <p:spPr>
          <a:xfrm>
            <a:off x="290286" y="500062"/>
            <a:ext cx="10860314" cy="1325563"/>
          </a:xfrm>
        </p:spPr>
        <p:txBody>
          <a:bodyPr>
            <a:normAutofit fontScale="90000"/>
          </a:bodyPr>
          <a:lstStyle/>
          <a:p>
            <a:pPr algn="just" eaLnBrk="1" hangingPunct="1"/>
            <a:r>
              <a:rPr lang="el-GR" altLang="en-US" dirty="0">
                <a:effectLst>
                  <a:outerShdw blurRad="38100" dist="38100" dir="2700000" algn="tl">
                    <a:srgbClr val="000000">
                      <a:alpha val="43137"/>
                    </a:srgbClr>
                  </a:outerShdw>
                </a:effectLst>
                <a:cs typeface="Times New Roman" panose="02020603050405020304" pitchFamily="18" charset="0"/>
              </a:rPr>
              <a:t>Διαφορική διάγνωση της νοητικής αναπηρίας</a:t>
            </a:r>
          </a:p>
        </p:txBody>
      </p:sp>
    </p:spTree>
    <p:extLst>
      <p:ext uri="{BB962C8B-B14F-4D97-AF65-F5344CB8AC3E}">
        <p14:creationId xmlns:p14="http://schemas.microsoft.com/office/powerpoint/2010/main" val="9651842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5843">
                                            <p:txEl>
                                              <p:pRg st="1" end="1"/>
                                            </p:txEl>
                                          </p:spTgt>
                                        </p:tgtEl>
                                        <p:attrNameLst>
                                          <p:attrName>style.visibility</p:attrName>
                                        </p:attrNameLst>
                                      </p:cBhvr>
                                      <p:to>
                                        <p:strVal val="visible"/>
                                      </p:to>
                                    </p:set>
                                    <p:anim calcmode="lin" valueType="num">
                                      <p:cBhvr additive="base">
                                        <p:cTn id="13" dur="5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478972" y="1358222"/>
            <a:ext cx="9876519" cy="4643437"/>
          </a:xfrm>
        </p:spPr>
        <p:txBody>
          <a:bodyPr/>
          <a:lstStyle/>
          <a:p>
            <a:pPr marL="0" indent="0" algn="just" eaLnBrk="1" hangingPunct="1">
              <a:buNone/>
            </a:pPr>
            <a:r>
              <a:rPr lang="el-GR" altLang="en-US" sz="3200" dirty="0">
                <a:cs typeface="Times New Roman" panose="02020603050405020304" pitchFamily="18" charset="0"/>
              </a:rPr>
              <a:t>Στο επίπεδο της πράξης η εξατομικευμένη διδασκαλία απαιτεί </a:t>
            </a:r>
            <a:endParaRPr lang="el-GR" altLang="en-US" sz="3200" dirty="0"/>
          </a:p>
          <a:p>
            <a:pPr lvl="1" algn="just" eaLnBrk="1" hangingPunct="1"/>
            <a:r>
              <a:rPr lang="el-GR" altLang="en-US" sz="2800" dirty="0">
                <a:cs typeface="Times New Roman" panose="02020603050405020304" pitchFamily="18" charset="0"/>
              </a:rPr>
              <a:t>ευλύγιστη διάρθρωση της τάξης, </a:t>
            </a:r>
            <a:endParaRPr lang="el-GR" altLang="en-US" sz="2800" dirty="0"/>
          </a:p>
          <a:p>
            <a:pPr lvl="1" algn="just" eaLnBrk="1" hangingPunct="1"/>
            <a:r>
              <a:rPr lang="el-GR" altLang="en-US" sz="2800" dirty="0">
                <a:cs typeface="Times New Roman" panose="02020603050405020304" pitchFamily="18" charset="0"/>
              </a:rPr>
              <a:t>ανοιχτό σχεδιασμό και </a:t>
            </a:r>
            <a:endParaRPr lang="el-GR" altLang="en-US" sz="2800" dirty="0"/>
          </a:p>
          <a:p>
            <a:pPr lvl="1" algn="just" eaLnBrk="1" hangingPunct="1"/>
            <a:r>
              <a:rPr lang="el-GR" altLang="en-US" sz="2800" dirty="0">
                <a:cs typeface="Times New Roman" panose="02020603050405020304" pitchFamily="18" charset="0"/>
              </a:rPr>
              <a:t>συγκρότηση ομάδων με δημοκρατική δομή, </a:t>
            </a:r>
            <a:endParaRPr lang="el-GR" altLang="en-US" sz="2800" dirty="0"/>
          </a:p>
          <a:p>
            <a:pPr lvl="1" algn="just" eaLnBrk="1" hangingPunct="1">
              <a:buFontTx/>
              <a:buNone/>
            </a:pPr>
            <a:r>
              <a:rPr lang="en-US" altLang="en-US" sz="2800" dirty="0">
                <a:cs typeface="Times New Roman" panose="02020603050405020304" pitchFamily="18" charset="0"/>
              </a:rPr>
              <a:t>	</a:t>
            </a:r>
            <a:r>
              <a:rPr lang="el-GR" altLang="en-US" sz="2800" dirty="0">
                <a:cs typeface="Times New Roman" panose="02020603050405020304" pitchFamily="18" charset="0"/>
              </a:rPr>
              <a:t>όπου η ποιότητα των ερεθισμάτων και η δυνατότητα έκφρασης να συνεκτιμούν τις πραγματικές ανάγκες του κάθε μαθητή.</a:t>
            </a:r>
            <a:endParaRPr lang="el-GR" altLang="en-US" sz="2800" dirty="0"/>
          </a:p>
        </p:txBody>
      </p:sp>
      <p:sp>
        <p:nvSpPr>
          <p:cNvPr id="5122" name="Rectangle 2"/>
          <p:cNvSpPr>
            <a:spLocks noGrp="1" noChangeArrowheads="1"/>
          </p:cNvSpPr>
          <p:nvPr>
            <p:ph type="title"/>
          </p:nvPr>
        </p:nvSpPr>
        <p:spPr>
          <a:xfrm>
            <a:off x="478972" y="406173"/>
            <a:ext cx="9401630" cy="671512"/>
          </a:xfrm>
        </p:spPr>
        <p:txBody>
          <a:bodyPr>
            <a:normAutofit fontScale="90000"/>
          </a:bodyPr>
          <a:lstStyle/>
          <a:p>
            <a:pPr eaLnBrk="1" hangingPunct="1"/>
            <a:r>
              <a:rPr lang="el-GR" altLang="en-US" dirty="0">
                <a:effectLst>
                  <a:outerShdw blurRad="38100" dist="38100" dir="2700000" algn="tl">
                    <a:srgbClr val="000000">
                      <a:alpha val="43137"/>
                    </a:srgbClr>
                  </a:outerShdw>
                </a:effectLst>
              </a:rPr>
              <a:t>Εξατομικευμένη διδασκαλία</a:t>
            </a:r>
          </a:p>
        </p:txBody>
      </p:sp>
    </p:spTree>
    <p:extLst>
      <p:ext uri="{BB962C8B-B14F-4D97-AF65-F5344CB8AC3E}">
        <p14:creationId xmlns:p14="http://schemas.microsoft.com/office/powerpoint/2010/main" val="8654728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 calcmode="lin" valueType="num">
                                      <p:cBhvr additive="base">
                                        <p:cTn id="11"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5">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anim calcmode="lin" valueType="num">
                                      <p:cBhvr additive="base">
                                        <p:cTn id="1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5">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 calcmode="lin" valueType="num">
                                      <p:cBhvr additive="base">
                                        <p:cTn id="19"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anim calcmode="lin" valueType="num">
                                      <p:cBhvr additive="base">
                                        <p:cTn id="23"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5">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522513" y="1690688"/>
            <a:ext cx="11030857" cy="3733800"/>
          </a:xfrm>
        </p:spPr>
        <p:txBody>
          <a:bodyPr/>
          <a:lstStyle/>
          <a:p>
            <a:pPr algn="just" eaLnBrk="1" hangingPunct="1">
              <a:lnSpc>
                <a:spcPct val="90000"/>
              </a:lnSpc>
            </a:pPr>
            <a:r>
              <a:rPr lang="el-GR" altLang="en-US" sz="3200" dirty="0">
                <a:latin typeface="Times New Roman" panose="02020603050405020304" pitchFamily="18" charset="0"/>
                <a:cs typeface="Times New Roman" panose="02020603050405020304" pitchFamily="18" charset="0"/>
              </a:rPr>
              <a:t>Η εξατομικευμένη διδασκαλία στηρίζεται σ’ ένα σύστημα διαπροσωπικών σχέσεων όχι μόνο κάθετων αλλά και οριζοντίων, δηλαδή μεταξύ των μαθητών της ίδιας ομάδας ή τάξης.</a:t>
            </a:r>
            <a:endParaRPr lang="el-GR" altLang="en-US" sz="3200" dirty="0">
              <a:latin typeface="Times New Roman" panose="02020603050405020304" pitchFamily="18" charset="0"/>
            </a:endParaRPr>
          </a:p>
          <a:p>
            <a:pPr algn="just" eaLnBrk="1" hangingPunct="1">
              <a:lnSpc>
                <a:spcPct val="90000"/>
              </a:lnSpc>
            </a:pPr>
            <a:r>
              <a:rPr lang="el-GR" altLang="en-US" sz="3200" dirty="0">
                <a:latin typeface="Times New Roman" panose="02020603050405020304" pitchFamily="18" charset="0"/>
              </a:rPr>
              <a:t>Δ</a:t>
            </a:r>
            <a:r>
              <a:rPr lang="el-GR" altLang="en-US" sz="3200" dirty="0">
                <a:latin typeface="Times New Roman" panose="02020603050405020304" pitchFamily="18" charset="0"/>
                <a:cs typeface="Times New Roman" panose="02020603050405020304" pitchFamily="18" charset="0"/>
              </a:rPr>
              <a:t>ιαφέρει από την τυποποιημένη διδασκαλία που ισοπεδώνει το άτομο με βάση ένα πρότυπο αφηρημένης ομοιογένειας</a:t>
            </a:r>
            <a:r>
              <a:rPr lang="el-GR" altLang="en-US" sz="3200" dirty="0">
                <a:latin typeface="Times New Roman" panose="02020603050405020304" pitchFamily="18" charset="0"/>
              </a:rPr>
              <a:t>.</a:t>
            </a:r>
          </a:p>
        </p:txBody>
      </p:sp>
      <p:sp>
        <p:nvSpPr>
          <p:cNvPr id="6146"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Εξατομικευμένη διδασκαλία</a:t>
            </a:r>
          </a:p>
        </p:txBody>
      </p:sp>
    </p:spTree>
    <p:extLst>
      <p:ext uri="{BB962C8B-B14F-4D97-AF65-F5344CB8AC3E}">
        <p14:creationId xmlns:p14="http://schemas.microsoft.com/office/powerpoint/2010/main" val="1769181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p:txBody>
          <a:bodyPr>
            <a:normAutofit/>
          </a:bodyPr>
          <a:lstStyle/>
          <a:p>
            <a:pPr algn="just" eaLnBrk="1" hangingPunct="1"/>
            <a:r>
              <a:rPr lang="el-GR" altLang="en-US" sz="3600" dirty="0">
                <a:latin typeface="Times New Roman" panose="02020603050405020304" pitchFamily="18" charset="0"/>
                <a:cs typeface="Times New Roman" panose="02020603050405020304" pitchFamily="18" charset="0"/>
              </a:rPr>
              <a:t>Η εξατομικευμένη διδασκαλία προϋποθέτει και απαιτεί τη διαφορετικότητα και μέσα από αυτή τη διαφορά επιδιώκει την επίτευξη ενός ανώτερου σκοπού: </a:t>
            </a:r>
            <a:r>
              <a:rPr lang="el-GR" altLang="en-US" sz="3600" b="1" i="1" dirty="0">
                <a:latin typeface="Times New Roman" panose="02020603050405020304" pitchFamily="18" charset="0"/>
                <a:cs typeface="Times New Roman" panose="02020603050405020304" pitchFamily="18" charset="0"/>
              </a:rPr>
              <a:t>Αυτοπραγμάτωση στα πλαίσια της κοινωνικής ένταξης</a:t>
            </a:r>
            <a:r>
              <a:rPr lang="el-GR" altLang="en-US" sz="3600" dirty="0">
                <a:latin typeface="Times New Roman" panose="02020603050405020304" pitchFamily="18" charset="0"/>
                <a:cs typeface="Times New Roman" panose="02020603050405020304" pitchFamily="18" charset="0"/>
              </a:rPr>
              <a:t> (Σούλης</a:t>
            </a:r>
            <a:r>
              <a:rPr lang="el-GR" altLang="en-US" sz="3600" dirty="0">
                <a:latin typeface="Times New Roman" panose="02020603050405020304" pitchFamily="18" charset="0"/>
              </a:rPr>
              <a:t>,</a:t>
            </a:r>
            <a:r>
              <a:rPr lang="el-GR" altLang="en-US" sz="3600" dirty="0">
                <a:latin typeface="Times New Roman" panose="02020603050405020304" pitchFamily="18" charset="0"/>
                <a:cs typeface="Times New Roman" panose="02020603050405020304" pitchFamily="18" charset="0"/>
              </a:rPr>
              <a:t> 2000 45).</a:t>
            </a:r>
            <a:endParaRPr lang="el-GR" altLang="en-US" sz="3600" dirty="0"/>
          </a:p>
        </p:txBody>
      </p:sp>
      <p:sp>
        <p:nvSpPr>
          <p:cNvPr id="7170"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Εξατομικευμένη διδασκαλία</a:t>
            </a:r>
          </a:p>
        </p:txBody>
      </p:sp>
    </p:spTree>
    <p:extLst>
      <p:ext uri="{BB962C8B-B14F-4D97-AF65-F5344CB8AC3E}">
        <p14:creationId xmlns:p14="http://schemas.microsoft.com/office/powerpoint/2010/main" val="17413856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 calcmode="lin" valueType="num">
                                      <p:cBhvr additive="base">
                                        <p:cTn id="7" dur="5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5">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normAutofit/>
          </a:bodyPr>
          <a:lstStyle/>
          <a:p>
            <a:pPr marL="0" indent="0" algn="just" eaLnBrk="1" hangingPunct="1">
              <a:buNone/>
            </a:pPr>
            <a:r>
              <a:rPr lang="el-GR" altLang="en-US" sz="3200" dirty="0">
                <a:latin typeface="Times New Roman" panose="02020603050405020304" pitchFamily="18" charset="0"/>
              </a:rPr>
              <a:t>Εντοπισμός: </a:t>
            </a:r>
            <a:r>
              <a:rPr lang="el-GR" altLang="en-US" sz="3200" dirty="0">
                <a:latin typeface="Times New Roman" panose="02020603050405020304" pitchFamily="18" charset="0"/>
                <a:cs typeface="Times New Roman" panose="02020603050405020304" pitchFamily="18" charset="0"/>
              </a:rPr>
              <a:t>η εξατομίκευση είναι φυσική συνέπεια και συνέχεια του εντοπισμού, από τον οποίο τροφοδοτείται και τον οποίο επαληθεύει</a:t>
            </a:r>
            <a:r>
              <a:rPr lang="el-GR" altLang="en-US" sz="3200" dirty="0">
                <a:latin typeface="Times New Roman" panose="02020603050405020304" pitchFamily="18" charset="0"/>
              </a:rPr>
              <a:t>.</a:t>
            </a:r>
          </a:p>
          <a:p>
            <a:pPr lvl="1" algn="just" eaLnBrk="1" hangingPunct="1"/>
            <a:r>
              <a:rPr lang="el-GR" altLang="en-US" sz="3200" dirty="0">
                <a:latin typeface="Times New Roman" panose="02020603050405020304" pitchFamily="18" charset="0"/>
                <a:cs typeface="Tahoma" panose="020B0604030504040204" pitchFamily="34" charset="0"/>
              </a:rPr>
              <a:t>Η εξατομίκευση δίνει νόημα στον εντοπισμό, ο οποίος γίνεται για να διδαχθεί το παιδί καλύτερα κι όχι απλώς για να ονομαστεί αυτό που υποτίθεται ότι έχει. </a:t>
            </a:r>
            <a:endParaRPr lang="el-GR" altLang="en-US" sz="3200" dirty="0">
              <a:latin typeface="Times New Roman" panose="02020603050405020304" pitchFamily="18" charset="0"/>
            </a:endParaRPr>
          </a:p>
        </p:txBody>
      </p:sp>
      <p:sp>
        <p:nvSpPr>
          <p:cNvPr id="8194"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Προϋποθέσεις της </a:t>
            </a:r>
            <a:r>
              <a:rPr lang="en-US" altLang="en-US" dirty="0">
                <a:effectLst>
                  <a:outerShdw blurRad="38100" dist="38100" dir="2700000" algn="tl">
                    <a:srgbClr val="000000">
                      <a:alpha val="43137"/>
                    </a:srgbClr>
                  </a:outerShdw>
                </a:effectLst>
              </a:rPr>
              <a:t>E</a:t>
            </a:r>
            <a:r>
              <a:rPr lang="el-GR" altLang="en-US" dirty="0" err="1">
                <a:effectLst>
                  <a:outerShdw blurRad="38100" dist="38100" dir="2700000" algn="tl">
                    <a:srgbClr val="000000">
                      <a:alpha val="43137"/>
                    </a:srgbClr>
                  </a:outerShdw>
                </a:effectLst>
              </a:rPr>
              <a:t>ξατομίκευσης</a:t>
            </a:r>
            <a:endParaRPr lang="el-GR"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5778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682170" y="1690688"/>
            <a:ext cx="11016343" cy="4114800"/>
          </a:xfrm>
        </p:spPr>
        <p:txBody>
          <a:bodyPr>
            <a:normAutofit/>
          </a:bodyPr>
          <a:lstStyle/>
          <a:p>
            <a:pPr marL="0" indent="0" algn="just" eaLnBrk="1" hangingPunct="1">
              <a:buNone/>
            </a:pPr>
            <a:r>
              <a:rPr lang="el-GR" altLang="en-US" sz="3200" dirty="0">
                <a:latin typeface="Times New Roman" panose="02020603050405020304" pitchFamily="18" charset="0"/>
              </a:rPr>
              <a:t>Π</a:t>
            </a:r>
            <a:r>
              <a:rPr lang="el-GR" altLang="en-US" sz="3200" dirty="0">
                <a:latin typeface="Times New Roman" panose="02020603050405020304" pitchFamily="18" charset="0"/>
                <a:cs typeface="Times New Roman" panose="02020603050405020304" pitchFamily="18" charset="0"/>
              </a:rPr>
              <a:t>ολύ καλή γνώση των σταδίων από τα οποία περνά η εξέλιξη</a:t>
            </a:r>
            <a:r>
              <a:rPr lang="en-US" altLang="en-US" sz="3200" dirty="0">
                <a:latin typeface="Times New Roman" panose="02020603050405020304" pitchFamily="18" charset="0"/>
                <a:cs typeface="Times New Roman" panose="02020603050405020304" pitchFamily="18" charset="0"/>
              </a:rPr>
              <a:t> </a:t>
            </a:r>
            <a:r>
              <a:rPr lang="el-GR" altLang="en-US" sz="3200" dirty="0">
                <a:latin typeface="Times New Roman" panose="02020603050405020304" pitchFamily="18" charset="0"/>
                <a:cs typeface="Times New Roman" panose="02020603050405020304" pitchFamily="18" charset="0"/>
              </a:rPr>
              <a:t>των γνώσεων και των δεξιοτήτων ανά μάθημα.</a:t>
            </a:r>
            <a:r>
              <a:rPr lang="el-GR" altLang="en-US" sz="3200" dirty="0">
                <a:latin typeface="Times New Roman" panose="02020603050405020304" pitchFamily="18" charset="0"/>
              </a:rPr>
              <a:t> </a:t>
            </a:r>
          </a:p>
          <a:p>
            <a:pPr lvl="1" algn="just" eaLnBrk="1" hangingPunct="1"/>
            <a:r>
              <a:rPr lang="el-GR" altLang="en-US" sz="3200" dirty="0">
                <a:latin typeface="Times New Roman" panose="02020603050405020304" pitchFamily="18" charset="0"/>
                <a:cs typeface="Tahoma" panose="020B0604030504040204" pitchFamily="34" charset="0"/>
              </a:rPr>
              <a:t>Δεν είναι δυνατό, για παράδειγμα, να είναι σε θέση να κάνει πετυχημένη εξατομίκευση της διδασκαλίας για μαθητή με δυσκολίες στην ανάγνωση, ένας εκπαιδευτικός που αγνοεί τα χαρακτηριστικά των σταδίων που μεσολαβούν από την πρώτη επαφή ενός ατόμου με την ανάγνωση μέχρι την πλήρη ανάπτυξη της δεξιότητας</a:t>
            </a:r>
            <a:r>
              <a:rPr lang="el-GR" altLang="en-US" sz="3200" dirty="0">
                <a:latin typeface="Times New Roman" panose="02020603050405020304" pitchFamily="18" charset="0"/>
              </a:rPr>
              <a:t>.</a:t>
            </a:r>
          </a:p>
        </p:txBody>
      </p:sp>
      <p:sp>
        <p:nvSpPr>
          <p:cNvPr id="9218"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Προϋποθέσεις της </a:t>
            </a:r>
            <a:r>
              <a:rPr lang="en-US" altLang="en-US" dirty="0">
                <a:effectLst>
                  <a:outerShdw blurRad="38100" dist="38100" dir="2700000" algn="tl">
                    <a:srgbClr val="000000">
                      <a:alpha val="43137"/>
                    </a:srgbClr>
                  </a:outerShdw>
                </a:effectLst>
              </a:rPr>
              <a:t>E</a:t>
            </a:r>
            <a:r>
              <a:rPr lang="el-GR" altLang="en-US" dirty="0" err="1">
                <a:effectLst>
                  <a:outerShdw blurRad="38100" dist="38100" dir="2700000" algn="tl">
                    <a:srgbClr val="000000">
                      <a:alpha val="43137"/>
                    </a:srgbClr>
                  </a:outerShdw>
                </a:effectLst>
              </a:rPr>
              <a:t>ξατομίκευσης</a:t>
            </a:r>
            <a:endParaRPr lang="el-GR"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239656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 calcmode="lin" valueType="num">
                                      <p:cBhvr additive="base">
                                        <p:cTn id="11"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267">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609600" y="2514600"/>
            <a:ext cx="11582400" cy="4114800"/>
          </a:xfrm>
        </p:spPr>
        <p:txBody>
          <a:bodyPr/>
          <a:lstStyle/>
          <a:p>
            <a:pPr algn="just" eaLnBrk="1" hangingPunct="1"/>
            <a:r>
              <a:rPr lang="el-GR" altLang="en-US" dirty="0">
                <a:latin typeface="Times New Roman" panose="02020603050405020304" pitchFamily="18" charset="0"/>
              </a:rPr>
              <a:t>Ε</a:t>
            </a:r>
            <a:r>
              <a:rPr lang="el-GR" altLang="en-US" dirty="0">
                <a:latin typeface="Times New Roman" panose="02020603050405020304" pitchFamily="18" charset="0"/>
                <a:cs typeface="Times New Roman" panose="02020603050405020304" pitchFamily="18" charset="0"/>
              </a:rPr>
              <a:t>ίναι ένα γραπτό </a:t>
            </a:r>
            <a:r>
              <a:rPr lang="el-GR" altLang="en-US" b="1" i="1" dirty="0">
                <a:latin typeface="Times New Roman" panose="02020603050405020304" pitchFamily="18" charset="0"/>
                <a:cs typeface="Times New Roman" panose="02020603050405020304" pitchFamily="18" charset="0"/>
              </a:rPr>
              <a:t>σχέδιο</a:t>
            </a:r>
            <a:r>
              <a:rPr lang="el-GR" altLang="en-US" dirty="0">
                <a:latin typeface="Times New Roman" panose="02020603050405020304" pitchFamily="18" charset="0"/>
                <a:cs typeface="Times New Roman" panose="02020603050405020304" pitchFamily="18" charset="0"/>
              </a:rPr>
              <a:t>, που αναπτύσσεται για ένα μαθητή, το οποίο περιγράφει τις τροποποιήσεις ή/ και τις προσαρμογές προγράμματος για το μαθητή και τις υπηρεσίες που πρόκειται να παρασχεθούν. </a:t>
            </a:r>
            <a:endParaRPr lang="el-GR" altLang="en-US" dirty="0">
              <a:latin typeface="Times New Roman" panose="02020603050405020304" pitchFamily="18" charset="0"/>
            </a:endParaRPr>
          </a:p>
          <a:p>
            <a:pPr algn="just" eaLnBrk="1" hangingPunct="1"/>
            <a:r>
              <a:rPr lang="el-GR" altLang="en-US" dirty="0">
                <a:latin typeface="Times New Roman" panose="02020603050405020304" pitchFamily="18" charset="0"/>
                <a:cs typeface="Times New Roman" panose="02020603050405020304" pitchFamily="18" charset="0"/>
              </a:rPr>
              <a:t>Είναι ένα συνοπτικό και χρήσιμο έγγραφο που συνοψίζει το </a:t>
            </a:r>
            <a:r>
              <a:rPr lang="el-GR" altLang="en-US" b="1" i="1" dirty="0">
                <a:latin typeface="Times New Roman" panose="02020603050405020304" pitchFamily="18" charset="0"/>
                <a:cs typeface="Times New Roman" panose="02020603050405020304" pitchFamily="18" charset="0"/>
              </a:rPr>
              <a:t>σχέδιο</a:t>
            </a:r>
            <a:r>
              <a:rPr lang="el-GR" altLang="en-US" dirty="0">
                <a:latin typeface="Times New Roman" panose="02020603050405020304" pitchFamily="18" charset="0"/>
                <a:cs typeface="Times New Roman" panose="02020603050405020304" pitchFamily="18" charset="0"/>
              </a:rPr>
              <a:t> για το εκπαιδευτικό πρόγραμμα του μαθητή.  </a:t>
            </a:r>
            <a:endParaRPr lang="el-GR" altLang="en-US" dirty="0">
              <a:latin typeface="Times New Roman" panose="02020603050405020304" pitchFamily="18" charset="0"/>
            </a:endParaRPr>
          </a:p>
        </p:txBody>
      </p:sp>
      <p:sp>
        <p:nvSpPr>
          <p:cNvPr id="10242" name="Rectangle 2"/>
          <p:cNvSpPr>
            <a:spLocks noGrp="1" noChangeArrowheads="1"/>
          </p:cNvSpPr>
          <p:nvPr>
            <p:ph type="title"/>
          </p:nvPr>
        </p:nvSpPr>
        <p:spPr>
          <a:xfrm>
            <a:off x="609600" y="762000"/>
            <a:ext cx="10348686" cy="1143000"/>
          </a:xfrm>
        </p:spPr>
        <p:txBody>
          <a:bodyPr>
            <a:normAutofit fontScale="90000"/>
          </a:bodyPr>
          <a:lstStyle/>
          <a:p>
            <a:pPr algn="just" eaLnBrk="1" hangingPunct="1"/>
            <a:r>
              <a:rPr lang="el-GR" altLang="en-US" dirty="0">
                <a:effectLst>
                  <a:outerShdw blurRad="38100" dist="38100" dir="2700000" algn="tl">
                    <a:srgbClr val="000000">
                      <a:alpha val="43137"/>
                    </a:srgbClr>
                  </a:outerShdw>
                </a:effectLst>
              </a:rPr>
              <a:t>Ορισμός: Εξατομικευμένο Εκπαιδευτικό Πρόγραμμα (ΕΕΠ)</a:t>
            </a:r>
          </a:p>
        </p:txBody>
      </p:sp>
    </p:spTree>
    <p:extLst>
      <p:ext uri="{BB962C8B-B14F-4D97-AF65-F5344CB8AC3E}">
        <p14:creationId xmlns:p14="http://schemas.microsoft.com/office/powerpoint/2010/main" val="27161208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551542" y="1825171"/>
            <a:ext cx="9829800" cy="4114800"/>
          </a:xfrm>
        </p:spPr>
        <p:txBody>
          <a:bodyPr/>
          <a:lstStyle/>
          <a:p>
            <a:pPr algn="just" eaLnBrk="1" hangingPunct="1">
              <a:defRPr/>
            </a:pPr>
            <a:r>
              <a:rPr lang="el-GR" sz="3200" dirty="0">
                <a:latin typeface="Times New Roman" pitchFamily="18" charset="0"/>
                <a:cs typeface="Times New Roman" pitchFamily="18" charset="0"/>
              </a:rPr>
              <a:t>Χρησιμεύει ως ένα εργαλείο για το </a:t>
            </a:r>
            <a:r>
              <a:rPr lang="el-GR" sz="3200" i="1" dirty="0">
                <a:effectLst>
                  <a:outerShdw blurRad="38100" dist="38100" dir="2700000" algn="tl">
                    <a:srgbClr val="C0C0C0"/>
                  </a:outerShdw>
                </a:effectLst>
                <a:latin typeface="Times New Roman" pitchFamily="18" charset="0"/>
                <a:cs typeface="Times New Roman" pitchFamily="18" charset="0"/>
              </a:rPr>
              <a:t>συνεργάσιμο προγραμματισμό</a:t>
            </a:r>
            <a:r>
              <a:rPr lang="el-GR" sz="3200" dirty="0">
                <a:latin typeface="Times New Roman" pitchFamily="18" charset="0"/>
                <a:cs typeface="Times New Roman" pitchFamily="18" charset="0"/>
              </a:rPr>
              <a:t> μεταξύ του σχολείου, των γονέων, του μαθητή (όπου απαιτείται) και, ανάλογα με τις ανάγκες, μεταξύ του προσωπικού σχολικής περιοχής, άλλων υπουργείων ή/ και κοινοτικών αντιπροσωπειών.</a:t>
            </a:r>
            <a:endParaRPr lang="el-GR" sz="3200" dirty="0">
              <a:latin typeface="Times New Roman" pitchFamily="18" charset="0"/>
            </a:endParaRPr>
          </a:p>
        </p:txBody>
      </p:sp>
      <p:sp>
        <p:nvSpPr>
          <p:cNvPr id="11266"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Χρησιμότητα ΕΕΠ</a:t>
            </a:r>
          </a:p>
        </p:txBody>
      </p:sp>
    </p:spTree>
    <p:extLst>
      <p:ext uri="{BB962C8B-B14F-4D97-AF65-F5344CB8AC3E}">
        <p14:creationId xmlns:p14="http://schemas.microsoft.com/office/powerpoint/2010/main" val="27927424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838200" y="1476829"/>
            <a:ext cx="10595428" cy="4267200"/>
          </a:xfrm>
        </p:spPr>
        <p:txBody>
          <a:bodyPr>
            <a:noAutofit/>
          </a:bodyPr>
          <a:lstStyle/>
          <a:p>
            <a:pPr algn="just" eaLnBrk="1" hangingPunct="1"/>
            <a:r>
              <a:rPr lang="el-GR" altLang="en-US" dirty="0">
                <a:cs typeface="Times New Roman" panose="02020603050405020304" pitchFamily="18" charset="0"/>
              </a:rPr>
              <a:t>Κάθε παιδί μπορεί να χρήζει παροχής κάποιων ειδικών υπηρεσιών όπως: </a:t>
            </a:r>
            <a:endParaRPr lang="el-GR" altLang="en-US" dirty="0"/>
          </a:p>
          <a:p>
            <a:pPr lvl="1" algn="just" eaLnBrk="1" hangingPunct="1"/>
            <a:r>
              <a:rPr lang="el-GR" altLang="en-US" sz="2800" dirty="0">
                <a:cs typeface="Times New Roman" panose="02020603050405020304" pitchFamily="18" charset="0"/>
              </a:rPr>
              <a:t>συμβουλευτικές υπηρεσίες, </a:t>
            </a:r>
            <a:endParaRPr lang="el-GR" altLang="en-US" sz="2800" dirty="0"/>
          </a:p>
          <a:p>
            <a:pPr lvl="1" algn="just" eaLnBrk="1" hangingPunct="1"/>
            <a:r>
              <a:rPr lang="el-GR" altLang="en-US" sz="2800" dirty="0">
                <a:cs typeface="Times New Roman" panose="02020603050405020304" pitchFamily="18" charset="0"/>
              </a:rPr>
              <a:t>ιατρικές υπηρεσίες, </a:t>
            </a:r>
            <a:endParaRPr lang="el-GR" altLang="en-US" sz="2800" dirty="0"/>
          </a:p>
          <a:p>
            <a:pPr lvl="1" algn="just" eaLnBrk="1" hangingPunct="1"/>
            <a:r>
              <a:rPr lang="el-GR" altLang="en-US" sz="2800" dirty="0" err="1">
                <a:cs typeface="Times New Roman" panose="02020603050405020304" pitchFamily="18" charset="0"/>
              </a:rPr>
              <a:t>εργοθεραπεία</a:t>
            </a:r>
            <a:r>
              <a:rPr lang="el-GR" altLang="en-US" sz="2800" dirty="0">
                <a:cs typeface="Times New Roman" panose="02020603050405020304" pitchFamily="18" charset="0"/>
              </a:rPr>
              <a:t>, </a:t>
            </a:r>
            <a:r>
              <a:rPr lang="el-GR" altLang="en-US" sz="2800" dirty="0"/>
              <a:t>	</a:t>
            </a:r>
          </a:p>
          <a:p>
            <a:pPr lvl="1" algn="just" eaLnBrk="1" hangingPunct="1"/>
            <a:r>
              <a:rPr lang="el-GR" altLang="en-US" sz="2800" dirty="0" err="1">
                <a:cs typeface="Times New Roman" panose="02020603050405020304" pitchFamily="18" charset="0"/>
              </a:rPr>
              <a:t>λογοθεραπεία</a:t>
            </a:r>
            <a:r>
              <a:rPr lang="el-GR" altLang="en-US" sz="2800" dirty="0">
                <a:cs typeface="Times New Roman" panose="02020603050405020304" pitchFamily="18" charset="0"/>
              </a:rPr>
              <a:t>, </a:t>
            </a:r>
            <a:endParaRPr lang="el-GR" altLang="en-US" sz="2800" dirty="0"/>
          </a:p>
          <a:p>
            <a:pPr lvl="1" algn="just" eaLnBrk="1" hangingPunct="1"/>
            <a:r>
              <a:rPr lang="el-GR" altLang="en-US" sz="2800" dirty="0">
                <a:cs typeface="Times New Roman" panose="02020603050405020304" pitchFamily="18" charset="0"/>
              </a:rPr>
              <a:t>φυσιοθεραπεία, </a:t>
            </a:r>
            <a:endParaRPr lang="el-GR" altLang="en-US" sz="2800" dirty="0"/>
          </a:p>
          <a:p>
            <a:pPr lvl="1" algn="just" eaLnBrk="1" hangingPunct="1"/>
            <a:r>
              <a:rPr lang="el-GR" altLang="en-US" sz="2800" dirty="0">
                <a:cs typeface="Times New Roman" panose="02020603050405020304" pitchFamily="18" charset="0"/>
              </a:rPr>
              <a:t>ψυχολογική στήριξη, κ.λπ. </a:t>
            </a:r>
            <a:endParaRPr lang="el-GR" altLang="en-US" sz="2800" dirty="0"/>
          </a:p>
          <a:p>
            <a:pPr algn="just" eaLnBrk="1" hangingPunct="1"/>
            <a:r>
              <a:rPr lang="el-GR" altLang="en-US" dirty="0">
                <a:cs typeface="Times New Roman" panose="02020603050405020304" pitchFamily="18" charset="0"/>
              </a:rPr>
              <a:t>Εάν συμβαίνει αυτό τότε η απαιτούμενη υπηρεσία θα πρέπει να αναφέρεται και να παρέχεται μέσω του ΕΕΠ. </a:t>
            </a:r>
            <a:endParaRPr lang="el-GR" altLang="en-US" dirty="0"/>
          </a:p>
        </p:txBody>
      </p:sp>
      <p:sp>
        <p:nvSpPr>
          <p:cNvPr id="12290"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Βασική θέση</a:t>
            </a:r>
          </a:p>
        </p:txBody>
      </p:sp>
    </p:spTree>
    <p:extLst>
      <p:ext uri="{BB962C8B-B14F-4D97-AF65-F5344CB8AC3E}">
        <p14:creationId xmlns:p14="http://schemas.microsoft.com/office/powerpoint/2010/main" val="39555593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anim calcmode="lin" valueType="num">
                                      <p:cBhvr additive="base">
                                        <p:cTn id="11"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2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anim calcmode="lin" valueType="num">
                                      <p:cBhvr additive="base">
                                        <p:cTn id="15"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23">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anim calcmode="lin" valueType="num">
                                      <p:cBhvr additive="base">
                                        <p:cTn id="19"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23">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anim calcmode="lin" valueType="num">
                                      <p:cBhvr additive="base">
                                        <p:cTn id="23" dur="5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23">
                                            <p:txEl>
                                              <p:pRg st="4" end="4"/>
                                            </p:txEl>
                                          </p:spTgt>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30723">
                                            <p:txEl>
                                              <p:pRg st="5" end="5"/>
                                            </p:txEl>
                                          </p:spTgt>
                                        </p:tgtEl>
                                        <p:attrNameLst>
                                          <p:attrName>style.visibility</p:attrName>
                                        </p:attrNameLst>
                                      </p:cBhvr>
                                      <p:to>
                                        <p:strVal val="visible"/>
                                      </p:to>
                                    </p:set>
                                    <p:anim calcmode="lin" valueType="num">
                                      <p:cBhvr additive="base">
                                        <p:cTn id="27" dur="500" fill="hold"/>
                                        <p:tgtEl>
                                          <p:spTgt spid="3072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0723">
                                            <p:txEl>
                                              <p:pRg st="5" end="5"/>
                                            </p:txEl>
                                          </p:spTgt>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30723">
                                            <p:txEl>
                                              <p:pRg st="6" end="6"/>
                                            </p:txEl>
                                          </p:spTgt>
                                        </p:tgtEl>
                                        <p:attrNameLst>
                                          <p:attrName>style.visibility</p:attrName>
                                        </p:attrNameLst>
                                      </p:cBhvr>
                                      <p:to>
                                        <p:strVal val="visible"/>
                                      </p:to>
                                    </p:set>
                                    <p:anim calcmode="lin" valueType="num">
                                      <p:cBhvr additive="base">
                                        <p:cTn id="31" dur="500" fill="hold"/>
                                        <p:tgtEl>
                                          <p:spTgt spid="3072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2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0723">
                                            <p:txEl>
                                              <p:pRg st="7" end="7"/>
                                            </p:txEl>
                                          </p:spTgt>
                                        </p:tgtEl>
                                        <p:attrNameLst>
                                          <p:attrName>style.visibility</p:attrName>
                                        </p:attrNameLst>
                                      </p:cBhvr>
                                      <p:to>
                                        <p:strVal val="visible"/>
                                      </p:to>
                                    </p:set>
                                    <p:anim calcmode="lin" valueType="num">
                                      <p:cBhvr additive="base">
                                        <p:cTn id="37" dur="500" fill="hold"/>
                                        <p:tgtEl>
                                          <p:spTgt spid="3072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2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pPr algn="just"/>
            <a:r>
              <a:rPr lang="el-GR" dirty="0"/>
              <a:t>Η επιστημονική κοινότητα έχει διαφωνήσει (α) σε θέματα όρου και ορισμού της νοητικής καθυστέρησης, (β) για το αν η νοητική καθυστέρηση είναι οργανικής ή μη οργανικής αιτιολογίας, (γ) για το αν πρέπει να χρησιμοποιείται ο όρος νοητική καθυστέρηση μόνο για τα άτομα που έχουν κάποια βλάβη στον εγκέφαλο ή σε κάποια συστήματα που εμποδίζουν τη μάθηση, (δ) για το αν πρέπει να προσδιοριστεί η νοητική καθυστέρηση με βάση τη λειτουργικότητα του ατόμου, (ε) για το αν πρέπει να αξιολογείται η προσαρμοστική συμπεριφορά και η δυνητική διανοητική κατάσταση του ατόμου και (</a:t>
            </a:r>
            <a:r>
              <a:rPr lang="el-GR" dirty="0" err="1"/>
              <a:t>στ</a:t>
            </a:r>
            <a:r>
              <a:rPr lang="el-GR" dirty="0"/>
              <a:t>) για το κατά πόσο υπάρχει σχέση ανάμεσα στη νοητική καθυστέρηση και τη συγκρότηση του εκπαιδευτικού συστήματος (π.χ. </a:t>
            </a:r>
            <a:r>
              <a:rPr lang="en-US" dirty="0"/>
              <a:t>Bray</a:t>
            </a:r>
            <a:r>
              <a:rPr lang="el-GR" dirty="0"/>
              <a:t> &amp; </a:t>
            </a:r>
            <a:r>
              <a:rPr lang="en-US" dirty="0"/>
              <a:t>Grad</a:t>
            </a:r>
            <a:r>
              <a:rPr lang="el-GR" dirty="0"/>
              <a:t>, 2003∙ </a:t>
            </a:r>
            <a:r>
              <a:rPr lang="el-GR" dirty="0" err="1"/>
              <a:t>Καρτασίδου</a:t>
            </a:r>
            <a:r>
              <a:rPr lang="el-GR" dirty="0"/>
              <a:t>, 2005∙ </a:t>
            </a:r>
            <a:r>
              <a:rPr lang="en-US" dirty="0"/>
              <a:t>Speck</a:t>
            </a:r>
            <a:r>
              <a:rPr lang="el-GR" dirty="0"/>
              <a:t>, 1991).</a:t>
            </a:r>
            <a:endParaRPr lang="en-US" dirty="0"/>
          </a:p>
          <a:p>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Όροι και Ορισμοί</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09368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377371" y="1549400"/>
            <a:ext cx="10976429" cy="4191000"/>
          </a:xfrm>
        </p:spPr>
        <p:txBody>
          <a:bodyPr/>
          <a:lstStyle/>
          <a:p>
            <a:pPr algn="just" eaLnBrk="1" hangingPunct="1"/>
            <a:r>
              <a:rPr lang="el-GR" altLang="en-US" dirty="0">
                <a:latin typeface="Tahoma" panose="020B0604030504040204" pitchFamily="34" charset="0"/>
              </a:rPr>
              <a:t>Π</a:t>
            </a:r>
            <a:r>
              <a:rPr lang="el-GR" altLang="en-US" dirty="0">
                <a:latin typeface="Tahoma" panose="020B0604030504040204" pitchFamily="34" charset="0"/>
                <a:cs typeface="Tahoma" panose="020B0604030504040204" pitchFamily="34" charset="0"/>
              </a:rPr>
              <a:t>λήρη στοιχεία για το παρόν επίπεδο επίδοσης του παιδιού στην περιοχή στην οποία παρουσιάζει τα σημαντικότερα προβλήματα και σε όσες άλλες περιοχές είναι σχετικές</a:t>
            </a:r>
            <a:r>
              <a:rPr lang="el-GR" altLang="en-US" dirty="0">
                <a:latin typeface="Tahoma" panose="020B0604030504040204" pitchFamily="34" charset="0"/>
              </a:rPr>
              <a:t>.</a:t>
            </a:r>
          </a:p>
          <a:p>
            <a:pPr algn="just" eaLnBrk="1" hangingPunct="1">
              <a:buFont typeface="Wingdings" panose="05000000000000000000" pitchFamily="2" charset="2"/>
              <a:buNone/>
            </a:pPr>
            <a:endParaRPr lang="el-GR" altLang="en-US" dirty="0">
              <a:latin typeface="Tahoma" panose="020B0604030504040204" pitchFamily="34" charset="0"/>
            </a:endParaRPr>
          </a:p>
          <a:p>
            <a:pPr algn="just" eaLnBrk="1" hangingPunct="1"/>
            <a:r>
              <a:rPr lang="el-GR" altLang="en-US" dirty="0">
                <a:latin typeface="Tahoma" panose="020B0604030504040204" pitchFamily="34" charset="0"/>
                <a:cs typeface="Tahoma" panose="020B0604030504040204" pitchFamily="34" charset="0"/>
              </a:rPr>
              <a:t>Γενικούς ή μακροπρόθεσμους στόχους, των οποίων η κατάκτηση πρόκειται να επιδιωχθεί στο χρονικό διάστημα εφαρμογής του εξατομικευμένου προγράμματος.</a:t>
            </a:r>
          </a:p>
        </p:txBody>
      </p:sp>
      <p:sp>
        <p:nvSpPr>
          <p:cNvPr id="15362"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Περιεχόμενο</a:t>
            </a:r>
            <a:r>
              <a:rPr lang="el-GR" altLang="en-US" dirty="0"/>
              <a:t> </a:t>
            </a:r>
            <a:r>
              <a:rPr lang="el-GR" altLang="en-US" dirty="0">
                <a:effectLst>
                  <a:outerShdw blurRad="38100" dist="38100" dir="2700000" algn="tl">
                    <a:srgbClr val="000000">
                      <a:alpha val="43137"/>
                    </a:srgbClr>
                  </a:outerShdw>
                </a:effectLst>
              </a:rPr>
              <a:t>του ΕΕΠ</a:t>
            </a:r>
          </a:p>
        </p:txBody>
      </p:sp>
    </p:spTree>
    <p:extLst>
      <p:ext uri="{BB962C8B-B14F-4D97-AF65-F5344CB8AC3E}">
        <p14:creationId xmlns:p14="http://schemas.microsoft.com/office/powerpoint/2010/main" val="32919783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1747">
                                            <p:txEl>
                                              <p:pRg st="2" end="2"/>
                                            </p:txEl>
                                          </p:spTgt>
                                        </p:tgtEl>
                                        <p:attrNameLst>
                                          <p:attrName>style.visibility</p:attrName>
                                        </p:attrNameLst>
                                      </p:cBhvr>
                                      <p:to>
                                        <p:strVal val="visible"/>
                                      </p:to>
                                    </p:set>
                                    <p:anim calcmode="lin" valueType="num">
                                      <p:cBhvr additive="base">
                                        <p:cTn id="13"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7">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lstStyle/>
          <a:p>
            <a:pPr algn="just" eaLnBrk="1" hangingPunct="1"/>
            <a:r>
              <a:rPr lang="el-GR" altLang="en-US" dirty="0">
                <a:latin typeface="Tahoma" panose="020B0604030504040204" pitchFamily="34" charset="0"/>
              </a:rPr>
              <a:t>Ε</a:t>
            </a:r>
            <a:r>
              <a:rPr lang="el-GR" altLang="en-US" dirty="0">
                <a:latin typeface="Tahoma" panose="020B0604030504040204" pitchFamily="34" charset="0"/>
                <a:cs typeface="Tahoma" panose="020B0604030504040204" pitchFamily="34" charset="0"/>
              </a:rPr>
              <a:t>πιμέρους ή βραχυπρόθεσμους στόχους, που θα αποτελούν τους ενδιάμεσους σταθμούς μέχρι την επίτευξη των γενικών στόχων</a:t>
            </a:r>
            <a:r>
              <a:rPr lang="el-GR" altLang="en-US" dirty="0">
                <a:latin typeface="Tahoma" panose="020B0604030504040204" pitchFamily="34" charset="0"/>
              </a:rPr>
              <a:t>.</a:t>
            </a:r>
          </a:p>
          <a:p>
            <a:pPr algn="just" eaLnBrk="1" hangingPunct="1">
              <a:buFont typeface="Wingdings" panose="05000000000000000000" pitchFamily="2" charset="2"/>
              <a:buNone/>
            </a:pPr>
            <a:endParaRPr lang="el-GR" altLang="en-US" dirty="0">
              <a:latin typeface="Tahoma" panose="020B0604030504040204" pitchFamily="34" charset="0"/>
            </a:endParaRPr>
          </a:p>
          <a:p>
            <a:pPr algn="just" eaLnBrk="1" hangingPunct="1"/>
            <a:r>
              <a:rPr lang="el-GR" altLang="en-US" dirty="0">
                <a:latin typeface="Tahoma" panose="020B0604030504040204" pitchFamily="34" charset="0"/>
              </a:rPr>
              <a:t>Λ</a:t>
            </a:r>
            <a:r>
              <a:rPr lang="el-GR" altLang="en-US" dirty="0">
                <a:latin typeface="Tahoma" panose="020B0604030504040204" pitchFamily="34" charset="0"/>
                <a:cs typeface="Tahoma" panose="020B0604030504040204" pitchFamily="34" charset="0"/>
              </a:rPr>
              <a:t>επτομερή περιγραφή των μεθόδων και των υλικών διαμέσου των οποίων θα επιδιωχθεί η κατάκτηση των στόχων</a:t>
            </a:r>
            <a:r>
              <a:rPr lang="el-GR" altLang="en-US" dirty="0">
                <a:latin typeface="Tahoma" panose="020B0604030504040204" pitchFamily="34" charset="0"/>
              </a:rPr>
              <a:t>.</a:t>
            </a:r>
            <a:r>
              <a:rPr lang="el-GR" altLang="en-US" dirty="0">
                <a:latin typeface="Tahoma" panose="020B0604030504040204" pitchFamily="34" charset="0"/>
                <a:cs typeface="Tahoma" panose="020B0604030504040204" pitchFamily="34" charset="0"/>
              </a:rPr>
              <a:t> </a:t>
            </a:r>
            <a:endParaRPr lang="el-GR" altLang="en-US" dirty="0">
              <a:latin typeface="Tahoma" panose="020B0604030504040204" pitchFamily="34" charset="0"/>
            </a:endParaRPr>
          </a:p>
        </p:txBody>
      </p:sp>
      <p:sp>
        <p:nvSpPr>
          <p:cNvPr id="16386" name="Rectangle 2"/>
          <p:cNvSpPr>
            <a:spLocks noGrp="1" noChangeArrowheads="1"/>
          </p:cNvSpPr>
          <p:nvPr>
            <p:ph type="title"/>
          </p:nvPr>
        </p:nvSpPr>
        <p:spPr/>
        <p:txBody>
          <a:bodyPr/>
          <a:lstStyle/>
          <a:p>
            <a:pPr eaLnBrk="1" hangingPunct="1"/>
            <a:r>
              <a:rPr lang="el-GR" altLang="en-US">
                <a:effectLst>
                  <a:outerShdw blurRad="38100" dist="38100" dir="2700000" algn="tl">
                    <a:srgbClr val="000000">
                      <a:alpha val="43137"/>
                    </a:srgbClr>
                  </a:outerShdw>
                </a:effectLst>
              </a:rPr>
              <a:t>Περιεχόμενο του ΕΕΠ</a:t>
            </a:r>
          </a:p>
        </p:txBody>
      </p:sp>
    </p:spTree>
    <p:extLst>
      <p:ext uri="{BB962C8B-B14F-4D97-AF65-F5344CB8AC3E}">
        <p14:creationId xmlns:p14="http://schemas.microsoft.com/office/powerpoint/2010/main" val="26682452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2771">
                                            <p:txEl>
                                              <p:pRg st="2" end="2"/>
                                            </p:txEl>
                                          </p:spTgt>
                                        </p:tgtEl>
                                        <p:attrNameLst>
                                          <p:attrName>style.visibility</p:attrName>
                                        </p:attrNameLst>
                                      </p:cBhvr>
                                      <p:to>
                                        <p:strVal val="visible"/>
                                      </p:to>
                                    </p:set>
                                    <p:anim calcmode="lin" valueType="num">
                                      <p:cBhvr additive="base">
                                        <p:cTn id="13" dur="5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1">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p:txBody>
          <a:bodyPr>
            <a:normAutofit/>
          </a:bodyPr>
          <a:lstStyle/>
          <a:p>
            <a:pPr algn="just" eaLnBrk="1" hangingPunct="1"/>
            <a:r>
              <a:rPr lang="el-GR" altLang="en-US" dirty="0">
                <a:latin typeface="Tahoma" panose="020B0604030504040204" pitchFamily="34" charset="0"/>
              </a:rPr>
              <a:t>Ε</a:t>
            </a:r>
            <a:r>
              <a:rPr lang="el-GR" altLang="en-US" dirty="0">
                <a:latin typeface="Tahoma" panose="020B0604030504040204" pitchFamily="34" charset="0"/>
                <a:cs typeface="Tahoma" panose="020B0604030504040204" pitchFamily="34" charset="0"/>
              </a:rPr>
              <a:t>ιδικές παροχές που πιθανόν χρειάζεται το συγκεκριμένο παιδί (π.χ. υποστήριξη από ψυχολόγο), καθώς και τα </a:t>
            </a:r>
            <a:r>
              <a:rPr lang="el-GR" altLang="en-US" dirty="0" err="1">
                <a:latin typeface="Tahoma" panose="020B0604030504040204" pitchFamily="34" charset="0"/>
                <a:cs typeface="Tahoma" panose="020B0604030504040204" pitchFamily="34" charset="0"/>
              </a:rPr>
              <a:t>χωροχρονικά</a:t>
            </a:r>
            <a:r>
              <a:rPr lang="el-GR" altLang="en-US" dirty="0">
                <a:latin typeface="Tahoma" panose="020B0604030504040204" pitchFamily="34" charset="0"/>
                <a:cs typeface="Tahoma" panose="020B0604030504040204" pitchFamily="34" charset="0"/>
              </a:rPr>
              <a:t> στοιχεία εφαρμογής τους</a:t>
            </a:r>
            <a:r>
              <a:rPr lang="el-GR" altLang="en-US" dirty="0">
                <a:latin typeface="Tahoma" panose="020B0604030504040204" pitchFamily="34" charset="0"/>
              </a:rPr>
              <a:t>.</a:t>
            </a:r>
          </a:p>
          <a:p>
            <a:pPr algn="just" eaLnBrk="1" hangingPunct="1">
              <a:buFont typeface="Wingdings" panose="05000000000000000000" pitchFamily="2" charset="2"/>
              <a:buNone/>
            </a:pPr>
            <a:endParaRPr lang="el-GR" altLang="en-US" dirty="0">
              <a:latin typeface="Tahoma" panose="020B0604030504040204" pitchFamily="34" charset="0"/>
            </a:endParaRPr>
          </a:p>
          <a:p>
            <a:pPr algn="just" eaLnBrk="1" hangingPunct="1"/>
            <a:r>
              <a:rPr lang="el-GR" altLang="en-US" dirty="0">
                <a:latin typeface="Tahoma" panose="020B0604030504040204" pitchFamily="34" charset="0"/>
              </a:rPr>
              <a:t>Δ</a:t>
            </a:r>
            <a:r>
              <a:rPr lang="el-GR" altLang="en-US" dirty="0">
                <a:latin typeface="Tahoma" panose="020B0604030504040204" pitchFamily="34" charset="0"/>
                <a:cs typeface="Tahoma" panose="020B0604030504040204" pitchFamily="34" charset="0"/>
              </a:rPr>
              <a:t>ιαδικασίες αποτίμησης του προγράμματος</a:t>
            </a:r>
            <a:r>
              <a:rPr lang="el-GR" altLang="en-US" dirty="0">
                <a:latin typeface="Tahoma" panose="020B0604030504040204" pitchFamily="34" charset="0"/>
              </a:rPr>
              <a:t>.</a:t>
            </a:r>
          </a:p>
          <a:p>
            <a:pPr algn="just" eaLnBrk="1" hangingPunct="1">
              <a:buFont typeface="Wingdings" panose="05000000000000000000" pitchFamily="2" charset="2"/>
              <a:buNone/>
            </a:pPr>
            <a:endParaRPr lang="el-GR" altLang="en-US" dirty="0">
              <a:latin typeface="Tahoma" panose="020B0604030504040204" pitchFamily="34" charset="0"/>
            </a:endParaRPr>
          </a:p>
          <a:p>
            <a:pPr algn="just" eaLnBrk="1" hangingPunct="1"/>
            <a:r>
              <a:rPr lang="el-GR" altLang="en-US" dirty="0">
                <a:latin typeface="Tahoma" panose="020B0604030504040204" pitchFamily="34" charset="0"/>
              </a:rPr>
              <a:t>Π</a:t>
            </a:r>
            <a:r>
              <a:rPr lang="el-GR" altLang="en-US" dirty="0">
                <a:latin typeface="Tahoma" panose="020B0604030504040204" pitchFamily="34" charset="0"/>
                <a:cs typeface="Tahoma" panose="020B0604030504040204" pitchFamily="34" charset="0"/>
              </a:rPr>
              <a:t>ιθανούς τρόπους συμμετοχής της οικογένειας στο όλο εγχείρημα. </a:t>
            </a:r>
            <a:endParaRPr lang="el-GR" altLang="en-US" dirty="0">
              <a:latin typeface="Tahoma" panose="020B0604030504040204" pitchFamily="34" charset="0"/>
            </a:endParaRPr>
          </a:p>
        </p:txBody>
      </p:sp>
      <p:sp>
        <p:nvSpPr>
          <p:cNvPr id="17410" name="Rectangle 2"/>
          <p:cNvSpPr>
            <a:spLocks noGrp="1" noChangeArrowheads="1"/>
          </p:cNvSpPr>
          <p:nvPr>
            <p:ph type="title"/>
          </p:nvPr>
        </p:nvSpPr>
        <p:spPr/>
        <p:txBody>
          <a:bodyPr/>
          <a:lstStyle/>
          <a:p>
            <a:pPr eaLnBrk="1" hangingPunct="1"/>
            <a:r>
              <a:rPr lang="el-GR" altLang="en-US">
                <a:effectLst>
                  <a:outerShdw blurRad="38100" dist="38100" dir="2700000" algn="tl">
                    <a:srgbClr val="000000">
                      <a:alpha val="43137"/>
                    </a:srgbClr>
                  </a:outerShdw>
                </a:effectLst>
              </a:rPr>
              <a:t>Περιεχόμενο του ΕΕΠ</a:t>
            </a:r>
          </a:p>
        </p:txBody>
      </p:sp>
    </p:spTree>
    <p:extLst>
      <p:ext uri="{BB962C8B-B14F-4D97-AF65-F5344CB8AC3E}">
        <p14:creationId xmlns:p14="http://schemas.microsoft.com/office/powerpoint/2010/main" val="40304335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3795">
                                            <p:txEl>
                                              <p:pRg st="2" end="2"/>
                                            </p:txEl>
                                          </p:spTgt>
                                        </p:tgtEl>
                                        <p:attrNameLst>
                                          <p:attrName>style.visibility</p:attrName>
                                        </p:attrNameLst>
                                      </p:cBhvr>
                                      <p:to>
                                        <p:strVal val="visible"/>
                                      </p:to>
                                    </p:set>
                                    <p:anim calcmode="lin" valueType="num">
                                      <p:cBhvr additive="base">
                                        <p:cTn id="13" dur="5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379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3795">
                                            <p:txEl>
                                              <p:pRg st="4" end="4"/>
                                            </p:txEl>
                                          </p:spTgt>
                                        </p:tgtEl>
                                        <p:attrNameLst>
                                          <p:attrName>style.visibility</p:attrName>
                                        </p:attrNameLst>
                                      </p:cBhvr>
                                      <p:to>
                                        <p:strVal val="visible"/>
                                      </p:to>
                                    </p:set>
                                    <p:anim calcmode="lin" valueType="num">
                                      <p:cBhvr additive="base">
                                        <p:cTn id="19" dur="5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3795">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838200" y="1690688"/>
            <a:ext cx="10381343" cy="3733800"/>
          </a:xfrm>
        </p:spPr>
        <p:txBody>
          <a:bodyPr>
            <a:normAutofit fontScale="92500"/>
          </a:bodyPr>
          <a:lstStyle/>
          <a:p>
            <a:pPr algn="just" eaLnBrk="1" hangingPunct="1"/>
            <a:r>
              <a:rPr lang="el-GR" altLang="en-US" sz="3600" dirty="0"/>
              <a:t>Στόχοι που μπορούν να επιτευχθούν μέσα στο χρόνο</a:t>
            </a:r>
          </a:p>
          <a:p>
            <a:pPr algn="just" eaLnBrk="1" hangingPunct="1"/>
            <a:r>
              <a:rPr lang="el-GR" altLang="en-US" sz="3600" dirty="0"/>
              <a:t>Καθορισμός σε βραχυπρόθεσμους στόχους</a:t>
            </a:r>
          </a:p>
          <a:p>
            <a:pPr algn="just" eaLnBrk="1" hangingPunct="1"/>
            <a:r>
              <a:rPr lang="el-GR" altLang="en-US" sz="3600" dirty="0"/>
              <a:t>Μετρήσιμοι στόχοι</a:t>
            </a:r>
          </a:p>
          <a:p>
            <a:pPr algn="just" eaLnBrk="1" hangingPunct="1"/>
            <a:r>
              <a:rPr lang="el-GR" altLang="en-US" sz="3600" dirty="0"/>
              <a:t>Στόχοι: ακαδημαϊκές, κοινωνικές, επικοινωνιακές, κινητικές δεξιότητες, </a:t>
            </a:r>
            <a:r>
              <a:rPr lang="el-GR" altLang="en-US" sz="3600" dirty="0" err="1"/>
              <a:t>κ.λπ</a:t>
            </a:r>
            <a:endParaRPr lang="el-GR" altLang="en-US" sz="3600" dirty="0"/>
          </a:p>
        </p:txBody>
      </p:sp>
      <p:sp>
        <p:nvSpPr>
          <p:cNvPr id="20482"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Ετήσιοι/ Μακροπρόθεσμοι στόχοι</a:t>
            </a:r>
          </a:p>
        </p:txBody>
      </p:sp>
    </p:spTree>
    <p:extLst>
      <p:ext uri="{BB962C8B-B14F-4D97-AF65-F5344CB8AC3E}">
        <p14:creationId xmlns:p14="http://schemas.microsoft.com/office/powerpoint/2010/main" val="21556695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5843">
                                            <p:txEl>
                                              <p:pRg st="1" end="1"/>
                                            </p:txEl>
                                          </p:spTgt>
                                        </p:tgtEl>
                                        <p:attrNameLst>
                                          <p:attrName>style.visibility</p:attrName>
                                        </p:attrNameLst>
                                      </p:cBhvr>
                                      <p:to>
                                        <p:strVal val="visible"/>
                                      </p:to>
                                    </p:set>
                                    <p:anim calcmode="lin" valueType="num">
                                      <p:cBhvr additive="base">
                                        <p:cTn id="13" dur="5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5843">
                                            <p:txEl>
                                              <p:pRg st="2" end="2"/>
                                            </p:txEl>
                                          </p:spTgt>
                                        </p:tgtEl>
                                        <p:attrNameLst>
                                          <p:attrName>style.visibility</p:attrName>
                                        </p:attrNameLst>
                                      </p:cBhvr>
                                      <p:to>
                                        <p:strVal val="visible"/>
                                      </p:to>
                                    </p:set>
                                    <p:anim calcmode="lin" valueType="num">
                                      <p:cBhvr additive="base">
                                        <p:cTn id="19"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84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5843">
                                            <p:txEl>
                                              <p:pRg st="3" end="3"/>
                                            </p:txEl>
                                          </p:spTgt>
                                        </p:tgtEl>
                                        <p:attrNameLst>
                                          <p:attrName>style.visibility</p:attrName>
                                        </p:attrNameLst>
                                      </p:cBhvr>
                                      <p:to>
                                        <p:strVal val="visible"/>
                                      </p:to>
                                    </p:set>
                                    <p:anim calcmode="lin" valueType="num">
                                      <p:cBhvr additive="base">
                                        <p:cTn id="25" dur="5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584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595086" y="1690688"/>
            <a:ext cx="10758714" cy="3733800"/>
          </a:xfrm>
        </p:spPr>
        <p:txBody>
          <a:bodyPr>
            <a:normAutofit/>
          </a:bodyPr>
          <a:lstStyle/>
          <a:p>
            <a:pPr algn="just" eaLnBrk="1" hangingPunct="1"/>
            <a:r>
              <a:rPr lang="el-GR" altLang="en-US" sz="3200" dirty="0"/>
              <a:t>Καταγραφή των υπηρεσιών ειδικής παιδαγωγικής στήριξης</a:t>
            </a:r>
          </a:p>
          <a:p>
            <a:pPr algn="just" eaLnBrk="1" hangingPunct="1"/>
            <a:r>
              <a:rPr lang="el-GR" altLang="en-US" sz="3200" dirty="0"/>
              <a:t>Επιπρόσθετες παροχές</a:t>
            </a:r>
          </a:p>
          <a:p>
            <a:pPr algn="just" eaLnBrk="1" hangingPunct="1"/>
            <a:r>
              <a:rPr lang="el-GR" altLang="en-US" sz="3200" dirty="0"/>
              <a:t>Τροποποιήσεις του προγράμματος</a:t>
            </a:r>
          </a:p>
          <a:p>
            <a:pPr algn="just" eaLnBrk="1" hangingPunct="1"/>
            <a:r>
              <a:rPr lang="el-GR" altLang="en-US" sz="3200" dirty="0"/>
              <a:t>Επιμόρφωση/ κατάρτιση του διδακτικού προσωπικού που θα συμμετέχει στη διαδικασία</a:t>
            </a:r>
          </a:p>
        </p:txBody>
      </p:sp>
      <p:sp>
        <p:nvSpPr>
          <p:cNvPr id="21506"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Ειδική παιδαγωγική στήριξη</a:t>
            </a:r>
          </a:p>
        </p:txBody>
      </p:sp>
    </p:spTree>
    <p:extLst>
      <p:ext uri="{BB962C8B-B14F-4D97-AF65-F5344CB8AC3E}">
        <p14:creationId xmlns:p14="http://schemas.microsoft.com/office/powerpoint/2010/main" val="15283743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6867">
                                            <p:txEl>
                                              <p:pRg st="3" end="3"/>
                                            </p:txEl>
                                          </p:spTgt>
                                        </p:tgtEl>
                                        <p:attrNameLst>
                                          <p:attrName>style.visibility</p:attrName>
                                        </p:attrNameLst>
                                      </p:cBhvr>
                                      <p:to>
                                        <p:strVal val="visible"/>
                                      </p:to>
                                    </p:set>
                                    <p:anim calcmode="lin" valueType="num">
                                      <p:cBhvr additive="base">
                                        <p:cTn id="25" dur="5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6867">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normAutofit/>
          </a:bodyPr>
          <a:lstStyle/>
          <a:p>
            <a:pPr eaLnBrk="1" hangingPunct="1"/>
            <a:r>
              <a:rPr lang="el-GR" altLang="en-US" sz="3200" dirty="0"/>
              <a:t>Πότε πρέπει να ξεκινήσει η υποστήριξη;</a:t>
            </a:r>
          </a:p>
          <a:p>
            <a:pPr eaLnBrk="1" hangingPunct="1"/>
            <a:r>
              <a:rPr lang="el-GR" altLang="en-US" sz="3200" dirty="0"/>
              <a:t>Πόσο συχνά;</a:t>
            </a:r>
          </a:p>
          <a:p>
            <a:pPr eaLnBrk="1" hangingPunct="1"/>
            <a:r>
              <a:rPr lang="el-GR" altLang="en-US" sz="3200" dirty="0"/>
              <a:t>Πού θα γίνεται;</a:t>
            </a:r>
          </a:p>
          <a:p>
            <a:pPr eaLnBrk="1" hangingPunct="1"/>
            <a:r>
              <a:rPr lang="el-GR" altLang="en-US" sz="3200" dirty="0"/>
              <a:t>Για πόσο χρονικό διάστημα;</a:t>
            </a:r>
          </a:p>
        </p:txBody>
      </p:sp>
      <p:sp>
        <p:nvSpPr>
          <p:cNvPr id="22530"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Χρονοδιάγραμμα</a:t>
            </a:r>
          </a:p>
        </p:txBody>
      </p:sp>
    </p:spTree>
    <p:extLst>
      <p:ext uri="{BB962C8B-B14F-4D97-AF65-F5344CB8AC3E}">
        <p14:creationId xmlns:p14="http://schemas.microsoft.com/office/powerpoint/2010/main" val="173213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additive="base">
                                        <p:cTn id="19"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891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8915">
                                            <p:txEl>
                                              <p:pRg st="3" end="3"/>
                                            </p:txEl>
                                          </p:spTgt>
                                        </p:tgtEl>
                                        <p:attrNameLst>
                                          <p:attrName>style.visibility</p:attrName>
                                        </p:attrNameLst>
                                      </p:cBhvr>
                                      <p:to>
                                        <p:strVal val="visible"/>
                                      </p:to>
                                    </p:set>
                                    <p:anim calcmode="lin" valueType="num">
                                      <p:cBhvr additive="base">
                                        <p:cTn id="25" dur="5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8915">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pPr algn="just" eaLnBrk="1" hangingPunct="1"/>
            <a:r>
              <a:rPr lang="el-GR" altLang="en-US"/>
              <a:t>Τι προσαρμογές θα πρέπει να γίνουν σε επίπεδο εκπαιδευτικής αξιολόγησης;</a:t>
            </a:r>
          </a:p>
          <a:p>
            <a:pPr algn="just" eaLnBrk="1" hangingPunct="1"/>
            <a:r>
              <a:rPr lang="el-GR" altLang="en-US"/>
              <a:t>Ποιος είναι ο καλύτερος τρόπος αξιολόγησης;</a:t>
            </a:r>
          </a:p>
          <a:p>
            <a:pPr algn="just" eaLnBrk="1" hangingPunct="1"/>
            <a:r>
              <a:rPr lang="el-GR" altLang="en-US"/>
              <a:t>Πώς θα μετρηθεί η επίδοση του παιδιού;</a:t>
            </a:r>
          </a:p>
          <a:p>
            <a:pPr algn="just" eaLnBrk="1" hangingPunct="1"/>
            <a:r>
              <a:rPr lang="el-GR" altLang="en-US"/>
              <a:t>Πώς θα ενημερωθούν οι γονείς;</a:t>
            </a:r>
          </a:p>
        </p:txBody>
      </p:sp>
      <p:sp>
        <p:nvSpPr>
          <p:cNvPr id="25602"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Αξιολόγηση</a:t>
            </a:r>
          </a:p>
        </p:txBody>
      </p:sp>
    </p:spTree>
    <p:extLst>
      <p:ext uri="{BB962C8B-B14F-4D97-AF65-F5344CB8AC3E}">
        <p14:creationId xmlns:p14="http://schemas.microsoft.com/office/powerpoint/2010/main" val="143901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9939">
                                            <p:txEl>
                                              <p:pRg st="1" end="1"/>
                                            </p:txEl>
                                          </p:spTgt>
                                        </p:tgtEl>
                                        <p:attrNameLst>
                                          <p:attrName>style.visibility</p:attrName>
                                        </p:attrNameLst>
                                      </p:cBhvr>
                                      <p:to>
                                        <p:strVal val="visible"/>
                                      </p:to>
                                    </p:set>
                                    <p:anim calcmode="lin" valueType="num">
                                      <p:cBhvr additive="base">
                                        <p:cTn id="13"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9939">
                                            <p:txEl>
                                              <p:pRg st="2" end="2"/>
                                            </p:txEl>
                                          </p:spTgt>
                                        </p:tgtEl>
                                        <p:attrNameLst>
                                          <p:attrName>style.visibility</p:attrName>
                                        </p:attrNameLst>
                                      </p:cBhvr>
                                      <p:to>
                                        <p:strVal val="visible"/>
                                      </p:to>
                                    </p:set>
                                    <p:anim calcmode="lin" valueType="num">
                                      <p:cBhvr additive="base">
                                        <p:cTn id="19"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9939">
                                            <p:txEl>
                                              <p:pRg st="3" end="3"/>
                                            </p:txEl>
                                          </p:spTgt>
                                        </p:tgtEl>
                                        <p:attrNameLst>
                                          <p:attrName>style.visibility</p:attrName>
                                        </p:attrNameLst>
                                      </p:cBhvr>
                                      <p:to>
                                        <p:strVal val="visible"/>
                                      </p:to>
                                    </p:set>
                                    <p:anim calcmode="lin" valueType="num">
                                      <p:cBhvr additive="base">
                                        <p:cTn id="25" dur="5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lstStyle/>
          <a:p>
            <a:pPr marL="0" indent="0" algn="just" eaLnBrk="1" hangingPunct="1">
              <a:buNone/>
            </a:pPr>
            <a:r>
              <a:rPr lang="el-GR" altLang="en-US" dirty="0">
                <a:latin typeface="Times New Roman" panose="02020603050405020304" pitchFamily="18" charset="0"/>
              </a:rPr>
              <a:t>Τρία βασικά σημεία της μεθοδολογίας</a:t>
            </a:r>
          </a:p>
          <a:p>
            <a:pPr lvl="1" algn="just" eaLnBrk="1" hangingPunct="1"/>
            <a:r>
              <a:rPr lang="el-GR" altLang="en-US" sz="2800" dirty="0">
                <a:latin typeface="Times New Roman" panose="02020603050405020304" pitchFamily="18" charset="0"/>
                <a:cs typeface="Times New Roman" panose="02020603050405020304" pitchFamily="18" charset="0"/>
              </a:rPr>
              <a:t>Κατανοώ το παιδί και τις ανάγκες του </a:t>
            </a:r>
          </a:p>
          <a:p>
            <a:pPr lvl="1" algn="just" eaLnBrk="1" hangingPunct="1"/>
            <a:r>
              <a:rPr lang="el-GR" altLang="en-US" sz="2800" dirty="0">
                <a:latin typeface="Times New Roman" panose="02020603050405020304" pitchFamily="18" charset="0"/>
                <a:cs typeface="Times New Roman" panose="02020603050405020304" pitchFamily="18" charset="0"/>
              </a:rPr>
              <a:t>Εκπαιδεύω όχι μόνο το παιδί αλλά και το περιβάλλον του</a:t>
            </a:r>
          </a:p>
          <a:p>
            <a:pPr lvl="1" algn="just" eaLnBrk="1" hangingPunct="1"/>
            <a:r>
              <a:rPr lang="el-GR" altLang="en-US" sz="2800" dirty="0">
                <a:latin typeface="Times New Roman" panose="02020603050405020304" pitchFamily="18" charset="0"/>
                <a:cs typeface="Times New Roman" panose="02020603050405020304" pitchFamily="18" charset="0"/>
              </a:rPr>
              <a:t>Όταν κάτι δεν έχει επιτυχία οφείλω να εντοπίσω τι πρέπει να γίνει</a:t>
            </a:r>
            <a:endParaRPr lang="el-GR" altLang="en-US" sz="2800" dirty="0">
              <a:latin typeface="Times New Roman" panose="02020603050405020304" pitchFamily="18" charset="0"/>
            </a:endParaRPr>
          </a:p>
        </p:txBody>
      </p:sp>
      <p:sp>
        <p:nvSpPr>
          <p:cNvPr id="27650"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Βασικά σημεία της μεθοδολογίας</a:t>
            </a:r>
          </a:p>
        </p:txBody>
      </p:sp>
    </p:spTree>
    <p:extLst>
      <p:ext uri="{BB962C8B-B14F-4D97-AF65-F5344CB8AC3E}">
        <p14:creationId xmlns:p14="http://schemas.microsoft.com/office/powerpoint/2010/main" val="322636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additive="base">
                                        <p:cTn id="7" dur="5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32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anim calcmode="lin" valueType="num">
                                      <p:cBhvr additive="base">
                                        <p:cTn id="11" dur="5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632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anim calcmode="lin" valueType="num">
                                      <p:cBhvr additive="base">
                                        <p:cTn id="15" dur="500" fill="hold"/>
                                        <p:tgtEl>
                                          <p:spTgt spid="5632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6323">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56323">
                                            <p:txEl>
                                              <p:pRg st="3" end="3"/>
                                            </p:txEl>
                                          </p:spTgt>
                                        </p:tgtEl>
                                        <p:attrNameLst>
                                          <p:attrName>style.visibility</p:attrName>
                                        </p:attrNameLst>
                                      </p:cBhvr>
                                      <p:to>
                                        <p:strVal val="visible"/>
                                      </p:to>
                                    </p:set>
                                    <p:anim calcmode="lin" valueType="num">
                                      <p:cBhvr additive="base">
                                        <p:cTn id="19" dur="500" fill="hold"/>
                                        <p:tgtEl>
                                          <p:spTgt spid="5632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32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725715" y="1981200"/>
            <a:ext cx="11059885" cy="4876800"/>
          </a:xfrm>
        </p:spPr>
        <p:txBody>
          <a:bodyPr/>
          <a:lstStyle/>
          <a:p>
            <a:pPr algn="just" eaLnBrk="1" hangingPunct="1">
              <a:lnSpc>
                <a:spcPct val="90000"/>
              </a:lnSpc>
            </a:pPr>
            <a:r>
              <a:rPr lang="el-GR" altLang="en-US" dirty="0">
                <a:cs typeface="Times New Roman" panose="02020603050405020304" pitchFamily="18" charset="0"/>
              </a:rPr>
              <a:t>Η  νοητική καθυστέρηση είναι μια «φυσιολογική παραλλαγή» της ανθρώπινης ύπαρξης.</a:t>
            </a:r>
          </a:p>
          <a:p>
            <a:pPr algn="just" eaLnBrk="1" hangingPunct="1">
              <a:lnSpc>
                <a:spcPct val="90000"/>
              </a:lnSpc>
            </a:pPr>
            <a:r>
              <a:rPr lang="el-GR" altLang="en-US" dirty="0">
                <a:cs typeface="Times New Roman" panose="02020603050405020304" pitchFamily="18" charset="0"/>
              </a:rPr>
              <a:t>Η εκπαίδευση των παιδιών και νέων με νοητική καθυστέρηση οφείλει να προσανατολίζεται βασικά προς τις γενικές εκπαιδευτικές ανάγκες, αξίες και κανόνες.</a:t>
            </a:r>
          </a:p>
          <a:p>
            <a:pPr algn="just" eaLnBrk="1" hangingPunct="1">
              <a:lnSpc>
                <a:spcPct val="90000"/>
              </a:lnSpc>
            </a:pPr>
            <a:r>
              <a:rPr lang="el-GR" altLang="en-US" dirty="0">
                <a:cs typeface="Times New Roman" panose="02020603050405020304" pitchFamily="18" charset="0"/>
              </a:rPr>
              <a:t>Ο ειδικός χαρακτήρας της </a:t>
            </a:r>
            <a:r>
              <a:rPr lang="el-GR" altLang="en-US" dirty="0"/>
              <a:t>εκπαιδευτικής</a:t>
            </a:r>
            <a:r>
              <a:rPr lang="el-GR" altLang="en-US" dirty="0">
                <a:cs typeface="Times New Roman" panose="02020603050405020304" pitchFamily="18" charset="0"/>
              </a:rPr>
              <a:t> παρέμβασης οφείλει να προσανατολίζεται στις ιδιαίτερες εξατομικευμένες ανάγκες και δυνατότητες όπως επίσης και στις κοινωνικές συνθήκες και απαιτήσεις με στόχο τη βελτίωση της κοινής συμβίωσης</a:t>
            </a:r>
            <a:r>
              <a:rPr lang="el-GR" altLang="en-US" dirty="0"/>
              <a:t>.</a:t>
            </a:r>
          </a:p>
        </p:txBody>
      </p:sp>
      <p:sp>
        <p:nvSpPr>
          <p:cNvPr id="22530" name="Rectangle 2"/>
          <p:cNvSpPr>
            <a:spLocks noGrp="1" noChangeArrowheads="1"/>
          </p:cNvSpPr>
          <p:nvPr>
            <p:ph type="title"/>
          </p:nvPr>
        </p:nvSpPr>
        <p:spPr>
          <a:xfrm>
            <a:off x="232230" y="365125"/>
            <a:ext cx="11121570" cy="1325563"/>
          </a:xfrm>
        </p:spPr>
        <p:txBody>
          <a:bodyPr>
            <a:normAutofit fontScale="90000"/>
          </a:bodyPr>
          <a:lstStyle/>
          <a:p>
            <a:pPr algn="just" eaLnBrk="1" hangingPunct="1"/>
            <a:r>
              <a:rPr lang="el-GR" altLang="en-US" dirty="0">
                <a:effectLst>
                  <a:outerShdw blurRad="38100" dist="38100" dir="2700000" algn="tl">
                    <a:srgbClr val="000000">
                      <a:alpha val="43137"/>
                    </a:srgbClr>
                  </a:outerShdw>
                </a:effectLst>
              </a:rPr>
              <a:t>Παιδαγωγική θεώρηση της Νοητικής Καθυστέρησης</a:t>
            </a:r>
          </a:p>
        </p:txBody>
      </p:sp>
    </p:spTree>
    <p:extLst>
      <p:ext uri="{BB962C8B-B14F-4D97-AF65-F5344CB8AC3E}">
        <p14:creationId xmlns:p14="http://schemas.microsoft.com/office/powerpoint/2010/main" val="15330713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79620" y="2332037"/>
            <a:ext cx="10972800" cy="4525963"/>
          </a:xfrm>
        </p:spPr>
        <p:txBody>
          <a:bodyPr/>
          <a:lstStyle/>
          <a:p>
            <a:pPr algn="just"/>
            <a:r>
              <a:rPr lang="el-GR" dirty="0"/>
              <a:t>Οι μαθητές με νοητική αναπηρία παρουσιάζουν σημαντικές αδυναμίες σε έναν ή περισσότερους τομείς ανάπτυξης, όπως γνωστικός, κινητικός, </a:t>
            </a:r>
            <a:r>
              <a:rPr lang="el-GR" dirty="0" err="1"/>
              <a:t>κοινωνικο</a:t>
            </a:r>
            <a:r>
              <a:rPr lang="el-GR" dirty="0"/>
              <a:t>-συναισθηματικός τομέας. </a:t>
            </a:r>
            <a:endParaRPr lang="en-US" dirty="0"/>
          </a:p>
        </p:txBody>
      </p:sp>
      <p:sp>
        <p:nvSpPr>
          <p:cNvPr id="2" name="Τίτλος 1"/>
          <p:cNvSpPr>
            <a:spLocks noGrp="1"/>
          </p:cNvSpPr>
          <p:nvPr>
            <p:ph type="title"/>
          </p:nvPr>
        </p:nvSpPr>
        <p:spPr>
          <a:xfrm>
            <a:off x="564630" y="694363"/>
            <a:ext cx="10972800" cy="1143000"/>
          </a:xfrm>
        </p:spPr>
        <p:txBody>
          <a:bodyPr>
            <a:normAutofit fontScale="90000"/>
          </a:bodyPr>
          <a:lstStyle/>
          <a:p>
            <a:pPr lvl="0" algn="just"/>
            <a:r>
              <a:rPr lang="el-GR" b="1" dirty="0">
                <a:effectLst>
                  <a:outerShdw blurRad="38100" dist="38100" dir="2700000" algn="tl">
                    <a:srgbClr val="000000">
                      <a:alpha val="43137"/>
                    </a:srgbClr>
                  </a:outerShdw>
                </a:effectLst>
              </a:rPr>
              <a:t>Γενικά χαρακτηριστικά και μαθησιακές </a:t>
            </a:r>
            <a:r>
              <a:rPr lang="el-GR" dirty="0">
                <a:effectLst>
                  <a:outerShdw blurRad="38100" dist="38100" dir="2700000" algn="tl">
                    <a:srgbClr val="000000">
                      <a:alpha val="43137"/>
                    </a:srgbClr>
                  </a:outerShdw>
                </a:effectLst>
              </a:rPr>
              <a:t>προτιμήσεις</a:t>
            </a:r>
            <a:r>
              <a:rPr lang="el-GR" b="1" dirty="0">
                <a:effectLst>
                  <a:outerShdw blurRad="38100" dist="38100" dir="2700000" algn="tl">
                    <a:srgbClr val="000000">
                      <a:alpha val="43137"/>
                    </a:srgbClr>
                  </a:outerShdw>
                </a:effectLst>
              </a:rPr>
              <a:t> των μαθητών με νοητική αναπηρία</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0806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a:bodyPr>
          <a:lstStyle/>
          <a:p>
            <a:pPr algn="just">
              <a:lnSpc>
                <a:spcPct val="150000"/>
              </a:lnSpc>
            </a:pPr>
            <a:r>
              <a:rPr lang="el-GR" dirty="0"/>
              <a:t>Σε μια ιστορική ανασκόπηση μπορεί κανείς να εντοπίσει μια σειρά όρων που αναφέρονται στη νοητική (</a:t>
            </a:r>
            <a:r>
              <a:rPr lang="el-GR" dirty="0" err="1"/>
              <a:t>καθ</a:t>
            </a:r>
            <a:r>
              <a:rPr lang="el-GR" dirty="0"/>
              <a:t>-)υστέρηση (</a:t>
            </a:r>
            <a:r>
              <a:rPr lang="en-US" dirty="0"/>
              <a:t>mental retardation</a:t>
            </a:r>
            <a:r>
              <a:rPr lang="el-GR" dirty="0"/>
              <a:t>), όπως ιδιωτεία (</a:t>
            </a:r>
            <a:r>
              <a:rPr lang="en-US" dirty="0"/>
              <a:t>idiot</a:t>
            </a:r>
            <a:r>
              <a:rPr lang="el-GR" dirty="0"/>
              <a:t>), κρετινισμός (</a:t>
            </a:r>
            <a:r>
              <a:rPr lang="en-US" dirty="0"/>
              <a:t>cretin</a:t>
            </a:r>
            <a:r>
              <a:rPr lang="el-GR" dirty="0"/>
              <a:t>), </a:t>
            </a:r>
            <a:r>
              <a:rPr lang="el-GR" dirty="0" err="1"/>
              <a:t>εκπαιδεύσιμος</a:t>
            </a:r>
            <a:r>
              <a:rPr lang="el-GR" dirty="0"/>
              <a:t> (</a:t>
            </a:r>
            <a:r>
              <a:rPr lang="el-GR" dirty="0" err="1"/>
              <a:t>educable</a:t>
            </a:r>
            <a:r>
              <a:rPr lang="el-GR" dirty="0"/>
              <a:t>), </a:t>
            </a:r>
            <a:r>
              <a:rPr lang="el-GR" dirty="0" err="1"/>
              <a:t>ασκήσιμος</a:t>
            </a:r>
            <a:r>
              <a:rPr lang="el-GR" dirty="0"/>
              <a:t> (</a:t>
            </a:r>
            <a:r>
              <a:rPr lang="en-US" dirty="0"/>
              <a:t>trainable</a:t>
            </a:r>
            <a:r>
              <a:rPr lang="el-GR" dirty="0"/>
              <a:t>), νοητική ανεπάρκεια (</a:t>
            </a:r>
            <a:r>
              <a:rPr lang="en-US" dirty="0"/>
              <a:t>mental deficiency</a:t>
            </a:r>
            <a:r>
              <a:rPr lang="el-GR" dirty="0"/>
              <a:t>), νοητική μειονεξία (</a:t>
            </a:r>
            <a:r>
              <a:rPr lang="en-US" dirty="0"/>
              <a:t>mental disadvantage</a:t>
            </a:r>
            <a:r>
              <a:rPr lang="el-GR" dirty="0"/>
              <a:t>), κ.λπ. (π.χ. </a:t>
            </a:r>
            <a:r>
              <a:rPr lang="el-GR" dirty="0" err="1"/>
              <a:t>Ζώνιου</a:t>
            </a:r>
            <a:r>
              <a:rPr lang="el-GR" dirty="0"/>
              <a:t>-Σιδέρη, 1998∙ </a:t>
            </a:r>
            <a:r>
              <a:rPr lang="el-GR" dirty="0" err="1"/>
              <a:t>Καρτασίδου</a:t>
            </a:r>
            <a:r>
              <a:rPr lang="el-GR" dirty="0"/>
              <a:t>, 2005∙ </a:t>
            </a:r>
            <a:r>
              <a:rPr lang="en-US" dirty="0"/>
              <a:t>Bray</a:t>
            </a:r>
            <a:r>
              <a:rPr lang="el-GR" dirty="0"/>
              <a:t> &amp; </a:t>
            </a:r>
            <a:r>
              <a:rPr lang="en-US" dirty="0"/>
              <a:t>Grad</a:t>
            </a:r>
            <a:r>
              <a:rPr lang="el-GR" dirty="0"/>
              <a:t>, 2003∙ </a:t>
            </a:r>
            <a:r>
              <a:rPr lang="en-US" dirty="0" err="1"/>
              <a:t>Luckasson</a:t>
            </a:r>
            <a:r>
              <a:rPr lang="el-GR" dirty="0"/>
              <a:t>, </a:t>
            </a:r>
            <a:r>
              <a:rPr lang="en-US" dirty="0"/>
              <a:t>et al</a:t>
            </a:r>
            <a:r>
              <a:rPr lang="el-GR" dirty="0"/>
              <a:t>, 2002). </a:t>
            </a:r>
            <a:endParaRPr lang="en-US" dirty="0"/>
          </a:p>
          <a:p>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Όροι και Ορισμοί</a:t>
            </a:r>
            <a:endParaRPr lang="en-US" dirty="0"/>
          </a:p>
        </p:txBody>
      </p:sp>
    </p:spTree>
    <p:extLst>
      <p:ext uri="{BB962C8B-B14F-4D97-AF65-F5344CB8AC3E}">
        <p14:creationId xmlns:p14="http://schemas.microsoft.com/office/powerpoint/2010/main" val="11648263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49639" y="2005985"/>
            <a:ext cx="10972800" cy="4525963"/>
          </a:xfrm>
        </p:spPr>
        <p:txBody>
          <a:bodyPr>
            <a:normAutofit/>
          </a:bodyPr>
          <a:lstStyle/>
          <a:p>
            <a:pPr algn="just"/>
            <a:r>
              <a:rPr lang="el-GR" dirty="0"/>
              <a:t>Στο γνωστικό τομέα ιδιαίτερες δυσκολίες παρουσιάζουν στην προσοχή, στη μνήμη και στη γλώσσα/ επικοινωνία (π.χ. </a:t>
            </a:r>
            <a:r>
              <a:rPr lang="en-US" dirty="0" err="1"/>
              <a:t>Beirne</a:t>
            </a:r>
            <a:r>
              <a:rPr lang="el-GR" dirty="0"/>
              <a:t>-</a:t>
            </a:r>
            <a:r>
              <a:rPr lang="en-US" dirty="0"/>
              <a:t>Smith</a:t>
            </a:r>
            <a:r>
              <a:rPr lang="el-GR" dirty="0"/>
              <a:t>, </a:t>
            </a:r>
            <a:r>
              <a:rPr lang="en-US" dirty="0" err="1"/>
              <a:t>Ittenbach</a:t>
            </a:r>
            <a:r>
              <a:rPr lang="el-GR" dirty="0"/>
              <a:t>, &amp; </a:t>
            </a:r>
            <a:r>
              <a:rPr lang="en-US" dirty="0"/>
              <a:t>Patton</a:t>
            </a:r>
            <a:r>
              <a:rPr lang="el-GR" dirty="0"/>
              <a:t>, 2002∙ Πολυχρονοπούλου, 2003).</a:t>
            </a:r>
          </a:p>
          <a:p>
            <a:r>
              <a:rPr lang="el-GR" dirty="0"/>
              <a:t> Οι δυσκολίες στο γνωστικό τομέα (</a:t>
            </a:r>
            <a:r>
              <a:rPr lang="el-GR" dirty="0" err="1"/>
              <a:t>βλ</a:t>
            </a:r>
            <a:r>
              <a:rPr lang="el-GR" dirty="0"/>
              <a:t> Πίνακα 3) σχετίζονται άμεσα με το πώς οι μαθητές προσλαμβάνουν, αντιλαμβάνονται, επεξεργάζονται και ανταποκρίνονται στα διάφορα εξωτερικά ερεθίσματα και στις πληροφορίες (π.χ. </a:t>
            </a:r>
            <a:r>
              <a:rPr lang="en-US" dirty="0" err="1"/>
              <a:t>Beirne</a:t>
            </a:r>
            <a:r>
              <a:rPr lang="el-GR" dirty="0"/>
              <a:t>-</a:t>
            </a:r>
            <a:r>
              <a:rPr lang="en-US" dirty="0"/>
              <a:t>Smith</a:t>
            </a:r>
            <a:r>
              <a:rPr lang="el-GR" dirty="0"/>
              <a:t>, </a:t>
            </a:r>
            <a:r>
              <a:rPr lang="en-US" dirty="0" err="1"/>
              <a:t>Ittenbach</a:t>
            </a:r>
            <a:r>
              <a:rPr lang="el-GR" dirty="0"/>
              <a:t>, &amp; </a:t>
            </a:r>
            <a:r>
              <a:rPr lang="en-US" dirty="0"/>
              <a:t>Patton</a:t>
            </a:r>
            <a:r>
              <a:rPr lang="el-GR" dirty="0"/>
              <a:t>, 2002∙ Βλάχου-</a:t>
            </a:r>
            <a:r>
              <a:rPr lang="el-GR" dirty="0" err="1"/>
              <a:t>Μπαλαφούτη</a:t>
            </a:r>
            <a:r>
              <a:rPr lang="el-GR" dirty="0"/>
              <a:t>, 2000α). </a:t>
            </a:r>
          </a:p>
          <a:p>
            <a:endParaRPr lang="en-US" dirty="0"/>
          </a:p>
        </p:txBody>
      </p:sp>
      <p:sp>
        <p:nvSpPr>
          <p:cNvPr id="2" name="Τίτλος 1"/>
          <p:cNvSpPr>
            <a:spLocks noGrp="1"/>
          </p:cNvSpPr>
          <p:nvPr>
            <p:ph type="title"/>
          </p:nvPr>
        </p:nvSpPr>
        <p:spPr>
          <a:xfrm>
            <a:off x="609600" y="604422"/>
            <a:ext cx="10972800" cy="1143000"/>
          </a:xfrm>
        </p:spPr>
        <p:txBody>
          <a:bodyPr>
            <a:normAutofit fontScale="90000"/>
          </a:bodyPr>
          <a:lstStyle/>
          <a:p>
            <a:pPr algn="just"/>
            <a:r>
              <a:rPr lang="el-GR" b="1" dirty="0">
                <a:effectLst>
                  <a:outerShdw blurRad="38100" dist="38100" dir="2700000" algn="tl">
                    <a:srgbClr val="000000">
                      <a:alpha val="43137"/>
                    </a:srgbClr>
                  </a:outerShdw>
                </a:effectLst>
              </a:rPr>
              <a:t>Γενικά χαρακτηριστικά και μαθησιακές </a:t>
            </a:r>
            <a:r>
              <a:rPr lang="el-GR" dirty="0">
                <a:effectLst>
                  <a:outerShdw blurRad="38100" dist="38100" dir="2700000" algn="tl">
                    <a:srgbClr val="000000">
                      <a:alpha val="43137"/>
                    </a:srgbClr>
                  </a:outerShdw>
                </a:effectLst>
              </a:rPr>
              <a:t>προτιμήσεις</a:t>
            </a:r>
            <a:r>
              <a:rPr lang="el-GR" b="1" dirty="0">
                <a:effectLst>
                  <a:outerShdw blurRad="38100" dist="38100" dir="2700000" algn="tl">
                    <a:srgbClr val="000000">
                      <a:alpha val="43137"/>
                    </a:srgbClr>
                  </a:outerShdw>
                </a:effectLst>
              </a:rPr>
              <a:t> των μαθητών με νοητική αναπηρία</a:t>
            </a:r>
            <a:br>
              <a:rPr lang="en-US" dirty="0">
                <a:effectLst>
                  <a:outerShdw blurRad="38100" dist="38100" dir="2700000" algn="tl">
                    <a:srgbClr val="000000">
                      <a:alpha val="43137"/>
                    </a:srgbClr>
                  </a:outerShdw>
                </a:effectLst>
              </a:rPr>
            </a:br>
            <a:endParaRPr lang="en-US" dirty="0"/>
          </a:p>
        </p:txBody>
      </p:sp>
    </p:spTree>
    <p:extLst>
      <p:ext uri="{BB962C8B-B14F-4D97-AF65-F5344CB8AC3E}">
        <p14:creationId xmlns:p14="http://schemas.microsoft.com/office/powerpoint/2010/main" val="40236167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09600" y="1886063"/>
            <a:ext cx="10972800" cy="4525963"/>
          </a:xfrm>
        </p:spPr>
        <p:txBody>
          <a:bodyPr>
            <a:normAutofit fontScale="92500" lnSpcReduction="20000"/>
          </a:bodyPr>
          <a:lstStyle/>
          <a:p>
            <a:pPr algn="just"/>
            <a:r>
              <a:rPr lang="el-GR" dirty="0"/>
              <a:t>Στον κινητικό τομέα αντιμετωπίζουν δυσκολίες στην οπτική και ακουστική αντίληψη, στην αδρή και λεπτή κινητικότητα, στην ισορροπία, στο συντονισμό των κινήσεων κ.λπ. (π.χ. Αγγελοπούλου-</a:t>
            </a:r>
            <a:r>
              <a:rPr lang="el-GR" dirty="0" err="1"/>
              <a:t>Σακαντάμη</a:t>
            </a:r>
            <a:r>
              <a:rPr lang="el-GR" dirty="0"/>
              <a:t>, 2004∙ </a:t>
            </a:r>
            <a:r>
              <a:rPr lang="el-GR" dirty="0" err="1"/>
              <a:t>Κουτσούκη</a:t>
            </a:r>
            <a:r>
              <a:rPr lang="el-GR" dirty="0"/>
              <a:t>, 2008∙ Πολυχρονοπούλου, 2003).</a:t>
            </a:r>
          </a:p>
          <a:p>
            <a:r>
              <a:rPr lang="el-GR" dirty="0"/>
              <a:t> Οι μαθητές με νοητική αναπηρία αντιμετωπίζουν, επίσης, συχνά σημαντικές δυσκολίες στον </a:t>
            </a:r>
            <a:r>
              <a:rPr lang="el-GR" dirty="0" err="1"/>
              <a:t>κοινωνικο</a:t>
            </a:r>
            <a:r>
              <a:rPr lang="el-GR" dirty="0"/>
              <a:t>-συναισθηματικό τομέα, όπως προβλήματα συμπεριφοράς (π.χ. επιθετικότητα), διάσπαση προσοχής, χαμηλή αυτοεκτίμηση, υπερδραστηριότητα, αδυναμία σύναψης διαπροσωπικών σχέσεων, αδυναμία αναγνώρισης, ερμηνείας και ταύτισης συναισθημάτων κ.λπ. (π.χ. </a:t>
            </a:r>
            <a:r>
              <a:rPr lang="en-US" dirty="0" err="1"/>
              <a:t>Beirne</a:t>
            </a:r>
            <a:r>
              <a:rPr lang="el-GR" dirty="0"/>
              <a:t>-</a:t>
            </a:r>
            <a:r>
              <a:rPr lang="en-US" dirty="0"/>
              <a:t>Smith</a:t>
            </a:r>
            <a:r>
              <a:rPr lang="el-GR" dirty="0"/>
              <a:t>, </a:t>
            </a:r>
            <a:r>
              <a:rPr lang="en-US" dirty="0" err="1"/>
              <a:t>Ittenbach</a:t>
            </a:r>
            <a:r>
              <a:rPr lang="el-GR" dirty="0"/>
              <a:t>, &amp; </a:t>
            </a:r>
            <a:r>
              <a:rPr lang="en-US" dirty="0"/>
              <a:t>Patton</a:t>
            </a:r>
            <a:r>
              <a:rPr lang="el-GR" dirty="0"/>
              <a:t>, 2002∙ Πολυχρονοπούλου, 2003).</a:t>
            </a:r>
            <a:endParaRPr lang="en-US" dirty="0"/>
          </a:p>
          <a:p>
            <a:endParaRPr lang="en-US" dirty="0"/>
          </a:p>
        </p:txBody>
      </p:sp>
      <p:sp>
        <p:nvSpPr>
          <p:cNvPr id="2" name="Τίτλος 1"/>
          <p:cNvSpPr>
            <a:spLocks noGrp="1"/>
          </p:cNvSpPr>
          <p:nvPr>
            <p:ph type="title"/>
          </p:nvPr>
        </p:nvSpPr>
        <p:spPr>
          <a:xfrm>
            <a:off x="609600" y="694362"/>
            <a:ext cx="10972800" cy="1143000"/>
          </a:xfrm>
        </p:spPr>
        <p:txBody>
          <a:bodyPr>
            <a:normAutofit fontScale="90000"/>
          </a:bodyPr>
          <a:lstStyle/>
          <a:p>
            <a:pPr algn="just"/>
            <a:r>
              <a:rPr lang="el-GR" b="1" dirty="0">
                <a:effectLst>
                  <a:outerShdw blurRad="38100" dist="38100" dir="2700000" algn="tl">
                    <a:srgbClr val="000000">
                      <a:alpha val="43137"/>
                    </a:srgbClr>
                  </a:outerShdw>
                </a:effectLst>
              </a:rPr>
              <a:t>Γενικά χαρακτηριστικά και μαθησιακές </a:t>
            </a:r>
            <a:r>
              <a:rPr lang="el-GR" dirty="0">
                <a:effectLst>
                  <a:outerShdw blurRad="38100" dist="38100" dir="2700000" algn="tl">
                    <a:srgbClr val="000000">
                      <a:alpha val="43137"/>
                    </a:srgbClr>
                  </a:outerShdw>
                </a:effectLst>
              </a:rPr>
              <a:t>προτιμήσεις</a:t>
            </a:r>
            <a:r>
              <a:rPr lang="el-GR" b="1" dirty="0">
                <a:effectLst>
                  <a:outerShdw blurRad="38100" dist="38100" dir="2700000" algn="tl">
                    <a:srgbClr val="000000">
                      <a:alpha val="43137"/>
                    </a:srgbClr>
                  </a:outerShdw>
                </a:effectLst>
              </a:rPr>
              <a:t> των μαθητών με νοητική αναπηρία</a:t>
            </a:r>
            <a:br>
              <a:rPr lang="en-US" dirty="0">
                <a:effectLst>
                  <a:outerShdw blurRad="38100" dist="38100" dir="2700000" algn="tl">
                    <a:srgbClr val="000000">
                      <a:alpha val="43137"/>
                    </a:srgbClr>
                  </a:outerShdw>
                </a:effectLst>
              </a:rPr>
            </a:br>
            <a:endParaRPr lang="en-US" dirty="0"/>
          </a:p>
        </p:txBody>
      </p:sp>
    </p:spTree>
    <p:extLst>
      <p:ext uri="{BB962C8B-B14F-4D97-AF65-F5344CB8AC3E}">
        <p14:creationId xmlns:p14="http://schemas.microsoft.com/office/powerpoint/2010/main" val="29769782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265057" y="4423682"/>
            <a:ext cx="10515600" cy="4351338"/>
          </a:xfrm>
        </p:spPr>
        <p:txBody>
          <a:bodyPr/>
          <a:lstStyle/>
          <a:p>
            <a:endParaRPr lang="el-GR" dirty="0"/>
          </a:p>
          <a:p>
            <a:endParaRPr lang="el-GR" dirty="0"/>
          </a:p>
          <a:p>
            <a:endParaRPr lang="el-GR" dirty="0"/>
          </a:p>
          <a:p>
            <a:endParaRPr lang="el-GR" dirty="0"/>
          </a:p>
          <a:p>
            <a:endParaRPr lang="en-US" dirty="0"/>
          </a:p>
        </p:txBody>
      </p:sp>
      <p:sp>
        <p:nvSpPr>
          <p:cNvPr id="2" name="Τίτλος 1"/>
          <p:cNvSpPr>
            <a:spLocks noGrp="1"/>
          </p:cNvSpPr>
          <p:nvPr>
            <p:ph type="title"/>
          </p:nvPr>
        </p:nvSpPr>
        <p:spPr/>
        <p:txBody>
          <a:bodyPr>
            <a:normAutofit fontScale="90000"/>
          </a:bodyPr>
          <a:lstStyle/>
          <a:p>
            <a:pPr algn="just"/>
            <a:r>
              <a:rPr lang="el-GR" dirty="0">
                <a:effectLst>
                  <a:outerShdw blurRad="38100" dist="38100" dir="2700000" algn="tl">
                    <a:srgbClr val="000000">
                      <a:alpha val="43137"/>
                    </a:srgbClr>
                  </a:outerShdw>
                </a:effectLst>
              </a:rPr>
              <a:t>Αλλαγή φιλοσοφίας του εκπαιδευτικού σχεδιασμού</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pic>
        <p:nvPicPr>
          <p:cNvPr id="51203" name="Diagram 2"/>
          <p:cNvPicPr>
            <a:picLocks noChangeArrowheads="1"/>
          </p:cNvPicPr>
          <p:nvPr/>
        </p:nvPicPr>
        <p:blipFill>
          <a:blip r:embed="rId2" cstate="print">
            <a:extLst>
              <a:ext uri="{28A0092B-C50C-407E-A947-70E740481C1C}">
                <a14:useLocalDpi xmlns:a14="http://schemas.microsoft.com/office/drawing/2010/main" val="0"/>
              </a:ext>
            </a:extLst>
          </a:blip>
          <a:srcRect l="-3075" r="-3185" b="-217"/>
          <a:stretch>
            <a:fillRect/>
          </a:stretch>
        </p:blipFill>
        <p:spPr bwMode="auto">
          <a:xfrm>
            <a:off x="2380342" y="1797368"/>
            <a:ext cx="8501017" cy="422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71128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232229" y="1825625"/>
            <a:ext cx="11121571" cy="4351338"/>
          </a:xfrm>
        </p:spPr>
        <p:txBody>
          <a:bodyPr>
            <a:normAutofit/>
          </a:bodyPr>
          <a:lstStyle/>
          <a:p>
            <a:pPr marL="0" indent="0" algn="just" eaLnBrk="1" hangingPunct="1">
              <a:buNone/>
            </a:pPr>
            <a:r>
              <a:rPr lang="el-GR" altLang="en-US" sz="3200" dirty="0"/>
              <a:t>Οι φόρμες χωρίζονται σε τρεις λειτουργίες:</a:t>
            </a:r>
          </a:p>
          <a:p>
            <a:pPr lvl="1" eaLnBrk="1" hangingPunct="1"/>
            <a:r>
              <a:rPr lang="el-GR" altLang="en-US" sz="3200" dirty="0"/>
              <a:t>Λειτουργία 1</a:t>
            </a:r>
          </a:p>
          <a:p>
            <a:pPr lvl="1" eaLnBrk="1" hangingPunct="1"/>
            <a:r>
              <a:rPr lang="el-GR" altLang="en-US" sz="3200" dirty="0"/>
              <a:t>Λειτουργία 2</a:t>
            </a:r>
          </a:p>
          <a:p>
            <a:pPr lvl="1" eaLnBrk="1" hangingPunct="1"/>
            <a:r>
              <a:rPr lang="el-GR" altLang="en-US" sz="3200" dirty="0"/>
              <a:t>Λειτουργία 3</a:t>
            </a:r>
          </a:p>
        </p:txBody>
      </p:sp>
      <p:sp>
        <p:nvSpPr>
          <p:cNvPr id="25602" name="Rectangle 2"/>
          <p:cNvSpPr>
            <a:spLocks noGrp="1" noChangeArrowheads="1"/>
          </p:cNvSpPr>
          <p:nvPr>
            <p:ph type="title"/>
          </p:nvPr>
        </p:nvSpPr>
        <p:spPr>
          <a:xfrm>
            <a:off x="348343" y="365125"/>
            <a:ext cx="11005457" cy="1325563"/>
          </a:xfrm>
        </p:spPr>
        <p:txBody>
          <a:bodyPr/>
          <a:lstStyle/>
          <a:p>
            <a:pPr eaLnBrk="1" hangingPunct="1"/>
            <a:r>
              <a:rPr lang="el-GR" altLang="en-US" dirty="0">
                <a:effectLst>
                  <a:outerShdw blurRad="38100" dist="38100" dir="2700000" algn="tl">
                    <a:srgbClr val="000000">
                      <a:alpha val="43137"/>
                    </a:srgbClr>
                  </a:outerShdw>
                </a:effectLst>
              </a:rPr>
              <a:t>Φόρμες αξιολόγησης</a:t>
            </a:r>
          </a:p>
        </p:txBody>
      </p:sp>
    </p:spTree>
    <p:extLst>
      <p:ext uri="{BB962C8B-B14F-4D97-AF65-F5344CB8AC3E}">
        <p14:creationId xmlns:p14="http://schemas.microsoft.com/office/powerpoint/2010/main" val="27883274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595086" y="1825625"/>
            <a:ext cx="10758714" cy="4351338"/>
          </a:xfrm>
        </p:spPr>
        <p:txBody>
          <a:bodyPr>
            <a:normAutofit/>
          </a:bodyPr>
          <a:lstStyle/>
          <a:p>
            <a:pPr algn="just" eaLnBrk="1" hangingPunct="1"/>
            <a:r>
              <a:rPr lang="el-GR" altLang="en-US" dirty="0"/>
              <a:t>Διάγνωση της νοητικής καθυστέρησης</a:t>
            </a:r>
          </a:p>
          <a:p>
            <a:pPr lvl="1" algn="just" eaLnBrk="1" hangingPunct="1"/>
            <a:r>
              <a:rPr lang="el-GR" altLang="en-US" sz="2800" dirty="0"/>
              <a:t>Περιορισμοί στη γνωστική λειτουργία.</a:t>
            </a:r>
          </a:p>
          <a:p>
            <a:pPr lvl="1" algn="just" eaLnBrk="1" hangingPunct="1"/>
            <a:r>
              <a:rPr lang="el-GR" altLang="en-US" sz="2800" dirty="0"/>
              <a:t>Περιορισμοί στην προσαρμοστική συμπεριφορά.</a:t>
            </a:r>
          </a:p>
          <a:p>
            <a:pPr lvl="1" algn="just" eaLnBrk="1" hangingPunct="1"/>
            <a:r>
              <a:rPr lang="el-GR" altLang="en-US" sz="2800" dirty="0"/>
              <a:t>Προσδιορισμός της εμφάνισης πριν την ηλικία των 18 ετών.</a:t>
            </a:r>
          </a:p>
          <a:p>
            <a:pPr algn="just" eaLnBrk="1" hangingPunct="1"/>
            <a:r>
              <a:rPr lang="el-GR" altLang="en-US" dirty="0"/>
              <a:t>Καταγράφονται όλες οι αξιολογήσεις που έχουν γίνει.</a:t>
            </a:r>
          </a:p>
        </p:txBody>
      </p:sp>
      <p:sp>
        <p:nvSpPr>
          <p:cNvPr id="26626" name="Rectangle 2"/>
          <p:cNvSpPr>
            <a:spLocks noGrp="1" noChangeArrowheads="1"/>
          </p:cNvSpPr>
          <p:nvPr>
            <p:ph type="title"/>
          </p:nvPr>
        </p:nvSpPr>
        <p:spPr>
          <a:xfrm>
            <a:off x="304800" y="365125"/>
            <a:ext cx="11049000" cy="1325563"/>
          </a:xfrm>
        </p:spPr>
        <p:txBody>
          <a:bodyPr/>
          <a:lstStyle/>
          <a:p>
            <a:pPr eaLnBrk="1" hangingPunct="1"/>
            <a:r>
              <a:rPr lang="el-GR" altLang="en-US" dirty="0">
                <a:effectLst>
                  <a:outerShdw blurRad="38100" dist="38100" dir="2700000" algn="tl">
                    <a:srgbClr val="000000">
                      <a:alpha val="43137"/>
                    </a:srgbClr>
                  </a:outerShdw>
                </a:effectLst>
              </a:rPr>
              <a:t>Λειτουργία 1</a:t>
            </a:r>
          </a:p>
        </p:txBody>
      </p:sp>
    </p:spTree>
    <p:extLst>
      <p:ext uri="{BB962C8B-B14F-4D97-AF65-F5344CB8AC3E}">
        <p14:creationId xmlns:p14="http://schemas.microsoft.com/office/powerpoint/2010/main" val="26467478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lstStyle/>
          <a:p>
            <a:pPr eaLnBrk="1" hangingPunct="1">
              <a:lnSpc>
                <a:spcPct val="90000"/>
              </a:lnSpc>
            </a:pPr>
            <a:r>
              <a:rPr lang="el-GR" altLang="en-US"/>
              <a:t>Ταξινόμηση και περιγραφή σύμφωνα με τις πέντε διαστάσεις: </a:t>
            </a:r>
          </a:p>
          <a:p>
            <a:pPr lvl="1" eaLnBrk="1" hangingPunct="1">
              <a:lnSpc>
                <a:spcPct val="90000"/>
              </a:lnSpc>
            </a:pPr>
            <a:r>
              <a:rPr lang="el-GR" altLang="en-US"/>
              <a:t>Γνωστικές ικανότητες</a:t>
            </a:r>
          </a:p>
          <a:p>
            <a:pPr lvl="1" eaLnBrk="1" hangingPunct="1">
              <a:lnSpc>
                <a:spcPct val="90000"/>
              </a:lnSpc>
            </a:pPr>
            <a:r>
              <a:rPr lang="el-GR" altLang="en-US"/>
              <a:t>Προσαρμοστική συμπεριφορά (γλώσσα, μαθηματική σκέψη, κοινωνικές δεξιότητες κ.λπ.)</a:t>
            </a:r>
          </a:p>
          <a:p>
            <a:pPr lvl="1" eaLnBrk="1" hangingPunct="1">
              <a:lnSpc>
                <a:spcPct val="90000"/>
              </a:lnSpc>
            </a:pPr>
            <a:r>
              <a:rPr lang="el-GR" altLang="en-US"/>
              <a:t>Συμμετοχή, αλληλεπίδραση, κοινωνικοί ρόλοι</a:t>
            </a:r>
          </a:p>
          <a:p>
            <a:pPr lvl="1" eaLnBrk="1" hangingPunct="1">
              <a:lnSpc>
                <a:spcPct val="90000"/>
              </a:lnSpc>
            </a:pPr>
            <a:r>
              <a:rPr lang="el-GR" altLang="en-US"/>
              <a:t>Υγεία</a:t>
            </a:r>
          </a:p>
          <a:p>
            <a:pPr lvl="1" eaLnBrk="1" hangingPunct="1">
              <a:lnSpc>
                <a:spcPct val="90000"/>
              </a:lnSpc>
            </a:pPr>
            <a:r>
              <a:rPr lang="el-GR" altLang="en-US"/>
              <a:t>Πλαίσιο</a:t>
            </a:r>
          </a:p>
          <a:p>
            <a:pPr eaLnBrk="1" hangingPunct="1">
              <a:lnSpc>
                <a:spcPct val="90000"/>
              </a:lnSpc>
            </a:pPr>
            <a:r>
              <a:rPr lang="el-GR" altLang="en-US"/>
              <a:t>Γίνεται καταγραφή των δυνατοτήτων και των περιορισμών που αντιμετωπίζει το παιδί</a:t>
            </a:r>
          </a:p>
        </p:txBody>
      </p:sp>
      <p:sp>
        <p:nvSpPr>
          <p:cNvPr id="27650"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Λειτουργία 2</a:t>
            </a:r>
          </a:p>
        </p:txBody>
      </p:sp>
    </p:spTree>
    <p:extLst>
      <p:ext uri="{BB962C8B-B14F-4D97-AF65-F5344CB8AC3E}">
        <p14:creationId xmlns:p14="http://schemas.microsoft.com/office/powerpoint/2010/main" val="28995076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667657" y="1676400"/>
            <a:ext cx="11088914" cy="4419600"/>
          </a:xfrm>
        </p:spPr>
        <p:txBody>
          <a:bodyPr/>
          <a:lstStyle/>
          <a:p>
            <a:pPr eaLnBrk="1" hangingPunct="1">
              <a:lnSpc>
                <a:spcPct val="90000"/>
              </a:lnSpc>
            </a:pPr>
            <a:r>
              <a:rPr lang="el-GR" altLang="en-US" dirty="0"/>
              <a:t>Προφίλ αναγκών υποστήριξης σε 9 περιοχές – κλειδιά υποστήριξης:</a:t>
            </a:r>
          </a:p>
          <a:p>
            <a:pPr lvl="1" eaLnBrk="1" hangingPunct="1">
              <a:lnSpc>
                <a:spcPct val="90000"/>
              </a:lnSpc>
            </a:pPr>
            <a:r>
              <a:rPr lang="el-GR" altLang="en-US" dirty="0"/>
              <a:t>Ανθρώπινη ανάπτυξη</a:t>
            </a:r>
          </a:p>
          <a:p>
            <a:pPr lvl="1" eaLnBrk="1" hangingPunct="1">
              <a:lnSpc>
                <a:spcPct val="90000"/>
              </a:lnSpc>
            </a:pPr>
            <a:r>
              <a:rPr lang="el-GR" altLang="en-US" dirty="0"/>
              <a:t>Διδασκαλία και εκπαίδευση</a:t>
            </a:r>
          </a:p>
          <a:p>
            <a:pPr lvl="1" eaLnBrk="1" hangingPunct="1">
              <a:lnSpc>
                <a:spcPct val="90000"/>
              </a:lnSpc>
            </a:pPr>
            <a:r>
              <a:rPr lang="el-GR" altLang="en-US" dirty="0"/>
              <a:t>Ζωή στο σπίτι</a:t>
            </a:r>
          </a:p>
          <a:p>
            <a:pPr lvl="1" eaLnBrk="1" hangingPunct="1">
              <a:lnSpc>
                <a:spcPct val="90000"/>
              </a:lnSpc>
            </a:pPr>
            <a:r>
              <a:rPr lang="el-GR" altLang="en-US" dirty="0"/>
              <a:t>Ζωή στην κοινότητα</a:t>
            </a:r>
          </a:p>
          <a:p>
            <a:pPr lvl="1" eaLnBrk="1" hangingPunct="1">
              <a:lnSpc>
                <a:spcPct val="90000"/>
              </a:lnSpc>
            </a:pPr>
            <a:r>
              <a:rPr lang="el-GR" altLang="en-US" dirty="0"/>
              <a:t>Εργασία</a:t>
            </a:r>
          </a:p>
          <a:p>
            <a:pPr lvl="1" eaLnBrk="1" hangingPunct="1">
              <a:lnSpc>
                <a:spcPct val="90000"/>
              </a:lnSpc>
            </a:pPr>
            <a:r>
              <a:rPr lang="el-GR" altLang="en-US" dirty="0"/>
              <a:t>Υγεία και ασφάλεια</a:t>
            </a:r>
          </a:p>
          <a:p>
            <a:pPr lvl="1" eaLnBrk="1" hangingPunct="1">
              <a:lnSpc>
                <a:spcPct val="90000"/>
              </a:lnSpc>
            </a:pPr>
            <a:r>
              <a:rPr lang="el-GR" altLang="en-US" dirty="0"/>
              <a:t>Συμπεριφορά</a:t>
            </a:r>
          </a:p>
          <a:p>
            <a:pPr lvl="1" eaLnBrk="1" hangingPunct="1">
              <a:lnSpc>
                <a:spcPct val="90000"/>
              </a:lnSpc>
            </a:pPr>
            <a:r>
              <a:rPr lang="el-GR" altLang="en-US" dirty="0"/>
              <a:t>Κοινωνικότητα</a:t>
            </a:r>
          </a:p>
          <a:p>
            <a:pPr lvl="1" eaLnBrk="1" hangingPunct="1">
              <a:lnSpc>
                <a:spcPct val="90000"/>
              </a:lnSpc>
            </a:pPr>
            <a:r>
              <a:rPr lang="el-GR" altLang="en-US" dirty="0"/>
              <a:t>Προστασία και υποστήριξη</a:t>
            </a:r>
          </a:p>
        </p:txBody>
      </p:sp>
      <p:sp>
        <p:nvSpPr>
          <p:cNvPr id="28674" name="Rectangle 2"/>
          <p:cNvSpPr>
            <a:spLocks noGrp="1" noChangeArrowheads="1"/>
          </p:cNvSpPr>
          <p:nvPr>
            <p:ph type="title"/>
          </p:nvPr>
        </p:nvSpPr>
        <p:spPr>
          <a:xfrm>
            <a:off x="667657" y="533400"/>
            <a:ext cx="9238343" cy="1143000"/>
          </a:xfrm>
        </p:spPr>
        <p:txBody>
          <a:bodyPr/>
          <a:lstStyle/>
          <a:p>
            <a:pPr eaLnBrk="1" hangingPunct="1"/>
            <a:r>
              <a:rPr lang="el-GR" altLang="en-US" dirty="0">
                <a:effectLst>
                  <a:outerShdw blurRad="38100" dist="38100" dir="2700000" algn="tl">
                    <a:srgbClr val="000000">
                      <a:alpha val="43137"/>
                    </a:srgbClr>
                  </a:outerShdw>
                </a:effectLst>
              </a:rPr>
              <a:t>Λειτουργία 3</a:t>
            </a:r>
          </a:p>
        </p:txBody>
      </p:sp>
    </p:spTree>
    <p:extLst>
      <p:ext uri="{BB962C8B-B14F-4D97-AF65-F5344CB8AC3E}">
        <p14:creationId xmlns:p14="http://schemas.microsoft.com/office/powerpoint/2010/main" val="19846974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lstStyle/>
          <a:p>
            <a:pPr algn="just" eaLnBrk="1" hangingPunct="1">
              <a:lnSpc>
                <a:spcPct val="90000"/>
              </a:lnSpc>
            </a:pPr>
            <a:r>
              <a:rPr lang="el-GR" altLang="en-US">
                <a:cs typeface="Times New Roman" panose="02020603050405020304" pitchFamily="18" charset="0"/>
              </a:rPr>
              <a:t>δυσκολεύονται να ενεργοποιήσουν και να εφαρμόσουν αυθόρμητα ή/ και αυτόματα κάποιες γνωστικές συμπεριφορές ή</a:t>
            </a:r>
          </a:p>
          <a:p>
            <a:pPr algn="just" eaLnBrk="1" hangingPunct="1">
              <a:lnSpc>
                <a:spcPct val="90000"/>
              </a:lnSpc>
            </a:pPr>
            <a:r>
              <a:rPr lang="el-GR" altLang="en-US">
                <a:cs typeface="Times New Roman" panose="02020603050405020304" pitchFamily="18" charset="0"/>
              </a:rPr>
              <a:t>οι γνωστικές διαδικασίες που χρησιμοποιούν δεν επαρκούν για την αποτελεσματική επίλυση και αντιμετώπιση συγκεκριμένων προβλημάτων ή</a:t>
            </a:r>
          </a:p>
          <a:p>
            <a:pPr algn="just" eaLnBrk="1" hangingPunct="1">
              <a:lnSpc>
                <a:spcPct val="90000"/>
              </a:lnSpc>
            </a:pPr>
            <a:r>
              <a:rPr lang="el-GR" altLang="en-US">
                <a:cs typeface="Times New Roman" panose="02020603050405020304" pitchFamily="18" charset="0"/>
              </a:rPr>
              <a:t>αδυνατούν να δομήσουν τις εισερχόμενες πληροφορίες και να τις επεξεργαστούν αυτόνομα, ώστε να περάσουν στο επόμενο στάδιο μάθησης και μετασχηματισμού.</a:t>
            </a:r>
            <a:endParaRPr lang="el-GR" altLang="en-US"/>
          </a:p>
        </p:txBody>
      </p:sp>
      <p:sp>
        <p:nvSpPr>
          <p:cNvPr id="30722"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Τα άτομα με νοητική καθυστέρηση</a:t>
            </a:r>
          </a:p>
        </p:txBody>
      </p:sp>
    </p:spTree>
    <p:extLst>
      <p:ext uri="{BB962C8B-B14F-4D97-AF65-F5344CB8AC3E}">
        <p14:creationId xmlns:p14="http://schemas.microsoft.com/office/powerpoint/2010/main" val="21360349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out)">
                                      <p:cBhvr>
                                        <p:cTn id="7" dur="500"/>
                                        <p:tgtEl>
                                          <p:spTgt spid="819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box(out)">
                                      <p:cBhvr>
                                        <p:cTn id="12" dur="500"/>
                                        <p:tgtEl>
                                          <p:spTgt spid="8195">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box(out)">
                                      <p:cBhvr>
                                        <p:cTn id="17" dur="500"/>
                                        <p:tgtEl>
                                          <p:spTgt spid="8195">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lstStyle/>
          <a:p>
            <a:pPr algn="just" eaLnBrk="1" hangingPunct="1"/>
            <a:r>
              <a:rPr lang="el-GR" altLang="en-US">
                <a:cs typeface="Times New Roman" panose="02020603050405020304" pitchFamily="18" charset="0"/>
              </a:rPr>
              <a:t>Φάση πρόσκτησης των πληροφοριών</a:t>
            </a:r>
          </a:p>
          <a:p>
            <a:pPr algn="just" eaLnBrk="1" hangingPunct="1"/>
            <a:r>
              <a:rPr lang="el-GR" altLang="en-US">
                <a:cs typeface="Times New Roman" panose="02020603050405020304" pitchFamily="18" charset="0"/>
              </a:rPr>
              <a:t>Φάση επεξεργασίας</a:t>
            </a:r>
          </a:p>
          <a:p>
            <a:pPr algn="just" eaLnBrk="1" hangingPunct="1"/>
            <a:r>
              <a:rPr lang="el-GR" altLang="en-US">
                <a:cs typeface="Times New Roman" panose="02020603050405020304" pitchFamily="18" charset="0"/>
              </a:rPr>
              <a:t>Φάση αντίδρασης/ ανταπόκρισης</a:t>
            </a:r>
            <a:endParaRPr lang="el-GR" altLang="en-US"/>
          </a:p>
        </p:txBody>
      </p:sp>
      <p:sp>
        <p:nvSpPr>
          <p:cNvPr id="31746"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Δυσκολίες στις γνωστικές λειτουργίες</a:t>
            </a:r>
          </a:p>
        </p:txBody>
      </p:sp>
    </p:spTree>
    <p:extLst>
      <p:ext uri="{BB962C8B-B14F-4D97-AF65-F5344CB8AC3E}">
        <p14:creationId xmlns:p14="http://schemas.microsoft.com/office/powerpoint/2010/main" val="16649715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9" name="Rectangle 3"/>
          <p:cNvSpPr>
            <a:spLocks noGrp="1" noChangeArrowheads="1"/>
          </p:cNvSpPr>
          <p:nvPr>
            <p:ph idx="1"/>
          </p:nvPr>
        </p:nvSpPr>
        <p:spPr>
          <a:xfrm>
            <a:off x="362857" y="2438400"/>
            <a:ext cx="11132456" cy="4191000"/>
          </a:xfrm>
        </p:spPr>
        <p:txBody>
          <a:bodyPr/>
          <a:lstStyle/>
          <a:p>
            <a:pPr marL="0" indent="0" algn="just" eaLnBrk="1" hangingPunct="1">
              <a:buNone/>
            </a:pPr>
            <a:r>
              <a:rPr lang="el-GR" altLang="zh-TW" dirty="0">
                <a:latin typeface="Times New Roman" panose="02020603050405020304" pitchFamily="18" charset="0"/>
                <a:cs typeface="Times New Roman" panose="02020603050405020304" pitchFamily="18" charset="0"/>
              </a:rPr>
              <a:t>Γίνεται με γενικό κριτήριο τη βελτίωση της ποιότητας ζωής του μαθητή, και συγκεκριμένα κριτήρια  που αφορούν κυρίως κοινωνικές δεξιότητες, όπως η  συμμετοχή του στην κοινωνική ζωή, η έκφραση των προσωπικών του προτιμήσεων και η λήψη αποφάσεων, η απόκτηση και διατήρηση ικανοποιητικών διαπροσωπικών σχέσεων και η εξέλιξη των προσωπικών του ικανοτήτων</a:t>
            </a:r>
            <a:r>
              <a:rPr lang="el-GR" altLang="zh-TW" dirty="0">
                <a:latin typeface="Times New Roman" panose="02020603050405020304" pitchFamily="18" charset="0"/>
              </a:rPr>
              <a:t>. </a:t>
            </a:r>
            <a:endParaRPr lang="el-GR" altLang="en-US" dirty="0">
              <a:latin typeface="Times New Roman" panose="02020603050405020304" pitchFamily="18" charset="0"/>
            </a:endParaRPr>
          </a:p>
        </p:txBody>
      </p:sp>
      <p:sp>
        <p:nvSpPr>
          <p:cNvPr id="66562" name="Rectangle 2"/>
          <p:cNvSpPr>
            <a:spLocks noGrp="1" noChangeArrowheads="1"/>
          </p:cNvSpPr>
          <p:nvPr>
            <p:ph type="title"/>
          </p:nvPr>
        </p:nvSpPr>
        <p:spPr>
          <a:xfrm>
            <a:off x="555852" y="424543"/>
            <a:ext cx="10939461" cy="1219200"/>
          </a:xfrm>
        </p:spPr>
        <p:txBody>
          <a:bodyPr>
            <a:normAutofit fontScale="90000"/>
          </a:bodyPr>
          <a:lstStyle/>
          <a:p>
            <a:pPr algn="just" eaLnBrk="1" hangingPunct="1"/>
            <a:r>
              <a:rPr lang="el-GR" altLang="zh-TW"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Αξιολόγηση της προόδου </a:t>
            </a:r>
            <a:br>
              <a:rPr lang="el-GR" altLang="zh-TW" b="0" dirty="0">
                <a:effectLst>
                  <a:outerShdw blurRad="38100" dist="38100" dir="2700000" algn="tl">
                    <a:srgbClr val="000000">
                      <a:alpha val="43137"/>
                    </a:srgbClr>
                  </a:outerShdw>
                </a:effectLst>
                <a:latin typeface="Times New Roman" panose="02020603050405020304" pitchFamily="18" charset="0"/>
              </a:rPr>
            </a:br>
            <a:r>
              <a:rPr lang="el-GR" altLang="zh-TW"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του μαθητή</a:t>
            </a:r>
            <a:r>
              <a:rPr lang="el-GR" altLang="zh-TW"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l-GR" altLang="en-US"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10518229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62500" lnSpcReduction="20000"/>
          </a:bodyPr>
          <a:lstStyle/>
          <a:p>
            <a:pPr marL="0" indent="0" algn="just">
              <a:lnSpc>
                <a:spcPct val="120000"/>
              </a:lnSpc>
              <a:buNone/>
            </a:pPr>
            <a:r>
              <a:rPr lang="el-GR" sz="3600" dirty="0"/>
              <a:t>οποιαδήποτε προσπάθεια οριοθέτησης του όρου νοητική καθυστέρηση σχετίζεται: </a:t>
            </a:r>
            <a:endParaRPr lang="en-US" sz="3600" dirty="0"/>
          </a:p>
          <a:p>
            <a:pPr algn="just">
              <a:lnSpc>
                <a:spcPct val="120000"/>
              </a:lnSpc>
            </a:pPr>
            <a:r>
              <a:rPr lang="el-GR" sz="3600" dirty="0"/>
              <a:t>α) με τη συνολική εικόνα που έχει η κοινωνία για τον άνθρωπο, </a:t>
            </a:r>
            <a:endParaRPr lang="en-US" sz="3600" dirty="0"/>
          </a:p>
          <a:p>
            <a:pPr algn="just">
              <a:lnSpc>
                <a:spcPct val="120000"/>
              </a:lnSpc>
            </a:pPr>
            <a:r>
              <a:rPr lang="el-GR" sz="3600" dirty="0"/>
              <a:t>β) με τις υπάρχουσες παραγωγικές και κοινωνικές σχέσεις, τους θεσμούς, το υπάρχον σύστημα των αξιολογικών κατηγοριών, τον τρόπο κοινωνικής οργάνωσης και τα πρότυπα που κυριαρχούν στην κοινωνία και </a:t>
            </a:r>
            <a:endParaRPr lang="en-US" sz="3600" dirty="0"/>
          </a:p>
          <a:p>
            <a:pPr algn="just">
              <a:lnSpc>
                <a:spcPct val="120000"/>
              </a:lnSpc>
            </a:pPr>
            <a:r>
              <a:rPr lang="el-GR" sz="3600" dirty="0"/>
              <a:t>γ) με την κοινωνική του θέση, έτσι όπως αυτή επηρεάζεται από τη σχέση μεταξύ των αντικειμενικών </a:t>
            </a:r>
            <a:r>
              <a:rPr lang="el-GR" sz="3600" dirty="0" err="1"/>
              <a:t>ιστορικο</a:t>
            </a:r>
            <a:r>
              <a:rPr lang="el-GR" sz="3600" dirty="0"/>
              <a:t>-κοινωνικών συνθηκών μέσα στις οποίες ζει και δρα το άτομο και των υποκειμενικών του χαρακτηριστικών» (Βλάχου-</a:t>
            </a:r>
            <a:r>
              <a:rPr lang="el-GR" sz="3600" dirty="0" err="1"/>
              <a:t>Μπαλαφούτη</a:t>
            </a:r>
            <a:r>
              <a:rPr lang="el-GR" sz="3600" dirty="0"/>
              <a:t>, 2000α, 79).</a:t>
            </a:r>
            <a:endParaRPr lang="en-US" sz="3600" dirty="0"/>
          </a:p>
          <a:p>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Οριοθέτηση του όρου</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83673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79620" y="1796123"/>
            <a:ext cx="10972800" cy="4525963"/>
          </a:xfrm>
        </p:spPr>
        <p:txBody>
          <a:bodyPr>
            <a:normAutofit fontScale="92500" lnSpcReduction="10000"/>
          </a:bodyPr>
          <a:lstStyle/>
          <a:p>
            <a:r>
              <a:rPr lang="el-GR" dirty="0"/>
              <a:t>(α) η σαφήνεια των στόχων, </a:t>
            </a:r>
          </a:p>
          <a:p>
            <a:pPr algn="just"/>
            <a:r>
              <a:rPr lang="el-GR" dirty="0"/>
              <a:t>(β) η αντιστοιχία των στόχων με το επίπεδο λειτουργίας και απόδοσης του μαθητή, </a:t>
            </a:r>
          </a:p>
          <a:p>
            <a:r>
              <a:rPr lang="el-GR" dirty="0"/>
              <a:t>(γ) η σύνδεση των στόχων με πραγματικές εμπειρίες, </a:t>
            </a:r>
          </a:p>
          <a:p>
            <a:r>
              <a:rPr lang="el-GR" dirty="0"/>
              <a:t>(δ) η υλοποίηση της διδασκαλίας σε πραγματικές συνθήκες,</a:t>
            </a:r>
          </a:p>
          <a:p>
            <a:r>
              <a:rPr lang="el-GR" dirty="0"/>
              <a:t> (ε) η παροχή πληροφοριών ακολουθώντας τον προσωπικό ρυθμό του μαθητή,</a:t>
            </a:r>
          </a:p>
          <a:p>
            <a:r>
              <a:rPr lang="el-GR" dirty="0"/>
              <a:t> (</a:t>
            </a:r>
            <a:r>
              <a:rPr lang="el-GR" dirty="0" err="1"/>
              <a:t>στ</a:t>
            </a:r>
            <a:r>
              <a:rPr lang="el-GR" dirty="0"/>
              <a:t>) η ομαλή μετάβαση από τη μια δραστηριότητα στην άλλη (ζ) η χρήση στρατηγικών </a:t>
            </a:r>
            <a:r>
              <a:rPr lang="el-GR" dirty="0" err="1"/>
              <a:t>αυτορύθμισης</a:t>
            </a:r>
            <a:r>
              <a:rPr lang="el-GR" dirty="0"/>
              <a:t> και αυτοδιαχείρισης και (η) η ενίσχυση της αλληλεπίδρασης και της επικοινωνίας (π.χ. Βλάχου-</a:t>
            </a:r>
            <a:r>
              <a:rPr lang="el-GR" dirty="0" err="1"/>
              <a:t>Μπαλαφούτη</a:t>
            </a:r>
            <a:r>
              <a:rPr lang="el-GR" dirty="0"/>
              <a:t>, 2000β∙ Πολυχρονοπούλου, 2003∙ </a:t>
            </a:r>
            <a:r>
              <a:rPr lang="en-US" dirty="0" err="1"/>
              <a:t>Anstoetz</a:t>
            </a:r>
            <a:r>
              <a:rPr lang="el-GR" dirty="0"/>
              <a:t>, 1994∙ </a:t>
            </a:r>
            <a:r>
              <a:rPr lang="en-US" dirty="0" err="1"/>
              <a:t>Beirne</a:t>
            </a:r>
            <a:r>
              <a:rPr lang="el-GR" dirty="0"/>
              <a:t>-</a:t>
            </a:r>
            <a:r>
              <a:rPr lang="en-US" dirty="0"/>
              <a:t>Smith</a:t>
            </a:r>
            <a:r>
              <a:rPr lang="el-GR" dirty="0"/>
              <a:t>, </a:t>
            </a:r>
            <a:r>
              <a:rPr lang="en-US" dirty="0" err="1"/>
              <a:t>Ittenbach</a:t>
            </a:r>
            <a:r>
              <a:rPr lang="el-GR" dirty="0"/>
              <a:t>, &amp; </a:t>
            </a:r>
            <a:r>
              <a:rPr lang="en-US" dirty="0"/>
              <a:t>Patton</a:t>
            </a:r>
            <a:r>
              <a:rPr lang="el-GR" dirty="0"/>
              <a:t>, 2002).</a:t>
            </a:r>
            <a:endParaRPr lang="en-US" dirty="0"/>
          </a:p>
          <a:p>
            <a:endParaRPr lang="en-US" dirty="0"/>
          </a:p>
        </p:txBody>
      </p:sp>
      <p:sp>
        <p:nvSpPr>
          <p:cNvPr id="2" name="Τίτλος 1"/>
          <p:cNvSpPr>
            <a:spLocks noGrp="1"/>
          </p:cNvSpPr>
          <p:nvPr>
            <p:ph type="title"/>
          </p:nvPr>
        </p:nvSpPr>
        <p:spPr>
          <a:xfrm>
            <a:off x="449943" y="500062"/>
            <a:ext cx="11310257" cy="1325563"/>
          </a:xfrm>
        </p:spPr>
        <p:txBody>
          <a:bodyPr>
            <a:normAutofit fontScale="90000"/>
          </a:bodyPr>
          <a:lstStyle/>
          <a:p>
            <a:pPr algn="just"/>
            <a:r>
              <a:rPr lang="el-GR" dirty="0">
                <a:effectLst>
                  <a:outerShdw blurRad="38100" dist="38100" dir="2700000" algn="tl">
                    <a:srgbClr val="000000">
                      <a:alpha val="43137"/>
                    </a:srgbClr>
                  </a:outerShdw>
                </a:effectLst>
              </a:rPr>
              <a:t>Βασικά χαρακτηριστικά που θα πρέπει να διέπουν το σχεδιασμό και την υλοποίηση της διδασκαλίας </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30876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0" indent="0" algn="just">
              <a:buNone/>
            </a:pPr>
            <a:r>
              <a:rPr lang="el-GR" dirty="0"/>
              <a:t>Η διδασκαλία των μαθητών με νοητική αναπηρία είναι μια σταδιακή διαδικασία του «τι και πώς διδάσκεται» αποτελούμενη από τέσσερα στάδια: </a:t>
            </a:r>
          </a:p>
          <a:p>
            <a:pPr algn="just"/>
            <a:r>
              <a:rPr lang="el-GR" dirty="0"/>
              <a:t>(α) το στάδιο εξερεύνησης,</a:t>
            </a:r>
          </a:p>
          <a:p>
            <a:pPr algn="just"/>
            <a:r>
              <a:rPr lang="el-GR" dirty="0"/>
              <a:t> (β) το στάδιο σχεδιασμού, </a:t>
            </a:r>
          </a:p>
          <a:p>
            <a:pPr algn="just"/>
            <a:r>
              <a:rPr lang="el-GR" dirty="0"/>
              <a:t>(γ) το στάδιο εφαρμογής και </a:t>
            </a:r>
          </a:p>
          <a:p>
            <a:pPr algn="just"/>
            <a:r>
              <a:rPr lang="el-GR" dirty="0"/>
              <a:t>(δ) το στάδιο κριτικής ανασκόπησης των πεπραγμένων (</a:t>
            </a:r>
            <a:r>
              <a:rPr lang="en-US" dirty="0"/>
              <a:t>Martin</a:t>
            </a:r>
            <a:r>
              <a:rPr lang="el-GR" dirty="0"/>
              <a:t> &amp; </a:t>
            </a:r>
            <a:r>
              <a:rPr lang="en-US" dirty="0"/>
              <a:t>Miller</a:t>
            </a:r>
            <a:r>
              <a:rPr lang="el-GR" dirty="0"/>
              <a:t>, 1999 όπως αναφέρεται στο Βλάχου-</a:t>
            </a:r>
            <a:r>
              <a:rPr lang="el-GR" dirty="0" err="1"/>
              <a:t>Μπαλαφούτη</a:t>
            </a:r>
            <a:r>
              <a:rPr lang="el-GR" dirty="0"/>
              <a:t>, 2000β, 184-185).</a:t>
            </a:r>
            <a:endParaRPr lang="en-US" dirty="0"/>
          </a:p>
          <a:p>
            <a:endParaRPr lang="en-US" dirty="0"/>
          </a:p>
        </p:txBody>
      </p:sp>
      <p:sp>
        <p:nvSpPr>
          <p:cNvPr id="2" name="Τίτλος 1"/>
          <p:cNvSpPr>
            <a:spLocks noGrp="1"/>
          </p:cNvSpPr>
          <p:nvPr>
            <p:ph type="title"/>
          </p:nvPr>
        </p:nvSpPr>
        <p:spPr/>
        <p:txBody>
          <a:bodyPr/>
          <a:lstStyle/>
          <a:p>
            <a:pPr algn="just"/>
            <a:r>
              <a:rPr lang="el-GR" dirty="0">
                <a:effectLst>
                  <a:outerShdw blurRad="38100" dist="38100" dir="2700000" algn="tl">
                    <a:srgbClr val="000000">
                      <a:alpha val="43137"/>
                    </a:srgbClr>
                  </a:outerShdw>
                </a:effectLst>
              </a:rPr>
              <a:t>Διδασκαλία μαθητών με ΝΑ</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42969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696686" y="1676400"/>
            <a:ext cx="9742714" cy="4876800"/>
          </a:xfrm>
        </p:spPr>
        <p:txBody>
          <a:bodyPr/>
          <a:lstStyle/>
          <a:p>
            <a:pPr algn="just" eaLnBrk="1" hangingPunct="1"/>
            <a:r>
              <a:rPr lang="el-GR" altLang="en-US" dirty="0"/>
              <a:t>Η κατάκτηση ικανού αριθμού γνώσεων, δεξιοτήτων, στάσεων, που θα μπορούν εύκολα να εφαρμόζονται σε καταστάσεις της καθημερινής πραγματικότητας και σε μελλοντικές καταστάσεις.</a:t>
            </a:r>
          </a:p>
          <a:p>
            <a:pPr algn="just" eaLnBrk="1" hangingPunct="1"/>
            <a:r>
              <a:rPr lang="el-GR" altLang="en-US" dirty="0"/>
              <a:t>Η κατάκτηση της γλώσσας και των αριθμών.</a:t>
            </a:r>
          </a:p>
          <a:p>
            <a:pPr algn="just" eaLnBrk="1" hangingPunct="1"/>
            <a:r>
              <a:rPr lang="el-GR" altLang="en-US" dirty="0"/>
              <a:t>Η ανεξάρτητη διαβίωση.</a:t>
            </a:r>
          </a:p>
          <a:p>
            <a:pPr algn="just" eaLnBrk="1" hangingPunct="1"/>
            <a:r>
              <a:rPr lang="el-GR" altLang="en-US" dirty="0"/>
              <a:t>Η καλλιέργεια δεξιοτήτων επικοινωνίας.</a:t>
            </a:r>
          </a:p>
          <a:p>
            <a:pPr algn="just" eaLnBrk="1" hangingPunct="1"/>
            <a:r>
              <a:rPr lang="el-GR" altLang="en-US" dirty="0"/>
              <a:t>Η βαθμιαία κοινωνικοποίηση, ώστε και αυτά τα παιδιά να αποκτήσουν την ικανότητα να συμβιώνουν.</a:t>
            </a:r>
          </a:p>
        </p:txBody>
      </p:sp>
      <p:sp>
        <p:nvSpPr>
          <p:cNvPr id="5122" name="Rectangle 2"/>
          <p:cNvSpPr>
            <a:spLocks noGrp="1" noChangeArrowheads="1"/>
          </p:cNvSpPr>
          <p:nvPr>
            <p:ph type="title"/>
          </p:nvPr>
        </p:nvSpPr>
        <p:spPr>
          <a:xfrm>
            <a:off x="508000" y="533400"/>
            <a:ext cx="9931400" cy="1143000"/>
          </a:xfrm>
        </p:spPr>
        <p:txBody>
          <a:bodyPr/>
          <a:lstStyle/>
          <a:p>
            <a:pPr algn="just" eaLnBrk="1" hangingPunct="1"/>
            <a:r>
              <a:rPr lang="el-GR" altLang="en-US" sz="3200" dirty="0">
                <a:effectLst>
                  <a:outerShdw blurRad="38100" dist="38100" dir="2700000" algn="tl">
                    <a:srgbClr val="000000">
                      <a:alpha val="43137"/>
                    </a:srgbClr>
                  </a:outerShdw>
                </a:effectLst>
                <a:latin typeface="Arial Unicode MS" panose="020B0604020202020204" pitchFamily="34" charset="-128"/>
              </a:rPr>
              <a:t>ΣΚΟΠΟΣ ΤΟΥ Α. Π. ΓΙΑ ΠΑΙΔΙΑ </a:t>
            </a:r>
            <a:br>
              <a:rPr lang="el-GR" altLang="en-US" sz="3200" dirty="0">
                <a:effectLst>
                  <a:outerShdw blurRad="38100" dist="38100" dir="2700000" algn="tl">
                    <a:srgbClr val="000000">
                      <a:alpha val="43137"/>
                    </a:srgbClr>
                  </a:outerShdw>
                </a:effectLst>
                <a:latin typeface="Arial Unicode MS" panose="020B0604020202020204" pitchFamily="34" charset="-128"/>
              </a:rPr>
            </a:br>
            <a:r>
              <a:rPr lang="el-GR" altLang="en-US" sz="3200" dirty="0">
                <a:effectLst>
                  <a:outerShdw blurRad="38100" dist="38100" dir="2700000" algn="tl">
                    <a:srgbClr val="000000">
                      <a:alpha val="43137"/>
                    </a:srgbClr>
                  </a:outerShdw>
                </a:effectLst>
                <a:latin typeface="Arial Unicode MS" panose="020B0604020202020204" pitchFamily="34" charset="-128"/>
              </a:rPr>
              <a:t>ΜΕ ΝΟΗΤΙΚΗ ΑΝΑΠΗΡΙΑ</a:t>
            </a:r>
          </a:p>
        </p:txBody>
      </p:sp>
    </p:spTree>
    <p:extLst>
      <p:ext uri="{BB962C8B-B14F-4D97-AF65-F5344CB8AC3E}">
        <p14:creationId xmlns:p14="http://schemas.microsoft.com/office/powerpoint/2010/main" val="2636698114"/>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dissolve">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dissolve">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dissolve">
                                      <p:cBhvr>
                                        <p:cTn id="17" dur="5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dissolve">
                                      <p:cBhvr>
                                        <p:cTn id="22" dur="500"/>
                                        <p:tgtEl>
                                          <p:spTgt spid="256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dissolve">
                                      <p:cBhvr>
                                        <p:cTn id="27" dur="5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348343" y="1143000"/>
            <a:ext cx="11132457" cy="5257800"/>
          </a:xfrm>
        </p:spPr>
        <p:txBody>
          <a:bodyPr/>
          <a:lstStyle/>
          <a:p>
            <a:pPr lvl="1" algn="just" eaLnBrk="1" hangingPunct="1">
              <a:lnSpc>
                <a:spcPct val="90000"/>
              </a:lnSpc>
            </a:pPr>
            <a:r>
              <a:rPr lang="el-GR" altLang="en-US" b="1" dirty="0"/>
              <a:t>Ικανότητες</a:t>
            </a:r>
            <a:r>
              <a:rPr lang="el-GR" altLang="en-US" dirty="0"/>
              <a:t> όπως: νοητικές – αντιληπτικές, κοινωνικές – επικοινωνιακές, αισθητηριακές.</a:t>
            </a:r>
          </a:p>
          <a:p>
            <a:pPr lvl="1" algn="just" eaLnBrk="1" hangingPunct="1">
              <a:lnSpc>
                <a:spcPct val="90000"/>
              </a:lnSpc>
            </a:pPr>
            <a:r>
              <a:rPr lang="el-GR" altLang="en-US" b="1" dirty="0"/>
              <a:t>Στάσεις – συμπεριφορές</a:t>
            </a:r>
            <a:r>
              <a:rPr lang="el-GR" altLang="en-US" dirty="0"/>
              <a:t> όπως: αυτοαντίληψη – αυτοέλεγχος – αυτοπεποίθηση, ηθικότητα – τιμιότητα – ειλικρίνεια, σεβασμός – αλληλεγγύη, υπομονή – επιμονή – δεκτικότητα, υπευθυνότητα – αντικειμενικότητα.</a:t>
            </a:r>
          </a:p>
          <a:p>
            <a:pPr lvl="1" algn="just" eaLnBrk="1" hangingPunct="1">
              <a:lnSpc>
                <a:spcPct val="90000"/>
              </a:lnSpc>
            </a:pPr>
            <a:r>
              <a:rPr lang="el-GR" altLang="en-US" b="1" dirty="0"/>
              <a:t>Βιώματα</a:t>
            </a:r>
            <a:r>
              <a:rPr lang="el-GR" altLang="en-US" dirty="0"/>
              <a:t> όπως: ηθικά, κοινωνικά, επικοινωνιακά, πολιτικά, δράσης, αξιοποίησης ελεύθερου χρόνου, οικονομικής διαχείρισης.</a:t>
            </a:r>
          </a:p>
          <a:p>
            <a:pPr lvl="1" algn="just" eaLnBrk="1" hangingPunct="1">
              <a:lnSpc>
                <a:spcPct val="90000"/>
              </a:lnSpc>
            </a:pPr>
            <a:r>
              <a:rPr lang="el-GR" altLang="en-US" b="1" dirty="0"/>
              <a:t>Ακαδημαϊκές γνώσεις</a:t>
            </a:r>
            <a:r>
              <a:rPr lang="el-GR" altLang="en-US" dirty="0"/>
              <a:t> από γνωστικά αντικείμενα όπως:  Γλώσσα, Μαθηματικά, Φυσικές Επιστήμες, Ιστορία, Γεωγραφία, Θρησκευτικά, Αισθητική Αγωγή.</a:t>
            </a:r>
          </a:p>
          <a:p>
            <a:pPr lvl="1" algn="just" eaLnBrk="1" hangingPunct="1">
              <a:lnSpc>
                <a:spcPct val="90000"/>
              </a:lnSpc>
            </a:pPr>
            <a:r>
              <a:rPr lang="el-GR" altLang="en-US" b="1" dirty="0"/>
              <a:t>Επαγγελματικός προσανατολισμός</a:t>
            </a:r>
            <a:endParaRPr lang="el-GR" altLang="en-US" dirty="0"/>
          </a:p>
        </p:txBody>
      </p:sp>
      <p:sp>
        <p:nvSpPr>
          <p:cNvPr id="6146" name="Rectangle 2"/>
          <p:cNvSpPr>
            <a:spLocks noGrp="1" noChangeArrowheads="1"/>
          </p:cNvSpPr>
          <p:nvPr>
            <p:ph type="title"/>
          </p:nvPr>
        </p:nvSpPr>
        <p:spPr>
          <a:xfrm>
            <a:off x="348343" y="304800"/>
            <a:ext cx="9968821" cy="609600"/>
          </a:xfrm>
        </p:spPr>
        <p:txBody>
          <a:bodyPr>
            <a:normAutofit fontScale="90000"/>
          </a:bodyPr>
          <a:lstStyle/>
          <a:p>
            <a:pPr algn="just" eaLnBrk="1" hangingPunct="1"/>
            <a:r>
              <a:rPr lang="el-GR" altLang="en-US" sz="3600" dirty="0">
                <a:effectLst>
                  <a:outerShdw blurRad="38100" dist="38100" dir="2700000" algn="tl">
                    <a:srgbClr val="000000">
                      <a:alpha val="43137"/>
                    </a:srgbClr>
                  </a:outerShdw>
                </a:effectLst>
              </a:rPr>
              <a:t>Περιεχόμενο του Αναλυτικού Προγράμματος</a:t>
            </a:r>
          </a:p>
        </p:txBody>
      </p:sp>
    </p:spTree>
    <p:extLst>
      <p:ext uri="{BB962C8B-B14F-4D97-AF65-F5344CB8AC3E}">
        <p14:creationId xmlns:p14="http://schemas.microsoft.com/office/powerpoint/2010/main" val="3990940790"/>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dissolve">
                                      <p:cBhvr>
                                        <p:cTn id="7" dur="500"/>
                                        <p:tgtEl>
                                          <p:spTgt spid="2662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627">
                                            <p:txEl>
                                              <p:pRg st="1" end="1"/>
                                            </p:txEl>
                                          </p:spTgt>
                                        </p:tgtEl>
                                        <p:attrNameLst>
                                          <p:attrName>style.visibility</p:attrName>
                                        </p:attrNameLst>
                                      </p:cBhvr>
                                      <p:to>
                                        <p:strVal val="visible"/>
                                      </p:to>
                                    </p:set>
                                    <p:animEffect transition="in" filter="dissolve">
                                      <p:cBhvr>
                                        <p:cTn id="10" dur="500"/>
                                        <p:tgtEl>
                                          <p:spTgt spid="2662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6627">
                                            <p:txEl>
                                              <p:pRg st="2" end="2"/>
                                            </p:txEl>
                                          </p:spTgt>
                                        </p:tgtEl>
                                        <p:attrNameLst>
                                          <p:attrName>style.visibility</p:attrName>
                                        </p:attrNameLst>
                                      </p:cBhvr>
                                      <p:to>
                                        <p:strVal val="visible"/>
                                      </p:to>
                                    </p:set>
                                    <p:animEffect transition="in" filter="dissolve">
                                      <p:cBhvr>
                                        <p:cTn id="13" dur="500"/>
                                        <p:tgtEl>
                                          <p:spTgt spid="2662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6627">
                                            <p:txEl>
                                              <p:pRg st="3" end="3"/>
                                            </p:txEl>
                                          </p:spTgt>
                                        </p:tgtEl>
                                        <p:attrNameLst>
                                          <p:attrName>style.visibility</p:attrName>
                                        </p:attrNameLst>
                                      </p:cBhvr>
                                      <p:to>
                                        <p:strVal val="visible"/>
                                      </p:to>
                                    </p:set>
                                    <p:animEffect transition="in" filter="dissolve">
                                      <p:cBhvr>
                                        <p:cTn id="16" dur="500"/>
                                        <p:tgtEl>
                                          <p:spTgt spid="26627">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6627">
                                            <p:txEl>
                                              <p:pRg st="4" end="4"/>
                                            </p:txEl>
                                          </p:spTgt>
                                        </p:tgtEl>
                                        <p:attrNameLst>
                                          <p:attrName>style.visibility</p:attrName>
                                        </p:attrNameLst>
                                      </p:cBhvr>
                                      <p:to>
                                        <p:strVal val="visible"/>
                                      </p:to>
                                    </p:set>
                                    <p:animEffect transition="in" filter="dissolve">
                                      <p:cBhvr>
                                        <p:cTn id="19" dur="500"/>
                                        <p:tgtEl>
                                          <p:spTgt spid="266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pPr algn="just" eaLnBrk="1" hangingPunct="1"/>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Ο τομέας των ακαδημαϊκών γνώσεων</a:t>
            </a:r>
          </a:p>
          <a:p>
            <a:pPr algn="just" eaLnBrk="1" hangingPunct="1"/>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Ο τομέας των κοινωνικών-επικοινωνιακών δεξιοτήτων</a:t>
            </a:r>
          </a:p>
          <a:p>
            <a:pPr algn="just" eaLnBrk="1" hangingPunct="1"/>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Ο τομέας της σωματικής ακεραιότητας-ασφάλειας</a:t>
            </a:r>
          </a:p>
          <a:p>
            <a:pPr algn="just" eaLnBrk="1" hangingPunct="1"/>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Ο τομέας της σωματικής και ψυχικής υγείας</a:t>
            </a:r>
          </a:p>
          <a:p>
            <a:pPr algn="just" eaLnBrk="1" hangingPunct="1"/>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Ο τομέας των επαγγελματικών δεξιοτήτων</a:t>
            </a:r>
          </a:p>
          <a:p>
            <a:pPr eaLnBrk="1" hangingPunct="1">
              <a:buFontTx/>
              <a:buNone/>
            </a:pPr>
            <a:endParaRPr lang="el-GR" altLang="en-US"/>
          </a:p>
        </p:txBody>
      </p:sp>
      <p:sp>
        <p:nvSpPr>
          <p:cNvPr id="7170" name="Rectangle 2"/>
          <p:cNvSpPr>
            <a:spLocks noGrp="1" noChangeArrowheads="1"/>
          </p:cNvSpPr>
          <p:nvPr>
            <p:ph type="title"/>
          </p:nvPr>
        </p:nvSpPr>
        <p:spPr/>
        <p:txBody>
          <a:bodyPr>
            <a:normAutofit/>
          </a:bodyPr>
          <a:lstStyle/>
          <a:p>
            <a:pPr algn="just" eaLnBrk="1" hangingPunct="1"/>
            <a:r>
              <a:rPr lang="el-GR" alt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Τομείς που οφείλει να καλύπτει ένα ΑΠ:</a:t>
            </a:r>
            <a:endParaRPr lang="el-GR" alt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9251075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box(out)">
                                      <p:cBhvr>
                                        <p:cTn id="7" dur="500"/>
                                        <p:tgtEl>
                                          <p:spTgt spid="921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box(out)">
                                      <p:cBhvr>
                                        <p:cTn id="12" dur="500"/>
                                        <p:tgtEl>
                                          <p:spTgt spid="9219">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box(out)">
                                      <p:cBhvr>
                                        <p:cTn id="17" dur="500"/>
                                        <p:tgtEl>
                                          <p:spTgt spid="9219">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box(out)">
                                      <p:cBhvr>
                                        <p:cTn id="22" dur="500"/>
                                        <p:tgtEl>
                                          <p:spTgt spid="9219">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box(out)">
                                      <p:cBhvr>
                                        <p:cTn id="27" dur="500"/>
                                        <p:tgtEl>
                                          <p:spTgt spid="9219">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449943" y="1371600"/>
            <a:ext cx="9989457" cy="5181600"/>
          </a:xfrm>
        </p:spPr>
        <p:txBody>
          <a:bodyPr/>
          <a:lstStyle/>
          <a:p>
            <a:pPr algn="just" eaLnBrk="1" hangingPunct="1"/>
            <a:r>
              <a:rPr lang="el-GR" altLang="en-US" dirty="0">
                <a:latin typeface="Arial Unicode MS" panose="020B0604020202020204" pitchFamily="34" charset="-128"/>
                <a:ea typeface="Arial Unicode MS" panose="020B0604020202020204" pitchFamily="34" charset="-128"/>
                <a:cs typeface="Arial Unicode MS" panose="020B0604020202020204" pitchFamily="34" charset="-128"/>
              </a:rPr>
              <a:t>Συστηματική παρέμβαση με στόχο την ενεργοποίηση των εξελικτικών λειτουργιών του συστήματος για το παιδί με νοητική </a:t>
            </a:r>
            <a:r>
              <a:rPr lang="el-GR" altLang="en-US" dirty="0">
                <a:latin typeface="Arial Unicode MS" panose="020B0604020202020204" pitchFamily="34" charset="-128"/>
              </a:rPr>
              <a:t>καθυ</a:t>
            </a:r>
            <a:r>
              <a:rPr lang="el-GR" altLang="en-US" dirty="0">
                <a:latin typeface="Arial Unicode MS" panose="020B0604020202020204" pitchFamily="34" charset="-128"/>
                <a:ea typeface="Arial Unicode MS" panose="020B0604020202020204" pitchFamily="34" charset="-128"/>
                <a:cs typeface="Arial Unicode MS" panose="020B0604020202020204" pitchFamily="34" charset="-128"/>
              </a:rPr>
              <a:t>στέρηση</a:t>
            </a:r>
            <a:r>
              <a:rPr lang="el-GR" altLang="en-US" dirty="0">
                <a:latin typeface="Times New Roman" panose="02020603050405020304" pitchFamily="18" charset="0"/>
              </a:rPr>
              <a:t>.</a:t>
            </a:r>
          </a:p>
          <a:p>
            <a:pPr algn="just" eaLnBrk="1" hangingPunct="1"/>
            <a:r>
              <a:rPr lang="el-GR" altLang="en-US" dirty="0">
                <a:latin typeface="Arial Unicode MS" panose="020B0604020202020204" pitchFamily="34" charset="-128"/>
                <a:ea typeface="Arial Unicode MS" panose="020B0604020202020204" pitchFamily="34" charset="-128"/>
                <a:cs typeface="Arial Unicode MS" panose="020B0604020202020204" pitchFamily="34" charset="-128"/>
              </a:rPr>
              <a:t>Πολύπλευρη και ισορροπημένη ανάπτυξη της προσωπικότητας των παιδιών</a:t>
            </a:r>
            <a:r>
              <a:rPr lang="el-GR" altLang="en-US" dirty="0">
                <a:latin typeface="Times New Roman" panose="02020603050405020304" pitchFamily="18" charset="0"/>
              </a:rPr>
              <a:t>.</a:t>
            </a:r>
          </a:p>
          <a:p>
            <a:pPr algn="just" eaLnBrk="1" hangingPunct="1"/>
            <a:r>
              <a:rPr lang="el-GR" altLang="en-US" dirty="0">
                <a:latin typeface="Arial Unicode MS" panose="020B0604020202020204" pitchFamily="34" charset="-128"/>
                <a:ea typeface="Arial Unicode MS" panose="020B0604020202020204" pitchFamily="34" charset="-128"/>
                <a:cs typeface="Arial Unicode MS" panose="020B0604020202020204" pitchFamily="34" charset="-128"/>
              </a:rPr>
              <a:t>Ανάπτυξη των αισθήσεων μέσω μεθοδευμένων ενεργειών</a:t>
            </a:r>
            <a:r>
              <a:rPr lang="el-GR" altLang="en-US" dirty="0">
                <a:latin typeface="Times New Roman" panose="02020603050405020304" pitchFamily="18" charset="0"/>
              </a:rPr>
              <a:t>.</a:t>
            </a:r>
          </a:p>
          <a:p>
            <a:pPr algn="just" eaLnBrk="1" hangingPunct="1"/>
            <a:r>
              <a:rPr lang="el-GR" altLang="en-US" dirty="0">
                <a:latin typeface="Arial Unicode MS" panose="020B0604020202020204" pitchFamily="34" charset="-128"/>
                <a:ea typeface="Arial Unicode MS" panose="020B0604020202020204" pitchFamily="34" charset="-128"/>
                <a:cs typeface="Arial Unicode MS" panose="020B0604020202020204" pitchFamily="34" charset="-128"/>
              </a:rPr>
              <a:t>Κοινωνική-επικοινωνιακή ανάπτυξη του παιδιού σε σχέση με τα πρόσωπα και τις διαδικασίες</a:t>
            </a:r>
            <a:r>
              <a:rPr lang="el-GR" altLang="en-US" dirty="0">
                <a:latin typeface="Times New Roman" panose="02020603050405020304" pitchFamily="18" charset="0"/>
              </a:rPr>
              <a:t>.</a:t>
            </a:r>
          </a:p>
        </p:txBody>
      </p:sp>
      <p:sp>
        <p:nvSpPr>
          <p:cNvPr id="8194" name="Rectangle 2"/>
          <p:cNvSpPr>
            <a:spLocks noGrp="1" noChangeArrowheads="1"/>
          </p:cNvSpPr>
          <p:nvPr>
            <p:ph type="title"/>
          </p:nvPr>
        </p:nvSpPr>
        <p:spPr>
          <a:xfrm>
            <a:off x="130629" y="228600"/>
            <a:ext cx="9851571" cy="685800"/>
          </a:xfrm>
        </p:spPr>
        <p:txBody>
          <a:bodyPr>
            <a:noAutofit/>
          </a:bodyPr>
          <a:lstStyle/>
          <a:p>
            <a:pPr eaLnBrk="1" hangingPunct="1"/>
            <a:r>
              <a:rPr lang="el-GR" altLang="en-US" b="1" dirty="0">
                <a:effectLst>
                  <a:outerShdw blurRad="38100" dist="38100" dir="2700000" algn="tl">
                    <a:srgbClr val="000000">
                      <a:alpha val="43137"/>
                    </a:srgbClr>
                  </a:outerShdw>
                </a:effectLst>
                <a:cs typeface="Times New Roman" panose="02020603050405020304" pitchFamily="18" charset="0"/>
              </a:rPr>
              <a:t>Διδακτικό πλαίσιο</a:t>
            </a:r>
            <a:r>
              <a:rPr lang="el-GR" altLang="en-US"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22572957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ox(out)">
                                      <p:cBhvr>
                                        <p:cTn id="7" dur="500"/>
                                        <p:tgtEl>
                                          <p:spTgt spid="1024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ox(out)">
                                      <p:cBhvr>
                                        <p:cTn id="12" dur="500"/>
                                        <p:tgtEl>
                                          <p:spTgt spid="10243">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ox(out)">
                                      <p:cBhvr>
                                        <p:cTn id="17" dur="500"/>
                                        <p:tgtEl>
                                          <p:spTgt spid="10243">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box(out)">
                                      <p:cBhvr>
                                        <p:cTn id="22" dur="500"/>
                                        <p:tgtEl>
                                          <p:spTgt spid="10243">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pPr algn="just" eaLnBrk="1" hangingPunct="1"/>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Ανάπτυξη της ταυτότητας ρόλου και φύλου</a:t>
            </a:r>
            <a:r>
              <a:rPr lang="el-GR" altLang="en-US">
                <a:latin typeface="Times New Roman" panose="02020603050405020304" pitchFamily="18" charset="0"/>
              </a:rPr>
              <a:t>.</a:t>
            </a:r>
          </a:p>
          <a:p>
            <a:pPr algn="just" eaLnBrk="1" hangingPunct="1"/>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Ανάπτυξη των ψυχοκινητικών ικανοτήτων</a:t>
            </a:r>
            <a:r>
              <a:rPr lang="el-GR" altLang="en-US">
                <a:latin typeface="Times New Roman" panose="02020603050405020304" pitchFamily="18" charset="0"/>
              </a:rPr>
              <a:t>.</a:t>
            </a:r>
          </a:p>
          <a:p>
            <a:pPr algn="just" eaLnBrk="1" hangingPunct="1"/>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Προσφορά θεμελιωδών γνώσεων και τεχνικών με συστηματική πρακτική εφαρμογή</a:t>
            </a:r>
            <a:r>
              <a:rPr lang="el-GR" altLang="en-US">
                <a:latin typeface="Times New Roman" panose="02020603050405020304" pitchFamily="18" charset="0"/>
              </a:rPr>
              <a:t>.</a:t>
            </a:r>
          </a:p>
          <a:p>
            <a:pPr algn="just" eaLnBrk="1" hangingPunct="1"/>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Οικοδόμηση γνήσιας και αυθεντικής παιδαγωγικής σχέσης ανάμεσα στον παιδαγωγό και τον παιδαγωγούμενο</a:t>
            </a:r>
            <a:r>
              <a:rPr lang="el-GR" altLang="en-US">
                <a:latin typeface="Times New Roman" panose="02020603050405020304" pitchFamily="18" charset="0"/>
              </a:rPr>
              <a:t>.</a:t>
            </a:r>
          </a:p>
          <a:p>
            <a:pPr eaLnBrk="1" hangingPunct="1"/>
            <a:endParaRPr lang="el-GR" altLang="en-US"/>
          </a:p>
        </p:txBody>
      </p:sp>
      <p:sp>
        <p:nvSpPr>
          <p:cNvPr id="9218"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Διδακτικό πλαίσιο</a:t>
            </a:r>
          </a:p>
        </p:txBody>
      </p:sp>
    </p:spTree>
    <p:extLst>
      <p:ext uri="{BB962C8B-B14F-4D97-AF65-F5344CB8AC3E}">
        <p14:creationId xmlns:p14="http://schemas.microsoft.com/office/powerpoint/2010/main" val="33801797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lstStyle/>
          <a:p>
            <a:pPr algn="just" eaLnBrk="1" hangingPunct="1">
              <a:lnSpc>
                <a:spcPct val="90000"/>
              </a:lnSpc>
            </a:pPr>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Ανάλυση της διαδικασίας στα πλαίσια δράσης (καθορισμός δραστηριοτήτων)</a:t>
            </a:r>
          </a:p>
          <a:p>
            <a:pPr algn="just" eaLnBrk="1" hangingPunct="1">
              <a:lnSpc>
                <a:spcPct val="90000"/>
              </a:lnSpc>
            </a:pPr>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Ανάλυση των απαιτούμενων ικανοτήτων, ώστε να εκτελεστεί η δράση</a:t>
            </a:r>
          </a:p>
          <a:p>
            <a:pPr algn="just" eaLnBrk="1" hangingPunct="1">
              <a:lnSpc>
                <a:spcPct val="90000"/>
              </a:lnSpc>
            </a:pPr>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Καθορισμός προασκήσεων που θα διευκολύνουν την εκμάθηση της δράσης</a:t>
            </a:r>
          </a:p>
          <a:p>
            <a:pPr algn="just" eaLnBrk="1" hangingPunct="1">
              <a:lnSpc>
                <a:spcPct val="90000"/>
              </a:lnSpc>
            </a:pPr>
            <a:r>
              <a:rPr lang="el-GR" altLang="en-US">
                <a:latin typeface="Arial Unicode MS" panose="020B0604020202020204" pitchFamily="34" charset="-128"/>
                <a:ea typeface="Arial Unicode MS" panose="020B0604020202020204" pitchFamily="34" charset="-128"/>
                <a:cs typeface="Arial Unicode MS" panose="020B0604020202020204" pitchFamily="34" charset="-128"/>
              </a:rPr>
              <a:t>Ανάλυση, σκοποθεσία με βάση τα τρία προαναφερόμενα βήματα για κάθε συγκεκριμένη φάση μάθησης</a:t>
            </a:r>
            <a:endParaRPr lang="el-GR" altLang="en-US"/>
          </a:p>
        </p:txBody>
      </p:sp>
      <p:sp>
        <p:nvSpPr>
          <p:cNvPr id="10242"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ΟΡΓΑΝΩΣΗ ΤΗΣ ΔΙΔΑΣΚΑΛΙΑΣ</a:t>
            </a:r>
            <a:endParaRPr lang="el-GR" altLang="en-US"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5419680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ox(out)">
                                      <p:cBhvr>
                                        <p:cTn id="7" dur="500"/>
                                        <p:tgtEl>
                                          <p:spTgt spid="614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box(out)">
                                      <p:cBhvr>
                                        <p:cTn id="12" dur="500"/>
                                        <p:tgtEl>
                                          <p:spTgt spid="614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box(out)">
                                      <p:cBhvr>
                                        <p:cTn id="17" dur="500"/>
                                        <p:tgtEl>
                                          <p:spTgt spid="614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box(out)">
                                      <p:cBhvr>
                                        <p:cTn id="22" dur="500"/>
                                        <p:tgtEl>
                                          <p:spTgt spid="614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624114" y="1341438"/>
            <a:ext cx="10668000" cy="5287962"/>
          </a:xfrm>
        </p:spPr>
        <p:txBody>
          <a:bodyPr/>
          <a:lstStyle/>
          <a:p>
            <a:pPr algn="just" eaLnBrk="1" hangingPunct="1"/>
            <a:r>
              <a:rPr lang="el-GR" altLang="en-US" sz="2400" dirty="0"/>
              <a:t>Να είναι προσαρμοσμένο στις ανάγκες και ιδιαιτερότητες των μαθητών.</a:t>
            </a:r>
          </a:p>
          <a:p>
            <a:pPr algn="just" eaLnBrk="1" hangingPunct="1"/>
            <a:r>
              <a:rPr lang="el-GR" altLang="en-US" sz="2400" dirty="0"/>
              <a:t>Να σχεδιάζεται με βάση το </a:t>
            </a:r>
            <a:r>
              <a:rPr lang="el-GR" altLang="en-US" sz="2400" dirty="0" err="1"/>
              <a:t>κοινωνικοπολιτισμικό</a:t>
            </a:r>
            <a:r>
              <a:rPr lang="el-GR" altLang="en-US" sz="2400" dirty="0"/>
              <a:t> περιβάλλον. </a:t>
            </a:r>
          </a:p>
          <a:p>
            <a:pPr algn="just" eaLnBrk="1" hangingPunct="1"/>
            <a:r>
              <a:rPr lang="el-GR" altLang="en-US" sz="2400" dirty="0"/>
              <a:t>Να σηματοδοτείται από μία παιδοκεντρική αντίληψη.</a:t>
            </a:r>
          </a:p>
          <a:p>
            <a:pPr algn="just" eaLnBrk="1" hangingPunct="1"/>
            <a:r>
              <a:rPr lang="el-GR" altLang="en-US" sz="2400" dirty="0"/>
              <a:t>Να χρησιμοποιούνται συστηματικά εποπτικά μέσα.</a:t>
            </a:r>
          </a:p>
          <a:p>
            <a:pPr algn="just" eaLnBrk="1" hangingPunct="1"/>
            <a:r>
              <a:rPr lang="el-GR" altLang="en-US" sz="2400" dirty="0"/>
              <a:t>Να παρέχονται δεξιότητες χρήσιμες για την καθημερινή πρακτική.</a:t>
            </a:r>
          </a:p>
          <a:p>
            <a:pPr algn="just" eaLnBrk="1" hangingPunct="1"/>
            <a:r>
              <a:rPr lang="el-GR" altLang="en-US" sz="2400" dirty="0"/>
              <a:t>Να επιχειρείται συχνή διαγνωστική αξιολόγηση.</a:t>
            </a:r>
          </a:p>
          <a:p>
            <a:pPr algn="just" eaLnBrk="1" hangingPunct="1"/>
            <a:r>
              <a:rPr lang="el-GR" altLang="en-US" sz="2400" dirty="0"/>
              <a:t>Να επιδιώκεται η εμπέδωση, εφαρμογή και γενίκευση των προσφερόμενων γνώσεων και δεξιοτήτων μέσω της συνεχούς επανάληψης και εξάσκησης των κεκτημένων γνώσεων. </a:t>
            </a:r>
          </a:p>
        </p:txBody>
      </p:sp>
      <p:sp>
        <p:nvSpPr>
          <p:cNvPr id="11266" name="Rectangle 2"/>
          <p:cNvSpPr>
            <a:spLocks noGrp="1" noChangeArrowheads="1"/>
          </p:cNvSpPr>
          <p:nvPr>
            <p:ph type="title"/>
          </p:nvPr>
        </p:nvSpPr>
        <p:spPr>
          <a:xfrm>
            <a:off x="522514" y="228600"/>
            <a:ext cx="9764486" cy="838200"/>
          </a:xfrm>
        </p:spPr>
        <p:txBody>
          <a:bodyPr>
            <a:normAutofit fontScale="90000"/>
          </a:bodyPr>
          <a:lstStyle/>
          <a:p>
            <a:pPr algn="just" eaLnBrk="1" hangingPunct="1"/>
            <a:r>
              <a:rPr lang="el-GR" altLang="en-US" sz="4000" dirty="0">
                <a:effectLst>
                  <a:outerShdw blurRad="38100" dist="38100" dir="2700000" algn="tl">
                    <a:srgbClr val="000000">
                      <a:alpha val="43137"/>
                    </a:srgbClr>
                  </a:outerShdw>
                </a:effectLst>
              </a:rPr>
              <a:t>Θεμελιώδεις Διδακτικές Προϋποθέσεις</a:t>
            </a:r>
          </a:p>
        </p:txBody>
      </p:sp>
    </p:spTree>
    <p:extLst>
      <p:ext uri="{BB962C8B-B14F-4D97-AF65-F5344CB8AC3E}">
        <p14:creationId xmlns:p14="http://schemas.microsoft.com/office/powerpoint/2010/main" val="657406510"/>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dissolve">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dissolve">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dissolve">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dissolve">
                                      <p:cBhvr>
                                        <p:cTn id="22" dur="500"/>
                                        <p:tgtEl>
                                          <p:spTgt spid="276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7651">
                                            <p:txEl>
                                              <p:pRg st="4" end="4"/>
                                            </p:txEl>
                                          </p:spTgt>
                                        </p:tgtEl>
                                        <p:attrNameLst>
                                          <p:attrName>style.visibility</p:attrName>
                                        </p:attrNameLst>
                                      </p:cBhvr>
                                      <p:to>
                                        <p:strVal val="visible"/>
                                      </p:to>
                                    </p:set>
                                    <p:animEffect transition="in" filter="dissolve">
                                      <p:cBhvr>
                                        <p:cTn id="27" dur="500"/>
                                        <p:tgtEl>
                                          <p:spTgt spid="276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7651">
                                            <p:txEl>
                                              <p:pRg st="5" end="5"/>
                                            </p:txEl>
                                          </p:spTgt>
                                        </p:tgtEl>
                                        <p:attrNameLst>
                                          <p:attrName>style.visibility</p:attrName>
                                        </p:attrNameLst>
                                      </p:cBhvr>
                                      <p:to>
                                        <p:strVal val="visible"/>
                                      </p:to>
                                    </p:set>
                                    <p:animEffect transition="in" filter="dissolve">
                                      <p:cBhvr>
                                        <p:cTn id="32" dur="500"/>
                                        <p:tgtEl>
                                          <p:spTgt spid="276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7651">
                                            <p:txEl>
                                              <p:pRg st="6" end="6"/>
                                            </p:txEl>
                                          </p:spTgt>
                                        </p:tgtEl>
                                        <p:attrNameLst>
                                          <p:attrName>style.visibility</p:attrName>
                                        </p:attrNameLst>
                                      </p:cBhvr>
                                      <p:to>
                                        <p:strVal val="visible"/>
                                      </p:to>
                                    </p:set>
                                    <p:animEffect transition="in" filter="dissolve">
                                      <p:cBhvr>
                                        <p:cTn id="37" dur="500"/>
                                        <p:tgtEl>
                                          <p:spTgt spid="27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lstStyle/>
          <a:p>
            <a:pPr algn="just" eaLnBrk="1" hangingPunct="1"/>
            <a:r>
              <a:rPr lang="el-GR" altLang="en-US">
                <a:cs typeface="Times New Roman" panose="02020603050405020304" pitchFamily="18" charset="0"/>
              </a:rPr>
              <a:t>Η/ Ο Παιδαγωγός να τηρεί έναν σταθερό τρόπο συμπεριφοράς, να εκφράζει έναν σταθερό χαρακτήρα χωρίς ιδιαίτερες ψυχολογικές μεταπτώσεις, ιδιαίτερα στην αρχή της διαμόρφωσης της σχέσης </a:t>
            </a:r>
          </a:p>
          <a:p>
            <a:pPr algn="just" eaLnBrk="1" hangingPunct="1"/>
            <a:r>
              <a:rPr lang="el-GR" altLang="en-US">
                <a:cs typeface="Times New Roman" panose="02020603050405020304" pitchFamily="18" charset="0"/>
              </a:rPr>
              <a:t>Η/ Ο Παιδαγωγός να προσφέρει σταθερές ενισχυτικές διαδικασίες: βλεμματική επαφή, χαμόγελο, αμοιβή, σωματική επαφή (αγκαλιά, χαΐδεμα, χτύπημα στον ώμο)</a:t>
            </a:r>
            <a:endParaRPr lang="el-GR" altLang="en-US"/>
          </a:p>
        </p:txBody>
      </p:sp>
      <p:sp>
        <p:nvSpPr>
          <p:cNvPr id="15362" name="Rectangle 2"/>
          <p:cNvSpPr>
            <a:spLocks noGrp="1" noChangeArrowheads="1"/>
          </p:cNvSpPr>
          <p:nvPr>
            <p:ph type="title"/>
          </p:nvPr>
        </p:nvSpPr>
        <p:spPr>
          <a:xfrm>
            <a:off x="475342" y="500062"/>
            <a:ext cx="10515600" cy="1325563"/>
          </a:xfrm>
        </p:spPr>
        <p:txBody>
          <a:bodyPr/>
          <a:lstStyle/>
          <a:p>
            <a:pPr algn="just" eaLnBrk="1" hangingPunct="1"/>
            <a:r>
              <a:rPr lang="el-GR" alt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ΣΤΑΣΗ ΤΗΣ/ ΤΟΥ ΠΑΙΔΑΓΩΓΟΥ</a:t>
            </a:r>
          </a:p>
        </p:txBody>
      </p:sp>
    </p:spTree>
    <p:extLst>
      <p:ext uri="{BB962C8B-B14F-4D97-AF65-F5344CB8AC3E}">
        <p14:creationId xmlns:p14="http://schemas.microsoft.com/office/powerpoint/2010/main" val="42070277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ox(out)">
                                      <p:cBhvr>
                                        <p:cTn id="7" dur="500"/>
                                        <p:tgtEl>
                                          <p:spTgt spid="1126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box(out)">
                                      <p:cBhvr>
                                        <p:cTn id="12" dur="500"/>
                                        <p:tgtEl>
                                          <p:spTgt spid="1126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lnSpcReduction="10000"/>
          </a:bodyPr>
          <a:lstStyle/>
          <a:p>
            <a:pPr marL="0" indent="0" algn="just">
              <a:lnSpc>
                <a:spcPct val="150000"/>
              </a:lnSpc>
              <a:buNone/>
            </a:pPr>
            <a:r>
              <a:rPr lang="el-GR" altLang="en-US" sz="3200" dirty="0"/>
              <a:t>Οι </a:t>
            </a:r>
            <a:r>
              <a:rPr lang="en-US" altLang="en-US" sz="3200" dirty="0" err="1"/>
              <a:t>Luckasson</a:t>
            </a:r>
            <a:r>
              <a:rPr lang="en-US" altLang="en-US" sz="3200" dirty="0"/>
              <a:t> &amp; Reeve (2001)</a:t>
            </a:r>
            <a:r>
              <a:rPr lang="el-GR" altLang="en-US" sz="3200" dirty="0"/>
              <a:t> πρότειναν μια λίστα από καθοδηγητικές ερωτήσεις που ρωτάν πότε εξετάζονται:</a:t>
            </a:r>
          </a:p>
          <a:p>
            <a:pPr lvl="1" algn="just">
              <a:lnSpc>
                <a:spcPct val="150000"/>
              </a:lnSpc>
            </a:pPr>
            <a:r>
              <a:rPr lang="el-GR" altLang="en-US" sz="3200" dirty="0"/>
              <a:t>ονόματα ή όροι,</a:t>
            </a:r>
          </a:p>
          <a:p>
            <a:pPr lvl="1" algn="just">
              <a:lnSpc>
                <a:spcPct val="150000"/>
              </a:lnSpc>
            </a:pPr>
            <a:r>
              <a:rPr lang="el-GR" altLang="en-US" sz="3200" dirty="0"/>
              <a:t>ορισμοί, και</a:t>
            </a:r>
          </a:p>
          <a:p>
            <a:pPr lvl="1" algn="just">
              <a:lnSpc>
                <a:spcPct val="150000"/>
              </a:lnSpc>
            </a:pPr>
            <a:r>
              <a:rPr lang="el-GR" altLang="en-US" sz="3200" dirty="0"/>
              <a:t>συστήματα κατηγοριοποίησης/ ταξινόμησης</a:t>
            </a:r>
          </a:p>
          <a:p>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Οριοθέτηση του όρου</a:t>
            </a:r>
            <a:endParaRPr lang="en-US" dirty="0"/>
          </a:p>
        </p:txBody>
      </p:sp>
    </p:spTree>
    <p:extLst>
      <p:ext uri="{BB962C8B-B14F-4D97-AF65-F5344CB8AC3E}">
        <p14:creationId xmlns:p14="http://schemas.microsoft.com/office/powerpoint/2010/main" val="37070582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lstStyle/>
          <a:p>
            <a:pPr algn="just" eaLnBrk="1" hangingPunct="1"/>
            <a:r>
              <a:rPr lang="el-GR" altLang="en-US">
                <a:cs typeface="Times New Roman" panose="02020603050405020304" pitchFamily="18" charset="0"/>
              </a:rPr>
              <a:t>Να προάγεται η κοινωνική ένταξη και η επικοινωνία σε όλα τα δυνατά επίπεδα</a:t>
            </a:r>
          </a:p>
          <a:p>
            <a:pPr algn="just" eaLnBrk="1" hangingPunct="1"/>
            <a:r>
              <a:rPr lang="el-GR" altLang="en-US">
                <a:cs typeface="Times New Roman" panose="02020603050405020304" pitchFamily="18" charset="0"/>
              </a:rPr>
              <a:t>Να ενισχύεται η δημιουργική σκέψη, η προσωπική παρατήρηση και ανακάλυψη</a:t>
            </a:r>
          </a:p>
          <a:p>
            <a:pPr algn="just" eaLnBrk="1" hangingPunct="1"/>
            <a:r>
              <a:rPr lang="el-GR" altLang="en-US">
                <a:cs typeface="Times New Roman" panose="02020603050405020304" pitchFamily="18" charset="0"/>
              </a:rPr>
              <a:t>Να χρησιμοποιείται το παιχνίδι ως μέσο έκφρασης και επικοινωνίας</a:t>
            </a:r>
          </a:p>
          <a:p>
            <a:pPr algn="just" eaLnBrk="1" hangingPunct="1"/>
            <a:r>
              <a:rPr lang="el-GR" altLang="en-US">
                <a:cs typeface="Times New Roman" panose="02020603050405020304" pitchFamily="18" charset="0"/>
              </a:rPr>
              <a:t>Να παρέχονται νέα ερεθίσματα ανάλογα με το περιεχόμενο της εκπαιδευτικής διαδικασίας</a:t>
            </a:r>
            <a:endParaRPr lang="el-GR" altLang="en-US"/>
          </a:p>
        </p:txBody>
      </p:sp>
      <p:sp>
        <p:nvSpPr>
          <p:cNvPr id="16386" name="Rectangle 2"/>
          <p:cNvSpPr>
            <a:spLocks noGrp="1" noChangeArrowheads="1"/>
          </p:cNvSpPr>
          <p:nvPr>
            <p:ph type="title"/>
          </p:nvPr>
        </p:nvSpPr>
        <p:spPr>
          <a:xfrm>
            <a:off x="174171" y="365125"/>
            <a:ext cx="11179629" cy="1325563"/>
          </a:xfrm>
        </p:spPr>
        <p:txBody>
          <a:bodyPr>
            <a:normAutofit fontScale="90000"/>
          </a:bodyPr>
          <a:lstStyle/>
          <a:p>
            <a:pPr algn="just" eaLnBrk="1" hangingPunct="1"/>
            <a:r>
              <a:rPr lang="el-GR" alt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ΤΟ ΠΕΡΙΕΧΟΜΕΝΟ ΤΩΝ ΔΡΑΣΤΗΡΙΟΤΗΤΩΝ</a:t>
            </a:r>
            <a:r>
              <a:rPr lang="el-GR" alt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094607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box(out)">
                                      <p:cBhvr>
                                        <p:cTn id="7" dur="500"/>
                                        <p:tgtEl>
                                          <p:spTgt spid="1229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box(out)">
                                      <p:cBhvr>
                                        <p:cTn id="12" dur="500"/>
                                        <p:tgtEl>
                                          <p:spTgt spid="12291">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box(out)">
                                      <p:cBhvr>
                                        <p:cTn id="17" dur="500"/>
                                        <p:tgtEl>
                                          <p:spTgt spid="12291">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box(out)">
                                      <p:cBhvr>
                                        <p:cTn id="22" dur="500"/>
                                        <p:tgtEl>
                                          <p:spTgt spid="12291">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lstStyle/>
          <a:p>
            <a:pPr algn="just" eaLnBrk="1" hangingPunct="1">
              <a:lnSpc>
                <a:spcPct val="90000"/>
              </a:lnSpc>
            </a:pPr>
            <a:r>
              <a:rPr lang="el-GR" altLang="en-US">
                <a:cs typeface="Times New Roman" panose="02020603050405020304" pitchFamily="18" charset="0"/>
              </a:rPr>
              <a:t>Οι δραστηριότητες και  ασκήσεις να είναι πολυποίκιλες, πολύμορφες, γεμάτες εμπειρίες και να ανταποκρίνονται στις ανάγκες, ενδιαφέροντα και ικανότητες του παιδιού</a:t>
            </a:r>
          </a:p>
          <a:p>
            <a:pPr algn="just" eaLnBrk="1" hangingPunct="1">
              <a:lnSpc>
                <a:spcPct val="90000"/>
              </a:lnSpc>
            </a:pPr>
            <a:r>
              <a:rPr lang="el-GR" altLang="en-US">
                <a:cs typeface="Times New Roman" panose="02020603050405020304" pitchFamily="18" charset="0"/>
              </a:rPr>
              <a:t>Να δραστηριοποιείται το παιδί για κίνηση, συμμετοχή, διασκέδαση, χαρά και προσωπική έκφραση</a:t>
            </a:r>
          </a:p>
          <a:p>
            <a:pPr algn="just" eaLnBrk="1" hangingPunct="1">
              <a:lnSpc>
                <a:spcPct val="90000"/>
              </a:lnSpc>
            </a:pPr>
            <a:r>
              <a:rPr lang="el-GR" altLang="en-US">
                <a:cs typeface="Times New Roman" panose="02020603050405020304" pitchFamily="18" charset="0"/>
              </a:rPr>
              <a:t>Να ενισχύεται ο μυϊκός έλεγχος μέσα από μια συνεχή εξελικτική παρέμβαση (προθέρμανση και αποθεραπεία)</a:t>
            </a:r>
            <a:endParaRPr lang="el-GR" altLang="en-US"/>
          </a:p>
        </p:txBody>
      </p:sp>
      <p:sp>
        <p:nvSpPr>
          <p:cNvPr id="17410" name="Rectangle 2"/>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ΤΗ ΔΟΜΗ ΤΩΝ ΔΡΑΣΤΗΡΙΟΤΗΤΩΝ</a:t>
            </a:r>
          </a:p>
        </p:txBody>
      </p:sp>
    </p:spTree>
    <p:extLst>
      <p:ext uri="{BB962C8B-B14F-4D97-AF65-F5344CB8AC3E}">
        <p14:creationId xmlns:p14="http://schemas.microsoft.com/office/powerpoint/2010/main" val="20924920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box(out)">
                                      <p:cBhvr>
                                        <p:cTn id="7" dur="500"/>
                                        <p:tgtEl>
                                          <p:spTgt spid="1331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box(out)">
                                      <p:cBhvr>
                                        <p:cTn id="12" dur="500"/>
                                        <p:tgtEl>
                                          <p:spTgt spid="13315">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box(out)">
                                      <p:cBhvr>
                                        <p:cTn id="17" dur="500"/>
                                        <p:tgtEl>
                                          <p:spTgt spid="13315">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362857" y="1600200"/>
            <a:ext cx="11146972" cy="4953000"/>
          </a:xfrm>
        </p:spPr>
        <p:txBody>
          <a:bodyPr>
            <a:normAutofit/>
          </a:bodyPr>
          <a:lstStyle/>
          <a:p>
            <a:pPr algn="just" eaLnBrk="1" hangingPunct="1">
              <a:lnSpc>
                <a:spcPct val="80000"/>
              </a:lnSpc>
            </a:pPr>
            <a:r>
              <a:rPr lang="el-GR" altLang="en-US" dirty="0">
                <a:latin typeface="Times New Roman" panose="02020603050405020304" pitchFamily="18" charset="0"/>
              </a:rPr>
              <a:t>Ικανοποίηση των στοιχειωδών αναγκών ύπαρξης και διαβίωσης. </a:t>
            </a:r>
          </a:p>
          <a:p>
            <a:pPr algn="just" eaLnBrk="1" hangingPunct="1">
              <a:lnSpc>
                <a:spcPct val="80000"/>
              </a:lnSpc>
            </a:pPr>
            <a:r>
              <a:rPr lang="el-GR" altLang="en-US" dirty="0">
                <a:latin typeface="Times New Roman" panose="02020603050405020304" pitchFamily="18" charset="0"/>
              </a:rPr>
              <a:t>Διέγερση βασικών διαδικασιών μάθησης.</a:t>
            </a:r>
          </a:p>
          <a:p>
            <a:pPr algn="just" eaLnBrk="1" hangingPunct="1">
              <a:lnSpc>
                <a:spcPct val="80000"/>
              </a:lnSpc>
            </a:pPr>
            <a:r>
              <a:rPr lang="el-GR" altLang="en-US" dirty="0">
                <a:latin typeface="Times New Roman" panose="02020603050405020304" pitchFamily="18" charset="0"/>
              </a:rPr>
              <a:t>Δημιουργία στοιχειωδών σχέσεων. </a:t>
            </a:r>
          </a:p>
          <a:p>
            <a:pPr algn="just" eaLnBrk="1" hangingPunct="1">
              <a:lnSpc>
                <a:spcPct val="80000"/>
              </a:lnSpc>
            </a:pPr>
            <a:r>
              <a:rPr lang="el-GR" altLang="en-US" dirty="0">
                <a:latin typeface="Times New Roman" panose="02020603050405020304" pitchFamily="18" charset="0"/>
              </a:rPr>
              <a:t>Ενίσχυση ψυχικής ισορροπίας.</a:t>
            </a:r>
          </a:p>
          <a:p>
            <a:pPr algn="just" eaLnBrk="1" hangingPunct="1">
              <a:lnSpc>
                <a:spcPct val="80000"/>
              </a:lnSpc>
            </a:pPr>
            <a:r>
              <a:rPr lang="el-GR" altLang="en-US" dirty="0">
                <a:latin typeface="Times New Roman" panose="02020603050405020304" pitchFamily="18" charset="0"/>
              </a:rPr>
              <a:t>Απόκτηση ζωτικής φύσεως δεξιοτήτων.</a:t>
            </a:r>
          </a:p>
          <a:p>
            <a:pPr algn="just" eaLnBrk="1" hangingPunct="1">
              <a:lnSpc>
                <a:spcPct val="80000"/>
              </a:lnSpc>
            </a:pPr>
            <a:r>
              <a:rPr lang="el-GR" altLang="en-US" dirty="0">
                <a:latin typeface="Times New Roman" panose="02020603050405020304" pitchFamily="18" charset="0"/>
              </a:rPr>
              <a:t>Απόκτηση εμπειριών και βιωμάτων.</a:t>
            </a:r>
          </a:p>
          <a:p>
            <a:pPr algn="just" eaLnBrk="1" hangingPunct="1">
              <a:lnSpc>
                <a:spcPct val="80000"/>
              </a:lnSpc>
            </a:pPr>
            <a:r>
              <a:rPr lang="el-GR" altLang="en-US" dirty="0">
                <a:latin typeface="Times New Roman" panose="02020603050405020304" pitchFamily="18" charset="0"/>
              </a:rPr>
              <a:t>Συμμετοχή στα κοινωνικά δρώμενα.</a:t>
            </a:r>
          </a:p>
        </p:txBody>
      </p:sp>
      <p:sp>
        <p:nvSpPr>
          <p:cNvPr id="12290" name="Rectangle 2"/>
          <p:cNvSpPr>
            <a:spLocks noGrp="1" noChangeArrowheads="1"/>
          </p:cNvSpPr>
          <p:nvPr>
            <p:ph type="title"/>
          </p:nvPr>
        </p:nvSpPr>
        <p:spPr>
          <a:xfrm>
            <a:off x="362857" y="381001"/>
            <a:ext cx="9847943" cy="1050925"/>
          </a:xfrm>
        </p:spPr>
        <p:txBody>
          <a:bodyPr>
            <a:normAutofit fontScale="90000"/>
          </a:bodyPr>
          <a:lstStyle/>
          <a:p>
            <a:pPr algn="just" eaLnBrk="1" hangingPunct="1"/>
            <a:br>
              <a:rPr lang="el-GR" altLang="en-US" sz="2800" b="1" dirty="0">
                <a:effectLst>
                  <a:outerShdw blurRad="38100" dist="38100" dir="2700000" algn="tl">
                    <a:srgbClr val="000000">
                      <a:alpha val="43137"/>
                    </a:srgbClr>
                  </a:outerShdw>
                </a:effectLst>
              </a:rPr>
            </a:br>
            <a:r>
              <a:rPr lang="el-GR" altLang="en-US" dirty="0">
                <a:effectLst>
                  <a:outerShdw blurRad="38100" dist="38100" dir="2700000" algn="tl">
                    <a:srgbClr val="000000">
                      <a:alpha val="43137"/>
                    </a:srgbClr>
                  </a:outerShdw>
                </a:effectLst>
              </a:rPr>
              <a:t>Μάθημα σε μαθητές με βαριά νοητική καθυστέρηση</a:t>
            </a:r>
          </a:p>
        </p:txBody>
      </p:sp>
    </p:spTree>
    <p:extLst>
      <p:ext uri="{BB962C8B-B14F-4D97-AF65-F5344CB8AC3E}">
        <p14:creationId xmlns:p14="http://schemas.microsoft.com/office/powerpoint/2010/main" val="1242778573"/>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dissolve">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dissolve">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dissolve">
                                      <p:cBhvr>
                                        <p:cTn id="17" dur="500"/>
                                        <p:tgtEl>
                                          <p:spTgt spid="286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dissolve">
                                      <p:cBhvr>
                                        <p:cTn id="22" dur="500"/>
                                        <p:tgtEl>
                                          <p:spTgt spid="286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dissolve">
                                      <p:cBhvr>
                                        <p:cTn id="27" dur="500"/>
                                        <p:tgtEl>
                                          <p:spTgt spid="2867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8675">
                                            <p:txEl>
                                              <p:pRg st="5" end="5"/>
                                            </p:txEl>
                                          </p:spTgt>
                                        </p:tgtEl>
                                        <p:attrNameLst>
                                          <p:attrName>style.visibility</p:attrName>
                                        </p:attrNameLst>
                                      </p:cBhvr>
                                      <p:to>
                                        <p:strVal val="visible"/>
                                      </p:to>
                                    </p:set>
                                    <p:animEffect transition="in" filter="dissolve">
                                      <p:cBhvr>
                                        <p:cTn id="32" dur="500"/>
                                        <p:tgtEl>
                                          <p:spTgt spid="2867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8675">
                                            <p:txEl>
                                              <p:pRg st="6" end="6"/>
                                            </p:txEl>
                                          </p:spTgt>
                                        </p:tgtEl>
                                        <p:attrNameLst>
                                          <p:attrName>style.visibility</p:attrName>
                                        </p:attrNameLst>
                                      </p:cBhvr>
                                      <p:to>
                                        <p:strVal val="visible"/>
                                      </p:to>
                                    </p:set>
                                    <p:animEffect transition="in" filter="dissolve">
                                      <p:cBhvr>
                                        <p:cTn id="37" dur="500"/>
                                        <p:tgtEl>
                                          <p:spTgt spid="286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595086" y="1066801"/>
            <a:ext cx="11103428" cy="5565775"/>
          </a:xfrm>
        </p:spPr>
        <p:txBody>
          <a:bodyPr/>
          <a:lstStyle/>
          <a:p>
            <a:pPr algn="just" eaLnBrk="1" hangingPunct="1">
              <a:defRPr/>
            </a:pPr>
            <a:r>
              <a:rPr lang="el-GR" sz="2400" b="1" dirty="0">
                <a:solidFill>
                  <a:schemeClr val="accent1"/>
                </a:solidFill>
                <a:effectLst>
                  <a:outerShdw blurRad="38100" dist="38100" dir="2700000" algn="tl">
                    <a:srgbClr val="C0C0C0"/>
                  </a:outerShdw>
                </a:effectLst>
              </a:rPr>
              <a:t>Μέθοδος</a:t>
            </a:r>
            <a:r>
              <a:rPr lang="el-GR" sz="2400" dirty="0">
                <a:solidFill>
                  <a:schemeClr val="accent1"/>
                </a:solidFill>
                <a:effectLst>
                  <a:outerShdw blurRad="38100" dist="38100" dir="2700000" algn="tl">
                    <a:srgbClr val="C0C0C0"/>
                  </a:outerShdw>
                </a:effectLst>
              </a:rPr>
              <a:t> </a:t>
            </a:r>
            <a:r>
              <a:rPr lang="en-US" sz="2400" b="1" dirty="0">
                <a:solidFill>
                  <a:schemeClr val="accent1"/>
                </a:solidFill>
                <a:effectLst>
                  <a:outerShdw blurRad="38100" dist="38100" dir="2700000" algn="tl">
                    <a:srgbClr val="C0C0C0"/>
                  </a:outerShdw>
                </a:effectLst>
              </a:rPr>
              <a:t>Project:</a:t>
            </a:r>
            <a:r>
              <a:rPr lang="en-US" sz="2400" dirty="0">
                <a:solidFill>
                  <a:schemeClr val="accent1"/>
                </a:solidFill>
              </a:rPr>
              <a:t> </a:t>
            </a:r>
            <a:r>
              <a:rPr lang="el-GR" sz="2400" dirty="0"/>
              <a:t>Αφετηρία του είναι οι εμπειρίες, τα ενδιαφέροντα και οι ανάγκες μάθησης του μαθητή. Επιλέγεται ως διδακτική ενότητα μια φυσική κατάσταση ζωής από το περιβάλλον των μαθητών και επιχειρείται να αναπτυχθούν ικανότητες  δράσης μέσα σ’ αυτή την κατάσταση. Η μέθοδος αυτή: α) έχει ως αφετηρία μια κοινή εργασία για την ομάδα,  β) κατευθύνεται προς την επίτευξη κάποιου συγκεκριμένου σκοπού και γ) λαμβάνει ιδιαίτερα υπόψη τις δυνατότητες και τα πιθανά ενδιαφέροντα του μαθητή.</a:t>
            </a:r>
            <a:endParaRPr lang="el-GR" dirty="0"/>
          </a:p>
          <a:p>
            <a:pPr algn="just" eaLnBrk="1" hangingPunct="1">
              <a:defRPr/>
            </a:pPr>
            <a:r>
              <a:rPr lang="en-US" sz="2400" b="1" dirty="0">
                <a:solidFill>
                  <a:schemeClr val="accent1"/>
                </a:solidFill>
                <a:effectLst>
                  <a:outerShdw blurRad="38100" dist="38100" dir="2700000" algn="tl">
                    <a:srgbClr val="C0C0C0"/>
                  </a:outerShdw>
                </a:effectLst>
              </a:rPr>
              <a:t>To </a:t>
            </a:r>
            <a:r>
              <a:rPr lang="el-GR" sz="2400" b="1" dirty="0">
                <a:solidFill>
                  <a:schemeClr val="accent1"/>
                </a:solidFill>
                <a:effectLst>
                  <a:outerShdw blurRad="38100" dist="38100" dir="2700000" algn="tl">
                    <a:srgbClr val="C0C0C0"/>
                  </a:outerShdw>
                </a:effectLst>
              </a:rPr>
              <a:t>Παιχνίδι:</a:t>
            </a:r>
            <a:r>
              <a:rPr lang="el-GR" sz="2400" dirty="0">
                <a:solidFill>
                  <a:schemeClr val="accent1"/>
                </a:solidFill>
              </a:rPr>
              <a:t> </a:t>
            </a:r>
            <a:r>
              <a:rPr lang="el-GR" sz="2400" dirty="0"/>
              <a:t>Το παιχνίδι κάθε μορφής προσφέρει την ευκαιρία στο παιδί να αντιληφθεί και να κατανοήσει τον εαυτό του και το περιβάλλον του.</a:t>
            </a:r>
            <a:r>
              <a:rPr lang="el-GR" dirty="0"/>
              <a:t> </a:t>
            </a:r>
          </a:p>
        </p:txBody>
      </p:sp>
      <p:sp>
        <p:nvSpPr>
          <p:cNvPr id="13314" name="Rectangle 2"/>
          <p:cNvSpPr>
            <a:spLocks noGrp="1" noChangeArrowheads="1"/>
          </p:cNvSpPr>
          <p:nvPr>
            <p:ph type="title"/>
          </p:nvPr>
        </p:nvSpPr>
        <p:spPr>
          <a:xfrm>
            <a:off x="595086" y="203200"/>
            <a:ext cx="8283575" cy="577850"/>
          </a:xfrm>
        </p:spPr>
        <p:txBody>
          <a:bodyPr>
            <a:noAutofit/>
          </a:bodyPr>
          <a:lstStyle/>
          <a:p>
            <a:pPr algn="just" eaLnBrk="1" hangingPunct="1"/>
            <a:r>
              <a:rPr lang="el-GR" altLang="en-US" sz="4000" dirty="0">
                <a:effectLst>
                  <a:outerShdw blurRad="38100" dist="38100" dir="2700000" algn="tl">
                    <a:srgbClr val="000000">
                      <a:alpha val="43137"/>
                    </a:srgbClr>
                  </a:outerShdw>
                </a:effectLst>
              </a:rPr>
              <a:t>Μορφές Διδασκαλίας και Μάθησης</a:t>
            </a:r>
          </a:p>
        </p:txBody>
      </p:sp>
    </p:spTree>
    <p:extLst>
      <p:ext uri="{BB962C8B-B14F-4D97-AF65-F5344CB8AC3E}">
        <p14:creationId xmlns:p14="http://schemas.microsoft.com/office/powerpoint/2010/main" val="3748729487"/>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dissolve">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dissolve">
                                      <p:cBhvr>
                                        <p:cTn id="12" dur="500"/>
                                        <p:tgtEl>
                                          <p:spTgt spid="296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551543" y="1447801"/>
            <a:ext cx="10900228" cy="5114925"/>
          </a:xfrm>
        </p:spPr>
        <p:txBody>
          <a:bodyPr/>
          <a:lstStyle/>
          <a:p>
            <a:pPr algn="just" eaLnBrk="1" hangingPunct="1">
              <a:lnSpc>
                <a:spcPct val="80000"/>
              </a:lnSpc>
            </a:pPr>
            <a:r>
              <a:rPr lang="el-GR" altLang="en-US" dirty="0">
                <a:latin typeface="Times New Roman" panose="02020603050405020304" pitchFamily="18" charset="0"/>
              </a:rPr>
              <a:t>Τεμαχισμός της ύλης: Ο στόχος αναλύεται σε μικρά βήματα ώστε η κατάκτηση του ενός να δίνει πληροφορίες για την κατάκτηση του επόμενου.</a:t>
            </a:r>
          </a:p>
          <a:p>
            <a:pPr algn="just" eaLnBrk="1" hangingPunct="1">
              <a:lnSpc>
                <a:spcPct val="80000"/>
              </a:lnSpc>
            </a:pPr>
            <a:r>
              <a:rPr lang="el-GR" altLang="en-US" dirty="0">
                <a:latin typeface="Times New Roman" panose="02020603050405020304" pitchFamily="18" charset="0"/>
              </a:rPr>
              <a:t>Βαθμιαία μείωση του ερεθίσματος: Αποσύρονται σταδιακά τα (λεκτικά, φυσικά) ερεθίσματα προκειμένου να κινητοποιηθεί περαιτέρω ο μαθητής.</a:t>
            </a:r>
          </a:p>
          <a:p>
            <a:pPr algn="just" eaLnBrk="1" hangingPunct="1">
              <a:lnSpc>
                <a:spcPct val="80000"/>
              </a:lnSpc>
            </a:pPr>
            <a:r>
              <a:rPr lang="el-GR" altLang="en-US" dirty="0">
                <a:latin typeface="Times New Roman" panose="02020603050405020304" pitchFamily="18" charset="0"/>
              </a:rPr>
              <a:t>Αλυσιδωτή ακολουθία: Ο μαθητής έχοντας κατακτήσει χωριστά την κάθε δεξιότητα, οδηγείται στην κατάκτηση συνολικά ενός έργου (π.χ. η ετοιμασία του πρωινού).</a:t>
            </a:r>
          </a:p>
          <a:p>
            <a:pPr algn="just" eaLnBrk="1" hangingPunct="1">
              <a:lnSpc>
                <a:spcPct val="80000"/>
              </a:lnSpc>
            </a:pPr>
            <a:r>
              <a:rPr lang="el-GR" altLang="en-US" dirty="0">
                <a:latin typeface="Times New Roman" panose="02020603050405020304" pitchFamily="18" charset="0"/>
              </a:rPr>
              <a:t>Η χωρίς λάθος επιλογή-διάκριση: Αυξάνονται σταδιακά τα ερεθίσματα, απ’ τα οποία ο μαθητής καλείται να επιλέξει το σωστό.    </a:t>
            </a:r>
          </a:p>
        </p:txBody>
      </p:sp>
      <p:sp>
        <p:nvSpPr>
          <p:cNvPr id="30722" name="Rectangle 2"/>
          <p:cNvSpPr>
            <a:spLocks noGrp="1" noChangeArrowheads="1"/>
          </p:cNvSpPr>
          <p:nvPr>
            <p:ph type="title"/>
          </p:nvPr>
        </p:nvSpPr>
        <p:spPr>
          <a:xfrm>
            <a:off x="0" y="304800"/>
            <a:ext cx="10337800" cy="649288"/>
          </a:xfrm>
        </p:spPr>
        <p:txBody>
          <a:bodyPr>
            <a:normAutofit fontScale="90000"/>
          </a:bodyPr>
          <a:lstStyle/>
          <a:p>
            <a:pPr algn="just" eaLnBrk="1" hangingPunct="1">
              <a:defRPr/>
            </a:pPr>
            <a:r>
              <a:rPr lang="el-GR" sz="4000" dirty="0">
                <a:effectLst>
                  <a:outerShdw blurRad="38100" dist="38100" dir="2700000" algn="tl">
                    <a:srgbClr val="C0C0C0"/>
                  </a:outerShdw>
                </a:effectLst>
              </a:rPr>
              <a:t>Μεθοδολογικές Τεχνικές της Διδασκαλίας</a:t>
            </a:r>
          </a:p>
        </p:txBody>
      </p:sp>
    </p:spTree>
    <p:extLst>
      <p:ext uri="{BB962C8B-B14F-4D97-AF65-F5344CB8AC3E}">
        <p14:creationId xmlns:p14="http://schemas.microsoft.com/office/powerpoint/2010/main" val="1061378566"/>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dissolve">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dissolve">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dissolve">
                                      <p:cBhvr>
                                        <p:cTn id="17" dur="500"/>
                                        <p:tgtEl>
                                          <p:spTgt spid="30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dissolve">
                                      <p:cBhvr>
                                        <p:cTn id="22" dur="5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17714" y="1825625"/>
            <a:ext cx="11553372" cy="4351338"/>
          </a:xfrm>
        </p:spPr>
        <p:txBody>
          <a:bodyPr>
            <a:normAutofit fontScale="92500" lnSpcReduction="20000"/>
          </a:bodyPr>
          <a:lstStyle/>
          <a:p>
            <a:r>
              <a:rPr lang="el-GR" dirty="0"/>
              <a:t>οι περισσότερες πρακτικές που αναφέρονται στην εκπαίδευση των μαθητών με νοητική αναπηρία εστιάζουν σε στρατηγικές μάθησης κατευθυνόμενες από το μαθητή (π.χ. </a:t>
            </a:r>
            <a:r>
              <a:rPr lang="en-US" dirty="0" err="1"/>
              <a:t>Hinz</a:t>
            </a:r>
            <a:r>
              <a:rPr lang="el-GR" dirty="0"/>
              <a:t>, 2006∙ </a:t>
            </a:r>
            <a:r>
              <a:rPr lang="en-US" dirty="0" err="1"/>
              <a:t>Wehmeyer</a:t>
            </a:r>
            <a:r>
              <a:rPr lang="el-GR" dirty="0"/>
              <a:t>, </a:t>
            </a:r>
            <a:r>
              <a:rPr lang="en-US" dirty="0"/>
              <a:t>et al</a:t>
            </a:r>
            <a:r>
              <a:rPr lang="el-GR" dirty="0"/>
              <a:t>, 2003).</a:t>
            </a:r>
          </a:p>
          <a:p>
            <a:pPr algn="just"/>
            <a:r>
              <a:rPr lang="el-GR" dirty="0"/>
              <a:t> Οι «από το μαθητή κατευθυνόμενες στρατηγικές μάθησης» (</a:t>
            </a:r>
            <a:r>
              <a:rPr lang="en-US" dirty="0"/>
              <a:t>student</a:t>
            </a:r>
            <a:r>
              <a:rPr lang="el-GR" dirty="0"/>
              <a:t>-</a:t>
            </a:r>
            <a:r>
              <a:rPr lang="en-US" dirty="0"/>
              <a:t>directed learning strategies</a:t>
            </a:r>
            <a:r>
              <a:rPr lang="el-GR" dirty="0"/>
              <a:t>)</a:t>
            </a:r>
            <a:r>
              <a:rPr lang="el-GR" i="1" dirty="0"/>
              <a:t> </a:t>
            </a:r>
            <a:r>
              <a:rPr lang="el-GR" dirty="0"/>
              <a:t>αναφέρονται στην εκπαίδευση του μαθητή να τροποποιεί και να ρυθμίζει τη συμπεριφορά του με απώτερο σκοπό να χρησιμοποιεί μια ή περισσότερες </a:t>
            </a:r>
            <a:r>
              <a:rPr lang="el-GR" dirty="0" err="1"/>
              <a:t>αυτοκατευθυνόμενες</a:t>
            </a:r>
            <a:r>
              <a:rPr lang="el-GR" dirty="0"/>
              <a:t> διδακτικές στρατηγικές και στρατηγικές αυτοδιαχείρισης, προκειμένου να σχεδιάζει, να παρουσιάζει και να ελέγχει μια μαθησιακή δραστηριότητα  (</a:t>
            </a:r>
            <a:r>
              <a:rPr lang="el-GR" dirty="0" err="1"/>
              <a:t>Wehmeyer</a:t>
            </a:r>
            <a:r>
              <a:rPr lang="el-GR" dirty="0"/>
              <a:t>, </a:t>
            </a:r>
            <a:r>
              <a:rPr lang="el-GR" dirty="0" err="1"/>
              <a:t>Agran</a:t>
            </a:r>
            <a:r>
              <a:rPr lang="el-GR" dirty="0"/>
              <a:t> &amp; </a:t>
            </a:r>
            <a:r>
              <a:rPr lang="el-GR" dirty="0" err="1"/>
              <a:t>Hughes</a:t>
            </a:r>
            <a:r>
              <a:rPr lang="el-GR" dirty="0"/>
              <a:t>, 2000∙ </a:t>
            </a:r>
            <a:r>
              <a:rPr lang="en-US" dirty="0" err="1"/>
              <a:t>Wehmeyer</a:t>
            </a:r>
            <a:r>
              <a:rPr lang="el-GR" dirty="0"/>
              <a:t>, </a:t>
            </a:r>
            <a:r>
              <a:rPr lang="en-US" dirty="0"/>
              <a:t>et al</a:t>
            </a:r>
            <a:r>
              <a:rPr lang="el-GR" dirty="0"/>
              <a:t>, 2003∙ </a:t>
            </a:r>
            <a:r>
              <a:rPr lang="en-US" dirty="0" err="1"/>
              <a:t>Agran</a:t>
            </a:r>
            <a:r>
              <a:rPr lang="el-GR" dirty="0"/>
              <a:t>, </a:t>
            </a:r>
            <a:r>
              <a:rPr lang="en-US" dirty="0"/>
              <a:t>Sinclair</a:t>
            </a:r>
            <a:r>
              <a:rPr lang="el-GR" dirty="0"/>
              <a:t>, </a:t>
            </a:r>
            <a:r>
              <a:rPr lang="en-US" dirty="0" err="1"/>
              <a:t>Alper</a:t>
            </a:r>
            <a:r>
              <a:rPr lang="el-GR" dirty="0"/>
              <a:t>, </a:t>
            </a:r>
            <a:r>
              <a:rPr lang="en-US" dirty="0" err="1"/>
              <a:t>Cavin</a:t>
            </a:r>
            <a:r>
              <a:rPr lang="el-GR" dirty="0"/>
              <a:t>, </a:t>
            </a:r>
            <a:r>
              <a:rPr lang="en-US" dirty="0" err="1"/>
              <a:t>Wehmeyer</a:t>
            </a:r>
            <a:r>
              <a:rPr lang="el-GR" dirty="0"/>
              <a:t> &amp; </a:t>
            </a:r>
            <a:r>
              <a:rPr lang="en-US" dirty="0"/>
              <a:t>Hughes</a:t>
            </a:r>
            <a:r>
              <a:rPr lang="el-GR" dirty="0"/>
              <a:t>, 2005). </a:t>
            </a:r>
            <a:endParaRPr lang="en-US" dirty="0"/>
          </a:p>
          <a:p>
            <a:endParaRPr lang="en-US" dirty="0"/>
          </a:p>
        </p:txBody>
      </p:sp>
      <p:sp>
        <p:nvSpPr>
          <p:cNvPr id="2" name="Τίτλος 1"/>
          <p:cNvSpPr>
            <a:spLocks noGrp="1"/>
          </p:cNvSpPr>
          <p:nvPr>
            <p:ph type="title"/>
          </p:nvPr>
        </p:nvSpPr>
        <p:spPr>
          <a:xfrm>
            <a:off x="217714" y="365125"/>
            <a:ext cx="11136086" cy="1325563"/>
          </a:xfrm>
        </p:spPr>
        <p:txBody>
          <a:bodyPr>
            <a:normAutofit fontScale="90000"/>
          </a:bodyPr>
          <a:lstStyle/>
          <a:p>
            <a:pPr lvl="0" algn="just"/>
            <a:r>
              <a:rPr lang="el-GR" b="1" dirty="0">
                <a:effectLst>
                  <a:outerShdw blurRad="38100" dist="38100" dir="2700000" algn="tl">
                    <a:srgbClr val="000000">
                      <a:alpha val="43137"/>
                    </a:srgbClr>
                  </a:outerShdw>
                </a:effectLst>
              </a:rPr>
              <a:t>Στρατηγικές για την εκπαίδευση παιδιών με νοητική αναπηρία στο γενικό σχολείο</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85091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75771" y="1825625"/>
            <a:ext cx="11078029" cy="4351338"/>
          </a:xfrm>
        </p:spPr>
        <p:txBody>
          <a:bodyPr/>
          <a:lstStyle/>
          <a:p>
            <a:pPr algn="just"/>
            <a:r>
              <a:rPr lang="el-GR" dirty="0"/>
              <a:t>Στις στρατηγικές αυτοδιαχείρισης (</a:t>
            </a:r>
            <a:r>
              <a:rPr lang="en-US" dirty="0"/>
              <a:t>self</a:t>
            </a:r>
            <a:r>
              <a:rPr lang="el-GR" dirty="0"/>
              <a:t>-</a:t>
            </a:r>
            <a:r>
              <a:rPr lang="en-US" dirty="0"/>
              <a:t>management</a:t>
            </a:r>
            <a:r>
              <a:rPr lang="el-GR" dirty="0"/>
              <a:t>) συμπεριλαμβάνονται στρατηγικές </a:t>
            </a:r>
            <a:r>
              <a:rPr lang="el-GR" dirty="0" err="1"/>
              <a:t>αυτοπαρακολούθησης</a:t>
            </a:r>
            <a:r>
              <a:rPr lang="el-GR" dirty="0"/>
              <a:t>, </a:t>
            </a:r>
            <a:r>
              <a:rPr lang="el-GR" dirty="0" err="1"/>
              <a:t>αυτοαξιολόγησης</a:t>
            </a:r>
            <a:r>
              <a:rPr lang="el-GR" dirty="0"/>
              <a:t>, αυτοδιδασκαλίας και </a:t>
            </a:r>
            <a:r>
              <a:rPr lang="el-GR" dirty="0" err="1"/>
              <a:t>αυτοενίσχυσης</a:t>
            </a:r>
            <a:r>
              <a:rPr lang="el-GR" dirty="0"/>
              <a:t>. Συχνά η στρατηγική της </a:t>
            </a:r>
            <a:r>
              <a:rPr lang="el-GR" dirty="0" err="1"/>
              <a:t>αυτοκαταγραφής</a:t>
            </a:r>
            <a:r>
              <a:rPr lang="el-GR" dirty="0"/>
              <a:t> (</a:t>
            </a:r>
            <a:r>
              <a:rPr lang="en-US" dirty="0"/>
              <a:t>self</a:t>
            </a:r>
            <a:r>
              <a:rPr lang="el-GR" dirty="0"/>
              <a:t>-</a:t>
            </a:r>
            <a:r>
              <a:rPr lang="en-US" dirty="0"/>
              <a:t>recording</a:t>
            </a:r>
            <a:r>
              <a:rPr lang="el-GR" dirty="0"/>
              <a:t>) και της αυτοπαρατήρησης (</a:t>
            </a:r>
            <a:r>
              <a:rPr lang="en-US" dirty="0"/>
              <a:t>self</a:t>
            </a:r>
            <a:r>
              <a:rPr lang="el-GR" dirty="0"/>
              <a:t>-</a:t>
            </a:r>
            <a:r>
              <a:rPr lang="en-US" dirty="0"/>
              <a:t>observation</a:t>
            </a:r>
            <a:r>
              <a:rPr lang="el-GR" dirty="0"/>
              <a:t>) χρησιμοποιούνται ως συνώνυμες της </a:t>
            </a:r>
            <a:r>
              <a:rPr lang="el-GR" dirty="0" err="1"/>
              <a:t>αυτοπαρακολούθησης</a:t>
            </a:r>
            <a:r>
              <a:rPr lang="el-GR" dirty="0"/>
              <a:t> (</a:t>
            </a:r>
            <a:r>
              <a:rPr lang="en-US" dirty="0" err="1"/>
              <a:t>Agran</a:t>
            </a:r>
            <a:r>
              <a:rPr lang="el-GR" dirty="0"/>
              <a:t>, </a:t>
            </a:r>
            <a:r>
              <a:rPr lang="en-US" dirty="0"/>
              <a:t>et al</a:t>
            </a:r>
            <a:r>
              <a:rPr lang="el-GR" dirty="0"/>
              <a:t>, 2005∙ </a:t>
            </a:r>
            <a:r>
              <a:rPr lang="en-US" dirty="0"/>
              <a:t>Daly</a:t>
            </a:r>
            <a:r>
              <a:rPr lang="el-GR" dirty="0"/>
              <a:t> &amp; </a:t>
            </a:r>
            <a:r>
              <a:rPr lang="en-US" dirty="0" err="1"/>
              <a:t>Ranalli</a:t>
            </a:r>
            <a:r>
              <a:rPr lang="el-GR" dirty="0"/>
              <a:t>, 2003∙ </a:t>
            </a:r>
            <a:r>
              <a:rPr lang="en-US" dirty="0"/>
              <a:t>Martin</a:t>
            </a:r>
            <a:r>
              <a:rPr lang="el-GR" dirty="0"/>
              <a:t>, </a:t>
            </a:r>
            <a:r>
              <a:rPr lang="en-US" dirty="0" err="1"/>
              <a:t>Mithaug</a:t>
            </a:r>
            <a:r>
              <a:rPr lang="el-GR" dirty="0"/>
              <a:t>, </a:t>
            </a:r>
            <a:r>
              <a:rPr lang="en-US" dirty="0"/>
              <a:t>Cox</a:t>
            </a:r>
            <a:r>
              <a:rPr lang="el-GR" dirty="0"/>
              <a:t>, </a:t>
            </a:r>
            <a:r>
              <a:rPr lang="en-US" dirty="0"/>
              <a:t>Peterson</a:t>
            </a:r>
            <a:r>
              <a:rPr lang="el-GR" dirty="0"/>
              <a:t>, </a:t>
            </a:r>
            <a:r>
              <a:rPr lang="en-US" dirty="0"/>
              <a:t>Van </a:t>
            </a:r>
            <a:r>
              <a:rPr lang="en-US" dirty="0" err="1"/>
              <a:t>Dycke</a:t>
            </a:r>
            <a:r>
              <a:rPr lang="el-GR" dirty="0"/>
              <a:t>, </a:t>
            </a:r>
            <a:r>
              <a:rPr lang="en-US" dirty="0"/>
              <a:t>Cash</a:t>
            </a:r>
            <a:r>
              <a:rPr lang="el-GR" dirty="0"/>
              <a:t>, 2003∙ </a:t>
            </a:r>
            <a:r>
              <a:rPr lang="en-US" dirty="0" err="1"/>
              <a:t>Wehmeyer</a:t>
            </a:r>
            <a:r>
              <a:rPr lang="el-GR" dirty="0"/>
              <a:t>, </a:t>
            </a:r>
            <a:r>
              <a:rPr lang="en-US" dirty="0" err="1"/>
              <a:t>Agran</a:t>
            </a:r>
            <a:r>
              <a:rPr lang="el-GR" dirty="0"/>
              <a:t>, &amp; </a:t>
            </a:r>
            <a:r>
              <a:rPr lang="en-US" dirty="0"/>
              <a:t>Hughes</a:t>
            </a:r>
            <a:r>
              <a:rPr lang="el-GR" dirty="0"/>
              <a:t>, 2000∙ </a:t>
            </a:r>
            <a:r>
              <a:rPr lang="en-US" dirty="0" err="1"/>
              <a:t>Wehmeyer</a:t>
            </a:r>
            <a:r>
              <a:rPr lang="el-GR" dirty="0"/>
              <a:t>, </a:t>
            </a:r>
            <a:r>
              <a:rPr lang="en-US" dirty="0"/>
              <a:t>et al</a:t>
            </a:r>
            <a:r>
              <a:rPr lang="el-GR" dirty="0"/>
              <a:t>, 2003).</a:t>
            </a:r>
            <a:endParaRPr lang="en-US" dirty="0"/>
          </a:p>
          <a:p>
            <a:pPr algn="just"/>
            <a:endParaRPr lang="en-US" dirty="0"/>
          </a:p>
        </p:txBody>
      </p:sp>
      <p:sp>
        <p:nvSpPr>
          <p:cNvPr id="2" name="Τίτλος 1"/>
          <p:cNvSpPr>
            <a:spLocks noGrp="1"/>
          </p:cNvSpPr>
          <p:nvPr>
            <p:ph type="title"/>
          </p:nvPr>
        </p:nvSpPr>
        <p:spPr/>
        <p:txBody>
          <a:bodyPr>
            <a:normAutofit fontScale="90000"/>
          </a:bodyPr>
          <a:lstStyle/>
          <a:p>
            <a:pPr algn="just"/>
            <a:r>
              <a:rPr lang="el-GR" dirty="0">
                <a:effectLst>
                  <a:outerShdw blurRad="38100" dist="38100" dir="2700000" algn="tl">
                    <a:srgbClr val="000000">
                      <a:alpha val="43137"/>
                    </a:srgbClr>
                  </a:outerShdw>
                </a:effectLst>
              </a:rPr>
              <a:t>Στρατηγικές</a:t>
            </a:r>
            <a:r>
              <a:rPr lang="el-GR" b="1" dirty="0">
                <a:effectLst>
                  <a:outerShdw blurRad="38100" dist="38100" dir="2700000" algn="tl">
                    <a:srgbClr val="000000">
                      <a:alpha val="43137"/>
                    </a:srgbClr>
                  </a:outerShdw>
                </a:effectLst>
              </a:rPr>
              <a:t> για την εκπαίδευση παιδιών με νοητική αναπηρία στο γενικό σχολείο</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135027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49943" y="1825625"/>
            <a:ext cx="11205028" cy="4351338"/>
          </a:xfrm>
        </p:spPr>
        <p:txBody>
          <a:bodyPr>
            <a:normAutofit fontScale="92500" lnSpcReduction="10000"/>
          </a:bodyPr>
          <a:lstStyle/>
          <a:p>
            <a:pPr lvl="0"/>
            <a:r>
              <a:rPr lang="el-GR" dirty="0"/>
              <a:t>Η </a:t>
            </a:r>
            <a:r>
              <a:rPr lang="el-GR" i="1" dirty="0" err="1"/>
              <a:t>αυτοπαρακολούθηση</a:t>
            </a:r>
            <a:r>
              <a:rPr lang="el-GR" dirty="0"/>
              <a:t> (</a:t>
            </a:r>
            <a:r>
              <a:rPr lang="el-GR" dirty="0" err="1"/>
              <a:t>self-monitoring</a:t>
            </a:r>
            <a:r>
              <a:rPr lang="el-GR" dirty="0"/>
              <a:t>) βοηθά τους μαθητές να παρακολουθεί κατά πόσο έχουν αποδώσει σωστά την επιθυμητή συμπεριφορά και κατά πόσο έχουν ικανοποιηθεί τα προκαθορισμένα κριτήρια. </a:t>
            </a:r>
            <a:endParaRPr lang="en-US" dirty="0"/>
          </a:p>
          <a:p>
            <a:pPr lvl="0" algn="just"/>
            <a:r>
              <a:rPr lang="el-GR" dirty="0"/>
              <a:t>Η </a:t>
            </a:r>
            <a:r>
              <a:rPr lang="el-GR" i="1" dirty="0"/>
              <a:t>αυτοπαρατήρηση</a:t>
            </a:r>
            <a:r>
              <a:rPr lang="el-GR" dirty="0"/>
              <a:t> (</a:t>
            </a:r>
            <a:r>
              <a:rPr lang="en-US" dirty="0"/>
              <a:t>self</a:t>
            </a:r>
            <a:r>
              <a:rPr lang="el-GR" dirty="0"/>
              <a:t>-</a:t>
            </a:r>
            <a:r>
              <a:rPr lang="en-US" dirty="0"/>
              <a:t>observation</a:t>
            </a:r>
            <a:r>
              <a:rPr lang="el-GR" dirty="0"/>
              <a:t>) αναφέρεται στη διαδικασία εκείνη όπου ο μαθητής μαθαίνει να παρατηρεί τον εαυτό του και να συγκρίνει το βαθμό και το επίπεδο κατάκτησης μιας δεξιότητας.</a:t>
            </a:r>
            <a:endParaRPr lang="en-US" dirty="0"/>
          </a:p>
          <a:p>
            <a:pPr lvl="0"/>
            <a:r>
              <a:rPr lang="el-GR" dirty="0"/>
              <a:t>Η </a:t>
            </a:r>
            <a:r>
              <a:rPr lang="el-GR" i="1" dirty="0"/>
              <a:t>αυτοδιδασκαλία</a:t>
            </a:r>
            <a:r>
              <a:rPr lang="el-GR" dirty="0"/>
              <a:t> (</a:t>
            </a:r>
            <a:r>
              <a:rPr lang="el-GR" dirty="0" err="1"/>
              <a:t>self-instruction</a:t>
            </a:r>
            <a:r>
              <a:rPr lang="el-GR" dirty="0"/>
              <a:t>) είναι μια στρατηγική κατά την οποία ο μαθητής αναπαράγει ο ίδιος λεκτικές οδηγίες προς τον εαυτό του για να παρακινήσει να κατευθύνει ή να διατηρήσει μια συμπεριφορά. </a:t>
            </a:r>
            <a:endParaRPr lang="en-US" dirty="0"/>
          </a:p>
          <a:p>
            <a:endParaRPr lang="en-US" dirty="0"/>
          </a:p>
        </p:txBody>
      </p:sp>
      <p:sp>
        <p:nvSpPr>
          <p:cNvPr id="2" name="Τίτλος 1"/>
          <p:cNvSpPr>
            <a:spLocks noGrp="1"/>
          </p:cNvSpPr>
          <p:nvPr>
            <p:ph type="title"/>
          </p:nvPr>
        </p:nvSpPr>
        <p:spPr>
          <a:xfrm>
            <a:off x="449943" y="365125"/>
            <a:ext cx="10903857" cy="1325563"/>
          </a:xfrm>
        </p:spPr>
        <p:txBody>
          <a:bodyPr>
            <a:normAutofit fontScale="90000"/>
          </a:bodyPr>
          <a:lstStyle/>
          <a:p>
            <a:pPr algn="just"/>
            <a:r>
              <a:rPr lang="el-GR" b="1" dirty="0">
                <a:effectLst>
                  <a:outerShdw blurRad="38100" dist="38100" dir="2700000" algn="tl">
                    <a:srgbClr val="000000">
                      <a:alpha val="43137"/>
                    </a:srgbClr>
                  </a:outerShdw>
                </a:effectLst>
              </a:rPr>
              <a:t>Στρατηγικές για την εκπαίδευση παιδιών με νοητική αναπηρία στο γενικό σχολείο</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174883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45143" y="1825625"/>
            <a:ext cx="11698514" cy="4351338"/>
          </a:xfrm>
        </p:spPr>
        <p:txBody>
          <a:bodyPr/>
          <a:lstStyle/>
          <a:p>
            <a:pPr lvl="0"/>
            <a:r>
              <a:rPr lang="el-GR" dirty="0"/>
              <a:t>Η </a:t>
            </a:r>
            <a:r>
              <a:rPr lang="el-GR" i="1" dirty="0" err="1"/>
              <a:t>αυτοαξιολόγηση</a:t>
            </a:r>
            <a:r>
              <a:rPr lang="el-GR" dirty="0"/>
              <a:t> (</a:t>
            </a:r>
            <a:r>
              <a:rPr lang="en-US" dirty="0"/>
              <a:t>self</a:t>
            </a:r>
            <a:r>
              <a:rPr lang="el-GR" dirty="0"/>
              <a:t>-</a:t>
            </a:r>
            <a:r>
              <a:rPr lang="en-US" dirty="0"/>
              <a:t>evaluation</a:t>
            </a:r>
            <a:r>
              <a:rPr lang="el-GR" dirty="0"/>
              <a:t>) ως στρατηγική εκπαιδεύει τους μαθητές να αξιολογούν συγκρίνοντας τις δεξιότητες που κατέκτησαν σύμφωνα με τους στόχους που τέθηκαν.</a:t>
            </a:r>
            <a:endParaRPr lang="en-US" dirty="0"/>
          </a:p>
          <a:p>
            <a:pPr lvl="0"/>
            <a:r>
              <a:rPr lang="en-US" dirty="0"/>
              <a:t>H </a:t>
            </a:r>
            <a:r>
              <a:rPr lang="el-GR" i="1" dirty="0" err="1"/>
              <a:t>αυτοενίσχυση</a:t>
            </a:r>
            <a:r>
              <a:rPr lang="el-GR" dirty="0"/>
              <a:t> (</a:t>
            </a:r>
            <a:r>
              <a:rPr lang="el-GR" dirty="0" err="1"/>
              <a:t>self-reinforcement</a:t>
            </a:r>
            <a:r>
              <a:rPr lang="el-GR" dirty="0"/>
              <a:t>) αναφέρεται στη διαδικασία κατά την οποία ο μαθητής από μόνος του παρέχει στον εαυτό του τις συνέπειες της συμπεριφοράς του. </a:t>
            </a:r>
            <a:endParaRPr lang="en-US" dirty="0"/>
          </a:p>
          <a:p>
            <a:pPr lvl="0"/>
            <a:r>
              <a:rPr lang="el-GR" dirty="0"/>
              <a:t>Η </a:t>
            </a:r>
            <a:r>
              <a:rPr lang="el-GR" i="1" dirty="0" err="1"/>
              <a:t>αυτοκαταγραφή</a:t>
            </a:r>
            <a:r>
              <a:rPr lang="el-GR" dirty="0"/>
              <a:t> (</a:t>
            </a:r>
            <a:r>
              <a:rPr lang="el-GR" dirty="0" err="1"/>
              <a:t>self-recording</a:t>
            </a:r>
            <a:r>
              <a:rPr lang="el-GR" dirty="0"/>
              <a:t>) είναι μια στρατηγική που αποβλέπει μέσω της καταγραφής οι μαθητές να καταφέρουν να ολοκληρώνουν περισσότερες εργασίες ή να ελέγχουν πόσες εργασίες έχουν ολοκληρώσει. </a:t>
            </a:r>
            <a:endParaRPr lang="en-US" dirty="0"/>
          </a:p>
          <a:p>
            <a:endParaRPr lang="en-US" dirty="0"/>
          </a:p>
        </p:txBody>
      </p:sp>
      <p:sp>
        <p:nvSpPr>
          <p:cNvPr id="2" name="Τίτλος 1"/>
          <p:cNvSpPr>
            <a:spLocks noGrp="1"/>
          </p:cNvSpPr>
          <p:nvPr>
            <p:ph type="title"/>
          </p:nvPr>
        </p:nvSpPr>
        <p:spPr>
          <a:xfrm>
            <a:off x="304800" y="365125"/>
            <a:ext cx="11049000" cy="1325563"/>
          </a:xfrm>
        </p:spPr>
        <p:txBody>
          <a:bodyPr>
            <a:normAutofit fontScale="90000"/>
          </a:bodyPr>
          <a:lstStyle/>
          <a:p>
            <a:pPr algn="just"/>
            <a:r>
              <a:rPr lang="el-GR" b="1" dirty="0">
                <a:effectLst>
                  <a:outerShdw blurRad="38100" dist="38100" dir="2700000" algn="tl">
                    <a:srgbClr val="000000">
                      <a:alpha val="43137"/>
                    </a:srgbClr>
                  </a:outerShdw>
                </a:effectLst>
              </a:rPr>
              <a:t>Στρατηγικές για την εκπαίδευση παιδιών με νοητική αναπηρία στο γενικό σχολείο</a:t>
            </a:r>
            <a:br>
              <a:rPr lang="en-US" dirty="0">
                <a:effectLst>
                  <a:outerShdw blurRad="38100" dist="38100" dir="2700000" algn="tl">
                    <a:srgbClr val="000000">
                      <a:alpha val="43137"/>
                    </a:srgbClr>
                  </a:outerShdw>
                </a:effectLst>
              </a:rPr>
            </a:br>
            <a:endParaRPr lang="en-US" dirty="0"/>
          </a:p>
        </p:txBody>
      </p:sp>
    </p:spTree>
    <p:extLst>
      <p:ext uri="{BB962C8B-B14F-4D97-AF65-F5344CB8AC3E}">
        <p14:creationId xmlns:p14="http://schemas.microsoft.com/office/powerpoint/2010/main" val="11972387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a:t>Παιχνίδια ρόλων (</a:t>
            </a:r>
            <a:r>
              <a:rPr lang="en-US" dirty="0"/>
              <a:t>role playing</a:t>
            </a:r>
            <a:r>
              <a:rPr lang="el-GR" dirty="0"/>
              <a:t>): Ο μαθητής υποδύεται έναν ρόλο μέσα από τον οποίο έχει τη δυνατότητα να ασκηθεί σε τεχνικές αντιμετώπισης και επίλυσης προβληματικών καταστάσεων κάτω από ένα ασφαλές και υποστηρικτικό περιβάλλον.</a:t>
            </a:r>
          </a:p>
          <a:p>
            <a:endParaRPr lang="en-US" dirty="0"/>
          </a:p>
        </p:txBody>
      </p:sp>
      <p:sp>
        <p:nvSpPr>
          <p:cNvPr id="2" name="Τίτλος 1"/>
          <p:cNvSpPr>
            <a:spLocks noGrp="1"/>
          </p:cNvSpPr>
          <p:nvPr>
            <p:ph type="title"/>
          </p:nvPr>
        </p:nvSpPr>
        <p:spPr>
          <a:xfrm>
            <a:off x="838200" y="350611"/>
            <a:ext cx="10515600" cy="1325563"/>
          </a:xfrm>
        </p:spPr>
        <p:txBody>
          <a:bodyPr/>
          <a:lstStyle/>
          <a:p>
            <a:r>
              <a:rPr lang="el-GR" dirty="0">
                <a:effectLst>
                  <a:outerShdw blurRad="38100" dist="38100" dir="2700000" algn="tl">
                    <a:srgbClr val="000000">
                      <a:alpha val="43137"/>
                    </a:srgbClr>
                  </a:outerShdw>
                </a:effectLst>
              </a:rPr>
              <a:t>Στρατηγικές Διδασκαλίας</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71760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27"/>
          <p:cNvSpPr>
            <a:spLocks noGrp="1" noChangeArrowheads="1"/>
          </p:cNvSpPr>
          <p:nvPr>
            <p:ph idx="1"/>
          </p:nvPr>
        </p:nvSpPr>
        <p:spPr/>
        <p:txBody>
          <a:bodyPr>
            <a:normAutofit/>
          </a:bodyPr>
          <a:lstStyle/>
          <a:p>
            <a:pPr algn="just" eaLnBrk="1" hangingPunct="1">
              <a:lnSpc>
                <a:spcPct val="150000"/>
              </a:lnSpc>
            </a:pPr>
            <a:r>
              <a:rPr lang="el-GR" altLang="en-US" sz="3200" dirty="0"/>
              <a:t>Όρος</a:t>
            </a:r>
          </a:p>
          <a:p>
            <a:pPr algn="just" eaLnBrk="1" hangingPunct="1">
              <a:lnSpc>
                <a:spcPct val="150000"/>
              </a:lnSpc>
            </a:pPr>
            <a:r>
              <a:rPr lang="el-GR" altLang="en-US" sz="3200" dirty="0"/>
              <a:t>Ορισμός – ορίζω</a:t>
            </a:r>
          </a:p>
          <a:p>
            <a:pPr algn="just" eaLnBrk="1" hangingPunct="1">
              <a:lnSpc>
                <a:spcPct val="150000"/>
              </a:lnSpc>
            </a:pPr>
            <a:r>
              <a:rPr lang="el-GR" altLang="en-US" sz="3200" dirty="0"/>
              <a:t>Ταξινόμηση _διαδικασία</a:t>
            </a:r>
          </a:p>
          <a:p>
            <a:pPr algn="just" eaLnBrk="1" hangingPunct="1">
              <a:lnSpc>
                <a:spcPct val="150000"/>
              </a:lnSpc>
            </a:pPr>
            <a:r>
              <a:rPr lang="el-GR" altLang="en-US" sz="3200" dirty="0" err="1"/>
              <a:t>Κατηγοριοποίηση_αποτέλεσμα</a:t>
            </a:r>
            <a:endParaRPr lang="el-GR" altLang="en-US" sz="3200" dirty="0"/>
          </a:p>
        </p:txBody>
      </p:sp>
      <p:sp>
        <p:nvSpPr>
          <p:cNvPr id="5122" name="Rectangle 1026"/>
          <p:cNvSpPr>
            <a:spLocks noGrp="1" noChangeArrowheads="1"/>
          </p:cNvSpPr>
          <p:nvPr>
            <p:ph type="title"/>
          </p:nvPr>
        </p:nvSpPr>
        <p:spPr/>
        <p:txBody>
          <a:bodyPr/>
          <a:lstStyle/>
          <a:p>
            <a:pPr eaLnBrk="1" hangingPunct="1"/>
            <a:r>
              <a:rPr lang="el-GR" altLang="en-US" dirty="0">
                <a:effectLst>
                  <a:outerShdw blurRad="38100" dist="38100" dir="2700000" algn="tl">
                    <a:srgbClr val="000000">
                      <a:alpha val="43137"/>
                    </a:srgbClr>
                  </a:outerShdw>
                </a:effectLst>
              </a:rPr>
              <a:t>Ανάλυση εννοιών</a:t>
            </a:r>
          </a:p>
        </p:txBody>
      </p:sp>
    </p:spTree>
    <p:extLst>
      <p:ext uri="{BB962C8B-B14F-4D97-AF65-F5344CB8AC3E}">
        <p14:creationId xmlns:p14="http://schemas.microsoft.com/office/powerpoint/2010/main" val="214207435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a:t>Καθυστέρηση χρόνου (</a:t>
            </a:r>
            <a:r>
              <a:rPr lang="en-US" dirty="0"/>
              <a:t>time delay</a:t>
            </a:r>
            <a:r>
              <a:rPr lang="el-GR" dirty="0"/>
              <a:t>), όπου δίνεται στο μαθητή με βαριές ή/και πολλαπλές αναπηρίες ένας χρόνος για να απαντήσει σε μια ερώτηση στην προτροπή, δίνοντας τη δυνατότητα στο μαθητή να αναδείξει το επίπεδο ανεξαρτησίας του. Οι μέθοδοι που χρησιμοποιούντα σ’ αυτή την τεχνική είναι: </a:t>
            </a:r>
            <a:endParaRPr lang="en-US" dirty="0"/>
          </a:p>
          <a:p>
            <a:r>
              <a:rPr lang="el-GR" dirty="0"/>
              <a:t>Η σταθερή καθυστέρηση χρόνου (</a:t>
            </a:r>
            <a:r>
              <a:rPr lang="en-US" dirty="0"/>
              <a:t>constant time delay</a:t>
            </a:r>
            <a:r>
              <a:rPr lang="el-GR" dirty="0"/>
              <a:t>), που συχνά αναφέρεται και ως ταυτόχρονη προτροπή (</a:t>
            </a:r>
            <a:r>
              <a:rPr lang="en-US" dirty="0"/>
              <a:t>simultaneous prompting</a:t>
            </a:r>
            <a:r>
              <a:rPr lang="el-GR" dirty="0"/>
              <a:t>)</a:t>
            </a:r>
          </a:p>
          <a:p>
            <a:r>
              <a:rPr lang="el-GR" dirty="0"/>
              <a:t>Η προοδευτική καθυστέρηση χρόνου (</a:t>
            </a:r>
            <a:r>
              <a:rPr lang="en-US" dirty="0"/>
              <a:t>progressive time delay</a:t>
            </a:r>
            <a:r>
              <a:rPr lang="el-GR" dirty="0"/>
              <a:t>)</a:t>
            </a:r>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Στρατηγικές Διδασκαλίας</a:t>
            </a:r>
            <a:endParaRPr lang="en-US" dirty="0"/>
          </a:p>
        </p:txBody>
      </p:sp>
    </p:spTree>
    <p:extLst>
      <p:ext uri="{BB962C8B-B14F-4D97-AF65-F5344CB8AC3E}">
        <p14:creationId xmlns:p14="http://schemas.microsoft.com/office/powerpoint/2010/main" val="301217490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10000"/>
          </a:bodyPr>
          <a:lstStyle/>
          <a:p>
            <a:r>
              <a:rPr lang="el-GR" dirty="0"/>
              <a:t>Μίμηση προτύπου (</a:t>
            </a:r>
            <a:r>
              <a:rPr lang="en-US" dirty="0"/>
              <a:t>modeling</a:t>
            </a:r>
            <a:r>
              <a:rPr lang="el-GR" dirty="0"/>
              <a:t>): Αναφέρεται στην παρουσίαση μιας επιθυμητής αντίδρασης από τον ενήλικο ή ένα συνομήλικο άτομο με σκοπό ο μαθητής να τη μιμηθεί.</a:t>
            </a:r>
          </a:p>
          <a:p>
            <a:r>
              <a:rPr lang="el-GR" dirty="0"/>
              <a:t>Ανάλυση έργου (</a:t>
            </a:r>
            <a:r>
              <a:rPr lang="en-US" dirty="0"/>
              <a:t>task analysis</a:t>
            </a:r>
            <a:r>
              <a:rPr lang="el-GR" dirty="0"/>
              <a:t>): πρόκειται για μια τεχνική κατά την οποία μια δραστηριότητα/ ένα έργο, αναλύεται σε μικρότερα βήματα, τα οποία συνδέονται μεταξύ τους και τα οποία μπορεί να αναγνωρίσει και να κατανοήσει ο μαθητής με βαριές ή/και πολλαπλές αναπηρίες. Βασικός σκοπός είναι η δεξιότητα να διδαχθεί βήμα </a:t>
            </a:r>
            <a:r>
              <a:rPr lang="el-GR" dirty="0" err="1"/>
              <a:t>βήμα</a:t>
            </a:r>
            <a:r>
              <a:rPr lang="el-GR" dirty="0"/>
              <a:t>, δίνοντας τις απαιτούμενες ευκαιρίες στο μαθητή με βαριές ή/και πολλαπλές αναπηρίες για την επίτευξη του επιδιωκόμενου στόχου και γι’ αυτό συχνά τα βήματα αυτά διδάσκονται ως μεμονωμένες δεξιότητες.</a:t>
            </a:r>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Στρατηγικές Διδασκαλίας</a:t>
            </a:r>
            <a:endParaRPr lang="en-US" dirty="0"/>
          </a:p>
        </p:txBody>
      </p:sp>
    </p:spTree>
    <p:extLst>
      <p:ext uri="{BB962C8B-B14F-4D97-AF65-F5344CB8AC3E}">
        <p14:creationId xmlns:p14="http://schemas.microsoft.com/office/powerpoint/2010/main" val="240393306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a:t>Προτροπή (</a:t>
            </a:r>
            <a:r>
              <a:rPr lang="en-US" dirty="0"/>
              <a:t>prompting</a:t>
            </a:r>
            <a:r>
              <a:rPr lang="el-GR" dirty="0"/>
              <a:t>): ο σκοπός των προτροπών είναι να παρέχουν όσο γίνεται λιγότερη υποστήριξη στο μαθητή. Οι προτροπές μπορεί να είναι λεκτικές/ ακουστικές, οπτικές και φυσικές/ σωματικές. Οι μέθοδοι για την παροχή προτροπών είναι </a:t>
            </a:r>
            <a:endParaRPr lang="en-US" dirty="0"/>
          </a:p>
          <a:p>
            <a:r>
              <a:rPr lang="el-GR" dirty="0"/>
              <a:t>Αυξανόμενη καθοδήγηση (</a:t>
            </a:r>
            <a:r>
              <a:rPr lang="en-US" dirty="0"/>
              <a:t>increasing guidance</a:t>
            </a:r>
            <a:r>
              <a:rPr lang="el-GR" dirty="0"/>
              <a:t>)</a:t>
            </a:r>
          </a:p>
          <a:p>
            <a:r>
              <a:rPr lang="el-GR" dirty="0"/>
              <a:t>Φθίνουσα καθοδήγηση (</a:t>
            </a:r>
            <a:r>
              <a:rPr lang="en-US" dirty="0"/>
              <a:t>decreasing guidance</a:t>
            </a:r>
            <a:r>
              <a:rPr lang="el-GR" dirty="0"/>
              <a:t>)</a:t>
            </a:r>
          </a:p>
          <a:p>
            <a:r>
              <a:rPr lang="el-GR" dirty="0"/>
              <a:t>Κλιμακούμενη καθοδήγηση (</a:t>
            </a:r>
            <a:r>
              <a:rPr lang="en-US" dirty="0"/>
              <a:t>graduated guidance</a:t>
            </a:r>
            <a:r>
              <a:rPr lang="el-GR" dirty="0"/>
              <a:t>)</a:t>
            </a:r>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Στρατηγικές Διδασκαλίας</a:t>
            </a:r>
            <a:endParaRPr lang="en-US" dirty="0"/>
          </a:p>
        </p:txBody>
      </p:sp>
    </p:spTree>
    <p:extLst>
      <p:ext uri="{BB962C8B-B14F-4D97-AF65-F5344CB8AC3E}">
        <p14:creationId xmlns:p14="http://schemas.microsoft.com/office/powerpoint/2010/main" val="23401733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85000" lnSpcReduction="20000"/>
          </a:bodyPr>
          <a:lstStyle/>
          <a:p>
            <a:r>
              <a:rPr lang="el-GR" dirty="0"/>
              <a:t>Αλυσιδωτή σύνδεση (</a:t>
            </a:r>
            <a:r>
              <a:rPr lang="en-US" dirty="0"/>
              <a:t>chaining</a:t>
            </a:r>
            <a:r>
              <a:rPr lang="el-GR" dirty="0"/>
              <a:t>): η αλυσιδωτή σύνδεση χρησιμοποιείται συνήθως μαζί με την ανάλυση έργου. Η αλυσιδωτή σύνδεση αναφέρεται στην ακολουθία των βημάτων, που ουσιαστικά δομούν μια δραστηριότητα. Πολλές δραστηριότητες, που σχετίζονται με την καθημερινότητα, όπως το φαγητό, διδάσκονται με συνολική παρουσίαση της δραστηριότητας. Η αλυσιδωτή σύνδεση, όμως, σε συνδυασμό με την ανάλυση έργου δίνει τη δυνατότητα στον εκπαιδευτικό να διδάξει αλλά και να αξιολογήσει τις μεμονωμένες δεξιότητες για την επίτευξη του στόχου. Υπάρχουν δύο είδη αλυσιδωτής σύνδεσης: η πρόσθια (</a:t>
            </a:r>
            <a:r>
              <a:rPr lang="en-US" dirty="0"/>
              <a:t>forward</a:t>
            </a:r>
            <a:r>
              <a:rPr lang="el-GR" dirty="0"/>
              <a:t>) και η ανάστροφη (</a:t>
            </a:r>
            <a:r>
              <a:rPr lang="en-US" dirty="0"/>
              <a:t>backward</a:t>
            </a:r>
            <a:r>
              <a:rPr lang="el-GR" dirty="0"/>
              <a:t>). Στην πρόσθια αλυσιδωτή σύνδεση η διδασκαλία ξεκινά με το πρώτο βήμα της δραστηριότητας, ενώ στην ανάστροφη αλυσιδωτή σύνδεση αναφέρεται στην εκμάθηση του τελευταίου βήματος, δίνοντας στο μαθητή το αίσθημα της ολοκλήρωσης της δραστηριότητας και της ικανοποίησής του.</a:t>
            </a:r>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Στρατηγικές Διδασκαλίας</a:t>
            </a:r>
            <a:endParaRPr lang="en-US" dirty="0"/>
          </a:p>
        </p:txBody>
      </p:sp>
    </p:spTree>
    <p:extLst>
      <p:ext uri="{BB962C8B-B14F-4D97-AF65-F5344CB8AC3E}">
        <p14:creationId xmlns:p14="http://schemas.microsoft.com/office/powerpoint/2010/main" val="135688726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a:bodyPr>
          <a:lstStyle/>
          <a:p>
            <a:r>
              <a:rPr lang="el-GR" dirty="0"/>
              <a:t>Χρήση βίντεο (</a:t>
            </a:r>
            <a:r>
              <a:rPr lang="en-US" dirty="0"/>
              <a:t>Video modeling)</a:t>
            </a:r>
            <a:endParaRPr lang="el-GR" dirty="0"/>
          </a:p>
          <a:p>
            <a:r>
              <a:rPr lang="el-GR" dirty="0"/>
              <a:t>Διαμόρφωση (</a:t>
            </a:r>
            <a:r>
              <a:rPr lang="en-US" dirty="0"/>
              <a:t>shaping</a:t>
            </a:r>
            <a:r>
              <a:rPr lang="el-GR" dirty="0"/>
              <a:t>): Ο εκπαιδευτικός επιβραβεύει παραλλαγές της συμπεριφοράς που έχει ως τελικό στόχο να διδάξει, οι οποίες προοδευτικά προσεγγίζουν την τελική συμπεριφορά</a:t>
            </a:r>
          </a:p>
          <a:p>
            <a:r>
              <a:rPr lang="el-GR" dirty="0"/>
              <a:t>Υποθετικά σενάρια κοινωνικών καταστάσεων: Ο εκπαιδευτικός φέρνει αντιμέτωπο το μαθητή με ένα ρεαλιστικό σενάριο της καθημερινής ζωής και ο μαθητής πρέπει να επιλέξει τον τρόπο αντίδρασης σε αυτό το σενάριο</a:t>
            </a:r>
          </a:p>
          <a:p>
            <a:r>
              <a:rPr lang="el-GR" dirty="0"/>
              <a:t>Χρήση τεχνολογίας (διαδίκτυο, εκπαιδευτικά λογισμικά, χρήση πολυμέσων)</a:t>
            </a:r>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Στρατηγικές Διδασκαλίας</a:t>
            </a:r>
            <a:endParaRPr lang="en-US" dirty="0"/>
          </a:p>
        </p:txBody>
      </p:sp>
    </p:spTree>
    <p:extLst>
      <p:ext uri="{BB962C8B-B14F-4D97-AF65-F5344CB8AC3E}">
        <p14:creationId xmlns:p14="http://schemas.microsoft.com/office/powerpoint/2010/main" val="27964836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435429" y="1600200"/>
            <a:ext cx="11074400" cy="4495800"/>
          </a:xfrm>
        </p:spPr>
        <p:txBody>
          <a:bodyPr/>
          <a:lstStyle/>
          <a:p>
            <a:pPr lvl="1" algn="just" eaLnBrk="1" hangingPunct="1">
              <a:lnSpc>
                <a:spcPct val="90000"/>
              </a:lnSpc>
              <a:buFont typeface="Wingdings" panose="05000000000000000000" pitchFamily="2" charset="2"/>
              <a:buChar char="§"/>
            </a:pPr>
            <a:r>
              <a:rPr lang="el-GR" altLang="en-US" sz="3200" dirty="0"/>
              <a:t>Σκοποί μάθησης (δεξιότητες, στάσεις, προσόντα που πρέπει να αποκτηθούν).</a:t>
            </a:r>
          </a:p>
          <a:p>
            <a:pPr lvl="1" algn="just" eaLnBrk="1" hangingPunct="1">
              <a:lnSpc>
                <a:spcPct val="90000"/>
              </a:lnSpc>
              <a:buFont typeface="Wingdings" panose="05000000000000000000" pitchFamily="2" charset="2"/>
              <a:buChar char="§"/>
            </a:pPr>
            <a:r>
              <a:rPr lang="el-GR" altLang="en-US" sz="3200" dirty="0"/>
              <a:t>Περιεχόμενο (γνωστικά αντικείμενα).</a:t>
            </a:r>
          </a:p>
          <a:p>
            <a:pPr lvl="1" algn="just" eaLnBrk="1" hangingPunct="1">
              <a:lnSpc>
                <a:spcPct val="90000"/>
              </a:lnSpc>
              <a:buFont typeface="Wingdings" panose="05000000000000000000" pitchFamily="2" charset="2"/>
              <a:buChar char="§"/>
            </a:pPr>
            <a:r>
              <a:rPr lang="el-GR" altLang="en-US" sz="3200" dirty="0"/>
              <a:t>Μέθοδοι (μέσα και τρόποι).</a:t>
            </a:r>
          </a:p>
          <a:p>
            <a:pPr lvl="1" algn="just" eaLnBrk="1" hangingPunct="1">
              <a:lnSpc>
                <a:spcPct val="90000"/>
              </a:lnSpc>
              <a:buFont typeface="Wingdings" panose="05000000000000000000" pitchFamily="2" charset="2"/>
              <a:buChar char="§"/>
            </a:pPr>
            <a:r>
              <a:rPr lang="el-GR" altLang="en-US" sz="3200" dirty="0"/>
              <a:t>Στρατηγικές (οργάνωση των καταστάσεων).</a:t>
            </a:r>
          </a:p>
          <a:p>
            <a:pPr lvl="1" algn="just" eaLnBrk="1" hangingPunct="1">
              <a:lnSpc>
                <a:spcPct val="90000"/>
              </a:lnSpc>
              <a:buFont typeface="Wingdings" panose="05000000000000000000" pitchFamily="2" charset="2"/>
              <a:buChar char="§"/>
            </a:pPr>
            <a:r>
              <a:rPr lang="el-GR" altLang="en-US" sz="3200" dirty="0"/>
              <a:t>Εκτίμηση (διάγνωση της αρχικής κατάστασης, μέτρηση της εκπαιδευτικής και μαθησιακής επιτυχίας).</a:t>
            </a:r>
          </a:p>
        </p:txBody>
      </p:sp>
      <p:sp>
        <p:nvSpPr>
          <p:cNvPr id="4098" name="Rectangle 2"/>
          <p:cNvSpPr>
            <a:spLocks noGrp="1" noChangeArrowheads="1"/>
          </p:cNvSpPr>
          <p:nvPr>
            <p:ph type="title"/>
          </p:nvPr>
        </p:nvSpPr>
        <p:spPr>
          <a:xfrm>
            <a:off x="435429" y="304800"/>
            <a:ext cx="9775371" cy="1143000"/>
          </a:xfrm>
        </p:spPr>
        <p:txBody>
          <a:bodyPr>
            <a:normAutofit fontScale="90000"/>
          </a:bodyPr>
          <a:lstStyle/>
          <a:p>
            <a:pPr algn="just" eaLnBrk="1" hangingPunct="1"/>
            <a:r>
              <a:rPr lang="el-GR" altLang="en-US" sz="3600" dirty="0">
                <a:effectLst>
                  <a:outerShdw blurRad="38100" dist="38100" dir="2700000" algn="tl">
                    <a:srgbClr val="000000">
                      <a:alpha val="43137"/>
                    </a:srgbClr>
                  </a:outerShdw>
                </a:effectLst>
              </a:rPr>
              <a:t>Δομή αναλυτικού προγράμματος για μαθητές με νοητική καθυστέρηση</a:t>
            </a:r>
          </a:p>
        </p:txBody>
      </p:sp>
    </p:spTree>
    <p:extLst>
      <p:ext uri="{BB962C8B-B14F-4D97-AF65-F5344CB8AC3E}">
        <p14:creationId xmlns:p14="http://schemas.microsoft.com/office/powerpoint/2010/main" val="3357320137"/>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dissolve">
                                      <p:cBhvr>
                                        <p:cTn id="7" dur="500"/>
                                        <p:tgtEl>
                                          <p:spTgt spid="2457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4579">
                                            <p:txEl>
                                              <p:pRg st="1" end="1"/>
                                            </p:txEl>
                                          </p:spTgt>
                                        </p:tgtEl>
                                        <p:attrNameLst>
                                          <p:attrName>style.visibility</p:attrName>
                                        </p:attrNameLst>
                                      </p:cBhvr>
                                      <p:to>
                                        <p:strVal val="visible"/>
                                      </p:to>
                                    </p:set>
                                    <p:animEffect transition="in" filter="dissolve">
                                      <p:cBhvr>
                                        <p:cTn id="10" dur="500"/>
                                        <p:tgtEl>
                                          <p:spTgt spid="24579">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4579">
                                            <p:txEl>
                                              <p:pRg st="2" end="2"/>
                                            </p:txEl>
                                          </p:spTgt>
                                        </p:tgtEl>
                                        <p:attrNameLst>
                                          <p:attrName>style.visibility</p:attrName>
                                        </p:attrNameLst>
                                      </p:cBhvr>
                                      <p:to>
                                        <p:strVal val="visible"/>
                                      </p:to>
                                    </p:set>
                                    <p:animEffect transition="in" filter="dissolve">
                                      <p:cBhvr>
                                        <p:cTn id="13" dur="500"/>
                                        <p:tgtEl>
                                          <p:spTgt spid="24579">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4579">
                                            <p:txEl>
                                              <p:pRg st="3" end="3"/>
                                            </p:txEl>
                                          </p:spTgt>
                                        </p:tgtEl>
                                        <p:attrNameLst>
                                          <p:attrName>style.visibility</p:attrName>
                                        </p:attrNameLst>
                                      </p:cBhvr>
                                      <p:to>
                                        <p:strVal val="visible"/>
                                      </p:to>
                                    </p:set>
                                    <p:animEffect transition="in" filter="dissolve">
                                      <p:cBhvr>
                                        <p:cTn id="16" dur="500"/>
                                        <p:tgtEl>
                                          <p:spTgt spid="24579">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4579">
                                            <p:txEl>
                                              <p:pRg st="4" end="4"/>
                                            </p:txEl>
                                          </p:spTgt>
                                        </p:tgtEl>
                                        <p:attrNameLst>
                                          <p:attrName>style.visibility</p:attrName>
                                        </p:attrNameLst>
                                      </p:cBhvr>
                                      <p:to>
                                        <p:strVal val="visible"/>
                                      </p:to>
                                    </p:set>
                                    <p:animEffect transition="in" filter="dissolve">
                                      <p:cBhvr>
                                        <p:cTn id="19"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93057" y="2362653"/>
            <a:ext cx="10515600" cy="4351338"/>
          </a:xfrm>
        </p:spPr>
        <p:txBody>
          <a:bodyPr/>
          <a:lstStyle/>
          <a:p>
            <a:pPr algn="just"/>
            <a:r>
              <a:rPr lang="el-GR" dirty="0"/>
              <a:t>Οι </a:t>
            </a:r>
            <a:r>
              <a:rPr lang="en-US" dirty="0" err="1"/>
              <a:t>Wehmeyer</a:t>
            </a:r>
            <a:r>
              <a:rPr lang="el-GR" dirty="0"/>
              <a:t> &amp; </a:t>
            </a:r>
            <a:r>
              <a:rPr lang="en-US" dirty="0" err="1"/>
              <a:t>Agran</a:t>
            </a:r>
            <a:r>
              <a:rPr lang="el-GR" dirty="0"/>
              <a:t> (2001) προτείνουν ένα Μοντέλο Αναλυτικού Προγράμματος Λήψης Απόφασης (</a:t>
            </a:r>
            <a:r>
              <a:rPr lang="en-US" dirty="0"/>
              <a:t>Curriculum Decision</a:t>
            </a:r>
            <a:r>
              <a:rPr lang="el-GR" dirty="0"/>
              <a:t>-</a:t>
            </a:r>
            <a:r>
              <a:rPr lang="en-US" dirty="0"/>
              <a:t>Making Model</a:t>
            </a:r>
            <a:r>
              <a:rPr lang="el-GR" dirty="0"/>
              <a:t>), όπου η ομάδα εφαρμογής του Εξατομικευμένου Εκπαιδευτικού Προγράμματος (ΕΕΠ) θα μπορεί να πάρει απόφαση για τις τροποποιήσεις του Α.Π., ενισχύοντας το ΕΕΠ ως μια διαδικασία λήψης απόφασης για τον προσδιορισμό ενός αποτελεσματικού εκπαιδευτικού προγράμματος</a:t>
            </a:r>
            <a:endParaRPr lang="en-US" dirty="0"/>
          </a:p>
        </p:txBody>
      </p:sp>
      <p:sp>
        <p:nvSpPr>
          <p:cNvPr id="2" name="Τίτλος 1"/>
          <p:cNvSpPr>
            <a:spLocks noGrp="1"/>
          </p:cNvSpPr>
          <p:nvPr>
            <p:ph type="title"/>
          </p:nvPr>
        </p:nvSpPr>
        <p:spPr>
          <a:xfrm>
            <a:off x="362857" y="365125"/>
            <a:ext cx="10990943" cy="1325563"/>
          </a:xfrm>
        </p:spPr>
        <p:txBody>
          <a:bodyPr>
            <a:normAutofit fontScale="90000"/>
          </a:bodyPr>
          <a:lstStyle/>
          <a:p>
            <a:pPr lvl="0" algn="just"/>
            <a:r>
              <a:rPr lang="el-GR" b="1" dirty="0">
                <a:effectLst>
                  <a:outerShdw blurRad="38100" dist="38100" dir="2700000" algn="tl">
                    <a:srgbClr val="000000">
                      <a:alpha val="43137"/>
                    </a:srgbClr>
                  </a:outerShdw>
                </a:effectLst>
              </a:rPr>
              <a:t>Σύγχρονες τάσεις και προοπτικές της εκπαίδευσης των παιδιών με νοητική αναπηρία στο γενικό σχολείο</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79272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22513" y="1825625"/>
            <a:ext cx="11335657" cy="4351338"/>
          </a:xfrm>
        </p:spPr>
        <p:txBody>
          <a:bodyPr>
            <a:normAutofit fontScale="92500" lnSpcReduction="10000"/>
          </a:bodyPr>
          <a:lstStyle/>
          <a:p>
            <a:pPr lvl="0" algn="just"/>
            <a:r>
              <a:rPr lang="el-GR" dirty="0"/>
              <a:t>Προσαρμογή του Α.Π. (</a:t>
            </a:r>
            <a:r>
              <a:rPr lang="en-US" dirty="0"/>
              <a:t>curriculum adaptation</a:t>
            </a:r>
            <a:r>
              <a:rPr lang="el-GR" dirty="0"/>
              <a:t>): τροποποίηση στην παρουσίαση και στην αναπαράσταση του Α.Π. και στους τρόπους με τους οποίους οι μαθητές εμπλέκονται μέσα και με το Α.Π.</a:t>
            </a:r>
            <a:endParaRPr lang="en-US" dirty="0"/>
          </a:p>
          <a:p>
            <a:pPr lvl="0" algn="just"/>
            <a:r>
              <a:rPr lang="el-GR" dirty="0"/>
              <a:t>Ενίσχυση του Α.Π. (</a:t>
            </a:r>
            <a:r>
              <a:rPr lang="en-US" dirty="0"/>
              <a:t>curriculum augmentation</a:t>
            </a:r>
            <a:r>
              <a:rPr lang="el-GR" dirty="0"/>
              <a:t>): ενισχύοντας ή διευρύνοντας το Α.Π. για να διδάξει στους μαθητές στρατηγικές ή μεθόδους για να βελτιώσουν την ικανότητά τους για επιτυχία στους στόχους του Α.Π.</a:t>
            </a:r>
            <a:endParaRPr lang="en-US" dirty="0"/>
          </a:p>
          <a:p>
            <a:pPr lvl="0" algn="just"/>
            <a:r>
              <a:rPr lang="el-GR" dirty="0"/>
              <a:t>Αλλαγή του Α.Π. (</a:t>
            </a:r>
            <a:r>
              <a:rPr lang="en-US" dirty="0"/>
              <a:t>curriculum alteration</a:t>
            </a:r>
            <a:r>
              <a:rPr lang="el-GR" dirty="0"/>
              <a:t>): αλλάζοντας το Α.Π. κατά τέτοιον τρόπο ώστε να απευθύνεται σε μια ή περισσότερες περιοχές της λειτουργικής γνώσης και δεξιότητας» (</a:t>
            </a:r>
            <a:r>
              <a:rPr lang="en-US" dirty="0" err="1"/>
              <a:t>Wehmeyer</a:t>
            </a:r>
            <a:r>
              <a:rPr lang="el-GR" dirty="0"/>
              <a:t> &amp; </a:t>
            </a:r>
            <a:r>
              <a:rPr lang="en-US" dirty="0" err="1"/>
              <a:t>Agran</a:t>
            </a:r>
            <a:r>
              <a:rPr lang="el-GR" dirty="0"/>
              <a:t>, 2001, 334).</a:t>
            </a:r>
            <a:endParaRPr lang="en-US" dirty="0"/>
          </a:p>
          <a:p>
            <a:pPr algn="just"/>
            <a:endParaRPr lang="en-US" dirty="0"/>
          </a:p>
        </p:txBody>
      </p:sp>
      <p:sp>
        <p:nvSpPr>
          <p:cNvPr id="2" name="Τίτλος 1"/>
          <p:cNvSpPr>
            <a:spLocks noGrp="1"/>
          </p:cNvSpPr>
          <p:nvPr>
            <p:ph type="title"/>
          </p:nvPr>
        </p:nvSpPr>
        <p:spPr/>
        <p:txBody>
          <a:bodyPr>
            <a:normAutofit fontScale="90000"/>
          </a:bodyPr>
          <a:lstStyle/>
          <a:p>
            <a:pPr algn="just"/>
            <a:r>
              <a:rPr lang="el-GR" b="1" dirty="0">
                <a:effectLst>
                  <a:outerShdw blurRad="38100" dist="38100" dir="2700000" algn="tl">
                    <a:srgbClr val="000000">
                      <a:alpha val="43137"/>
                    </a:srgbClr>
                  </a:outerShdw>
                </a:effectLst>
              </a:rPr>
              <a:t>Σύγχρονες τάσεις και προοπτικές της εκπαίδευσης των παιδιών με νοητική αναπηρία στο γενικό σχολείο</a:t>
            </a:r>
            <a:br>
              <a:rPr lang="en-US" dirty="0">
                <a:effectLst>
                  <a:outerShdw blurRad="38100" dist="38100" dir="2700000" algn="tl">
                    <a:srgbClr val="000000">
                      <a:alpha val="43137"/>
                    </a:srgbClr>
                  </a:outerShdw>
                </a:effectLst>
              </a:rPr>
            </a:br>
            <a:endParaRPr lang="en-US" dirty="0"/>
          </a:p>
        </p:txBody>
      </p:sp>
    </p:spTree>
    <p:extLst>
      <p:ext uri="{BB962C8B-B14F-4D97-AF65-F5344CB8AC3E}">
        <p14:creationId xmlns:p14="http://schemas.microsoft.com/office/powerpoint/2010/main" val="28163619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09600" y="1721172"/>
            <a:ext cx="10972800" cy="4525963"/>
          </a:xfrm>
        </p:spPr>
        <p:txBody>
          <a:bodyPr>
            <a:normAutofit fontScale="92500" lnSpcReduction="20000"/>
          </a:bodyPr>
          <a:lstStyle/>
          <a:p>
            <a:r>
              <a:rPr lang="el-GR" b="1" dirty="0"/>
              <a:t>Επιδιώξεις γενικού πλαισίου</a:t>
            </a:r>
          </a:p>
          <a:p>
            <a:r>
              <a:rPr lang="el-GR" dirty="0"/>
              <a:t> Η εξασφάλιση συνθηκών που επιτρέπουν στο μαθητή να αναπτύξει την </a:t>
            </a:r>
            <a:r>
              <a:rPr lang="el-GR" dirty="0" err="1"/>
              <a:t>προσωπικότη</a:t>
            </a:r>
            <a:r>
              <a:rPr lang="el-GR" dirty="0"/>
              <a:t>-</a:t>
            </a:r>
          </a:p>
          <a:p>
            <a:r>
              <a:rPr lang="el-GR" dirty="0" err="1"/>
              <a:t>τά</a:t>
            </a:r>
            <a:r>
              <a:rPr lang="el-GR" dirty="0"/>
              <a:t> του.</a:t>
            </a:r>
          </a:p>
          <a:p>
            <a:r>
              <a:rPr lang="el-GR" dirty="0"/>
              <a:t>• Η δημιουργία συνθηκών για δια βίου εκπαίδευση.</a:t>
            </a:r>
          </a:p>
          <a:p>
            <a:r>
              <a:rPr lang="el-GR" dirty="0"/>
              <a:t>• Η διατήρηση της κοινωνικής συνοχής μέσα από την παροχή ίσων ευκαιριών και την</a:t>
            </a:r>
          </a:p>
          <a:p>
            <a:r>
              <a:rPr lang="el-GR" dirty="0"/>
              <a:t>καλλιέργεια κοινών στάσεων και αξιών.</a:t>
            </a:r>
          </a:p>
          <a:p>
            <a:r>
              <a:rPr lang="el-GR" dirty="0"/>
              <a:t>• Η καλλιέργεια της συνείδησης του ευρωπαίου πολίτη με την ταυτόχρονη διατήρηση</a:t>
            </a:r>
          </a:p>
          <a:p>
            <a:r>
              <a:rPr lang="el-GR" dirty="0"/>
              <a:t>της εθνικής ταυτότητας και πολιτισμικής αυτογνωσίας.</a:t>
            </a:r>
          </a:p>
          <a:p>
            <a:r>
              <a:rPr lang="el-GR" dirty="0"/>
              <a:t>• Η ανάπτυξη πνεύματος συνεργασίας και συλλογικότητας.</a:t>
            </a:r>
            <a:endParaRPr lang="en-US" dirty="0"/>
          </a:p>
        </p:txBody>
      </p:sp>
      <p:sp>
        <p:nvSpPr>
          <p:cNvPr id="2" name="Τίτλος 1"/>
          <p:cNvSpPr>
            <a:spLocks noGrp="1"/>
          </p:cNvSpPr>
          <p:nvPr>
            <p:ph type="title"/>
          </p:nvPr>
        </p:nvSpPr>
        <p:spPr>
          <a:xfrm>
            <a:off x="475343" y="234496"/>
            <a:ext cx="10515600" cy="1325563"/>
          </a:xfrm>
        </p:spPr>
        <p:txBody>
          <a:bodyPr>
            <a:normAutofit fontScale="90000"/>
          </a:bodyPr>
          <a:lstStyle/>
          <a:p>
            <a:pPr algn="just"/>
            <a:r>
              <a:rPr lang="el-GR" dirty="0">
                <a:effectLst>
                  <a:outerShdw blurRad="38100" dist="38100" dir="2700000" algn="tl">
                    <a:srgbClr val="000000">
                      <a:alpha val="43137"/>
                    </a:srgbClr>
                  </a:outerShdw>
                </a:effectLst>
              </a:rPr>
              <a:t>Γενικές κατευθύνσεις σχεδιασμού των ΑΠΣ για μαθητές με νοητική</a:t>
            </a:r>
            <a:br>
              <a:rPr lang="el-GR" dirty="0">
                <a:effectLst>
                  <a:outerShdw blurRad="38100" dist="38100" dir="2700000" algn="tl">
                    <a:srgbClr val="000000">
                      <a:alpha val="43137"/>
                    </a:srgbClr>
                  </a:outerShdw>
                </a:effectLst>
              </a:rPr>
            </a:br>
            <a:r>
              <a:rPr lang="el-GR" dirty="0">
                <a:effectLst>
                  <a:outerShdw blurRad="38100" dist="38100" dir="2700000" algn="tl">
                    <a:srgbClr val="000000">
                      <a:alpha val="43137"/>
                    </a:srgbClr>
                  </a:outerShdw>
                </a:effectLst>
              </a:rPr>
              <a:t>καθυστέρηση</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46657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33829" y="1291771"/>
            <a:ext cx="11019971" cy="4885192"/>
          </a:xfrm>
        </p:spPr>
        <p:txBody>
          <a:bodyPr>
            <a:normAutofit/>
          </a:bodyPr>
          <a:lstStyle/>
          <a:p>
            <a:pPr marL="0" indent="0">
              <a:buNone/>
            </a:pPr>
            <a:r>
              <a:rPr lang="el-GR" dirty="0"/>
              <a:t>Η παροχή γενικής παιδείας πρέπει να στοχεύει </a:t>
            </a:r>
          </a:p>
          <a:p>
            <a:r>
              <a:rPr lang="el-GR" dirty="0"/>
              <a:t>στην αρμονική, φυσική, πνευματική, ηθική, αισθητική και συναισθηματική ανάπτυξη των μαθητών </a:t>
            </a:r>
          </a:p>
          <a:p>
            <a:r>
              <a:rPr lang="el-GR" dirty="0"/>
              <a:t>να τους καθιστά ικανούς να ενεργούν υπεύθυνα και να συνεργάζονται με άλλα άτομα για την επίτευξη κοινών στόχων. </a:t>
            </a:r>
          </a:p>
          <a:p>
            <a:pPr algn="just"/>
            <a:r>
              <a:rPr lang="el-GR" dirty="0"/>
              <a:t>Η καλλιέργεια των δεξιοτήτων του μαθητή και η ανάδειξη των ενδιαφερόντων του είναι απαραίτητες προϋποθέσεις για ένα αποτελεσματικό και σύγχρονο εκπαιδευτικό σύστημα.</a:t>
            </a:r>
          </a:p>
        </p:txBody>
      </p:sp>
      <p:sp>
        <p:nvSpPr>
          <p:cNvPr id="2" name="Τίτλος 1"/>
          <p:cNvSpPr>
            <a:spLocks noGrp="1"/>
          </p:cNvSpPr>
          <p:nvPr>
            <p:ph type="title"/>
          </p:nvPr>
        </p:nvSpPr>
        <p:spPr/>
        <p:txBody>
          <a:bodyPr>
            <a:normAutofit fontScale="90000"/>
          </a:bodyPr>
          <a:lstStyle/>
          <a:p>
            <a:r>
              <a:rPr lang="el-GR" dirty="0">
                <a:effectLst>
                  <a:outerShdw blurRad="38100" dist="38100" dir="2700000" algn="tl">
                    <a:srgbClr val="000000">
                      <a:alpha val="43137"/>
                    </a:srgbClr>
                  </a:outerShdw>
                </a:effectLst>
              </a:rPr>
              <a:t>Γενικές αρχές της εκπαίδευσης</a:t>
            </a:r>
            <a:br>
              <a:rPr lang="el-GR" b="1" i="1" dirty="0">
                <a:effectLst>
                  <a:outerShdw blurRad="38100" dist="38100" dir="2700000" algn="tl">
                    <a:srgbClr val="000000">
                      <a:alpha val="43137"/>
                    </a:srgbClr>
                  </a:outerShdw>
                </a:effectLst>
              </a:rPr>
            </a:b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0693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027"/>
          <p:cNvSpPr>
            <a:spLocks noGrp="1" noChangeArrowheads="1"/>
          </p:cNvSpPr>
          <p:nvPr>
            <p:ph idx="1"/>
          </p:nvPr>
        </p:nvSpPr>
        <p:spPr>
          <a:xfrm>
            <a:off x="420914" y="1271812"/>
            <a:ext cx="11016343" cy="4648200"/>
          </a:xfrm>
        </p:spPr>
        <p:txBody>
          <a:bodyPr>
            <a:noAutofit/>
          </a:bodyPr>
          <a:lstStyle/>
          <a:p>
            <a:pPr marL="0" indent="0" algn="just" eaLnBrk="1" hangingPunct="1">
              <a:buNone/>
            </a:pPr>
            <a:r>
              <a:rPr lang="el-GR" altLang="en-US" dirty="0"/>
              <a:t>Αυτός ο όρος</a:t>
            </a:r>
          </a:p>
          <a:p>
            <a:pPr lvl="1" algn="just" eaLnBrk="1" hangingPunct="1"/>
            <a:r>
              <a:rPr lang="el-GR" altLang="en-US" sz="2800" dirty="0"/>
              <a:t>ονομάζει αυτό και τίποτε άλλο;</a:t>
            </a:r>
          </a:p>
          <a:p>
            <a:pPr lvl="1" algn="just" eaLnBrk="1" hangingPunct="1"/>
            <a:r>
              <a:rPr lang="el-GR" altLang="en-US" sz="2800" dirty="0"/>
              <a:t>παρέχει σταθερή ονοματολογία;</a:t>
            </a:r>
          </a:p>
          <a:p>
            <a:pPr lvl="1" algn="just" eaLnBrk="1" hangingPunct="1"/>
            <a:r>
              <a:rPr lang="el-GR" altLang="en-US" sz="2800" dirty="0"/>
              <a:t>διευκολύνει την επικοινωνία;</a:t>
            </a:r>
          </a:p>
          <a:p>
            <a:pPr lvl="1" algn="just" eaLnBrk="1" hangingPunct="1"/>
            <a:r>
              <a:rPr lang="el-GR" altLang="en-US" sz="2800" dirty="0"/>
              <a:t>περιλαμβάνει σημερινή γνώση και είναι πιθανόν να περιλαμβάνει μελλοντική γνώση;</a:t>
            </a:r>
          </a:p>
          <a:p>
            <a:pPr lvl="1" algn="just" eaLnBrk="1" hangingPunct="1"/>
            <a:r>
              <a:rPr lang="el-GR" altLang="en-US" sz="2800" dirty="0"/>
              <a:t>συναντά τους στόχους για τους οποίους προτάθηκε;</a:t>
            </a:r>
          </a:p>
          <a:p>
            <a:pPr lvl="1" algn="just" eaLnBrk="1" hangingPunct="1"/>
            <a:r>
              <a:rPr lang="el-GR" altLang="en-US" sz="2800" dirty="0"/>
              <a:t>συμβάλει θετικά στην παρουσίαση των ατόμων με αναπηρία;</a:t>
            </a:r>
          </a:p>
        </p:txBody>
      </p:sp>
      <p:sp>
        <p:nvSpPr>
          <p:cNvPr id="6146" name="Rectangle 1026"/>
          <p:cNvSpPr>
            <a:spLocks noGrp="1" noChangeArrowheads="1"/>
          </p:cNvSpPr>
          <p:nvPr>
            <p:ph type="title"/>
          </p:nvPr>
        </p:nvSpPr>
        <p:spPr>
          <a:xfrm>
            <a:off x="420914" y="192313"/>
            <a:ext cx="9789886" cy="1288143"/>
          </a:xfrm>
        </p:spPr>
        <p:txBody>
          <a:bodyPr>
            <a:normAutofit/>
          </a:bodyPr>
          <a:lstStyle/>
          <a:p>
            <a:pPr eaLnBrk="1" hangingPunct="1"/>
            <a:r>
              <a:rPr lang="el-GR" altLang="en-US" dirty="0">
                <a:effectLst>
                  <a:outerShdw blurRad="38100" dist="38100" dir="2700000" algn="tl">
                    <a:srgbClr val="000000">
                      <a:alpha val="43137"/>
                    </a:srgbClr>
                  </a:outerShdw>
                </a:effectLst>
              </a:rPr>
              <a:t>Ονομάζοντας την έννοια</a:t>
            </a:r>
          </a:p>
        </p:txBody>
      </p:sp>
    </p:spTree>
    <p:extLst>
      <p:ext uri="{BB962C8B-B14F-4D97-AF65-F5344CB8AC3E}">
        <p14:creationId xmlns:p14="http://schemas.microsoft.com/office/powerpoint/2010/main" val="370047304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dirty="0"/>
              <a:t>Η εξασφάλιση ίσων ευκαιριών και δυνατοτήτων μάθησης για όλους τους μαθητές. Οι μαθητές με αναπηρίες και ειδικές εκπαιδευτικές ανάγκες χρειάζεται να προστατεύονται από τον αποκλεισμό και την ανεργία.</a:t>
            </a:r>
          </a:p>
          <a:p>
            <a:pPr algn="just"/>
            <a:r>
              <a:rPr lang="el-GR" dirty="0"/>
              <a:t>Η ενίσχυση της πολιτισμικής και γλωσσικής ταυτότητας στο πλαίσιο μιας πολυπολιτισμικής κοινωνίας.</a:t>
            </a:r>
          </a:p>
          <a:p>
            <a:r>
              <a:rPr lang="el-GR" dirty="0"/>
              <a:t>Απαραίτητη είναι η ανάπτυξη της ικανότητας κάθε ατόμου να εργάζεται σε ομάδες και να αξιοποιεί τις γνώσεις και τις δεξιότητές του για την επίτευξη κοινών στόχων.</a:t>
            </a:r>
            <a:endParaRPr lang="en-US" dirty="0"/>
          </a:p>
          <a:p>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Γενικές αρχές της εκπαίδευσης</a:t>
            </a:r>
            <a:endParaRPr lang="en-US" dirty="0"/>
          </a:p>
        </p:txBody>
      </p:sp>
    </p:spTree>
    <p:extLst>
      <p:ext uri="{BB962C8B-B14F-4D97-AF65-F5344CB8AC3E}">
        <p14:creationId xmlns:p14="http://schemas.microsoft.com/office/powerpoint/2010/main" val="132468812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17714" y="1825625"/>
            <a:ext cx="11136086" cy="4351338"/>
          </a:xfrm>
        </p:spPr>
        <p:txBody>
          <a:bodyPr>
            <a:normAutofit fontScale="85000" lnSpcReduction="20000"/>
          </a:bodyPr>
          <a:lstStyle/>
          <a:p>
            <a:r>
              <a:rPr lang="el-GR" dirty="0"/>
              <a:t>Η ευαισθητοποίηση για την αναγκαιότητα προστασίας του φυσικού περιβάλλοντος και η υιοθέτηση ανάλογων προτύπων συμπεριφοράς.</a:t>
            </a:r>
          </a:p>
          <a:p>
            <a:r>
              <a:rPr lang="el-GR" dirty="0"/>
              <a:t>Η προετοιμασία για την αξιοποίηση των νέων τεχνολογιών πληροφόρησης και επικοινωνίας οι οποίες μπορούν να βοηθήσουν όχι μόνο στην απόκτηση γνώσης, αλλά και στην προαγωγή της εξατομικευμένης εκπαίδευσης και την εξασφάλιση της δια βίου μάθησης. </a:t>
            </a:r>
          </a:p>
          <a:p>
            <a:r>
              <a:rPr lang="el-GR" dirty="0"/>
              <a:t>Η ανάδειξη του παιδαγωγικού ρόλου των νέων τεχνολογιών γίνεται με την προτροπή και την καθοδήγηση του εκπαιδευτικού και προϋποθέτει τη δημιουργία κατάλληλου εκπαιδευτικού λογισμικού.</a:t>
            </a:r>
          </a:p>
          <a:p>
            <a:r>
              <a:rPr lang="el-GR" dirty="0"/>
              <a:t>Η φυσική, ψυχική και κοινωνική ανάπτυξη των μαθητών.</a:t>
            </a:r>
          </a:p>
          <a:p>
            <a:pPr algn="just"/>
            <a:r>
              <a:rPr lang="el-GR" dirty="0"/>
              <a:t>Η ευαισθητοποίηση σε θέματα ανθρώπινων δικαιωμάτων, παγκόσμιας ειρήνης και της ανθρώπινης αξιοπρέπειας.</a:t>
            </a:r>
            <a:endParaRPr lang="en-US" dirty="0"/>
          </a:p>
        </p:txBody>
      </p:sp>
      <p:sp>
        <p:nvSpPr>
          <p:cNvPr id="2" name="Τίτλος 1"/>
          <p:cNvSpPr>
            <a:spLocks noGrp="1"/>
          </p:cNvSpPr>
          <p:nvPr>
            <p:ph type="title"/>
          </p:nvPr>
        </p:nvSpPr>
        <p:spPr/>
        <p:txBody>
          <a:bodyPr/>
          <a:lstStyle/>
          <a:p>
            <a:r>
              <a:rPr lang="el-GR" dirty="0">
                <a:effectLst>
                  <a:outerShdw blurRad="38100" dist="38100" dir="2700000" algn="tl">
                    <a:srgbClr val="000000">
                      <a:alpha val="43137"/>
                    </a:srgbClr>
                  </a:outerShdw>
                </a:effectLst>
              </a:rPr>
              <a:t>Γενικές αρχές της εκπαίδευσης</a:t>
            </a:r>
            <a:endParaRPr lang="en-US" dirty="0"/>
          </a:p>
        </p:txBody>
      </p:sp>
    </p:spTree>
    <p:extLst>
      <p:ext uri="{BB962C8B-B14F-4D97-AF65-F5344CB8AC3E}">
        <p14:creationId xmlns:p14="http://schemas.microsoft.com/office/powerpoint/2010/main" val="25120143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193</TotalTime>
  <Words>5605</Words>
  <Application>Microsoft Office PowerPoint</Application>
  <PresentationFormat>Ευρεία οθόνη</PresentationFormat>
  <Paragraphs>412</Paragraphs>
  <Slides>91</Slides>
  <Notes>0</Notes>
  <HiddenSlides>1</HiddenSlides>
  <MMClips>0</MMClips>
  <ScaleCrop>false</ScaleCrop>
  <HeadingPairs>
    <vt:vector size="6" baseType="variant">
      <vt:variant>
        <vt:lpstr>Γραμματοσειρές που χρησιμοποιούνται</vt:lpstr>
      </vt:variant>
      <vt:variant>
        <vt:i4>12</vt:i4>
      </vt:variant>
      <vt:variant>
        <vt:lpstr>Θέμα</vt:lpstr>
      </vt:variant>
      <vt:variant>
        <vt:i4>1</vt:i4>
      </vt:variant>
      <vt:variant>
        <vt:lpstr>Τίτλοι διαφανειών</vt:lpstr>
      </vt:variant>
      <vt:variant>
        <vt:i4>91</vt:i4>
      </vt:variant>
    </vt:vector>
  </HeadingPairs>
  <TitlesOfParts>
    <vt:vector size="104" baseType="lpstr">
      <vt:lpstr>微軟正黑體</vt:lpstr>
      <vt:lpstr>Arial</vt:lpstr>
      <vt:lpstr>Arial Unicode MS</vt:lpstr>
      <vt:lpstr>Calibri</vt:lpstr>
      <vt:lpstr>Georgia</vt:lpstr>
      <vt:lpstr>Lucida Sans Unicode</vt:lpstr>
      <vt:lpstr>Tahoma</vt:lpstr>
      <vt:lpstr>Times New Roman</vt:lpstr>
      <vt:lpstr>Verdana</vt:lpstr>
      <vt:lpstr>Wingdings</vt:lpstr>
      <vt:lpstr>Wingdings 2</vt:lpstr>
      <vt:lpstr>Wingdings 3</vt:lpstr>
      <vt:lpstr>Συγκέντρωση</vt:lpstr>
      <vt:lpstr>Άτομα με νοητική καθυστέρηση και η διαχείρισή τους  1η Ενότητα</vt:lpstr>
      <vt:lpstr>Νοητική Καθυστέρηση ή Αναπηρία?</vt:lpstr>
      <vt:lpstr>Νοητική Καθυστέρηση ή Αναπηρία?</vt:lpstr>
      <vt:lpstr>Όροι και Ορισμοί</vt:lpstr>
      <vt:lpstr>Όροι και Ορισμοί</vt:lpstr>
      <vt:lpstr>Οριοθέτηση του όρου</vt:lpstr>
      <vt:lpstr>Οριοθέτηση του όρου</vt:lpstr>
      <vt:lpstr>Ανάλυση εννοιών</vt:lpstr>
      <vt:lpstr>Ονομάζοντας την έννοια</vt:lpstr>
      <vt:lpstr>Προσδιορίζοντας τον ορισμό</vt:lpstr>
      <vt:lpstr>AMERICAN ASSOCIATION OF MENTAL RETARDATION, 1992</vt:lpstr>
      <vt:lpstr>AMERICAN ASSOCIATION OF MENTAL RETARDATION, 2002</vt:lpstr>
      <vt:lpstr>Καινούργια Προοπτική</vt:lpstr>
      <vt:lpstr>10ο Εγχειρίδιο</vt:lpstr>
      <vt:lpstr>Αμερικανική Ένωση για τις Νοητικές και Αναπτυξιακές Αναπηρίες</vt:lpstr>
      <vt:lpstr>Ορισμοί</vt:lpstr>
      <vt:lpstr>Νέος Ορισμός</vt:lpstr>
      <vt:lpstr>Νοητική Αναπηρία</vt:lpstr>
      <vt:lpstr>Νοητική Αναπηρία</vt:lpstr>
      <vt:lpstr>Νοητική Καθυστέρηση vs Αναπηρία</vt:lpstr>
      <vt:lpstr>Νοητική Αναπηρία</vt:lpstr>
      <vt:lpstr>Νοητική Αναπηρία</vt:lpstr>
      <vt:lpstr>Αίτια της νοητικής αναπηρίας</vt:lpstr>
      <vt:lpstr>Κατηγοριοποίηση της Νοητικής Αναπηρία</vt:lpstr>
      <vt:lpstr>Κριτήρια της νοητικής αναπηρίας</vt:lpstr>
      <vt:lpstr>Παρουσίαση του PowerPoint</vt:lpstr>
      <vt:lpstr>Συνοδά συμπτώματα και διαταραχές της να</vt:lpstr>
      <vt:lpstr>Συνοδά συμπτώματα και διαταραχές της να</vt:lpstr>
      <vt:lpstr>Συνοδά συμπτώματα και διαταραχές της να</vt:lpstr>
      <vt:lpstr>Διαφορική διάγνωση της νοητικής αναπηρίας </vt:lpstr>
      <vt:lpstr>Διαφορική διάγνωση της νοητικής αναπηρίας</vt:lpstr>
      <vt:lpstr>Εξατομικευμένη διδασκαλία</vt:lpstr>
      <vt:lpstr>Εξατομικευμένη διδασκαλία</vt:lpstr>
      <vt:lpstr>Εξατομικευμένη διδασκαλία</vt:lpstr>
      <vt:lpstr>Προϋποθέσεις της Eξατομίκευσης</vt:lpstr>
      <vt:lpstr>Προϋποθέσεις της Eξατομίκευσης</vt:lpstr>
      <vt:lpstr>Ορισμός: Εξατομικευμένο Εκπαιδευτικό Πρόγραμμα (ΕΕΠ)</vt:lpstr>
      <vt:lpstr>Χρησιμότητα ΕΕΠ</vt:lpstr>
      <vt:lpstr>Βασική θέση</vt:lpstr>
      <vt:lpstr>Περιεχόμενο του ΕΕΠ</vt:lpstr>
      <vt:lpstr>Περιεχόμενο του ΕΕΠ</vt:lpstr>
      <vt:lpstr>Περιεχόμενο του ΕΕΠ</vt:lpstr>
      <vt:lpstr>Ετήσιοι/ Μακροπρόθεσμοι στόχοι</vt:lpstr>
      <vt:lpstr>Ειδική παιδαγωγική στήριξη</vt:lpstr>
      <vt:lpstr>Χρονοδιάγραμμα</vt:lpstr>
      <vt:lpstr>Αξιολόγηση</vt:lpstr>
      <vt:lpstr>Βασικά σημεία της μεθοδολογίας</vt:lpstr>
      <vt:lpstr>Παιδαγωγική θεώρηση της Νοητικής Καθυστέρησης</vt:lpstr>
      <vt:lpstr>Γενικά χαρακτηριστικά και μαθησιακές προτιμήσεις των μαθητών με νοητική αναπηρία </vt:lpstr>
      <vt:lpstr>Γενικά χαρακτηριστικά και μαθησιακές προτιμήσεις των μαθητών με νοητική αναπηρία </vt:lpstr>
      <vt:lpstr>Γενικά χαρακτηριστικά και μαθησιακές προτιμήσεις των μαθητών με νοητική αναπηρία </vt:lpstr>
      <vt:lpstr>Αλλαγή φιλοσοφίας του εκπαιδευτικού σχεδιασμού </vt:lpstr>
      <vt:lpstr>Φόρμες αξιολόγησης</vt:lpstr>
      <vt:lpstr>Λειτουργία 1</vt:lpstr>
      <vt:lpstr>Λειτουργία 2</vt:lpstr>
      <vt:lpstr>Λειτουργία 3</vt:lpstr>
      <vt:lpstr>Τα άτομα με νοητική καθυστέρηση</vt:lpstr>
      <vt:lpstr>Δυσκολίες στις γνωστικές λειτουργίες</vt:lpstr>
      <vt:lpstr>Αξιολόγηση της προόδου  του μαθητή  </vt:lpstr>
      <vt:lpstr>Βασικά χαρακτηριστικά που θα πρέπει να διέπουν το σχεδιασμό και την υλοποίηση της διδασκαλίας </vt:lpstr>
      <vt:lpstr>Διδασκαλία μαθητών με ΝΑ</vt:lpstr>
      <vt:lpstr>ΣΚΟΠΟΣ ΤΟΥ Α. Π. ΓΙΑ ΠΑΙΔΙΑ  ΜΕ ΝΟΗΤΙΚΗ ΑΝΑΠΗΡΙΑ</vt:lpstr>
      <vt:lpstr>Περιεχόμενο του Αναλυτικού Προγράμματος</vt:lpstr>
      <vt:lpstr>Τομείς που οφείλει να καλύπτει ένα ΑΠ:</vt:lpstr>
      <vt:lpstr>Διδακτικό πλαίσιο </vt:lpstr>
      <vt:lpstr>Διδακτικό πλαίσιο</vt:lpstr>
      <vt:lpstr>ΟΡΓΑΝΩΣΗ ΤΗΣ ΔΙΔΑΣΚΑΛΙΑΣ</vt:lpstr>
      <vt:lpstr>Θεμελιώδεις Διδακτικές Προϋποθέσεις</vt:lpstr>
      <vt:lpstr>ΣΤΑΣΗ ΤΗΣ/ ΤΟΥ ΠΑΙΔΑΓΩΓΟΥ</vt:lpstr>
      <vt:lpstr>ΤΟ ΠΕΡΙΕΧΟΜΕΝΟ ΤΩΝ ΔΡΑΣΤΗΡΙΟΤΗΤΩΝ </vt:lpstr>
      <vt:lpstr>ΤΗ ΔΟΜΗ ΤΩΝ ΔΡΑΣΤΗΡΙΟΤΗΤΩΝ</vt:lpstr>
      <vt:lpstr> Μάθημα σε μαθητές με βαριά νοητική καθυστέρηση</vt:lpstr>
      <vt:lpstr>Μορφές Διδασκαλίας και Μάθησης</vt:lpstr>
      <vt:lpstr>Μεθοδολογικές Τεχνικές της Διδασκαλίας</vt:lpstr>
      <vt:lpstr>Στρατηγικές για την εκπαίδευση παιδιών με νοητική αναπηρία στο γενικό σχολείο </vt:lpstr>
      <vt:lpstr>Στρατηγικές για την εκπαίδευση παιδιών με νοητική αναπηρία στο γενικό σχολείο </vt:lpstr>
      <vt:lpstr>Στρατηγικές για την εκπαίδευση παιδιών με νοητική αναπηρία στο γενικό σχολείο </vt:lpstr>
      <vt:lpstr>Στρατηγικές για την εκπαίδευση παιδιών με νοητική αναπηρία στο γενικό σχολείο </vt:lpstr>
      <vt:lpstr>Στρατηγικές Διδασκαλίας</vt:lpstr>
      <vt:lpstr>Στρατηγικές Διδασκαλίας</vt:lpstr>
      <vt:lpstr>Στρατηγικές Διδασκαλίας</vt:lpstr>
      <vt:lpstr>Στρατηγικές Διδασκαλίας</vt:lpstr>
      <vt:lpstr>Στρατηγικές Διδασκαλίας</vt:lpstr>
      <vt:lpstr>Στρατηγικές Διδασκαλίας</vt:lpstr>
      <vt:lpstr>Δομή αναλυτικού προγράμματος για μαθητές με νοητική καθυστέρηση</vt:lpstr>
      <vt:lpstr>Σύγχρονες τάσεις και προοπτικές της εκπαίδευσης των παιδιών με νοητική αναπηρία στο γενικό σχολείο </vt:lpstr>
      <vt:lpstr>Σύγχρονες τάσεις και προοπτικές της εκπαίδευσης των παιδιών με νοητική αναπηρία στο γενικό σχολείο </vt:lpstr>
      <vt:lpstr>Γενικές κατευθύνσεις σχεδιασμού των ΑΠΣ για μαθητές με νοητική καθυστέρηση</vt:lpstr>
      <vt:lpstr>Γενικές αρχές της εκπαίδευσης </vt:lpstr>
      <vt:lpstr>Γενικές αρχές της εκπαίδευσης</vt:lpstr>
      <vt:lpstr>Γενικές αρχές της εκπαίδευσης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Ioanna Dimitriadou</dc:creator>
  <cp:lastModifiedBy>Ioanna Dimitriadou</cp:lastModifiedBy>
  <cp:revision>27</cp:revision>
  <dcterms:created xsi:type="dcterms:W3CDTF">2015-06-25T18:28:38Z</dcterms:created>
  <dcterms:modified xsi:type="dcterms:W3CDTF">2016-11-13T19:14:03Z</dcterms:modified>
</cp:coreProperties>
</file>