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94" r:id="rId2"/>
    <p:sldId id="257" r:id="rId3"/>
    <p:sldId id="258" r:id="rId4"/>
    <p:sldId id="29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97" r:id="rId16"/>
    <p:sldId id="270" r:id="rId17"/>
    <p:sldId id="271" r:id="rId18"/>
    <p:sldId id="272" r:id="rId19"/>
    <p:sldId id="291" r:id="rId20"/>
    <p:sldId id="29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9" r:id="rId33"/>
    <p:sldId id="284" r:id="rId34"/>
    <p:sldId id="295" r:id="rId35"/>
    <p:sldId id="296" r:id="rId36"/>
    <p:sldId id="285" r:id="rId37"/>
    <p:sldId id="286" r:id="rId38"/>
    <p:sldId id="290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FEADF-29ED-A348-A52E-74208EBFEF75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304B0-4761-C24C-910B-B07947FA7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09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3304B0-4761-C24C-910B-B07947FA722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29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1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5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54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83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8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8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92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2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27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9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2AD40-CF41-094F-AA69-BB6125823A6C}" type="datetimeFigureOut">
              <a:rPr lang="en-US" smtClean="0"/>
              <a:t>06/11/2014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66A75-74A6-9446-8B3F-73C4DD998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67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3708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902" y="1049236"/>
            <a:ext cx="8703763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Ένα αρχείο μπορούμε να το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Διαβάσουμε (</a:t>
            </a:r>
            <a:r>
              <a:rPr lang="en-GB" dirty="0" smtClean="0">
                <a:latin typeface="Arial"/>
                <a:cs typeface="Arial"/>
              </a:rPr>
              <a:t>read)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Τροποποιήσουμε</a:t>
            </a:r>
            <a:r>
              <a:rPr lang="en-GB" dirty="0" smtClean="0">
                <a:latin typeface="Arial"/>
                <a:cs typeface="Arial"/>
              </a:rPr>
              <a:t> (write)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Εκτελέσουμε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αν </a:t>
            </a:r>
            <a:r>
              <a:rPr lang="el-GR" dirty="0">
                <a:latin typeface="Arial"/>
                <a:cs typeface="Arial"/>
              </a:rPr>
              <a:t>είναι πρόγραμμα</a:t>
            </a:r>
            <a:r>
              <a:rPr lang="en-GB" dirty="0" smtClean="0">
                <a:latin typeface="Arial"/>
                <a:cs typeface="Arial"/>
              </a:rPr>
              <a:t> (execute)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μόνο για μια από τις παραπάνω τρεις ενέργειες (διάβασμα, τροποποίηση, εκτέλεση), ή για οποι</a:t>
            </a:r>
            <a:r>
              <a:rPr lang="en-GB" dirty="0" smtClean="0">
                <a:latin typeface="Arial"/>
                <a:cs typeface="Arial"/>
              </a:rPr>
              <a:t>o</a:t>
            </a:r>
            <a:r>
              <a:rPr lang="el-GR" dirty="0" smtClean="0">
                <a:latin typeface="Arial"/>
                <a:cs typeface="Arial"/>
              </a:rPr>
              <a:t>δήποτε συνδυασμό τους.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Linux, </a:t>
            </a:r>
            <a:r>
              <a:rPr lang="el-GR" dirty="0" smtClean="0">
                <a:latin typeface="Arial"/>
                <a:cs typeface="Arial"/>
              </a:rPr>
              <a:t>υπάρχει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), η ομάδα</a:t>
            </a:r>
            <a:r>
              <a:rPr lang="en-GB" dirty="0" smtClean="0">
                <a:latin typeface="Arial"/>
                <a:cs typeface="Arial"/>
              </a:rPr>
              <a:t> (group)</a:t>
            </a:r>
            <a:r>
              <a:rPr lang="el-GR" dirty="0" smtClean="0">
                <a:latin typeface="Arial"/>
                <a:cs typeface="Arial"/>
              </a:rPr>
              <a:t>, οι υπόλοιποι</a:t>
            </a:r>
            <a:r>
              <a:rPr lang="en-GB" dirty="0" smtClean="0">
                <a:latin typeface="Arial"/>
                <a:cs typeface="Arial"/>
              </a:rPr>
              <a:t> (others)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Ένα αρχείο μπορεί να είναι προσβάσιμο για συγκεκριμένες ενέργειες από τον χρήστη και προσβάσιμο για συγκεκριμένες ενέργειες από την ομάδα ή από τους υπόλοιπους. Με αυτό τον τρόπο ελέγχουμε τα δικαιώματα που έχει ο καθένας στο συγκεκριμένο αρχείο.</a:t>
            </a:r>
          </a:p>
          <a:p>
            <a:pPr marL="285750" indent="-285750">
              <a:buFont typeface="Arial"/>
              <a:buChar char="•"/>
            </a:pPr>
            <a:endParaRPr lang="el-GR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–l </a:t>
            </a:r>
            <a:r>
              <a:rPr lang="el-GR" dirty="0" smtClean="0">
                <a:latin typeface="Arial"/>
                <a:cs typeface="Arial"/>
              </a:rPr>
              <a:t>μπορούμε να δούμε τι δικαιώματα έχει ο καθένας πάνω στα αρχεία ενός καταλόγου.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Πρώτα φαίνονται τα δικαιώματα του χρήστη, μετά της ομάδας, μετά των υπολοίπων. Τα δικαιώματα για τον καθένα εμφανίζονται με την σειρά </a:t>
            </a:r>
            <a:r>
              <a:rPr lang="en-GB" dirty="0" smtClean="0">
                <a:latin typeface="Arial"/>
                <a:cs typeface="Arial"/>
              </a:rPr>
              <a:t>read/write/execute</a:t>
            </a:r>
            <a:r>
              <a:rPr lang="el-GR" dirty="0" smtClean="0">
                <a:latin typeface="Arial"/>
                <a:cs typeface="Arial"/>
              </a:rPr>
              <a:t>, χρησιμοποιώντας τα σύμβολα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r w x </a:t>
            </a:r>
            <a:r>
              <a:rPr lang="el-GR" dirty="0" smtClean="0">
                <a:latin typeface="Arial"/>
                <a:cs typeface="Arial"/>
              </a:rPr>
              <a:t>αντίστοιχα</a:t>
            </a:r>
            <a:r>
              <a:rPr lang="en-GB" dirty="0" smtClean="0">
                <a:latin typeface="Arial"/>
                <a:cs typeface="Arial"/>
              </a:rPr>
              <a:t>.</a:t>
            </a:r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698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9804" y="1049236"/>
            <a:ext cx="8413861" cy="5447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Παρακάτω φαίνονται τα δικαιώματα ενός αρχείου στο οποίο όλοι έχουν πρόσβαση και για ανάγνωση και για τροποποίηση και για εκτέλεση.</a:t>
            </a:r>
          </a:p>
          <a:p>
            <a:r>
              <a:rPr lang="en-GB" sz="2400" dirty="0" err="1" smtClean="0">
                <a:latin typeface="Arial"/>
                <a:cs typeface="Arial"/>
              </a:rPr>
              <a:t>rwxrwxrwx</a:t>
            </a:r>
            <a:endParaRPr lang="en-GB" sz="2400" dirty="0" smtClean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 smtClean="0">
                <a:latin typeface="Arial"/>
                <a:cs typeface="Arial"/>
              </a:rPr>
              <a:t>user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έχει πρόσβαση για ανάγνωση, τροποποίηση, εκτέλεση, ενώ οι υπόλοιποι</a:t>
            </a:r>
            <a:r>
              <a:rPr lang="en-GB" dirty="0" smtClean="0">
                <a:latin typeface="Arial"/>
                <a:cs typeface="Arial"/>
              </a:rPr>
              <a:t> (group &amp; others)</a:t>
            </a:r>
            <a:r>
              <a:rPr lang="el-GR" dirty="0" smtClean="0">
                <a:latin typeface="Arial"/>
                <a:cs typeface="Arial"/>
              </a:rPr>
              <a:t> έχουν πρόσβαση μόνο για ανάγνωση</a:t>
            </a:r>
          </a:p>
          <a:p>
            <a:r>
              <a:rPr lang="en-US" sz="2400" dirty="0">
                <a:latin typeface="Arial"/>
                <a:cs typeface="Arial"/>
              </a:rPr>
              <a:t>r</a:t>
            </a:r>
            <a:r>
              <a:rPr lang="en-GB" sz="2400" dirty="0" err="1" smtClean="0">
                <a:latin typeface="Arial"/>
                <a:cs typeface="Arial"/>
              </a:rPr>
              <a:t>wxr</a:t>
            </a:r>
            <a:r>
              <a:rPr lang="en-GB" sz="2400" dirty="0" smtClean="0">
                <a:latin typeface="Arial"/>
                <a:cs typeface="Arial"/>
              </a:rPr>
              <a:t>--r--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Στο παρακάτω αρχείο μόνο ο χρήστης (</a:t>
            </a:r>
            <a:r>
              <a:rPr lang="en-GB" dirty="0">
                <a:latin typeface="Arial"/>
                <a:cs typeface="Arial"/>
              </a:rPr>
              <a:t>user</a:t>
            </a:r>
            <a:r>
              <a:rPr lang="el-GR" dirty="0">
                <a:latin typeface="Arial"/>
                <a:cs typeface="Arial"/>
              </a:rPr>
              <a:t>)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έχει πρόσβαση για ανάγνωση, </a:t>
            </a:r>
            <a:r>
              <a:rPr lang="el-GR" dirty="0" smtClean="0">
                <a:latin typeface="Arial"/>
                <a:cs typeface="Arial"/>
              </a:rPr>
              <a:t>εκτέλεση, </a:t>
            </a:r>
            <a:r>
              <a:rPr lang="el-GR" dirty="0">
                <a:latin typeface="Arial"/>
                <a:cs typeface="Arial"/>
              </a:rPr>
              <a:t>ενώ οι υπόλοιποι</a:t>
            </a:r>
            <a:r>
              <a:rPr lang="en-GB" dirty="0">
                <a:latin typeface="Arial"/>
                <a:cs typeface="Arial"/>
              </a:rPr>
              <a:t> (group &amp; others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δεν </a:t>
            </a:r>
            <a:r>
              <a:rPr lang="el-GR" dirty="0">
                <a:latin typeface="Arial"/>
                <a:cs typeface="Arial"/>
              </a:rPr>
              <a:t>έχουν πρόσβαση </a:t>
            </a:r>
            <a:r>
              <a:rPr lang="el-GR" dirty="0" smtClean="0">
                <a:latin typeface="Arial"/>
                <a:cs typeface="Arial"/>
              </a:rPr>
              <a:t>για τίποτα.</a:t>
            </a:r>
            <a:endParaRPr lang="el-GR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-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Στο παρακάτω αρχείο, τι προσβάσεις υπάρχουν για 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n-GB" dirty="0">
                <a:latin typeface="Arial"/>
                <a:cs typeface="Arial"/>
              </a:rPr>
              <a:t>?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x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>
                <a:latin typeface="Arial"/>
                <a:cs typeface="Arial"/>
              </a:rPr>
              <a:t>w</a:t>
            </a:r>
            <a:r>
              <a:rPr lang="en-GB" sz="2400" dirty="0" smtClean="0">
                <a:latin typeface="Arial"/>
                <a:cs typeface="Arial"/>
              </a:rPr>
              <a:t>-</a:t>
            </a:r>
            <a:r>
              <a:rPr lang="el-GR" sz="2400" dirty="0" smtClean="0">
                <a:latin typeface="Arial"/>
                <a:cs typeface="Arial"/>
              </a:rPr>
              <a:t>-</a:t>
            </a:r>
            <a:r>
              <a:rPr lang="en-GB" sz="2400" dirty="0" smtClean="0">
                <a:latin typeface="Arial"/>
                <a:cs typeface="Arial"/>
              </a:rPr>
              <a:t>-x</a:t>
            </a:r>
          </a:p>
          <a:p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7131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read </a:t>
            </a:r>
            <a:r>
              <a:rPr lang="el-GR" dirty="0" smtClean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4</a:t>
            </a:r>
          </a:p>
          <a:p>
            <a:r>
              <a:rPr lang="el-GR" dirty="0" smtClean="0">
                <a:latin typeface="Arial"/>
                <a:cs typeface="Arial"/>
              </a:rPr>
              <a:t>Το </a:t>
            </a:r>
            <a:r>
              <a:rPr lang="en-GB" dirty="0" smtClean="0">
                <a:latin typeface="Arial"/>
                <a:cs typeface="Arial"/>
              </a:rPr>
              <a:t>write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r>
              <a:rPr lang="en-GB" dirty="0" smtClean="0">
                <a:latin typeface="Arial"/>
                <a:cs typeface="Arial"/>
              </a:rPr>
              <a:t>To execute </a:t>
            </a:r>
            <a:r>
              <a:rPr lang="el-GR" dirty="0" smtClean="0">
                <a:latin typeface="Arial"/>
                <a:cs typeface="Arial"/>
              </a:rPr>
              <a:t>συμβολίζεται με το 1.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read-write </a:t>
            </a:r>
            <a:r>
              <a:rPr lang="el-GR" dirty="0" smtClean="0">
                <a:latin typeface="Arial"/>
                <a:cs typeface="Arial"/>
              </a:rPr>
              <a:t>συμβολίζεται με το 6 (4+2)</a:t>
            </a: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>
                <a:latin typeface="Arial"/>
                <a:cs typeface="Arial"/>
              </a:rPr>
              <a:t>read</a:t>
            </a:r>
            <a:r>
              <a:rPr lang="en-GB" dirty="0" smtClean="0">
                <a:latin typeface="Arial"/>
                <a:cs typeface="Arial"/>
              </a:rPr>
              <a:t>-execute </a:t>
            </a:r>
            <a:r>
              <a:rPr lang="el-GR" dirty="0">
                <a:latin typeface="Arial"/>
                <a:cs typeface="Arial"/>
              </a:rPr>
              <a:t>συμβολίζεται με το </a:t>
            </a:r>
            <a:r>
              <a:rPr lang="en-GB" dirty="0" smtClean="0">
                <a:latin typeface="Arial"/>
                <a:cs typeface="Arial"/>
              </a:rPr>
              <a:t>5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(4</a:t>
            </a:r>
            <a:r>
              <a:rPr lang="el-GR" dirty="0" smtClean="0">
                <a:latin typeface="Arial"/>
                <a:cs typeface="Arial"/>
              </a:rPr>
              <a:t>+</a:t>
            </a:r>
            <a:r>
              <a:rPr lang="en-GB" dirty="0" smtClean="0">
                <a:latin typeface="Arial"/>
                <a:cs typeface="Arial"/>
              </a:rPr>
              <a:t>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Ο συνδυασμός </a:t>
            </a:r>
            <a:r>
              <a:rPr lang="en-GB" dirty="0" smtClean="0">
                <a:latin typeface="Arial"/>
                <a:cs typeface="Arial"/>
              </a:rPr>
              <a:t>write-</a:t>
            </a:r>
            <a:r>
              <a:rPr lang="en-GB" dirty="0">
                <a:latin typeface="Arial"/>
                <a:cs typeface="Arial"/>
              </a:rPr>
              <a:t>execute </a:t>
            </a:r>
            <a:r>
              <a:rPr lang="el-GR" dirty="0" smtClean="0">
                <a:latin typeface="Arial"/>
                <a:cs typeface="Arial"/>
              </a:rPr>
              <a:t>συμβολίζεται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με το ... ????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 συνδυασμός  </a:t>
            </a:r>
            <a:r>
              <a:rPr lang="en-GB" dirty="0" smtClean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συμβολίζεται με το 7 (</a:t>
            </a:r>
            <a:r>
              <a:rPr lang="en-GB" dirty="0" smtClean="0">
                <a:latin typeface="Arial"/>
                <a:cs typeface="Arial"/>
              </a:rPr>
              <a:t>4+2+1</a:t>
            </a:r>
            <a:r>
              <a:rPr lang="el-GR" dirty="0" smtClean="0">
                <a:latin typeface="Arial"/>
                <a:cs typeface="Arial"/>
              </a:rPr>
              <a:t>)</a:t>
            </a:r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Άρα 3 νούμερα αρκούν για τα δικαιώματα του χρήστη, του </a:t>
            </a:r>
            <a:r>
              <a:rPr lang="en-GB" dirty="0" smtClean="0">
                <a:latin typeface="Arial"/>
                <a:cs typeface="Arial"/>
              </a:rPr>
              <a:t>group, </a:t>
            </a:r>
            <a:r>
              <a:rPr lang="el-GR" dirty="0" smtClean="0">
                <a:latin typeface="Arial"/>
                <a:cs typeface="Arial"/>
              </a:rPr>
              <a:t>των υπολοίπων.</a:t>
            </a:r>
          </a:p>
          <a:p>
            <a:r>
              <a:rPr lang="el-GR" dirty="0" smtClean="0">
                <a:latin typeface="Arial"/>
                <a:cs typeface="Arial"/>
              </a:rPr>
              <a:t>Το νούμερο </a:t>
            </a:r>
            <a:r>
              <a:rPr lang="en-GB" dirty="0" smtClean="0">
                <a:latin typeface="Arial"/>
                <a:cs typeface="Arial"/>
              </a:rPr>
              <a:t>777 </a:t>
            </a:r>
            <a:r>
              <a:rPr lang="el-GR" dirty="0" smtClean="0">
                <a:latin typeface="Arial"/>
                <a:cs typeface="Arial"/>
              </a:rPr>
              <a:t>σημαίνει ότι και οι τρε</a:t>
            </a:r>
            <a:r>
              <a:rPr lang="el-GR" dirty="0">
                <a:latin typeface="Arial"/>
                <a:cs typeface="Arial"/>
              </a:rPr>
              <a:t>ι</a:t>
            </a:r>
            <a:r>
              <a:rPr lang="el-GR" dirty="0" smtClean="0">
                <a:latin typeface="Arial"/>
                <a:cs typeface="Arial"/>
              </a:rPr>
              <a:t>ς (</a:t>
            </a:r>
            <a:r>
              <a:rPr lang="en-GB" dirty="0" smtClean="0">
                <a:latin typeface="Arial"/>
                <a:cs typeface="Arial"/>
              </a:rPr>
              <a:t>user/group/other</a:t>
            </a:r>
            <a:r>
              <a:rPr lang="el-GR" dirty="0" smtClean="0">
                <a:latin typeface="Arial"/>
                <a:cs typeface="Arial"/>
              </a:rPr>
              <a:t>)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έχουν όλα τα δικαιώματα (</a:t>
            </a:r>
            <a:r>
              <a:rPr lang="en-GB" dirty="0">
                <a:latin typeface="Arial"/>
                <a:cs typeface="Arial"/>
              </a:rPr>
              <a:t>read-write-execute </a:t>
            </a:r>
            <a:r>
              <a:rPr lang="el-GR" dirty="0" smtClean="0">
                <a:latin typeface="Arial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6508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Δικαιώματα αρχείων και καταλόγων</a:t>
            </a:r>
            <a:r>
              <a:rPr lang="en-GB" sz="2800" dirty="0" smtClean="0">
                <a:latin typeface="Arial"/>
                <a:cs typeface="Arial"/>
              </a:rPr>
              <a:t> - </a:t>
            </a:r>
            <a:r>
              <a:rPr lang="en-GB" sz="2800" dirty="0" err="1" smtClean="0">
                <a:latin typeface="Arial"/>
                <a:cs typeface="Arial"/>
              </a:rPr>
              <a:t>chmod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11176"/>
            <a:ext cx="8786592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l-GR" dirty="0" smtClean="0">
                <a:latin typeface="Arial"/>
                <a:cs typeface="Arial"/>
              </a:rPr>
              <a:t> μπορούμε να τροποποιήσουμε τα δικαιώματα σε ένα αρχείο.</a:t>
            </a:r>
          </a:p>
          <a:p>
            <a:endParaRPr lang="el-GR" sz="2400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το αρχείο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να είναι προσβάσιμο μόνο για ανάγνωση μόνο σε εμάς ως χρήστη.</a:t>
            </a:r>
            <a:endParaRPr lang="el-GR" sz="2400" dirty="0">
              <a:latin typeface="Arial"/>
              <a:cs typeface="Arial"/>
            </a:endParaRPr>
          </a:p>
          <a:p>
            <a:r>
              <a:rPr lang="en-GB" sz="2400" dirty="0" smtClean="0">
                <a:latin typeface="Arial"/>
                <a:cs typeface="Arial"/>
              </a:rPr>
              <a:t>r--------</a:t>
            </a:r>
            <a:endParaRPr lang="en-GB" sz="2400" dirty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Οπότε,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hmod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400 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Προσπαθήστε τώρα να γράψετε κάποιο όνομα μέσα στο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όπως κάνατε πριν.</a:t>
            </a:r>
          </a:p>
          <a:p>
            <a:r>
              <a:rPr lang="el-GR" dirty="0" smtClean="0">
                <a:latin typeface="Arial"/>
                <a:cs typeface="Arial"/>
              </a:rPr>
              <a:t>Σας το επιτρέπει το σύστημα?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Αλλάξτε τα δικαιώματα του </a:t>
            </a:r>
            <a:r>
              <a:rPr lang="en-GB" dirty="0" smtClean="0">
                <a:latin typeface="Arial"/>
                <a:cs typeface="Arial"/>
              </a:rPr>
              <a:t>file1r </a:t>
            </a:r>
            <a:r>
              <a:rPr lang="el-GR" dirty="0" smtClean="0">
                <a:latin typeface="Arial"/>
                <a:cs typeface="Arial"/>
              </a:rPr>
              <a:t>σε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latin typeface="Arial"/>
                <a:cs typeface="Arial"/>
              </a:rPr>
              <a:t>rw</a:t>
            </a:r>
            <a:r>
              <a:rPr lang="en-GB" dirty="0" smtClean="0">
                <a:latin typeface="Arial"/>
                <a:cs typeface="Arial"/>
              </a:rPr>
              <a:t>-------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Ποιό νούμερο χρειάζεστε στο </a:t>
            </a:r>
            <a:r>
              <a:rPr lang="en-GB" dirty="0" err="1" smtClean="0">
                <a:latin typeface="Arial"/>
                <a:cs typeface="Arial"/>
              </a:rPr>
              <a:t>chmod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r>
              <a:rPr lang="el-GR" dirty="0" smtClean="0">
                <a:latin typeface="Arial"/>
                <a:cs typeface="Arial"/>
              </a:rPr>
              <a:t>Αφού αλλάξατε τα δικαιώματα, μπορείτε </a:t>
            </a:r>
            <a:r>
              <a:rPr lang="el-GR" dirty="0">
                <a:latin typeface="Arial"/>
                <a:cs typeface="Arial"/>
              </a:rPr>
              <a:t>να γράψετε κάποιο όνομα μέσα στο </a:t>
            </a:r>
            <a:r>
              <a:rPr lang="en-GB" dirty="0">
                <a:latin typeface="Arial"/>
                <a:cs typeface="Arial"/>
              </a:rPr>
              <a:t>file1r </a:t>
            </a:r>
            <a:r>
              <a:rPr lang="el-GR" dirty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cat</a:t>
            </a:r>
            <a:r>
              <a:rPr lang="el-GR" dirty="0" smtClean="0">
                <a:latin typeface="Arial"/>
                <a:cs typeface="Arial"/>
              </a:rPr>
              <a:t>?</a:t>
            </a:r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67336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wc</a:t>
            </a:r>
            <a:r>
              <a:rPr lang="en-GB" sz="2800" dirty="0" smtClean="0">
                <a:latin typeface="Arial"/>
                <a:cs typeface="Arial"/>
              </a:rPr>
              <a:t> (word count)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latin typeface="Arial"/>
                <a:cs typeface="Arial"/>
              </a:rPr>
              <a:t>wc</a:t>
            </a:r>
            <a:r>
              <a:rPr lang="en-GB" dirty="0" smtClean="0">
                <a:latin typeface="Arial"/>
                <a:cs typeface="Arial"/>
              </a:rPr>
              <a:t> (word count) </a:t>
            </a:r>
            <a:r>
              <a:rPr lang="el-GR" dirty="0" smtClean="0">
                <a:latin typeface="Arial"/>
                <a:cs typeface="Arial"/>
              </a:rPr>
              <a:t>μπορούμε να μετρήσουμε τον αριθμό των γραμμών ή των λέξεων ή των χαρακτήρων σε ένα αρχείο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μετρήσουμε τις γραμμές, λέξεις, χαρακτήρες του αρχείου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ταυτόχρονα 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</a:t>
            </a:r>
            <a:r>
              <a:rPr lang="el-GR" dirty="0" smtClean="0">
                <a:latin typeface="Arial"/>
                <a:cs typeface="Arial"/>
              </a:rPr>
              <a:t>μόνο τις γραμμές</a:t>
            </a:r>
            <a:r>
              <a:rPr lang="en-GB" dirty="0" smtClean="0">
                <a:latin typeface="Arial"/>
                <a:cs typeface="Arial"/>
              </a:rPr>
              <a:t> (lines)</a:t>
            </a:r>
            <a:r>
              <a:rPr lang="el-GR" dirty="0" smtClean="0">
                <a:latin typeface="Arial"/>
                <a:cs typeface="Arial"/>
              </a:rPr>
              <a:t>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c –l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τις </a:t>
            </a:r>
            <a:r>
              <a:rPr lang="el-GR" dirty="0" smtClean="0">
                <a:latin typeface="Arial"/>
                <a:cs typeface="Arial"/>
              </a:rPr>
              <a:t>λέξεις</a:t>
            </a:r>
            <a:r>
              <a:rPr lang="en-GB" dirty="0" smtClean="0">
                <a:latin typeface="Arial"/>
                <a:cs typeface="Arial"/>
              </a:rPr>
              <a:t> (words)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dirty="0">
                <a:latin typeface="Arial"/>
                <a:cs typeface="Arial"/>
              </a:rPr>
              <a:t>του 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εκτελούμε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–w file1r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</a:t>
            </a:r>
            <a:r>
              <a:rPr lang="el-GR" dirty="0">
                <a:latin typeface="Arial"/>
                <a:cs typeface="Arial"/>
              </a:rPr>
              <a:t>μετρήσουμε μόνο </a:t>
            </a:r>
            <a:r>
              <a:rPr lang="el-GR" dirty="0" smtClean="0">
                <a:latin typeface="Arial"/>
                <a:cs typeface="Arial"/>
              </a:rPr>
              <a:t>τους χαρακτήρες</a:t>
            </a:r>
            <a:r>
              <a:rPr lang="en-GB" dirty="0" smtClean="0">
                <a:latin typeface="Arial"/>
                <a:cs typeface="Arial"/>
              </a:rPr>
              <a:t> (characters)</a:t>
            </a:r>
            <a:r>
              <a:rPr lang="el-GR" dirty="0" smtClean="0">
                <a:latin typeface="Arial"/>
                <a:cs typeface="Arial"/>
              </a:rPr>
              <a:t> του </a:t>
            </a:r>
            <a:r>
              <a:rPr lang="el-GR" dirty="0">
                <a:latin typeface="Arial"/>
                <a:cs typeface="Arial"/>
              </a:rPr>
              <a:t>αρχείου </a:t>
            </a:r>
            <a:r>
              <a:rPr lang="en-GB" dirty="0">
                <a:latin typeface="Arial"/>
                <a:cs typeface="Arial"/>
              </a:rPr>
              <a:t>file1r</a:t>
            </a:r>
            <a:r>
              <a:rPr lang="el-GR" dirty="0">
                <a:latin typeface="Arial"/>
                <a:cs typeface="Arial"/>
              </a:rPr>
              <a:t> εκτελούμε</a:t>
            </a:r>
            <a:r>
              <a:rPr lang="en-GB" dirty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wc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–c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file1r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8658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latin typeface="Arial"/>
                <a:cs typeface="Arial"/>
              </a:rPr>
              <a:t>d</a:t>
            </a:r>
            <a:r>
              <a:rPr lang="en-GB" sz="2800" dirty="0" smtClean="0">
                <a:latin typeface="Arial"/>
                <a:cs typeface="Arial"/>
              </a:rPr>
              <a:t>u: </a:t>
            </a:r>
            <a:r>
              <a:rPr lang="el-GR" sz="2800" dirty="0" smtClean="0">
                <a:latin typeface="Arial"/>
                <a:cs typeface="Arial"/>
              </a:rPr>
              <a:t>Υπολογισμός μεγέθους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εντολή </a:t>
            </a:r>
            <a:r>
              <a:rPr lang="en-GB" sz="1800" dirty="0" smtClean="0">
                <a:latin typeface="Arial"/>
                <a:cs typeface="Arial"/>
              </a:rPr>
              <a:t>du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disk usage</a:t>
            </a:r>
            <a:r>
              <a:rPr lang="el-GR" sz="1800" dirty="0" smtClean="0">
                <a:latin typeface="Arial"/>
                <a:cs typeface="Arial"/>
              </a:rPr>
              <a:t> μπορούμε να μετρήσουμε το μέγεθος αρχείων ή καταλόγων μαζί με τους υποκατάλογούς τους.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γίνει η μέτρηση σε </a:t>
            </a:r>
            <a:r>
              <a:rPr lang="en-GB" sz="1800" dirty="0" smtClean="0">
                <a:latin typeface="Arial"/>
                <a:cs typeface="Arial"/>
              </a:rPr>
              <a:t>megabytes </a:t>
            </a:r>
            <a:r>
              <a:rPr lang="el-GR" sz="1800" dirty="0" smtClean="0">
                <a:latin typeface="Arial"/>
                <a:cs typeface="Arial"/>
              </a:rPr>
              <a:t>χρησιμοποιούμε την παράμετρο –</a:t>
            </a:r>
            <a:r>
              <a:rPr lang="en-GB" sz="1800" dirty="0" smtClean="0">
                <a:latin typeface="Arial"/>
                <a:cs typeface="Arial"/>
              </a:rPr>
              <a:t>m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την παρακάτω εντολή μετρούμε πόσο χώρο (σε </a:t>
            </a:r>
            <a:r>
              <a:rPr lang="en-GB" sz="1800" dirty="0" smtClean="0">
                <a:latin typeface="Arial"/>
                <a:cs typeface="Arial"/>
              </a:rPr>
              <a:t>megabytes</a:t>
            </a:r>
            <a:r>
              <a:rPr lang="el-GR" sz="1800" dirty="0" smtClean="0">
                <a:latin typeface="Arial"/>
                <a:cs typeface="Arial"/>
              </a:rPr>
              <a:t>) καταλαμβάνει ο κατάλογος </a:t>
            </a:r>
            <a:r>
              <a:rPr lang="en-GB" sz="1800" dirty="0" smtClean="0">
                <a:latin typeface="Arial"/>
                <a:cs typeface="Arial"/>
              </a:rPr>
              <a:t>Desktop </a:t>
            </a:r>
            <a:r>
              <a:rPr lang="el-GR" sz="1800" dirty="0" smtClean="0">
                <a:latin typeface="Arial"/>
                <a:cs typeface="Arial"/>
              </a:rPr>
              <a:t>μαζί με τους υποκαταλόγους του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–m Desktop</a:t>
            </a:r>
            <a:endParaRPr 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5121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 την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μπορούμε να τακτοποιήσουμε τις γραμμές ενός αρχείου αλφαβητικά.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file1 &gt; file1_sorted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180710" y="2718326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900574" y="3576397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4924316" y="2617902"/>
            <a:ext cx="2228900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42664" y="2853826"/>
            <a:ext cx="11342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394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smtClean="0">
                <a:latin typeface="Arial"/>
                <a:cs typeface="Arial"/>
              </a:rPr>
              <a:t>sort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εντολή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δούλεψε και μας έδειξε στο </a:t>
            </a:r>
            <a:r>
              <a:rPr lang="en-GB" dirty="0" smtClean="0">
                <a:latin typeface="Arial"/>
                <a:cs typeface="Arial"/>
              </a:rPr>
              <a:t>terminal </a:t>
            </a:r>
            <a:r>
              <a:rPr lang="el-GR" dirty="0" smtClean="0">
                <a:latin typeface="Arial"/>
                <a:cs typeface="Arial"/>
              </a:rPr>
              <a:t>τα αποτελέσματά της πάνω στο αρχείο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χωρίς όμως να το πειράξει.</a:t>
            </a:r>
          </a:p>
          <a:p>
            <a:r>
              <a:rPr lang="el-GR" dirty="0" smtClean="0">
                <a:latin typeface="Arial"/>
                <a:cs typeface="Arial"/>
              </a:rPr>
              <a:t>Αν θέλουμε να σωθούν τα αποτελέσματα του </a:t>
            </a:r>
            <a:r>
              <a:rPr lang="en-GB" dirty="0" smtClean="0">
                <a:latin typeface="Arial"/>
                <a:cs typeface="Arial"/>
              </a:rPr>
              <a:t>sort </a:t>
            </a:r>
            <a:r>
              <a:rPr lang="el-GR" dirty="0" smtClean="0">
                <a:latin typeface="Arial"/>
                <a:cs typeface="Arial"/>
              </a:rPr>
              <a:t>πάνω στον </a:t>
            </a:r>
            <a:r>
              <a:rPr lang="en-GB" dirty="0" err="1" smtClean="0">
                <a:latin typeface="Arial"/>
                <a:cs typeface="Arial"/>
              </a:rPr>
              <a:t>file_unsorted</a:t>
            </a:r>
            <a:r>
              <a:rPr lang="el-GR" dirty="0" smtClean="0">
                <a:latin typeface="Arial"/>
                <a:cs typeface="Arial"/>
              </a:rPr>
              <a:t> πρέπει να τα κατευθύνουμε σε ένα νέο αρχείο με κάποιο όνομα, π.χ. </a:t>
            </a:r>
            <a:r>
              <a:rPr lang="en-US" dirty="0" smtClean="0">
                <a:latin typeface="Arial"/>
                <a:cs typeface="Arial"/>
              </a:rPr>
              <a:t>f</a:t>
            </a:r>
            <a:r>
              <a:rPr lang="en-GB" dirty="0" err="1" smtClean="0">
                <a:latin typeface="Arial"/>
                <a:cs typeface="Arial"/>
              </a:rPr>
              <a:t>ile_sorted</a:t>
            </a:r>
            <a:r>
              <a:rPr lang="en-GB" dirty="0" smtClean="0">
                <a:latin typeface="Arial"/>
                <a:cs typeface="Arial"/>
              </a:rPr>
              <a:t>. </a:t>
            </a:r>
            <a:r>
              <a:rPr lang="el-GR" dirty="0" smtClean="0">
                <a:latin typeface="Arial"/>
                <a:cs typeface="Arial"/>
              </a:rPr>
              <a:t>Πρέπει να εκτελέσουμε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180710" y="3920320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900574" y="4778391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lded Corner 5"/>
          <p:cNvSpPr/>
          <p:nvPr/>
        </p:nvSpPr>
        <p:spPr>
          <a:xfrm>
            <a:off x="4950772" y="3930182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3658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να διαγράψουμε επαναλαμβανόμενες γραμμές μέσα σε ένα αρχείο. Πρέπει όμως να έχει προηγηθεί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του αρχείου.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είχαμε 6 γραμμές,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 μία επανάληψη (1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maria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στις γραμμές 2 &amp; 6.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Διαγράφηκε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Διαγράφηκε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6461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file_unsorted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Διαγράφηκε η επαναλαμβανόμενη γραμμή?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25205" y="2786319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45069" y="3644390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/>
          <p:cNvSpPr/>
          <p:nvPr/>
        </p:nvSpPr>
        <p:spPr>
          <a:xfrm>
            <a:off x="4872480" y="2692230"/>
            <a:ext cx="2228900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90828" y="2928154"/>
            <a:ext cx="11342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5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1 </a:t>
            </a:r>
            <a:r>
              <a:rPr lang="en-GB" dirty="0" err="1" smtClean="0">
                <a:latin typeface="Arial"/>
                <a:cs typeface="Arial"/>
              </a:rPr>
              <a:t>maria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4 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2 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3 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1 </a:t>
            </a:r>
            <a:r>
              <a:rPr lang="en-GB" dirty="0" err="1" smtClean="0">
                <a:latin typeface="Arial"/>
                <a:cs typeface="Arial"/>
              </a:rPr>
              <a:t>maria</a:t>
            </a:r>
            <a:endParaRPr lang="en-GB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46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7673"/>
            <a:ext cx="7772400" cy="2967789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br>
              <a:rPr lang="en-GB" dirty="0" smtClean="0">
                <a:latin typeface="Arial"/>
                <a:cs typeface="Arial"/>
              </a:rPr>
            </a:br>
            <a:endParaRPr lang="en-US" sz="2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628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εντολή </a:t>
            </a:r>
            <a:r>
              <a:rPr lang="en-GB" sz="2800" dirty="0" err="1" smtClean="0">
                <a:latin typeface="Arial"/>
                <a:cs typeface="Arial"/>
              </a:rPr>
              <a:t>uniq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942784"/>
            <a:ext cx="8786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Διαγράφηκε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επαναλαμβανόμενη γραμμή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?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032052" y="2151379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1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maria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2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giannis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3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anna</a:t>
            </a:r>
            <a:endParaRPr lang="el-GR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4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giorgos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5 </a:t>
            </a:r>
            <a:r>
              <a:rPr lang="en-GB" dirty="0" err="1" smtClean="0">
                <a:solidFill>
                  <a:schemeClr val="bg1"/>
                </a:solidFill>
                <a:latin typeface="Arial"/>
                <a:cs typeface="Arial"/>
              </a:rPr>
              <a:t>eleni</a:t>
            </a:r>
            <a:endParaRPr lang="en-GB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751916" y="3009450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4879327" y="2057290"/>
            <a:ext cx="1982685" cy="2241333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7675" y="2435752"/>
            <a:ext cx="113425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1 </a:t>
            </a:r>
            <a:r>
              <a:rPr lang="en-GB" dirty="0" err="1" smtClean="0">
                <a:latin typeface="Arial"/>
                <a:cs typeface="Arial"/>
              </a:rPr>
              <a:t>maria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2 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3 </a:t>
            </a:r>
            <a:r>
              <a:rPr lang="en-GB" dirty="0" err="1" smtClean="0">
                <a:latin typeface="Arial"/>
                <a:cs typeface="Arial"/>
              </a:rPr>
              <a:t>anna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4 </a:t>
            </a:r>
            <a:r>
              <a:rPr lang="en-GB" dirty="0" err="1" smtClean="0">
                <a:latin typeface="Arial"/>
                <a:cs typeface="Arial"/>
              </a:rPr>
              <a:t>giorgos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5 </a:t>
            </a:r>
            <a:r>
              <a:rPr lang="en-GB" dirty="0" err="1" smtClean="0">
                <a:latin typeface="Arial"/>
                <a:cs typeface="Arial"/>
              </a:rPr>
              <a:t>eleni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0479" y="5515172"/>
            <a:ext cx="85892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θέλουμε να σώσουμε τα αποτελέσματα του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,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πρέπει να τα κατευθύνουμε σε κάποιο φάκελο.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Εκτελέστε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001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Η χρήση των </a:t>
            </a:r>
            <a:r>
              <a:rPr lang="en-GB" sz="2800" dirty="0" smtClean="0">
                <a:latin typeface="Arial"/>
                <a:cs typeface="Arial"/>
              </a:rPr>
              <a:t>pipes </a:t>
            </a:r>
            <a:r>
              <a:rPr lang="el-GR" sz="2800" dirty="0">
                <a:latin typeface="Arial"/>
                <a:cs typeface="Arial"/>
              </a:rPr>
              <a:t>|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7074" y="1214902"/>
            <a:ext cx="8786592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προηγούμενο παράδειγμα θέλαμε να διαγράψουμε όποιες επαναλαμβανόμενες γραμμές υπήρχαν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Αυτό έγινε με δύο εντολές. 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Πρώτα κάναμε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σώσαμε τα αποτελέσματα σε ένα άλλο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Μετά χρησιμοποιήσαμε ως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input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στην εντολή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τα αποτελέσματα σώθηκαν στο αρχείο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Δηλαδή, εκτελέσαμε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ort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file_sorted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Με την χρήση των </a:t>
            </a:r>
            <a:r>
              <a:rPr lang="en-GB" dirty="0" smtClean="0">
                <a:latin typeface="Arial"/>
                <a:cs typeface="Arial"/>
              </a:rPr>
              <a:t>pipes (</a:t>
            </a:r>
            <a:r>
              <a:rPr lang="el-GR" dirty="0" smtClean="0">
                <a:latin typeface="Arial"/>
                <a:cs typeface="Arial"/>
              </a:rPr>
              <a:t>|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 μπορούμε να καναλιζάρουμε τα αποτελέσματα (</a:t>
            </a:r>
            <a:r>
              <a:rPr lang="en-GB" dirty="0" smtClean="0">
                <a:latin typeface="Arial"/>
                <a:cs typeface="Arial"/>
              </a:rPr>
              <a:t>output</a:t>
            </a:r>
            <a:r>
              <a:rPr lang="el-GR" dirty="0" smtClean="0">
                <a:latin typeface="Arial"/>
                <a:cs typeface="Arial"/>
              </a:rPr>
              <a:t>) μιας εντολής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ως </a:t>
            </a:r>
            <a:r>
              <a:rPr lang="en-GB" dirty="0" smtClean="0">
                <a:latin typeface="Arial"/>
                <a:cs typeface="Arial"/>
              </a:rPr>
              <a:t>input </a:t>
            </a:r>
            <a:r>
              <a:rPr lang="el-GR" dirty="0" smtClean="0">
                <a:latin typeface="Arial"/>
                <a:cs typeface="Arial"/>
              </a:rPr>
              <a:t>σε μια άλλη εντολή. Έτσι, αντί για τις παραπάνω 2 εντολές και την δημιουργία του ενδιάμεσου αρχείου </a:t>
            </a:r>
            <a:r>
              <a:rPr lang="en-GB" dirty="0" err="1" smtClean="0">
                <a:latin typeface="Arial"/>
                <a:cs typeface="Arial"/>
              </a:rPr>
              <a:t>file_sorted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μπορούμε να κάνουμε το ίδιο με μια εντολή ως εξής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sort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file_unsorted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|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uniq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&gt; 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file_uniq</a:t>
            </a:r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7813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059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2633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5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/>
                <a:cs typeface="Arial"/>
              </a:rPr>
              <a:t>vi editor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vidiagra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2151"/>
            <a:ext cx="4287769" cy="39815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87769" y="1055743"/>
            <a:ext cx="4572000" cy="50783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γράψουμε κάτι μέσα στο αρχείο ή να τροποποιήσουμε το κείμενο, πρέπει να βρισκόμαστε στο </a:t>
            </a:r>
            <a:r>
              <a:rPr lang="en-GB" dirty="0" smtClean="0">
                <a:latin typeface="Arial"/>
                <a:cs typeface="Arial"/>
              </a:rPr>
              <a:t>INSERT MODE.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τροποποιήσουμε κάτι στο κείμενο ή να κινηθούμε σε κάποια γραμμή, πρέπει να βρισκόμαστε στο </a:t>
            </a:r>
            <a:r>
              <a:rPr lang="en-GB" dirty="0" smtClean="0">
                <a:latin typeface="Arial"/>
                <a:cs typeface="Arial"/>
              </a:rPr>
              <a:t>COMMAND MODE.</a:t>
            </a:r>
          </a:p>
          <a:p>
            <a:pPr marL="285750" indent="-285750">
              <a:buFont typeface="Arial"/>
              <a:buChar char="•"/>
            </a:pP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Για να σώσουμε ή όχι το κείμενο,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πρέπει να βρισκόμαστε στο </a:t>
            </a:r>
            <a:r>
              <a:rPr lang="en-GB" dirty="0" smtClean="0">
                <a:latin typeface="Arial"/>
                <a:cs typeface="Arial"/>
              </a:rPr>
              <a:t>LAST LINE MODE.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Μετακινούμαστε από το ένα </a:t>
            </a:r>
            <a:r>
              <a:rPr lang="en-GB" dirty="0" smtClean="0">
                <a:latin typeface="Arial"/>
                <a:cs typeface="Arial"/>
              </a:rPr>
              <a:t>MODE </a:t>
            </a:r>
            <a:r>
              <a:rPr lang="el-GR" dirty="0" smtClean="0">
                <a:latin typeface="Arial"/>
                <a:cs typeface="Arial"/>
              </a:rPr>
              <a:t>στο άλλο μέσω του </a:t>
            </a:r>
            <a:endParaRPr lang="en-GB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ENTER, 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ESC,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SHIFT :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A, a, I, I, O, o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75050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vi editor</a:t>
            </a:r>
            <a:r>
              <a:rPr lang="el-GR" sz="2800" dirty="0" smtClean="0">
                <a:latin typeface="Arial"/>
                <a:cs typeface="Arial"/>
              </a:rPr>
              <a:t/>
            </a:r>
            <a:br>
              <a:rPr lang="el-GR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Άσκηση 1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Δημιουργία ενός νέου αρχείου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Από το τερματικό, που βρίσκομαι στο </a:t>
            </a:r>
            <a:r>
              <a:rPr lang="en-GB" sz="1800" dirty="0" smtClean="0">
                <a:latin typeface="Arial"/>
                <a:cs typeface="Arial"/>
              </a:rPr>
              <a:t>directory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Desktop, </a:t>
            </a:r>
            <a:r>
              <a:rPr lang="el-GR" sz="1800" dirty="0" smtClean="0">
                <a:latin typeface="Arial"/>
                <a:cs typeface="Arial"/>
              </a:rPr>
              <a:t>δημιουργώ το αρχείο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(και πατώ </a:t>
            </a:r>
            <a:r>
              <a:rPr lang="en-GB" sz="1800" dirty="0" smtClean="0">
                <a:latin typeface="Arial"/>
                <a:cs typeface="Arial"/>
              </a:rPr>
              <a:t>ENTER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r>
              <a:rPr lang="el-GR" sz="1800" dirty="0" smtClean="0">
                <a:latin typeface="Arial"/>
                <a:cs typeface="Arial"/>
              </a:rPr>
              <a:t>Εμφανίζεται ένα άδειο αρχείο.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Μπαίνω στο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πατώντας το πλήκτρο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μπορώ να γράψω ότι θέλω. Πάω σε καινούργια σειρά με το </a:t>
            </a:r>
            <a:r>
              <a:rPr lang="en-GB" sz="1800" dirty="0" smtClean="0">
                <a:latin typeface="Arial"/>
                <a:cs typeface="Arial"/>
              </a:rPr>
              <a:t>ENTER. </a:t>
            </a:r>
            <a:r>
              <a:rPr lang="el-GR" sz="1800" dirty="0" smtClean="0">
                <a:latin typeface="Arial"/>
                <a:cs typeface="Arial"/>
              </a:rPr>
              <a:t>Γράφω πάλι κάτι.</a:t>
            </a:r>
          </a:p>
          <a:p>
            <a:r>
              <a:rPr lang="el-GR" sz="1800" dirty="0" smtClean="0">
                <a:latin typeface="Arial"/>
                <a:cs typeface="Arial"/>
              </a:rPr>
              <a:t>Τώρα θέλω να σώσω αυτό που έγραψα στο αρχείο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και να τερματίσω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Μπαίνω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με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: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Πληκτρολογώ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wq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write quit) </a:t>
            </a:r>
            <a:r>
              <a:rPr lang="el-GR" sz="1800" dirty="0" smtClean="0">
                <a:latin typeface="Arial"/>
                <a:cs typeface="Arial"/>
              </a:rPr>
              <a:t>και πατώ </a:t>
            </a:r>
            <a:r>
              <a:rPr lang="en-GB" sz="1800" dirty="0" smtClean="0">
                <a:latin typeface="Arial"/>
                <a:cs typeface="Arial"/>
              </a:rPr>
              <a:t>ENTER.</a:t>
            </a:r>
          </a:p>
        </p:txBody>
      </p:sp>
    </p:spTree>
    <p:extLst>
      <p:ext uri="{BB962C8B-B14F-4D97-AF65-F5344CB8AC3E}">
        <p14:creationId xmlns:p14="http://schemas.microsoft.com/office/powerpoint/2010/main" val="4234218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 smtClean="0">
                <a:latin typeface="Arial"/>
                <a:cs typeface="Arial"/>
              </a:rPr>
              <a:t>Διαγραφή δεδομένων ενός αρχείου μέσω του </a:t>
            </a:r>
            <a:r>
              <a:rPr lang="en-GB" sz="2800" dirty="0" smtClean="0">
                <a:latin typeface="Arial"/>
                <a:cs typeface="Arial"/>
              </a:rPr>
              <a:t>INSERT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Ανοίγω πάλι το προηγούμενο αρχείο</a:t>
            </a:r>
            <a:r>
              <a:rPr lang="en-GB" sz="1800" dirty="0" smtClean="0">
                <a:latin typeface="Arial"/>
                <a:cs typeface="Arial"/>
              </a:rPr>
              <a:t> (test1)</a:t>
            </a:r>
            <a:r>
              <a:rPr lang="el-GR" sz="1800" dirty="0" smtClean="0">
                <a:latin typeface="Arial"/>
                <a:cs typeface="Arial"/>
              </a:rPr>
              <a:t> με το </a:t>
            </a:r>
            <a:r>
              <a:rPr lang="en-GB" sz="1800" dirty="0" smtClean="0">
                <a:latin typeface="Arial"/>
                <a:cs typeface="Arial"/>
              </a:rPr>
              <a:t>vi editor.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vi test1</a:t>
            </a:r>
          </a:p>
          <a:p>
            <a:r>
              <a:rPr lang="el-GR" sz="1800" dirty="0" smtClean="0">
                <a:latin typeface="Arial"/>
                <a:cs typeface="Arial"/>
              </a:rPr>
              <a:t>Θέλω να σβήσω ότι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δεδομένα έχει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Μπορώ να σβήσω τα προηγούμενα δεδομένα είτε μέσα από το </a:t>
            </a:r>
            <a:r>
              <a:rPr lang="en-GB" sz="1800" dirty="0" smtClean="0">
                <a:latin typeface="Arial"/>
                <a:cs typeface="Arial"/>
              </a:rPr>
              <a:t>COMMAND MODE </a:t>
            </a:r>
            <a:r>
              <a:rPr lang="el-GR" sz="1800" dirty="0" smtClean="0">
                <a:latin typeface="Arial"/>
                <a:cs typeface="Arial"/>
              </a:rPr>
              <a:t>είτε μέσα από το </a:t>
            </a:r>
            <a:r>
              <a:rPr lang="en-GB" sz="1800" dirty="0" smtClean="0">
                <a:latin typeface="Arial"/>
                <a:cs typeface="Arial"/>
              </a:rPr>
              <a:t>INSERT MODE.</a:t>
            </a:r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μπω στο </a:t>
            </a:r>
            <a:r>
              <a:rPr lang="en-GB" sz="1800" dirty="0" smtClean="0">
                <a:latin typeface="Arial"/>
                <a:cs typeface="Arial"/>
              </a:rPr>
              <a:t>INSERT MODE </a:t>
            </a:r>
            <a:r>
              <a:rPr lang="el-GR" sz="1800" dirty="0" smtClean="0">
                <a:latin typeface="Arial"/>
                <a:cs typeface="Arial"/>
              </a:rPr>
              <a:t>σβήνω τα δεδομένα με το </a:t>
            </a:r>
            <a:r>
              <a:rPr lang="en-GB" sz="1800" dirty="0" smtClean="0">
                <a:latin typeface="Arial"/>
                <a:cs typeface="Arial"/>
              </a:rPr>
              <a:t>DELETE. </a:t>
            </a:r>
            <a:r>
              <a:rPr lang="el-GR" sz="1800" dirty="0" smtClean="0">
                <a:latin typeface="Arial"/>
                <a:cs typeface="Arial"/>
              </a:rPr>
              <a:t>Πάω τον  κέρσορα στο τέλος της τελευταίας γραμμής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με τα βελάκια στο πληκτρολόγιο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αρχίζω να σβήνω. Εκτελέστε το.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Όταν σβήσετε όλα τα δεδομένα, τερματίστε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όμως να έχετε αποθηκεύσει τις αλλαγές που κάνατε, γιατί θα τις επαναλάβετε στη συνέχεια μέσα από το </a:t>
            </a:r>
            <a:r>
              <a:rPr lang="en-GB" sz="1800" dirty="0" smtClean="0">
                <a:latin typeface="Arial"/>
                <a:cs typeface="Arial"/>
              </a:rPr>
              <a:t>COMMAND MODE. </a:t>
            </a:r>
            <a:r>
              <a:rPr lang="el-GR" sz="1800" dirty="0" smtClean="0">
                <a:latin typeface="Arial"/>
                <a:cs typeface="Arial"/>
              </a:rPr>
              <a:t>Για να τερματιστεί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χωρίς να έχουν αποθηκευθεί οι αλλαγές,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πάτε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q!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που σημαίνει </a:t>
            </a:r>
            <a:r>
              <a:rPr lang="en-GB" sz="1800" dirty="0" smtClean="0">
                <a:latin typeface="Arial"/>
                <a:cs typeface="Arial"/>
              </a:rPr>
              <a:t>quit without saving.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8162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2: </a:t>
            </a:r>
            <a:r>
              <a:rPr lang="el-GR" sz="2800" dirty="0">
                <a:latin typeface="Arial"/>
                <a:cs typeface="Arial"/>
              </a:rPr>
              <a:t>Διαγραφή </a:t>
            </a:r>
            <a:r>
              <a:rPr lang="el-GR" sz="2800" dirty="0" smtClean="0">
                <a:latin typeface="Arial"/>
                <a:cs typeface="Arial"/>
              </a:rPr>
              <a:t>δεδομένων ενός αρχείου</a:t>
            </a:r>
            <a:r>
              <a:rPr lang="en-GB" sz="2800" dirty="0" smtClean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 smtClean="0">
                <a:latin typeface="Arial"/>
                <a:cs typeface="Arial"/>
              </a:rPr>
              <a:t>COMMAND </a:t>
            </a:r>
            <a:r>
              <a:rPr lang="en-GB" sz="2800" dirty="0">
                <a:latin typeface="Arial"/>
                <a:cs typeface="Arial"/>
              </a:rPr>
              <a:t>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Τροποίηση του προηγούμενου αρχείου μέσω του </a:t>
            </a:r>
            <a:r>
              <a:rPr lang="en-GB" sz="1800" dirty="0" smtClean="0">
                <a:latin typeface="Arial"/>
                <a:cs typeface="Arial"/>
              </a:rPr>
              <a:t>COMMAND MODE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Ανοίξτε πάλι το </a:t>
            </a:r>
            <a:r>
              <a:rPr lang="en-GB" sz="1800" dirty="0" smtClean="0">
                <a:latin typeface="Arial"/>
                <a:cs typeface="Arial"/>
              </a:rPr>
              <a:t>test1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  <a:r>
              <a:rPr lang="el-GR" sz="1800" dirty="0" smtClean="0">
                <a:latin typeface="Arial"/>
                <a:cs typeface="Arial"/>
              </a:rPr>
              <a:t> Βρίσκεστε στο </a:t>
            </a:r>
            <a:r>
              <a:rPr lang="en-GB" sz="1800" dirty="0" smtClean="0">
                <a:latin typeface="Arial"/>
                <a:cs typeface="Arial"/>
              </a:rPr>
              <a:t>COMMAND MODE.</a:t>
            </a:r>
          </a:p>
          <a:p>
            <a:r>
              <a:rPr lang="el-GR" sz="1800" dirty="0" smtClean="0">
                <a:latin typeface="Arial"/>
                <a:cs typeface="Arial"/>
              </a:rPr>
              <a:t>Πάτε τον κέρσορα σε κάποια γραμμή και πληκτρολογείτε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Μόλις σβήσατε μια γραμμή.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σβήσετε Χ γραμμές από εκεί που βρίσκεται ο κέρσορας, πληκτρολογείτε πρώτα τον αριθμό</a:t>
            </a:r>
            <a:r>
              <a:rPr lang="en-GB" sz="1800" dirty="0" smtClean="0">
                <a:latin typeface="Arial"/>
                <a:cs typeface="Arial"/>
              </a:rPr>
              <a:t> X</a:t>
            </a:r>
            <a:r>
              <a:rPr lang="el-GR" sz="1800" dirty="0" smtClean="0">
                <a:latin typeface="Arial"/>
                <a:cs typeface="Arial"/>
              </a:rPr>
              <a:t> και αμέσως μετά πατάτε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θέλετε να ακυρώσετε την προηγούμενη εντολή που δώσατε,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είναι το </a:t>
            </a:r>
            <a:r>
              <a:rPr lang="en-GB" sz="1800" dirty="0" smtClean="0">
                <a:latin typeface="Arial"/>
                <a:cs typeface="Arial"/>
              </a:rPr>
              <a:t>undo).</a:t>
            </a:r>
          </a:p>
          <a:p>
            <a:r>
              <a:rPr lang="el-GR" sz="1800" dirty="0">
                <a:latin typeface="Arial"/>
                <a:cs typeface="Arial"/>
              </a:rPr>
              <a:t>Αν θέλετε να </a:t>
            </a:r>
            <a:r>
              <a:rPr lang="el-GR" sz="1800" dirty="0" smtClean="0">
                <a:latin typeface="Arial"/>
                <a:cs typeface="Arial"/>
              </a:rPr>
              <a:t>ακυρώσετε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την πιο </a:t>
            </a:r>
            <a:r>
              <a:rPr lang="el-GR" sz="1800" dirty="0">
                <a:latin typeface="Arial"/>
                <a:cs typeface="Arial"/>
              </a:rPr>
              <a:t>προηγούμενη εντολή που δώσατε, </a:t>
            </a:r>
            <a:r>
              <a:rPr lang="el-GR" sz="1800" dirty="0" smtClean="0">
                <a:latin typeface="Arial"/>
                <a:cs typeface="Arial"/>
              </a:rPr>
              <a:t>ξανά πληκτρολογείτε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χωρίς να αποθηκεύσετε τις αλλαγές που κάνατε.</a:t>
            </a:r>
            <a:endParaRPr lang="en-US" sz="1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6415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3</a:t>
            </a:r>
            <a:r>
              <a:rPr lang="en-GB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Μετακίνηση εντός </a:t>
            </a:r>
            <a:r>
              <a:rPr lang="el-GR" sz="2800" dirty="0">
                <a:latin typeface="Arial"/>
                <a:cs typeface="Arial"/>
              </a:rPr>
              <a:t>αρχείου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l-GR" sz="2800" dirty="0">
                <a:latin typeface="Arial"/>
                <a:cs typeface="Arial"/>
              </a:rPr>
              <a:t>μέσω του </a:t>
            </a:r>
            <a:r>
              <a:rPr lang="en-GB" sz="2800" dirty="0">
                <a:latin typeface="Arial"/>
                <a:cs typeface="Arial"/>
              </a:rPr>
              <a:t>COMMAND MODE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1800" dirty="0">
                <a:latin typeface="Arial"/>
                <a:cs typeface="Arial"/>
              </a:rPr>
              <a:t>Ανοίξτε πάλι το </a:t>
            </a:r>
            <a:r>
              <a:rPr lang="en-GB" sz="1800" dirty="0">
                <a:latin typeface="Arial"/>
                <a:cs typeface="Arial"/>
              </a:rPr>
              <a:t>test1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>
                <a:latin typeface="Arial"/>
                <a:cs typeface="Arial"/>
              </a:rPr>
              <a:t>vi.</a:t>
            </a:r>
            <a:r>
              <a:rPr lang="el-GR" sz="1800" dirty="0">
                <a:latin typeface="Arial"/>
                <a:cs typeface="Arial"/>
              </a:rPr>
              <a:t> Βρίσκεστε στο </a:t>
            </a:r>
            <a:r>
              <a:rPr lang="en-GB" sz="1800" dirty="0">
                <a:latin typeface="Arial"/>
                <a:cs typeface="Arial"/>
              </a:rPr>
              <a:t>COMMAND MODE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r>
              <a:rPr lang="el-GR" sz="1800" dirty="0" smtClean="0">
                <a:latin typeface="Arial"/>
                <a:cs typeface="Arial"/>
              </a:rPr>
              <a:t>Για να δείτε την αρίθμηση της κάθε σειράς πάτε στο </a:t>
            </a:r>
            <a:r>
              <a:rPr lang="en-GB" sz="1800" dirty="0" smtClean="0">
                <a:latin typeface="Arial"/>
                <a:cs typeface="Arial"/>
              </a:rPr>
              <a:t>LAST LINE MODE </a:t>
            </a:r>
            <a:r>
              <a:rPr lang="el-GR" sz="1800" dirty="0" smtClean="0">
                <a:latin typeface="Arial"/>
                <a:cs typeface="Arial"/>
              </a:rPr>
              <a:t>και πληκτρολογήστε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set number. </a:t>
            </a:r>
            <a:r>
              <a:rPr lang="el-GR" sz="1800" dirty="0" smtClean="0">
                <a:latin typeface="Arial"/>
                <a:cs typeface="Arial"/>
              </a:rPr>
              <a:t>Αν θέλετε να σταματήσετε αυτή την απεικόνιση, πάτε πάλι στο </a:t>
            </a:r>
            <a:r>
              <a:rPr lang="en-GB" sz="1800" dirty="0">
                <a:latin typeface="Arial"/>
                <a:cs typeface="Arial"/>
              </a:rPr>
              <a:t>LAST LINE MODE </a:t>
            </a:r>
            <a:r>
              <a:rPr lang="el-GR" sz="1800" dirty="0">
                <a:latin typeface="Arial"/>
                <a:cs typeface="Arial"/>
              </a:rPr>
              <a:t>και πληκτρολογήστε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set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number!</a:t>
            </a: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κέρσορα στη δεύτερη γραμμή, πληκτρολογείτε τον αριθμό της  γραμμής 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l-GR" sz="1800" dirty="0" smtClean="0">
                <a:latin typeface="Arial"/>
                <a:cs typeface="Arial"/>
              </a:rPr>
              <a:t> και αμέσως μετά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 ταυτόχρονα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Για να μετακινήσετε τον </a:t>
            </a:r>
            <a:r>
              <a:rPr lang="el-GR" sz="1800" dirty="0">
                <a:latin typeface="Arial"/>
                <a:cs typeface="Arial"/>
              </a:rPr>
              <a:t>κέρσορα </a:t>
            </a:r>
            <a:r>
              <a:rPr lang="el-GR" sz="1800" dirty="0" smtClean="0">
                <a:latin typeface="Arial"/>
                <a:cs typeface="Arial"/>
              </a:rPr>
              <a:t>στη</a:t>
            </a:r>
            <a:r>
              <a:rPr lang="el-GR" sz="1800" dirty="0">
                <a:latin typeface="Arial"/>
                <a:cs typeface="Arial"/>
              </a:rPr>
              <a:t>ν</a:t>
            </a:r>
            <a:r>
              <a:rPr lang="el-GR" sz="1800" dirty="0" smtClean="0">
                <a:latin typeface="Arial"/>
                <a:cs typeface="Arial"/>
              </a:rPr>
              <a:t> τελευταία </a:t>
            </a:r>
            <a:r>
              <a:rPr lang="el-GR" sz="1800" dirty="0">
                <a:latin typeface="Arial"/>
                <a:cs typeface="Arial"/>
              </a:rPr>
              <a:t>γραμμή, </a:t>
            </a:r>
            <a:r>
              <a:rPr lang="el-GR" sz="1800" dirty="0" smtClean="0">
                <a:latin typeface="Arial"/>
                <a:cs typeface="Arial"/>
              </a:rPr>
              <a:t>χωρίς να ξέρετε τον αριθμό της, πληκτρολογείτε μόνο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Σβήστε την τελευταία γραμμή με το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αλλαγές χωρίς να τερματίσετε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πηγαίνοντας στο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LAST LINE MODE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και πληκτρολογώντας μόνο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w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(&amp;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8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Σβήστε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τη νέα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τελευταία γραμμή με το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SHIFT G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&amp; </a:t>
            </a:r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dd</a:t>
            </a:r>
            <a:r>
              <a:rPr lang="en-GB" sz="18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και στην συνέχεια αποθηκεύστε τις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αλλαγές, τερματίζοντας ταυτόχρονα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4671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4: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fontScale="85000" lnSpcReduction="10000"/>
          </a:bodyPr>
          <a:lstStyle/>
          <a:p>
            <a:r>
              <a:rPr lang="el-GR" sz="1900" dirty="0">
                <a:latin typeface="Arial"/>
                <a:cs typeface="Arial"/>
              </a:rPr>
              <a:t>Ανοίξτε πάλι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με το </a:t>
            </a:r>
            <a:r>
              <a:rPr lang="en-GB" sz="1900" dirty="0">
                <a:latin typeface="Arial"/>
                <a:cs typeface="Arial"/>
              </a:rPr>
              <a:t>vi.</a:t>
            </a:r>
            <a:r>
              <a:rPr lang="el-GR" sz="1900" dirty="0">
                <a:latin typeface="Arial"/>
                <a:cs typeface="Arial"/>
              </a:rPr>
              <a:t> Βρίσκεστε στο </a:t>
            </a:r>
            <a:r>
              <a:rPr lang="en-GB" sz="1900" dirty="0">
                <a:latin typeface="Arial"/>
                <a:cs typeface="Arial"/>
              </a:rPr>
              <a:t>COMMAND MODE.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</a:t>
            </a:r>
            <a:r>
              <a:rPr lang="el-GR" sz="1900" dirty="0">
                <a:latin typeface="Arial"/>
                <a:cs typeface="Arial"/>
              </a:rPr>
              <a:t>να </a:t>
            </a:r>
            <a:r>
              <a:rPr lang="el-GR" sz="1900" dirty="0" smtClean="0">
                <a:latin typeface="Arial"/>
                <a:cs typeface="Arial"/>
              </a:rPr>
              <a:t>σβήσετε </a:t>
            </a:r>
            <a:r>
              <a:rPr lang="el-GR" sz="1900" dirty="0">
                <a:latin typeface="Arial"/>
                <a:cs typeface="Arial"/>
              </a:rPr>
              <a:t>ότι</a:t>
            </a:r>
            <a:r>
              <a:rPr lang="en-GB" sz="1900" dirty="0">
                <a:latin typeface="Arial"/>
                <a:cs typeface="Arial"/>
              </a:rPr>
              <a:t> </a:t>
            </a:r>
            <a:r>
              <a:rPr lang="el-GR" sz="1900" dirty="0">
                <a:latin typeface="Arial"/>
                <a:cs typeface="Arial"/>
              </a:rPr>
              <a:t>δεδομένα έχει το </a:t>
            </a:r>
            <a:r>
              <a:rPr lang="en-GB" sz="1900" dirty="0">
                <a:latin typeface="Arial"/>
                <a:cs typeface="Arial"/>
              </a:rPr>
              <a:t>test1 </a:t>
            </a:r>
            <a:r>
              <a:rPr lang="el-GR" sz="1900" dirty="0">
                <a:latin typeface="Arial"/>
                <a:cs typeface="Arial"/>
              </a:rPr>
              <a:t>και να τα </a:t>
            </a:r>
            <a:r>
              <a:rPr lang="el-GR" sz="1900" dirty="0" smtClean="0">
                <a:latin typeface="Arial"/>
                <a:cs typeface="Arial"/>
              </a:rPr>
              <a:t>αντικαταστήσετε </a:t>
            </a:r>
            <a:r>
              <a:rPr lang="el-GR" sz="1900" dirty="0">
                <a:latin typeface="Arial"/>
                <a:cs typeface="Arial"/>
              </a:rPr>
              <a:t>με τα ονόματα 5 φίλων και πληροφορίες τους όπως από ποιά πόλη είναι. Σε κάθε γραμμή </a:t>
            </a:r>
            <a:r>
              <a:rPr lang="el-GR" sz="1900" dirty="0" smtClean="0">
                <a:latin typeface="Arial"/>
                <a:cs typeface="Arial"/>
              </a:rPr>
              <a:t>βάζετε </a:t>
            </a:r>
            <a:r>
              <a:rPr lang="el-GR" sz="1900" dirty="0">
                <a:latin typeface="Arial"/>
                <a:cs typeface="Arial"/>
              </a:rPr>
              <a:t>τα στοιχεία ενός ατόμου, ξεκινώντας από το όνομα και μετά </a:t>
            </a:r>
            <a:r>
              <a:rPr lang="el-GR" sz="1900" dirty="0" smtClean="0">
                <a:latin typeface="Arial"/>
                <a:cs typeface="Arial"/>
              </a:rPr>
              <a:t>την πόλη και μετά τον αύξοντα αριθμό του ατόμου. </a:t>
            </a:r>
            <a:r>
              <a:rPr lang="el-GR" sz="1900" dirty="0">
                <a:latin typeface="Arial"/>
                <a:cs typeface="Arial"/>
              </a:rPr>
              <a:t>Μεταξύ των στοιχείων </a:t>
            </a:r>
            <a:r>
              <a:rPr lang="el-GR" sz="1900" dirty="0" smtClean="0">
                <a:latin typeface="Arial"/>
                <a:cs typeface="Arial"/>
              </a:rPr>
              <a:t>σε μια σειρά υπάρχουν </a:t>
            </a:r>
            <a:r>
              <a:rPr lang="en-GB" sz="1900" dirty="0" smtClean="0">
                <a:latin typeface="Arial"/>
                <a:cs typeface="Arial"/>
              </a:rPr>
              <a:t>tab.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πάει αυτόματα ο κερσόρας στην γραμμή και θέση εκείνη που έχει το όνομα ενός συγκεκριμένου ατόμου. Για να γίνει αυτό, πρέπει να βρίσκεστε στο </a:t>
            </a:r>
            <a:r>
              <a:rPr lang="en-GB" sz="1900" dirty="0" smtClean="0">
                <a:latin typeface="Arial"/>
                <a:cs typeface="Arial"/>
              </a:rPr>
              <a:t>COMMAND MODE. </a:t>
            </a:r>
            <a:r>
              <a:rPr lang="el-GR" sz="1900" dirty="0" smtClean="0">
                <a:latin typeface="Arial"/>
                <a:cs typeface="Arial"/>
              </a:rPr>
              <a:t>Πληκτρολογείτε 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και στη συνέχεια βλέπετε τον κέρσορα να πηγαίνει στην τελευταία γραμμή του </a:t>
            </a:r>
            <a:r>
              <a:rPr lang="en-GB" sz="1900" dirty="0" smtClean="0">
                <a:latin typeface="Arial"/>
                <a:cs typeface="Arial"/>
              </a:rPr>
              <a:t>terminal. </a:t>
            </a:r>
            <a:r>
              <a:rPr lang="el-GR" sz="1900" dirty="0" smtClean="0">
                <a:latin typeface="Arial"/>
                <a:cs typeface="Arial"/>
              </a:rPr>
              <a:t>Πληκτρολογείτε το όνομα του ατόμου, πατάτε </a:t>
            </a:r>
            <a:r>
              <a:rPr lang="en-GB" sz="1900" dirty="0" smtClean="0">
                <a:latin typeface="Arial"/>
                <a:cs typeface="Arial"/>
              </a:rPr>
              <a:t>ENTER </a:t>
            </a:r>
            <a:r>
              <a:rPr lang="el-GR" sz="1900" dirty="0" smtClean="0">
                <a:latin typeface="Arial"/>
                <a:cs typeface="Arial"/>
              </a:rPr>
              <a:t>και ο κέρσορας πηγαίνει στην θέση που βρίσκεται το όνομα.</a:t>
            </a:r>
          </a:p>
          <a:p>
            <a:endParaRPr lang="el-GR" sz="1900" dirty="0" smtClean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Αν το όνομα υπάρχει περισσότερες από μια φορές στο </a:t>
            </a:r>
            <a:r>
              <a:rPr lang="en-GB" sz="1900" dirty="0" smtClean="0">
                <a:latin typeface="Arial"/>
                <a:cs typeface="Arial"/>
              </a:rPr>
              <a:t>file, </a:t>
            </a:r>
            <a:r>
              <a:rPr lang="el-GR" sz="1900" dirty="0" smtClean="0">
                <a:latin typeface="Arial"/>
                <a:cs typeface="Arial"/>
              </a:rPr>
              <a:t>τότε κάθε φορά που πατάτε</a:t>
            </a:r>
            <a:r>
              <a:rPr lang="el-GR" sz="1900" dirty="0" smtClean="0">
                <a:solidFill>
                  <a:srgbClr val="FF0000"/>
                </a:solidFill>
                <a:latin typeface="Arial"/>
                <a:cs typeface="Arial"/>
              </a:rPr>
              <a:t> /</a:t>
            </a:r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&amp;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ENTER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, ο κέρσορας μετακινείται στην επόμενη θέση.</a:t>
            </a:r>
          </a:p>
          <a:p>
            <a:endParaRPr lang="el-GR" sz="19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Δοκιμάστε το ίδιο όπως παραπάνω, ψάχνοντας μέσα στο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file 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για  ένα συγκεκριμένο γράμμα του αλφάβητου αντί για ένα ολόκληρο όνομα.</a:t>
            </a:r>
          </a:p>
          <a:p>
            <a:endParaRPr lang="el-GR" sz="1900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Αποθηκεύστε τις αλλαγές χωρίς να τερματίσετε 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vi.</a:t>
            </a:r>
            <a:endParaRPr lang="el-GR" sz="1900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344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5: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8296"/>
          </a:xfrm>
        </p:spPr>
        <p:txBody>
          <a:bodyPr>
            <a:normAutofit lnSpcReduction="10000"/>
          </a:bodyPr>
          <a:lstStyle/>
          <a:p>
            <a:r>
              <a:rPr lang="el-GR" sz="1900" dirty="0" smtClean="0">
                <a:latin typeface="Arial"/>
                <a:cs typeface="Arial"/>
              </a:rPr>
              <a:t>Σε συνέχεια της προηγούμενης άσκησης, </a:t>
            </a:r>
            <a:r>
              <a:rPr lang="el-GR" sz="1900" dirty="0">
                <a:latin typeface="Arial"/>
                <a:cs typeface="Arial"/>
              </a:rPr>
              <a:t>β</a:t>
            </a:r>
            <a:r>
              <a:rPr lang="el-GR" sz="1900" dirty="0" smtClean="0">
                <a:latin typeface="Arial"/>
                <a:cs typeface="Arial"/>
              </a:rPr>
              <a:t>ρίσκεστε </a:t>
            </a:r>
            <a:r>
              <a:rPr lang="el-GR" sz="1900" dirty="0">
                <a:latin typeface="Arial"/>
                <a:cs typeface="Arial"/>
              </a:rPr>
              <a:t>στο </a:t>
            </a:r>
            <a:r>
              <a:rPr lang="en-GB" sz="1900" dirty="0">
                <a:latin typeface="Arial"/>
                <a:cs typeface="Arial"/>
              </a:rPr>
              <a:t>COMMAND MODE</a:t>
            </a:r>
            <a:r>
              <a:rPr lang="en-GB" sz="1900" dirty="0" smtClean="0">
                <a:latin typeface="Arial"/>
                <a:cs typeface="Arial"/>
              </a:rPr>
              <a:t>.</a:t>
            </a:r>
            <a:endParaRPr lang="el-GR" sz="1900" dirty="0" smtClean="0">
              <a:latin typeface="Arial"/>
              <a:cs typeface="Arial"/>
            </a:endParaRPr>
          </a:p>
          <a:p>
            <a:endParaRPr lang="el-GR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Θέλετε να αντικαταστήσετε την τιμή 5 με την λέξη </a:t>
            </a:r>
            <a:r>
              <a:rPr lang="en-GB" sz="1900" dirty="0" smtClean="0">
                <a:latin typeface="Arial"/>
                <a:cs typeface="Arial"/>
              </a:rPr>
              <a:t>final.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Πάτε στο </a:t>
            </a:r>
            <a:r>
              <a:rPr lang="en-GB" sz="1900" dirty="0" smtClean="0">
                <a:latin typeface="Arial"/>
                <a:cs typeface="Arial"/>
              </a:rPr>
              <a:t>LAST LINE MODE </a:t>
            </a:r>
            <a:r>
              <a:rPr lang="el-GR" sz="1900" dirty="0" smtClean="0">
                <a:latin typeface="Arial"/>
                <a:cs typeface="Arial"/>
              </a:rPr>
              <a:t>και πληκτρολογείτε</a:t>
            </a:r>
            <a:r>
              <a:rPr lang="en-GB" sz="1900" dirty="0" smtClean="0">
                <a:latin typeface="Arial"/>
                <a:cs typeface="Arial"/>
              </a:rPr>
              <a:t>:</a:t>
            </a:r>
          </a:p>
          <a:p>
            <a:r>
              <a:rPr lang="en-GB" sz="1900" dirty="0" smtClean="0">
                <a:solidFill>
                  <a:srgbClr val="FF0000"/>
                </a:solidFill>
                <a:latin typeface="Arial"/>
                <a:cs typeface="Arial"/>
              </a:rPr>
              <a:t>%s/5/final/g</a:t>
            </a:r>
          </a:p>
          <a:p>
            <a:endParaRPr lang="en-GB" sz="1900" dirty="0">
              <a:latin typeface="Arial"/>
              <a:cs typeface="Arial"/>
            </a:endParaRP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latin typeface="Arial"/>
                <a:cs typeface="Arial"/>
              </a:rPr>
              <a:t>s </a:t>
            </a:r>
            <a:r>
              <a:rPr lang="el-GR" sz="1900" dirty="0" smtClean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substitute. </a:t>
            </a:r>
            <a:r>
              <a:rPr lang="el-GR" sz="1900" dirty="0" smtClean="0">
                <a:latin typeface="Arial"/>
                <a:cs typeface="Arial"/>
              </a:rPr>
              <a:t>Μεταξύ της πρώτης και δεύτερης </a:t>
            </a:r>
            <a:r>
              <a:rPr lang="en-GB" sz="1900" dirty="0" smtClean="0">
                <a:latin typeface="Arial"/>
                <a:cs typeface="Arial"/>
              </a:rPr>
              <a:t>/ </a:t>
            </a:r>
            <a:r>
              <a:rPr lang="el-GR" sz="1900" dirty="0" smtClean="0">
                <a:latin typeface="Arial"/>
                <a:cs typeface="Arial"/>
              </a:rPr>
              <a:t>εισάγετε τον ή τους χαρακτήρες που θέλετε να αντικατασταθούν, ενώ μεταξύ της δεύτερης και τρίτης / εισάγετε τον ή τους χαρακτήρες που θέλετε να αντικαταστήσουν τους πρώτους.</a:t>
            </a:r>
          </a:p>
          <a:p>
            <a:r>
              <a:rPr lang="el-GR" sz="1900" dirty="0" smtClean="0">
                <a:latin typeface="Arial"/>
                <a:cs typeface="Arial"/>
              </a:rPr>
              <a:t>το </a:t>
            </a:r>
            <a:r>
              <a:rPr lang="en-GB" sz="1900" dirty="0" smtClean="0">
                <a:latin typeface="Arial"/>
                <a:cs typeface="Arial"/>
              </a:rPr>
              <a:t>% </a:t>
            </a:r>
            <a:r>
              <a:rPr lang="el-GR" sz="1900" dirty="0" smtClean="0">
                <a:latin typeface="Arial"/>
                <a:cs typeface="Arial"/>
              </a:rPr>
              <a:t>σημαίνει αντικατάσταση</a:t>
            </a:r>
            <a:r>
              <a:rPr lang="en-GB" sz="1900" dirty="0" smtClean="0">
                <a:latin typeface="Arial"/>
                <a:cs typeface="Arial"/>
              </a:rPr>
              <a:t> </a:t>
            </a:r>
            <a:r>
              <a:rPr lang="el-GR" sz="1900" dirty="0" smtClean="0">
                <a:latin typeface="Arial"/>
                <a:cs typeface="Arial"/>
              </a:rPr>
              <a:t>σε όλες τις γραμμές</a:t>
            </a:r>
          </a:p>
          <a:p>
            <a:r>
              <a:rPr lang="el-GR" sz="1900" dirty="0">
                <a:latin typeface="Arial"/>
                <a:cs typeface="Arial"/>
              </a:rPr>
              <a:t>Το </a:t>
            </a:r>
            <a:r>
              <a:rPr lang="en-GB" sz="1900" dirty="0">
                <a:latin typeface="Arial"/>
                <a:cs typeface="Arial"/>
              </a:rPr>
              <a:t>g </a:t>
            </a:r>
            <a:r>
              <a:rPr lang="el-GR" sz="1900" dirty="0">
                <a:latin typeface="Arial"/>
                <a:cs typeface="Arial"/>
              </a:rPr>
              <a:t>σημαίνει </a:t>
            </a:r>
            <a:r>
              <a:rPr lang="en-GB" sz="1900" dirty="0" smtClean="0">
                <a:latin typeface="Arial"/>
                <a:cs typeface="Arial"/>
              </a:rPr>
              <a:t>global</a:t>
            </a:r>
            <a:r>
              <a:rPr lang="el-GR" sz="1900" dirty="0" smtClean="0">
                <a:latin typeface="Arial"/>
                <a:cs typeface="Arial"/>
              </a:rPr>
              <a:t>, δηλαδή αντικατάσταση περισσότερες από μια φορές στην ίδια γραμμή, εφόσον υπάρχει.</a:t>
            </a:r>
          </a:p>
          <a:p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Τερματίστε </a:t>
            </a:r>
            <a:r>
              <a:rPr lang="el-GR" sz="1900" dirty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900" dirty="0" smtClean="0">
                <a:solidFill>
                  <a:srgbClr val="000000"/>
                </a:solidFill>
                <a:latin typeface="Arial"/>
                <a:cs typeface="Arial"/>
              </a:rPr>
              <a:t>vi</a:t>
            </a:r>
            <a:r>
              <a:rPr lang="el-GR" sz="1900" dirty="0" smtClean="0">
                <a:solidFill>
                  <a:srgbClr val="000000"/>
                </a:solidFill>
                <a:latin typeface="Arial"/>
                <a:cs typeface="Arial"/>
              </a:rPr>
              <a:t> δίχως να αποθηκεύσετε τις αλλαγές.</a:t>
            </a:r>
            <a:endParaRPr lang="el-GR" sz="1900" dirty="0">
              <a:latin typeface="Arial"/>
              <a:cs typeface="Arial"/>
            </a:endParaRPr>
          </a:p>
          <a:p>
            <a:endParaRPr lang="el-GR" sz="19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78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Οι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</a:t>
            </a:r>
            <a:r>
              <a:rPr lang="en-GB" sz="2800" dirty="0" smtClean="0">
                <a:latin typeface="Arial"/>
                <a:cs typeface="Arial"/>
              </a:rPr>
              <a:t>more, head, 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8144" y="1975880"/>
            <a:ext cx="5236972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Για να δω τι περιέχει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more file1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δω τι περιέχει </a:t>
            </a:r>
            <a:r>
              <a:rPr lang="el-GR" u="sng" dirty="0" smtClean="0">
                <a:latin typeface="Arial"/>
                <a:cs typeface="Arial"/>
              </a:rPr>
              <a:t>η πρώτη γραμμή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head –n 1 file1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Ή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ead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-1 file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περιέχουν </a:t>
            </a:r>
            <a:r>
              <a:rPr lang="el-GR" u="sng" dirty="0" smtClean="0">
                <a:latin typeface="Arial"/>
                <a:cs typeface="Arial"/>
              </a:rPr>
              <a:t>οι πρώτες 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</a:t>
            </a:r>
            <a:r>
              <a:rPr lang="el-GR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</a:t>
            </a:r>
            <a:r>
              <a:rPr lang="el-GR" dirty="0" smtClean="0">
                <a:latin typeface="Arial"/>
                <a:cs typeface="Arial"/>
              </a:rPr>
              <a:t>περιέχει </a:t>
            </a:r>
            <a:r>
              <a:rPr lang="el-GR" u="sng" dirty="0" smtClean="0">
                <a:latin typeface="Arial"/>
                <a:cs typeface="Arial"/>
              </a:rPr>
              <a:t>η τελευταία γραμμή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1 file1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>
                <a:latin typeface="Arial"/>
                <a:cs typeface="Arial"/>
              </a:rPr>
              <a:t>Για να δω τι περιέχουν </a:t>
            </a:r>
            <a:r>
              <a:rPr lang="el-GR" u="sng" dirty="0">
                <a:latin typeface="Arial"/>
                <a:cs typeface="Arial"/>
              </a:rPr>
              <a:t>οι </a:t>
            </a:r>
            <a:r>
              <a:rPr lang="el-GR" u="sng" dirty="0" smtClean="0">
                <a:latin typeface="Arial"/>
                <a:cs typeface="Arial"/>
              </a:rPr>
              <a:t>τελευταίες </a:t>
            </a:r>
            <a:r>
              <a:rPr lang="el-GR" u="sng" dirty="0">
                <a:latin typeface="Arial"/>
                <a:cs typeface="Arial"/>
              </a:rPr>
              <a:t>2 γραμμές </a:t>
            </a:r>
            <a:r>
              <a:rPr lang="el-GR" dirty="0">
                <a:latin typeface="Arial"/>
                <a:cs typeface="Arial"/>
              </a:rPr>
              <a:t>του </a:t>
            </a:r>
            <a:r>
              <a:rPr lang="en-GB" dirty="0">
                <a:latin typeface="Arial"/>
                <a:cs typeface="Arial"/>
              </a:rPr>
              <a:t>file1 </a:t>
            </a:r>
            <a:r>
              <a:rPr lang="el-GR" dirty="0">
                <a:latin typeface="Arial"/>
                <a:cs typeface="Arial"/>
              </a:rPr>
              <a:t>εκτελώ</a:t>
            </a:r>
            <a:r>
              <a:rPr lang="en-GB" dirty="0">
                <a:latin typeface="Arial"/>
                <a:cs typeface="Arial"/>
              </a:rPr>
              <a:t>: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tail 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–n </a:t>
            </a:r>
            <a:r>
              <a:rPr lang="el-GR" dirty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nip Single Corner Rectangle 17"/>
          <p:cNvSpPr/>
          <p:nvPr/>
        </p:nvSpPr>
        <p:spPr>
          <a:xfrm>
            <a:off x="176549" y="3236495"/>
            <a:ext cx="561302" cy="366800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2385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Arial"/>
                <a:cs typeface="Arial"/>
              </a:rPr>
              <a:t>vi editor</a:t>
            </a:r>
            <a:r>
              <a:rPr lang="el-GR" sz="2800" dirty="0">
                <a:latin typeface="Arial"/>
                <a:cs typeface="Arial"/>
              </a:rPr>
              <a:t/>
            </a:r>
            <a:br>
              <a:rPr lang="el-GR" sz="2800" dirty="0">
                <a:latin typeface="Arial"/>
                <a:cs typeface="Arial"/>
              </a:rPr>
            </a:br>
            <a:r>
              <a:rPr lang="el-GR" sz="2800" dirty="0">
                <a:latin typeface="Arial"/>
                <a:cs typeface="Arial"/>
              </a:rPr>
              <a:t>Άσκηση </a:t>
            </a:r>
            <a:r>
              <a:rPr lang="el-GR" sz="2800" dirty="0" smtClean="0">
                <a:latin typeface="Arial"/>
                <a:cs typeface="Arial"/>
              </a:rPr>
              <a:t>6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νέο </a:t>
            </a:r>
            <a:r>
              <a:rPr lang="en-GB" sz="1800" dirty="0" smtClean="0">
                <a:latin typeface="Arial"/>
                <a:cs typeface="Arial"/>
              </a:rPr>
              <a:t>file</a:t>
            </a:r>
            <a:r>
              <a:rPr lang="el-GR" sz="1800" dirty="0" smtClean="0">
                <a:latin typeface="Arial"/>
                <a:cs typeface="Arial"/>
              </a:rPr>
              <a:t> με το δικό σας περιεχόμενο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χρησιμοποιήστε όλες τις προηγούμενες εντολές που μάθατε για το </a:t>
            </a:r>
            <a:r>
              <a:rPr lang="en-GB" sz="1800" dirty="0" smtClean="0">
                <a:latin typeface="Arial"/>
                <a:cs typeface="Arial"/>
              </a:rPr>
              <a:t>vi.</a:t>
            </a:r>
          </a:p>
        </p:txBody>
      </p:sp>
    </p:spTree>
    <p:extLst>
      <p:ext uri="{BB962C8B-B14F-4D97-AF65-F5344CB8AC3E}">
        <p14:creationId xmlns:p14="http://schemas.microsoft.com/office/powerpoint/2010/main" val="27925648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 μόνο τα ονόματα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</a:p>
          <a:p>
            <a:r>
              <a:rPr lang="en-GB" sz="1800" dirty="0" smtClean="0">
                <a:latin typeface="Arial"/>
                <a:cs typeface="Arial"/>
              </a:rPr>
              <a:t>To $1 </a:t>
            </a:r>
            <a:r>
              <a:rPr lang="el-GR" sz="1800" dirty="0" smtClean="0">
                <a:latin typeface="Arial"/>
                <a:cs typeface="Arial"/>
              </a:rPr>
              <a:t>σημαίνει ότι θέλετε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</a:t>
            </a:r>
            <a:r>
              <a:rPr lang="el-GR" sz="1800" b="1" u="sng" dirty="0" smtClean="0">
                <a:latin typeface="Arial"/>
                <a:cs typeface="Arial"/>
              </a:rPr>
              <a:t>πρώτη στήλη</a:t>
            </a:r>
            <a:r>
              <a:rPr lang="el-GR" sz="1800" dirty="0" smtClean="0">
                <a:latin typeface="Arial"/>
                <a:cs typeface="Arial"/>
              </a:rPr>
              <a:t> του </a:t>
            </a:r>
            <a:r>
              <a:rPr lang="en-GB" sz="1800" dirty="0" smtClean="0">
                <a:latin typeface="Arial"/>
                <a:cs typeface="Arial"/>
              </a:rPr>
              <a:t>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Αν θέλατε να κάνετε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μόνο την δεύτερη στήλη, θα χρησιμοποιούσατε το </a:t>
            </a:r>
            <a:r>
              <a:rPr lang="en-GB" sz="1800" dirty="0" smtClean="0">
                <a:latin typeface="Arial"/>
                <a:cs typeface="Arial"/>
              </a:rPr>
              <a:t>$2.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 μια εντολή που να κάνει </a:t>
            </a:r>
            <a:r>
              <a:rPr lang="en-GB" sz="1800" dirty="0" smtClean="0">
                <a:latin typeface="Arial"/>
                <a:cs typeface="Arial"/>
              </a:rPr>
              <a:t>print 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τις δύο πρώτες στήλες.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τα ονόματα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πρώτη στήλη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 ‘{print $1}’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test1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σύμβολο &gt; σημαίνει ότι το </a:t>
            </a:r>
            <a:r>
              <a:rPr lang="en-GB" sz="1800" dirty="0" smtClean="0">
                <a:latin typeface="Arial"/>
                <a:cs typeface="Arial"/>
              </a:rPr>
              <a:t>output </a:t>
            </a:r>
            <a:r>
              <a:rPr lang="el-GR" sz="1800" dirty="0" smtClean="0">
                <a:latin typeface="Arial"/>
                <a:cs typeface="Arial"/>
              </a:rPr>
              <a:t>από μια εντολή, αντί να εμφανιστεί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οδηγείται μέσα σε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που μπορεί ήδη να υπάρχει, ή να μην υπάρχει και να δημιουργείται τώρα. Αν ο φάκελος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ήδη υπήρχε πριν την εντολή, το σύμβολο &gt; θα έκανε </a:t>
            </a:r>
            <a:r>
              <a:rPr lang="en-GB" sz="1800" dirty="0" smtClean="0">
                <a:latin typeface="Arial"/>
                <a:cs typeface="Arial"/>
              </a:rPr>
              <a:t>overwrite </a:t>
            </a:r>
            <a:r>
              <a:rPr lang="el-GR" sz="1800" dirty="0" smtClean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χρησιμοποιώντας όμως το σύμβολο &gt;&gt; αντί για &gt;</a:t>
            </a:r>
          </a:p>
          <a:p>
            <a:r>
              <a:rPr lang="el-GR" sz="1800" dirty="0">
                <a:latin typeface="Arial"/>
                <a:cs typeface="Arial"/>
              </a:rPr>
              <a:t>Δείτε </a:t>
            </a:r>
            <a:r>
              <a:rPr lang="el-GR" sz="1800" dirty="0" smtClean="0">
                <a:latin typeface="Arial"/>
                <a:cs typeface="Arial"/>
              </a:rPr>
              <a:t>πάλι τα </a:t>
            </a:r>
            <a:r>
              <a:rPr lang="el-GR" sz="1800" dirty="0">
                <a:latin typeface="Arial"/>
                <a:cs typeface="Arial"/>
              </a:rPr>
              <a:t>περιεχόμενα του </a:t>
            </a:r>
            <a:r>
              <a:rPr lang="en-GB" sz="1800" dirty="0" err="1">
                <a:latin typeface="Arial"/>
                <a:cs typeface="Arial"/>
              </a:rPr>
              <a:t>names.txt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</a:t>
            </a:r>
            <a:r>
              <a:rPr lang="el-GR" sz="1800" dirty="0" smtClean="0">
                <a:latin typeface="Arial"/>
                <a:cs typeface="Arial"/>
              </a:rPr>
              <a:t>. Τι συνέβη τώρα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Τι γίνεται όταν χρησιμοποιώ το &gt;&gt;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68981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</a:t>
            </a:r>
            <a:r>
              <a:rPr lang="el-GR" sz="2800" dirty="0" smtClean="0">
                <a:latin typeface="Arial"/>
                <a:cs typeface="Arial"/>
              </a:rPr>
              <a:t> 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2"/>
            <a:ext cx="8229600" cy="445375"/>
          </a:xfrm>
        </p:spPr>
        <p:txBody>
          <a:bodyPr>
            <a:normAutofit/>
          </a:bodyPr>
          <a:lstStyle/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$1}’ test1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&gt; test2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2499894" y="1470527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671052" y="2105527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457200" y="1470527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017003"/>
            <a:ext cx="8229600" cy="445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awk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‘{print $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2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}’ test1 &gt; test2</a:t>
            </a:r>
          </a:p>
          <a:p>
            <a:pPr marL="0" indent="0">
              <a:buFont typeface="Arial"/>
              <a:buNone/>
            </a:pPr>
            <a:endParaRPr lang="el-GR" sz="1800" dirty="0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2499894" y="461745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l-GR" dirty="0" smtClean="0">
                <a:latin typeface="Arial"/>
                <a:cs typeface="Arial"/>
              </a:rPr>
              <a:t>Β</a:t>
            </a:r>
            <a:r>
              <a:rPr lang="en-GB" dirty="0" smtClean="0">
                <a:latin typeface="Arial"/>
                <a:cs typeface="Arial"/>
              </a:rPr>
              <a:t>3</a:t>
            </a:r>
            <a:endParaRPr lang="el-GR" dirty="0" smtClean="0">
              <a:latin typeface="Arial"/>
              <a:cs typeface="Arial"/>
            </a:endParaRPr>
          </a:p>
          <a:p>
            <a:pPr algn="ctr"/>
            <a:r>
              <a:rPr lang="el-GR" dirty="0" smtClean="0">
                <a:latin typeface="Arial"/>
                <a:cs typeface="Arial"/>
              </a:rPr>
              <a:t>Β4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671052" y="5252454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457200" y="461745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</p:spTree>
    <p:extLst>
      <p:ext uri="{BB962C8B-B14F-4D97-AF65-F5344CB8AC3E}">
        <p14:creationId xmlns:p14="http://schemas.microsoft.com/office/powerpoint/2010/main" val="26283230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/>
                <a:cs typeface="Arial"/>
              </a:rPr>
              <a:t>Awk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/>
          </a:bodyPr>
          <a:lstStyle/>
          <a:p>
            <a:r>
              <a:rPr lang="el-GR" sz="1800" dirty="0" smtClean="0">
                <a:latin typeface="Arial"/>
                <a:cs typeface="Arial"/>
              </a:rPr>
              <a:t>Βρίσκεστε στο ίδιο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, μέσα στο οποίο έχετε τις πληροφορίες για 5 φίλους σας.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Θέλετε να δείτε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στο </a:t>
            </a:r>
            <a:r>
              <a:rPr lang="en-GB" sz="1800" dirty="0" smtClean="0">
                <a:latin typeface="Arial"/>
                <a:cs typeface="Arial"/>
              </a:rPr>
              <a:t>terminal)</a:t>
            </a:r>
            <a:r>
              <a:rPr lang="el-GR" sz="1800" dirty="0" smtClean="0">
                <a:latin typeface="Arial"/>
                <a:cs typeface="Arial"/>
              </a:rPr>
              <a:t> μόνο τις πόλεις (δεύτερη στήλη)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υπάρχουν μέσα στο</a:t>
            </a:r>
            <a:r>
              <a:rPr lang="en-GB" sz="1800" dirty="0" smtClean="0">
                <a:latin typeface="Arial"/>
                <a:cs typeface="Arial"/>
              </a:rPr>
              <a:t> test1.</a:t>
            </a:r>
          </a:p>
          <a:p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terminal,</a:t>
            </a:r>
            <a:r>
              <a:rPr lang="el-GR" sz="1800" dirty="0" smtClean="0">
                <a:latin typeface="Arial"/>
                <a:cs typeface="Arial"/>
              </a:rPr>
              <a:t> τι εντολή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</a:p>
          <a:p>
            <a:r>
              <a:rPr lang="el-GR" sz="1800" dirty="0" smtClean="0">
                <a:latin typeface="Arial"/>
                <a:cs typeface="Arial"/>
              </a:rPr>
              <a:t>Θέλετε να βάλετε μόνο </a:t>
            </a:r>
            <a:r>
              <a:rPr lang="el-GR" sz="1800" dirty="0">
                <a:latin typeface="Arial"/>
                <a:cs typeface="Arial"/>
              </a:rPr>
              <a:t>τις πόλεις (δεύτερη στήλη)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που υπάρχουν μέσα στο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test1</a:t>
            </a:r>
            <a:r>
              <a:rPr lang="el-GR" sz="1800" dirty="0" smtClean="0">
                <a:latin typeface="Arial"/>
                <a:cs typeface="Arial"/>
              </a:rPr>
              <a:t> σε ένα 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Τι πληκτρολογείτε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72789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cut: </a:t>
            </a:r>
            <a:r>
              <a:rPr lang="el-GR" sz="2800" dirty="0" smtClean="0">
                <a:latin typeface="Arial"/>
                <a:cs typeface="Arial"/>
              </a:rPr>
              <a:t>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Μπορείτε να επιλέξετε δεδομέν</a:t>
            </a:r>
            <a:r>
              <a:rPr lang="el-GR" sz="1800" dirty="0">
                <a:latin typeface="Arial"/>
                <a:cs typeface="Arial"/>
              </a:rPr>
              <a:t>α</a:t>
            </a:r>
            <a:r>
              <a:rPr lang="el-GR" sz="1800" dirty="0" smtClean="0">
                <a:latin typeface="Arial"/>
                <a:cs typeface="Arial"/>
              </a:rPr>
              <a:t> από συγκεκριμμένες θέσεις σε μια γραμμή, με την εντολή </a:t>
            </a:r>
            <a:r>
              <a:rPr lang="en-GB" sz="1800" dirty="0" smtClean="0">
                <a:latin typeface="Arial"/>
                <a:cs typeface="Arial"/>
              </a:rPr>
              <a:t>cut.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To –c </a:t>
            </a:r>
            <a:r>
              <a:rPr lang="el-GR" sz="1800" dirty="0">
                <a:latin typeface="Arial"/>
                <a:cs typeface="Arial"/>
              </a:rPr>
              <a:t>σημαίνει </a:t>
            </a:r>
            <a:r>
              <a:rPr lang="en-GB" sz="1800" dirty="0">
                <a:latin typeface="Arial"/>
                <a:cs typeface="Arial"/>
              </a:rPr>
              <a:t>: character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Π.χ., για να πάρετε τον 5 χαρακτήρα της κάθε γραμμής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εκτελείτε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cut –c5 file1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</a:t>
            </a:r>
            <a:r>
              <a:rPr lang="el-GR" sz="1800" dirty="0">
                <a:latin typeface="Arial"/>
                <a:cs typeface="Arial"/>
              </a:rPr>
              <a:t>., για να πάρετε τον </a:t>
            </a:r>
            <a:r>
              <a:rPr lang="el-GR" sz="1800" dirty="0" smtClean="0">
                <a:latin typeface="Arial"/>
                <a:cs typeface="Arial"/>
              </a:rPr>
              <a:t>5</a:t>
            </a:r>
            <a:r>
              <a:rPr lang="en-GB" sz="1800" dirty="0" smtClean="0">
                <a:latin typeface="Arial"/>
                <a:cs typeface="Arial"/>
              </a:rPr>
              <a:t>-10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χαρακτήρα της κάθε </a:t>
            </a:r>
            <a:r>
              <a:rPr lang="el-GR" sz="1800" dirty="0" smtClean="0">
                <a:latin typeface="Arial"/>
                <a:cs typeface="Arial"/>
              </a:rPr>
              <a:t>γραμμής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</a:t>
            </a:r>
            <a:r>
              <a:rPr lang="el-GR" sz="1800" dirty="0">
                <a:latin typeface="Arial"/>
                <a:cs typeface="Arial"/>
              </a:rPr>
              <a:t>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</a:t>
            </a:r>
            <a:r>
              <a:rPr lang="el-GR" sz="1800" dirty="0">
                <a:latin typeface="Arial"/>
                <a:cs typeface="Arial"/>
              </a:rPr>
              <a:t>εκτελείτε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c5-10 file1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Π.χ., για να πάρετε τον </a:t>
            </a:r>
            <a:r>
              <a:rPr lang="el-GR" sz="1800" dirty="0" smtClean="0">
                <a:latin typeface="Arial"/>
                <a:cs typeface="Arial"/>
              </a:rPr>
              <a:t>5</a:t>
            </a:r>
            <a:r>
              <a:rPr lang="en-GB" sz="1800" dirty="0" smtClean="0">
                <a:latin typeface="Arial"/>
                <a:cs typeface="Arial"/>
              </a:rPr>
              <a:t>, 8, 10, 11, 12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χαρακτήρα της κάθε </a:t>
            </a:r>
            <a:r>
              <a:rPr lang="el-GR" sz="1800" dirty="0" smtClean="0">
                <a:latin typeface="Arial"/>
                <a:cs typeface="Arial"/>
              </a:rPr>
              <a:t>γραμμής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 smtClean="0">
                <a:latin typeface="Arial"/>
                <a:cs typeface="Arial"/>
              </a:rPr>
              <a:t>file1</a:t>
            </a:r>
            <a:r>
              <a:rPr lang="el-GR" sz="1800" dirty="0" smtClean="0">
                <a:latin typeface="Arial"/>
                <a:cs typeface="Arial"/>
              </a:rPr>
              <a:t>, </a:t>
            </a:r>
            <a:r>
              <a:rPr lang="el-GR" sz="1800" dirty="0">
                <a:latin typeface="Arial"/>
                <a:cs typeface="Arial"/>
              </a:rPr>
              <a:t>εκτελείτε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c5,8,10-12 file1</a:t>
            </a: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Π.χ., για να πάρετε </a:t>
            </a:r>
            <a:r>
              <a:rPr lang="el-GR" sz="1800" dirty="0" smtClean="0">
                <a:latin typeface="Arial"/>
                <a:cs typeface="Arial"/>
              </a:rPr>
              <a:t>από τον </a:t>
            </a:r>
            <a:r>
              <a:rPr lang="en-GB" sz="1800" dirty="0" smtClean="0">
                <a:latin typeface="Arial"/>
                <a:cs typeface="Arial"/>
              </a:rPr>
              <a:t>10</a:t>
            </a:r>
            <a:r>
              <a:rPr lang="el-GR" sz="1800" dirty="0" smtClean="0">
                <a:latin typeface="Arial"/>
                <a:cs typeface="Arial"/>
              </a:rPr>
              <a:t> χαρακτήρα μέχρι το τέλος </a:t>
            </a:r>
            <a:r>
              <a:rPr lang="el-GR" sz="1800" dirty="0">
                <a:latin typeface="Arial"/>
                <a:cs typeface="Arial"/>
              </a:rPr>
              <a:t>της κάθε γραμμής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>
                <a:latin typeface="Arial"/>
                <a:cs typeface="Arial"/>
              </a:rPr>
              <a:t>file1</a:t>
            </a:r>
            <a:r>
              <a:rPr lang="el-GR" sz="1800" dirty="0">
                <a:latin typeface="Arial"/>
                <a:cs typeface="Arial"/>
              </a:rPr>
              <a:t>, εκτελείτε</a:t>
            </a:r>
            <a:r>
              <a:rPr lang="en-GB" sz="1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c10- </a:t>
            </a:r>
            <a:r>
              <a:rPr lang="en-GB" sz="1800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Άσκηση</a:t>
            </a:r>
            <a:r>
              <a:rPr lang="en-GB" sz="1800" dirty="0" smtClean="0">
                <a:latin typeface="Arial"/>
                <a:cs typeface="Arial"/>
              </a:rPr>
              <a:t>: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Έχετε ένα ιικό γονιδίωμα 10.000 νουκλεοτιδίων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αρχείο </a:t>
            </a:r>
            <a:r>
              <a:rPr lang="en-GB" sz="1800" dirty="0" smtClean="0">
                <a:latin typeface="Arial"/>
                <a:cs typeface="Arial"/>
              </a:rPr>
              <a:t>file1 (</a:t>
            </a:r>
            <a:r>
              <a:rPr lang="el-GR" sz="1800" dirty="0" smtClean="0">
                <a:latin typeface="Arial"/>
                <a:cs typeface="Arial"/>
              </a:rPr>
              <a:t>σε μία γραμμή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 το γονίδιο που σας ενδιαφέρει βρίσκεται στην θέση 1.000 – 2.800. Με ποιά εντολή θα κόψετε την ακολουθία του γονιδίου που σας ενδιαφέρει να μελετήσετε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r>
              <a:rPr lang="el-GR" sz="1800" dirty="0" smtClean="0">
                <a:latin typeface="Arial"/>
                <a:cs typeface="Arial"/>
              </a:rPr>
              <a:t>  </a:t>
            </a:r>
            <a:endParaRPr lang="en-GB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96091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/>
                <a:cs typeface="Arial"/>
              </a:rPr>
              <a:t>cut: </a:t>
            </a:r>
            <a:r>
              <a:rPr lang="el-GR" sz="2800" dirty="0" smtClean="0">
                <a:latin typeface="Arial"/>
                <a:cs typeface="Arial"/>
              </a:rPr>
              <a:t>Επιλογή στήλης από ένα αρχείο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55268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Μπορείτε να επιλέξετε δεδομέν</a:t>
            </a:r>
            <a:r>
              <a:rPr lang="el-GR" sz="1800" dirty="0">
                <a:latin typeface="Arial"/>
                <a:cs typeface="Arial"/>
              </a:rPr>
              <a:t>α</a:t>
            </a:r>
            <a:r>
              <a:rPr lang="el-GR" sz="1800" dirty="0" smtClean="0">
                <a:latin typeface="Arial"/>
                <a:cs typeface="Arial"/>
              </a:rPr>
              <a:t> από συγκεκριμμένες θέσεις σε μια γραμμή, με την εντολή </a:t>
            </a:r>
            <a:r>
              <a:rPr lang="en-GB" sz="1800" dirty="0" smtClean="0">
                <a:latin typeface="Arial"/>
                <a:cs typeface="Arial"/>
              </a:rPr>
              <a:t>cut.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To –c </a:t>
            </a:r>
            <a:r>
              <a:rPr lang="el-GR" sz="1800" dirty="0" smtClean="0">
                <a:latin typeface="Arial"/>
                <a:cs typeface="Arial"/>
              </a:rPr>
              <a:t>σημαίνει </a:t>
            </a:r>
            <a:r>
              <a:rPr lang="en-GB" sz="1800" dirty="0" smtClean="0">
                <a:latin typeface="Arial"/>
                <a:cs typeface="Arial"/>
              </a:rPr>
              <a:t>: character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Το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χρησιμοποιείται για στήλες, ενώ το –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d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ορίζει το πώς χωρίζονται οι στήλες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(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delimeter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στο αρχείο που διαβάζεται.</a:t>
            </a: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Κατά σύμβαση, οι στήλες χωρίζονται 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tab,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εκτός και εάν ορίσετε κάποιο άλλο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delimeter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με το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-d</a:t>
            </a:r>
          </a:p>
          <a:p>
            <a:pPr marL="0" indent="0">
              <a:buNone/>
            </a:pPr>
            <a:endParaRPr lang="en-GB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Π.χ.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για </a:t>
            </a:r>
            <a:r>
              <a:rPr lang="el-GR" sz="1800" dirty="0">
                <a:latin typeface="Arial"/>
                <a:cs typeface="Arial"/>
              </a:rPr>
              <a:t>να </a:t>
            </a:r>
            <a:r>
              <a:rPr lang="el-GR" sz="1800" dirty="0" smtClean="0">
                <a:latin typeface="Arial"/>
                <a:cs typeface="Arial"/>
              </a:rPr>
              <a:t>πάρετε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την </a:t>
            </a:r>
            <a:r>
              <a:rPr lang="en-GB" sz="1800" dirty="0" smtClean="0">
                <a:latin typeface="Arial"/>
                <a:cs typeface="Arial"/>
              </a:rPr>
              <a:t>1</a:t>
            </a:r>
            <a:r>
              <a:rPr lang="el-GR" sz="1800" dirty="0" smtClean="0">
                <a:latin typeface="Arial"/>
                <a:cs typeface="Arial"/>
              </a:rPr>
              <a:t>η στήλη κάθε </a:t>
            </a:r>
            <a:r>
              <a:rPr lang="el-GR" sz="1800" dirty="0">
                <a:latin typeface="Arial"/>
                <a:cs typeface="Arial"/>
              </a:rPr>
              <a:t>γραμμής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>
                <a:latin typeface="Arial"/>
                <a:cs typeface="Arial"/>
              </a:rPr>
              <a:t>file1</a:t>
            </a:r>
            <a:r>
              <a:rPr lang="el-GR" sz="1800" dirty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εκτελείτε</a:t>
            </a:r>
            <a:r>
              <a:rPr lang="en-GB" sz="1800" dirty="0" smtClean="0">
                <a:latin typeface="Arial"/>
                <a:cs typeface="Arial"/>
              </a:rPr>
              <a:t> (</a:t>
            </a:r>
            <a:r>
              <a:rPr lang="el-GR" sz="1800" dirty="0" smtClean="0">
                <a:latin typeface="Arial"/>
                <a:cs typeface="Arial"/>
              </a:rPr>
              <a:t>θεωρείται ότι οι στήλες χωρίζονται μεταξύ τους με </a:t>
            </a:r>
            <a:r>
              <a:rPr lang="en-GB" sz="1800" dirty="0" smtClean="0">
                <a:latin typeface="Arial"/>
                <a:cs typeface="Arial"/>
              </a:rPr>
              <a:t>tab):</a:t>
            </a: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cut –f1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ποιά εντολή θα πάρετε την 1, 4, 5 στήλη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στον παραπάνω </a:t>
            </a:r>
            <a:r>
              <a:rPr lang="en-GB" sz="1800" dirty="0" smtClean="0">
                <a:latin typeface="Arial"/>
                <a:cs typeface="Arial"/>
              </a:rPr>
              <a:t>file1;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Π.χ. για </a:t>
            </a:r>
            <a:r>
              <a:rPr lang="el-GR" sz="1800" dirty="0">
                <a:latin typeface="Arial"/>
                <a:cs typeface="Arial"/>
              </a:rPr>
              <a:t>να πάρετε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την </a:t>
            </a:r>
            <a:r>
              <a:rPr lang="en-GB" sz="1800" dirty="0">
                <a:latin typeface="Arial"/>
                <a:cs typeface="Arial"/>
              </a:rPr>
              <a:t>1</a:t>
            </a:r>
            <a:r>
              <a:rPr lang="el-GR" sz="1800" dirty="0">
                <a:latin typeface="Arial"/>
                <a:cs typeface="Arial"/>
              </a:rPr>
              <a:t>η στήλη κάθε γραμμής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από το αρχείο </a:t>
            </a:r>
            <a:r>
              <a:rPr lang="en-GB" sz="1800" dirty="0">
                <a:latin typeface="Arial"/>
                <a:cs typeface="Arial"/>
              </a:rPr>
              <a:t>file1</a:t>
            </a:r>
            <a:r>
              <a:rPr lang="el-GR" sz="1800" dirty="0">
                <a:latin typeface="Arial"/>
                <a:cs typeface="Arial"/>
              </a:rPr>
              <a:t>, εκτελείτε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Σε αυτό το παράδειγμα </a:t>
            </a:r>
            <a:r>
              <a:rPr lang="el-GR" sz="1800" dirty="0">
                <a:latin typeface="Arial"/>
                <a:cs typeface="Arial"/>
              </a:rPr>
              <a:t>οι στήλες χωρίζονται μεταξύ τους με </a:t>
            </a:r>
            <a:r>
              <a:rPr lang="el-GR" sz="1800" dirty="0" smtClean="0">
                <a:latin typeface="Arial"/>
                <a:cs typeface="Arial"/>
              </a:rPr>
              <a:t>κενό και όχι  </a:t>
            </a:r>
            <a:r>
              <a:rPr lang="en-GB" sz="1800" dirty="0" smtClean="0">
                <a:latin typeface="Arial"/>
                <a:cs typeface="Arial"/>
              </a:rPr>
              <a:t>tab):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cut –</a:t>
            </a:r>
            <a:r>
              <a:rPr lang="en-US" sz="1800" dirty="0" smtClean="0">
                <a:solidFill>
                  <a:srgbClr val="FF0000"/>
                </a:solidFill>
                <a:latin typeface="Arial"/>
                <a:cs typeface="Arial"/>
              </a:rPr>
              <a:t>f1 –d ‘ ‘  file1</a:t>
            </a:r>
            <a:endParaRPr lang="el-GR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Με ποιά εντολή θα πάρετε την 1, 4,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στήλη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>
                <a:solidFill>
                  <a:srgbClr val="000000"/>
                </a:solidFill>
                <a:latin typeface="Arial"/>
                <a:cs typeface="Arial"/>
              </a:rPr>
              <a:t>στον 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, αν το </a:t>
            </a:r>
            <a:r>
              <a:rPr lang="en-GB" sz="1800" dirty="0" err="1" smtClean="0">
                <a:solidFill>
                  <a:srgbClr val="000000"/>
                </a:solidFill>
                <a:latin typeface="Arial"/>
                <a:cs typeface="Arial"/>
              </a:rPr>
              <a:t>delimeter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είναι το ‘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:</a:t>
            </a:r>
            <a:r>
              <a:rPr lang="en-GB" sz="1800" dirty="0" smtClean="0">
                <a:solidFill>
                  <a:srgbClr val="000000"/>
                </a:solidFill>
                <a:latin typeface="Arial"/>
                <a:cs typeface="Arial"/>
              </a:rPr>
              <a:t>’;</a:t>
            </a:r>
            <a:r>
              <a:rPr lang="el-GR" sz="1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6543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724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paste</a:t>
            </a:r>
            <a:r>
              <a:rPr lang="en-US" sz="2800" dirty="0" smtClean="0">
                <a:latin typeface="Arial"/>
                <a:cs typeface="Arial"/>
              </a:rPr>
              <a:t>: </a:t>
            </a:r>
            <a:r>
              <a:rPr lang="el-GR" sz="2800" dirty="0" smtClean="0">
                <a:latin typeface="Arial"/>
                <a:cs typeface="Arial"/>
              </a:rPr>
              <a:t>Επικόληση δύο αρχείων γραμμή προς γραμμή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361"/>
            <a:ext cx="8229600" cy="2464007"/>
          </a:xfrm>
        </p:spPr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Θέλετε να ενώσετε τα δύο </a:t>
            </a:r>
            <a:r>
              <a:rPr lang="en-GB" sz="1800" dirty="0" smtClean="0">
                <a:latin typeface="Arial"/>
                <a:cs typeface="Arial"/>
              </a:rPr>
              <a:t>files (</a:t>
            </a:r>
            <a:r>
              <a:rPr lang="en-GB" sz="1800" dirty="0" err="1" smtClean="0">
                <a:latin typeface="Arial"/>
                <a:cs typeface="Arial"/>
              </a:rPr>
              <a:t>names.txt</a:t>
            </a:r>
            <a:r>
              <a:rPr lang="en-GB" sz="1800" dirty="0" smtClean="0">
                <a:latin typeface="Arial"/>
                <a:cs typeface="Arial"/>
              </a:rPr>
              <a:t> &amp; </a:t>
            </a:r>
            <a:r>
              <a:rPr lang="en-GB" sz="1800" dirty="0" err="1" smtClean="0">
                <a:latin typeface="Arial"/>
                <a:cs typeface="Arial"/>
              </a:rPr>
              <a:t>cities.txt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(</a:t>
            </a:r>
            <a:r>
              <a:rPr lang="el-GR" sz="1800" dirty="0">
                <a:latin typeface="Arial"/>
                <a:cs typeface="Arial"/>
              </a:rPr>
              <a:t>το ένα δίπλα στο άλλο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σε ένα νέο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το όνομα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Πληκτρολογείστε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paste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names.txt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cities.txt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 &gt; 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merged_paste.txt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Δείτε 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για να καταλάβετε τι συνέβη.</a:t>
            </a:r>
          </a:p>
          <a:p>
            <a:r>
              <a:rPr lang="el-GR" sz="1800" dirty="0" smtClean="0">
                <a:latin typeface="Arial"/>
                <a:cs typeface="Arial"/>
              </a:rPr>
              <a:t>Επαναλάβετε την προηγούμενη εντολή αλλά με αντιστροφή της σειράς των ονομάτων των 2 </a:t>
            </a:r>
            <a:r>
              <a:rPr lang="en-GB" sz="1800" dirty="0" smtClean="0">
                <a:latin typeface="Arial"/>
                <a:cs typeface="Arial"/>
              </a:rPr>
              <a:t>files. </a:t>
            </a:r>
            <a:r>
              <a:rPr lang="el-GR" sz="1800" dirty="0" smtClean="0">
                <a:latin typeface="Arial"/>
                <a:cs typeface="Arial"/>
              </a:rPr>
              <a:t>Δείτε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πάλι </a:t>
            </a:r>
            <a:r>
              <a:rPr lang="el-GR" sz="1800" dirty="0">
                <a:latin typeface="Arial"/>
                <a:cs typeface="Arial"/>
              </a:rPr>
              <a:t>τα περιεχόμενα του </a:t>
            </a:r>
            <a:r>
              <a:rPr lang="en-GB" sz="1800" dirty="0" err="1" smtClean="0">
                <a:latin typeface="Arial"/>
                <a:cs typeface="Arial"/>
              </a:rPr>
              <a:t>merged_paste.txt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για να καταλάβετε τι συνέβη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Μπορούμε να επικολήσουμε περισσότερα από 2 αρχεία μαζί.</a:t>
            </a:r>
            <a:endParaRPr lang="el-GR" sz="1800" dirty="0"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l-GR" sz="1800" dirty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endParaRPr lang="en-US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1029368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1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2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A</a:t>
            </a:r>
            <a:r>
              <a:rPr lang="en-GB" dirty="0" smtClean="0">
                <a:latin typeface="Arial"/>
                <a:cs typeface="Arial"/>
              </a:rPr>
              <a:t>3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3066716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B3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B4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264526" y="4344737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285873" y="3689684"/>
            <a:ext cx="989263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A1   B1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A2   B2</a:t>
            </a:r>
          </a:p>
          <a:p>
            <a:pPr algn="ctr"/>
            <a:r>
              <a:rPr lang="en-GB" dirty="0" smtClean="0">
                <a:latin typeface="Arial"/>
                <a:cs typeface="Arial"/>
              </a:rPr>
              <a:t>A3   B3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B4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4291265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75120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3289907"/>
          </a:xfrm>
        </p:spPr>
        <p:txBody>
          <a:bodyPr/>
          <a:lstStyle/>
          <a:p>
            <a:r>
              <a:rPr lang="el-GR" sz="1800" dirty="0" smtClean="0">
                <a:latin typeface="Arial"/>
                <a:cs typeface="Arial"/>
              </a:rPr>
              <a:t>Δημιουργείστε ένα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 smtClean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f1</a:t>
            </a:r>
            <a:r>
              <a:rPr lang="el-GR" sz="1800" dirty="0" smtClean="0">
                <a:latin typeface="Arial"/>
                <a:cs typeface="Arial"/>
              </a:rPr>
              <a:t>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τρείς σειρές, όπου στην πρώτη στήλη έχετε έναν αύξοντα αριθμό, στην δεύτερη στήλη έχετε ένα όνομα.</a:t>
            </a:r>
          </a:p>
          <a:p>
            <a:r>
              <a:rPr lang="el-GR" sz="1800" dirty="0">
                <a:latin typeface="Arial"/>
                <a:cs typeface="Arial"/>
              </a:rPr>
              <a:t>Δημιουργείστε ένα </a:t>
            </a:r>
            <a:r>
              <a:rPr lang="el-GR" sz="1800" dirty="0" smtClean="0">
                <a:latin typeface="Arial"/>
                <a:cs typeface="Arial"/>
              </a:rPr>
              <a:t>άλλο </a:t>
            </a:r>
            <a:r>
              <a:rPr lang="en-GB" sz="1800" dirty="0" smtClean="0">
                <a:latin typeface="Arial"/>
                <a:cs typeface="Arial"/>
              </a:rPr>
              <a:t>file </a:t>
            </a:r>
            <a:r>
              <a:rPr lang="el-GR" sz="1800" dirty="0">
                <a:latin typeface="Arial"/>
                <a:cs typeface="Arial"/>
              </a:rPr>
              <a:t>με όνομα </a:t>
            </a:r>
            <a:r>
              <a:rPr lang="en-GB" sz="1800" dirty="0" smtClean="0">
                <a:latin typeface="Arial"/>
                <a:cs typeface="Arial"/>
              </a:rPr>
              <a:t>f</a:t>
            </a:r>
            <a:r>
              <a:rPr lang="el-GR" sz="1800" dirty="0" smtClean="0">
                <a:latin typeface="Arial"/>
                <a:cs typeface="Arial"/>
              </a:rPr>
              <a:t>2,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με τρεις σειρές, όπου στην πρώτη στήλη έχετε έναν αύξοντα αριθμό, στην δεύτερη στήλη έχετε </a:t>
            </a:r>
            <a:r>
              <a:rPr lang="el-GR" sz="1800" dirty="0" smtClean="0">
                <a:latin typeface="Arial"/>
                <a:cs typeface="Arial"/>
              </a:rPr>
              <a:t>μια πόλη.</a:t>
            </a:r>
          </a:p>
          <a:p>
            <a:r>
              <a:rPr lang="el-GR" sz="1800" dirty="0" smtClean="0">
                <a:latin typeface="Arial"/>
                <a:cs typeface="Arial"/>
              </a:rPr>
              <a:t>Εκτελέστε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smtClean="0">
                <a:latin typeface="Arial"/>
                <a:cs typeface="Arial"/>
              </a:rPr>
              <a:t>join f1 f2 &gt; f3</a:t>
            </a:r>
          </a:p>
          <a:p>
            <a:r>
              <a:rPr lang="el-GR" sz="1800" dirty="0" smtClean="0">
                <a:latin typeface="Arial"/>
                <a:cs typeface="Arial"/>
              </a:rPr>
              <a:t>Δείτε το </a:t>
            </a:r>
            <a:r>
              <a:rPr lang="en-GB" sz="1800" dirty="0" smtClean="0">
                <a:latin typeface="Arial"/>
                <a:cs typeface="Arial"/>
              </a:rPr>
              <a:t>f3 </a:t>
            </a:r>
            <a:r>
              <a:rPr lang="el-GR" sz="1800" dirty="0" smtClean="0">
                <a:latin typeface="Arial"/>
                <a:cs typeface="Arial"/>
              </a:rPr>
              <a:t>με το </a:t>
            </a:r>
            <a:r>
              <a:rPr lang="en-GB" sz="1800" dirty="0" smtClean="0">
                <a:latin typeface="Arial"/>
                <a:cs typeface="Arial"/>
              </a:rPr>
              <a:t>vi </a:t>
            </a:r>
            <a:r>
              <a:rPr lang="el-GR" sz="1800" dirty="0" smtClean="0">
                <a:latin typeface="Arial"/>
                <a:cs typeface="Arial"/>
              </a:rPr>
              <a:t>για να καταλάβετε τι συνέβη.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join </a:t>
            </a:r>
            <a:r>
              <a:rPr lang="el-GR" sz="1800" dirty="0" smtClean="0">
                <a:latin typeface="Arial"/>
                <a:cs typeface="Arial"/>
              </a:rPr>
              <a:t>χρησιμοποιεί από κάθε </a:t>
            </a:r>
            <a:r>
              <a:rPr lang="en-GB" sz="1800" dirty="0" smtClean="0">
                <a:latin typeface="Arial"/>
                <a:cs typeface="Arial"/>
              </a:rPr>
              <a:t>input file </a:t>
            </a:r>
            <a:r>
              <a:rPr lang="el-GR" sz="1800" dirty="0" smtClean="0">
                <a:latin typeface="Arial"/>
                <a:cs typeface="Arial"/>
              </a:rPr>
              <a:t>τα στοιχεία της πρώτης στήλης ως κλειδιά και ενώνει γραμμές από δύο </a:t>
            </a:r>
            <a:r>
              <a:rPr lang="en-GB" sz="1800" dirty="0" smtClean="0">
                <a:latin typeface="Arial"/>
                <a:cs typeface="Arial"/>
              </a:rPr>
              <a:t>files </a:t>
            </a:r>
            <a:r>
              <a:rPr lang="el-GR" sz="1800" dirty="0" smtClean="0">
                <a:latin typeface="Arial"/>
                <a:cs typeface="Arial"/>
              </a:rPr>
              <a:t>όταν έχουν το ίδιο κλειδί.</a:t>
            </a:r>
            <a:endParaRPr lang="el-GR" sz="1800" dirty="0">
              <a:latin typeface="Arial"/>
              <a:cs typeface="Arial"/>
            </a:endParaRPr>
          </a:p>
        </p:txBody>
      </p:sp>
      <p:sp>
        <p:nvSpPr>
          <p:cNvPr id="4" name="Folded Corner 3"/>
          <p:cNvSpPr/>
          <p:nvPr/>
        </p:nvSpPr>
        <p:spPr>
          <a:xfrm>
            <a:off x="457200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4852736" y="5521158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5681579" y="4866105"/>
            <a:ext cx="2625715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7" name="Plus 6"/>
          <p:cNvSpPr/>
          <p:nvPr/>
        </p:nvSpPr>
        <p:spPr>
          <a:xfrm>
            <a:off x="2406316" y="5467686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3109494" y="4866105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</p:spTree>
    <p:extLst>
      <p:ext uri="{BB962C8B-B14F-4D97-AF65-F5344CB8AC3E}">
        <p14:creationId xmlns:p14="http://schemas.microsoft.com/office/powerpoint/2010/main" val="21144944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694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Arial"/>
                <a:cs typeface="Arial"/>
              </a:rPr>
              <a:t>Join: </a:t>
            </a:r>
            <a:r>
              <a:rPr lang="el-GR" sz="2800" dirty="0" smtClean="0">
                <a:latin typeface="Arial"/>
                <a:cs typeface="Arial"/>
              </a:rPr>
              <a:t>Ένωση αρχείων με βάση μοναδικά κλειδιά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1146"/>
            <a:ext cx="8229600" cy="816749"/>
          </a:xfrm>
        </p:spPr>
        <p:txBody>
          <a:bodyPr/>
          <a:lstStyle/>
          <a:p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join f1 f2 &gt; f3</a:t>
            </a:r>
          </a:p>
        </p:txBody>
      </p:sp>
      <p:sp>
        <p:nvSpPr>
          <p:cNvPr id="4" name="Folded Corner 3"/>
          <p:cNvSpPr/>
          <p:nvPr/>
        </p:nvSpPr>
        <p:spPr>
          <a:xfrm>
            <a:off x="457200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A0	XXX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4852736" y="2192421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7" name="Folded Corner 6"/>
          <p:cNvSpPr/>
          <p:nvPr/>
        </p:nvSpPr>
        <p:spPr>
          <a:xfrm>
            <a:off x="5681579" y="1537368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Christos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8" name="Plus 7"/>
          <p:cNvSpPr/>
          <p:nvPr/>
        </p:nvSpPr>
        <p:spPr>
          <a:xfrm>
            <a:off x="2406316" y="2138949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" name="Folded Corner 8"/>
          <p:cNvSpPr/>
          <p:nvPr/>
        </p:nvSpPr>
        <p:spPr>
          <a:xfrm>
            <a:off x="3109494" y="1537368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  <a:p>
            <a:r>
              <a:rPr lang="en-GB" dirty="0" smtClean="0">
                <a:latin typeface="Arial"/>
                <a:cs typeface="Arial"/>
              </a:rPr>
              <a:t>A4	XXX</a:t>
            </a:r>
          </a:p>
        </p:txBody>
      </p:sp>
      <p:sp>
        <p:nvSpPr>
          <p:cNvPr id="10" name="Folded Corner 9"/>
          <p:cNvSpPr/>
          <p:nvPr/>
        </p:nvSpPr>
        <p:spPr>
          <a:xfrm>
            <a:off x="457200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A1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endParaRPr lang="en-GB" dirty="0" smtClean="0">
              <a:latin typeface="Arial"/>
              <a:cs typeface="Arial"/>
            </a:endParaRPr>
          </a:p>
          <a:p>
            <a:pPr algn="just"/>
            <a:r>
              <a:rPr lang="en-GB" dirty="0" smtClean="0">
                <a:latin typeface="Arial"/>
                <a:cs typeface="Arial"/>
              </a:rPr>
              <a:t>A2	Christos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852736" y="4550610"/>
            <a:ext cx="668421" cy="22726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2" name="Folded Corner 11"/>
          <p:cNvSpPr/>
          <p:nvPr/>
        </p:nvSpPr>
        <p:spPr>
          <a:xfrm>
            <a:off x="5681579" y="3895557"/>
            <a:ext cx="2655597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Nasia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</a:t>
            </a:r>
            <a:r>
              <a:rPr lang="en-GB" dirty="0" err="1" smtClean="0">
                <a:latin typeface="Arial"/>
                <a:cs typeface="Arial"/>
              </a:rPr>
              <a:t>Giannis</a:t>
            </a:r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Larisa</a:t>
            </a:r>
          </a:p>
          <a:p>
            <a:pPr algn="ctr"/>
            <a:r>
              <a:rPr lang="en-GB" dirty="0">
                <a:latin typeface="Arial"/>
                <a:cs typeface="Arial"/>
              </a:rPr>
              <a:t>	</a:t>
            </a:r>
            <a:r>
              <a:rPr lang="en-GB" dirty="0" smtClean="0">
                <a:latin typeface="Arial"/>
                <a:cs typeface="Arial"/>
              </a:rPr>
              <a:t>   </a:t>
            </a:r>
          </a:p>
        </p:txBody>
      </p:sp>
      <p:sp>
        <p:nvSpPr>
          <p:cNvPr id="13" name="Plus 12"/>
          <p:cNvSpPr/>
          <p:nvPr/>
        </p:nvSpPr>
        <p:spPr>
          <a:xfrm>
            <a:off x="2406316" y="4497138"/>
            <a:ext cx="401052" cy="387684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Folded Corner 13"/>
          <p:cNvSpPr/>
          <p:nvPr/>
        </p:nvSpPr>
        <p:spPr>
          <a:xfrm>
            <a:off x="3109494" y="3895557"/>
            <a:ext cx="1561431" cy="1497263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A1	</a:t>
            </a:r>
            <a:r>
              <a:rPr lang="en-GB" dirty="0" err="1" smtClean="0">
                <a:latin typeface="Arial"/>
                <a:cs typeface="Arial"/>
              </a:rPr>
              <a:t>Salonica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A2	</a:t>
            </a:r>
            <a:r>
              <a:rPr lang="en-GB" dirty="0" err="1" smtClean="0">
                <a:latin typeface="Arial"/>
                <a:cs typeface="Arial"/>
              </a:rPr>
              <a:t>Elasona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A3	Larisa</a:t>
            </a:r>
          </a:p>
        </p:txBody>
      </p:sp>
    </p:spTree>
    <p:extLst>
      <p:ext uri="{BB962C8B-B14F-4D97-AF65-F5344CB8AC3E}">
        <p14:creationId xmlns:p14="http://schemas.microsoft.com/office/powerpoint/2010/main" val="378356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79785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Εντοπισμός/εκτύπωση συγκεκριμένης γραμμής σε ένα αρχείο</a:t>
            </a:r>
            <a:r>
              <a:rPr lang="en-GB" sz="2800" dirty="0" smtClean="0">
                <a:latin typeface="Arial"/>
                <a:cs typeface="Arial"/>
              </a:rPr>
              <a:t>:</a:t>
            </a:r>
            <a:br>
              <a:rPr lang="en-GB" sz="2800" dirty="0" smtClean="0">
                <a:latin typeface="Arial"/>
                <a:cs typeface="Arial"/>
              </a:rPr>
            </a:br>
            <a:r>
              <a:rPr lang="el-GR" sz="2800" dirty="0" smtClean="0">
                <a:latin typeface="Arial"/>
                <a:cs typeface="Arial"/>
              </a:rPr>
              <a:t>συνδυασμός εντολών </a:t>
            </a:r>
            <a:r>
              <a:rPr lang="en-GB" sz="2800" dirty="0" smtClean="0">
                <a:latin typeface="Arial"/>
                <a:cs typeface="Arial"/>
              </a:rPr>
              <a:t>head </a:t>
            </a:r>
            <a:r>
              <a:rPr lang="el-GR" sz="2800" dirty="0" smtClean="0">
                <a:latin typeface="Arial"/>
                <a:cs typeface="Arial"/>
              </a:rPr>
              <a:t>&amp; </a:t>
            </a:r>
            <a:r>
              <a:rPr lang="en-GB" sz="2800" dirty="0" smtClean="0">
                <a:latin typeface="Arial"/>
                <a:cs typeface="Arial"/>
              </a:rPr>
              <a:t>tail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9246" y="1607554"/>
            <a:ext cx="87803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Π.χ. Στο </a:t>
            </a:r>
            <a:r>
              <a:rPr lang="en-GB" sz="1600" dirty="0" smtClean="0">
                <a:latin typeface="Arial"/>
                <a:cs typeface="Arial"/>
              </a:rPr>
              <a:t>file1 </a:t>
            </a:r>
            <a:r>
              <a:rPr lang="el-GR" sz="1600" dirty="0" smtClean="0">
                <a:latin typeface="Arial"/>
                <a:cs typeface="Arial"/>
              </a:rPr>
              <a:t>έχω 100 γραμμές και θέλω να δω μόνο την </a:t>
            </a:r>
            <a:r>
              <a:rPr lang="en-GB" sz="1600" dirty="0">
                <a:latin typeface="Arial"/>
                <a:cs typeface="Arial"/>
              </a:rPr>
              <a:t>4</a:t>
            </a:r>
            <a:r>
              <a:rPr lang="el-GR" sz="1600" baseline="30000" dirty="0" smtClean="0">
                <a:latin typeface="Arial"/>
                <a:cs typeface="Arial"/>
              </a:rPr>
              <a:t>η</a:t>
            </a:r>
            <a:r>
              <a:rPr lang="el-GR" sz="1600" dirty="0" smtClean="0">
                <a:latin typeface="Arial"/>
                <a:cs typeface="Arial"/>
              </a:rPr>
              <a:t>. Εκτελώ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endParaRPr lang="el-GR" sz="16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600" dirty="0" smtClean="0">
                <a:solidFill>
                  <a:srgbClr val="FF0000"/>
                </a:solidFill>
                <a:latin typeface="Arial"/>
                <a:cs typeface="Arial"/>
              </a:rPr>
              <a:t>head –n 4 file1 | tail –n 1</a:t>
            </a:r>
            <a:endParaRPr lang="el-GR" sz="16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πρώτο κομμάτι της εντολής κρατάει τις 4 πρώτες γραμμές.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Το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pipe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(|)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καναλιζάρει τις 4 αυτές γραμμές στην δεύτερη εντολή, την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tail.</a:t>
            </a: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Η δεύτερη εντολή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tail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παίρνει ως εισερχόμενα τις 4 γραμμές από την προηγούμενη εντολή και κρατάει μόνο την τελευταία από αυτές.</a:t>
            </a:r>
            <a:endParaRPr lang="en-GB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Άσκηση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Με ποιά εντολή θα δω την 3</a:t>
            </a:r>
            <a:r>
              <a:rPr lang="el-GR" sz="16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&amp; 4</a:t>
            </a:r>
            <a:r>
              <a:rPr lang="el-GR" sz="1600" baseline="30000" dirty="0" smtClean="0">
                <a:solidFill>
                  <a:srgbClr val="000000"/>
                </a:solidFill>
                <a:latin typeface="Arial"/>
                <a:cs typeface="Arial"/>
              </a:rPr>
              <a:t>η</a:t>
            </a:r>
            <a:r>
              <a:rPr lang="el-GR" sz="1600" dirty="0" smtClean="0">
                <a:solidFill>
                  <a:srgbClr val="000000"/>
                </a:solidFill>
                <a:latin typeface="Arial"/>
                <a:cs typeface="Arial"/>
              </a:rPr>
              <a:t> γραμμή του </a:t>
            </a:r>
            <a:r>
              <a:rPr lang="en-GB" sz="1600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  <a:r>
              <a:rPr lang="en-GB" sz="1600" dirty="0">
                <a:solidFill>
                  <a:srgbClr val="000000"/>
                </a:solidFill>
                <a:latin typeface="Arial"/>
                <a:cs typeface="Arial"/>
              </a:rPr>
              <a:t>;</a:t>
            </a:r>
            <a:endParaRPr lang="el-GR" sz="16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" name="Folded Corner 9"/>
          <p:cNvSpPr/>
          <p:nvPr/>
        </p:nvSpPr>
        <p:spPr>
          <a:xfrm>
            <a:off x="1415340" y="4652342"/>
            <a:ext cx="1561431" cy="1949779"/>
          </a:xfrm>
          <a:prstGeom prst="folded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GB" dirty="0" smtClean="0"/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Line1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Line2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Line3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Line4</a:t>
            </a:r>
            <a:endParaRPr lang="en-GB" dirty="0">
              <a:solidFill>
                <a:schemeClr val="bg1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Line5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…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/>
                <a:cs typeface="Arial"/>
              </a:rPr>
              <a:t>…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135204" y="5510413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ame 18"/>
          <p:cNvSpPr/>
          <p:nvPr/>
        </p:nvSpPr>
        <p:spPr>
          <a:xfrm>
            <a:off x="4195023" y="4703954"/>
            <a:ext cx="1234780" cy="193368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02571" y="5089451"/>
            <a:ext cx="843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/>
                <a:cs typeface="Arial"/>
              </a:rPr>
              <a:t>Line1</a:t>
            </a:r>
          </a:p>
          <a:p>
            <a:r>
              <a:rPr lang="en-GB" dirty="0">
                <a:latin typeface="Arial"/>
                <a:cs typeface="Arial"/>
              </a:rPr>
              <a:t>Line2</a:t>
            </a:r>
          </a:p>
          <a:p>
            <a:r>
              <a:rPr lang="en-GB" dirty="0">
                <a:latin typeface="Arial"/>
                <a:cs typeface="Arial"/>
              </a:rPr>
              <a:t>Line3</a:t>
            </a:r>
          </a:p>
          <a:p>
            <a:r>
              <a:rPr lang="en-GB" dirty="0">
                <a:latin typeface="Arial"/>
                <a:cs typeface="Arial"/>
              </a:rPr>
              <a:t>Line4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5746722" y="5510413"/>
            <a:ext cx="907111" cy="23324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ame 20"/>
          <p:cNvSpPr/>
          <p:nvPr/>
        </p:nvSpPr>
        <p:spPr>
          <a:xfrm>
            <a:off x="6806541" y="4703954"/>
            <a:ext cx="1234780" cy="193368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14089" y="5413691"/>
            <a:ext cx="8434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latin typeface="Arial"/>
                <a:cs typeface="Arial"/>
              </a:rPr>
              <a:t>Line4</a:t>
            </a:r>
            <a:endParaRPr lang="en-GB" dirty="0">
              <a:latin typeface="Arial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76771" y="5089451"/>
            <a:ext cx="1211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head –n 4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01225" y="5115426"/>
            <a:ext cx="993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tail –n 1</a:t>
            </a:r>
            <a:endParaRPr lang="el-GR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49357" y="4285438"/>
            <a:ext cx="608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file1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70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 fontScale="90000"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Δημιουργεία καταλόγου με το </a:t>
            </a:r>
            <a:r>
              <a:rPr lang="en-GB" sz="2800" dirty="0" err="1" smtClean="0">
                <a:latin typeface="Arial"/>
                <a:cs typeface="Arial"/>
              </a:rPr>
              <a:t>mkdir</a:t>
            </a:r>
            <a:r>
              <a:rPr lang="en-GB" sz="2800" dirty="0" smtClean="0">
                <a:latin typeface="Arial"/>
                <a:cs typeface="Arial"/>
              </a:rPr>
              <a:t> – </a:t>
            </a:r>
            <a:r>
              <a:rPr lang="el-GR" sz="2800" dirty="0" smtClean="0">
                <a:latin typeface="Arial"/>
                <a:cs typeface="Arial"/>
              </a:rPr>
              <a:t>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430302" y="1687166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δημιουργήσουμε ένα κατάλογο </a:t>
            </a:r>
            <a:r>
              <a:rPr lang="en-GB" dirty="0" smtClean="0">
                <a:latin typeface="Arial"/>
                <a:cs typeface="Arial"/>
              </a:rPr>
              <a:t>(subdirectory) </a:t>
            </a:r>
            <a:r>
              <a:rPr lang="el-GR" dirty="0" smtClean="0">
                <a:latin typeface="Arial"/>
                <a:cs typeface="Arial"/>
              </a:rPr>
              <a:t>με το όνομα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στη συνέχεια να μεταφέρουμε τα 3 αρχεία (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) μέσα σε αυτό τον υποκατάλογο.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δημιουργήσουμε τον υποκατάλογο 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kdir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Στη συνέχεια, για να μετακινήσουμε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Μετακινήστε και τα υπόλοιπα 2 αρχεία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655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latin typeface="Arial"/>
                <a:cs typeface="Arial"/>
              </a:rPr>
              <a:t>Desktop </a:t>
            </a:r>
            <a:r>
              <a:rPr lang="el-GR" dirty="0" smtClean="0">
                <a:latin typeface="Arial"/>
                <a:cs typeface="Arial"/>
              </a:rPr>
              <a:t>και έχουμε πλέον </a:t>
            </a:r>
            <a:r>
              <a:rPr lang="en-GB" dirty="0" smtClean="0">
                <a:latin typeface="Arial"/>
                <a:cs typeface="Arial"/>
              </a:rPr>
              <a:t>3</a:t>
            </a:r>
            <a:r>
              <a:rPr lang="el-GR" dirty="0" smtClean="0">
                <a:latin typeface="Arial"/>
                <a:cs typeface="Arial"/>
              </a:rPr>
              <a:t> αρχεία, τα </a:t>
            </a:r>
            <a:r>
              <a:rPr lang="en-GB" dirty="0" smtClean="0">
                <a:latin typeface="Arial"/>
                <a:cs typeface="Arial"/>
              </a:rPr>
              <a:t>file1, file2, file3</a:t>
            </a:r>
            <a:r>
              <a:rPr lang="el-GR" dirty="0" smtClean="0">
                <a:latin typeface="Arial"/>
                <a:cs typeface="Arial"/>
              </a:rPr>
              <a:t> μέσα στον υποκατάλογο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Θέλουμε να μετονομάσουμε το αρχείο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σε </a:t>
            </a:r>
            <a:r>
              <a:rPr lang="en-GB" dirty="0" smtClean="0">
                <a:latin typeface="Arial"/>
                <a:cs typeface="Arial"/>
              </a:rPr>
              <a:t>file1r</a:t>
            </a:r>
            <a:r>
              <a:rPr lang="el-GR" dirty="0" smtClean="0">
                <a:latin typeface="Arial"/>
                <a:cs typeface="Arial"/>
              </a:rPr>
              <a:t> ενώ όμως συνεχίζουμε να βρισκόμαστε στο </a:t>
            </a:r>
            <a:r>
              <a:rPr lang="en-GB" dirty="0" smtClean="0">
                <a:latin typeface="Arial"/>
                <a:cs typeface="Arial"/>
              </a:rPr>
              <a:t>Desktop (</a:t>
            </a:r>
            <a:r>
              <a:rPr lang="el-GR" dirty="0" smtClean="0">
                <a:latin typeface="Arial"/>
                <a:cs typeface="Arial"/>
              </a:rPr>
              <a:t>χωρίς να μετακινηθούμε μέσα στο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Αν εκτελούσαμε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file1 file1r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εντολή δεν θα λειτουργούσε, γιατί η εντολή θα έψαχνε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μέσα στον κατάλογο 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τώρα, δηλαδή μέσα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Επειδή όμως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βρίσκεται σε άλλο κατάλογο, πρέπει να δώσουμε είτε την πλήρη είτε την σχετική διεύθυνση του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για να δουλέψει η εντολή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mv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736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872258"/>
            <a:ext cx="53977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πλήρης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/home/PC1/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Desktop/</a:t>
            </a:r>
            <a:r>
              <a:rPr lang="en-GB" dirty="0" err="1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/file1</a:t>
            </a:r>
          </a:p>
          <a:p>
            <a:endParaRPr lang="en-GB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Η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σχετική διεύθυνση του 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./filesdir1/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./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σημαίνει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εδώ που βρίσκομαι.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Άρα, η σωστή εντολή για να μετονομάσω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μέσα στο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GB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βρίσκομαι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είναι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</a:t>
            </a: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Κάντε την αντίστοιχη μετατροπή και για τα υπόλοιπα δύο αρχεία.</a:t>
            </a:r>
            <a:endParaRPr lang="el-GR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221242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file2r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222881" y="4345606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980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Μετονομασία/μετακίνηση αρχείων με το </a:t>
            </a:r>
            <a:r>
              <a:rPr lang="en-GB" sz="2800" dirty="0" smtClean="0">
                <a:latin typeface="Arial"/>
                <a:cs typeface="Arial"/>
              </a:rPr>
              <a:t>mv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μετονομάσει τα 3 αρχεία που βρίσκονται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Θέλουμε να μεταφέρουμε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από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Desktop,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όπου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/file1r ./file1r</a:t>
            </a:r>
          </a:p>
          <a:p>
            <a:endParaRPr lang="el-GR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Μπορούμε ταυτόχρονα να μετακινήσουμε ένα αρχείο και να το μετονομάσουμε. Θέλουμε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βρίσκεται στον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l-GR" dirty="0">
                <a:solidFill>
                  <a:srgbClr val="000000"/>
                </a:solidFill>
                <a:latin typeface="Arial"/>
                <a:cs typeface="Arial"/>
              </a:rPr>
              <a:t>να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μετακινήσουμε στον κατάλογο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(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που βρισκόμαστε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 και ταυτόχρονα να το μετονομάσουμε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v ./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/file2r ./file2x</a:t>
            </a:r>
          </a:p>
          <a:p>
            <a:endParaRPr lang="en-GB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234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14161" y="4198260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filesdir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Διαγραφή καταλόγου με το </a:t>
            </a:r>
            <a:r>
              <a:rPr lang="en-GB" sz="2800" dirty="0" err="1" smtClean="0">
                <a:latin typeface="Arial"/>
                <a:cs typeface="Arial"/>
              </a:rPr>
              <a:t>rm</a:t>
            </a:r>
            <a:r>
              <a:rPr lang="en-GB" sz="2800" dirty="0" smtClean="0">
                <a:latin typeface="Arial"/>
                <a:cs typeface="Arial"/>
              </a:rPr>
              <a:t> -r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161" y="2300739"/>
            <a:ext cx="1906020" cy="13715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Desktop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680200" y="242725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918914" y="177480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95961" y="1271667"/>
            <a:ext cx="53977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Βρισκόμαστε στο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Desktop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και έχουμε ήδη μεταφέρει εδώ το αρχείο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file1r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ενώ το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file2r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το μεταφέραμε και το μετονομάσαμε σε 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file2x.</a:t>
            </a: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Τώρα θέλουμε να διαγράψουμε τον υποκατάλογο </a:t>
            </a:r>
            <a:r>
              <a:rPr lang="en-GB" dirty="0" err="1" smtClean="0">
                <a:solidFill>
                  <a:srgbClr val="000000"/>
                </a:solidFill>
                <a:latin typeface="Arial"/>
                <a:cs typeface="Arial"/>
              </a:rPr>
              <a:t>filesdir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μαζί με τα περιεχόμενά του.</a:t>
            </a:r>
          </a:p>
          <a:p>
            <a:endParaRPr lang="el-GR" dirty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l-GR" dirty="0" smtClean="0">
                <a:solidFill>
                  <a:srgbClr val="000000"/>
                </a:solidFill>
                <a:latin typeface="Arial"/>
                <a:cs typeface="Arial"/>
              </a:rPr>
              <a:t>Εκτελούμε</a:t>
            </a:r>
            <a:r>
              <a:rPr lang="en-GB" dirty="0" smtClean="0">
                <a:solidFill>
                  <a:srgbClr val="000000"/>
                </a:solidFill>
                <a:latin typeface="Arial"/>
                <a:cs typeface="Arial"/>
              </a:rPr>
              <a:t>:</a:t>
            </a:r>
          </a:p>
          <a:p>
            <a:r>
              <a:rPr lang="en-GB" dirty="0" err="1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lang="en-GB" dirty="0" smtClean="0">
                <a:solidFill>
                  <a:srgbClr val="FF0000"/>
                </a:solidFill>
                <a:latin typeface="Arial"/>
                <a:cs typeface="Arial"/>
              </a:rPr>
              <a:t> –r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filesdir</a:t>
            </a:r>
            <a:endParaRPr lang="en-GB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Στη συνέχεια θέλουμε να δούμε αν συνεχίζει να υπάρχει ο υποκατάλογος </a:t>
            </a:r>
            <a:r>
              <a:rPr lang="en-GB" dirty="0" err="1" smtClean="0">
                <a:latin typeface="Arial"/>
                <a:cs typeface="Arial"/>
              </a:rPr>
              <a:t>filesdir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Desktop. </a:t>
            </a:r>
            <a:r>
              <a:rPr lang="el-GR" dirty="0" smtClean="0">
                <a:latin typeface="Arial"/>
                <a:cs typeface="Arial"/>
              </a:rPr>
              <a:t>Τι εντολή θα εκτελέσουμε για να δούμε τι υπάρχει μέσα στον </a:t>
            </a:r>
            <a:r>
              <a:rPr lang="en-GB" dirty="0" smtClean="0">
                <a:latin typeface="Arial"/>
                <a:cs typeface="Arial"/>
              </a:rPr>
              <a:t>Desktop?</a:t>
            </a:r>
            <a:endParaRPr lang="en-GB" dirty="0">
              <a:latin typeface="Arial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457200" y="1774804"/>
            <a:ext cx="297310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55782" y="124886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Snip Single Corner Rectangle 18"/>
          <p:cNvSpPr/>
          <p:nvPr/>
        </p:nvSpPr>
        <p:spPr>
          <a:xfrm>
            <a:off x="1411052" y="328906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file2x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0" name="Snip Single Corner Rectangle 19"/>
          <p:cNvSpPr/>
          <p:nvPr/>
        </p:nvSpPr>
        <p:spPr>
          <a:xfrm>
            <a:off x="1383116" y="5102137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file3r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031402" y="36723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nip Single Corner Rectangle 14"/>
          <p:cNvSpPr/>
          <p:nvPr/>
        </p:nvSpPr>
        <p:spPr>
          <a:xfrm>
            <a:off x="197259" y="3282750"/>
            <a:ext cx="538295" cy="349661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file1r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9741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3785</Words>
  <Application>Microsoft Macintosh PowerPoint</Application>
  <PresentationFormat>On-screen Show (4:3)</PresentationFormat>
  <Paragraphs>520</Paragraphs>
  <Slides>38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Εισαγωγή στο Linux/Unix </vt:lpstr>
      <vt:lpstr>Οι εντολές more, head, tail</vt:lpstr>
      <vt:lpstr>Εντοπισμός/εκτύπωση συγκεκριμένης γραμμής σε ένα αρχείο: συνδυασμός εντολών head &amp; tail</vt:lpstr>
      <vt:lpstr>Δημιουργεία καταλόγου με το mkdir – Μετακίνηση αρχείων με το mv</vt:lpstr>
      <vt:lpstr>Μετονομασία αρχείων με το mv</vt:lpstr>
      <vt:lpstr>Μετονομασία αρχείων με το mv</vt:lpstr>
      <vt:lpstr>Μετονομασία/μετακίνηση αρχείων με το mv</vt:lpstr>
      <vt:lpstr>Διαγραφή καταλόγου με το rm -r</vt:lpstr>
      <vt:lpstr>Δικαιώματα αρχείων και καταλόγων</vt:lpstr>
      <vt:lpstr>Δικαιώματα αρχείων και καταλόγων</vt:lpstr>
      <vt:lpstr>Δικαιώματα αρχείων και καταλόγων - chmod</vt:lpstr>
      <vt:lpstr>Δικαιώματα αρχείων και καταλόγων - chmod</vt:lpstr>
      <vt:lpstr>Η εντολή wc (word count)</vt:lpstr>
      <vt:lpstr>du: Υπολογισμός μεγέθους αρχείων/καταλόγων</vt:lpstr>
      <vt:lpstr>Η εντολή sort</vt:lpstr>
      <vt:lpstr>Η εντολή sort</vt:lpstr>
      <vt:lpstr>Η εντολή uniq</vt:lpstr>
      <vt:lpstr>Η εντολή uniq</vt:lpstr>
      <vt:lpstr>Η εντολή uniq</vt:lpstr>
      <vt:lpstr>Η χρήση των pipes |</vt:lpstr>
      <vt:lpstr>vi editor</vt:lpstr>
      <vt:lpstr>vi editor</vt:lpstr>
      <vt:lpstr>vi editor Άσκηση 1: Δημιουργία ενός νέου αρχείου</vt:lpstr>
      <vt:lpstr>vi editor Άσκηση 2: Διαγραφή δεδομένων ενός αρχείου μέσω του INSERT MODE</vt:lpstr>
      <vt:lpstr>vi editor Άσκηση 2: Διαγραφή δεδομένων ενός αρχείου μέσω του COMMAND MODE</vt:lpstr>
      <vt:lpstr>vi editor Άσκηση 3: Μετακίνηση εντός αρχείου μέσω του COMMAND MODE</vt:lpstr>
      <vt:lpstr>vi editor Άσκηση 4:</vt:lpstr>
      <vt:lpstr>vi editor Άσκηση 5:</vt:lpstr>
      <vt:lpstr>vi editor Άσκηση 6:</vt:lpstr>
      <vt:lpstr>Awk: Επιλογή στήλης από ένα αρχείο</vt:lpstr>
      <vt:lpstr>Awk: Επιλογή στήλης από ένα αρχείο</vt:lpstr>
      <vt:lpstr>Awk: Επιλογή στήλης από ένα αρχείο</vt:lpstr>
      <vt:lpstr>cut: Επιλογή στήλης από ένα αρχείο</vt:lpstr>
      <vt:lpstr>cut: Επιλογή στήλης από ένα αρχείο</vt:lpstr>
      <vt:lpstr>paste: Επικόληση δύο αρχείων γραμμή προς γραμμή</vt:lpstr>
      <vt:lpstr>Join: Ένωση αρχείων με βάση μοναδικά κλειδιά</vt:lpstr>
      <vt:lpstr>Join: Ένωση αρχείων με βάση μοναδικά κλειδιά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  2η διάλεξη  Η/Υ 1ο έτος  Γρ. Αμούτζιας</dc:title>
  <dc:creator>Grigoris Amoutzias</dc:creator>
  <cp:lastModifiedBy>Grigoris Amoutzias</cp:lastModifiedBy>
  <cp:revision>39</cp:revision>
  <dcterms:created xsi:type="dcterms:W3CDTF">2014-03-04T09:24:13Z</dcterms:created>
  <dcterms:modified xsi:type="dcterms:W3CDTF">2014-11-06T07:48:59Z</dcterms:modified>
</cp:coreProperties>
</file>