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4" r:id="rId1"/>
  </p:sldMasterIdLst>
  <p:notesMasterIdLst>
    <p:notesMasterId r:id="rId14"/>
  </p:notesMasterIdLst>
  <p:handoutMasterIdLst>
    <p:handoutMasterId r:id="rId15"/>
  </p:handoutMasterIdLst>
  <p:sldIdLst>
    <p:sldId id="256" r:id="rId2"/>
    <p:sldId id="370" r:id="rId3"/>
    <p:sldId id="371" r:id="rId4"/>
    <p:sldId id="372" r:id="rId5"/>
    <p:sldId id="373" r:id="rId6"/>
    <p:sldId id="375" r:id="rId7"/>
    <p:sldId id="376" r:id="rId8"/>
    <p:sldId id="377" r:id="rId9"/>
    <p:sldId id="378" r:id="rId10"/>
    <p:sldId id="379" r:id="rId11"/>
    <p:sldId id="420" r:id="rId12"/>
    <p:sldId id="42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434" autoAdjust="0"/>
  </p:normalViewPr>
  <p:slideViewPr>
    <p:cSldViewPr snapToGrid="0">
      <p:cViewPr varScale="1">
        <p:scale>
          <a:sx n="61" d="100"/>
          <a:sy n="61" d="100"/>
        </p:scale>
        <p:origin x="-704" y="-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F319C-CE7B-4281-93EF-76E8882B85C8}" type="datetimeFigureOut">
              <a:rPr lang="el-GR" smtClean="0"/>
              <a:t>28/3/2018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9498A-20A7-4557-B368-7A57173815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0315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1310-9761-470C-9B3B-1B9C37C911F0}" type="datetimeFigureOut">
              <a:rPr lang="el-GR" smtClean="0"/>
              <a:t>28/3/2018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0C0B0-FE27-4758-8AE6-2285D89956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6781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0C0B0-FE27-4758-8AE6-2285D89956E2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4292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  <a:prstGeom prst="rect">
            <a:avLst/>
          </a:prstGeo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CD0170B5-818C-4A43-B104-841679AE7E35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Κοινωνιογλωσσολογία - Χειμερινό Εξάμηνο: 2016-2017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2706" y="485309"/>
            <a:ext cx="456012" cy="45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138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D3AF8789-46BF-4E4A-B29E-B05E406158F7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786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63376D64-DA27-42B3-9ECB-A642396102B3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370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0CF88811-DF1D-454E-934D-075FF39540B6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867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0E663413-D3D3-4125-BC65-7ECB83E46158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650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7BC4CF45-A914-48AE-AD48-BC1C57EA498F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209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C2A95C8A-B5EB-4419-98E2-D109755814E9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49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A0CC0453-BF06-4562-895C-1D4E76F2CCF0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763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D25A8487-BE3E-42CC-B98C-58C91AF997CB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4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524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CCF590D4-77AD-41BE-881B-B17DAAED41EA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/>
          <a:lstStyle>
            <a:lvl1pPr>
              <a:defRPr sz="1000" b="1"/>
            </a:lvl1pPr>
          </a:lstStyle>
          <a:p>
            <a:r>
              <a:rPr lang="el-GR" smtClean="0"/>
              <a:t>Κοινωνιογλωσσολογία - Χειμερινό Εξάμηνο: 2016-2017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9" name="Rectangle 28"/>
          <p:cNvSpPr/>
          <p:nvPr userDrawn="1"/>
        </p:nvSpPr>
        <p:spPr>
          <a:xfrm>
            <a:off x="10451002" y="-3555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896" y="497260"/>
            <a:ext cx="456012" cy="45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177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B39DD584-572D-430A-9945-06DF77F6CDC5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6764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381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3CC311CD-246C-40C1-B474-1B5ED509D870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955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E9F52723-A34E-4484-A448-03C1A8B67425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05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82B3A32C-961E-44C3-B0D5-F4153950923C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043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B6CD34E8-A73E-4AC5-BE50-BA5A64DA5C2E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Κοινωνιογλωσσολογία - Χειμερινό Εξάμηνο: 2016-2017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9890759" y="0"/>
            <a:ext cx="1257300" cy="1143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41700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Subtitle 2"/>
          <p:cNvSpPr txBox="1">
            <a:spLocks/>
          </p:cNvSpPr>
          <p:nvPr userDrawn="1"/>
        </p:nvSpPr>
        <p:spPr>
          <a:xfrm>
            <a:off x="2806484" y="6496786"/>
            <a:ext cx="6579032" cy="457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1200" b="1" dirty="0" smtClean="0">
                <a:solidFill>
                  <a:srgbClr val="C00000"/>
                </a:solidFill>
              </a:rPr>
              <a:t>Γραμματισμός &amp; Σχεδιασμός γλωσσικού μαθήματος – Εαρινό</a:t>
            </a:r>
            <a:r>
              <a:rPr lang="el-GR" sz="1200" b="1" baseline="0" dirty="0" smtClean="0">
                <a:solidFill>
                  <a:srgbClr val="C00000"/>
                </a:solidFill>
              </a:rPr>
              <a:t> </a:t>
            </a:r>
            <a:r>
              <a:rPr lang="el-GR" sz="1200" b="1" dirty="0" smtClean="0">
                <a:solidFill>
                  <a:srgbClr val="C00000"/>
                </a:solidFill>
              </a:rPr>
              <a:t>Εξάμηνο: 2016-2017</a:t>
            </a:r>
            <a:endParaRPr lang="en-US" sz="1200" b="1" dirty="0">
              <a:solidFill>
                <a:srgbClr val="C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2706" y="485309"/>
            <a:ext cx="456012" cy="45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5197" y="1134109"/>
            <a:ext cx="9658679" cy="3477296"/>
          </a:xfrm>
        </p:spPr>
        <p:txBody>
          <a:bodyPr/>
          <a:lstStyle/>
          <a:p>
            <a:pPr algn="ctr"/>
            <a:r>
              <a:rPr lang="el-GR" sz="3000" b="1" dirty="0"/>
              <a:t>Σ</a:t>
            </a:r>
            <a:r>
              <a:rPr lang="el-GR" sz="3000" b="1" dirty="0" smtClean="0"/>
              <a:t>χολή Κοινωνικών &amp; Ανθρωπιστικών Επιστημών </a:t>
            </a: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2800" dirty="0" smtClean="0"/>
              <a:t>Παιδαγωγικό Τμήμα Δημοτικής Εκπαίδευσης</a:t>
            </a:r>
            <a:br>
              <a:rPr lang="el-GR" sz="2800" dirty="0" smtClean="0"/>
            </a:br>
            <a:r>
              <a:rPr lang="el-GR" sz="3200" b="1" dirty="0"/>
              <a:t/>
            </a:r>
            <a:br>
              <a:rPr lang="el-GR" sz="3200" b="1" dirty="0"/>
            </a:br>
            <a:r>
              <a:rPr lang="el-GR" sz="3200" dirty="0"/>
              <a:t/>
            </a:r>
            <a:br>
              <a:rPr lang="el-GR" sz="3200" dirty="0"/>
            </a:br>
            <a:r>
              <a:rPr lang="el-GR" sz="2800" b="1" dirty="0" smtClean="0"/>
              <a:t>Γραμματισμός &amp; σχεδιασμός γλωσσικού μαθήματος</a:t>
            </a:r>
            <a:endParaRPr lang="el-GR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669" y="4790259"/>
            <a:ext cx="8825658" cy="861420"/>
          </a:xfrm>
        </p:spPr>
        <p:txBody>
          <a:bodyPr>
            <a:normAutofit/>
          </a:bodyPr>
          <a:lstStyle/>
          <a:p>
            <a:pPr algn="ctr"/>
            <a:r>
              <a:rPr lang="el-GR" sz="2000" b="1" cap="none" dirty="0" smtClean="0"/>
              <a:t>2 </a:t>
            </a:r>
          </a:p>
          <a:p>
            <a:pPr algn="ctr"/>
            <a:r>
              <a:rPr lang="el-GR" sz="2000" b="1" cap="none" dirty="0" smtClean="0"/>
              <a:t>Αναδυόμενος και οικιακός </a:t>
            </a:r>
            <a:r>
              <a:rPr lang="el-GR" sz="2000" b="1" cap="none" dirty="0" err="1" smtClean="0"/>
              <a:t>γραμματισμός</a:t>
            </a:r>
            <a:endParaRPr lang="el-GR" sz="2000" b="1" cap="none" dirty="0"/>
          </a:p>
        </p:txBody>
      </p:sp>
    </p:spTree>
    <p:extLst>
      <p:ext uri="{BB962C8B-B14F-4D97-AF65-F5344CB8AC3E}">
        <p14:creationId xmlns:p14="http://schemas.microsoft.com/office/powerpoint/2010/main" val="50509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Στην Ελλάδα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20119"/>
            <a:ext cx="11126829" cy="4071719"/>
          </a:xfrm>
        </p:spPr>
        <p:txBody>
          <a:bodyPr>
            <a:normAutofit/>
          </a:bodyPr>
          <a:lstStyle/>
          <a:p>
            <a:pPr algn="just"/>
            <a:r>
              <a:rPr lang="el-GR" dirty="0">
                <a:solidFill>
                  <a:prstClr val="black">
                    <a:lumMod val="75000"/>
                    <a:lumOff val="25000"/>
                  </a:prstClr>
                </a:solidFill>
              </a:rPr>
              <a:t>Στην Ελλάδα, ο αναδυόμενος γραμματισμός </a:t>
            </a:r>
            <a:r>
              <a:rPr lang="el-G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εφαρμόζεται στα νηπιαγωγεία όλης της επικράτειας </a:t>
            </a:r>
            <a:r>
              <a:rPr lang="el-GR" dirty="0">
                <a:solidFill>
                  <a:prstClr val="black">
                    <a:lumMod val="75000"/>
                    <a:lumOff val="25000"/>
                  </a:prstClr>
                </a:solidFill>
              </a:rPr>
              <a:t>ήδη από το </a:t>
            </a:r>
            <a:r>
              <a:rPr lang="el-G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2000</a:t>
            </a:r>
            <a:endParaRPr lang="el-GR" dirty="0" smtClean="0"/>
          </a:p>
          <a:p>
            <a:pPr algn="just"/>
            <a:r>
              <a:rPr lang="el-GR" dirty="0" smtClean="0"/>
              <a:t>Σύμφωνα </a:t>
            </a:r>
            <a:r>
              <a:rPr lang="el-GR" dirty="0"/>
              <a:t>με το πρόγραμμα σπουδών του νηπιαγωγείου, αλλά και με </a:t>
            </a:r>
            <a:r>
              <a:rPr lang="el-GR" dirty="0" smtClean="0"/>
              <a:t>τον Οδηγό </a:t>
            </a:r>
            <a:r>
              <a:rPr lang="el-GR" dirty="0"/>
              <a:t>Νηπιαγωγού, οι εκπαιδευτικοί της προσχολικής ηλικίας </a:t>
            </a:r>
            <a:r>
              <a:rPr lang="el-GR" b="1" dirty="0"/>
              <a:t>σχεδιάζουν </a:t>
            </a:r>
            <a:r>
              <a:rPr lang="el-GR" b="1" dirty="0" smtClean="0"/>
              <a:t>και εφαρμόζουν </a:t>
            </a:r>
            <a:r>
              <a:rPr lang="el-GR" b="1" dirty="0"/>
              <a:t>μικρές ή μεγάλες χρονικά διδασκαλίες</a:t>
            </a:r>
            <a:r>
              <a:rPr lang="el-GR" dirty="0"/>
              <a:t>, εμπλέκοντας τα παιδιά </a:t>
            </a:r>
            <a:r>
              <a:rPr lang="el-GR" dirty="0" smtClean="0"/>
              <a:t>σε δραστηριότητες </a:t>
            </a:r>
            <a:r>
              <a:rPr lang="el-GR" dirty="0"/>
              <a:t>γραφής και ανάγνωσης μέσα σε πραγματικές ή εικονικές </a:t>
            </a:r>
            <a:r>
              <a:rPr lang="el-GR" dirty="0" smtClean="0"/>
              <a:t>συνθήκες </a:t>
            </a:r>
            <a:r>
              <a:rPr lang="el-GR" dirty="0"/>
              <a:t>επικοινωνίας· </a:t>
            </a:r>
            <a:endParaRPr lang="el-GR" dirty="0" smtClean="0"/>
          </a:p>
          <a:p>
            <a:pPr algn="just"/>
            <a:r>
              <a:rPr lang="el-GR" dirty="0" smtClean="0"/>
              <a:t>έτσι</a:t>
            </a:r>
            <a:r>
              <a:rPr lang="el-GR" dirty="0"/>
              <a:t>, τα νήπια </a:t>
            </a:r>
            <a:r>
              <a:rPr lang="el-GR" b="1" dirty="0"/>
              <a:t>έρχονται σε επαφή με διάφορα είδη </a:t>
            </a:r>
            <a:r>
              <a:rPr lang="el-GR" b="1" dirty="0" smtClean="0"/>
              <a:t>εντύπων </a:t>
            </a:r>
            <a:r>
              <a:rPr lang="el-GR" dirty="0" smtClean="0"/>
              <a:t>(περιοδικά</a:t>
            </a:r>
            <a:r>
              <a:rPr lang="el-GR" dirty="0"/>
              <a:t>, διαφημίσεις, αφίσες, επιστολές κ.λπ.), καλούνται </a:t>
            </a:r>
            <a:r>
              <a:rPr lang="el-GR" b="1" dirty="0"/>
              <a:t>να διαβάσουν </a:t>
            </a:r>
            <a:r>
              <a:rPr lang="el-GR" b="1" dirty="0" smtClean="0"/>
              <a:t>τα εξώφυλλα </a:t>
            </a:r>
            <a:r>
              <a:rPr lang="el-GR" b="1" dirty="0"/>
              <a:t>των βιβλίων </a:t>
            </a:r>
            <a:r>
              <a:rPr lang="el-GR" dirty="0"/>
              <a:t>που βρίσκονται στη βιβλιοθήκη, να </a:t>
            </a:r>
            <a:r>
              <a:rPr lang="el-GR" b="1" dirty="0"/>
              <a:t>γράψουν </a:t>
            </a:r>
            <a:r>
              <a:rPr lang="el-GR" b="1" dirty="0" smtClean="0"/>
              <a:t>ομαδικές </a:t>
            </a:r>
            <a:r>
              <a:rPr lang="el-GR" b="1" dirty="0"/>
              <a:t>προσκλήσεις </a:t>
            </a:r>
            <a:r>
              <a:rPr lang="el-GR" dirty="0"/>
              <a:t>με τη βοήθεια του εκπαιδευτικού, </a:t>
            </a:r>
            <a:r>
              <a:rPr lang="el-GR" b="1" dirty="0"/>
              <a:t>πινακίδες</a:t>
            </a:r>
            <a:r>
              <a:rPr lang="el-GR" dirty="0"/>
              <a:t> και </a:t>
            </a:r>
            <a:r>
              <a:rPr lang="el-GR" b="1" dirty="0"/>
              <a:t>επιστολές</a:t>
            </a:r>
            <a:r>
              <a:rPr lang="el-GR" dirty="0"/>
              <a:t>, </a:t>
            </a:r>
            <a:r>
              <a:rPr lang="el-GR" b="1" dirty="0" smtClean="0"/>
              <a:t>να συσχετίσουν </a:t>
            </a:r>
            <a:r>
              <a:rPr lang="el-GR" b="1" dirty="0"/>
              <a:t>τον προφορικό με το γραπτό λόγο</a:t>
            </a:r>
            <a:r>
              <a:rPr lang="el-GR" dirty="0"/>
              <a:t>, να κατασκευάσουν </a:t>
            </a:r>
            <a:r>
              <a:rPr lang="el-GR" b="1" dirty="0" smtClean="0"/>
              <a:t>πίνακες</a:t>
            </a:r>
            <a:r>
              <a:rPr lang="el-GR" dirty="0" smtClean="0"/>
              <a:t> αναφοράς </a:t>
            </a:r>
            <a:r>
              <a:rPr lang="el-GR" dirty="0"/>
              <a:t>με αγαπημένα τους είδη, φρούτα και ζώα, </a:t>
            </a:r>
            <a:r>
              <a:rPr lang="el-GR" b="1" dirty="0"/>
              <a:t>να κατασκευάσουν </a:t>
            </a:r>
            <a:r>
              <a:rPr lang="el-GR" b="1" dirty="0" smtClean="0"/>
              <a:t>τηλεφωνικό </a:t>
            </a:r>
            <a:r>
              <a:rPr lang="el-GR" b="1" dirty="0"/>
              <a:t>κατάλογο με τα ονόματα των μαθητών της τάξης </a:t>
            </a:r>
            <a:r>
              <a:rPr lang="el-GR" dirty="0"/>
              <a:t>κ.ά.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11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37" y="973668"/>
            <a:ext cx="9220330" cy="706964"/>
          </a:xfrm>
        </p:spPr>
        <p:txBody>
          <a:bodyPr/>
          <a:lstStyle/>
          <a:p>
            <a:r>
              <a:rPr lang="el-GR" sz="3200" b="1" dirty="0" smtClean="0"/>
              <a:t>Οικογενειακός ή οικιακός γραμματισμός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20119"/>
            <a:ext cx="11154126" cy="4271750"/>
          </a:xfrm>
        </p:spPr>
        <p:txBody>
          <a:bodyPr>
            <a:normAutofit/>
          </a:bodyPr>
          <a:lstStyle/>
          <a:p>
            <a:pPr algn="just"/>
            <a:r>
              <a:rPr lang="el-GR" b="1" dirty="0"/>
              <a:t>Από τη δεκαετία του 1960</a:t>
            </a:r>
            <a:r>
              <a:rPr lang="el-GR" dirty="0"/>
              <a:t>, δόθηκε ιδιαίτερη σημασία στον παιδευτικό χαρακτήρα που μπορεί να έχει η οικογένεια παράλληλα με το σχολείο </a:t>
            </a:r>
            <a:endParaRPr lang="el-GR" dirty="0" smtClean="0"/>
          </a:p>
          <a:p>
            <a:pPr algn="just"/>
            <a:r>
              <a:rPr lang="el-GR" dirty="0" smtClean="0"/>
              <a:t>Η επιστημονική </a:t>
            </a:r>
            <a:r>
              <a:rPr lang="el-GR" dirty="0"/>
              <a:t>κοινότητα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άρχισε </a:t>
            </a:r>
            <a:r>
              <a:rPr lang="el-GR" dirty="0"/>
              <a:t>να </a:t>
            </a:r>
            <a:r>
              <a:rPr lang="el-GR" dirty="0" smtClean="0"/>
              <a:t>στρέφει </a:t>
            </a:r>
            <a:r>
              <a:rPr lang="el-GR" dirty="0"/>
              <a:t>την προσοχή της στο </a:t>
            </a:r>
            <a:r>
              <a:rPr lang="el-GR" b="1" dirty="0"/>
              <a:t>μικρό παιδί </a:t>
            </a:r>
            <a:endParaRPr lang="el-GR" b="1" dirty="0" smtClean="0"/>
          </a:p>
          <a:p>
            <a:pPr algn="just"/>
            <a:r>
              <a:rPr lang="el-GR" b="1" dirty="0" smtClean="0"/>
              <a:t>ερευνητικά δεδομένα </a:t>
            </a:r>
            <a:r>
              <a:rPr lang="el-GR" dirty="0"/>
              <a:t>που έδειχναν την </a:t>
            </a:r>
            <a:r>
              <a:rPr lang="el-GR" b="1" dirty="0"/>
              <a:t>ισχυρή επίδραση του οικογενειακού </a:t>
            </a:r>
            <a:r>
              <a:rPr lang="el-GR" dirty="0"/>
              <a:t>και </a:t>
            </a:r>
            <a:r>
              <a:rPr lang="el-GR" b="1" dirty="0"/>
              <a:t>στενού </a:t>
            </a:r>
            <a:r>
              <a:rPr lang="el-GR" b="1" dirty="0" smtClean="0"/>
              <a:t>κοινωνικοπολιτισμικού </a:t>
            </a:r>
            <a:r>
              <a:rPr lang="el-GR" b="1" dirty="0"/>
              <a:t>περιβάλλοντος </a:t>
            </a:r>
            <a:r>
              <a:rPr lang="el-GR" dirty="0"/>
              <a:t>στη διαμόρφωση </a:t>
            </a:r>
            <a:r>
              <a:rPr lang="el-GR" dirty="0" smtClean="0"/>
              <a:t>της </a:t>
            </a:r>
            <a:r>
              <a:rPr lang="el-GR" b="1" dirty="0" smtClean="0">
                <a:solidFill>
                  <a:srgbClr val="C00000"/>
                </a:solidFill>
              </a:rPr>
              <a:t>προσωπικότητας</a:t>
            </a:r>
            <a:r>
              <a:rPr lang="el-GR" dirty="0" smtClean="0"/>
              <a:t> και της </a:t>
            </a:r>
            <a:r>
              <a:rPr lang="el-GR" b="1" dirty="0">
                <a:solidFill>
                  <a:srgbClr val="C00000"/>
                </a:solidFill>
              </a:rPr>
              <a:t>μορφωτικής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b="1" dirty="0">
                <a:solidFill>
                  <a:srgbClr val="C00000"/>
                </a:solidFill>
              </a:rPr>
              <a:t>υποδομής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 smtClean="0"/>
              <a:t>του</a:t>
            </a:r>
            <a:r>
              <a:rPr lang="el-GR" dirty="0"/>
              <a:t> </a:t>
            </a:r>
            <a:r>
              <a:rPr lang="el-GR" dirty="0" smtClean="0"/>
              <a:t>παιδιού.</a:t>
            </a:r>
          </a:p>
          <a:p>
            <a:pPr algn="just"/>
            <a:r>
              <a:rPr lang="el-GR" dirty="0"/>
              <a:t>Η </a:t>
            </a:r>
            <a:r>
              <a:rPr lang="el-GR" b="1" dirty="0">
                <a:solidFill>
                  <a:srgbClr val="C00000"/>
                </a:solidFill>
              </a:rPr>
              <a:t>έννοια του οικιακού γραμματισμού </a:t>
            </a:r>
            <a:r>
              <a:rPr lang="el-GR" dirty="0"/>
              <a:t>περιλαμβάνει το </a:t>
            </a:r>
            <a:r>
              <a:rPr lang="el-GR" b="1" i="1" dirty="0">
                <a:solidFill>
                  <a:schemeClr val="accent3">
                    <a:lumMod val="75000"/>
                  </a:schemeClr>
                </a:solidFill>
              </a:rPr>
              <a:t>σύνολο των </a:t>
            </a:r>
            <a:r>
              <a:rPr lang="el-GR" b="1" i="1" dirty="0" smtClean="0">
                <a:solidFill>
                  <a:srgbClr val="C00000"/>
                </a:solidFill>
              </a:rPr>
              <a:t>τρόπων</a:t>
            </a:r>
            <a:r>
              <a:rPr lang="el-GR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el-GR" b="1" i="1" dirty="0">
                <a:solidFill>
                  <a:srgbClr val="C00000"/>
                </a:solidFill>
              </a:rPr>
              <a:t>συνηθειών</a:t>
            </a:r>
            <a:r>
              <a:rPr lang="el-GR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i="1" dirty="0">
                <a:solidFill>
                  <a:schemeClr val="accent3">
                    <a:lumMod val="75000"/>
                  </a:schemeClr>
                </a:solidFill>
              </a:rPr>
              <a:t>και</a:t>
            </a:r>
            <a:r>
              <a:rPr lang="el-GR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i="1" dirty="0">
                <a:solidFill>
                  <a:srgbClr val="C00000"/>
                </a:solidFill>
              </a:rPr>
              <a:t>συμπεριφορών</a:t>
            </a:r>
            <a:r>
              <a:rPr lang="el-GR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i="1" dirty="0">
                <a:solidFill>
                  <a:schemeClr val="accent3">
                    <a:lumMod val="75000"/>
                  </a:schemeClr>
                </a:solidFill>
              </a:rPr>
              <a:t>που</a:t>
            </a:r>
            <a:r>
              <a:rPr lang="el-GR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i="1" dirty="0">
                <a:solidFill>
                  <a:schemeClr val="accent3">
                    <a:lumMod val="75000"/>
                  </a:schemeClr>
                </a:solidFill>
              </a:rPr>
              <a:t>χρησιμοποιούν</a:t>
            </a:r>
            <a:r>
              <a:rPr lang="el-GR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i="1" dirty="0">
                <a:solidFill>
                  <a:schemeClr val="accent3">
                    <a:lumMod val="75000"/>
                  </a:schemeClr>
                </a:solidFill>
              </a:rPr>
              <a:t>τα άτομα του οικογενειακού περιβάλλοντος του μικρού παιδιού</a:t>
            </a:r>
            <a:r>
              <a:rPr lang="el-GR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i="1" dirty="0">
                <a:solidFill>
                  <a:schemeClr val="accent3">
                    <a:lumMod val="75000"/>
                  </a:schemeClr>
                </a:solidFill>
              </a:rPr>
              <a:t>κατά την εφαρμογή </a:t>
            </a:r>
            <a:r>
              <a:rPr lang="el-GR" b="1" i="1" dirty="0">
                <a:solidFill>
                  <a:srgbClr val="C00000"/>
                </a:solidFill>
              </a:rPr>
              <a:t>δραστηριοτήτων</a:t>
            </a:r>
            <a:r>
              <a:rPr lang="el-GR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i="1" dirty="0">
                <a:solidFill>
                  <a:schemeClr val="accent3">
                    <a:lumMod val="75000"/>
                  </a:schemeClr>
                </a:solidFill>
              </a:rPr>
              <a:t>καλλιέργειας</a:t>
            </a:r>
            <a:r>
              <a:rPr lang="el-GR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i="1" dirty="0">
                <a:solidFill>
                  <a:srgbClr val="C00000"/>
                </a:solidFill>
              </a:rPr>
              <a:t>γραμματισμού</a:t>
            </a:r>
            <a:r>
              <a:rPr lang="el-GR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i="1" dirty="0">
                <a:solidFill>
                  <a:schemeClr val="accent3">
                    <a:lumMod val="75000"/>
                  </a:schemeClr>
                </a:solidFill>
              </a:rPr>
              <a:t>στο</a:t>
            </a:r>
            <a:r>
              <a:rPr lang="el-GR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i="1" dirty="0">
                <a:solidFill>
                  <a:srgbClr val="C00000"/>
                </a:solidFill>
              </a:rPr>
              <a:t>σπίτι</a:t>
            </a:r>
            <a:r>
              <a:rPr lang="el-GR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i="1" dirty="0">
                <a:solidFill>
                  <a:schemeClr val="accent3">
                    <a:lumMod val="75000"/>
                  </a:schemeClr>
                </a:solidFill>
              </a:rPr>
              <a:t>και</a:t>
            </a:r>
            <a:r>
              <a:rPr lang="el-GR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i="1" dirty="0">
                <a:solidFill>
                  <a:schemeClr val="accent3">
                    <a:lumMod val="75000"/>
                  </a:schemeClr>
                </a:solidFill>
              </a:rPr>
              <a:t>στην</a:t>
            </a:r>
            <a:r>
              <a:rPr lang="el-GR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i="1" dirty="0">
                <a:solidFill>
                  <a:srgbClr val="C00000"/>
                </a:solidFill>
              </a:rPr>
              <a:t>άμεση</a:t>
            </a:r>
            <a:r>
              <a:rPr lang="el-GR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i="1" dirty="0">
                <a:solidFill>
                  <a:srgbClr val="C00000"/>
                </a:solidFill>
              </a:rPr>
              <a:t>κοινότητα</a:t>
            </a:r>
            <a:r>
              <a:rPr lang="el-GR" dirty="0" smtClean="0"/>
              <a:t>.</a:t>
            </a:r>
          </a:p>
          <a:p>
            <a:pPr algn="just"/>
            <a:r>
              <a:rPr lang="el-GR" b="1" i="1" dirty="0" smtClean="0"/>
              <a:t>σημαντικότερες </a:t>
            </a:r>
            <a:r>
              <a:rPr lang="el-GR" b="1" i="1" dirty="0"/>
              <a:t>συνιστώσες του οικιακού </a:t>
            </a:r>
            <a:r>
              <a:rPr lang="el-GR" b="1" i="1" dirty="0" smtClean="0"/>
              <a:t>γραμματισμού: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 smtClean="0"/>
              <a:t>η </a:t>
            </a:r>
            <a:r>
              <a:rPr lang="el-GR" dirty="0"/>
              <a:t>μελέτη των </a:t>
            </a:r>
            <a:r>
              <a:rPr lang="el-GR" b="1" dirty="0"/>
              <a:t>κοινωνικών και δημογραφικών </a:t>
            </a:r>
            <a:r>
              <a:rPr lang="el-GR" b="1" dirty="0" smtClean="0"/>
              <a:t>χαρακτηριστικών </a:t>
            </a:r>
            <a:r>
              <a:rPr lang="el-GR" b="1" dirty="0"/>
              <a:t>των γονέων </a:t>
            </a:r>
            <a:r>
              <a:rPr lang="el-GR" dirty="0"/>
              <a:t>(μόρφωση, εισόδημα, σχολικές εμπειρίες), στο πλαίσιο </a:t>
            </a:r>
            <a:r>
              <a:rPr lang="el-GR" dirty="0" smtClean="0"/>
              <a:t>των οποίων </a:t>
            </a:r>
            <a:r>
              <a:rPr lang="el-GR" dirty="0"/>
              <a:t>αναπτύσσεται ο γραμματισμός, </a:t>
            </a:r>
            <a:endParaRPr lang="el-GR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07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26" y="1014612"/>
            <a:ext cx="10253372" cy="706964"/>
          </a:xfrm>
        </p:spPr>
        <p:txBody>
          <a:bodyPr/>
          <a:lstStyle/>
          <a:p>
            <a:r>
              <a:rPr lang="el-GR" sz="3200" b="1" dirty="0" smtClean="0"/>
              <a:t>Σύνδεση οικιακού με τον αναδυόμενο γραμματισμό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54580"/>
            <a:ext cx="11107382" cy="4037258"/>
          </a:xfrm>
        </p:spPr>
        <p:txBody>
          <a:bodyPr/>
          <a:lstStyle/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/>
              <a:t>οι </a:t>
            </a:r>
            <a:r>
              <a:rPr lang="el-GR" b="1" dirty="0"/>
              <a:t>αναγνωστικές συνήθειες </a:t>
            </a:r>
            <a:r>
              <a:rPr lang="el-GR" dirty="0"/>
              <a:t>και άλλες </a:t>
            </a:r>
            <a:r>
              <a:rPr lang="el-GR" b="1" dirty="0"/>
              <a:t>συμπεριφορές γραμματισμού </a:t>
            </a:r>
            <a:r>
              <a:rPr lang="el-GR" dirty="0"/>
              <a:t>τους και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/>
              <a:t>οι </a:t>
            </a:r>
            <a:r>
              <a:rPr lang="el-GR" b="1" dirty="0"/>
              <a:t>δραστηριότητες</a:t>
            </a:r>
            <a:r>
              <a:rPr lang="el-GR" dirty="0"/>
              <a:t> που </a:t>
            </a:r>
            <a:r>
              <a:rPr lang="el-GR" b="1" dirty="0"/>
              <a:t>σχεδιάζουν οι ίδιοι </a:t>
            </a:r>
            <a:r>
              <a:rPr lang="el-GR" dirty="0"/>
              <a:t>για την εμπλοκή των παιδιών τους με τη γραφή στο οικογενειακό περιβάλλον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Οι </a:t>
            </a:r>
            <a:r>
              <a:rPr lang="el-GR" dirty="0"/>
              <a:t>συνιστώσες </a:t>
            </a:r>
            <a:r>
              <a:rPr lang="el-GR" dirty="0" smtClean="0"/>
              <a:t>αυτές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αποκτούν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ουσία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dirty="0"/>
              <a:t>και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αξία</a:t>
            </a:r>
            <a:r>
              <a:rPr lang="el-GR" dirty="0"/>
              <a:t>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b="1" dirty="0" smtClean="0"/>
              <a:t>ΜΟΝΟ ΑΝ </a:t>
            </a:r>
            <a:r>
              <a:rPr lang="el-GR" dirty="0" smtClean="0"/>
              <a:t>συνδεθούν </a:t>
            </a:r>
            <a:r>
              <a:rPr lang="el-GR" dirty="0"/>
              <a:t>με την έννοια του </a:t>
            </a:r>
            <a:r>
              <a:rPr lang="el-GR" b="1" dirty="0" smtClean="0">
                <a:solidFill>
                  <a:srgbClr val="C00000"/>
                </a:solidFill>
              </a:rPr>
              <a:t>αναδυόμενου γραμματισμού</a:t>
            </a:r>
          </a:p>
          <a:p>
            <a:pPr marL="0" indent="0" algn="just">
              <a:buNone/>
            </a:pP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Δηλαδή </a:t>
            </a:r>
            <a:r>
              <a:rPr lang="el-GR" dirty="0"/>
              <a:t>τα παιδιά που ζουν σε </a:t>
            </a:r>
            <a:r>
              <a:rPr lang="el-GR" dirty="0" smtClean="0"/>
              <a:t>οικογενειακό περιβάλλον </a:t>
            </a:r>
            <a:r>
              <a:rPr lang="el-GR" dirty="0"/>
              <a:t>όπου οι συνιστώσες αυτές υφίστανται περισσότερο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b="1" i="1" dirty="0" smtClean="0"/>
              <a:t>έχουν </a:t>
            </a:r>
            <a:r>
              <a:rPr lang="el-GR" b="1" i="1" dirty="0"/>
              <a:t>τη </a:t>
            </a:r>
            <a:r>
              <a:rPr lang="el-GR" b="1" i="1" dirty="0" smtClean="0"/>
              <a:t>δυνατότητα </a:t>
            </a:r>
            <a:r>
              <a:rPr lang="el-GR" b="1" i="1" dirty="0"/>
              <a:t>να κατακτήσουν πολύ μεγαλύτερο βαθμό γραμματισμού </a:t>
            </a:r>
            <a:r>
              <a:rPr lang="el-GR" dirty="0"/>
              <a:t>από ό,τι </a:t>
            </a:r>
            <a:r>
              <a:rPr lang="el-GR" dirty="0" smtClean="0"/>
              <a:t>τα παιδιά </a:t>
            </a:r>
            <a:r>
              <a:rPr lang="el-GR" dirty="0"/>
              <a:t>που ζουν σε οικογενειακό περιβάλλον όπου οι παραπάνω </a:t>
            </a:r>
            <a:r>
              <a:rPr lang="el-GR" dirty="0" smtClean="0"/>
              <a:t>συνιστώσες υφίστανται </a:t>
            </a:r>
            <a:r>
              <a:rPr lang="el-GR" dirty="0"/>
              <a:t>λιγότερο. </a:t>
            </a:r>
            <a:endParaRPr lang="el-GR" dirty="0" smtClean="0"/>
          </a:p>
          <a:p>
            <a:pPr algn="just"/>
            <a:r>
              <a:rPr lang="el-GR" dirty="0" smtClean="0"/>
              <a:t>Τα </a:t>
            </a:r>
            <a:r>
              <a:rPr lang="el-GR" dirty="0"/>
              <a:t>παιδιά </a:t>
            </a:r>
            <a:r>
              <a:rPr lang="el-GR" b="1" dirty="0"/>
              <a:t>καλλιεργούν το γραμματισμό </a:t>
            </a:r>
            <a:r>
              <a:rPr lang="el-GR" dirty="0"/>
              <a:t>με την </a:t>
            </a:r>
            <a:r>
              <a:rPr lang="el-GR" b="1" dirty="0" smtClean="0">
                <a:solidFill>
                  <a:srgbClr val="C00000"/>
                </a:solidFill>
              </a:rPr>
              <a:t>παρατήρηση</a:t>
            </a:r>
            <a:r>
              <a:rPr lang="el-GR" dirty="0" smtClean="0">
                <a:solidFill>
                  <a:srgbClr val="C00000"/>
                </a:solidFill>
              </a:rPr>
              <a:t> </a:t>
            </a:r>
            <a:r>
              <a:rPr lang="el-GR" dirty="0"/>
              <a:t>και </a:t>
            </a:r>
            <a:r>
              <a:rPr lang="el-GR" b="1" dirty="0"/>
              <a:t>όχι αναγκαστικά </a:t>
            </a:r>
            <a:r>
              <a:rPr lang="el-GR" dirty="0"/>
              <a:t>με τη </a:t>
            </a:r>
            <a:r>
              <a:rPr lang="el-GR" b="1" dirty="0">
                <a:solidFill>
                  <a:srgbClr val="C00000"/>
                </a:solidFill>
              </a:rPr>
              <a:t>συστηματική διδασκαλία</a:t>
            </a:r>
            <a:r>
              <a:rPr lang="el-GR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79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/>
              <a:t>Αναδυόμενος </a:t>
            </a:r>
            <a:r>
              <a:rPr lang="el-GR" sz="3200" b="1" dirty="0" smtClean="0"/>
              <a:t>γραμματισμός (1/4)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88358"/>
            <a:ext cx="11126829" cy="4107976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Ο όρος </a:t>
            </a:r>
            <a:r>
              <a:rPr lang="el-GR" b="1" dirty="0">
                <a:solidFill>
                  <a:srgbClr val="C00000"/>
                </a:solidFill>
              </a:rPr>
              <a:t>αναδυόμενος γραμματισμός </a:t>
            </a:r>
            <a:r>
              <a:rPr lang="el-GR" dirty="0"/>
              <a:t>(</a:t>
            </a:r>
            <a:r>
              <a:rPr lang="el-GR" b="1" dirty="0"/>
              <a:t>emergent literacy</a:t>
            </a:r>
            <a:r>
              <a:rPr lang="el-GR" dirty="0"/>
              <a:t>) αποτελεί, τόσο </a:t>
            </a:r>
            <a:r>
              <a:rPr lang="el-GR" dirty="0" smtClean="0"/>
              <a:t>για τη </a:t>
            </a:r>
            <a:r>
              <a:rPr lang="el-GR" dirty="0"/>
              <a:t>διεθνή όσο και για την ελληνική βιβλιογραφία, ένα </a:t>
            </a:r>
            <a:r>
              <a:rPr lang="el-GR" b="1" dirty="0"/>
              <a:t>σχετικά πρόσφατο </a:t>
            </a:r>
            <a:r>
              <a:rPr lang="el-GR" b="1" dirty="0" smtClean="0"/>
              <a:t>όρο</a:t>
            </a:r>
            <a:endParaRPr lang="el-GR" dirty="0"/>
          </a:p>
          <a:p>
            <a:pPr algn="just"/>
            <a:r>
              <a:rPr lang="el-GR" dirty="0" smtClean="0"/>
              <a:t>εμφανίζεται </a:t>
            </a:r>
            <a:r>
              <a:rPr lang="el-GR" dirty="0"/>
              <a:t>στον </a:t>
            </a:r>
            <a:r>
              <a:rPr lang="el-GR" b="1" dirty="0"/>
              <a:t>αγγλοσαξονικό κόσμο </a:t>
            </a:r>
            <a:r>
              <a:rPr lang="el-GR" dirty="0"/>
              <a:t>στις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αρχές</a:t>
            </a:r>
            <a:r>
              <a:rPr lang="el-GR" dirty="0"/>
              <a:t> της δεκαετίας </a:t>
            </a:r>
            <a:r>
              <a:rPr lang="el-GR" dirty="0" smtClean="0"/>
              <a:t>του </a:t>
            </a:r>
            <a:r>
              <a:rPr lang="el-GR" b="1" dirty="0" smtClean="0"/>
              <a:t>1990</a:t>
            </a:r>
          </a:p>
          <a:p>
            <a:pPr algn="just"/>
            <a:r>
              <a:rPr lang="el-GR" dirty="0" smtClean="0"/>
              <a:t>ενώ </a:t>
            </a:r>
            <a:r>
              <a:rPr lang="el-GR" dirty="0"/>
              <a:t>στην </a:t>
            </a:r>
            <a:r>
              <a:rPr lang="el-GR" b="1" dirty="0"/>
              <a:t>ελληνική</a:t>
            </a:r>
            <a:r>
              <a:rPr lang="el-GR" dirty="0"/>
              <a:t> βιβλιογραφία στα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τέλη</a:t>
            </a:r>
            <a:r>
              <a:rPr lang="el-GR" dirty="0"/>
              <a:t> της ίδιας δεκαετίας. </a:t>
            </a:r>
            <a:endParaRPr lang="el-GR" dirty="0" smtClean="0"/>
          </a:p>
          <a:p>
            <a:pPr algn="just"/>
            <a:r>
              <a:rPr lang="el-GR" dirty="0" smtClean="0"/>
              <a:t>Αποτελεί κατά </a:t>
            </a:r>
            <a:r>
              <a:rPr lang="el-GR" dirty="0"/>
              <a:t>κάποιο τρόπο ένα </a:t>
            </a:r>
            <a:r>
              <a:rPr lang="el-GR" b="1" dirty="0">
                <a:solidFill>
                  <a:srgbClr val="C00000"/>
                </a:solidFill>
              </a:rPr>
              <a:t>νέο σύνολο αρχών και απόψεων</a:t>
            </a:r>
            <a:r>
              <a:rPr lang="el-GR" dirty="0"/>
              <a:t>, που λειτουργούν </a:t>
            </a:r>
            <a:r>
              <a:rPr lang="el-GR" dirty="0" smtClean="0"/>
              <a:t>ως απάντηση </a:t>
            </a:r>
            <a:r>
              <a:rPr lang="el-GR" dirty="0"/>
              <a:t>στο </a:t>
            </a:r>
            <a:r>
              <a:rPr lang="el-GR" u="sng" dirty="0"/>
              <a:t>σημαντικότατο παιδαγωγικό ερώτημα</a:t>
            </a:r>
            <a:r>
              <a:rPr lang="el-GR" dirty="0"/>
              <a:t>: </a:t>
            </a:r>
            <a:endParaRPr lang="el-GR" dirty="0" smtClean="0"/>
          </a:p>
          <a:p>
            <a:pPr marL="0" indent="0" algn="just">
              <a:buNone/>
            </a:pPr>
            <a:endParaRPr lang="el-GR" dirty="0" smtClean="0"/>
          </a:p>
          <a:p>
            <a:pPr algn="ctr"/>
            <a:r>
              <a:rPr lang="el-GR" sz="2400" b="1" i="1" dirty="0" smtClean="0">
                <a:solidFill>
                  <a:schemeClr val="accent3">
                    <a:lumMod val="75000"/>
                  </a:schemeClr>
                </a:solidFill>
              </a:rPr>
              <a:t>πώς </a:t>
            </a:r>
            <a:r>
              <a:rPr lang="el-GR" sz="2400" b="1" i="1" dirty="0">
                <a:solidFill>
                  <a:schemeClr val="accent3">
                    <a:lumMod val="75000"/>
                  </a:schemeClr>
                </a:solidFill>
              </a:rPr>
              <a:t>μαθαίνουν τα </a:t>
            </a:r>
            <a:r>
              <a:rPr lang="el-GR" sz="2400" b="1" i="1" dirty="0" smtClean="0">
                <a:solidFill>
                  <a:schemeClr val="accent3">
                    <a:lumMod val="75000"/>
                  </a:schemeClr>
                </a:solidFill>
              </a:rPr>
              <a:t>παιδιά </a:t>
            </a:r>
            <a:r>
              <a:rPr lang="el-GR" sz="2400" b="1" i="1" dirty="0">
                <a:solidFill>
                  <a:schemeClr val="accent3">
                    <a:lumMod val="75000"/>
                  </a:schemeClr>
                </a:solidFill>
              </a:rPr>
              <a:t>να γράφουν, </a:t>
            </a:r>
            <a:endParaRPr lang="el-GR" sz="2400" b="1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l-GR" sz="2400" b="1" i="1" dirty="0" smtClean="0">
                <a:solidFill>
                  <a:schemeClr val="accent3">
                    <a:lumMod val="75000"/>
                  </a:schemeClr>
                </a:solidFill>
              </a:rPr>
              <a:t>ή με </a:t>
            </a:r>
            <a:r>
              <a:rPr lang="el-GR" sz="2400" b="1" i="1" dirty="0">
                <a:solidFill>
                  <a:schemeClr val="accent3">
                    <a:lumMod val="75000"/>
                  </a:schemeClr>
                </a:solidFill>
              </a:rPr>
              <a:t>ποιους τρόπους εισάγονται τα παιδιά στο </a:t>
            </a:r>
            <a:r>
              <a:rPr lang="el-GR" sz="2400" b="1" i="1" dirty="0" smtClean="0">
                <a:solidFill>
                  <a:schemeClr val="accent3">
                    <a:lumMod val="75000"/>
                  </a:schemeClr>
                </a:solidFill>
              </a:rPr>
              <a:t>γραμματισμό;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70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61063"/>
            <a:ext cx="11140478" cy="4030775"/>
          </a:xfrm>
        </p:spPr>
        <p:txBody>
          <a:bodyPr/>
          <a:lstStyle/>
          <a:p>
            <a:pPr algn="just"/>
            <a:r>
              <a:rPr lang="el-GR" dirty="0" smtClean="0"/>
              <a:t>οι </a:t>
            </a:r>
            <a:r>
              <a:rPr lang="el-GR" dirty="0"/>
              <a:t>επιστήμονες που ασχολούνται με την </a:t>
            </a:r>
            <a:r>
              <a:rPr lang="el-GR" b="1" dirty="0"/>
              <a:t>παιδική ηλικία </a:t>
            </a:r>
            <a:r>
              <a:rPr lang="el-GR" dirty="0"/>
              <a:t>προσπαθούσαν και προσπαθούν μέσω ερευνών να βρουν τους </a:t>
            </a:r>
            <a:r>
              <a:rPr lang="el-GR" b="1" dirty="0"/>
              <a:t>αποτελεσματικότερους</a:t>
            </a:r>
            <a:r>
              <a:rPr lang="el-GR" dirty="0"/>
              <a:t> και πλέον </a:t>
            </a:r>
            <a:r>
              <a:rPr lang="el-GR" b="1" dirty="0"/>
              <a:t>παιδαγωγικούς</a:t>
            </a:r>
            <a:r>
              <a:rPr lang="el-GR" dirty="0"/>
              <a:t> τρόπους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για να μαθαίνουν τα μικρά παιδιά εύκολα τη γραφή της γλώσσας τους </a:t>
            </a:r>
            <a:r>
              <a:rPr lang="el-GR" dirty="0"/>
              <a:t>και να εισάγονται έτσι στο γραμματισμό, που αποτελεί </a:t>
            </a:r>
            <a:r>
              <a:rPr lang="el-GR" b="1" dirty="0" smtClean="0">
                <a:solidFill>
                  <a:srgbClr val="C00000"/>
                </a:solidFill>
              </a:rPr>
              <a:t>βασική </a:t>
            </a:r>
            <a:r>
              <a:rPr lang="el-GR" b="1" dirty="0">
                <a:solidFill>
                  <a:srgbClr val="C00000"/>
                </a:solidFill>
              </a:rPr>
              <a:t>προϋπόθεση κοινωνικοποίησης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Οι </a:t>
            </a:r>
            <a:r>
              <a:rPr lang="el-GR" dirty="0"/>
              <a:t>ερευνητικές αυτές προσπάθειες οδήγησαν ορισμένους επιστήμονες στη διαπίστωση ότι τα </a:t>
            </a:r>
            <a:r>
              <a:rPr lang="el-GR" b="1" dirty="0"/>
              <a:t>μικρά παιδιά δημιουργούν από μικρή ηλικία</a:t>
            </a:r>
            <a:r>
              <a:rPr lang="el-GR" dirty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κάποιες αντιλήψεις για τη γραφή και την ανάγνωση και παρουσιάζουν επίσης σχετικές συμπεριφορές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 </a:t>
            </a:r>
            <a:r>
              <a:rPr lang="el-GR" dirty="0"/>
              <a:t>Αποτέλεσμα των διαπιστώσεων αυτών ήταν να συγκροτηθεί το </a:t>
            </a:r>
            <a:r>
              <a:rPr lang="el-GR" b="1" dirty="0"/>
              <a:t>πλαίσιο αρχών </a:t>
            </a:r>
            <a:r>
              <a:rPr lang="el-GR" dirty="0"/>
              <a:t>που ονομάζεται </a:t>
            </a:r>
            <a:r>
              <a:rPr lang="el-GR" b="1" dirty="0">
                <a:solidFill>
                  <a:srgbClr val="C00000"/>
                </a:solidFill>
              </a:rPr>
              <a:t>αναδυόμενος γραμματισμός</a:t>
            </a:r>
            <a:r>
              <a:rPr lang="el-GR" dirty="0"/>
              <a:t>.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706964"/>
          </a:xfrm>
        </p:spPr>
        <p:txBody>
          <a:bodyPr/>
          <a:lstStyle/>
          <a:p>
            <a:r>
              <a:rPr lang="el-GR" sz="3200" b="1" dirty="0"/>
              <a:t>Αναδυόμενος </a:t>
            </a:r>
            <a:r>
              <a:rPr lang="el-GR" sz="3200" b="1" dirty="0" smtClean="0"/>
              <a:t>γραμματισμός (2/4)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369400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283862"/>
            <a:ext cx="11126829" cy="4107976"/>
          </a:xfrm>
        </p:spPr>
        <p:txBody>
          <a:bodyPr>
            <a:noAutofit/>
          </a:bodyPr>
          <a:lstStyle/>
          <a:p>
            <a:pPr algn="just"/>
            <a:r>
              <a:rPr lang="el-GR" dirty="0" smtClean="0"/>
              <a:t>ο </a:t>
            </a:r>
            <a:r>
              <a:rPr lang="el-GR" dirty="0"/>
              <a:t>αναδυόμενος γραμματισμός είναι </a:t>
            </a:r>
            <a:r>
              <a:rPr lang="el-GR" b="1" dirty="0"/>
              <a:t>πρόσφατη</a:t>
            </a:r>
            <a:r>
              <a:rPr lang="el-GR" dirty="0"/>
              <a:t> και </a:t>
            </a:r>
            <a:r>
              <a:rPr lang="el-GR" b="1" dirty="0"/>
              <a:t>όχι άμεσα </a:t>
            </a:r>
            <a:r>
              <a:rPr lang="el-GR" b="1" dirty="0" smtClean="0"/>
              <a:t>κατανοητή </a:t>
            </a:r>
            <a:r>
              <a:rPr lang="el-GR" b="1" dirty="0"/>
              <a:t>έννοια</a:t>
            </a:r>
            <a:r>
              <a:rPr lang="el-GR" dirty="0"/>
              <a:t>, ωστόσο πολύ </a:t>
            </a:r>
            <a:r>
              <a:rPr lang="el-GR" b="1" dirty="0"/>
              <a:t>χρήσιμη</a:t>
            </a:r>
            <a:r>
              <a:rPr lang="el-GR" dirty="0"/>
              <a:t> ιδιαίτερα στα άτομα που ασχολούνται </a:t>
            </a:r>
            <a:r>
              <a:rPr lang="el-GR" dirty="0" smtClean="0"/>
              <a:t>με </a:t>
            </a:r>
            <a:r>
              <a:rPr lang="el-GR" b="1" dirty="0" smtClean="0">
                <a:solidFill>
                  <a:srgbClr val="C00000"/>
                </a:solidFill>
              </a:rPr>
              <a:t>παιδιά </a:t>
            </a:r>
            <a:r>
              <a:rPr lang="el-GR" b="1" dirty="0">
                <a:solidFill>
                  <a:srgbClr val="C00000"/>
                </a:solidFill>
              </a:rPr>
              <a:t>βρεφικής και νηπιακής ηλικίας</a:t>
            </a:r>
            <a:r>
              <a:rPr lang="el-GR" dirty="0"/>
              <a:t>, αλλά και στους </a:t>
            </a:r>
            <a:r>
              <a:rPr lang="el-GR" b="1" dirty="0">
                <a:solidFill>
                  <a:srgbClr val="C00000"/>
                </a:solidFill>
              </a:rPr>
              <a:t>γονείς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 smtClean="0"/>
              <a:t>τους</a:t>
            </a:r>
          </a:p>
          <a:p>
            <a:pPr algn="just"/>
            <a:r>
              <a:rPr lang="el-GR" dirty="0" smtClean="0"/>
              <a:t>η </a:t>
            </a:r>
            <a:r>
              <a:rPr lang="el-GR" dirty="0"/>
              <a:t>λέξη </a:t>
            </a:r>
            <a:r>
              <a:rPr lang="el-GR" dirty="0" smtClean="0"/>
              <a:t>αναδυόμενος (μετοχή του </a:t>
            </a:r>
            <a:r>
              <a:rPr lang="el-GR" dirty="0"/>
              <a:t>ρήματος </a:t>
            </a:r>
            <a:r>
              <a:rPr lang="el-GR" dirty="0" smtClean="0"/>
              <a:t>αναδύομαι)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</a:p>
          <a:p>
            <a:pPr marL="0" indent="0" algn="just">
              <a:buNone/>
            </a:pPr>
            <a:r>
              <a:rPr lang="el-GR" dirty="0" smtClean="0"/>
              <a:t>σύμφωνα </a:t>
            </a:r>
            <a:r>
              <a:rPr lang="el-GR" dirty="0"/>
              <a:t>με το Λεξικό του Ιδρύματος </a:t>
            </a:r>
            <a:r>
              <a:rPr lang="el-GR" dirty="0" smtClean="0"/>
              <a:t>Μανόλη Τριανταφυλλίδη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</a:p>
          <a:p>
            <a:pPr marL="0" indent="0" algn="just">
              <a:buNone/>
            </a:pPr>
            <a:r>
              <a:rPr lang="el-GR" b="1" i="1" dirty="0" smtClean="0"/>
              <a:t>κυριολεκτική </a:t>
            </a:r>
            <a:r>
              <a:rPr lang="el-GR" b="1" i="1" dirty="0"/>
              <a:t>σημασία </a:t>
            </a:r>
            <a:r>
              <a:rPr lang="el-GR" dirty="0" smtClean="0"/>
              <a:t>= «</a:t>
            </a:r>
            <a:r>
              <a:rPr lang="el-GR" dirty="0"/>
              <a:t>ανεβαίνω από το βυθό στην </a:t>
            </a:r>
            <a:r>
              <a:rPr lang="el-GR" dirty="0" smtClean="0"/>
              <a:t>επιφάνεια</a:t>
            </a:r>
            <a:r>
              <a:rPr lang="el-GR" dirty="0"/>
              <a:t>, π.χ. αναδυόμενη Αφροδίτη</a:t>
            </a:r>
            <a:r>
              <a:rPr lang="el-GR" dirty="0" smtClean="0"/>
              <a:t>» </a:t>
            </a:r>
          </a:p>
          <a:p>
            <a:pPr marL="0" indent="0" algn="just">
              <a:buNone/>
            </a:pPr>
            <a:r>
              <a:rPr lang="el-GR" b="1" i="1" dirty="0" smtClean="0"/>
              <a:t>μεταφορική σημασία </a:t>
            </a:r>
            <a:r>
              <a:rPr lang="el-GR" dirty="0" smtClean="0"/>
              <a:t>= χρησιμοποιείται «για </a:t>
            </a:r>
            <a:r>
              <a:rPr lang="el-GR" dirty="0"/>
              <a:t>κατάσταση ή για φαινόμενο που εμφανίζεται προοδευτικά, συνηθ. μ</a:t>
            </a:r>
            <a:r>
              <a:rPr lang="el-GR" dirty="0" smtClean="0"/>
              <a:t>έσα από </a:t>
            </a:r>
            <a:r>
              <a:rPr lang="el-GR" dirty="0"/>
              <a:t>δύσκολες ή απρόβλεπτες περιστάσεις, π.χ. Η χώρα μας αναδύθηκε </a:t>
            </a:r>
            <a:r>
              <a:rPr lang="el-GR" dirty="0" smtClean="0"/>
              <a:t>από την </a:t>
            </a:r>
            <a:r>
              <a:rPr lang="el-GR" dirty="0"/>
              <a:t>περιπέτεια του πολέμου ερειπωμένη και αποδεκατισμένη». </a:t>
            </a:r>
            <a:endParaRPr lang="el-GR" dirty="0" smtClean="0"/>
          </a:p>
          <a:p>
            <a:pPr marL="0" indent="0" algn="just">
              <a:buNone/>
            </a:pPr>
            <a:r>
              <a:rPr lang="el-GR" dirty="0" smtClean="0"/>
              <a:t>Ο </a:t>
            </a:r>
            <a:r>
              <a:rPr lang="el-GR" dirty="0"/>
              <a:t>όρος εδώ </a:t>
            </a:r>
            <a:r>
              <a:rPr lang="el-GR" dirty="0" smtClean="0"/>
              <a:t>έχει μέρος </a:t>
            </a:r>
            <a:r>
              <a:rPr lang="el-GR" dirty="0"/>
              <a:t>της μεταφορικής σημασίας και </a:t>
            </a:r>
            <a:r>
              <a:rPr lang="el-GR" b="1" dirty="0"/>
              <a:t>δηλώνει το γραμματισμό που </a:t>
            </a:r>
            <a:r>
              <a:rPr lang="el-GR" b="1" dirty="0" smtClean="0"/>
              <a:t>εμφανίζεται σταδιακά</a:t>
            </a:r>
            <a:r>
              <a:rPr lang="el-GR" dirty="0"/>
              <a:t>, </a:t>
            </a:r>
            <a:r>
              <a:rPr lang="el-GR" b="1" dirty="0"/>
              <a:t>μέσα από διάφορες κοινωνικές περιστάσεις</a:t>
            </a:r>
            <a:r>
              <a:rPr lang="el-GR" dirty="0"/>
              <a:t>, </a:t>
            </a:r>
            <a:r>
              <a:rPr lang="el-GR" b="1" dirty="0">
                <a:solidFill>
                  <a:srgbClr val="C00000"/>
                </a:solidFill>
              </a:rPr>
              <a:t>όχι βέβαια </a:t>
            </a:r>
            <a:r>
              <a:rPr lang="el-GR" b="1" dirty="0" smtClean="0">
                <a:solidFill>
                  <a:srgbClr val="C00000"/>
                </a:solidFill>
              </a:rPr>
              <a:t>αναγκαστικά </a:t>
            </a:r>
            <a:r>
              <a:rPr lang="el-GR" b="1" dirty="0">
                <a:solidFill>
                  <a:srgbClr val="C00000"/>
                </a:solidFill>
              </a:rPr>
              <a:t>απρόβλεπτες</a:t>
            </a:r>
            <a:r>
              <a:rPr lang="el-GR" dirty="0"/>
              <a:t>. Ενέχει λοιπόν μια </a:t>
            </a:r>
            <a:r>
              <a:rPr lang="el-GR" b="1" dirty="0">
                <a:solidFill>
                  <a:srgbClr val="C00000"/>
                </a:solidFill>
              </a:rPr>
              <a:t>δυναμική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/>
              <a:t>διάσταση.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706964"/>
          </a:xfrm>
        </p:spPr>
        <p:txBody>
          <a:bodyPr/>
          <a:lstStyle/>
          <a:p>
            <a:r>
              <a:rPr lang="el-GR" sz="3200" b="1" dirty="0"/>
              <a:t>Αναδυόμενος </a:t>
            </a:r>
            <a:r>
              <a:rPr lang="el-GR" sz="3200" b="1" dirty="0" smtClean="0"/>
              <a:t>γραμματισμός (3/4)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298196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88358"/>
            <a:ext cx="11126829" cy="3631442"/>
          </a:xfrm>
        </p:spPr>
        <p:txBody>
          <a:bodyPr/>
          <a:lstStyle/>
          <a:p>
            <a:pPr algn="just"/>
            <a:r>
              <a:rPr lang="el-GR" dirty="0" smtClean="0"/>
              <a:t>Σύμφωνα με τη διεθνή βιβλιογραφία </a:t>
            </a:r>
            <a:r>
              <a:rPr lang="el-GR" dirty="0" smtClean="0">
                <a:sym typeface="Wingdings" panose="05000000000000000000" pitchFamily="2" charset="2"/>
              </a:rPr>
              <a:t> ο </a:t>
            </a:r>
            <a:r>
              <a:rPr lang="el-GR" b="1" dirty="0" smtClean="0"/>
              <a:t>αναδυόμενος γραμματισμός </a:t>
            </a:r>
            <a:r>
              <a:rPr lang="el-GR" dirty="0"/>
              <a:t>αναφέρεται </a:t>
            </a:r>
            <a:r>
              <a:rPr lang="el-GR" dirty="0" smtClean="0"/>
              <a:t>στο </a:t>
            </a:r>
          </a:p>
          <a:p>
            <a:pPr algn="just"/>
            <a:r>
              <a:rPr lang="el-GR" b="1" i="1" dirty="0" smtClean="0">
                <a:solidFill>
                  <a:srgbClr val="C00000"/>
                </a:solidFill>
              </a:rPr>
              <a:t>σύνολο </a:t>
            </a:r>
            <a:r>
              <a:rPr lang="el-GR" b="1" i="1" dirty="0">
                <a:solidFill>
                  <a:srgbClr val="C00000"/>
                </a:solidFill>
              </a:rPr>
              <a:t>των συμπεριφορών που σχετίζονται με </a:t>
            </a:r>
            <a:r>
              <a:rPr lang="el-GR" b="1" i="1" dirty="0" smtClean="0">
                <a:solidFill>
                  <a:srgbClr val="C00000"/>
                </a:solidFill>
              </a:rPr>
              <a:t>τη γραφή </a:t>
            </a:r>
            <a:r>
              <a:rPr lang="el-GR" b="1" i="1" dirty="0">
                <a:solidFill>
                  <a:srgbClr val="C00000"/>
                </a:solidFill>
              </a:rPr>
              <a:t>και την ανάγνωση, οι οποίες εμφανίζονται στα παιδιά από τα </a:t>
            </a:r>
            <a:r>
              <a:rPr lang="el-GR" b="1" i="1" dirty="0" smtClean="0">
                <a:solidFill>
                  <a:srgbClr val="C00000"/>
                </a:solidFill>
              </a:rPr>
              <a:t>πρώτα χρόνια </a:t>
            </a:r>
            <a:r>
              <a:rPr lang="el-GR" b="1" i="1" dirty="0">
                <a:solidFill>
                  <a:srgbClr val="C00000"/>
                </a:solidFill>
              </a:rPr>
              <a:t>της ζωής τους έως την έναρξη της φοίτησής τους στο σχολείο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u="sng" dirty="0" smtClean="0"/>
              <a:t>Μετά την </a:t>
            </a:r>
            <a:r>
              <a:rPr lang="el-GR" u="sng" dirty="0"/>
              <a:t>έναρξη της συστηματικής διδασκαλίας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η </a:t>
            </a:r>
            <a:r>
              <a:rPr lang="el-GR" dirty="0"/>
              <a:t>ανάπτυξη του γραμματισμού </a:t>
            </a:r>
            <a:r>
              <a:rPr lang="el-GR" dirty="0" smtClean="0"/>
              <a:t>συνεχίζει </a:t>
            </a:r>
            <a:r>
              <a:rPr lang="el-GR" dirty="0"/>
              <a:t>βέβαια να έχει </a:t>
            </a:r>
            <a:r>
              <a:rPr lang="el-GR" b="1" dirty="0">
                <a:solidFill>
                  <a:srgbClr val="C00000"/>
                </a:solidFill>
              </a:rPr>
              <a:t>δυναμική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/>
              <a:t>και </a:t>
            </a:r>
            <a:r>
              <a:rPr lang="el-GR" b="1" dirty="0">
                <a:solidFill>
                  <a:srgbClr val="C00000"/>
                </a:solidFill>
              </a:rPr>
              <a:t>εξελικτική</a:t>
            </a:r>
            <a:r>
              <a:rPr lang="el-GR" dirty="0"/>
              <a:t> πορεία, ονομάζεται όμως </a:t>
            </a:r>
            <a:r>
              <a:rPr lang="el-GR" b="1" dirty="0" smtClean="0">
                <a:solidFill>
                  <a:srgbClr val="C00000"/>
                </a:solidFill>
              </a:rPr>
              <a:t>συμβατικός </a:t>
            </a:r>
            <a:r>
              <a:rPr lang="el-GR" b="1" dirty="0">
                <a:solidFill>
                  <a:srgbClr val="C00000"/>
                </a:solidFill>
              </a:rPr>
              <a:t>γραμματισμός</a:t>
            </a:r>
            <a:r>
              <a:rPr lang="el-GR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706964"/>
          </a:xfrm>
        </p:spPr>
        <p:txBody>
          <a:bodyPr/>
          <a:lstStyle/>
          <a:p>
            <a:r>
              <a:rPr lang="el-GR" sz="3200" b="1" dirty="0"/>
              <a:t>Αναδυόμενος </a:t>
            </a:r>
            <a:r>
              <a:rPr lang="el-GR" sz="3200" b="1" dirty="0" smtClean="0"/>
              <a:t>γραμματισμός (4/4)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205578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6839" y="973668"/>
            <a:ext cx="8761413" cy="706964"/>
          </a:xfrm>
        </p:spPr>
        <p:txBody>
          <a:bodyPr/>
          <a:lstStyle/>
          <a:p>
            <a:r>
              <a:rPr lang="el-GR" sz="3200" b="1" dirty="0" smtClean="0"/>
              <a:t>Αναγνωστική ετοιμότητα (1/2)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88358"/>
            <a:ext cx="11126829" cy="4003480"/>
          </a:xfrm>
        </p:spPr>
        <p:txBody>
          <a:bodyPr/>
          <a:lstStyle/>
          <a:p>
            <a:pPr algn="just"/>
            <a:r>
              <a:rPr lang="el-GR" dirty="0"/>
              <a:t>Η έννοια του αναδυόμενου γραμματισμού διαφοροποιείται αρκετά από </a:t>
            </a:r>
            <a:r>
              <a:rPr lang="el-GR" dirty="0" smtClean="0"/>
              <a:t>την </a:t>
            </a:r>
            <a:r>
              <a:rPr lang="el-GR" b="1" dirty="0" smtClean="0">
                <a:solidFill>
                  <a:srgbClr val="C00000"/>
                </a:solidFill>
              </a:rPr>
              <a:t>αναγνωστική </a:t>
            </a:r>
            <a:r>
              <a:rPr lang="el-GR" b="1" dirty="0">
                <a:solidFill>
                  <a:srgbClr val="C00000"/>
                </a:solidFill>
              </a:rPr>
              <a:t>ετοιμότητα</a:t>
            </a:r>
            <a:r>
              <a:rPr lang="el-GR" dirty="0"/>
              <a:t> (</a:t>
            </a:r>
            <a:r>
              <a:rPr lang="el-GR" b="1" dirty="0"/>
              <a:t>reading readiness</a:t>
            </a:r>
            <a:r>
              <a:rPr lang="el-GR" dirty="0"/>
              <a:t>), η οποία αναφέρεται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στο </a:t>
            </a:r>
            <a:r>
              <a:rPr lang="el-GR" b="1" dirty="0" smtClean="0"/>
              <a:t>στάδιο όπου </a:t>
            </a:r>
            <a:r>
              <a:rPr lang="el-GR" b="1" dirty="0"/>
              <a:t>ένα παιδί είναι έτοιμο</a:t>
            </a:r>
            <a:r>
              <a:rPr lang="el-GR" dirty="0"/>
              <a:t>, </a:t>
            </a:r>
            <a:r>
              <a:rPr lang="el-GR" b="1" dirty="0"/>
              <a:t>είτε λόγω νοητικής ωριμότητας </a:t>
            </a:r>
            <a:r>
              <a:rPr lang="el-GR" dirty="0"/>
              <a:t>είτε λόγω </a:t>
            </a:r>
            <a:r>
              <a:rPr lang="el-GR" b="1" dirty="0" smtClean="0"/>
              <a:t>γνώσεων</a:t>
            </a:r>
            <a:r>
              <a:rPr lang="el-GR" dirty="0" smtClean="0"/>
              <a:t> είτε </a:t>
            </a:r>
            <a:r>
              <a:rPr lang="el-GR" dirty="0"/>
              <a:t>λόγω </a:t>
            </a:r>
            <a:r>
              <a:rPr lang="el-GR" b="1" dirty="0"/>
              <a:t>συνδυασμού</a:t>
            </a:r>
            <a:r>
              <a:rPr lang="el-GR" dirty="0"/>
              <a:t> των δύο, </a:t>
            </a:r>
            <a:r>
              <a:rPr lang="el-GR" u="sng" dirty="0"/>
              <a:t>να δεχτεί τη διδασκαλία για την εκμάθηση </a:t>
            </a:r>
            <a:r>
              <a:rPr lang="el-GR" u="sng" dirty="0" smtClean="0"/>
              <a:t>της πρώτης </a:t>
            </a:r>
            <a:r>
              <a:rPr lang="el-GR" u="sng" dirty="0"/>
              <a:t>γραφής και ανάγνωσης</a:t>
            </a:r>
            <a:r>
              <a:rPr lang="el-GR" dirty="0" smtClean="0"/>
              <a:t>.</a:t>
            </a:r>
          </a:p>
          <a:p>
            <a:pPr algn="just"/>
            <a:r>
              <a:rPr lang="el-GR" dirty="0"/>
              <a:t>Η αντίληψη αυτή </a:t>
            </a:r>
            <a:r>
              <a:rPr lang="el-GR" b="1" dirty="0"/>
              <a:t>κυριάρχησε από τη δεκαετία του 1910 έως και τη </a:t>
            </a:r>
            <a:r>
              <a:rPr lang="el-GR" b="1" dirty="0" smtClean="0"/>
              <a:t>δεκαετία </a:t>
            </a:r>
            <a:r>
              <a:rPr lang="el-GR" b="1" dirty="0"/>
              <a:t>του 1980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b="1" dirty="0" smtClean="0"/>
              <a:t>Αρχικά</a:t>
            </a:r>
            <a:r>
              <a:rPr lang="el-GR" dirty="0" smtClean="0"/>
              <a:t> </a:t>
            </a:r>
            <a:r>
              <a:rPr lang="el-GR" dirty="0"/>
              <a:t>θεωρούνταν ότι η αναγνωστική ετοιμότητα </a:t>
            </a:r>
            <a:r>
              <a:rPr lang="el-GR" b="1" dirty="0"/>
              <a:t>έρχεται με </a:t>
            </a:r>
            <a:r>
              <a:rPr lang="el-GR" b="1" dirty="0" smtClean="0"/>
              <a:t>τη νευρολογική </a:t>
            </a:r>
            <a:r>
              <a:rPr lang="el-GR" b="1" dirty="0"/>
              <a:t>ωρίμανση </a:t>
            </a:r>
            <a:r>
              <a:rPr lang="el-GR" dirty="0"/>
              <a:t>του </a:t>
            </a:r>
            <a:r>
              <a:rPr lang="el-GR" dirty="0" smtClean="0"/>
              <a:t>παιδιού</a:t>
            </a:r>
          </a:p>
          <a:p>
            <a:pPr algn="just"/>
            <a:r>
              <a:rPr lang="el-GR" dirty="0"/>
              <a:t>Α</a:t>
            </a:r>
            <a:r>
              <a:rPr lang="el-GR" dirty="0" smtClean="0"/>
              <a:t>ργότερα</a:t>
            </a:r>
            <a:r>
              <a:rPr lang="el-GR" dirty="0"/>
              <a:t>, κυρίως μετά τη </a:t>
            </a:r>
            <a:r>
              <a:rPr lang="el-GR" dirty="0" smtClean="0"/>
              <a:t>δεκαετία του </a:t>
            </a:r>
            <a:r>
              <a:rPr lang="el-GR" b="1" dirty="0"/>
              <a:t>1950</a:t>
            </a:r>
            <a:r>
              <a:rPr lang="el-GR" dirty="0"/>
              <a:t>, θεωρήθηκε </a:t>
            </a:r>
            <a:r>
              <a:rPr lang="el-GR" b="1" dirty="0"/>
              <a:t>ότι είναι αποτέλεσμα εμπειρίας και σχέσης με το </a:t>
            </a:r>
            <a:r>
              <a:rPr lang="el-GR" b="1" dirty="0" smtClean="0"/>
              <a:t>γραπτό λόγο</a:t>
            </a:r>
            <a:r>
              <a:rPr lang="el-GR" dirty="0" smtClean="0"/>
              <a:t>.</a:t>
            </a:r>
          </a:p>
          <a:p>
            <a:pPr algn="just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282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265528"/>
            <a:ext cx="11126829" cy="4244454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b="1" dirty="0"/>
              <a:t>Έτσι</a:t>
            </a:r>
            <a:r>
              <a:rPr lang="el-GR" dirty="0"/>
              <a:t>, είχαν δημιουργηθεί οι </a:t>
            </a:r>
            <a:r>
              <a:rPr lang="el-GR" b="1" dirty="0"/>
              <a:t>προϋποθέσεις</a:t>
            </a:r>
            <a:r>
              <a:rPr lang="el-GR" dirty="0"/>
              <a:t> για την εκπόνηση </a:t>
            </a:r>
            <a:r>
              <a:rPr lang="el-GR" dirty="0" smtClean="0"/>
              <a:t>πληθώρας ερευνών </a:t>
            </a:r>
            <a:r>
              <a:rPr lang="el-GR" dirty="0"/>
              <a:t>που </a:t>
            </a:r>
            <a:r>
              <a:rPr lang="el-GR" b="1" dirty="0"/>
              <a:t>είχαν σκοπό </a:t>
            </a:r>
            <a:r>
              <a:rPr lang="el-GR" dirty="0"/>
              <a:t>να </a:t>
            </a:r>
            <a:r>
              <a:rPr lang="el-GR" dirty="0" smtClean="0"/>
              <a:t>διαπιστώσουν</a:t>
            </a:r>
            <a:r>
              <a:rPr lang="el-GR" dirty="0" smtClean="0">
                <a:sym typeface="Wingdings" panose="05000000000000000000" pitchFamily="2" charset="2"/>
              </a:rPr>
              <a:t></a:t>
            </a:r>
          </a:p>
          <a:p>
            <a:pPr algn="just"/>
            <a:r>
              <a:rPr lang="el-GR" dirty="0" smtClean="0"/>
              <a:t>σε </a:t>
            </a:r>
            <a:r>
              <a:rPr lang="el-GR" dirty="0"/>
              <a:t>ποια ηλικία το παιδί </a:t>
            </a:r>
            <a:r>
              <a:rPr lang="el-GR" dirty="0" smtClean="0"/>
              <a:t>αποκτά την </a:t>
            </a:r>
            <a:r>
              <a:rPr lang="el-GR" dirty="0"/>
              <a:t>αναγνωστική ετοιμότητα, ώστε να μπορεί να δεχτεί τη διδασκαλία </a:t>
            </a:r>
            <a:r>
              <a:rPr lang="el-GR" dirty="0" smtClean="0"/>
              <a:t>της ανάγνωσης </a:t>
            </a:r>
            <a:r>
              <a:rPr lang="el-GR" dirty="0"/>
              <a:t>και της γραφής. </a:t>
            </a:r>
            <a:endParaRPr lang="el-GR" dirty="0" smtClean="0"/>
          </a:p>
          <a:p>
            <a:pPr algn="just"/>
            <a:r>
              <a:rPr lang="el-GR" dirty="0" smtClean="0"/>
              <a:t>Οι </a:t>
            </a:r>
            <a:r>
              <a:rPr lang="el-GR" dirty="0"/>
              <a:t>περισσότερες έρευνες που διεξήχθησαν </a:t>
            </a:r>
            <a:r>
              <a:rPr lang="el-GR" dirty="0" smtClean="0"/>
              <a:t>τον 20ό </a:t>
            </a:r>
            <a:r>
              <a:rPr lang="el-GR" dirty="0"/>
              <a:t>αιώνα </a:t>
            </a:r>
            <a:r>
              <a:rPr lang="el-GR" b="1" dirty="0"/>
              <a:t>συνέκλιναν</a:t>
            </a:r>
            <a:r>
              <a:rPr lang="el-GR" dirty="0"/>
              <a:t> στο ότι </a:t>
            </a:r>
            <a:r>
              <a:rPr lang="el-GR" b="1" dirty="0"/>
              <a:t>η καταλληλότερη ηλικία</a:t>
            </a:r>
            <a:r>
              <a:rPr lang="el-GR" dirty="0"/>
              <a:t> </a:t>
            </a:r>
            <a:r>
              <a:rPr lang="el-GR" b="1" dirty="0">
                <a:solidFill>
                  <a:srgbClr val="C00000"/>
                </a:solidFill>
              </a:rPr>
              <a:t>είναι μεταξύ </a:t>
            </a:r>
            <a:r>
              <a:rPr lang="el-GR" b="1" dirty="0" smtClean="0">
                <a:solidFill>
                  <a:srgbClr val="C00000"/>
                </a:solidFill>
              </a:rPr>
              <a:t>πέντε και </a:t>
            </a:r>
            <a:r>
              <a:rPr lang="el-GR" b="1" dirty="0">
                <a:solidFill>
                  <a:srgbClr val="C00000"/>
                </a:solidFill>
              </a:rPr>
              <a:t>εξήμισι ετών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Με </a:t>
            </a:r>
            <a:r>
              <a:rPr lang="el-GR" dirty="0"/>
              <a:t>βάση τη λογική αυτή, </a:t>
            </a:r>
            <a:r>
              <a:rPr lang="el-GR" b="1" dirty="0"/>
              <a:t>δημιουργήθηκαν πολλά τεστ </a:t>
            </a:r>
            <a:r>
              <a:rPr lang="el-GR" dirty="0" smtClean="0"/>
              <a:t>με τα </a:t>
            </a:r>
            <a:r>
              <a:rPr lang="el-GR" dirty="0"/>
              <a:t>οποία ελεγχόταν ο βαθμός αναγνωστικής ετοιμότητας των παιδιών. </a:t>
            </a:r>
            <a:endParaRPr lang="el-GR" dirty="0" smtClean="0"/>
          </a:p>
          <a:p>
            <a:pPr algn="just"/>
            <a:r>
              <a:rPr lang="el-GR" dirty="0" smtClean="0"/>
              <a:t>Παράλληλα</a:t>
            </a:r>
            <a:r>
              <a:rPr lang="el-GR" dirty="0"/>
              <a:t>, με αφετηρία την ίδια αντίληψη, </a:t>
            </a:r>
            <a:r>
              <a:rPr lang="el-GR" b="1" dirty="0"/>
              <a:t>εκπονήθηκαν</a:t>
            </a:r>
            <a:r>
              <a:rPr lang="el-GR" dirty="0"/>
              <a:t> και </a:t>
            </a:r>
            <a:r>
              <a:rPr lang="el-GR" b="1" dirty="0"/>
              <a:t>υιοθετήθηκαν</a:t>
            </a:r>
            <a:r>
              <a:rPr lang="el-GR" dirty="0"/>
              <a:t> </a:t>
            </a:r>
            <a:r>
              <a:rPr lang="el-GR" dirty="0" smtClean="0"/>
              <a:t>σε όλες </a:t>
            </a:r>
            <a:r>
              <a:rPr lang="el-GR" dirty="0"/>
              <a:t>σχεδόν τις </a:t>
            </a:r>
            <a:r>
              <a:rPr lang="el-GR" b="1" dirty="0"/>
              <a:t>χώρες του δυτικού κόσμου </a:t>
            </a:r>
            <a:r>
              <a:rPr lang="el-GR" b="1" i="1" dirty="0">
                <a:solidFill>
                  <a:srgbClr val="C00000"/>
                </a:solidFill>
              </a:rPr>
              <a:t>προγράμματα σπουδών για τη </a:t>
            </a:r>
            <a:r>
              <a:rPr lang="el-GR" b="1" i="1" dirty="0" smtClean="0">
                <a:solidFill>
                  <a:srgbClr val="C00000"/>
                </a:solidFill>
              </a:rPr>
              <a:t>διδασκαλία </a:t>
            </a:r>
            <a:r>
              <a:rPr lang="el-GR" b="1" i="1" dirty="0">
                <a:solidFill>
                  <a:srgbClr val="C00000"/>
                </a:solidFill>
              </a:rPr>
              <a:t>της πρώτης γραφής και ανάγνωσης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Σύμφωνα </a:t>
            </a:r>
            <a:r>
              <a:rPr lang="el-GR" dirty="0"/>
              <a:t>μ’ αυτά, </a:t>
            </a:r>
            <a:r>
              <a:rPr lang="el-GR" b="1" dirty="0"/>
              <a:t>στο </a:t>
            </a:r>
            <a:r>
              <a:rPr lang="el-GR" b="1" dirty="0" smtClean="0"/>
              <a:t>μάθημα της </a:t>
            </a:r>
            <a:r>
              <a:rPr lang="el-GR" b="1" dirty="0"/>
              <a:t>διδασκαλίας της πρώτης γραφής και ανάγνωσης </a:t>
            </a:r>
            <a:r>
              <a:rPr lang="el-GR" dirty="0"/>
              <a:t>το παιδί </a:t>
            </a:r>
            <a:r>
              <a:rPr lang="el-GR" b="1" dirty="0" smtClean="0">
                <a:solidFill>
                  <a:srgbClr val="C00000"/>
                </a:solidFill>
              </a:rPr>
              <a:t>αντιμετωπίζεται ως </a:t>
            </a:r>
            <a:r>
              <a:rPr lang="el-GR" b="1" dirty="0">
                <a:solidFill>
                  <a:srgbClr val="C00000"/>
                </a:solidFill>
              </a:rPr>
              <a:t>άτομο χωρίς καμία προηγούμενη αντίληψη και παράσταση γραπτού </a:t>
            </a:r>
            <a:r>
              <a:rPr lang="el-GR" b="1" dirty="0" smtClean="0">
                <a:solidFill>
                  <a:srgbClr val="C00000"/>
                </a:solidFill>
              </a:rPr>
              <a:t>λόγου</a:t>
            </a:r>
            <a:r>
              <a:rPr lang="el-GR" dirty="0"/>
              <a:t>. </a:t>
            </a:r>
            <a:r>
              <a:rPr lang="el-GR" b="1" dirty="0"/>
              <a:t>Προηγείται</a:t>
            </a:r>
            <a:r>
              <a:rPr lang="el-GR" dirty="0"/>
              <a:t> </a:t>
            </a:r>
            <a:r>
              <a:rPr lang="el-GR" b="1" dirty="0"/>
              <a:t>μάλιστα</a:t>
            </a:r>
            <a:r>
              <a:rPr lang="el-GR" dirty="0"/>
              <a:t> η </a:t>
            </a:r>
            <a:r>
              <a:rPr lang="el-GR" b="1" dirty="0"/>
              <a:t>εκμάθηση της ανάγνωσης </a:t>
            </a:r>
            <a:r>
              <a:rPr lang="el-GR" dirty="0"/>
              <a:t>και </a:t>
            </a:r>
            <a:r>
              <a:rPr lang="el-GR" b="1" dirty="0"/>
              <a:t>ακολουθεί</a:t>
            </a:r>
            <a:r>
              <a:rPr lang="el-GR" dirty="0"/>
              <a:t> η </a:t>
            </a:r>
            <a:r>
              <a:rPr lang="el-GR" b="1" dirty="0" smtClean="0"/>
              <a:t>διδασκαλία </a:t>
            </a:r>
            <a:r>
              <a:rPr lang="el-GR" b="1" dirty="0"/>
              <a:t>της γραφής</a:t>
            </a:r>
            <a:r>
              <a:rPr lang="el-GR" dirty="0"/>
              <a:t>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36839" y="973668"/>
            <a:ext cx="8761413" cy="706964"/>
          </a:xfrm>
        </p:spPr>
        <p:txBody>
          <a:bodyPr/>
          <a:lstStyle/>
          <a:p>
            <a:r>
              <a:rPr lang="el-GR" sz="3200" b="1" dirty="0" smtClean="0"/>
              <a:t>Αναγνωστική ετοιμότητα (2/2)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268683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571" y="973668"/>
            <a:ext cx="9799092" cy="706964"/>
          </a:xfrm>
        </p:spPr>
        <p:txBody>
          <a:bodyPr/>
          <a:lstStyle/>
          <a:p>
            <a:r>
              <a:rPr lang="el-GR" sz="3200" b="1" dirty="0" smtClean="0"/>
              <a:t>Πλαίσιο αρχών του αναδυόμενου γραμματισμού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292823"/>
            <a:ext cx="11126829" cy="4258101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Ο αναδυόμενος γραμματισμός αποτελεί σήμερα την </a:t>
            </a:r>
            <a:r>
              <a:rPr lang="el-GR" b="1" dirty="0"/>
              <a:t>κυρίαρχη </a:t>
            </a:r>
            <a:r>
              <a:rPr lang="el-GR" b="1" dirty="0" smtClean="0"/>
              <a:t>αντίληψη σχετικά </a:t>
            </a:r>
            <a:r>
              <a:rPr lang="el-GR" b="1" dirty="0"/>
              <a:t>με τη μάθηση της γραφής και της ανάγνωσης από το μικρό </a:t>
            </a:r>
            <a:r>
              <a:rPr lang="el-GR" dirty="0" smtClean="0"/>
              <a:t>παιδί</a:t>
            </a:r>
          </a:p>
          <a:p>
            <a:pPr algn="just"/>
            <a:r>
              <a:rPr lang="el-GR" dirty="0" smtClean="0"/>
              <a:t>του </a:t>
            </a:r>
            <a:r>
              <a:rPr lang="el-GR" b="1" dirty="0"/>
              <a:t>δίνει τη δυνατότητα </a:t>
            </a:r>
            <a:r>
              <a:rPr lang="el-GR" dirty="0"/>
              <a:t>να ακολουθήσει το </a:t>
            </a:r>
            <a:r>
              <a:rPr lang="el-GR" b="1" dirty="0"/>
              <a:t>δικό του δρόμο </a:t>
            </a:r>
            <a:r>
              <a:rPr lang="el-GR" b="1" dirty="0" smtClean="0"/>
              <a:t>απόκτησης δεξιοτήτων </a:t>
            </a:r>
            <a:r>
              <a:rPr lang="el-GR" b="1" dirty="0"/>
              <a:t>γραμματισμού</a:t>
            </a:r>
            <a:r>
              <a:rPr lang="el-GR" dirty="0"/>
              <a:t>,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όταν και με όποιον τρόπο μπορεί</a:t>
            </a:r>
            <a:r>
              <a:rPr lang="el-GR" dirty="0"/>
              <a:t>, και </a:t>
            </a:r>
            <a:r>
              <a:rPr lang="el-GR" dirty="0" smtClean="0"/>
              <a:t>ταυτόχρονα να </a:t>
            </a:r>
            <a:r>
              <a:rPr lang="el-GR" dirty="0"/>
              <a:t>κατακτήσει αυτές τις δεξιότητες, να συνειδητοποιήσει τις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κοινωνικές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λειτουργίες </a:t>
            </a:r>
            <a:r>
              <a:rPr lang="el-GR" dirty="0"/>
              <a:t>που επιτελούν, αλλά και τη χρησιμότητά τους για την προσωπική </a:t>
            </a:r>
            <a:r>
              <a:rPr lang="el-GR" dirty="0" smtClean="0"/>
              <a:t>του ανάπτυξη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Επίσης</a:t>
            </a:r>
            <a:r>
              <a:rPr lang="el-GR" dirty="0"/>
              <a:t>,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το πλαίσιο αρχών του αναδυόμενου γραμματισμού </a:t>
            </a:r>
            <a:r>
              <a:rPr lang="el-GR" dirty="0"/>
              <a:t>δίνει </a:t>
            </a:r>
            <a:r>
              <a:rPr lang="el-GR" dirty="0" smtClean="0"/>
              <a:t>την ευκαιρία </a:t>
            </a:r>
            <a:r>
              <a:rPr lang="el-GR" dirty="0"/>
              <a:t>στο μικρό παιδί να κατακτήσει το γραμματισμό </a:t>
            </a:r>
            <a:r>
              <a:rPr lang="el-GR" b="1" dirty="0"/>
              <a:t>συμμετέχοντας </a:t>
            </a:r>
            <a:r>
              <a:rPr lang="el-GR" b="1" dirty="0" smtClean="0"/>
              <a:t>ενεργά </a:t>
            </a:r>
            <a:r>
              <a:rPr lang="el-GR" b="1" dirty="0"/>
              <a:t>σε δραστηριότητες ανάγνωσης και γραφής</a:t>
            </a:r>
            <a:r>
              <a:rPr lang="el-GR" dirty="0"/>
              <a:t>, στις οποίες καθημερινά </a:t>
            </a:r>
            <a:r>
              <a:rPr lang="el-GR" dirty="0" smtClean="0"/>
              <a:t>καλείται να </a:t>
            </a:r>
            <a:r>
              <a:rPr lang="el-GR" dirty="0"/>
              <a:t>εμπλακεί με τη βοήθεια και τη φροντίδα των γονέων, των συγγενών και </a:t>
            </a:r>
            <a:r>
              <a:rPr lang="el-GR" dirty="0" smtClean="0"/>
              <a:t>των εκπαιδευτικών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/>
              <a:t>Σ</a:t>
            </a:r>
            <a:r>
              <a:rPr lang="el-GR" dirty="0" smtClean="0"/>
              <a:t>το </a:t>
            </a:r>
            <a:r>
              <a:rPr lang="el-GR" b="1" dirty="0"/>
              <a:t>σύγχρονο εγγράμματο κοινωνικό περιβάλλον </a:t>
            </a:r>
            <a:r>
              <a:rPr lang="el-GR" dirty="0" smtClean="0"/>
              <a:t>οι ευκαιρίες </a:t>
            </a:r>
            <a:r>
              <a:rPr lang="el-GR" dirty="0"/>
              <a:t>αυτές είναι πάμπολλες και συμβάλλουν στην </a:t>
            </a:r>
            <a:r>
              <a:rPr lang="el-GR" b="1" dirty="0"/>
              <a:t>ταχύτερη </a:t>
            </a:r>
            <a:r>
              <a:rPr lang="el-GR" b="1" dirty="0" smtClean="0"/>
              <a:t>κατάκτηση του </a:t>
            </a:r>
            <a:r>
              <a:rPr lang="el-GR" b="1" dirty="0"/>
              <a:t>γραμματισμού από το παιδί</a:t>
            </a:r>
            <a:r>
              <a:rPr lang="el-GR" dirty="0"/>
              <a:t>, με τρόπο φυσικό, εναρμονισμένο στην </a:t>
            </a:r>
            <a:r>
              <a:rPr lang="el-GR" dirty="0" smtClean="0"/>
              <a:t>προσωπική </a:t>
            </a:r>
            <a:r>
              <a:rPr lang="el-GR" dirty="0"/>
              <a:t>του αναπτυξιακή πορεία και στις δυνατότητες που διαθέτει. 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16626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Ενεργητική κατάκτηση γραμματισμού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47415"/>
            <a:ext cx="11113182" cy="4044423"/>
          </a:xfrm>
        </p:spPr>
        <p:txBody>
          <a:bodyPr/>
          <a:lstStyle/>
          <a:p>
            <a:pPr algn="just"/>
            <a:r>
              <a:rPr lang="el-GR" dirty="0"/>
              <a:t>Έτσι, η </a:t>
            </a:r>
            <a:r>
              <a:rPr lang="el-GR" b="1" dirty="0"/>
              <a:t>κατάκτηση του γραμματισμού </a:t>
            </a:r>
            <a:r>
              <a:rPr lang="el-GR" dirty="0"/>
              <a:t>γίνεται </a:t>
            </a:r>
            <a:r>
              <a:rPr lang="el-GR" b="1" dirty="0"/>
              <a:t>μέρος της καθημερινής ζωής </a:t>
            </a:r>
            <a:r>
              <a:rPr lang="el-GR" dirty="0"/>
              <a:t>και των </a:t>
            </a:r>
            <a:r>
              <a:rPr lang="el-GR" b="1" dirty="0"/>
              <a:t>μαθησιακών πόρων που κατακτά το παιδί</a:t>
            </a:r>
            <a:r>
              <a:rPr lang="el-GR" dirty="0"/>
              <a:t> </a:t>
            </a:r>
            <a:r>
              <a:rPr lang="el-GR" b="1" dirty="0">
                <a:solidFill>
                  <a:srgbClr val="C00000"/>
                </a:solidFill>
              </a:rPr>
              <a:t>ενεργητικά</a:t>
            </a:r>
            <a:r>
              <a:rPr lang="el-GR" dirty="0"/>
              <a:t>, και </a:t>
            </a:r>
            <a:r>
              <a:rPr lang="el-GR" b="1" dirty="0">
                <a:solidFill>
                  <a:srgbClr val="C00000"/>
                </a:solidFill>
              </a:rPr>
              <a:t>όχι αποδεχόμενο παθητικά </a:t>
            </a:r>
            <a:r>
              <a:rPr lang="el-GR" dirty="0"/>
              <a:t>τις πληροφορίες και τις ασκήσεις που του δίνει ο εκπαιδευτικός.</a:t>
            </a:r>
          </a:p>
          <a:p>
            <a:pPr algn="just"/>
            <a:r>
              <a:rPr lang="el-GR" dirty="0">
                <a:solidFill>
                  <a:prstClr val="black">
                    <a:lumMod val="75000"/>
                    <a:lumOff val="25000"/>
                  </a:prstClr>
                </a:solidFill>
              </a:rPr>
              <a:t>Για όλους αυτούς τους 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λόγους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sym typeface="Wingdings" panose="05000000000000000000" pitchFamily="2" charset="2"/>
              </a:rPr>
              <a:t> 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έχουν </a:t>
            </a:r>
            <a:r>
              <a:rPr lang="el-GR" dirty="0">
                <a:solidFill>
                  <a:prstClr val="black">
                    <a:lumMod val="75000"/>
                    <a:lumOff val="25000"/>
                  </a:prstClr>
                </a:solidFill>
              </a:rPr>
              <a:t>αναπτυχθεί σε διάφορες 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χώρες </a:t>
            </a:r>
            <a:r>
              <a:rPr lang="el-GR" dirty="0">
                <a:solidFill>
                  <a:prstClr val="black">
                    <a:lumMod val="75000"/>
                    <a:lumOff val="25000"/>
                  </a:prstClr>
                </a:solidFill>
              </a:rPr>
              <a:t>όπως 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σε:</a:t>
            </a:r>
          </a:p>
          <a:p>
            <a:pPr marL="0" indent="0" algn="just">
              <a:buNone/>
            </a:pPr>
            <a:r>
              <a:rPr lang="el-GR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Αγγλία</a:t>
            </a:r>
            <a:r>
              <a:rPr lang="el-GR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Ουαλία, Καταλονία, Γαλλία, Πορτογαλία, Φινλανδία, Σουηδία κ.ά. στην Ευρώπη, αλλά και σε περιοχές της </a:t>
            </a:r>
            <a:r>
              <a:rPr lang="el-GR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Αυστραλίας</a:t>
            </a:r>
            <a:endParaRPr lang="el-GR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just">
              <a:buFont typeface="Wingdings" panose="05000000000000000000" pitchFamily="2" charset="2"/>
              <a:buChar char="à"/>
            </a:pPr>
            <a:r>
              <a:rPr lang="el-GR" b="1" dirty="0" smtClean="0">
                <a:solidFill>
                  <a:srgbClr val="C00000"/>
                </a:solidFill>
              </a:rPr>
              <a:t>προγράμματα </a:t>
            </a:r>
            <a:r>
              <a:rPr lang="el-GR" b="1" dirty="0">
                <a:solidFill>
                  <a:srgbClr val="C00000"/>
                </a:solidFill>
              </a:rPr>
              <a:t>εμπλοκής των παιδιών με το γραπτό λόγο και με αναγνωστικές δραστηριότητες </a:t>
            </a:r>
            <a:r>
              <a:rPr lang="el-GR" dirty="0">
                <a:solidFill>
                  <a:prstClr val="black">
                    <a:lumMod val="75000"/>
                    <a:lumOff val="25000"/>
                  </a:prstClr>
                </a:solidFill>
              </a:rPr>
              <a:t>είτε στο </a:t>
            </a:r>
            <a:r>
              <a:rPr lang="el-G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οικογενειακό</a:t>
            </a:r>
            <a:r>
              <a:rPr lang="el-GR" dirty="0">
                <a:solidFill>
                  <a:prstClr val="black">
                    <a:lumMod val="75000"/>
                    <a:lumOff val="25000"/>
                  </a:prstClr>
                </a:solidFill>
              </a:rPr>
              <a:t> είτε στο </a:t>
            </a:r>
            <a:r>
              <a:rPr lang="el-G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σχολικό</a:t>
            </a:r>
            <a:r>
              <a:rPr lang="el-GR" dirty="0">
                <a:solidFill>
                  <a:prstClr val="black">
                    <a:lumMod val="75000"/>
                    <a:lumOff val="25000"/>
                  </a:prstClr>
                </a:solidFill>
              </a:rPr>
              <a:t> περιβάλλον.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436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3122</TotalTime>
  <Words>1316</Words>
  <Application>Microsoft Office PowerPoint</Application>
  <PresentationFormat>Προσαρμογή</PresentationFormat>
  <Paragraphs>75</Paragraphs>
  <Slides>12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Ion Boardroom</vt:lpstr>
      <vt:lpstr>Σχολή Κοινωνικών &amp; Ανθρωπιστικών Επιστημών  Παιδαγωγικό Τμήμα Δημοτικής Εκπαίδευσης   Γραμματισμός &amp; σχεδιασμός γλωσσικού μαθήματος</vt:lpstr>
      <vt:lpstr>Αναδυόμενος γραμματισμός (1/4)</vt:lpstr>
      <vt:lpstr>Αναδυόμενος γραμματισμός (2/4)</vt:lpstr>
      <vt:lpstr>Αναδυόμενος γραμματισμός (3/4)</vt:lpstr>
      <vt:lpstr>Αναδυόμενος γραμματισμός (4/4)</vt:lpstr>
      <vt:lpstr>Αναγνωστική ετοιμότητα (1/2)</vt:lpstr>
      <vt:lpstr>Αναγνωστική ετοιμότητα (2/2)</vt:lpstr>
      <vt:lpstr>Πλαίσιο αρχών του αναδυόμενου γραμματισμού</vt:lpstr>
      <vt:lpstr>Ενεργητική κατάκτηση γραμματισμού</vt:lpstr>
      <vt:lpstr>Στην Ελλάδα</vt:lpstr>
      <vt:lpstr>Οικογενειακός ή οικιακός γραμματισμός</vt:lpstr>
      <vt:lpstr>Σύνδεση οικιακού με τον αναδυόμενο γραμματισμό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Σπυροπούλου Ναταλία</dc:creator>
  <cp:lastModifiedBy>user</cp:lastModifiedBy>
  <cp:revision>165</cp:revision>
  <dcterms:created xsi:type="dcterms:W3CDTF">2016-07-22T12:38:34Z</dcterms:created>
  <dcterms:modified xsi:type="dcterms:W3CDTF">2018-03-28T00:08:31Z</dcterms:modified>
</cp:coreProperties>
</file>