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0" r:id="rId2"/>
    <p:sldId id="258" r:id="rId3"/>
    <p:sldId id="264" r:id="rId4"/>
    <p:sldId id="265" r:id="rId5"/>
    <p:sldId id="266" r:id="rId6"/>
    <p:sldId id="267" r:id="rId7"/>
    <p:sldId id="280" r:id="rId8"/>
    <p:sldId id="279" r:id="rId9"/>
    <p:sldId id="275" r:id="rId10"/>
    <p:sldId id="276" r:id="rId11"/>
    <p:sldId id="278" r:id="rId12"/>
    <p:sldId id="260" r:id="rId13"/>
    <p:sldId id="268" r:id="rId14"/>
    <p:sldId id="303" r:id="rId15"/>
    <p:sldId id="271" r:id="rId16"/>
    <p:sldId id="281" r:id="rId17"/>
    <p:sldId id="282" r:id="rId18"/>
    <p:sldId id="288" r:id="rId19"/>
    <p:sldId id="286" r:id="rId20"/>
    <p:sldId id="287" r:id="rId21"/>
    <p:sldId id="292" r:id="rId22"/>
    <p:sldId id="290" r:id="rId23"/>
    <p:sldId id="283" r:id="rId24"/>
    <p:sldId id="285" r:id="rId25"/>
    <p:sldId id="294" r:id="rId26"/>
    <p:sldId id="295" r:id="rId27"/>
    <p:sldId id="296" r:id="rId28"/>
    <p:sldId id="297" r:id="rId29"/>
    <p:sldId id="301" r:id="rId30"/>
    <p:sldId id="298" r:id="rId31"/>
    <p:sldId id="302" r:id="rId32"/>
    <p:sldId id="304" r:id="rId33"/>
    <p:sldId id="305" r:id="rId34"/>
    <p:sldId id="306" r:id="rId35"/>
    <p:sldId id="272" r:id="rId36"/>
    <p:sldId id="307" r:id="rId37"/>
    <p:sldId id="30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3" autoAdjust="0"/>
    <p:restoredTop sz="94660"/>
  </p:normalViewPr>
  <p:slideViewPr>
    <p:cSldViewPr>
      <p:cViewPr varScale="1">
        <p:scale>
          <a:sx n="74" d="100"/>
          <a:sy n="74" d="100"/>
        </p:scale>
        <p:origin x="96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99D372-95C2-47B9-800B-BFEDD24C0B75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B6DFB623-79A6-4885-AE46-9C0188868086}" type="presOf" srcId="{820195D1-2DDC-4A21-B47D-7C308E431BD4}" destId="{1704B955-19DB-468F-89E9-827DDE2D61A5}" srcOrd="0" destOrd="0" presId="urn:microsoft.com/office/officeart/2005/8/layout/vList2"/>
    <dgm:cxn modelId="{755A04E6-4C68-44D3-9E0E-C6DBE9E0996B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05F7D2-02B8-42CA-B057-05DCB959013E}" type="presOf" srcId="{3F42B49C-6100-476E-8BD5-2C7F94E2AEF9}" destId="{5052892C-595F-4392-A483-F42046DE34D5}" srcOrd="0" destOrd="0" presId="urn:microsoft.com/office/officeart/2005/8/layout/vList2"/>
    <dgm:cxn modelId="{BAE47630-73A5-4BFE-8748-78D7417CDF32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0EADBC68-92D5-46B5-BB4B-9C854000DF05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DC1C179A-FFBB-42F4-A461-A627E05D949E}" type="presOf" srcId="{3F42B49C-6100-476E-8BD5-2C7F94E2AEF9}" destId="{5052892C-595F-4392-A483-F42046DE34D5}" srcOrd="0" destOrd="0" presId="urn:microsoft.com/office/officeart/2005/8/layout/vList2"/>
    <dgm:cxn modelId="{1DD999BD-6781-4FCF-B301-1888838512DC}" type="presOf" srcId="{820195D1-2DDC-4A21-B47D-7C308E431BD4}" destId="{1704B955-19DB-468F-89E9-827DDE2D61A5}" srcOrd="0" destOrd="0" presId="urn:microsoft.com/office/officeart/2005/8/layout/vList2"/>
    <dgm:cxn modelId="{0AE8E8BD-46A1-4EF6-BE36-86F544964DC9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0BE83-E5F6-45A7-8F3D-C9FD320F7CED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F4FD697A-8C92-4A7D-89F1-E4A1D99A9977}" type="parTrans" cxnId="{2C12C6B7-F03B-4DC8-BB78-49E3C466FDD4}">
      <dgm:prSet/>
      <dgm:spPr/>
      <dgm:t>
        <a:bodyPr/>
        <a:lstStyle/>
        <a:p>
          <a:endParaRPr lang="en-US"/>
        </a:p>
      </dgm:t>
    </dgm:pt>
    <dgm:pt modelId="{1AE3E73B-74A3-4ABC-B658-CD109560AA7B}" type="sibTrans" cxnId="{2C12C6B7-F03B-4DC8-BB78-49E3C466FDD4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B85689-1FA3-4DD1-ACF1-D219753039F0}" type="pres">
      <dgm:prSet presAssocID="{1D70BE83-E5F6-45A7-8F3D-C9FD320F7CE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C09AE7-99F8-4441-97AE-4A1431754FC1}" type="presOf" srcId="{1D70BE83-E5F6-45A7-8F3D-C9FD320F7CED}" destId="{4AB85689-1FA3-4DD1-ACF1-D219753039F0}" srcOrd="0" destOrd="0" presId="urn:microsoft.com/office/officeart/2005/8/layout/vList2"/>
    <dgm:cxn modelId="{BD85CED9-CFE7-4344-8198-42CA40309C45}" type="presOf" srcId="{820195D1-2DDC-4A21-B47D-7C308E431BD4}" destId="{1704B955-19DB-468F-89E9-827DDE2D61A5}" srcOrd="0" destOrd="0" presId="urn:microsoft.com/office/officeart/2005/8/layout/vList2"/>
    <dgm:cxn modelId="{2C12C6B7-F03B-4DC8-BB78-49E3C466FDD4}" srcId="{820195D1-2DDC-4A21-B47D-7C308E431BD4}" destId="{1D70BE83-E5F6-45A7-8F3D-C9FD320F7CED}" srcOrd="0" destOrd="0" parTransId="{F4FD697A-8C92-4A7D-89F1-E4A1D99A9977}" sibTransId="{1AE3E73B-74A3-4ABC-B658-CD109560AA7B}"/>
    <dgm:cxn modelId="{030C4732-689D-4FA2-8017-C7E517ABD78E}" type="presParOf" srcId="{1704B955-19DB-468F-89E9-827DDE2D61A5}" destId="{4AB85689-1FA3-4DD1-ACF1-D219753039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3CD25B-4137-4A23-8850-47BA10F6F24E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37ABC191-0E20-4876-B69C-FA36AF93DFF4}" type="presOf" srcId="{3F42B49C-6100-476E-8BD5-2C7F94E2AEF9}" destId="{5052892C-595F-4392-A483-F42046DE34D5}" srcOrd="0" destOrd="0" presId="urn:microsoft.com/office/officeart/2005/8/layout/vList2"/>
    <dgm:cxn modelId="{8B71BEC5-37F8-4E2D-B0A6-414A5FBF99E8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BDDA7-D093-469E-A702-7FA8E58C5009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EB3AEC51-F120-49C0-AE24-B1C1DBC0CB6C}" type="presOf" srcId="{820195D1-2DDC-4A21-B47D-7C308E431BD4}" destId="{1704B955-19DB-468F-89E9-827DDE2D61A5}" srcOrd="0" destOrd="0" presId="urn:microsoft.com/office/officeart/2005/8/layout/vList2"/>
    <dgm:cxn modelId="{72FC2686-65BC-4D00-87D9-ABA562F4C285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363B6D-AD13-46C8-AEE7-01AB2D8F11A9}" type="presOf" srcId="{3F42B49C-6100-476E-8BD5-2C7F94E2AEF9}" destId="{5052892C-595F-4392-A483-F42046DE34D5}" srcOrd="0" destOrd="0" presId="urn:microsoft.com/office/officeart/2005/8/layout/vList2"/>
    <dgm:cxn modelId="{C6EE19DD-E3B3-4E3C-9DDC-86A62E129E39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CB6C961D-E2AA-4C4F-9EC9-0663657EFF5F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5C88A2-E0DA-4C79-B5C6-566A7CC8F355}" type="presOf" srcId="{820195D1-2DDC-4A21-B47D-7C308E431BD4}" destId="{1704B955-19DB-468F-89E9-827DDE2D61A5}" srcOrd="0" destOrd="0" presId="urn:microsoft.com/office/officeart/2005/8/layout/vList2"/>
    <dgm:cxn modelId="{1493FF0C-6612-41AF-8B51-B1BA94CD72DD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10AC5888-9773-47BB-B95A-A4D09398D1B0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E029B82F-EA44-4EC7-A749-B50EA7F04966}" type="presOf" srcId="{820195D1-2DDC-4A21-B47D-7C308E431BD4}" destId="{1704B955-19DB-468F-89E9-827DDE2D61A5}" srcOrd="0" destOrd="0" presId="urn:microsoft.com/office/officeart/2005/8/layout/vList2"/>
    <dgm:cxn modelId="{2B62D0F3-8CFD-4B2E-AC6B-AA321AF0206F}" type="presOf" srcId="{3F42B49C-6100-476E-8BD5-2C7F94E2AEF9}" destId="{5052892C-595F-4392-A483-F42046DE34D5}" srcOrd="0" destOrd="0" presId="urn:microsoft.com/office/officeart/2005/8/layout/vList2"/>
    <dgm:cxn modelId="{344E76E7-4AEA-4388-877C-A0FB1FF4D5DE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A14E82-807F-43FB-8F24-D03DC11C8F4F}" type="presOf" srcId="{820195D1-2DDC-4A21-B47D-7C308E431BD4}" destId="{1704B955-19DB-468F-89E9-827DDE2D61A5}" srcOrd="0" destOrd="0" presId="urn:microsoft.com/office/officeart/2005/8/layout/vList2"/>
    <dgm:cxn modelId="{4E1FE072-66C9-4E23-A65C-E7DCC12C6F97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D34AA23B-0516-434E-A631-0B36636F8838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B7D12E-8EAD-4C05-88E0-16913F2F6D08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8C70E433-BAD0-4E9D-BAB0-EA09A4DF7A23}" type="presOf" srcId="{820195D1-2DDC-4A21-B47D-7C308E431BD4}" destId="{1704B955-19DB-468F-89E9-827DDE2D61A5}" srcOrd="0" destOrd="0" presId="urn:microsoft.com/office/officeart/2005/8/layout/vList2"/>
    <dgm:cxn modelId="{C666A96E-8BDA-46ED-82EA-3A9D8446FA77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3C38E6-B2BB-4770-9DC6-108DF84F44E0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B4BD885D-F486-46C6-8109-91C7B7ADA988}" type="presOf" srcId="{3F42B49C-6100-476E-8BD5-2C7F94E2AEF9}" destId="{5052892C-595F-4392-A483-F42046DE34D5}" srcOrd="0" destOrd="0" presId="urn:microsoft.com/office/officeart/2005/8/layout/vList2"/>
    <dgm:cxn modelId="{644A81DE-E58B-4B41-80D4-C62F0E1B68C3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A8E168-3E75-4547-B75F-8EB0391841C6}" type="presOf" srcId="{3F42B49C-6100-476E-8BD5-2C7F94E2AEF9}" destId="{5052892C-595F-4392-A483-F42046DE34D5}" srcOrd="0" destOrd="0" presId="urn:microsoft.com/office/officeart/2005/8/layout/vList2"/>
    <dgm:cxn modelId="{4BDB402D-748F-4619-BF4D-EC99D918836C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87F062F2-D2D7-422D-A4C3-D49DAFB8C98E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588EC720-A4AA-4565-BB38-71FB224C7621}" type="presOf" srcId="{820195D1-2DDC-4A21-B47D-7C308E431BD4}" destId="{1704B955-19DB-468F-89E9-827DDE2D61A5}" srcOrd="0" destOrd="0" presId="urn:microsoft.com/office/officeart/2005/8/layout/vList2"/>
    <dgm:cxn modelId="{BDF64F23-7EAE-4928-BA4F-FEDFA7A8A325}" type="presOf" srcId="{3F42B49C-6100-476E-8BD5-2C7F94E2AEF9}" destId="{5052892C-595F-4392-A483-F42046DE34D5}" srcOrd="0" destOrd="0" presId="urn:microsoft.com/office/officeart/2005/8/layout/vList2"/>
    <dgm:cxn modelId="{FB48C3D9-A1B2-4F52-B3B1-66223F0F3963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75461E-7DF3-4E86-8FE0-B08C621F44EA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E4BC387B-B7A1-46FB-BCE5-73A5DB7C6B95}" type="presOf" srcId="{3F42B49C-6100-476E-8BD5-2C7F94E2AEF9}" destId="{5052892C-595F-4392-A483-F42046DE34D5}" srcOrd="0" destOrd="0" presId="urn:microsoft.com/office/officeart/2005/8/layout/vList2"/>
    <dgm:cxn modelId="{1CEE4165-6A67-4255-AC65-F88BC6CCE487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785A9D22-9CFB-48D2-B003-5151E96DBD2C}" type="presOf" srcId="{3F42B49C-6100-476E-8BD5-2C7F94E2AEF9}" destId="{5052892C-595F-4392-A483-F42046DE34D5}" srcOrd="0" destOrd="0" presId="urn:microsoft.com/office/officeart/2005/8/layout/vList2"/>
    <dgm:cxn modelId="{35336369-F0F3-4513-A7E7-D686B615C729}" type="presOf" srcId="{820195D1-2DDC-4A21-B47D-7C308E431BD4}" destId="{1704B955-19DB-468F-89E9-827DDE2D61A5}" srcOrd="0" destOrd="0" presId="urn:microsoft.com/office/officeart/2005/8/layout/vList2"/>
    <dgm:cxn modelId="{04CE35D2-A6FD-4CCA-8751-904D4FDA5425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742DB3-2802-4772-B64D-F51C3D6C732A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DE37E755-9B3F-4842-86D2-5AB899EC777E}" type="presOf" srcId="{820195D1-2DDC-4A21-B47D-7C308E431BD4}" destId="{1704B955-19DB-468F-89E9-827DDE2D61A5}" srcOrd="0" destOrd="0" presId="urn:microsoft.com/office/officeart/2005/8/layout/vList2"/>
    <dgm:cxn modelId="{A93DA3E9-658B-4B09-AC47-9DB8DD948847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681A17-FA3A-42AC-AF6C-27C43F502E75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66E937F7-C23C-4442-84B9-80E4768C4693}" type="presOf" srcId="{820195D1-2DDC-4A21-B47D-7C308E431BD4}" destId="{1704B955-19DB-468F-89E9-827DDE2D61A5}" srcOrd="0" destOrd="0" presId="urn:microsoft.com/office/officeart/2005/8/layout/vList2"/>
    <dgm:cxn modelId="{1F9B9115-AA29-47E9-AC8C-DBA23569D11D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BD974B-CD84-4ED6-AE77-F868BFB1CB5B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79F58FF1-4625-42E3-96D1-318EBF2915B7}" type="presOf" srcId="{3F42B49C-6100-476E-8BD5-2C7F94E2AEF9}" destId="{5052892C-595F-4392-A483-F42046DE34D5}" srcOrd="0" destOrd="0" presId="urn:microsoft.com/office/officeart/2005/8/layout/vList2"/>
    <dgm:cxn modelId="{E2C76041-6330-43C4-9937-A3F7FA8961D1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4157C9-FD81-467F-A1F8-F7B6357EBE99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668C7451-EE8D-4324-9719-201F634FB97E}" type="presOf" srcId="{3F42B49C-6100-476E-8BD5-2C7F94E2AEF9}" destId="{5052892C-595F-4392-A483-F42046DE34D5}" srcOrd="0" destOrd="0" presId="urn:microsoft.com/office/officeart/2005/8/layout/vList2"/>
    <dgm:cxn modelId="{B1A3C767-228F-4FB6-939A-3964E03A01D1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72391F1D-09A0-409F-A288-BD1AB30ED5B7}" type="presOf" srcId="{3F42B49C-6100-476E-8BD5-2C7F94E2AEF9}" destId="{5052892C-595F-4392-A483-F42046DE34D5}" srcOrd="0" destOrd="0" presId="urn:microsoft.com/office/officeart/2005/8/layout/vList2"/>
    <dgm:cxn modelId="{A2194399-54DE-4CA2-A313-12306FFB2ADA}" type="presOf" srcId="{820195D1-2DDC-4A21-B47D-7C308E431BD4}" destId="{1704B955-19DB-468F-89E9-827DDE2D61A5}" srcOrd="0" destOrd="0" presId="urn:microsoft.com/office/officeart/2005/8/layout/vList2"/>
    <dgm:cxn modelId="{35D8DFD8-6EB2-4815-918A-720C2EFBA479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F9C71C-D808-436D-95CE-261A92AEE312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C991A350-FF40-4E97-B322-45B407D43D84}" type="presOf" srcId="{820195D1-2DDC-4A21-B47D-7C308E431BD4}" destId="{1704B955-19DB-468F-89E9-827DDE2D61A5}" srcOrd="0" destOrd="0" presId="urn:microsoft.com/office/officeart/2005/8/layout/vList2"/>
    <dgm:cxn modelId="{D4D29955-E4FF-4D2B-86E7-92A291397D58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0C1144-943A-4709-BF10-A789505FAE23}" type="presOf" srcId="{3F42B49C-6100-476E-8BD5-2C7F94E2AEF9}" destId="{5052892C-595F-4392-A483-F42046DE34D5}" srcOrd="0" destOrd="0" presId="urn:microsoft.com/office/officeart/2005/8/layout/vList2"/>
    <dgm:cxn modelId="{D898AAEB-83F2-45FA-8D68-5D152EA66AF1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26D35277-58C9-4ACE-8D3C-77B256EFFE5E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dirty="0" smtClean="0"/>
            <a:t>βασικές</a:t>
          </a:r>
          <a:r>
            <a:rPr lang="el-GR" sz="2000" dirty="0" smtClean="0"/>
            <a:t>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4B392-D94A-4850-A380-1593F3F7D036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E8E83A47-F99D-4575-9FAD-6A60E6695256}" type="presOf" srcId="{3F42B49C-6100-476E-8BD5-2C7F94E2AEF9}" destId="{5052892C-595F-4392-A483-F42046DE34D5}" srcOrd="0" destOrd="0" presId="urn:microsoft.com/office/officeart/2005/8/layout/vList2"/>
    <dgm:cxn modelId="{E3DF8FA3-CB40-4B36-B627-B32D9C824BAC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64352E-7ED1-476E-8925-D673176DF873}" type="presOf" srcId="{820195D1-2DDC-4A21-B47D-7C308E431BD4}" destId="{1704B955-19DB-468F-89E9-827DDE2D61A5}" srcOrd="0" destOrd="0" presId="urn:microsoft.com/office/officeart/2005/8/layout/vList2"/>
    <dgm:cxn modelId="{582BD806-D758-4483-95E3-AB7F1B29CAD6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4C8B2807-F5C5-490B-BADF-F560362EF750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794032DC-43DC-4C2D-B4B0-3FB308BFD4EA}" type="presOf" srcId="{820195D1-2DDC-4A21-B47D-7C308E431BD4}" destId="{1704B955-19DB-468F-89E9-827DDE2D61A5}" srcOrd="0" destOrd="0" presId="urn:microsoft.com/office/officeart/2005/8/layout/vList2"/>
    <dgm:cxn modelId="{66B4B263-C16A-43AE-88CA-94D08FCCD934}" type="presOf" srcId="{3F42B49C-6100-476E-8BD5-2C7F94E2AEF9}" destId="{5052892C-595F-4392-A483-F42046DE34D5}" srcOrd="0" destOrd="0" presId="urn:microsoft.com/office/officeart/2005/8/layout/vList2"/>
    <dgm:cxn modelId="{35911C66-3C41-4D6E-985E-744C2147EB5B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1D6E4A-16DE-47CA-A0E7-63562ACD0814}" type="presOf" srcId="{3F42B49C-6100-476E-8BD5-2C7F94E2AEF9}" destId="{5052892C-595F-4392-A483-F42046DE34D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241A9345-C6E0-4D4B-9154-FB798423A65B}" type="presOf" srcId="{820195D1-2DDC-4A21-B47D-7C308E431BD4}" destId="{1704B955-19DB-468F-89E9-827DDE2D61A5}" srcOrd="0" destOrd="0" presId="urn:microsoft.com/office/officeart/2005/8/layout/vList2"/>
    <dgm:cxn modelId="{F0CE9D75-044B-48CB-BC7C-3A43DCBA8216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D28C2629-3C40-4B69-8E4C-9ECA780EE6FB}" type="presOf" srcId="{3F42B49C-6100-476E-8BD5-2C7F94E2AEF9}" destId="{5052892C-595F-4392-A483-F42046DE34D5}" srcOrd="0" destOrd="0" presId="urn:microsoft.com/office/officeart/2005/8/layout/vList2"/>
    <dgm:cxn modelId="{1DD2F781-D6B7-4C39-822B-1B8B5849CCC0}" type="presOf" srcId="{820195D1-2DDC-4A21-B47D-7C308E431BD4}" destId="{1704B955-19DB-468F-89E9-827DDE2D61A5}" srcOrd="0" destOrd="0" presId="urn:microsoft.com/office/officeart/2005/8/layout/vList2"/>
    <dgm:cxn modelId="{4CDA5993-ED38-4DEA-9649-11D215B3DEB9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0195D1-2DDC-4A21-B47D-7C308E431B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2B49C-6100-476E-8BD5-2C7F94E2AEF9}">
      <dgm:prSet custT="1"/>
      <dgm:spPr/>
      <dgm:t>
        <a:bodyPr/>
        <a:lstStyle/>
        <a:p>
          <a:pPr rtl="0"/>
          <a:r>
            <a:rPr lang="el-GR" sz="2000" u="sng" dirty="0" smtClean="0"/>
            <a:t>Εφαρμογές </a:t>
          </a:r>
          <a:r>
            <a:rPr lang="en-US" sz="2000" u="sng" dirty="0" smtClean="0"/>
            <a:t>GIS </a:t>
          </a:r>
          <a:r>
            <a:rPr lang="el-GR" sz="2000" u="sng" dirty="0" smtClean="0"/>
            <a:t>στην αρχαιολογία</a:t>
          </a:r>
          <a:r>
            <a:rPr lang="el-GR" sz="2000" dirty="0" smtClean="0"/>
            <a:t/>
          </a:r>
          <a:br>
            <a:rPr lang="el-GR" sz="2000" dirty="0" smtClean="0"/>
          </a:br>
          <a:r>
            <a:rPr lang="el-GR" sz="2000" dirty="0" smtClean="0"/>
            <a:t>1</a:t>
          </a:r>
          <a:r>
            <a:rPr lang="el-GR" sz="2000" baseline="30000" dirty="0" smtClean="0"/>
            <a:t>η</a:t>
          </a:r>
          <a:r>
            <a:rPr lang="el-GR" sz="2000" dirty="0" smtClean="0"/>
            <a:t> ενότητα</a:t>
          </a:r>
          <a:r>
            <a:rPr lang="en-US" sz="2000" dirty="0" smtClean="0"/>
            <a:t>: </a:t>
          </a:r>
          <a:r>
            <a:rPr lang="el-GR" sz="2000" dirty="0" smtClean="0"/>
            <a:t>βασικές αρχές των </a:t>
          </a:r>
          <a:r>
            <a:rPr lang="en-US" sz="2000" dirty="0" smtClean="0"/>
            <a:t>GIS</a:t>
          </a:r>
          <a:endParaRPr lang="en-US" sz="2000" dirty="0"/>
        </a:p>
      </dgm:t>
    </dgm:pt>
    <dgm:pt modelId="{E3E4547C-4C8F-4B99-B83C-D7968121224D}" type="parTrans" cxnId="{21DA89B0-B600-4ABB-84E8-74FFA29A36CE}">
      <dgm:prSet/>
      <dgm:spPr/>
      <dgm:t>
        <a:bodyPr/>
        <a:lstStyle/>
        <a:p>
          <a:endParaRPr lang="en-US"/>
        </a:p>
      </dgm:t>
    </dgm:pt>
    <dgm:pt modelId="{09410F70-C4DB-4E5C-B1E7-3B656F5FA5A2}" type="sibTrans" cxnId="{21DA89B0-B600-4ABB-84E8-74FFA29A36CE}">
      <dgm:prSet/>
      <dgm:spPr/>
      <dgm:t>
        <a:bodyPr/>
        <a:lstStyle/>
        <a:p>
          <a:endParaRPr lang="en-US"/>
        </a:p>
      </dgm:t>
    </dgm:pt>
    <dgm:pt modelId="{1704B955-19DB-468F-89E9-827DDE2D61A5}" type="pres">
      <dgm:prSet presAssocID="{820195D1-2DDC-4A21-B47D-7C308E431B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52892C-595F-4392-A483-F42046DE34D5}" type="pres">
      <dgm:prSet presAssocID="{3F42B49C-6100-476E-8BD5-2C7F94E2AE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F3BD92-D5A8-466B-978D-B8210D3028E9}" type="presOf" srcId="{3F42B49C-6100-476E-8BD5-2C7F94E2AEF9}" destId="{5052892C-595F-4392-A483-F42046DE34D5}" srcOrd="0" destOrd="0" presId="urn:microsoft.com/office/officeart/2005/8/layout/vList2"/>
    <dgm:cxn modelId="{C2CB1A67-E398-4615-A568-FC5B49A7263A}" type="presOf" srcId="{820195D1-2DDC-4A21-B47D-7C308E431BD4}" destId="{1704B955-19DB-468F-89E9-827DDE2D61A5}" srcOrd="0" destOrd="0" presId="urn:microsoft.com/office/officeart/2005/8/layout/vList2"/>
    <dgm:cxn modelId="{21DA89B0-B600-4ABB-84E8-74FFA29A36CE}" srcId="{820195D1-2DDC-4A21-B47D-7C308E431BD4}" destId="{3F42B49C-6100-476E-8BD5-2C7F94E2AEF9}" srcOrd="0" destOrd="0" parTransId="{E3E4547C-4C8F-4B99-B83C-D7968121224D}" sibTransId="{09410F70-C4DB-4E5C-B1E7-3B656F5FA5A2}"/>
    <dgm:cxn modelId="{FAC7C0F1-B172-42ED-B145-CE295A4309E4}" type="presParOf" srcId="{1704B955-19DB-468F-89E9-827DDE2D61A5}" destId="{5052892C-595F-4392-A483-F42046DE34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234"/>
          <a:ext cx="7010400" cy="6091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29735" y="29969"/>
        <a:ext cx="6950930" cy="5496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85689-1FA3-4DD1-ACF1-D219753039F0}">
      <dsp:nvSpPr>
        <dsp:cNvPr id="0" name=""/>
        <dsp:cNvSpPr/>
      </dsp:nvSpPr>
      <dsp:spPr>
        <a:xfrm>
          <a:off x="0" y="5600"/>
          <a:ext cx="8229600" cy="1085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53002" y="58602"/>
        <a:ext cx="8123596" cy="97975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06"/>
          <a:ext cx="7848600" cy="487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23781" y="23887"/>
        <a:ext cx="7801038" cy="43958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64"/>
          <a:ext cx="7315200" cy="6394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31214" y="31378"/>
        <a:ext cx="7252772" cy="57700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94"/>
          <a:ext cx="6705600" cy="7155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34931" y="35125"/>
        <a:ext cx="6635738" cy="64571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35"/>
          <a:ext cx="7924800" cy="563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27498" y="27633"/>
        <a:ext cx="7869804" cy="50829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6491"/>
          <a:ext cx="8229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u="sng" kern="1200" dirty="0" smtClean="0"/>
            <a:t>Εφαρμογές </a:t>
          </a:r>
          <a:r>
            <a:rPr lang="en-US" sz="2100" u="sng" kern="1200" dirty="0" smtClean="0"/>
            <a:t>GIS </a:t>
          </a:r>
          <a:r>
            <a:rPr lang="el-GR" sz="2100" u="sng" kern="1200" dirty="0" smtClean="0"/>
            <a:t>στην αρχαιολογία</a:t>
          </a:r>
          <a:r>
            <a:rPr lang="el-GR" sz="2100" kern="1200" dirty="0" smtClean="0"/>
            <a:t/>
          </a:r>
          <a:br>
            <a:rPr lang="el-GR" sz="2100" kern="1200" dirty="0" smtClean="0"/>
          </a:br>
          <a:r>
            <a:rPr lang="el-GR" sz="2100" kern="1200" dirty="0" smtClean="0"/>
            <a:t>1</a:t>
          </a:r>
          <a:r>
            <a:rPr lang="el-GR" sz="2100" kern="1200" baseline="30000" dirty="0" smtClean="0"/>
            <a:t>η</a:t>
          </a:r>
          <a:r>
            <a:rPr lang="el-GR" sz="2100" kern="1200" dirty="0" smtClean="0"/>
            <a:t> ενότητα</a:t>
          </a:r>
          <a:r>
            <a:rPr lang="en-US" sz="2100" kern="1200" dirty="0" smtClean="0"/>
            <a:t>: </a:t>
          </a:r>
          <a:r>
            <a:rPr lang="el-GR" sz="2100" kern="1200" dirty="0" smtClean="0"/>
            <a:t>βασικές αρχές των </a:t>
          </a:r>
          <a:r>
            <a:rPr lang="en-US" sz="2100" kern="1200" dirty="0" smtClean="0"/>
            <a:t>GIS</a:t>
          </a:r>
          <a:endParaRPr lang="en-US" sz="2100" kern="1200" dirty="0"/>
        </a:p>
      </dsp:txBody>
      <dsp:txXfrm>
        <a:off x="40780" y="57271"/>
        <a:ext cx="8148040" cy="753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135"/>
          <a:ext cx="7696200" cy="563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27498" y="27633"/>
        <a:ext cx="7641204" cy="5082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892C-595F-4392-A483-F42046DE34D5}">
      <dsp:nvSpPr>
        <dsp:cNvPr id="0" name=""/>
        <dsp:cNvSpPr/>
      </dsp:nvSpPr>
      <dsp:spPr>
        <a:xfrm>
          <a:off x="0" y="3620"/>
          <a:ext cx="822960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u="sng" kern="1200" dirty="0" smtClean="0"/>
            <a:t>Εφαρμογές </a:t>
          </a:r>
          <a:r>
            <a:rPr lang="en-US" sz="2000" u="sng" kern="1200" dirty="0" smtClean="0"/>
            <a:t>GIS </a:t>
          </a:r>
          <a:r>
            <a:rPr lang="el-GR" sz="2000" u="sng" kern="1200" dirty="0" smtClean="0"/>
            <a:t>στην αρχαιολογία</a:t>
          </a:r>
          <a:r>
            <a:rPr lang="el-GR" sz="2000" kern="1200" dirty="0" smtClean="0"/>
            <a:t/>
          </a:r>
          <a:br>
            <a:rPr lang="el-GR" sz="2000" kern="1200" dirty="0" smtClean="0"/>
          </a:br>
          <a:r>
            <a:rPr lang="el-GR" sz="2000" kern="1200" dirty="0" smtClean="0"/>
            <a:t>1</a:t>
          </a:r>
          <a:r>
            <a:rPr lang="el-GR" sz="2000" kern="1200" baseline="30000" dirty="0" smtClean="0"/>
            <a:t>η</a:t>
          </a:r>
          <a:r>
            <a:rPr lang="el-GR" sz="2000" kern="1200" dirty="0" smtClean="0"/>
            <a:t> ενότητα</a:t>
          </a:r>
          <a:r>
            <a:rPr lang="en-US" sz="2000" kern="1200" dirty="0" smtClean="0"/>
            <a:t>: </a:t>
          </a:r>
          <a:r>
            <a:rPr lang="el-GR" sz="2000" kern="1200" dirty="0" smtClean="0"/>
            <a:t>βασικές αρχές των </a:t>
          </a:r>
          <a:r>
            <a:rPr lang="en-US" sz="2000" kern="1200" dirty="0" smtClean="0"/>
            <a:t>GIS</a:t>
          </a:r>
          <a:endParaRPr lang="en-US" sz="2000" kern="1200" dirty="0"/>
        </a:p>
      </dsp:txBody>
      <dsp:txXfrm>
        <a:off x="42036" y="45656"/>
        <a:ext cx="8145528" cy="777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F7270-4B5C-442D-AC48-D6D937C928F0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A170-6F97-431D-A0B8-5D9F65D760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6A170-6F97-431D-A0B8-5D9F65D760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79A3-58B3-4C2D-ACB2-D0A98D65D3C2}" type="datetimeFigureOut">
              <a:rPr lang="en-US" smtClean="0"/>
              <a:pPr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A6432-3CC3-4810-9439-D8B6375841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3.gi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5.gif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16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diagramLayout" Target="../diagrams/layout18.xml"/><Relationship Id="rId7" Type="http://schemas.openxmlformats.org/officeDocument/2006/relationships/image" Target="../media/image19.gif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1.gif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5.gif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27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28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diagramLayout" Target="../diagrams/layout27.xml"/><Relationship Id="rId7" Type="http://schemas.openxmlformats.org/officeDocument/2006/relationships/image" Target="../media/image29.gif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37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10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0"/>
          <a:ext cx="7010400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09600"/>
            <a:ext cx="5638800" cy="3200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l-GR" sz="2000" dirty="0" smtClean="0"/>
              <a:t>	</a:t>
            </a:r>
            <a:r>
              <a:rPr lang="en-US" sz="2900" dirty="0" smtClean="0"/>
              <a:t>T</a:t>
            </a:r>
            <a:r>
              <a:rPr lang="el-GR" sz="2900" dirty="0" smtClean="0"/>
              <a:t>α </a:t>
            </a:r>
            <a:r>
              <a:rPr lang="en-US" sz="2900" dirty="0" smtClean="0"/>
              <a:t>GIS </a:t>
            </a:r>
            <a:r>
              <a:rPr lang="el-GR" sz="2900" dirty="0" smtClean="0"/>
              <a:t>είναι ένα σύστημα για την εισαγωγή, αποθήκευση, αναζήτηση, ανάλυση και απεικόνιση γεωγραφικών δεδομένων. Προέρχονται από τα πρώτα αυτοματοποιημένα συστήματα ψηφιακής χαρτογράφησης της δεκαετίας του 1960 που, όπως και τα διανυσματικά </a:t>
            </a:r>
            <a:r>
              <a:rPr lang="en-US" sz="2900" dirty="0" smtClean="0"/>
              <a:t>GIS, </a:t>
            </a:r>
            <a:r>
              <a:rPr lang="el-GR" sz="2900" dirty="0" smtClean="0"/>
              <a:t>βασίζονταν στα σημεία, τις γραμμές και τα πολύγωνα για να αποδώσουν γραφικά μια γεωγραφική οντότητα, όπως και στην έννοια των θεματικών στρωμάτων</a:t>
            </a:r>
          </a:p>
        </p:txBody>
      </p:sp>
      <p:pic>
        <p:nvPicPr>
          <p:cNvPr id="6" name="Picture 5" descr="GUID-7F01D767-C0AA-4949-B4F1-B527012F2AAA-we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20342" y="1143001"/>
            <a:ext cx="3037487" cy="2895600"/>
          </a:xfrm>
          <a:prstGeom prst="rect">
            <a:avLst/>
          </a:prstGeom>
        </p:spPr>
      </p:pic>
      <p:pic>
        <p:nvPicPr>
          <p:cNvPr id="8" name="Picture 7" descr="GUID-5BD98316-8BF4-430C-BA24-F47EFF8BF66D-we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258" y="3733800"/>
            <a:ext cx="3381947" cy="3124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5800" y="4419600"/>
            <a:ext cx="426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 smtClean="0"/>
              <a:t>Στα </a:t>
            </a:r>
            <a:r>
              <a:rPr lang="en-US" dirty="0" smtClean="0"/>
              <a:t>GIS</a:t>
            </a:r>
            <a:r>
              <a:rPr lang="el-GR" dirty="0" smtClean="0"/>
              <a:t> κάθε θεματικό στρώμα αποτελεί και ένα ξεχωριστό σύνολο γεωγραφικών δεδομένων (</a:t>
            </a:r>
            <a:r>
              <a:rPr lang="en-US" dirty="0" smtClean="0"/>
              <a:t>datasets). T</a:t>
            </a:r>
            <a:r>
              <a:rPr lang="el-GR" dirty="0" smtClean="0"/>
              <a:t>α </a:t>
            </a:r>
            <a:r>
              <a:rPr lang="en-US" dirty="0" smtClean="0"/>
              <a:t>datasets </a:t>
            </a:r>
            <a:r>
              <a:rPr lang="el-GR" dirty="0" smtClean="0"/>
              <a:t>περιέχουν κοινά αντικείμενα  (π.χ. ποτάμια, δρόμους, εικόνες)</a:t>
            </a:r>
            <a:r>
              <a:rPr lang="en-US" dirty="0" smtClean="0"/>
              <a:t> </a:t>
            </a:r>
            <a:r>
              <a:rPr lang="el-GR" dirty="0" smtClean="0"/>
              <a:t>και είναι η αρχή της οργάνωσης ενός χάρτη </a:t>
            </a:r>
            <a:r>
              <a:rPr lang="en-US" dirty="0" smtClean="0"/>
              <a:t>GIS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Databa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1214596"/>
            <a:ext cx="6477000" cy="5643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Παράδειγμα μιας σχεσιακής βάσης δεδομένων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1225689"/>
            <a:ext cx="7543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ερωτήσεις (</a:t>
            </a:r>
            <a:r>
              <a:rPr lang="en-US" dirty="0" smtClean="0"/>
              <a:t>queries)</a:t>
            </a:r>
            <a:r>
              <a:rPr lang="el-GR" dirty="0" smtClean="0"/>
              <a:t> που θέτουμε</a:t>
            </a:r>
            <a:r>
              <a:rPr lang="en-US" dirty="0" smtClean="0"/>
              <a:t> </a:t>
            </a:r>
            <a:r>
              <a:rPr lang="el-GR" dirty="0" smtClean="0"/>
              <a:t>στις σχεσιακές βάσεις δεδομένων μπορεί να είναι περιγραφικές (</a:t>
            </a:r>
            <a:r>
              <a:rPr lang="en-US" dirty="0" smtClean="0"/>
              <a:t>attribute) </a:t>
            </a:r>
            <a:r>
              <a:rPr lang="el-GR" dirty="0" smtClean="0"/>
              <a:t>ή τοπολογικές. Π.χ. στον προηγούμενο πίνακα μπορούμε να βρούμε με εντολή </a:t>
            </a:r>
            <a:r>
              <a:rPr lang="en-US" dirty="0" smtClean="0"/>
              <a:t>SQL </a:t>
            </a:r>
            <a:r>
              <a:rPr lang="el-GR" dirty="0" smtClean="0"/>
              <a:t>ποιές αρχαιολογικές θέσεις έχουν έκταση μικρότερη των 5000 μ2 ή σε ποιές αρχαιολογικές θέσεις βρέθηκαν χείλη οστράκων. Τοπολογικές ερωτήσεις αφορούν τη γεωμετρική σχέση μεταξύ 2 ή περισσότερων οντοτήτων. Π.χ. σε ένα χάρτη με αρχαιολογικές θέσεις μπορούμε να βρούμε ποιές θέσεις (σημείο) βρίσκονται μέσα στα όρια ενός νομού (πολύγωνο) ή ποιές θέσεις βρίσκονται σε απόσταση έως 1 χλμ από μια οδό, και να απεικονίσουμε τα αποτελέσματα. </a:t>
            </a:r>
          </a:p>
          <a:p>
            <a:endParaRPr lang="el-GR" dirty="0" smtClean="0"/>
          </a:p>
          <a:p>
            <a:r>
              <a:rPr lang="el-GR" dirty="0" smtClean="0"/>
              <a:t>Η κατηγοριοποίηση</a:t>
            </a:r>
            <a:r>
              <a:rPr lang="en-US" dirty="0" smtClean="0"/>
              <a:t> </a:t>
            </a:r>
            <a:r>
              <a:rPr lang="el-GR" dirty="0" smtClean="0"/>
              <a:t>των δεδομένων (</a:t>
            </a:r>
            <a:r>
              <a:rPr lang="en-US" dirty="0" smtClean="0"/>
              <a:t>data classification) </a:t>
            </a:r>
            <a:r>
              <a:rPr lang="el-GR" dirty="0" smtClean="0"/>
              <a:t>συνίσταται στην ομαδοποίησή τους με βάση ποιοτικά ή ποσοτικά χαρακτηριστικά. Οι ποιοτικές κατηγοριοποιήσεις γίνονται βάσει περιγραφικών χαρακτηριστικών (π.χ. η κατηγοριοποίηση των αρχαιολογικών θέσεων σε οικισμούς, πύργους, δεξαμενές, κρήνες κλπ ή και κατά χρονικές περιόδους). Οι ποσοτικές κατηγοριοποιήσεις γίνονται βάσει αριθμών (π.χ. η διασπορά κεραμεικής σε μια περιοχή μπορεί να κατηγοριοποιηθεί σε 3 κατηγορίες</a:t>
            </a:r>
            <a:r>
              <a:rPr lang="en-US" dirty="0" smtClean="0"/>
              <a:t>: </a:t>
            </a:r>
            <a:r>
              <a:rPr lang="el-GR" dirty="0" smtClean="0"/>
              <a:t>υψηλή πυκνότητα (πάνω από 4 όστρακα ανά μ2), μέτρια πυκνότητα (2-4 όστρακα) και χαμηλή πυκνότητα (κάτω από 2 όστρακα).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09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502689"/>
            <a:ext cx="8153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To </a:t>
            </a:r>
            <a:r>
              <a:rPr lang="en-US" dirty="0" err="1" smtClean="0"/>
              <a:t>ArcGIS</a:t>
            </a:r>
            <a:r>
              <a:rPr lang="en-US" dirty="0" smtClean="0"/>
              <a:t> </a:t>
            </a:r>
            <a:r>
              <a:rPr lang="el-GR" dirty="0" smtClean="0"/>
              <a:t>της Ε</a:t>
            </a:r>
            <a:r>
              <a:rPr lang="en-US" dirty="0" smtClean="0"/>
              <a:t>SRI  (Environmental Systems Research Institute) </a:t>
            </a:r>
            <a:r>
              <a:rPr lang="el-GR" dirty="0" smtClean="0"/>
              <a:t>περιλαμβάνει 3 εφαρμογές που μας επιτρέπουν να κτίσουμε ολοκληρωμένα γεωγραφικά συστήματα πληροφοριών: τον Α</a:t>
            </a:r>
            <a:r>
              <a:rPr lang="en-US" dirty="0" err="1" smtClean="0"/>
              <a:t>rcMap</a:t>
            </a:r>
            <a:r>
              <a:rPr lang="el-GR" dirty="0" smtClean="0"/>
              <a:t>, τον Α</a:t>
            </a:r>
            <a:r>
              <a:rPr lang="en-US" dirty="0" err="1" smtClean="0"/>
              <a:t>rcCatalog</a:t>
            </a:r>
            <a:r>
              <a:rPr lang="el-GR" dirty="0" smtClean="0"/>
              <a:t>, και το </a:t>
            </a:r>
            <a:endParaRPr lang="en-US" dirty="0" smtClean="0"/>
          </a:p>
          <a:p>
            <a:r>
              <a:rPr lang="en-US" dirty="0" err="1" smtClean="0"/>
              <a:t>ArcToolbox</a:t>
            </a:r>
            <a:r>
              <a:rPr lang="el-GR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Ο Α</a:t>
            </a:r>
            <a:r>
              <a:rPr lang="en-US" dirty="0" err="1" smtClean="0"/>
              <a:t>rcMap</a:t>
            </a:r>
            <a:r>
              <a:rPr lang="en-US" dirty="0" smtClean="0"/>
              <a:t> </a:t>
            </a:r>
            <a:r>
              <a:rPr lang="el-GR" dirty="0" smtClean="0"/>
              <a:t>είναι η βασική εφαρμογή για την κατασκευή και την επεξεργασία του χάρτη και την ανάλυση των χωρικών δεδομένων. Λειτουργεί στη βάση των </a:t>
            </a:r>
            <a:r>
              <a:rPr lang="en-US" dirty="0" smtClean="0"/>
              <a:t>layers</a:t>
            </a:r>
            <a:r>
              <a:rPr lang="el-GR" dirty="0" smtClean="0"/>
              <a:t> με την εξής </a:t>
            </a:r>
            <a:r>
              <a:rPr lang="en-US" dirty="0" smtClean="0"/>
              <a:t>default </a:t>
            </a:r>
            <a:r>
              <a:rPr lang="el-GR" dirty="0" smtClean="0"/>
              <a:t>σειρά: </a:t>
            </a:r>
            <a:r>
              <a:rPr lang="en-US" dirty="0" smtClean="0"/>
              <a:t>polygons</a:t>
            </a:r>
            <a:r>
              <a:rPr lang="el-GR" dirty="0" smtClean="0"/>
              <a:t> (στη βάση), </a:t>
            </a:r>
            <a:r>
              <a:rPr lang="en-US" dirty="0" smtClean="0"/>
              <a:t>lines</a:t>
            </a:r>
            <a:r>
              <a:rPr lang="el-GR" dirty="0" smtClean="0"/>
              <a:t> και </a:t>
            </a:r>
            <a:r>
              <a:rPr lang="en-US" dirty="0" smtClean="0"/>
              <a:t>points</a:t>
            </a:r>
            <a:r>
              <a:rPr lang="el-GR" dirty="0" smtClean="0"/>
              <a:t> (στη κορφή).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 </a:t>
            </a:r>
            <a:r>
              <a:rPr lang="en-US" dirty="0" err="1" smtClean="0"/>
              <a:t>ArcCatalog</a:t>
            </a:r>
            <a:r>
              <a:rPr lang="en-US" dirty="0" smtClean="0"/>
              <a:t> </a:t>
            </a:r>
            <a:r>
              <a:rPr lang="el-GR" dirty="0" smtClean="0"/>
              <a:t>μας επιτρέπει να οργανώνουμε και να διαχειριζόμαστε τα γεωγραφικά δεδομένα, και λειτουργεί στη βάση ενός δέντρου (</a:t>
            </a:r>
            <a:r>
              <a:rPr lang="en-US" dirty="0" smtClean="0"/>
              <a:t>Catalog tree</a:t>
            </a:r>
            <a:r>
              <a:rPr lang="el-GR" dirty="0" smtClean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Το </a:t>
            </a:r>
            <a:r>
              <a:rPr lang="en-US" dirty="0" err="1" smtClean="0"/>
              <a:t>ArcToolbox</a:t>
            </a:r>
            <a:r>
              <a:rPr lang="en-US" dirty="0" smtClean="0"/>
              <a:t> </a:t>
            </a:r>
            <a:r>
              <a:rPr lang="el-GR" dirty="0" smtClean="0"/>
              <a:t>περιέχει πολλά εργαλεία για γεω-επεξεργασία (</a:t>
            </a:r>
            <a:r>
              <a:rPr lang="en-US" dirty="0" err="1" smtClean="0"/>
              <a:t>geoprocessing</a:t>
            </a:r>
            <a:r>
              <a:rPr lang="en-US" dirty="0" smtClean="0"/>
              <a:t>), </a:t>
            </a:r>
            <a:r>
              <a:rPr lang="el-GR" dirty="0" smtClean="0"/>
              <a:t>δηλαδή αυτοματοποίηση των λειτουργιών του </a:t>
            </a:r>
            <a:r>
              <a:rPr lang="en-US" dirty="0" smtClean="0"/>
              <a:t>GIS</a:t>
            </a:r>
            <a:r>
              <a:rPr lang="el-GR" dirty="0" smtClean="0"/>
              <a:t> </a:t>
            </a:r>
            <a:r>
              <a:rPr lang="en-US" dirty="0" smtClean="0"/>
              <a:t>(</a:t>
            </a:r>
            <a:r>
              <a:rPr lang="el-GR" dirty="0" smtClean="0"/>
              <a:t>π.χ. μοντελοποίηση και ανάλυση σύνθετων χωρικών σχέσεων). Κατά την γεωεπεξεργασία οι πληροφορίες αντλούνται από τις υπάρχουσες βάσεις δεδομένων και τα αποτελέσματα των αναλύσεων αποθηκεύονται σε νέες βάσεις δεδομένων.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6" descr="simple_flowchart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5791200"/>
            <a:ext cx="5740400" cy="86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1981200"/>
            <a:ext cx="7772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 Βάση του </a:t>
            </a:r>
            <a:r>
              <a:rPr lang="en-US" dirty="0" err="1" smtClean="0"/>
              <a:t>ArcGIS</a:t>
            </a:r>
            <a:r>
              <a:rPr lang="en-US" dirty="0" smtClean="0"/>
              <a:t> </a:t>
            </a:r>
            <a:r>
              <a:rPr lang="el-GR" dirty="0" smtClean="0"/>
              <a:t>είναι τα </a:t>
            </a:r>
            <a:r>
              <a:rPr lang="en-US" u="sng" dirty="0" err="1" smtClean="0"/>
              <a:t>coverages</a:t>
            </a:r>
            <a:r>
              <a:rPr lang="en-US" dirty="0" smtClean="0"/>
              <a:t> </a:t>
            </a:r>
            <a:r>
              <a:rPr lang="el-GR" dirty="0" smtClean="0"/>
              <a:t>και τα </a:t>
            </a:r>
            <a:r>
              <a:rPr lang="en-US" u="sng" dirty="0" err="1" smtClean="0"/>
              <a:t>shapefiles</a:t>
            </a:r>
            <a:r>
              <a:rPr lang="el-GR" dirty="0" smtClean="0"/>
              <a:t>. Τα </a:t>
            </a:r>
            <a:r>
              <a:rPr lang="en-US" dirty="0" err="1" smtClean="0"/>
              <a:t>coverages</a:t>
            </a:r>
            <a:r>
              <a:rPr lang="en-US" dirty="0" smtClean="0"/>
              <a:t> </a:t>
            </a:r>
            <a:r>
              <a:rPr lang="el-GR" dirty="0" smtClean="0"/>
              <a:t>είναι γεωσχεσιακά μοντέλα δεδομένων που περιέχουν και τα </a:t>
            </a:r>
          </a:p>
          <a:p>
            <a:r>
              <a:rPr lang="el-GR" dirty="0" smtClean="0"/>
              <a:t>χωρικά και τα περιγραφικά δεδομένα των γεωγραφικών </a:t>
            </a:r>
          </a:p>
          <a:p>
            <a:r>
              <a:rPr lang="el-GR" dirty="0" smtClean="0"/>
              <a:t>χαρακτηριστικών. </a:t>
            </a:r>
            <a:r>
              <a:rPr lang="el-GR" dirty="0"/>
              <a:t>Τα </a:t>
            </a:r>
            <a:r>
              <a:rPr lang="en-US" dirty="0"/>
              <a:t>coverages </a:t>
            </a:r>
            <a:r>
              <a:rPr lang="el-GR" dirty="0"/>
              <a:t>ορίζονται από </a:t>
            </a:r>
            <a:endParaRPr lang="el-GR" dirty="0" smtClean="0"/>
          </a:p>
          <a:p>
            <a:r>
              <a:rPr lang="el-GR" dirty="0" smtClean="0"/>
              <a:t>περισσότερες </a:t>
            </a:r>
            <a:r>
              <a:rPr lang="el-GR" dirty="0"/>
              <a:t>από μια κατηγορίες χαρακτηριστικών</a:t>
            </a:r>
            <a:r>
              <a:rPr lang="en-US" dirty="0"/>
              <a:t>: </a:t>
            </a:r>
            <a:endParaRPr lang="el-GR" dirty="0" smtClean="0"/>
          </a:p>
          <a:p>
            <a:r>
              <a:rPr lang="el-GR" dirty="0" smtClean="0"/>
              <a:t>π.χ</a:t>
            </a:r>
            <a:r>
              <a:rPr lang="el-GR" dirty="0"/>
              <a:t>. και γραμμικά και πολυγωνικά </a:t>
            </a:r>
            <a:r>
              <a:rPr lang="en-US" dirty="0"/>
              <a:t>features </a:t>
            </a:r>
            <a:r>
              <a:rPr lang="el-GR" dirty="0"/>
              <a:t>υπάρχουν σε </a:t>
            </a:r>
            <a:endParaRPr lang="el-GR" dirty="0" smtClean="0"/>
          </a:p>
          <a:p>
            <a:r>
              <a:rPr lang="el-GR" dirty="0" smtClean="0"/>
              <a:t>ένα </a:t>
            </a:r>
            <a:r>
              <a:rPr lang="en-US" dirty="0"/>
              <a:t>coverage </a:t>
            </a:r>
            <a:r>
              <a:rPr lang="el-GR" dirty="0"/>
              <a:t>μαζί με </a:t>
            </a:r>
            <a:r>
              <a:rPr lang="en-US" dirty="0"/>
              <a:t>label points, tic points </a:t>
            </a:r>
          </a:p>
          <a:p>
            <a:r>
              <a:rPr lang="en-US" dirty="0" smtClean="0"/>
              <a:t>(</a:t>
            </a:r>
            <a:r>
              <a:rPr lang="el-GR" dirty="0"/>
              <a:t>χ-ψ συντεταγμένες που καθορίζουν την έκταση ενός </a:t>
            </a:r>
            <a:r>
              <a:rPr lang="en-US" dirty="0"/>
              <a:t>coverage) </a:t>
            </a:r>
            <a:r>
              <a:rPr lang="el-GR" dirty="0"/>
              <a:t>και άλλα </a:t>
            </a:r>
            <a:r>
              <a:rPr lang="en-US" dirty="0"/>
              <a:t>feature classes</a:t>
            </a:r>
            <a:r>
              <a:rPr lang="el-GR" dirty="0" smtClean="0"/>
              <a:t>. Τα </a:t>
            </a:r>
            <a:r>
              <a:rPr lang="en-US" dirty="0" smtClean="0"/>
              <a:t>coverages </a:t>
            </a:r>
            <a:r>
              <a:rPr lang="el-GR" dirty="0"/>
              <a:t>χ</a:t>
            </a:r>
            <a:r>
              <a:rPr lang="el-GR" dirty="0" smtClean="0"/>
              <a:t>ρησιμεύουν σε σύνθετες γεωεπεξεργασίες και σε προχωρημένες χωρικές αναλύσεις. </a:t>
            </a:r>
            <a:endParaRPr lang="en-US" dirty="0" smtClean="0"/>
          </a:p>
          <a:p>
            <a:endParaRPr lang="el-GR" dirty="0" smtClean="0"/>
          </a:p>
          <a:p>
            <a:pPr lvl="0">
              <a:buFont typeface="Arial" pitchFamily="34" charset="0"/>
              <a:buChar char="•"/>
            </a:pPr>
            <a:r>
              <a:rPr lang="el-GR" dirty="0" smtClean="0"/>
              <a:t> Τα </a:t>
            </a:r>
            <a:r>
              <a:rPr lang="en-US" dirty="0" err="1" smtClean="0"/>
              <a:t>shapefiles</a:t>
            </a:r>
            <a:r>
              <a:rPr lang="en-US" dirty="0" smtClean="0"/>
              <a:t> </a:t>
            </a:r>
            <a:r>
              <a:rPr lang="el-GR" dirty="0" smtClean="0"/>
              <a:t>- ένας διανυσματικός τύπος δεδομένων για τη χαρτογράφηση οποιασδήποτε χωρικής πληροφορίας - είναι απλούστερα από τα </a:t>
            </a:r>
            <a:r>
              <a:rPr lang="en-US" dirty="0" err="1" smtClean="0"/>
              <a:t>coverages</a:t>
            </a:r>
            <a:r>
              <a:rPr lang="en-US" dirty="0" smtClean="0"/>
              <a:t> </a:t>
            </a:r>
            <a:r>
              <a:rPr lang="el-GR" dirty="0" smtClean="0"/>
              <a:t>γιατί δεν αποθηκεύουν τοπολογικούς συσχετισμούς μεταξύ των διαφορετικών χαρακτηριστικών (</a:t>
            </a:r>
            <a:r>
              <a:rPr lang="en-US" dirty="0" smtClean="0"/>
              <a:t>features</a:t>
            </a:r>
            <a:r>
              <a:rPr lang="el-GR" dirty="0" smtClean="0"/>
              <a:t>).</a:t>
            </a: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30" y="2362200"/>
            <a:ext cx="226853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304800" y="1524000"/>
            <a:ext cx="7696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/>
              <a:t>Ένα </a:t>
            </a:r>
            <a:r>
              <a:rPr lang="en-US" dirty="0" err="1"/>
              <a:t>shapefile</a:t>
            </a:r>
            <a:r>
              <a:rPr lang="en-US" dirty="0"/>
              <a:t> </a:t>
            </a:r>
            <a:r>
              <a:rPr lang="el-GR" dirty="0"/>
              <a:t>μπορεί να είναι σημειακό, γραμμικό, ή πολυγωνικό. Ως σημειακό μπορεί να είναι είτε απλό σημείο (</a:t>
            </a:r>
            <a:r>
              <a:rPr lang="en-US" dirty="0"/>
              <a:t>point</a:t>
            </a:r>
            <a:r>
              <a:rPr lang="el-GR" dirty="0"/>
              <a:t>) είτε πολλαπλό σημείο (</a:t>
            </a:r>
            <a:r>
              <a:rPr lang="en-US" dirty="0"/>
              <a:t>multipoint</a:t>
            </a:r>
            <a:r>
              <a:rPr lang="el-GR" dirty="0"/>
              <a:t>). Π.χ. απλά </a:t>
            </a:r>
            <a:r>
              <a:rPr lang="en-US" dirty="0"/>
              <a:t>points </a:t>
            </a:r>
            <a:r>
              <a:rPr lang="el-GR" dirty="0"/>
              <a:t>μπορεί να είναι μεμονωμένα πηγάδια ή μνημεία, ενώ </a:t>
            </a:r>
            <a:r>
              <a:rPr lang="en-US" dirty="0"/>
              <a:t>multipoint </a:t>
            </a:r>
            <a:r>
              <a:rPr lang="el-GR" dirty="0"/>
              <a:t>μπορεί να είναι μια ομάδα νησιών ή μια ομάδα χωριών ενός δήμου, ανάλογα με τη κλίμακα στην οποία δουλεύουμε. Παρομοίως έχουμε απλές γραμμές (</a:t>
            </a:r>
            <a:r>
              <a:rPr lang="en-US" dirty="0"/>
              <a:t>lines</a:t>
            </a:r>
            <a:r>
              <a:rPr lang="el-GR" dirty="0"/>
              <a:t>), π.χ. ένας δρόμος, και </a:t>
            </a:r>
            <a:r>
              <a:rPr lang="en-US" dirty="0" err="1"/>
              <a:t>multilines</a:t>
            </a:r>
            <a:r>
              <a:rPr lang="el-GR" dirty="0"/>
              <a:t>, π.χ. ένας ποτάμι με τα παρακλάδια του, όπως και απλά πολύγωνα (</a:t>
            </a:r>
            <a:r>
              <a:rPr lang="en-US" dirty="0"/>
              <a:t>polygons</a:t>
            </a:r>
            <a:r>
              <a:rPr lang="el-GR" dirty="0"/>
              <a:t>) π.χ. ένας λόφος και </a:t>
            </a:r>
            <a:r>
              <a:rPr lang="en-US" dirty="0" err="1"/>
              <a:t>multipolygons</a:t>
            </a:r>
            <a:r>
              <a:rPr lang="el-GR" dirty="0"/>
              <a:t>, π.χ. μια οροσειρά (που αποτελείται από πολλούς λόφους). </a:t>
            </a:r>
            <a:endParaRPr lang="en-US" dirty="0" smtClean="0"/>
          </a:p>
          <a:p>
            <a:endParaRPr lang="en-US" dirty="0"/>
          </a:p>
          <a:p>
            <a:pPr lvl="0">
              <a:buFont typeface="Arial" pitchFamily="34" charset="0"/>
              <a:buChar char="•"/>
            </a:pPr>
            <a:r>
              <a:rPr lang="el-GR" dirty="0"/>
              <a:t>Τα </a:t>
            </a:r>
            <a:r>
              <a:rPr lang="en-US" dirty="0" err="1"/>
              <a:t>shapefiles</a:t>
            </a:r>
            <a:r>
              <a:rPr lang="en-US" dirty="0"/>
              <a:t> </a:t>
            </a:r>
            <a:r>
              <a:rPr lang="el-GR" dirty="0"/>
              <a:t>αποθηκεύονται σε </a:t>
            </a:r>
            <a:r>
              <a:rPr lang="el-GR" dirty="0" smtClean="0"/>
              <a:t>φακέλους </a:t>
            </a:r>
            <a:r>
              <a:rPr lang="el-GR" dirty="0"/>
              <a:t>- κάθε </a:t>
            </a:r>
            <a:r>
              <a:rPr lang="el-GR" dirty="0" smtClean="0"/>
              <a:t>φάκελος </a:t>
            </a:r>
            <a:r>
              <a:rPr lang="el-GR" dirty="0"/>
              <a:t>αποτελείται από 3 αρχεία, τα δύο με διανυσματικά δεδομένα (.</a:t>
            </a:r>
            <a:r>
              <a:rPr lang="en-US" dirty="0" err="1"/>
              <a:t>shp</a:t>
            </a:r>
            <a:r>
              <a:rPr lang="en-US" dirty="0"/>
              <a:t> </a:t>
            </a:r>
            <a:r>
              <a:rPr lang="el-GR" dirty="0"/>
              <a:t>και .</a:t>
            </a:r>
            <a:r>
              <a:rPr lang="en-US" dirty="0" err="1" smtClean="0"/>
              <a:t>shx</a:t>
            </a:r>
            <a:r>
              <a:rPr lang="en-US" dirty="0" smtClean="0"/>
              <a:t> </a:t>
            </a:r>
            <a:r>
              <a:rPr lang="el-GR" dirty="0" smtClean="0"/>
              <a:t>που αποθηκεύουν τη γεωμετρία των </a:t>
            </a:r>
            <a:r>
              <a:rPr lang="en-US" dirty="0" smtClean="0"/>
              <a:t>features</a:t>
            </a:r>
            <a:r>
              <a:rPr lang="el-GR" dirty="0" smtClean="0"/>
              <a:t>) </a:t>
            </a:r>
            <a:r>
              <a:rPr lang="el-GR" dirty="0"/>
              <a:t>και το τρίτο </a:t>
            </a:r>
            <a:r>
              <a:rPr lang="en-US" dirty="0"/>
              <a:t>dBase</a:t>
            </a:r>
            <a:r>
              <a:rPr lang="el-GR" dirty="0"/>
              <a:t> (.</a:t>
            </a:r>
            <a:r>
              <a:rPr lang="en-US" dirty="0"/>
              <a:t>dbf</a:t>
            </a:r>
            <a:r>
              <a:rPr lang="el-GR" dirty="0"/>
              <a:t>) που περιέχει τις ιδιότητες (</a:t>
            </a:r>
            <a:r>
              <a:rPr lang="en-US" dirty="0"/>
              <a:t>attributes</a:t>
            </a:r>
            <a:r>
              <a:rPr lang="el-GR" dirty="0"/>
              <a:t>) των χαρακτηριστικών (</a:t>
            </a:r>
            <a:r>
              <a:rPr lang="en-US" dirty="0"/>
              <a:t>features</a:t>
            </a:r>
            <a:r>
              <a:rPr lang="el-GR" dirty="0" smtClean="0"/>
              <a:t>).</a:t>
            </a:r>
            <a:r>
              <a:rPr lang="en-US" dirty="0" smtClean="0"/>
              <a:t> </a:t>
            </a:r>
            <a:r>
              <a:rPr lang="el-GR" dirty="0" smtClean="0"/>
              <a:t>Εννοείται ότι η</a:t>
            </a:r>
            <a:r>
              <a:rPr lang="en-US" dirty="0" smtClean="0"/>
              <a:t> </a:t>
            </a:r>
            <a:r>
              <a:rPr lang="el-GR" dirty="0" smtClean="0"/>
              <a:t>σχέση της γεωμετρίας με τις ιδιότητες ενός </a:t>
            </a:r>
            <a:r>
              <a:rPr lang="en-US" dirty="0" smtClean="0"/>
              <a:t>feature </a:t>
            </a:r>
            <a:r>
              <a:rPr lang="el-GR" dirty="0" smtClean="0"/>
              <a:t>είναι 1</a:t>
            </a:r>
            <a:r>
              <a:rPr lang="en-US" dirty="0" smtClean="0"/>
              <a:t>:1.</a:t>
            </a:r>
            <a:endParaRPr lang="en-US" dirty="0"/>
          </a:p>
        </p:txBody>
      </p:sp>
      <p:graphicFrame>
        <p:nvGraphicFramePr>
          <p:cNvPr id="7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8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716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γεω-βάση δεδομένων </a:t>
            </a:r>
            <a:r>
              <a:rPr lang="en-US" dirty="0" smtClean="0"/>
              <a:t>(</a:t>
            </a:r>
            <a:r>
              <a:rPr lang="en-US" dirty="0" err="1" smtClean="0"/>
              <a:t>geodatabase</a:t>
            </a:r>
            <a:r>
              <a:rPr lang="en-US" dirty="0" smtClean="0"/>
              <a:t>)</a:t>
            </a:r>
            <a:r>
              <a:rPr lang="el-GR" dirty="0" smtClean="0"/>
              <a:t> του Α</a:t>
            </a:r>
            <a:r>
              <a:rPr lang="en-US" dirty="0" err="1" smtClean="0"/>
              <a:t>rcGIS</a:t>
            </a:r>
            <a:r>
              <a:rPr lang="en-US" dirty="0" smtClean="0"/>
              <a:t>, </a:t>
            </a:r>
            <a:r>
              <a:rPr lang="el-GR" dirty="0" smtClean="0"/>
              <a:t>βάση της οποίας γίνεται η οργάνωση και η χρήση της γεωγραφικής πληροφορίας,</a:t>
            </a:r>
            <a:r>
              <a:rPr lang="en-US" dirty="0" smtClean="0"/>
              <a:t> </a:t>
            </a:r>
            <a:r>
              <a:rPr lang="el-GR" dirty="0" smtClean="0"/>
              <a:t>περιέχει 3 βασικές ομάδες δεδομένων που αποθηκεύονται σε πίνακες</a:t>
            </a:r>
            <a:r>
              <a:rPr lang="en-US" dirty="0" smtClean="0"/>
              <a:t>: </a:t>
            </a:r>
            <a:endParaRPr lang="el-GR" dirty="0" smtClean="0"/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</a:t>
            </a:r>
            <a:r>
              <a:rPr lang="el-GR" dirty="0"/>
              <a:t>Πλεγματικές ομάδες δεδομένων (</a:t>
            </a:r>
            <a:r>
              <a:rPr lang="en-US" dirty="0"/>
              <a:t>raster datasets</a:t>
            </a:r>
            <a:r>
              <a:rPr lang="en-US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l-GR" dirty="0"/>
              <a:t>Κατηγορίες χαρακτηριστικών </a:t>
            </a:r>
            <a:r>
              <a:rPr lang="en-US" dirty="0"/>
              <a:t>(feature classes)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Πίνακες ιδιοτήτων (</a:t>
            </a:r>
            <a:r>
              <a:rPr lang="en-US" dirty="0" smtClean="0"/>
              <a:t>attribute tables)</a:t>
            </a:r>
          </a:p>
        </p:txBody>
      </p:sp>
      <p:pic>
        <p:nvPicPr>
          <p:cNvPr id="6" name="Picture 5" descr="Three Datasets in GDB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3352800"/>
            <a:ext cx="3838575" cy="311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1219200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χωρική ανάλυση </a:t>
            </a:r>
            <a:r>
              <a:rPr lang="en-US" dirty="0" smtClean="0"/>
              <a:t>(spatial analysis) </a:t>
            </a:r>
            <a:r>
              <a:rPr lang="el-GR" dirty="0" smtClean="0"/>
              <a:t>είναι η επεξεργασία των χωρικών μας δεδομένων για τη διερεύνηση των σχέσων μεταξύ των γεωγραφικών χαρακτηριστικών από την οποία προκύπτουν νέα δεδομένα. </a:t>
            </a:r>
            <a:r>
              <a:rPr lang="en-US" dirty="0" smtClean="0"/>
              <a:t>H </a:t>
            </a:r>
            <a:r>
              <a:rPr lang="el-GR" dirty="0" smtClean="0"/>
              <a:t>χωρική ανάλυση γίνεται και σε διανυσματικά και σε πλεγματικά δεδομένα. Παράδειγμα ανάλυσης διανυσματικών δεδομένων είναι μέθοδοι συνδυασμού δεδομένων από διαφορετικά διανυσματικά επίπεδα (</a:t>
            </a:r>
            <a:r>
              <a:rPr lang="en-US" dirty="0" smtClean="0"/>
              <a:t>layers</a:t>
            </a:r>
            <a:r>
              <a:rPr lang="el-GR" dirty="0" smtClean="0"/>
              <a:t>), οπότε τα νέα δεδομένα περιέχουν τα χαρακτηριστικά όσων δεδομένων συνδυάστηκαν. Μπορούμε να αλληλεπιθέσουμε (</a:t>
            </a:r>
            <a:r>
              <a:rPr lang="en-US" dirty="0" smtClean="0"/>
              <a:t>overlay) </a:t>
            </a:r>
            <a:r>
              <a:rPr lang="el-GR" dirty="0" smtClean="0"/>
              <a:t>σημειακά σε πολυγωνικά δεδομένα, ή  γραμμικά σε πολυγωνικά δεδομένα, ή πολυγωνικά σε πολυγωνικά δεδομένα.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overlay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962400"/>
            <a:ext cx="471188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56388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Περιπτώσεις αλληλεπίθεσης (ο</a:t>
            </a:r>
            <a:r>
              <a:rPr lang="en-US" dirty="0" err="1" smtClean="0"/>
              <a:t>verlay</a:t>
            </a:r>
            <a:r>
              <a:rPr lang="en-US" dirty="0" smtClean="0"/>
              <a:t>):  </a:t>
            </a:r>
            <a:r>
              <a:rPr lang="el-GR" dirty="0" smtClean="0"/>
              <a:t>ένωση </a:t>
            </a:r>
            <a:r>
              <a:rPr lang="en-US" dirty="0" smtClean="0"/>
              <a:t>(union) </a:t>
            </a:r>
            <a:r>
              <a:rPr lang="el-GR" dirty="0" smtClean="0"/>
              <a:t>και διασταύρωση (</a:t>
            </a:r>
            <a:r>
              <a:rPr lang="en-US" dirty="0" smtClean="0"/>
              <a:t>intersection)</a:t>
            </a:r>
            <a:r>
              <a:rPr lang="el-GR" dirty="0" smtClean="0"/>
              <a:t>.</a:t>
            </a:r>
          </a:p>
          <a:p>
            <a:endParaRPr lang="en-US" dirty="0"/>
          </a:p>
        </p:txBody>
      </p:sp>
      <p:pic>
        <p:nvPicPr>
          <p:cNvPr id="7" name="Picture 4" descr="union5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295400"/>
            <a:ext cx="3733800" cy="416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ntersect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93528" y="1295400"/>
            <a:ext cx="456532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5240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Άλλα παραδείγματα χωρικής ανάλυσης σε διανυσματικά δεδομένα είναι η δημιουργία ζωνών επιρροής (</a:t>
            </a:r>
            <a:r>
              <a:rPr lang="en-US" dirty="0" smtClean="0"/>
              <a:t>buffering)</a:t>
            </a:r>
            <a:r>
              <a:rPr lang="el-GR" dirty="0" smtClean="0"/>
              <a:t> γύρω από σημεία, γραμμές ή πολύγωνα, ή η μωσαϊκή διαίρεση μιας περιοχής </a:t>
            </a:r>
            <a:r>
              <a:rPr lang="en-US" dirty="0" smtClean="0"/>
              <a:t>(tessellation) </a:t>
            </a:r>
            <a:r>
              <a:rPr lang="el-GR" dirty="0" smtClean="0"/>
              <a:t>όπως στην περίπτωση των πολυγώνων </a:t>
            </a:r>
            <a:r>
              <a:rPr lang="en-US" dirty="0" err="1" smtClean="0"/>
              <a:t>Thiessen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thiessen_esri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3400" y="4495800"/>
            <a:ext cx="4248150" cy="1838325"/>
          </a:xfrm>
          <a:prstGeom prst="rect">
            <a:avLst/>
          </a:prstGeom>
        </p:spPr>
      </p:pic>
      <p:pic>
        <p:nvPicPr>
          <p:cNvPr id="7" name="Picture 6" descr="Buffer_arc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9600" y="1981200"/>
            <a:ext cx="3505200" cy="1897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371600"/>
            <a:ext cx="281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πλεγματικά δεδομένα προσφέρουν τις περισσότερες δυνατότητες για χωρική ανάλυση και προγνωστική μοντελοποίηση (</a:t>
            </a:r>
            <a:r>
              <a:rPr lang="en-US" dirty="0" smtClean="0"/>
              <a:t>predictive </a:t>
            </a:r>
            <a:r>
              <a:rPr lang="en-US" dirty="0" err="1" smtClean="0"/>
              <a:t>modelling</a:t>
            </a:r>
            <a:r>
              <a:rPr lang="en-US" dirty="0" smtClean="0"/>
              <a:t>)</a:t>
            </a:r>
            <a:r>
              <a:rPr lang="el-GR" dirty="0" smtClean="0"/>
              <a:t>. Π.χ. Κατά την ανάλυση επιφανείας (</a:t>
            </a:r>
            <a:r>
              <a:rPr lang="en-US" dirty="0" smtClean="0"/>
              <a:t>surface analysis)</a:t>
            </a:r>
            <a:r>
              <a:rPr lang="el-GR" dirty="0" smtClean="0"/>
              <a:t> μπορούμε να υπολογίσουμε την κλίση του (</a:t>
            </a:r>
            <a:r>
              <a:rPr lang="en-US" dirty="0" smtClean="0"/>
              <a:t>slope),  </a:t>
            </a:r>
            <a:r>
              <a:rPr lang="el-GR" dirty="0" smtClean="0"/>
              <a:t>τον προσανατολισμό (</a:t>
            </a:r>
            <a:r>
              <a:rPr lang="en-US" dirty="0" smtClean="0"/>
              <a:t>aspect) </a:t>
            </a:r>
            <a:r>
              <a:rPr lang="el-GR" dirty="0" smtClean="0"/>
              <a:t>ή τη σκίαση (</a:t>
            </a:r>
            <a:r>
              <a:rPr lang="en-US" dirty="0" err="1" smtClean="0"/>
              <a:t>hillshade</a:t>
            </a:r>
            <a:r>
              <a:rPr lang="en-US" dirty="0" smtClean="0"/>
              <a:t>) </a:t>
            </a:r>
            <a:r>
              <a:rPr lang="el-GR" dirty="0" smtClean="0"/>
              <a:t>του αναγλύφου εδάφους.  </a:t>
            </a:r>
            <a:endParaRPr lang="en-US" dirty="0"/>
          </a:p>
        </p:txBody>
      </p:sp>
      <p:pic>
        <p:nvPicPr>
          <p:cNvPr id="6" name="Picture 5" descr="SAgs_example_Surface_output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0" y="1371600"/>
            <a:ext cx="4495800" cy="529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229600" cy="5257800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Τα γεωγραφικά δεδομένα περιέχουν τις πληροφορίες που ορίζουν τη θέση ενός χαρακτηριστικού (</a:t>
            </a:r>
            <a:r>
              <a:rPr lang="en-US" sz="2000" dirty="0" smtClean="0"/>
              <a:t>feature)</a:t>
            </a:r>
            <a:r>
              <a:rPr lang="el-GR" sz="2000" dirty="0" smtClean="0"/>
              <a:t> στο χώρο, και περιλαμβάνουν τα χωρικά δεδομένα και τα περιγραφικά δεδομένα</a:t>
            </a:r>
          </a:p>
          <a:p>
            <a:r>
              <a:rPr lang="el-GR" sz="2000" dirty="0" smtClean="0"/>
              <a:t>Χαρακτηριστικό μπορεί να είναι μια αρχαιολογική θέση ή ένα μνημείο ή ακόμα και ένα μεμονωμένο αντικείμενο (όστρακο, λίθινο εργαλείο κλπ.)</a:t>
            </a:r>
          </a:p>
          <a:p>
            <a:r>
              <a:rPr lang="el-GR" sz="2000" dirty="0" smtClean="0"/>
              <a:t>Τα χωρικά δεδομένα </a:t>
            </a:r>
            <a:r>
              <a:rPr lang="en-US" sz="2000" dirty="0" smtClean="0"/>
              <a:t>(spatial data) </a:t>
            </a:r>
            <a:r>
              <a:rPr lang="el-GR" sz="2000" dirty="0" smtClean="0"/>
              <a:t>περιέχουν τη γεωγραφική θέση ενός χαρακτηριστικού απόλυτα στη γήϊνη επιφάνεια (με συντεταγμένες) αλλά και σε σχέση με άλλα χαρακτηριστικά (τοπολογία). Περιλαμβάνουν διανυσματικούς (</a:t>
            </a:r>
            <a:r>
              <a:rPr lang="en-US" sz="2000" dirty="0" smtClean="0"/>
              <a:t>vector</a:t>
            </a:r>
            <a:r>
              <a:rPr lang="el-GR" sz="2000" dirty="0" smtClean="0"/>
              <a:t>) και ψηφιδωτούς ή πλεγματικούς (</a:t>
            </a:r>
            <a:r>
              <a:rPr lang="en-US" sz="2000" dirty="0" smtClean="0"/>
              <a:t>raster</a:t>
            </a:r>
            <a:r>
              <a:rPr lang="el-GR" sz="2000" dirty="0" smtClean="0"/>
              <a:t>)  τύπους</a:t>
            </a:r>
          </a:p>
          <a:p>
            <a:r>
              <a:rPr lang="el-GR" sz="2000" dirty="0" smtClean="0"/>
              <a:t>Τα περιγραφικά δεδομένα (</a:t>
            </a:r>
            <a:r>
              <a:rPr lang="en-US" sz="2000" dirty="0" smtClean="0"/>
              <a:t>attribute data) </a:t>
            </a:r>
            <a:r>
              <a:rPr lang="el-GR" sz="2000" dirty="0" smtClean="0"/>
              <a:t>περιέχουν πληροφορίες για τις ιδιότητες ενός χαρακτηριστικού (π.χ. το όνομα ή το μέγεθος ενός μνημείου ή μιας αρχαιολογικής θέσης) και συνήθως αποθηκεύονται σε πίνακες (</a:t>
            </a:r>
            <a:r>
              <a:rPr lang="en-US" sz="2000" dirty="0" smtClean="0"/>
              <a:t>tables</a:t>
            </a:r>
            <a:r>
              <a:rPr lang="el-GR" sz="20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Sikyon_slop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1158240"/>
            <a:ext cx="7772400" cy="5699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44958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Υπολογισμός κλίσης εδάφους (</a:t>
            </a:r>
            <a:r>
              <a:rPr lang="en-US" dirty="0" smtClean="0"/>
              <a:t>slope calculation) </a:t>
            </a:r>
            <a:r>
              <a:rPr lang="el-GR" dirty="0" smtClean="0"/>
              <a:t>στο πλάτωμα της Σικυώνας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kyon_asp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1143000"/>
            <a:ext cx="7331363" cy="57150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53200" y="4648200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Υπολογισμός προσανατολισμού (</a:t>
            </a:r>
            <a:r>
              <a:rPr lang="en-US" dirty="0" smtClean="0"/>
              <a:t>aspect) </a:t>
            </a:r>
            <a:r>
              <a:rPr lang="el-GR" dirty="0" smtClean="0"/>
              <a:t>του αναγλύφου στο πλάτωμα της Σικυώνας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Sikyon_hillsha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1205565"/>
            <a:ext cx="5424054" cy="56524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259080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Υπολογισμός σκίασης του αναγλύφου (</a:t>
            </a:r>
            <a:r>
              <a:rPr lang="en-US" dirty="0" err="1" smtClean="0"/>
              <a:t>hillshade</a:t>
            </a:r>
            <a:r>
              <a:rPr lang="en-US" dirty="0" smtClean="0"/>
              <a:t>) </a:t>
            </a:r>
            <a:r>
              <a:rPr lang="el-GR" dirty="0" smtClean="0"/>
              <a:t>στο πλάτωμα της Σικυώνας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14478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Στο ανάγλυφο εδάφους μπορούμε επίσης να κάνουμε διάφορες αναλύσεις αποστάσεως (</a:t>
            </a:r>
            <a:r>
              <a:rPr lang="en-US" dirty="0" smtClean="0"/>
              <a:t>distance analysis), </a:t>
            </a:r>
            <a:r>
              <a:rPr lang="el-GR" dirty="0" smtClean="0"/>
              <a:t>π.χ. να υπολογίσουμε τη διαδρομή ελάχιστου κόστους μεταξύ 2 σημείων (</a:t>
            </a:r>
            <a:r>
              <a:rPr lang="en-US" dirty="0" smtClean="0"/>
              <a:t>least cost path), </a:t>
            </a:r>
            <a:r>
              <a:rPr lang="el-GR" dirty="0" smtClean="0"/>
              <a:t>να υπολογίσουμε τη λεκάνη τροφοδότησης μιας θέσης </a:t>
            </a:r>
            <a:r>
              <a:rPr lang="en-US" dirty="0" smtClean="0"/>
              <a:t>(site catchment analysis)</a:t>
            </a:r>
            <a:r>
              <a:rPr lang="el-GR" dirty="0" smtClean="0"/>
              <a:t>, την ορατότητα από συγκεκριμένα σημεία </a:t>
            </a:r>
            <a:r>
              <a:rPr lang="en-US" dirty="0" smtClean="0"/>
              <a:t>(</a:t>
            </a:r>
            <a:r>
              <a:rPr lang="en-US" dirty="0" err="1" smtClean="0"/>
              <a:t>viewshed</a:t>
            </a:r>
            <a:r>
              <a:rPr lang="el-GR" dirty="0" smtClean="0"/>
              <a:t> </a:t>
            </a:r>
            <a:r>
              <a:rPr lang="en-US" dirty="0" smtClean="0"/>
              <a:t>analysis)</a:t>
            </a:r>
            <a:r>
              <a:rPr lang="el-GR" dirty="0" smtClean="0"/>
              <a:t>, ή να κατασκευάσουμε διάφορα υδρολογικά μοντέλα όπως είναι η ανάλυση συγκέντρωσης ροής (</a:t>
            </a:r>
            <a:r>
              <a:rPr lang="en-US" dirty="0" smtClean="0"/>
              <a:t>flow accumulation) </a:t>
            </a:r>
            <a:r>
              <a:rPr lang="el-GR" dirty="0" smtClean="0"/>
              <a:t>σε μια περιοχή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Ags_example_Corridor_shortestpat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3657600"/>
            <a:ext cx="5652369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1722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Παράδειγμα υπολογισμού διαδρομής ελάχιστου κόστους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7848600" cy="48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Sikyonia_3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763383"/>
            <a:ext cx="8610600" cy="609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7315200" cy="63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Sikyonia_viewsh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990600"/>
            <a:ext cx="6627091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6705600" cy="71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Sikyon_flow accumulatio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1066800"/>
            <a:ext cx="6699492" cy="5489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4267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Ανάλυση συγκέντρωσης ροής γύρω από το πλάτωμα της Σικυώνας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3716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Οι τρισδιάστατες αναλύσεις με τη χρήση της </a:t>
            </a:r>
            <a:r>
              <a:rPr lang="en-US" dirty="0" smtClean="0"/>
              <a:t>extension 3D Analyst </a:t>
            </a:r>
            <a:r>
              <a:rPr lang="el-GR" dirty="0" smtClean="0"/>
              <a:t>του </a:t>
            </a:r>
            <a:r>
              <a:rPr lang="en-US" dirty="0" err="1" smtClean="0"/>
              <a:t>ArcGIS</a:t>
            </a:r>
            <a:endParaRPr lang="el-GR" dirty="0" smtClean="0"/>
          </a:p>
          <a:p>
            <a:r>
              <a:rPr lang="el-GR" dirty="0" smtClean="0"/>
              <a:t>γίνονται στο ανάγλυφο μοντέλο εδάφους. Επιτρέπουν προοπτική θέαση περιοχών, πλοήγηση σε αυτές καθώς και διάφορους υπολογισμούς όπως της γραμμής όρασης (</a:t>
            </a:r>
            <a:r>
              <a:rPr lang="en-US" dirty="0" smtClean="0"/>
              <a:t>line of sight) </a:t>
            </a:r>
            <a:r>
              <a:rPr lang="el-GR" dirty="0" smtClean="0"/>
              <a:t>ή της διαδρομής μεγίστου κλίσης (</a:t>
            </a:r>
            <a:r>
              <a:rPr lang="en-US" dirty="0" smtClean="0"/>
              <a:t>steepest path)</a:t>
            </a:r>
            <a:endParaRPr lang="en-US" dirty="0"/>
          </a:p>
        </p:txBody>
      </p:sp>
      <p:pic>
        <p:nvPicPr>
          <p:cNvPr id="6" name="Picture 5" descr="3D_DisplayingFeatures_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124200"/>
            <a:ext cx="4343400" cy="3005633"/>
          </a:xfrm>
          <a:prstGeom prst="rect">
            <a:avLst/>
          </a:prstGeom>
        </p:spPr>
      </p:pic>
      <p:pic>
        <p:nvPicPr>
          <p:cNvPr id="7" name="Picture 6" descr="Line_of_sight_ill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38650" y="2895600"/>
            <a:ext cx="4705350" cy="31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7924800" cy="56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1219200"/>
            <a:ext cx="807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κατασκευή τοπογραφικών/θεματικών χαρτών, δηλαδή χαρτών που φέρουν και την τοπογραφική ή/και την αρχαιολογική πληφορορία, είναι το τελευταίο στάδιο της δουλειάς με ΣΓΠ όπου οπτικοποιούμε τα αποτελέσματα της  έρευνας. Οι χάρτες, που κατασκευάζονται με τη λογική των στρωμάτων </a:t>
            </a:r>
            <a:r>
              <a:rPr lang="en-US" sz="2400" dirty="0" smtClean="0"/>
              <a:t>(layers),</a:t>
            </a:r>
            <a:r>
              <a:rPr lang="el-GR" sz="2400" dirty="0" smtClean="0"/>
              <a:t> πρέπει να είναι ευκρινείς και ευανάγνωστοι, περιεκτικοί και εντυπωσιακοί. Μια βασική εφαρμογή της χαρτογράφησης με </a:t>
            </a:r>
            <a:r>
              <a:rPr lang="en-US" sz="2400" dirty="0" smtClean="0"/>
              <a:t>GIS </a:t>
            </a:r>
            <a:r>
              <a:rPr lang="el-GR" sz="2400" dirty="0" smtClean="0"/>
              <a:t>είναι οι χάρτες πυκνότητας ή αλλιώς χοροπληθικοί χάρτες. Οι πυκνότητες, π.χ. κεραμικής, μπορούν να απεικονισθούν είτε με χρωματική διαβάθμιση (</a:t>
            </a:r>
            <a:r>
              <a:rPr lang="en-US" sz="2400" dirty="0" smtClean="0"/>
              <a:t>graduated colors), </a:t>
            </a:r>
            <a:r>
              <a:rPr lang="el-GR" sz="2400" dirty="0" smtClean="0"/>
              <a:t>είτε με αναλογικά σύμβολα </a:t>
            </a:r>
            <a:r>
              <a:rPr lang="en-US" sz="2400" dirty="0" smtClean="0"/>
              <a:t>(proportional symbol) </a:t>
            </a:r>
            <a:r>
              <a:rPr lang="el-GR" sz="2400" dirty="0" smtClean="0"/>
              <a:t>είτε ως πυκνότητες κουκίδων (</a:t>
            </a:r>
            <a:r>
              <a:rPr lang="en-US" sz="2400" dirty="0" smtClean="0"/>
              <a:t>dot density)</a:t>
            </a:r>
            <a:r>
              <a:rPr lang="el-GR" sz="24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ot den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7350"/>
            <a:ext cx="91440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8506902" cy="3683147"/>
            <a:chOff x="-609600" y="-3147219"/>
            <a:chExt cx="8506902" cy="3683147"/>
          </a:xfrm>
        </p:grpSpPr>
        <p:sp>
          <p:nvSpPr>
            <p:cNvPr id="4" name="Rounded Rectangle 3"/>
            <p:cNvSpPr/>
            <p:nvPr/>
          </p:nvSpPr>
          <p:spPr>
            <a:xfrm>
              <a:off x="-609600" y="-3147219"/>
              <a:ext cx="7924800" cy="56329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27498" y="27633"/>
              <a:ext cx="7869804" cy="508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0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u="sng" dirty="0" smtClean="0"/>
              <a:t>Εφαρμογές </a:t>
            </a:r>
            <a:r>
              <a:rPr lang="en-US" u="sng" dirty="0" smtClean="0"/>
              <a:t>GIS </a:t>
            </a:r>
            <a:r>
              <a:rPr lang="el-GR" u="sng" dirty="0" smtClean="0"/>
              <a:t>στην αρχαιολογία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ενότητα</a:t>
            </a:r>
            <a:r>
              <a:rPr lang="en-US" dirty="0" smtClean="0"/>
              <a:t>: </a:t>
            </a:r>
            <a:r>
              <a:rPr lang="el-GR" dirty="0" smtClean="0"/>
              <a:t>βασικές αρχές των </a:t>
            </a:r>
            <a:r>
              <a:rPr lang="en-US" dirty="0" smtClean="0"/>
              <a:t>GIS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219200"/>
            <a:ext cx="8229600" cy="3124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000" dirty="0" smtClean="0"/>
              <a:t>	Ο </a:t>
            </a:r>
            <a:r>
              <a:rPr lang="el-GR" sz="2000" b="1" dirty="0" smtClean="0"/>
              <a:t>διανυσματικός τύπος</a:t>
            </a:r>
            <a:r>
              <a:rPr lang="el-GR" sz="2000" dirty="0" smtClean="0"/>
              <a:t> </a:t>
            </a:r>
            <a:r>
              <a:rPr lang="en-US" sz="2000" dirty="0" smtClean="0"/>
              <a:t>(vector) </a:t>
            </a:r>
            <a:r>
              <a:rPr lang="el-GR" sz="2000" dirty="0" smtClean="0"/>
              <a:t>απαιτεί Καρτεσιανό σύστημα συντεταγμένων για να αναπαραστήσει σημεία, γραμμές ή πολύγωνα. Τα σημεία είναι ζεύγη χ-ψ συντεταγμένων</a:t>
            </a:r>
            <a:r>
              <a:rPr lang="en-US" sz="2000" dirty="0" smtClean="0"/>
              <a:t> (</a:t>
            </a:r>
            <a:r>
              <a:rPr lang="en-US" sz="2000" i="1" dirty="0" smtClean="0"/>
              <a:t>vertices</a:t>
            </a:r>
            <a:r>
              <a:rPr lang="en-US" sz="2000" dirty="0" smtClean="0"/>
              <a:t>)</a:t>
            </a:r>
            <a:r>
              <a:rPr lang="el-GR" sz="2000" dirty="0" smtClean="0"/>
              <a:t>, οι γραμμές είναι σειρές συντεταγμένων που ορίζουν ένα σχήμα, ενώ τα πολύγωνα είναι σειρές συντεταγμένων που ορίζουν όρια πολυγώνων</a:t>
            </a:r>
            <a:r>
              <a:rPr lang="en-US" sz="2000" dirty="0" smtClean="0"/>
              <a:t>. O</a:t>
            </a:r>
            <a:r>
              <a:rPr lang="el-GR" sz="2000" dirty="0" smtClean="0"/>
              <a:t> τύπος αυτός είναι κατάλληλος για την αναπαράσταση και αποθήκευση χαρακτηριστικών με διακριτά όρια (π.χ. κτίρια, δρόμοι, όρια οικισμών κλπ.). Οι διανυσματικές οντότητες έχουν συγκεκριμένη γεωμετρική σχέση μεταξύ τους , που αποκαλούμε τοπολογία</a:t>
            </a:r>
            <a:r>
              <a:rPr lang="en-US" sz="2000" dirty="0" smtClean="0"/>
              <a:t>: </a:t>
            </a:r>
            <a:r>
              <a:rPr lang="el-GR" sz="2000" dirty="0" smtClean="0"/>
              <a:t>π.χ. τοπολογική σχέση έχουν 2 οδοί που διασταυρώνονται, άρα μοιράζονται ένα κόμβο (</a:t>
            </a:r>
            <a:r>
              <a:rPr lang="en-US" sz="2000" dirty="0" smtClean="0"/>
              <a:t>node)</a:t>
            </a:r>
            <a:r>
              <a:rPr lang="el-GR" sz="2000" dirty="0" smtClean="0"/>
              <a:t>, ή 2 όμορα αγροτεμάχια</a:t>
            </a:r>
          </a:p>
        </p:txBody>
      </p:sp>
      <p:pic>
        <p:nvPicPr>
          <p:cNvPr id="2050" name="Picture 2" descr="Vec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4419600"/>
            <a:ext cx="3619728" cy="187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6211669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Γεωμετρία ενός διανυσματικού τύπου δεδομένων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Topolog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3400" y="4108704"/>
            <a:ext cx="4322064" cy="2749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kyoni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7350"/>
            <a:ext cx="91440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7010400" cy="582960"/>
            <a:chOff x="0" y="3620"/>
            <a:chExt cx="8229600" cy="861120"/>
          </a:xfrm>
        </p:grpSpPr>
        <p:sp>
          <p:nvSpPr>
            <p:cNvPr id="4" name="Rounded Rectangle 3"/>
            <p:cNvSpPr/>
            <p:nvPr/>
          </p:nvSpPr>
          <p:spPr>
            <a:xfrm>
              <a:off x="0" y="3620"/>
              <a:ext cx="8229600" cy="8611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42036" y="45656"/>
              <a:ext cx="8145528" cy="77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u="sng" kern="1200" dirty="0" smtClean="0"/>
                <a:t>Εφαρμογές </a:t>
              </a:r>
              <a:r>
                <a:rPr lang="en-US" sz="2000" u="sng" kern="1200" dirty="0" smtClean="0"/>
                <a:t>GIS </a:t>
              </a:r>
              <a:r>
                <a:rPr lang="el-GR" sz="2000" u="sng" kern="1200" dirty="0" smtClean="0"/>
                <a:t>στην αρχαιολογία</a:t>
              </a:r>
              <a:r>
                <a:rPr lang="el-GR" sz="2000" kern="1200" dirty="0" smtClean="0"/>
                <a:t/>
              </a:r>
              <a:br>
                <a:rPr lang="el-GR" sz="2000" kern="1200" dirty="0" smtClean="0"/>
              </a:br>
              <a:r>
                <a:rPr lang="el-GR" sz="2000" kern="1200" dirty="0" smtClean="0"/>
                <a:t>1</a:t>
              </a:r>
              <a:r>
                <a:rPr lang="el-GR" sz="2000" kern="1200" baseline="30000" dirty="0" smtClean="0"/>
                <a:t>η</a:t>
              </a:r>
              <a:r>
                <a:rPr lang="el-GR" sz="2000" kern="1200" dirty="0" smtClean="0"/>
                <a:t> ενότητα</a:t>
              </a:r>
              <a:r>
                <a:rPr lang="en-US" sz="2000" kern="1200" dirty="0" smtClean="0"/>
                <a:t>: </a:t>
              </a:r>
              <a:r>
                <a:rPr lang="el-GR" sz="2000" kern="1200" dirty="0" smtClean="0"/>
                <a:t>βασικές αρχές των </a:t>
              </a:r>
              <a:r>
                <a:rPr lang="en-US" sz="2000" kern="1200" dirty="0" smtClean="0"/>
                <a:t>GIS</a:t>
              </a:r>
              <a:endParaRPr lang="en-US" sz="20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ot density_distrib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7620000" cy="609600"/>
            <a:chOff x="0" y="3620"/>
            <a:chExt cx="8229600" cy="861120"/>
          </a:xfrm>
        </p:grpSpPr>
        <p:sp>
          <p:nvSpPr>
            <p:cNvPr id="4" name="Rounded Rectangle 3"/>
            <p:cNvSpPr/>
            <p:nvPr/>
          </p:nvSpPr>
          <p:spPr>
            <a:xfrm>
              <a:off x="0" y="3620"/>
              <a:ext cx="8229600" cy="8611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42036" y="45656"/>
              <a:ext cx="8145528" cy="77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000" u="sng" kern="1200" dirty="0" smtClean="0"/>
                <a:t>Εφαρμογές </a:t>
              </a:r>
              <a:r>
                <a:rPr lang="en-US" sz="2000" u="sng" kern="1200" dirty="0" smtClean="0"/>
                <a:t>GIS </a:t>
              </a:r>
              <a:r>
                <a:rPr lang="el-GR" sz="2000" u="sng" kern="1200" dirty="0" smtClean="0"/>
                <a:t>στην αρχαιολογία</a:t>
              </a:r>
              <a:r>
                <a:rPr lang="el-GR" sz="2000" kern="1200" dirty="0" smtClean="0"/>
                <a:t/>
              </a:r>
              <a:br>
                <a:rPr lang="el-GR" sz="2000" kern="1200" dirty="0" smtClean="0"/>
              </a:br>
              <a:r>
                <a:rPr lang="el-GR" sz="2000" kern="1200" dirty="0" smtClean="0"/>
                <a:t>1</a:t>
              </a:r>
              <a:r>
                <a:rPr lang="el-GR" sz="2000" kern="1200" baseline="30000" dirty="0" smtClean="0"/>
                <a:t>η</a:t>
              </a:r>
              <a:r>
                <a:rPr lang="el-GR" sz="2000" kern="1200" dirty="0" smtClean="0"/>
                <a:t> ενότητα</a:t>
              </a:r>
              <a:r>
                <a:rPr lang="en-US" sz="2000" kern="1200" dirty="0" smtClean="0"/>
                <a:t>: </a:t>
              </a:r>
              <a:r>
                <a:rPr lang="el-GR" sz="2000" kern="1200" dirty="0" smtClean="0"/>
                <a:t>βασικές αρχές των </a:t>
              </a:r>
              <a:r>
                <a:rPr lang="en-US" sz="2000" kern="1200" dirty="0" smtClean="0"/>
                <a:t>GIS</a:t>
              </a:r>
              <a:endParaRPr lang="en-US" sz="20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GIS task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371600"/>
            <a:ext cx="8931083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	Αρχαιολογία του τοπίου και Γεωγραφικά Συστήματα Πληροφοριών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Δυνατότητα των </a:t>
            </a:r>
            <a:r>
              <a:rPr lang="en-US" dirty="0" smtClean="0"/>
              <a:t>GIS </a:t>
            </a:r>
            <a:r>
              <a:rPr lang="el-GR" dirty="0" smtClean="0"/>
              <a:t>να διαχειρίζονται και να συνδυάζουν δεδομένα που προέρχονται από διαφορετικές επιστήμες (αρχαιολογία, γεωλογία, γεωγραφία, οικολογία </a:t>
            </a:r>
            <a:r>
              <a:rPr lang="el-GR" dirty="0" err="1" smtClean="0"/>
              <a:t>κλπ</a:t>
            </a:r>
            <a:r>
              <a:rPr lang="el-GR" dirty="0" smtClean="0"/>
              <a:t>)</a:t>
            </a:r>
            <a:r>
              <a:rPr lang="en-US" dirty="0" smtClean="0"/>
              <a:t>,</a:t>
            </a:r>
            <a:r>
              <a:rPr lang="fr-FR" dirty="0" smtClean="0"/>
              <a:t> </a:t>
            </a:r>
            <a:r>
              <a:rPr lang="el-GR" dirty="0" smtClean="0"/>
              <a:t>έτσι ώστε να μας επιτρέπουν να εξετάσουμε μια αρχαιολογική θέση εντός του φυσικού της περιβάλλοντος.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Συνήθης κριτική των </a:t>
            </a:r>
            <a:r>
              <a:rPr lang="en-US" dirty="0" smtClean="0"/>
              <a:t>GIS</a:t>
            </a:r>
            <a:r>
              <a:rPr lang="fr-FR" dirty="0" smtClean="0"/>
              <a:t>: </a:t>
            </a:r>
            <a:r>
              <a:rPr lang="el-GR" dirty="0" smtClean="0"/>
              <a:t>περιβαλλοντικός ντετερμινισμός. Οι πολιτισμικοί και κοινωνικοί παράγοντες δεν λαμβάνονται αρκούντως υπόψη. Διάφορες αναλύσεις προσπαθούν να συνυπολογίσουν και τα πολιτισμικά δεδομένα όπως η ανάλυση επιφάνειας κόστους (</a:t>
            </a:r>
            <a:r>
              <a:rPr lang="en-US" dirty="0" smtClean="0"/>
              <a:t>cost surface analysis) </a:t>
            </a:r>
            <a:r>
              <a:rPr lang="el-GR" dirty="0" smtClean="0"/>
              <a:t>όπου εκτός του εδαφικού ανάγλυφου μπορούν να ληφθούν υπόψη και άλλες παράμετροι όπως η τοποθεσία συγκεκριμένων αρχαιολογικών θέσεων, πηγές νερού, πλουτοπαραγωγικές πηγές, η πολιτική κατάσταση κλπ. Π.χ. για τον αρχαίο Σπαρτιάτη ο συντομότερος δρόμος για να φθάσει στον Ισθμό θα ήταν μέσω της Αργολίδος, όμως η Αργολίδα ήταν για αιώνες εχθρικά διακείμενη προς τη Σπάρτη οπότε έπρεπε να ακολουθήσει εναλλακτικές διαδρομές. Μια άλλη ανάλυση που βοηθά στο να καταλάβουμε την αρχαία αντίληψη του τοπίου είναι η ανάλυση οπτικού πανοράματος (</a:t>
            </a:r>
            <a:r>
              <a:rPr lang="en-US" dirty="0" err="1" smtClean="0"/>
              <a:t>viewshed</a:t>
            </a:r>
            <a:r>
              <a:rPr lang="en-US" dirty="0" smtClean="0"/>
              <a:t> analysis)</a:t>
            </a:r>
            <a:r>
              <a:rPr lang="el-GR" dirty="0" smtClean="0"/>
              <a:t>, δηλαδή του τι ήταν ορατό από συγκεκριμένα σημεία.</a:t>
            </a:r>
          </a:p>
          <a:p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συνεξέταση διαφορετικών ειδών δεδομένων, η ανάλυσή τους και η </a:t>
            </a:r>
            <a:r>
              <a:rPr lang="el-GR" dirty="0" err="1" smtClean="0"/>
              <a:t>οπτικοποίηση</a:t>
            </a:r>
            <a:r>
              <a:rPr lang="el-GR" dirty="0" smtClean="0"/>
              <a:t> των αναλύσεων αυτών μας βοηθούν να κατανοήσουμε την οικιστική συμπεριφορά και την εξέλιξη της κατοίκησης μιας περιοχής, μικρής ή μεγάλης στο χρόνο.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40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816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6324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Πηγή</a:t>
            </a:r>
            <a:r>
              <a:rPr lang="en-US" dirty="0" smtClean="0"/>
              <a:t>: </a:t>
            </a:r>
            <a:r>
              <a:rPr lang="en-US" dirty="0" err="1" smtClean="0"/>
              <a:t>Farinetti</a:t>
            </a:r>
            <a:r>
              <a:rPr lang="en-US" dirty="0" smtClean="0"/>
              <a:t> 2009,</a:t>
            </a:r>
            <a:r>
              <a:rPr lang="el-GR" dirty="0" smtClean="0"/>
              <a:t> σελ. 229.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990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9600" y="1219200"/>
            <a:ext cx="4953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Ο </a:t>
            </a:r>
            <a:r>
              <a:rPr lang="el-GR" b="1" dirty="0" smtClean="0"/>
              <a:t>ψηφιδωτός </a:t>
            </a:r>
            <a:r>
              <a:rPr lang="el-GR" dirty="0" smtClean="0"/>
              <a:t>ή </a:t>
            </a:r>
            <a:r>
              <a:rPr lang="el-GR" b="1" dirty="0" smtClean="0"/>
              <a:t>πλεγματικός τύπος</a:t>
            </a:r>
            <a:r>
              <a:rPr lang="el-GR" dirty="0" smtClean="0"/>
              <a:t> (</a:t>
            </a:r>
            <a:r>
              <a:rPr lang="en-US" dirty="0" smtClean="0"/>
              <a:t>raster) </a:t>
            </a:r>
            <a:r>
              <a:rPr lang="el-GR" dirty="0" smtClean="0"/>
              <a:t>χρησιμοποιεί τετράγωνα κελιά (</a:t>
            </a:r>
            <a:r>
              <a:rPr lang="en-US" dirty="0" smtClean="0"/>
              <a:t>cells)</a:t>
            </a:r>
            <a:r>
              <a:rPr lang="el-GR" dirty="0" smtClean="0"/>
              <a:t>, των οποίων γνωρίζουμε τουλάχιστον μια γωνία στους άξονες χ-ψ κι έτσι μπορούμε να τα τοποθετήσουμε στο χώρο. Ο τύπος αυτός βοηθά να αποθηκεύσουμε και επεξεργαστούμε δεδομένα που καλύπτουν συνεχώς μια περιοχή (όπως χάρτες, αεροφωτογραφίες, δορυφορικές εικόνες, ψηφιακά υψομετρικά μοντέλα (</a:t>
            </a:r>
            <a:r>
              <a:rPr lang="en-US" dirty="0" smtClean="0"/>
              <a:t>DEM)</a:t>
            </a:r>
            <a:r>
              <a:rPr lang="el-GR" dirty="0" smtClean="0"/>
              <a:t> κ.α.)</a:t>
            </a:r>
            <a:r>
              <a:rPr lang="en-US" dirty="0" smtClean="0"/>
              <a:t>. </a:t>
            </a:r>
          </a:p>
          <a:p>
            <a:endParaRPr lang="el-GR" sz="2000" dirty="0" smtClean="0"/>
          </a:p>
          <a:p>
            <a:endParaRPr lang="en-US" sz="2000" dirty="0"/>
          </a:p>
        </p:txBody>
      </p:sp>
      <p:pic>
        <p:nvPicPr>
          <p:cNvPr id="7169" name="Picture 1" descr="Ras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6258" y="1828800"/>
            <a:ext cx="3454205" cy="196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" y="38862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</a:t>
            </a:r>
            <a:r>
              <a:rPr lang="el-GR" dirty="0" smtClean="0"/>
              <a:t>μέγεθος των κελλιών έχει μεγάλη σημασία αναφορικά με την ανάλυση του χάρτη. Το μεγάλο πλεονέκτημα των διανυσματικών δεδομένων είναι η χωρική τους ακρίβεια, αλλά απαιτούν πολύ μνήμη και ταχύτητα από τον επεξεργαστή του υπολογιστή. Αντίθετα τα πλεγματικά δεδομένα μπορούν να επεξεργαστούν ταχύτερα</a:t>
            </a:r>
            <a:r>
              <a:rPr lang="en-US" dirty="0" smtClean="0"/>
              <a:t> </a:t>
            </a:r>
            <a:r>
              <a:rPr lang="el-GR" dirty="0" smtClean="0"/>
              <a:t>τα δεδομένα και ενδείκνυνται στην χαρτογράφηση φαινομένων που συνεχώς αλλάζουν ή έχουν ασαφή όρια (όπως το υψόμετρο ή η πυκνότητα τεχνέργων σε μια περιοχή). Το βασικό μειονέκτημά τους είναι ακριβώς η έλλειψη χωρικής ακρίβειας.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7696200" cy="56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Object 4"/>
          <p:cNvGraphicFramePr>
            <a:graphicFrameLocks/>
          </p:cNvGraphicFramePr>
          <p:nvPr/>
        </p:nvGraphicFramePr>
        <p:xfrm>
          <a:off x="4724400" y="1219200"/>
          <a:ext cx="39624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Worksheet" r:id="rId8" imgW="2714513" imgH="1790689" progId="Excel.Sheet.8">
                  <p:embed/>
                </p:oleObj>
              </mc:Choice>
              <mc:Fallback>
                <p:oleObj name="Worksheet" r:id="rId8" imgW="2714513" imgH="1790689" progId="Excel.Shee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219200"/>
                        <a:ext cx="39624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30262" y="1371600"/>
            <a:ext cx="3563938" cy="29448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128297" tIns="64149" rIns="128297" bIns="64149">
            <a:spAutoFit/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838200" y="1371600"/>
            <a:ext cx="2343150" cy="1490663"/>
          </a:xfrm>
          <a:custGeom>
            <a:avLst/>
            <a:gdLst>
              <a:gd name="T0" fmla="*/ 905 w 910"/>
              <a:gd name="T1" fmla="*/ 0 h 555"/>
              <a:gd name="T2" fmla="*/ 909 w 910"/>
              <a:gd name="T3" fmla="*/ 31 h 555"/>
              <a:gd name="T4" fmla="*/ 890 w 910"/>
              <a:gd name="T5" fmla="*/ 60 h 555"/>
              <a:gd name="T6" fmla="*/ 871 w 910"/>
              <a:gd name="T7" fmla="*/ 89 h 555"/>
              <a:gd name="T8" fmla="*/ 842 w 910"/>
              <a:gd name="T9" fmla="*/ 118 h 555"/>
              <a:gd name="T10" fmla="*/ 822 w 910"/>
              <a:gd name="T11" fmla="*/ 147 h 555"/>
              <a:gd name="T12" fmla="*/ 803 w 910"/>
              <a:gd name="T13" fmla="*/ 176 h 555"/>
              <a:gd name="T14" fmla="*/ 803 w 910"/>
              <a:gd name="T15" fmla="*/ 205 h 555"/>
              <a:gd name="T16" fmla="*/ 803 w 910"/>
              <a:gd name="T17" fmla="*/ 244 h 555"/>
              <a:gd name="T18" fmla="*/ 803 w 910"/>
              <a:gd name="T19" fmla="*/ 283 h 555"/>
              <a:gd name="T20" fmla="*/ 812 w 910"/>
              <a:gd name="T21" fmla="*/ 312 h 555"/>
              <a:gd name="T22" fmla="*/ 812 w 910"/>
              <a:gd name="T23" fmla="*/ 341 h 555"/>
              <a:gd name="T24" fmla="*/ 812 w 910"/>
              <a:gd name="T25" fmla="*/ 370 h 555"/>
              <a:gd name="T26" fmla="*/ 812 w 910"/>
              <a:gd name="T27" fmla="*/ 399 h 555"/>
              <a:gd name="T28" fmla="*/ 783 w 910"/>
              <a:gd name="T29" fmla="*/ 437 h 555"/>
              <a:gd name="T30" fmla="*/ 754 w 910"/>
              <a:gd name="T31" fmla="*/ 466 h 555"/>
              <a:gd name="T32" fmla="*/ 725 w 910"/>
              <a:gd name="T33" fmla="*/ 486 h 555"/>
              <a:gd name="T34" fmla="*/ 696 w 910"/>
              <a:gd name="T35" fmla="*/ 505 h 555"/>
              <a:gd name="T36" fmla="*/ 667 w 910"/>
              <a:gd name="T37" fmla="*/ 515 h 555"/>
              <a:gd name="T38" fmla="*/ 638 w 910"/>
              <a:gd name="T39" fmla="*/ 534 h 555"/>
              <a:gd name="T40" fmla="*/ 609 w 910"/>
              <a:gd name="T41" fmla="*/ 544 h 555"/>
              <a:gd name="T42" fmla="*/ 580 w 910"/>
              <a:gd name="T43" fmla="*/ 554 h 555"/>
              <a:gd name="T44" fmla="*/ 551 w 910"/>
              <a:gd name="T45" fmla="*/ 554 h 555"/>
              <a:gd name="T46" fmla="*/ 522 w 910"/>
              <a:gd name="T47" fmla="*/ 554 h 555"/>
              <a:gd name="T48" fmla="*/ 493 w 910"/>
              <a:gd name="T49" fmla="*/ 554 h 555"/>
              <a:gd name="T50" fmla="*/ 464 w 910"/>
              <a:gd name="T51" fmla="*/ 554 h 555"/>
              <a:gd name="T52" fmla="*/ 425 w 910"/>
              <a:gd name="T53" fmla="*/ 554 h 555"/>
              <a:gd name="T54" fmla="*/ 387 w 910"/>
              <a:gd name="T55" fmla="*/ 554 h 555"/>
              <a:gd name="T56" fmla="*/ 348 w 910"/>
              <a:gd name="T57" fmla="*/ 554 h 555"/>
              <a:gd name="T58" fmla="*/ 319 w 910"/>
              <a:gd name="T59" fmla="*/ 554 h 555"/>
              <a:gd name="T60" fmla="*/ 290 w 910"/>
              <a:gd name="T61" fmla="*/ 544 h 555"/>
              <a:gd name="T62" fmla="*/ 261 w 910"/>
              <a:gd name="T63" fmla="*/ 525 h 555"/>
              <a:gd name="T64" fmla="*/ 232 w 910"/>
              <a:gd name="T65" fmla="*/ 505 h 555"/>
              <a:gd name="T66" fmla="*/ 203 w 910"/>
              <a:gd name="T67" fmla="*/ 495 h 555"/>
              <a:gd name="T68" fmla="*/ 174 w 910"/>
              <a:gd name="T69" fmla="*/ 486 h 555"/>
              <a:gd name="T70" fmla="*/ 145 w 910"/>
              <a:gd name="T71" fmla="*/ 486 h 555"/>
              <a:gd name="T72" fmla="*/ 116 w 910"/>
              <a:gd name="T73" fmla="*/ 486 h 555"/>
              <a:gd name="T74" fmla="*/ 87 w 910"/>
              <a:gd name="T75" fmla="*/ 505 h 555"/>
              <a:gd name="T76" fmla="*/ 58 w 910"/>
              <a:gd name="T77" fmla="*/ 515 h 555"/>
              <a:gd name="T78" fmla="*/ 29 w 910"/>
              <a:gd name="T79" fmla="*/ 515 h 555"/>
              <a:gd name="T80" fmla="*/ 0 w 910"/>
              <a:gd name="T81" fmla="*/ 525 h 55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910"/>
              <a:gd name="T124" fmla="*/ 0 h 555"/>
              <a:gd name="T125" fmla="*/ 910 w 910"/>
              <a:gd name="T126" fmla="*/ 555 h 55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910" h="555">
                <a:moveTo>
                  <a:pt x="905" y="0"/>
                </a:moveTo>
                <a:lnTo>
                  <a:pt x="909" y="31"/>
                </a:lnTo>
                <a:lnTo>
                  <a:pt x="890" y="60"/>
                </a:lnTo>
                <a:lnTo>
                  <a:pt x="871" y="89"/>
                </a:lnTo>
                <a:lnTo>
                  <a:pt x="842" y="118"/>
                </a:lnTo>
                <a:lnTo>
                  <a:pt x="822" y="147"/>
                </a:lnTo>
                <a:lnTo>
                  <a:pt x="803" y="176"/>
                </a:lnTo>
                <a:lnTo>
                  <a:pt x="803" y="205"/>
                </a:lnTo>
                <a:lnTo>
                  <a:pt x="803" y="244"/>
                </a:lnTo>
                <a:lnTo>
                  <a:pt x="803" y="283"/>
                </a:lnTo>
                <a:lnTo>
                  <a:pt x="812" y="312"/>
                </a:lnTo>
                <a:lnTo>
                  <a:pt x="812" y="341"/>
                </a:lnTo>
                <a:lnTo>
                  <a:pt x="812" y="370"/>
                </a:lnTo>
                <a:lnTo>
                  <a:pt x="812" y="399"/>
                </a:lnTo>
                <a:lnTo>
                  <a:pt x="783" y="437"/>
                </a:lnTo>
                <a:lnTo>
                  <a:pt x="754" y="466"/>
                </a:lnTo>
                <a:lnTo>
                  <a:pt x="725" y="486"/>
                </a:lnTo>
                <a:lnTo>
                  <a:pt x="696" y="505"/>
                </a:lnTo>
                <a:lnTo>
                  <a:pt x="667" y="515"/>
                </a:lnTo>
                <a:lnTo>
                  <a:pt x="638" y="534"/>
                </a:lnTo>
                <a:lnTo>
                  <a:pt x="609" y="544"/>
                </a:lnTo>
                <a:lnTo>
                  <a:pt x="580" y="554"/>
                </a:lnTo>
                <a:lnTo>
                  <a:pt x="551" y="554"/>
                </a:lnTo>
                <a:lnTo>
                  <a:pt x="522" y="554"/>
                </a:lnTo>
                <a:lnTo>
                  <a:pt x="493" y="554"/>
                </a:lnTo>
                <a:lnTo>
                  <a:pt x="464" y="554"/>
                </a:lnTo>
                <a:lnTo>
                  <a:pt x="425" y="554"/>
                </a:lnTo>
                <a:lnTo>
                  <a:pt x="387" y="554"/>
                </a:lnTo>
                <a:lnTo>
                  <a:pt x="348" y="554"/>
                </a:lnTo>
                <a:lnTo>
                  <a:pt x="319" y="554"/>
                </a:lnTo>
                <a:lnTo>
                  <a:pt x="290" y="544"/>
                </a:lnTo>
                <a:lnTo>
                  <a:pt x="261" y="525"/>
                </a:lnTo>
                <a:lnTo>
                  <a:pt x="232" y="505"/>
                </a:lnTo>
                <a:lnTo>
                  <a:pt x="203" y="495"/>
                </a:lnTo>
                <a:lnTo>
                  <a:pt x="174" y="486"/>
                </a:lnTo>
                <a:lnTo>
                  <a:pt x="145" y="486"/>
                </a:lnTo>
                <a:lnTo>
                  <a:pt x="116" y="486"/>
                </a:lnTo>
                <a:lnTo>
                  <a:pt x="87" y="505"/>
                </a:lnTo>
                <a:lnTo>
                  <a:pt x="58" y="515"/>
                </a:lnTo>
                <a:lnTo>
                  <a:pt x="29" y="515"/>
                </a:lnTo>
                <a:lnTo>
                  <a:pt x="0" y="525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lIns="128297" tIns="64149" rIns="128297" bIns="64149">
            <a:spAutoFit/>
          </a:bodyPr>
          <a:lstStyle/>
          <a:p>
            <a:endParaRPr 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376362" y="1860550"/>
            <a:ext cx="798747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Ελιές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165225" y="2892425"/>
            <a:ext cx="894863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Σιτάρι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782762" y="3859213"/>
            <a:ext cx="798747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Ελιές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 rot="-5400000">
            <a:off x="3480468" y="3447865"/>
            <a:ext cx="1128965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Αμπέλια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2811462" y="1676400"/>
            <a:ext cx="1080812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Κριθάρι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3192462" y="1371600"/>
            <a:ext cx="609600" cy="2971800"/>
          </a:xfrm>
          <a:custGeom>
            <a:avLst/>
            <a:gdLst>
              <a:gd name="T0" fmla="*/ 48 w 384"/>
              <a:gd name="T1" fmla="*/ 1872 h 1872"/>
              <a:gd name="T2" fmla="*/ 0 w 384"/>
              <a:gd name="T3" fmla="*/ 1680 h 1872"/>
              <a:gd name="T4" fmla="*/ 48 w 384"/>
              <a:gd name="T5" fmla="*/ 1536 h 1872"/>
              <a:gd name="T6" fmla="*/ 96 w 384"/>
              <a:gd name="T7" fmla="*/ 1344 h 1872"/>
              <a:gd name="T8" fmla="*/ 192 w 384"/>
              <a:gd name="T9" fmla="*/ 1056 h 1872"/>
              <a:gd name="T10" fmla="*/ 192 w 384"/>
              <a:gd name="T11" fmla="*/ 864 h 1872"/>
              <a:gd name="T12" fmla="*/ 240 w 384"/>
              <a:gd name="T13" fmla="*/ 768 h 1872"/>
              <a:gd name="T14" fmla="*/ 336 w 384"/>
              <a:gd name="T15" fmla="*/ 528 h 1872"/>
              <a:gd name="T16" fmla="*/ 384 w 384"/>
              <a:gd name="T17" fmla="*/ 288 h 1872"/>
              <a:gd name="T18" fmla="*/ 336 w 384"/>
              <a:gd name="T19" fmla="*/ 0 h 18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4"/>
              <a:gd name="T31" fmla="*/ 0 h 1872"/>
              <a:gd name="T32" fmla="*/ 384 w 384"/>
              <a:gd name="T33" fmla="*/ 1872 h 18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4" h="1872">
                <a:moveTo>
                  <a:pt x="48" y="1872"/>
                </a:moveTo>
                <a:cubicBezTo>
                  <a:pt x="24" y="1804"/>
                  <a:pt x="0" y="1736"/>
                  <a:pt x="0" y="1680"/>
                </a:cubicBezTo>
                <a:cubicBezTo>
                  <a:pt x="0" y="1624"/>
                  <a:pt x="32" y="1592"/>
                  <a:pt x="48" y="1536"/>
                </a:cubicBezTo>
                <a:cubicBezTo>
                  <a:pt x="64" y="1480"/>
                  <a:pt x="72" y="1424"/>
                  <a:pt x="96" y="1344"/>
                </a:cubicBezTo>
                <a:cubicBezTo>
                  <a:pt x="120" y="1264"/>
                  <a:pt x="176" y="1136"/>
                  <a:pt x="192" y="1056"/>
                </a:cubicBezTo>
                <a:cubicBezTo>
                  <a:pt x="208" y="976"/>
                  <a:pt x="184" y="912"/>
                  <a:pt x="192" y="864"/>
                </a:cubicBezTo>
                <a:cubicBezTo>
                  <a:pt x="200" y="816"/>
                  <a:pt x="216" y="824"/>
                  <a:pt x="240" y="768"/>
                </a:cubicBezTo>
                <a:cubicBezTo>
                  <a:pt x="264" y="712"/>
                  <a:pt x="312" y="608"/>
                  <a:pt x="336" y="528"/>
                </a:cubicBezTo>
                <a:cubicBezTo>
                  <a:pt x="360" y="448"/>
                  <a:pt x="384" y="376"/>
                  <a:pt x="384" y="288"/>
                </a:cubicBezTo>
                <a:cubicBezTo>
                  <a:pt x="384" y="200"/>
                  <a:pt x="360" y="100"/>
                  <a:pt x="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>
            <a:off x="2811462" y="2590800"/>
            <a:ext cx="1600200" cy="228600"/>
          </a:xfrm>
          <a:custGeom>
            <a:avLst/>
            <a:gdLst>
              <a:gd name="T0" fmla="*/ 0 w 1008"/>
              <a:gd name="T1" fmla="*/ 0 h 144"/>
              <a:gd name="T2" fmla="*/ 96 w 1008"/>
              <a:gd name="T3" fmla="*/ 96 h 144"/>
              <a:gd name="T4" fmla="*/ 240 w 1008"/>
              <a:gd name="T5" fmla="*/ 96 h 144"/>
              <a:gd name="T6" fmla="*/ 384 w 1008"/>
              <a:gd name="T7" fmla="*/ 48 h 144"/>
              <a:gd name="T8" fmla="*/ 528 w 1008"/>
              <a:gd name="T9" fmla="*/ 48 h 144"/>
              <a:gd name="T10" fmla="*/ 576 w 1008"/>
              <a:gd name="T11" fmla="*/ 96 h 144"/>
              <a:gd name="T12" fmla="*/ 720 w 1008"/>
              <a:gd name="T13" fmla="*/ 144 h 144"/>
              <a:gd name="T14" fmla="*/ 1008 w 1008"/>
              <a:gd name="T15" fmla="*/ 96 h 1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08"/>
              <a:gd name="T25" fmla="*/ 0 h 144"/>
              <a:gd name="T26" fmla="*/ 1008 w 1008"/>
              <a:gd name="T27" fmla="*/ 144 h 1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08" h="144">
                <a:moveTo>
                  <a:pt x="0" y="0"/>
                </a:moveTo>
                <a:cubicBezTo>
                  <a:pt x="28" y="40"/>
                  <a:pt x="56" y="80"/>
                  <a:pt x="96" y="96"/>
                </a:cubicBezTo>
                <a:cubicBezTo>
                  <a:pt x="136" y="112"/>
                  <a:pt x="192" y="104"/>
                  <a:pt x="240" y="96"/>
                </a:cubicBezTo>
                <a:cubicBezTo>
                  <a:pt x="288" y="88"/>
                  <a:pt x="336" y="56"/>
                  <a:pt x="384" y="48"/>
                </a:cubicBezTo>
                <a:cubicBezTo>
                  <a:pt x="432" y="40"/>
                  <a:pt x="496" y="40"/>
                  <a:pt x="528" y="48"/>
                </a:cubicBezTo>
                <a:cubicBezTo>
                  <a:pt x="560" y="56"/>
                  <a:pt x="544" y="80"/>
                  <a:pt x="576" y="96"/>
                </a:cubicBezTo>
                <a:cubicBezTo>
                  <a:pt x="608" y="112"/>
                  <a:pt x="648" y="144"/>
                  <a:pt x="720" y="144"/>
                </a:cubicBezTo>
                <a:cubicBezTo>
                  <a:pt x="792" y="144"/>
                  <a:pt x="900" y="120"/>
                  <a:pt x="1008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3"/>
          <p:cNvSpPr>
            <a:spLocks/>
          </p:cNvSpPr>
          <p:nvPr/>
        </p:nvSpPr>
        <p:spPr bwMode="auto">
          <a:xfrm>
            <a:off x="1516062" y="3724275"/>
            <a:ext cx="1104900" cy="600075"/>
          </a:xfrm>
          <a:custGeom>
            <a:avLst/>
            <a:gdLst>
              <a:gd name="T0" fmla="*/ 54 w 696"/>
              <a:gd name="T1" fmla="*/ 375 h 378"/>
              <a:gd name="T2" fmla="*/ 21 w 696"/>
              <a:gd name="T3" fmla="*/ 342 h 378"/>
              <a:gd name="T4" fmla="*/ 6 w 696"/>
              <a:gd name="T5" fmla="*/ 324 h 378"/>
              <a:gd name="T6" fmla="*/ 0 w 696"/>
              <a:gd name="T7" fmla="*/ 306 h 378"/>
              <a:gd name="T8" fmla="*/ 21 w 696"/>
              <a:gd name="T9" fmla="*/ 252 h 378"/>
              <a:gd name="T10" fmla="*/ 45 w 696"/>
              <a:gd name="T11" fmla="*/ 174 h 378"/>
              <a:gd name="T12" fmla="*/ 117 w 696"/>
              <a:gd name="T13" fmla="*/ 96 h 378"/>
              <a:gd name="T14" fmla="*/ 147 w 696"/>
              <a:gd name="T15" fmla="*/ 51 h 378"/>
              <a:gd name="T16" fmla="*/ 222 w 696"/>
              <a:gd name="T17" fmla="*/ 0 h 378"/>
              <a:gd name="T18" fmla="*/ 288 w 696"/>
              <a:gd name="T19" fmla="*/ 15 h 378"/>
              <a:gd name="T20" fmla="*/ 321 w 696"/>
              <a:gd name="T21" fmla="*/ 24 h 378"/>
              <a:gd name="T22" fmla="*/ 438 w 696"/>
              <a:gd name="T23" fmla="*/ 3 h 378"/>
              <a:gd name="T24" fmla="*/ 480 w 696"/>
              <a:gd name="T25" fmla="*/ 6 h 378"/>
              <a:gd name="T26" fmla="*/ 498 w 696"/>
              <a:gd name="T27" fmla="*/ 12 h 378"/>
              <a:gd name="T28" fmla="*/ 522 w 696"/>
              <a:gd name="T29" fmla="*/ 30 h 378"/>
              <a:gd name="T30" fmla="*/ 594 w 696"/>
              <a:gd name="T31" fmla="*/ 87 h 378"/>
              <a:gd name="T32" fmla="*/ 618 w 696"/>
              <a:gd name="T33" fmla="*/ 135 h 378"/>
              <a:gd name="T34" fmla="*/ 636 w 696"/>
              <a:gd name="T35" fmla="*/ 177 h 378"/>
              <a:gd name="T36" fmla="*/ 642 w 696"/>
              <a:gd name="T37" fmla="*/ 195 h 378"/>
              <a:gd name="T38" fmla="*/ 675 w 696"/>
              <a:gd name="T39" fmla="*/ 234 h 378"/>
              <a:gd name="T40" fmla="*/ 690 w 696"/>
              <a:gd name="T41" fmla="*/ 279 h 378"/>
              <a:gd name="T42" fmla="*/ 696 w 696"/>
              <a:gd name="T43" fmla="*/ 378 h 37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96"/>
              <a:gd name="T67" fmla="*/ 0 h 378"/>
              <a:gd name="T68" fmla="*/ 696 w 696"/>
              <a:gd name="T69" fmla="*/ 378 h 37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96" h="378">
                <a:moveTo>
                  <a:pt x="54" y="375"/>
                </a:moveTo>
                <a:cubicBezTo>
                  <a:pt x="45" y="362"/>
                  <a:pt x="34" y="351"/>
                  <a:pt x="21" y="342"/>
                </a:cubicBezTo>
                <a:cubicBezTo>
                  <a:pt x="17" y="336"/>
                  <a:pt x="10" y="331"/>
                  <a:pt x="6" y="324"/>
                </a:cubicBezTo>
                <a:cubicBezTo>
                  <a:pt x="3" y="318"/>
                  <a:pt x="0" y="306"/>
                  <a:pt x="0" y="306"/>
                </a:cubicBezTo>
                <a:cubicBezTo>
                  <a:pt x="4" y="284"/>
                  <a:pt x="12" y="271"/>
                  <a:pt x="21" y="252"/>
                </a:cubicBezTo>
                <a:cubicBezTo>
                  <a:pt x="32" y="227"/>
                  <a:pt x="33" y="198"/>
                  <a:pt x="45" y="174"/>
                </a:cubicBezTo>
                <a:cubicBezTo>
                  <a:pt x="59" y="145"/>
                  <a:pt x="89" y="114"/>
                  <a:pt x="117" y="96"/>
                </a:cubicBezTo>
                <a:cubicBezTo>
                  <a:pt x="123" y="79"/>
                  <a:pt x="134" y="64"/>
                  <a:pt x="147" y="51"/>
                </a:cubicBezTo>
                <a:cubicBezTo>
                  <a:pt x="161" y="16"/>
                  <a:pt x="184" y="4"/>
                  <a:pt x="222" y="0"/>
                </a:cubicBezTo>
                <a:cubicBezTo>
                  <a:pt x="243" y="5"/>
                  <a:pt x="267" y="9"/>
                  <a:pt x="288" y="15"/>
                </a:cubicBezTo>
                <a:cubicBezTo>
                  <a:pt x="299" y="18"/>
                  <a:pt x="321" y="24"/>
                  <a:pt x="321" y="24"/>
                </a:cubicBezTo>
                <a:cubicBezTo>
                  <a:pt x="359" y="21"/>
                  <a:pt x="401" y="15"/>
                  <a:pt x="438" y="3"/>
                </a:cubicBezTo>
                <a:cubicBezTo>
                  <a:pt x="452" y="4"/>
                  <a:pt x="466" y="4"/>
                  <a:pt x="480" y="6"/>
                </a:cubicBezTo>
                <a:cubicBezTo>
                  <a:pt x="486" y="7"/>
                  <a:pt x="498" y="12"/>
                  <a:pt x="498" y="12"/>
                </a:cubicBezTo>
                <a:cubicBezTo>
                  <a:pt x="505" y="22"/>
                  <a:pt x="510" y="26"/>
                  <a:pt x="522" y="30"/>
                </a:cubicBezTo>
                <a:cubicBezTo>
                  <a:pt x="540" y="57"/>
                  <a:pt x="562" y="76"/>
                  <a:pt x="594" y="87"/>
                </a:cubicBezTo>
                <a:cubicBezTo>
                  <a:pt x="605" y="103"/>
                  <a:pt x="608" y="119"/>
                  <a:pt x="618" y="135"/>
                </a:cubicBezTo>
                <a:cubicBezTo>
                  <a:pt x="622" y="150"/>
                  <a:pt x="630" y="162"/>
                  <a:pt x="636" y="177"/>
                </a:cubicBezTo>
                <a:cubicBezTo>
                  <a:pt x="638" y="183"/>
                  <a:pt x="638" y="191"/>
                  <a:pt x="642" y="195"/>
                </a:cubicBezTo>
                <a:cubicBezTo>
                  <a:pt x="654" y="207"/>
                  <a:pt x="666" y="220"/>
                  <a:pt x="675" y="234"/>
                </a:cubicBezTo>
                <a:cubicBezTo>
                  <a:pt x="679" y="250"/>
                  <a:pt x="687" y="262"/>
                  <a:pt x="690" y="279"/>
                </a:cubicBezTo>
                <a:cubicBezTo>
                  <a:pt x="692" y="311"/>
                  <a:pt x="696" y="346"/>
                  <a:pt x="696" y="37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 rot="-5400000">
            <a:off x="3387011" y="1907990"/>
            <a:ext cx="1407953" cy="4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048" tIns="60024" rIns="120048" bIns="60024">
            <a:spAutoFit/>
          </a:bodyPr>
          <a:lstStyle/>
          <a:p>
            <a:pPr eaLnBrk="0" hangingPunct="0"/>
            <a:r>
              <a:rPr lang="el-GR" sz="2000" dirty="0" smtClean="0">
                <a:latin typeface="Times New Roman" pitchFamily="18" charset="0"/>
              </a:rPr>
              <a:t>Καλαμπόκι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8382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Διανυσματικά και πλεγματικά δεδομένα</a:t>
            </a:r>
            <a:endParaRPr lang="en-US" sz="2000" dirty="0"/>
          </a:p>
        </p:txBody>
      </p:sp>
      <p:pic>
        <p:nvPicPr>
          <p:cNvPr id="21" name="Picture 20" descr="vector-rast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" y="4468368"/>
            <a:ext cx="4645152" cy="23896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1219201"/>
            <a:ext cx="8153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ψηφιακά υψομετρικά μοντέλα (</a:t>
            </a:r>
            <a:r>
              <a:rPr lang="en-US" dirty="0" smtClean="0"/>
              <a:t>Digital Elevation Models)</a:t>
            </a:r>
            <a:r>
              <a:rPr lang="el-GR" dirty="0" smtClean="0"/>
              <a:t> βασίζονται σε πλεγματικούς τύπους δεδομένων, όπου κάθε κελί έχει τιμή </a:t>
            </a:r>
            <a:r>
              <a:rPr lang="en-US" dirty="0" smtClean="0"/>
              <a:t>x, y, z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n-US" dirty="0" smtClean="0"/>
              <a:t>H </a:t>
            </a:r>
            <a:r>
              <a:rPr lang="el-GR" dirty="0" smtClean="0"/>
              <a:t>κατασκευή τους</a:t>
            </a:r>
            <a:r>
              <a:rPr lang="en-US" dirty="0" smtClean="0"/>
              <a:t> </a:t>
            </a:r>
            <a:r>
              <a:rPr lang="el-GR" dirty="0" smtClean="0"/>
              <a:t>συνίσταται στην παραγωγή μιας συνεχούς επιφάνειας από ένα αριθμό σημείων που έχουν ακριβείς συντεταγμένες και υψομετρικές τιμές μέσω της διαδικασίας της </a:t>
            </a:r>
            <a:r>
              <a:rPr lang="el-GR" i="1" dirty="0" smtClean="0"/>
              <a:t>παρεμβολής</a:t>
            </a:r>
            <a:r>
              <a:rPr lang="el-GR" dirty="0" smtClean="0"/>
              <a:t> </a:t>
            </a:r>
            <a:r>
              <a:rPr lang="en-US" dirty="0" smtClean="0"/>
              <a:t>(interpolation). </a:t>
            </a:r>
            <a:r>
              <a:rPr lang="el-GR" dirty="0" smtClean="0"/>
              <a:t>Παρεμβολή είναι μια μαθηματική τεχνική που συνίσταται στη συμπλήρωση των κενών μεταξύ γειτονικών παρατηρήσεων (π.χ. τιμών). Π.χ. σε μια ακολουθία αριθμών 2, 4, Χ, 8, 10, η τιμή της παρεμβολής είναι 6. Εαν θεωρήσουμε ότι οι παραπάνω είναι υψομετρικές τιμές ισοϋψών και αντιστοιχούν σε μια πλαγιά, το πρόγραμμα θα παρεμβάλλει την τιμή που λείπει (6) έτσι ώστε η πλαγιά να αποδοθεί ενιαία στο ψηφιακό μοντέλο. Εννοείται ότι όσο πιό πολλά είναι τα γνωστά σημεία τόσο καλύτερη (δηλαδή πιο ρεαλιστική) θα είναι και η παρεμβολή. </a:t>
            </a:r>
          </a:p>
        </p:txBody>
      </p:sp>
      <p:pic>
        <p:nvPicPr>
          <p:cNvPr id="9" name="Picture 8" descr="Raster_CellValue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1905000"/>
            <a:ext cx="39624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1295400"/>
            <a:ext cx="8153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 smtClean="0"/>
          </a:p>
          <a:p>
            <a:r>
              <a:rPr lang="el-GR" dirty="0" smtClean="0"/>
              <a:t>Παράδειγμα </a:t>
            </a:r>
            <a:r>
              <a:rPr lang="en-US" dirty="0" smtClean="0"/>
              <a:t>interpolation </a:t>
            </a:r>
            <a:endParaRPr lang="el-GR" dirty="0" smtClean="0"/>
          </a:p>
          <a:p>
            <a:r>
              <a:rPr lang="el-GR" dirty="0" smtClean="0"/>
              <a:t>σε χαρτογράφηση </a:t>
            </a:r>
          </a:p>
          <a:p>
            <a:r>
              <a:rPr lang="el-GR" dirty="0" smtClean="0"/>
              <a:t>βροχόπτωσης μιας</a:t>
            </a:r>
          </a:p>
          <a:p>
            <a:r>
              <a:rPr lang="el-GR" dirty="0" smtClean="0"/>
              <a:t>περιοχής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Τα </a:t>
            </a:r>
            <a:r>
              <a:rPr lang="en-US" dirty="0" smtClean="0"/>
              <a:t>GIS </a:t>
            </a:r>
            <a:r>
              <a:rPr lang="el-GR" dirty="0" smtClean="0"/>
              <a:t>χρησιμοποιούν διάφορους τύπους χωρικών παρεμβολών (</a:t>
            </a:r>
            <a:r>
              <a:rPr lang="en-US" dirty="0" smtClean="0"/>
              <a:t>trend surface analysis, inverse distance weighting, </a:t>
            </a:r>
            <a:r>
              <a:rPr lang="en-US" dirty="0" err="1" smtClean="0"/>
              <a:t>splines</a:t>
            </a:r>
            <a:r>
              <a:rPr lang="en-US" dirty="0" smtClean="0"/>
              <a:t>, </a:t>
            </a:r>
            <a:r>
              <a:rPr lang="en-US" dirty="0" err="1" smtClean="0"/>
              <a:t>kriging</a:t>
            </a:r>
            <a:r>
              <a:rPr lang="en-US" dirty="0" smtClean="0"/>
              <a:t> </a:t>
            </a:r>
            <a:r>
              <a:rPr lang="el-GR" dirty="0" smtClean="0"/>
              <a:t>κλπ.) που θα τις δούμε στην ενότητα των χωρικών αναλύσεων.</a:t>
            </a:r>
          </a:p>
        </p:txBody>
      </p:sp>
      <p:pic>
        <p:nvPicPr>
          <p:cNvPr id="6" name="Picture 5" descr="SAc_Interp_example_rainfallpoints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6600" y="1295400"/>
            <a:ext cx="4863354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1295400"/>
            <a:ext cx="784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Το δίκτυο</a:t>
            </a:r>
            <a:r>
              <a:rPr lang="en-US" dirty="0" smtClean="0"/>
              <a:t> </a:t>
            </a:r>
            <a:r>
              <a:rPr lang="el-GR" dirty="0" smtClean="0"/>
              <a:t>ακανόνιστων τριγώνων (Τ</a:t>
            </a:r>
            <a:r>
              <a:rPr lang="en-US" dirty="0" err="1" smtClean="0"/>
              <a:t>riangulated</a:t>
            </a:r>
            <a:r>
              <a:rPr lang="en-US" dirty="0" smtClean="0"/>
              <a:t> Irregular Network)</a:t>
            </a:r>
            <a:r>
              <a:rPr lang="el-GR" dirty="0" smtClean="0"/>
              <a:t> αναπαριστά τις επιφάνειες ως ένα δίκτυο τριγώνων με βάση την τριγωνοποίηση </a:t>
            </a:r>
            <a:r>
              <a:rPr lang="en-US" dirty="0" smtClean="0"/>
              <a:t>Delaunay. </a:t>
            </a:r>
            <a:r>
              <a:rPr lang="el-GR" dirty="0" smtClean="0"/>
              <a:t>Είναι μια μορφή διανυσματικού γεωγραφικού μοντέλου. Οι κόμβοι (</a:t>
            </a:r>
            <a:r>
              <a:rPr lang="en-US" dirty="0" smtClean="0"/>
              <a:t>nodes) </a:t>
            </a:r>
            <a:r>
              <a:rPr lang="el-GR" dirty="0" smtClean="0"/>
              <a:t>κάθε τριγώνου </a:t>
            </a:r>
            <a:r>
              <a:rPr lang="en-US" dirty="0" smtClean="0"/>
              <a:t>(</a:t>
            </a:r>
            <a:r>
              <a:rPr lang="el-GR" dirty="0" smtClean="0"/>
              <a:t>που είναι οι </a:t>
            </a:r>
            <a:r>
              <a:rPr lang="en-US" dirty="0" smtClean="0"/>
              <a:t>vertices </a:t>
            </a:r>
            <a:r>
              <a:rPr lang="el-GR" dirty="0" smtClean="0"/>
              <a:t>των ισοϋψών ή τα τριγωνομετρικά σημεία στο χάρτη) έχουν τιμές </a:t>
            </a:r>
            <a:r>
              <a:rPr lang="en-US" dirty="0" smtClean="0"/>
              <a:t>x, y, z. H </a:t>
            </a:r>
            <a:r>
              <a:rPr lang="el-GR" dirty="0" smtClean="0"/>
              <a:t>ακρίβεια ενός </a:t>
            </a:r>
            <a:r>
              <a:rPr lang="en-US" dirty="0" smtClean="0"/>
              <a:t>TIN </a:t>
            </a:r>
            <a:r>
              <a:rPr lang="el-GR" dirty="0" smtClean="0"/>
              <a:t>εξαρτάται από τα σημεία που έχουν ψηφιοποιηθεί κατά μήκος μια υψομετρικής καμπύλης.</a:t>
            </a:r>
            <a:endParaRPr lang="en-US" dirty="0"/>
          </a:p>
        </p:txBody>
      </p:sp>
      <p:pic>
        <p:nvPicPr>
          <p:cNvPr id="6" name="Picture 5" descr="tin_skelet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" y="3352800"/>
            <a:ext cx="4015740" cy="2590800"/>
          </a:xfrm>
          <a:prstGeom prst="rect">
            <a:avLst/>
          </a:prstGeom>
        </p:spPr>
      </p:pic>
      <p:pic>
        <p:nvPicPr>
          <p:cNvPr id="7" name="Picture 6" descr="tin_skel_face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3347884"/>
            <a:ext cx="4141470" cy="2671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86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1219200"/>
            <a:ext cx="792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</a:t>
            </a:r>
            <a:r>
              <a:rPr lang="el-GR" b="1" dirty="0" smtClean="0"/>
              <a:t>γεω</a:t>
            </a:r>
            <a:r>
              <a:rPr lang="en-US" b="1" dirty="0" smtClean="0"/>
              <a:t>-</a:t>
            </a:r>
            <a:r>
              <a:rPr lang="el-GR" b="1" dirty="0" smtClean="0"/>
              <a:t>βάση δεδομένων </a:t>
            </a:r>
            <a:r>
              <a:rPr lang="en-US" dirty="0" smtClean="0"/>
              <a:t>(</a:t>
            </a:r>
            <a:r>
              <a:rPr lang="en-US" dirty="0" err="1" smtClean="0"/>
              <a:t>geodatabase</a:t>
            </a:r>
            <a:r>
              <a:rPr lang="en-US" dirty="0" smtClean="0"/>
              <a:t>) </a:t>
            </a:r>
            <a:r>
              <a:rPr lang="el-GR" dirty="0" smtClean="0"/>
              <a:t>είναι σχεσιακή </a:t>
            </a:r>
            <a:r>
              <a:rPr lang="en-US" dirty="0" smtClean="0"/>
              <a:t>(relational), </a:t>
            </a:r>
            <a:r>
              <a:rPr lang="el-GR" dirty="0" smtClean="0"/>
              <a:t>δηλαδή οργανωμένη σε συσχετισμένους πίνακες. Τα δεδομένα μπορεί να είναι χωρικά ή περιγραφικά. </a:t>
            </a:r>
            <a:r>
              <a:rPr lang="en-US" dirty="0" smtClean="0"/>
              <a:t>To </a:t>
            </a:r>
            <a:r>
              <a:rPr lang="el-GR" dirty="0" smtClean="0"/>
              <a:t>βασικό συστατικό μιας σχεσιακής βάσης δεδομένων είναι ο πίνακας των δεδομένων που αποτελείται από μια σειρά εγγραφών </a:t>
            </a:r>
            <a:r>
              <a:rPr lang="en-US" dirty="0" smtClean="0"/>
              <a:t>(records)</a:t>
            </a:r>
            <a:r>
              <a:rPr lang="el-GR" dirty="0" smtClean="0"/>
              <a:t> που περιέχουν κοινά πεδία. Κάθε εγγραφή αποκτά το δικό της κωδικό ταυτότητας (</a:t>
            </a:r>
            <a:r>
              <a:rPr lang="en-US" dirty="0" smtClean="0"/>
              <a:t>unique identifier) </a:t>
            </a:r>
            <a:r>
              <a:rPr lang="el-GR" dirty="0" smtClean="0"/>
              <a:t>που αποκαλείται </a:t>
            </a:r>
            <a:r>
              <a:rPr lang="el-GR" i="1" dirty="0" smtClean="0"/>
              <a:t>πρωτεύον κλειδί </a:t>
            </a:r>
            <a:r>
              <a:rPr lang="el-GR" dirty="0" smtClean="0"/>
              <a:t>(</a:t>
            </a:r>
            <a:r>
              <a:rPr lang="en-US" dirty="0" smtClean="0"/>
              <a:t>primary key). </a:t>
            </a:r>
            <a:r>
              <a:rPr lang="el-GR" dirty="0" smtClean="0"/>
              <a:t>Εγγραφές με τις ίδιες επαναλαμβανόμενες τιμές τοποθετούνται σε χωριστούς πίνακες και ορίζονται από τ</a:t>
            </a:r>
            <a:r>
              <a:rPr lang="el-GR" dirty="0"/>
              <a:t>α</a:t>
            </a:r>
            <a:r>
              <a:rPr lang="el-GR" dirty="0" smtClean="0"/>
              <a:t> δικά τους πρωτεύοντα κλειδιά. Η διαδικασία του τεμαχισμού μιας σειράς δεδομένων σε χωριστούς πίνακες και ακολούθως της συσχέτισης των πινάκων αυτών ονομάζεται </a:t>
            </a:r>
            <a:r>
              <a:rPr lang="el-GR" i="1" dirty="0" smtClean="0"/>
              <a:t>κανονικοποίηση</a:t>
            </a:r>
            <a:r>
              <a:rPr lang="el-GR" dirty="0" smtClean="0"/>
              <a:t> (</a:t>
            </a:r>
            <a:r>
              <a:rPr lang="en-US" dirty="0" smtClean="0"/>
              <a:t>normalization). </a:t>
            </a:r>
            <a:r>
              <a:rPr lang="el-GR" dirty="0" smtClean="0"/>
              <a:t>Οι σχέσεις μεταξύ των πινάκων, που μπορεί να είναι του τύπου μια προς μια εγγραφή, ή μια προς πολλές ή πολλές προς πολλές, επιτυγχάνονται με συνδέσεις (</a:t>
            </a:r>
            <a:r>
              <a:rPr lang="en-US" dirty="0" smtClean="0"/>
              <a:t>links) </a:t>
            </a:r>
            <a:r>
              <a:rPr lang="el-GR" dirty="0" smtClean="0"/>
              <a:t>μεταξύ του </a:t>
            </a:r>
            <a:r>
              <a:rPr lang="en-US" dirty="0" smtClean="0"/>
              <a:t>unique identifier </a:t>
            </a:r>
            <a:r>
              <a:rPr lang="el-GR" dirty="0" smtClean="0"/>
              <a:t>κάθε εγγραφής και του αντίστοιχού του </a:t>
            </a:r>
            <a:r>
              <a:rPr lang="en-US" dirty="0" smtClean="0"/>
              <a:t>(foreign key) </a:t>
            </a:r>
            <a:r>
              <a:rPr lang="el-GR" dirty="0" smtClean="0"/>
              <a:t>σε άλλο πίνακα</a:t>
            </a:r>
            <a:r>
              <a:rPr lang="en-US" dirty="0" smtClean="0"/>
              <a:t>. </a:t>
            </a:r>
            <a:r>
              <a:rPr lang="el-GR" dirty="0" smtClean="0"/>
              <a:t>Η αναζήτηση της πληροφορίας γίνεται με ερωτήματα που θέτει ο χρήστης στη βάση δεδομένων μέσω της διαλογικής γλώσσας </a:t>
            </a:r>
            <a:r>
              <a:rPr lang="en-US" dirty="0" smtClean="0"/>
              <a:t>SQL</a:t>
            </a:r>
            <a:r>
              <a:rPr lang="el-GR" dirty="0" smtClean="0"/>
              <a:t> (Structured Query Language)</a:t>
            </a:r>
            <a:r>
              <a:rPr lang="en-US" dirty="0" smtClean="0"/>
              <a:t>. </a:t>
            </a:r>
            <a:r>
              <a:rPr lang="el-GR" dirty="0" smtClean="0"/>
              <a:t>Η </a:t>
            </a:r>
            <a:r>
              <a:rPr lang="en-US" dirty="0" smtClean="0"/>
              <a:t>SQL </a:t>
            </a:r>
            <a:r>
              <a:rPr lang="el-GR" dirty="0" smtClean="0"/>
              <a:t>χρησιμοποιεί συγκεκριμένες εντολές αλλά στην περίπτωση του </a:t>
            </a:r>
            <a:r>
              <a:rPr lang="en-US" dirty="0" err="1" smtClean="0"/>
              <a:t>ArcGIS</a:t>
            </a:r>
            <a:r>
              <a:rPr lang="el-GR" dirty="0" smtClean="0"/>
              <a:t>, το πρόγραμμα έχει ενσωματωμένο σύστημα διαχείρισης της βάσης δεδομένων </a:t>
            </a:r>
            <a:r>
              <a:rPr lang="en-US" dirty="0" smtClean="0"/>
              <a:t>(Database Management System) </a:t>
            </a:r>
            <a:r>
              <a:rPr lang="el-GR" dirty="0" smtClean="0"/>
              <a:t>μέσω του οποίου ο χρήστης κάνει τις αναζητήσεις του.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5591</TotalTime>
  <Words>2148</Words>
  <Application>Microsoft Office PowerPoint</Application>
  <PresentationFormat>On-screen Show (4:3)</PresentationFormat>
  <Paragraphs>122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Εφαρμογές GIS στην αρχαιολογία 1η ενότητα: βασικές αρχές των GIS</dc:title>
  <dc:creator>Yannis</dc:creator>
  <cp:lastModifiedBy>ylolos</cp:lastModifiedBy>
  <cp:revision>346</cp:revision>
  <dcterms:created xsi:type="dcterms:W3CDTF">2012-09-06T15:16:49Z</dcterms:created>
  <dcterms:modified xsi:type="dcterms:W3CDTF">2018-10-01T14:17:22Z</dcterms:modified>
</cp:coreProperties>
</file>