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9"/>
  </p:notesMasterIdLst>
  <p:sldIdLst>
    <p:sldId id="266" r:id="rId2"/>
    <p:sldId id="256" r:id="rId3"/>
    <p:sldId id="257" r:id="rId4"/>
    <p:sldId id="264" r:id="rId5"/>
    <p:sldId id="258" r:id="rId6"/>
    <p:sldId id="259" r:id="rId7"/>
    <p:sldId id="260" r:id="rId8"/>
    <p:sldId id="261" r:id="rId9"/>
    <p:sldId id="265" r:id="rId10"/>
    <p:sldId id="269" r:id="rId11"/>
    <p:sldId id="270" r:id="rId12"/>
    <p:sldId id="271" r:id="rId13"/>
    <p:sldId id="272" r:id="rId14"/>
    <p:sldId id="278" r:id="rId15"/>
    <p:sldId id="282" r:id="rId16"/>
    <p:sldId id="280" r:id="rId17"/>
    <p:sldId id="273" r:id="rId18"/>
    <p:sldId id="274" r:id="rId19"/>
    <p:sldId id="283" r:id="rId20"/>
    <p:sldId id="279" r:id="rId21"/>
    <p:sldId id="275" r:id="rId22"/>
    <p:sldId id="276" r:id="rId23"/>
    <p:sldId id="263" r:id="rId24"/>
    <p:sldId id="281" r:id="rId25"/>
    <p:sldId id="284" r:id="rId26"/>
    <p:sldId id="262" r:id="rId27"/>
    <p:sldId id="285" r:id="rId2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0" autoAdjust="0"/>
    <p:restoredTop sz="94638" autoAdjust="0"/>
  </p:normalViewPr>
  <p:slideViewPr>
    <p:cSldViewPr>
      <p:cViewPr>
        <p:scale>
          <a:sx n="75" d="100"/>
          <a:sy n="75" d="100"/>
        </p:scale>
        <p:origin x="-1392" y="-48"/>
      </p:cViewPr>
      <p:guideLst>
        <p:guide orient="horz" pos="2160"/>
        <p:guide pos="2880"/>
      </p:guideLst>
    </p:cSldViewPr>
  </p:slideViewPr>
  <p:outlineViewPr>
    <p:cViewPr>
      <p:scale>
        <a:sx n="33" d="100"/>
        <a:sy n="33" d="100"/>
      </p:scale>
      <p:origin x="0" y="193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86CB4B-8F65-4F51-A3A6-5F2A2E31F351}" type="datetimeFigureOut">
              <a:rPr lang="el-GR" smtClean="0"/>
              <a:pPr/>
              <a:t>15/5/2018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34B184-43C9-4779-AF69-433F0FF462E8}" type="slidenum">
              <a:rPr lang="el-GR" smtClean="0"/>
              <a:pPr/>
              <a:t>‹#›</a:t>
            </a:fld>
            <a:endParaRPr lang="el-GR"/>
          </a:p>
        </p:txBody>
      </p:sp>
    </p:spTree>
    <p:extLst>
      <p:ext uri="{BB962C8B-B14F-4D97-AF65-F5344CB8AC3E}">
        <p14:creationId xmlns:p14="http://schemas.microsoft.com/office/powerpoint/2010/main" val="1914293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034B184-43C9-4779-AF69-433F0FF462E8}" type="slidenum">
              <a:rPr lang="el-GR" smtClean="0"/>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034B184-43C9-4779-AF69-433F0FF462E8}" type="slidenum">
              <a:rPr lang="el-GR" smtClean="0"/>
              <a:pPr/>
              <a:t>16</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4" name="13 - Τίτλος"/>
          <p:cNvSpPr>
            <a:spLocks noGrp="1"/>
          </p:cNvSpPr>
          <p:nvPr>
            <p:ph type="ctrTitle"/>
          </p:nvPr>
        </p:nvSpPr>
        <p:spPr>
          <a:xfrm>
            <a:off x="1432560" y="359898"/>
            <a:ext cx="7406640" cy="1472184"/>
          </a:xfrm>
        </p:spPr>
        <p:txBody>
          <a:bodyPr anchor="b"/>
          <a:lstStyle>
            <a:lvl1pPr algn="l">
              <a:defRPr/>
            </a:lvl1pPr>
            <a:extLst/>
          </a:lstStyle>
          <a:p>
            <a:r>
              <a:rPr kumimoji="0" lang="el-GR" smtClean="0"/>
              <a:t>Kλικ για επεξεργασία του τίτλου</a:t>
            </a:r>
            <a:endParaRPr kumimoji="0" lang="en-US"/>
          </a:p>
        </p:txBody>
      </p:sp>
      <p:sp>
        <p:nvSpPr>
          <p:cNvPr id="22" name="21 - Υπότιτλος"/>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7" name="6 - Θέση ημερομηνίας"/>
          <p:cNvSpPr>
            <a:spLocks noGrp="1"/>
          </p:cNvSpPr>
          <p:nvPr>
            <p:ph type="dt" sz="half" idx="10"/>
          </p:nvPr>
        </p:nvSpPr>
        <p:spPr/>
        <p:txBody>
          <a:bodyPr/>
          <a:lstStyle>
            <a:extLst/>
          </a:lstStyle>
          <a:p>
            <a:fld id="{3A73CDB7-F69A-4A2D-A03C-ED60B9326A97}" type="datetimeFigureOut">
              <a:rPr lang="el-GR" smtClean="0"/>
              <a:pPr/>
              <a:t>15/5/2018</a:t>
            </a:fld>
            <a:endParaRPr lang="el-GR" dirty="0"/>
          </a:p>
        </p:txBody>
      </p:sp>
      <p:sp>
        <p:nvSpPr>
          <p:cNvPr id="20" name="19 - Θέση υποσέλιδου"/>
          <p:cNvSpPr>
            <a:spLocks noGrp="1"/>
          </p:cNvSpPr>
          <p:nvPr>
            <p:ph type="ftr" sz="quarter" idx="11"/>
          </p:nvPr>
        </p:nvSpPr>
        <p:spPr/>
        <p:txBody>
          <a:bodyPr/>
          <a:lstStyle>
            <a:extLst/>
          </a:lstStyle>
          <a:p>
            <a:endParaRPr lang="el-GR" dirty="0"/>
          </a:p>
        </p:txBody>
      </p:sp>
      <p:sp>
        <p:nvSpPr>
          <p:cNvPr id="10" name="9 - Θέση αριθμού διαφάνειας"/>
          <p:cNvSpPr>
            <a:spLocks noGrp="1"/>
          </p:cNvSpPr>
          <p:nvPr>
            <p:ph type="sldNum" sz="quarter" idx="12"/>
          </p:nvPr>
        </p:nvSpPr>
        <p:spPr/>
        <p:txBody>
          <a:bodyPr/>
          <a:lstStyle>
            <a:extLst/>
          </a:lstStyle>
          <a:p>
            <a:fld id="{5CCB3E1E-897E-44A7-8A42-4A9BF4391DD6}" type="slidenum">
              <a:rPr lang="el-GR" smtClean="0"/>
              <a:pPr/>
              <a:t>‹#›</a:t>
            </a:fld>
            <a:endParaRPr lang="el-GR" dirty="0"/>
          </a:p>
        </p:txBody>
      </p:sp>
      <p:sp>
        <p:nvSpPr>
          <p:cNvPr id="8" name="7 - Έλλειψη"/>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 Έλλειψη"/>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3A73CDB7-F69A-4A2D-A03C-ED60B9326A97}" type="datetimeFigureOut">
              <a:rPr lang="el-GR" smtClean="0"/>
              <a:pPr/>
              <a:t>15/5/2018</a:t>
            </a:fld>
            <a:endParaRPr lang="el-GR" dirty="0"/>
          </a:p>
        </p:txBody>
      </p:sp>
      <p:sp>
        <p:nvSpPr>
          <p:cNvPr id="5" name="4 - Θέση υποσέλιδου"/>
          <p:cNvSpPr>
            <a:spLocks noGrp="1"/>
          </p:cNvSpPr>
          <p:nvPr>
            <p:ph type="ftr" sz="quarter" idx="11"/>
          </p:nvPr>
        </p:nvSpPr>
        <p:spPr/>
        <p:txBody>
          <a:bodyPr/>
          <a:lstStyle>
            <a:extLst/>
          </a:lstStyle>
          <a:p>
            <a:endParaRPr lang="el-GR" dirty="0"/>
          </a:p>
        </p:txBody>
      </p:sp>
      <p:sp>
        <p:nvSpPr>
          <p:cNvPr id="6" name="5 - Θέση αριθμού διαφάνειας"/>
          <p:cNvSpPr>
            <a:spLocks noGrp="1"/>
          </p:cNvSpPr>
          <p:nvPr>
            <p:ph type="sldNum" sz="quarter" idx="12"/>
          </p:nvPr>
        </p:nvSpPr>
        <p:spPr/>
        <p:txBody>
          <a:bodyPr/>
          <a:lstStyle>
            <a:extLst/>
          </a:lstStyle>
          <a:p>
            <a:fld id="{5CCB3E1E-897E-44A7-8A42-4A9BF4391DD6}"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274639"/>
            <a:ext cx="1828800" cy="5851525"/>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1143000" y="274640"/>
            <a:ext cx="55626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3A73CDB7-F69A-4A2D-A03C-ED60B9326A97}" type="datetimeFigureOut">
              <a:rPr lang="el-GR" smtClean="0"/>
              <a:pPr/>
              <a:t>15/5/2018</a:t>
            </a:fld>
            <a:endParaRPr lang="el-GR" dirty="0"/>
          </a:p>
        </p:txBody>
      </p:sp>
      <p:sp>
        <p:nvSpPr>
          <p:cNvPr id="5" name="4 - Θέση υποσέλιδου"/>
          <p:cNvSpPr>
            <a:spLocks noGrp="1"/>
          </p:cNvSpPr>
          <p:nvPr>
            <p:ph type="ftr" sz="quarter" idx="11"/>
          </p:nvPr>
        </p:nvSpPr>
        <p:spPr/>
        <p:txBody>
          <a:bodyPr/>
          <a:lstStyle>
            <a:extLst/>
          </a:lstStyle>
          <a:p>
            <a:endParaRPr lang="el-GR" dirty="0"/>
          </a:p>
        </p:txBody>
      </p:sp>
      <p:sp>
        <p:nvSpPr>
          <p:cNvPr id="6" name="5 - Θέση αριθμού διαφάνειας"/>
          <p:cNvSpPr>
            <a:spLocks noGrp="1"/>
          </p:cNvSpPr>
          <p:nvPr>
            <p:ph type="sldNum" sz="quarter" idx="12"/>
          </p:nvPr>
        </p:nvSpPr>
        <p:spPr/>
        <p:txBody>
          <a:bodyPr/>
          <a:lstStyle>
            <a:extLst/>
          </a:lstStyle>
          <a:p>
            <a:fld id="{5CCB3E1E-897E-44A7-8A42-4A9BF4391DD6}"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3A73CDB7-F69A-4A2D-A03C-ED60B9326A97}" type="datetimeFigureOut">
              <a:rPr lang="el-GR" smtClean="0"/>
              <a:pPr/>
              <a:t>15/5/2018</a:t>
            </a:fld>
            <a:endParaRPr lang="el-GR" dirty="0"/>
          </a:p>
        </p:txBody>
      </p:sp>
      <p:sp>
        <p:nvSpPr>
          <p:cNvPr id="5" name="4 - Θέση υποσέλιδου"/>
          <p:cNvSpPr>
            <a:spLocks noGrp="1"/>
          </p:cNvSpPr>
          <p:nvPr>
            <p:ph type="ftr" sz="quarter" idx="11"/>
          </p:nvPr>
        </p:nvSpPr>
        <p:spPr/>
        <p:txBody>
          <a:bodyPr/>
          <a:lstStyle>
            <a:extLst/>
          </a:lstStyle>
          <a:p>
            <a:endParaRPr lang="el-GR" dirty="0"/>
          </a:p>
        </p:txBody>
      </p:sp>
      <p:sp>
        <p:nvSpPr>
          <p:cNvPr id="6" name="5 - Θέση αριθμού διαφάνειας"/>
          <p:cNvSpPr>
            <a:spLocks noGrp="1"/>
          </p:cNvSpPr>
          <p:nvPr>
            <p:ph type="sldNum" sz="quarter" idx="12"/>
          </p:nvPr>
        </p:nvSpPr>
        <p:spPr/>
        <p:txBody>
          <a:bodyPr/>
          <a:lstStyle>
            <a:extLst/>
          </a:lstStyle>
          <a:p>
            <a:fld id="{5CCB3E1E-897E-44A7-8A42-4A9BF4391DD6}"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6 - Ορθογώνιο"/>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3A73CDB7-F69A-4A2D-A03C-ED60B9326A97}" type="datetimeFigureOut">
              <a:rPr lang="el-GR" smtClean="0"/>
              <a:pPr/>
              <a:t>15/5/2018</a:t>
            </a:fld>
            <a:endParaRPr lang="el-GR" dirty="0"/>
          </a:p>
        </p:txBody>
      </p:sp>
      <p:sp>
        <p:nvSpPr>
          <p:cNvPr id="5" name="4 - Θέση υποσέλιδου"/>
          <p:cNvSpPr>
            <a:spLocks noGrp="1"/>
          </p:cNvSpPr>
          <p:nvPr>
            <p:ph type="ftr" sz="quarter" idx="11"/>
          </p:nvPr>
        </p:nvSpPr>
        <p:spPr/>
        <p:txBody>
          <a:bodyPr/>
          <a:lstStyle>
            <a:extLst/>
          </a:lstStyle>
          <a:p>
            <a:endParaRPr lang="el-GR" dirty="0"/>
          </a:p>
        </p:txBody>
      </p:sp>
      <p:sp>
        <p:nvSpPr>
          <p:cNvPr id="6" name="5 - Θέση αριθμού διαφάνειας"/>
          <p:cNvSpPr>
            <a:spLocks noGrp="1"/>
          </p:cNvSpPr>
          <p:nvPr>
            <p:ph type="sldNum" sz="quarter" idx="12"/>
          </p:nvPr>
        </p:nvSpPr>
        <p:spPr/>
        <p:txBody>
          <a:bodyPr/>
          <a:lstStyle>
            <a:extLst/>
          </a:lstStyle>
          <a:p>
            <a:fld id="{5CCB3E1E-897E-44A7-8A42-4A9BF4391DD6}" type="slidenum">
              <a:rPr lang="el-GR" smtClean="0"/>
              <a:pPr/>
              <a:t>‹#›</a:t>
            </a:fld>
            <a:endParaRPr lang="el-GR" dirty="0"/>
          </a:p>
        </p:txBody>
      </p:sp>
      <p:sp>
        <p:nvSpPr>
          <p:cNvPr id="10" name="9 - Ορθογώνιο"/>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Έλλειψη"/>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 Έλλειψη"/>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3A73CDB7-F69A-4A2D-A03C-ED60B9326A97}" type="datetimeFigureOut">
              <a:rPr lang="el-GR" smtClean="0"/>
              <a:pPr/>
              <a:t>15/5/2018</a:t>
            </a:fld>
            <a:endParaRPr lang="el-GR" dirty="0"/>
          </a:p>
        </p:txBody>
      </p:sp>
      <p:sp>
        <p:nvSpPr>
          <p:cNvPr id="6" name="5 - Θέση υποσέλιδου"/>
          <p:cNvSpPr>
            <a:spLocks noGrp="1"/>
          </p:cNvSpPr>
          <p:nvPr>
            <p:ph type="ftr" sz="quarter" idx="11"/>
          </p:nvPr>
        </p:nvSpPr>
        <p:spPr/>
        <p:txBody>
          <a:bodyPr/>
          <a:lstStyle>
            <a:extLst/>
          </a:lstStyle>
          <a:p>
            <a:endParaRPr lang="el-GR" dirty="0"/>
          </a:p>
        </p:txBody>
      </p:sp>
      <p:sp>
        <p:nvSpPr>
          <p:cNvPr id="7" name="6 - Θέση αριθμού διαφάνειας"/>
          <p:cNvSpPr>
            <a:spLocks noGrp="1"/>
          </p:cNvSpPr>
          <p:nvPr>
            <p:ph type="sldNum" sz="quarter" idx="12"/>
          </p:nvPr>
        </p:nvSpPr>
        <p:spPr/>
        <p:txBody>
          <a:bodyPr/>
          <a:lstStyle>
            <a:extLst/>
          </a:lstStyle>
          <a:p>
            <a:fld id="{5CCB3E1E-897E-44A7-8A42-4A9BF4391DD6}"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3A73CDB7-F69A-4A2D-A03C-ED60B9326A97}" type="datetimeFigureOut">
              <a:rPr lang="el-GR" smtClean="0"/>
              <a:pPr/>
              <a:t>15/5/2018</a:t>
            </a:fld>
            <a:endParaRPr lang="el-GR" dirty="0"/>
          </a:p>
        </p:txBody>
      </p:sp>
      <p:sp>
        <p:nvSpPr>
          <p:cNvPr id="8" name="7 - Θέση υποσέλιδου"/>
          <p:cNvSpPr>
            <a:spLocks noGrp="1"/>
          </p:cNvSpPr>
          <p:nvPr>
            <p:ph type="ftr" sz="quarter" idx="11"/>
          </p:nvPr>
        </p:nvSpPr>
        <p:spPr/>
        <p:txBody>
          <a:bodyPr/>
          <a:lstStyle>
            <a:extLst/>
          </a:lstStyle>
          <a:p>
            <a:endParaRPr lang="el-GR" dirty="0"/>
          </a:p>
        </p:txBody>
      </p:sp>
      <p:sp>
        <p:nvSpPr>
          <p:cNvPr id="9" name="8 - Θέση αριθμού διαφάνειας"/>
          <p:cNvSpPr>
            <a:spLocks noGrp="1"/>
          </p:cNvSpPr>
          <p:nvPr>
            <p:ph type="sldNum" sz="quarter" idx="12"/>
          </p:nvPr>
        </p:nvSpPr>
        <p:spPr/>
        <p:txBody>
          <a:bodyPr/>
          <a:lstStyle>
            <a:extLst/>
          </a:lstStyle>
          <a:p>
            <a:fld id="{5CCB3E1E-897E-44A7-8A42-4A9BF4391DD6}"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nchor="ct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3A73CDB7-F69A-4A2D-A03C-ED60B9326A97}" type="datetimeFigureOut">
              <a:rPr lang="el-GR" smtClean="0"/>
              <a:pPr/>
              <a:t>15/5/2018</a:t>
            </a:fld>
            <a:endParaRPr lang="el-GR" dirty="0"/>
          </a:p>
        </p:txBody>
      </p:sp>
      <p:sp>
        <p:nvSpPr>
          <p:cNvPr id="4" name="3 - Θέση υποσέλιδου"/>
          <p:cNvSpPr>
            <a:spLocks noGrp="1"/>
          </p:cNvSpPr>
          <p:nvPr>
            <p:ph type="ftr" sz="quarter" idx="11"/>
          </p:nvPr>
        </p:nvSpPr>
        <p:spPr/>
        <p:txBody>
          <a:bodyPr/>
          <a:lstStyle>
            <a:extLst/>
          </a:lstStyle>
          <a:p>
            <a:endParaRPr lang="el-GR" dirty="0"/>
          </a:p>
        </p:txBody>
      </p:sp>
      <p:sp>
        <p:nvSpPr>
          <p:cNvPr id="5" name="4 - Θέση αριθμού διαφάνειας"/>
          <p:cNvSpPr>
            <a:spLocks noGrp="1"/>
          </p:cNvSpPr>
          <p:nvPr>
            <p:ph type="sldNum" sz="quarter" idx="12"/>
          </p:nvPr>
        </p:nvSpPr>
        <p:spPr/>
        <p:txBody>
          <a:bodyPr/>
          <a:lstStyle>
            <a:extLst/>
          </a:lstStyle>
          <a:p>
            <a:fld id="{5CCB3E1E-897E-44A7-8A42-4A9BF4391DD6}"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5" name="4 - Ορθογώνιο"/>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Θέση ημερομηνίας"/>
          <p:cNvSpPr>
            <a:spLocks noGrp="1"/>
          </p:cNvSpPr>
          <p:nvPr>
            <p:ph type="dt" sz="half" idx="10"/>
          </p:nvPr>
        </p:nvSpPr>
        <p:spPr/>
        <p:txBody>
          <a:bodyPr/>
          <a:lstStyle>
            <a:extLst/>
          </a:lstStyle>
          <a:p>
            <a:fld id="{3A73CDB7-F69A-4A2D-A03C-ED60B9326A97}" type="datetimeFigureOut">
              <a:rPr lang="el-GR" smtClean="0"/>
              <a:pPr/>
              <a:t>15/5/2018</a:t>
            </a:fld>
            <a:endParaRPr lang="el-GR" dirty="0"/>
          </a:p>
        </p:txBody>
      </p:sp>
      <p:sp>
        <p:nvSpPr>
          <p:cNvPr id="3" name="2 - Θέση υποσέλιδου"/>
          <p:cNvSpPr>
            <a:spLocks noGrp="1"/>
          </p:cNvSpPr>
          <p:nvPr>
            <p:ph type="ftr" sz="quarter" idx="11"/>
          </p:nvPr>
        </p:nvSpPr>
        <p:spPr/>
        <p:txBody>
          <a:bodyPr/>
          <a:lstStyle>
            <a:extLst/>
          </a:lstStyle>
          <a:p>
            <a:endParaRPr lang="el-GR" dirty="0"/>
          </a:p>
        </p:txBody>
      </p:sp>
      <p:sp>
        <p:nvSpPr>
          <p:cNvPr id="4" name="3 - Θέση αριθμού διαφάνειας"/>
          <p:cNvSpPr>
            <a:spLocks noGrp="1"/>
          </p:cNvSpPr>
          <p:nvPr>
            <p:ph type="sldNum" sz="quarter" idx="12"/>
          </p:nvPr>
        </p:nvSpPr>
        <p:spPr/>
        <p:txBody>
          <a:bodyPr/>
          <a:lstStyle>
            <a:extLst/>
          </a:lstStyle>
          <a:p>
            <a:fld id="{5CCB3E1E-897E-44A7-8A42-4A9BF4391DD6}" type="slidenum">
              <a:rPr lang="el-GR" smtClean="0"/>
              <a:pPr/>
              <a:t>‹#›</a:t>
            </a:fld>
            <a:endParaRPr lang="el-GR" dirty="0"/>
          </a:p>
        </p:txBody>
      </p:sp>
      <p:sp>
        <p:nvSpPr>
          <p:cNvPr id="6" name="5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3A73CDB7-F69A-4A2D-A03C-ED60B9326A97}" type="datetimeFigureOut">
              <a:rPr lang="el-GR" smtClean="0"/>
              <a:pPr/>
              <a:t>15/5/2018</a:t>
            </a:fld>
            <a:endParaRPr lang="el-GR" dirty="0"/>
          </a:p>
        </p:txBody>
      </p:sp>
      <p:sp>
        <p:nvSpPr>
          <p:cNvPr id="6" name="5 - Θέση υποσέλιδου"/>
          <p:cNvSpPr>
            <a:spLocks noGrp="1"/>
          </p:cNvSpPr>
          <p:nvPr>
            <p:ph type="ftr" sz="quarter" idx="11"/>
          </p:nvPr>
        </p:nvSpPr>
        <p:spPr/>
        <p:txBody>
          <a:bodyPr/>
          <a:lstStyle>
            <a:extLst/>
          </a:lstStyle>
          <a:p>
            <a:endParaRPr lang="el-GR" dirty="0"/>
          </a:p>
        </p:txBody>
      </p:sp>
      <p:sp>
        <p:nvSpPr>
          <p:cNvPr id="7" name="6 - Θέση αριθμού διαφάνειας"/>
          <p:cNvSpPr>
            <a:spLocks noGrp="1"/>
          </p:cNvSpPr>
          <p:nvPr>
            <p:ph type="sldNum" sz="quarter" idx="12"/>
          </p:nvPr>
        </p:nvSpPr>
        <p:spPr/>
        <p:txBody>
          <a:bodyPr/>
          <a:lstStyle>
            <a:extLst/>
          </a:lstStyle>
          <a:p>
            <a:fld id="{5CCB3E1E-897E-44A7-8A42-4A9BF4391DD6}"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extLst/>
          </a:lstStyle>
          <a:p>
            <a:fld id="{3A73CDB7-F69A-4A2D-A03C-ED60B9326A97}" type="datetimeFigureOut">
              <a:rPr lang="el-GR" smtClean="0"/>
              <a:pPr/>
              <a:t>15/5/2018</a:t>
            </a:fld>
            <a:endParaRPr lang="el-GR" dirty="0"/>
          </a:p>
        </p:txBody>
      </p:sp>
      <p:sp>
        <p:nvSpPr>
          <p:cNvPr id="6" name="5 - Θέση υποσέλιδου"/>
          <p:cNvSpPr>
            <a:spLocks noGrp="1"/>
          </p:cNvSpPr>
          <p:nvPr>
            <p:ph type="ftr" sz="quarter" idx="11"/>
          </p:nvPr>
        </p:nvSpPr>
        <p:spPr/>
        <p:txBody>
          <a:bodyPr/>
          <a:lstStyle>
            <a:extLst/>
          </a:lstStyle>
          <a:p>
            <a:endParaRPr lang="el-GR" dirty="0"/>
          </a:p>
        </p:txBody>
      </p:sp>
      <p:sp>
        <p:nvSpPr>
          <p:cNvPr id="7" name="6 - Θέση αριθμού διαφάνειας"/>
          <p:cNvSpPr>
            <a:spLocks noGrp="1"/>
          </p:cNvSpPr>
          <p:nvPr>
            <p:ph type="sldNum" sz="quarter" idx="12"/>
          </p:nvPr>
        </p:nvSpPr>
        <p:spPr/>
        <p:txBody>
          <a:bodyPr/>
          <a:lstStyle>
            <a:extLst/>
          </a:lstStyle>
          <a:p>
            <a:fld id="{5CCB3E1E-897E-44A7-8A42-4A9BF4391DD6}" type="slidenum">
              <a:rPr lang="el-GR" smtClean="0"/>
              <a:pPr/>
              <a:t>‹#›</a:t>
            </a:fld>
            <a:endParaRPr lang="el-GR" dirty="0"/>
          </a:p>
        </p:txBody>
      </p:sp>
      <p:sp>
        <p:nvSpPr>
          <p:cNvPr id="8" name="7 - Ορθογώνιο"/>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 Θέση εικόνας"/>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l-GR" smtClean="0"/>
              <a:t>Κάντε κλικ στο εικονίδιο για να προσθέσετε μια εικόνα</a:t>
            </a:r>
            <a:endParaRPr kumimoji="0" lang="en-US" dirty="0"/>
          </a:p>
        </p:txBody>
      </p:sp>
      <p:sp>
        <p:nvSpPr>
          <p:cNvPr id="9" name="8 - Διάγραμμα ροής: Διεργασία"/>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 Διάγραμμα ροής: Διεργασία"/>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 Θέση κειμένου"/>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Πίτα"/>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Έλλειψη"/>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Κουλούρα"/>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 Ορθογώνιο"/>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 Θέση τίτλου"/>
          <p:cNvSpPr>
            <a:spLocks noGrp="1"/>
          </p:cNvSpPr>
          <p:nvPr>
            <p:ph type="title"/>
          </p:nvPr>
        </p:nvSpPr>
        <p:spPr>
          <a:xfrm>
            <a:off x="1435608" y="274638"/>
            <a:ext cx="7498080" cy="1143000"/>
          </a:xfrm>
          <a:prstGeom prst="rect">
            <a:avLst/>
          </a:prstGeom>
        </p:spPr>
        <p:txBody>
          <a:bodyPr anchor="ctr">
            <a:normAutofit/>
          </a:bodyPr>
          <a:lstStyle>
            <a:extLst/>
          </a:lstStyle>
          <a:p>
            <a:r>
              <a:rPr kumimoji="0" lang="el-GR" smtClean="0"/>
              <a:t>Kλικ για επεξεργασία του τίτλου</a:t>
            </a:r>
            <a:endParaRPr kumimoji="0" lang="en-US"/>
          </a:p>
        </p:txBody>
      </p:sp>
      <p:sp>
        <p:nvSpPr>
          <p:cNvPr id="9" name="8 - Θέση κειμένου"/>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A73CDB7-F69A-4A2D-A03C-ED60B9326A97}" type="datetimeFigureOut">
              <a:rPr lang="el-GR" smtClean="0"/>
              <a:pPr/>
              <a:t>15/5/2018</a:t>
            </a:fld>
            <a:endParaRPr lang="el-GR" dirty="0"/>
          </a:p>
        </p:txBody>
      </p:sp>
      <p:sp>
        <p:nvSpPr>
          <p:cNvPr id="10" name="9 - Θέση υποσέλιδου"/>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l-GR" dirty="0"/>
          </a:p>
        </p:txBody>
      </p:sp>
      <p:sp>
        <p:nvSpPr>
          <p:cNvPr id="22" name="21 - Θέση αριθμού διαφάνειας"/>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CCB3E1E-897E-44A7-8A42-4A9BF4391DD6}" type="slidenum">
              <a:rPr lang="el-GR" smtClean="0"/>
              <a:pPr/>
              <a:t>‹#›</a:t>
            </a:fld>
            <a:endParaRPr lang="el-GR" dirty="0"/>
          </a:p>
        </p:txBody>
      </p:sp>
      <p:sp>
        <p:nvSpPr>
          <p:cNvPr id="15" name="14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wmf"/></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im-syrou.gr/"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eakriti.gr/article/eidiseis/1396270/sygxrona-sygklonistika-thaymata-tis-panagias/"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03648" y="0"/>
            <a:ext cx="7498080" cy="1700808"/>
          </a:xfrm>
        </p:spPr>
        <p:txBody>
          <a:bodyPr>
            <a:normAutofit/>
          </a:bodyPr>
          <a:lstStyle/>
          <a:p>
            <a:r>
              <a:rPr lang="el-GR" sz="3200" dirty="0" smtClean="0"/>
              <a:t>  </a:t>
            </a:r>
            <a:r>
              <a:rPr lang="el-GR" sz="2400" dirty="0" smtClean="0"/>
              <a:t>Μεταπτυχιακό σεμινάριο </a:t>
            </a:r>
            <a:r>
              <a:rPr lang="el-GR" sz="3200" dirty="0" smtClean="0"/>
              <a:t> </a:t>
            </a:r>
            <a:r>
              <a:rPr lang="el-GR" sz="2400" dirty="0" smtClean="0"/>
              <a:t>Διαστάσεις του Υπερφυσικού και Ορθολογισμός, Ευάγγελος </a:t>
            </a:r>
            <a:r>
              <a:rPr lang="el-GR" sz="2400" dirty="0" err="1" smtClean="0"/>
              <a:t>Αυδίκος</a:t>
            </a:r>
            <a:r>
              <a:rPr lang="el-GR" sz="3200" dirty="0" smtClean="0"/>
              <a:t/>
            </a:r>
            <a:br>
              <a:rPr lang="el-GR" sz="3200" dirty="0" smtClean="0"/>
            </a:br>
            <a:r>
              <a:rPr lang="el-GR" sz="3200" dirty="0" smtClean="0"/>
              <a:t> </a:t>
            </a:r>
            <a:endParaRPr lang="el-GR" sz="2400" dirty="0"/>
          </a:p>
        </p:txBody>
      </p:sp>
      <p:sp>
        <p:nvSpPr>
          <p:cNvPr id="3" name="2 - Θέση περιεχομένου"/>
          <p:cNvSpPr>
            <a:spLocks noGrp="1"/>
          </p:cNvSpPr>
          <p:nvPr>
            <p:ph idx="1"/>
          </p:nvPr>
        </p:nvSpPr>
        <p:spPr>
          <a:xfrm>
            <a:off x="1115616" y="1196752"/>
            <a:ext cx="7786112" cy="4584576"/>
          </a:xfrm>
        </p:spPr>
        <p:txBody>
          <a:bodyPr>
            <a:normAutofit/>
          </a:bodyPr>
          <a:lstStyle/>
          <a:p>
            <a:pPr>
              <a:buNone/>
            </a:pPr>
            <a:endParaRPr lang="el-GR" sz="2000" dirty="0" smtClean="0"/>
          </a:p>
          <a:p>
            <a:pPr>
              <a:buNone/>
            </a:pPr>
            <a:r>
              <a:rPr lang="el-GR" sz="2800" dirty="0" smtClean="0"/>
              <a:t> </a:t>
            </a:r>
            <a:r>
              <a:rPr lang="el-GR" sz="2400" dirty="0" smtClean="0"/>
              <a:t>Παρουσίαση του  4</a:t>
            </a:r>
            <a:r>
              <a:rPr lang="el-GR" sz="2400" baseline="30000" dirty="0" smtClean="0"/>
              <a:t>ου</a:t>
            </a:r>
            <a:r>
              <a:rPr lang="el-GR" sz="2400" dirty="0" smtClean="0"/>
              <a:t>, 9</a:t>
            </a:r>
            <a:r>
              <a:rPr lang="el-GR" sz="2400" baseline="30000" dirty="0" smtClean="0"/>
              <a:t>ου</a:t>
            </a:r>
            <a:r>
              <a:rPr lang="el-GR" sz="2400" dirty="0" smtClean="0"/>
              <a:t> </a:t>
            </a:r>
          </a:p>
          <a:p>
            <a:pPr>
              <a:buNone/>
            </a:pPr>
            <a:r>
              <a:rPr lang="el-GR" sz="2400" dirty="0" smtClean="0"/>
              <a:t>και 11</a:t>
            </a:r>
            <a:r>
              <a:rPr lang="el-GR" sz="2400" baseline="30000" dirty="0" smtClean="0"/>
              <a:t>ου</a:t>
            </a:r>
            <a:r>
              <a:rPr lang="el-GR" sz="2400" dirty="0" smtClean="0"/>
              <a:t>  κεφ. του βιβλίου</a:t>
            </a:r>
          </a:p>
          <a:p>
            <a:pPr>
              <a:buNone/>
            </a:pPr>
            <a:r>
              <a:rPr lang="el-GR" sz="2400" dirty="0" smtClean="0"/>
              <a:t>της  </a:t>
            </a:r>
            <a:r>
              <a:rPr lang="en-US" sz="2400" dirty="0" smtClean="0"/>
              <a:t>Jill </a:t>
            </a:r>
            <a:r>
              <a:rPr lang="en-US" sz="2400" dirty="0" err="1" smtClean="0"/>
              <a:t>Dubisch</a:t>
            </a:r>
            <a:r>
              <a:rPr lang="en-US" sz="2400" dirty="0" smtClean="0"/>
              <a:t>, T</a:t>
            </a:r>
            <a:r>
              <a:rPr lang="el-GR" sz="2400" dirty="0" smtClean="0"/>
              <a:t>ο </a:t>
            </a:r>
            <a:r>
              <a:rPr lang="el-GR" sz="2400" dirty="0" err="1" smtClean="0"/>
              <a:t>Θρη</a:t>
            </a:r>
            <a:r>
              <a:rPr lang="el-GR" sz="2400" dirty="0" smtClean="0"/>
              <a:t>-</a:t>
            </a:r>
          </a:p>
          <a:p>
            <a:pPr>
              <a:buNone/>
            </a:pPr>
            <a:r>
              <a:rPr lang="el-GR" sz="2400" dirty="0" err="1" smtClean="0"/>
              <a:t>σκευτικό</a:t>
            </a:r>
            <a:r>
              <a:rPr lang="el-GR" sz="2400" dirty="0" smtClean="0"/>
              <a:t>  προσκύνημα στη </a:t>
            </a:r>
          </a:p>
          <a:p>
            <a:pPr>
              <a:buNone/>
            </a:pPr>
            <a:r>
              <a:rPr lang="el-GR" sz="2400" dirty="0" smtClean="0"/>
              <a:t>σύγχρονη Ελλάδα.</a:t>
            </a:r>
          </a:p>
          <a:p>
            <a:pPr>
              <a:buNone/>
            </a:pPr>
            <a:r>
              <a:rPr lang="el-GR" sz="2400" dirty="0" err="1" smtClean="0"/>
              <a:t>Ρούσσα</a:t>
            </a:r>
            <a:r>
              <a:rPr lang="el-GR" sz="2400" dirty="0" smtClean="0"/>
              <a:t> Μαρία</a:t>
            </a:r>
            <a:endParaRPr lang="el-GR" sz="2400" dirty="0"/>
          </a:p>
        </p:txBody>
      </p:sp>
      <p:pic>
        <p:nvPicPr>
          <p:cNvPr id="5122" name="Picture 2" descr="C:\Users\Makis\Desktop\BKS.0334241.jpg"/>
          <p:cNvPicPr>
            <a:picLocks noChangeAspect="1" noChangeArrowheads="1"/>
          </p:cNvPicPr>
          <p:nvPr/>
        </p:nvPicPr>
        <p:blipFill>
          <a:blip r:embed="rId3" cstate="print"/>
          <a:srcRect/>
          <a:stretch>
            <a:fillRect/>
          </a:stretch>
        </p:blipFill>
        <p:spPr bwMode="auto">
          <a:xfrm>
            <a:off x="4716016" y="1412776"/>
            <a:ext cx="4104456" cy="525658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Θαύματα</a:t>
            </a:r>
            <a:endParaRPr lang="el-GR" sz="2400" dirty="0"/>
          </a:p>
        </p:txBody>
      </p:sp>
      <p:sp>
        <p:nvSpPr>
          <p:cNvPr id="3" name="2 - Θέση περιεχομένου"/>
          <p:cNvSpPr>
            <a:spLocks noGrp="1"/>
          </p:cNvSpPr>
          <p:nvPr>
            <p:ph idx="1"/>
          </p:nvPr>
        </p:nvSpPr>
        <p:spPr>
          <a:xfrm>
            <a:off x="1435608" y="980728"/>
            <a:ext cx="7498080" cy="5544616"/>
          </a:xfrm>
        </p:spPr>
        <p:txBody>
          <a:bodyPr>
            <a:normAutofit fontScale="92500"/>
          </a:bodyPr>
          <a:lstStyle/>
          <a:p>
            <a:pPr>
              <a:buNone/>
            </a:pPr>
            <a:r>
              <a:rPr lang="el-GR" sz="2000" dirty="0" smtClean="0">
                <a:solidFill>
                  <a:srgbClr val="C00000"/>
                </a:solidFill>
              </a:rPr>
              <a:t>Ορίζονται ως συμβάντα που αλλάζουν φαινομενικά ανίατες με ιατρικά μέσα καταστάσεις. Αλλά και κάθε προσευχή που εισακούεται και αλλάζει υπάρχουσες καταστάσεις θα μπορούσε να χαρακτηριστεί θαύμα, έργο θείας δύναμης στην καθημερινή ζωή.</a:t>
            </a:r>
          </a:p>
          <a:p>
            <a:pPr>
              <a:buNone/>
            </a:pPr>
            <a:r>
              <a:rPr lang="el-GR" sz="2000" dirty="0" smtClean="0">
                <a:solidFill>
                  <a:srgbClr val="C00000"/>
                </a:solidFill>
              </a:rPr>
              <a:t>Το προσκύνημα δημιουργεί ένα μεθοριακό κλίμα προσδοκίας και δεκτικότητας του μυαλού , μια ατμόσφαιρα στην οποία οι προσκυνητές περιμένουν -και βλέπουν πολλές φορές- οράματα και θαύματα. Πρέπει να πιστεύεις για να δεις, λέγεται συχνά.</a:t>
            </a:r>
          </a:p>
          <a:p>
            <a:pPr>
              <a:buNone/>
            </a:pPr>
            <a:r>
              <a:rPr lang="el-GR" sz="2000" dirty="0" smtClean="0">
                <a:solidFill>
                  <a:srgbClr val="C00000"/>
                </a:solidFill>
              </a:rPr>
              <a:t>Πολλά κοινά «θαύματα» αναγράφονται στα φυλλάδια της εκκλησίας, σε τοπικές εφημερίδες  και σε άλλα κείμενα. Τα μέσα ενημέρωσης βασίζονται στις μαρτυρίες αυτών που τους συνέβησαν .Οι εκκλησιαστικοί λειτουργοί ισχυρίζονται ότι προτού καταγραφούν επικυρώνεται η εγκυρότητά τους από γιατρό. Υπάρχει όμως και προφορική παράδοση θαυμάτων.</a:t>
            </a:r>
          </a:p>
          <a:p>
            <a:pPr>
              <a:buNone/>
            </a:pPr>
            <a:r>
              <a:rPr lang="el-GR" sz="2000" dirty="0" smtClean="0">
                <a:solidFill>
                  <a:srgbClr val="C00000"/>
                </a:solidFill>
              </a:rPr>
              <a:t>Η λαϊκή θρησκεία στρέφεται περισσότερο στο εξωτερικό , το δημόσιο, την επιτέλεση. Ενώ ένα «τάμα» γίνεται μέσα μας εκφράζεται με μια δημόσια τελετουργική πράξη (γονυπετής ανάβαση, άναμμα κεριού , αφιέρωση αντικειμένων στην εκκλησία).</a:t>
            </a:r>
            <a:endParaRPr lang="el-GR" sz="2000" dirty="0">
              <a:solidFill>
                <a:srgbClr val="C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99392"/>
            <a:ext cx="7498080" cy="1152128"/>
          </a:xfrm>
        </p:spPr>
        <p:txBody>
          <a:bodyPr>
            <a:normAutofit/>
          </a:bodyPr>
          <a:lstStyle/>
          <a:p>
            <a:r>
              <a:rPr lang="el-GR" sz="2400" dirty="0" smtClean="0"/>
              <a:t>9</a:t>
            </a:r>
            <a:r>
              <a:rPr lang="el-GR" sz="2400" baseline="30000" dirty="0" smtClean="0"/>
              <a:t>ο</a:t>
            </a:r>
            <a:r>
              <a:rPr lang="el-GR" sz="2400" dirty="0" smtClean="0"/>
              <a:t> κεφ. Περί εθνών και ξένων, θαυμάτων και κειμένων</a:t>
            </a:r>
            <a:endParaRPr lang="el-GR" sz="2400" dirty="0"/>
          </a:p>
        </p:txBody>
      </p:sp>
      <p:sp>
        <p:nvSpPr>
          <p:cNvPr id="3" name="2 - Θέση περιεχομένου"/>
          <p:cNvSpPr>
            <a:spLocks noGrp="1"/>
          </p:cNvSpPr>
          <p:nvPr>
            <p:ph idx="1"/>
          </p:nvPr>
        </p:nvSpPr>
        <p:spPr>
          <a:xfrm>
            <a:off x="1435608" y="908720"/>
            <a:ext cx="7498080" cy="5949280"/>
          </a:xfrm>
        </p:spPr>
        <p:txBody>
          <a:bodyPr>
            <a:normAutofit/>
          </a:bodyPr>
          <a:lstStyle/>
          <a:p>
            <a:pPr>
              <a:buNone/>
            </a:pPr>
            <a:r>
              <a:rPr lang="el-GR" sz="2000" dirty="0" smtClean="0">
                <a:solidFill>
                  <a:srgbClr val="C00000"/>
                </a:solidFill>
              </a:rPr>
              <a:t>Ο πολιτισμός αποτελεί «επιτέλεση» ενός κειμένου. Η επιτέλεση δομεί τη δομή του κειμένου.</a:t>
            </a:r>
            <a:r>
              <a:rPr lang="en-US" sz="2000" dirty="0" smtClean="0">
                <a:solidFill>
                  <a:srgbClr val="C00000"/>
                </a:solidFill>
              </a:rPr>
              <a:t> (Bruner)</a:t>
            </a:r>
            <a:r>
              <a:rPr lang="el-GR" sz="2000" dirty="0" smtClean="0">
                <a:solidFill>
                  <a:srgbClr val="C00000"/>
                </a:solidFill>
              </a:rPr>
              <a:t> . Η μεταμοντέρνα ανθρωπολογία θεωρεί ότι ο πολιτισμός  συνίσταται από τελετουργίες και φαινόμενα στα οποία τα δρώντα υποκείμενα και οι παρατηρητές αποδίδουν νόημα.  Δεν είναι στατικός αλλά συνεχής διαδικασία. Η επιτέλεση είναι το κείμενο. Έτσι εξισορροπούνται οι προσεγγίσεις του λειτουργισμού και του δομισμού που δίνει έμφαση στο σύστημα και τους κανόνες με τις προσεγγίσεις που θεωρούν σημαντικές τις ιδέες ,τα νοήματα, τη δράση των υποκειμένων.</a:t>
            </a:r>
          </a:p>
          <a:p>
            <a:pPr>
              <a:buNone/>
            </a:pPr>
            <a:r>
              <a:rPr lang="el-GR" sz="2000" dirty="0" smtClean="0">
                <a:solidFill>
                  <a:srgbClr val="C00000"/>
                </a:solidFill>
              </a:rPr>
              <a:t>Έτσι φωτίζονται εναλλακτικές ερμηνείες και αξίες. Η σύγκρουση, η αντίφαση και η εξουσία αποκτούν βαρύτητα. Η έννοια της αντικειμενικότητας αμφισβητείται.</a:t>
            </a:r>
          </a:p>
          <a:p>
            <a:pPr>
              <a:buNone/>
            </a:pPr>
            <a:r>
              <a:rPr lang="el-GR" sz="2000" dirty="0" smtClean="0">
                <a:solidFill>
                  <a:srgbClr val="C00000"/>
                </a:solidFill>
              </a:rPr>
              <a:t>Τα κείμενα διαβάζονται από την ανθρωπολόγο αλλά και από τους παραγωγούς τους.</a:t>
            </a:r>
          </a:p>
          <a:p>
            <a:pPr>
              <a:buNone/>
            </a:pPr>
            <a:r>
              <a:rPr lang="el-GR" sz="2000" dirty="0" smtClean="0">
                <a:solidFill>
                  <a:srgbClr val="C00000"/>
                </a:solidFill>
              </a:rPr>
              <a:t>Όμως, η </a:t>
            </a:r>
            <a:r>
              <a:rPr lang="en-US" sz="2000" dirty="0" err="1" smtClean="0">
                <a:solidFill>
                  <a:srgbClr val="C00000"/>
                </a:solidFill>
              </a:rPr>
              <a:t>Dubisch</a:t>
            </a:r>
            <a:r>
              <a:rPr lang="en-US" sz="2000" dirty="0" smtClean="0">
                <a:solidFill>
                  <a:srgbClr val="C00000"/>
                </a:solidFill>
              </a:rPr>
              <a:t> </a:t>
            </a:r>
            <a:r>
              <a:rPr lang="el-GR" sz="2000" dirty="0" smtClean="0">
                <a:solidFill>
                  <a:srgbClr val="C00000"/>
                </a:solidFill>
              </a:rPr>
              <a:t>επισημαίνει την κυριαρχία  της φωνής και  της  ερμηνείας  της ανθρωπολόγου καθώς με τη γραφή της δεν ερμηνεύει μόνο το κείμενο αλλά το παράγει.</a:t>
            </a:r>
          </a:p>
          <a:p>
            <a:pPr>
              <a:buNone/>
            </a:pPr>
            <a:endParaRPr lang="el-GR" sz="2000" dirty="0">
              <a:solidFill>
                <a:srgbClr val="C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0"/>
            <a:ext cx="7498080" cy="1268760"/>
          </a:xfrm>
        </p:spPr>
        <p:txBody>
          <a:bodyPr>
            <a:normAutofit/>
          </a:bodyPr>
          <a:lstStyle/>
          <a:p>
            <a:r>
              <a:rPr lang="el-GR" sz="2400" dirty="0" smtClean="0"/>
              <a:t>Ο </a:t>
            </a:r>
            <a:r>
              <a:rPr lang="el-GR" sz="2400" dirty="0" err="1" smtClean="0"/>
              <a:t>προσκυνηματικός</a:t>
            </a:r>
            <a:r>
              <a:rPr lang="el-GR" sz="2400" dirty="0" smtClean="0"/>
              <a:t> τόπος ως κείμενο με πολλαπλά και αντικρουόμενα νοήματα. Αναγνώσεις του  κειμένου</a:t>
            </a:r>
            <a:endParaRPr lang="el-GR" sz="2400" dirty="0"/>
          </a:p>
        </p:txBody>
      </p:sp>
      <p:sp>
        <p:nvSpPr>
          <p:cNvPr id="3" name="2 - Θέση περιεχομένου"/>
          <p:cNvSpPr>
            <a:spLocks noGrp="1"/>
          </p:cNvSpPr>
          <p:nvPr>
            <p:ph idx="1"/>
          </p:nvPr>
        </p:nvSpPr>
        <p:spPr>
          <a:xfrm>
            <a:off x="1435608" y="1052736"/>
            <a:ext cx="7498080" cy="6048672"/>
          </a:xfrm>
        </p:spPr>
        <p:txBody>
          <a:bodyPr>
            <a:normAutofit fontScale="92500" lnSpcReduction="20000"/>
          </a:bodyPr>
          <a:lstStyle/>
          <a:p>
            <a:pPr>
              <a:buNone/>
            </a:pPr>
            <a:r>
              <a:rPr lang="el-GR" sz="2000" dirty="0" smtClean="0">
                <a:solidFill>
                  <a:srgbClr val="C00000"/>
                </a:solidFill>
              </a:rPr>
              <a:t>Αρχεία, μαρτυρίες ,αφηγήσεις για θαύματα ερμηνεύουν το νόημα του ναού και των γεγονότων.</a:t>
            </a:r>
          </a:p>
          <a:p>
            <a:pPr>
              <a:buNone/>
            </a:pPr>
            <a:r>
              <a:rPr lang="el-GR" sz="2000" dirty="0" smtClean="0">
                <a:solidFill>
                  <a:srgbClr val="C00000"/>
                </a:solidFill>
              </a:rPr>
              <a:t>Τα υλικά αντικείμενα (τάματα), η εικόνα ενσαρκώνει ένα νόημα για τους προσκυνητές αλλά και οι ίδιοι δημιουργούν νόημα . Με τις λατρευτικές τους πράξεις καθιστούν την εικόνα ζωντανή Παναγία. Οι προσκυνητές αποτελούν κείμενο για κατοίκους, αρχές, αλλοδαπούς, ανθρωπολόγους , άλλους πιστούς.</a:t>
            </a:r>
          </a:p>
          <a:p>
            <a:pPr>
              <a:buNone/>
            </a:pPr>
            <a:r>
              <a:rPr lang="el-GR" sz="2000" dirty="0" smtClean="0">
                <a:solidFill>
                  <a:srgbClr val="C00000"/>
                </a:solidFill>
              </a:rPr>
              <a:t>Ο </a:t>
            </a:r>
            <a:r>
              <a:rPr lang="en-US" sz="2000" dirty="0" smtClean="0">
                <a:solidFill>
                  <a:srgbClr val="C00000"/>
                </a:solidFill>
              </a:rPr>
              <a:t>Bent </a:t>
            </a:r>
            <a:r>
              <a:rPr lang="el-GR" sz="2000" dirty="0" smtClean="0">
                <a:solidFill>
                  <a:srgbClr val="C00000"/>
                </a:solidFill>
              </a:rPr>
              <a:t>τον ανέγνωσε ως κείμενο που εκφράζει τους πολιτισμικούς δεσμούς αρχαίας και νεότερης Ελλάδας.</a:t>
            </a:r>
          </a:p>
          <a:p>
            <a:pPr>
              <a:buNone/>
            </a:pPr>
            <a:r>
              <a:rPr lang="el-GR" sz="2000" dirty="0" smtClean="0">
                <a:solidFill>
                  <a:srgbClr val="C00000"/>
                </a:solidFill>
              </a:rPr>
              <a:t>Μορφωμένοι Έλληνες ως σκόπιμο πολιτικό ελιγμό του ορθόδοξου κλήρου του νησιού. Η εύρεση της εικόνας με την έναρξη του αγώνα των Ελλήνων και το χτίσιμο του ναού συμβολίζει την αναγέννηση του αρχαιοελληνικού και χριστιανικού παρελθόντος. Απευθύνονταν σε Δυτικούς και Έλληνες. Η εικόνα εκφράζει μια θεϊκά κυρωμένη ελληνικότητα, αποτελεί σύμβολο εθνικής ενότητας και εστία προσκυνήματος για ορθοδόξους εντός και εκτός Ελλάδας. (αλύτρωτοι, διασπορά) </a:t>
            </a:r>
          </a:p>
          <a:p>
            <a:pPr>
              <a:buNone/>
            </a:pPr>
            <a:r>
              <a:rPr lang="el-GR" sz="2000" dirty="0" smtClean="0">
                <a:solidFill>
                  <a:srgbClr val="C00000"/>
                </a:solidFill>
              </a:rPr>
              <a:t>Η εκκλησία ηγεμονεύει της ερμηνείας. Όμως η εξουσία της αμφισβητείται από την πολιτεία, τους πολιτικούς , τους προσκυνητές . Πηγή σύγκρουσης, πολλαπλότητας νοημάτων.</a:t>
            </a:r>
          </a:p>
          <a:p>
            <a:pPr>
              <a:buNone/>
            </a:pPr>
            <a:r>
              <a:rPr lang="el-GR" sz="2000" dirty="0" smtClean="0">
                <a:solidFill>
                  <a:srgbClr val="C00000"/>
                </a:solidFill>
              </a:rPr>
              <a:t>Οι εορτασμοί ευκαιρία συνένωσης εκκλησίας-πολιτείας. Ο πολιτικός λόγος κάνει χρήση θρησκευτικού συμβολισμού. Στρατιωτικός συμβολισμός.</a:t>
            </a:r>
          </a:p>
          <a:p>
            <a:pPr>
              <a:buNone/>
            </a:pPr>
            <a:endParaRPr lang="el-GR" sz="2000" dirty="0" smtClean="0">
              <a:solidFill>
                <a:srgbClr val="C00000"/>
              </a:solidFill>
            </a:endParaRPr>
          </a:p>
          <a:p>
            <a:pPr>
              <a:buNone/>
            </a:pPr>
            <a:endParaRPr lang="el-GR" sz="2000" dirty="0" smtClean="0">
              <a:solidFill>
                <a:srgbClr val="C00000"/>
              </a:solidFill>
            </a:endParaRPr>
          </a:p>
          <a:p>
            <a:pPr>
              <a:buNone/>
            </a:pP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Θαύματα και αναθήματα ως κείμενο</a:t>
            </a:r>
            <a:endParaRPr lang="el-GR" sz="2400" dirty="0"/>
          </a:p>
        </p:txBody>
      </p:sp>
      <p:sp>
        <p:nvSpPr>
          <p:cNvPr id="3" name="2 - Θέση περιεχομένου"/>
          <p:cNvSpPr>
            <a:spLocks noGrp="1"/>
          </p:cNvSpPr>
          <p:nvPr>
            <p:ph idx="1"/>
          </p:nvPr>
        </p:nvSpPr>
        <p:spPr/>
        <p:txBody>
          <a:bodyPr>
            <a:normAutofit fontScale="85000" lnSpcReduction="20000"/>
          </a:bodyPr>
          <a:lstStyle/>
          <a:p>
            <a:pPr>
              <a:buNone/>
            </a:pPr>
            <a:r>
              <a:rPr lang="el-GR" sz="2000" dirty="0" smtClean="0">
                <a:solidFill>
                  <a:srgbClr val="C00000"/>
                </a:solidFill>
              </a:rPr>
              <a:t>Τα </a:t>
            </a:r>
            <a:r>
              <a:rPr lang="el-GR" sz="2000" dirty="0" err="1" smtClean="0">
                <a:solidFill>
                  <a:srgbClr val="C00000"/>
                </a:solidFill>
              </a:rPr>
              <a:t>καραβόμορφα</a:t>
            </a:r>
            <a:r>
              <a:rPr lang="el-GR" sz="2000" dirty="0" smtClean="0">
                <a:solidFill>
                  <a:srgbClr val="C00000"/>
                </a:solidFill>
              </a:rPr>
              <a:t> τάματα αναπαριστούν τη σχέση Θεϊκής δύναμης-θάλασσας. Επικύρωση θεϊκής δύναμης, ορατή μαρτυρία ύπαρξης θαυμάτων.</a:t>
            </a:r>
          </a:p>
          <a:p>
            <a:pPr>
              <a:buNone/>
            </a:pPr>
            <a:r>
              <a:rPr lang="el-GR" sz="2000" dirty="0" smtClean="0">
                <a:solidFill>
                  <a:srgbClr val="C00000"/>
                </a:solidFill>
              </a:rPr>
              <a:t>Η διήγηση του θαύματος της διάσωσης άγγλου  υποπρόξενου κατά τη διάρκεια κατασκευής της Εκκλησίας δήλωση αναγνώρισης της νομιμότητας της Ελλάδας.</a:t>
            </a:r>
          </a:p>
          <a:p>
            <a:pPr>
              <a:buNone/>
            </a:pPr>
            <a:r>
              <a:rPr lang="el-GR" sz="2000" dirty="0" smtClean="0">
                <a:solidFill>
                  <a:srgbClr val="C00000"/>
                </a:solidFill>
              </a:rPr>
              <a:t>Για </a:t>
            </a:r>
            <a:r>
              <a:rPr lang="en-US" sz="2000" dirty="0" smtClean="0">
                <a:solidFill>
                  <a:srgbClr val="C00000"/>
                </a:solidFill>
              </a:rPr>
              <a:t> </a:t>
            </a:r>
            <a:r>
              <a:rPr lang="el-GR" sz="2000" dirty="0" smtClean="0">
                <a:solidFill>
                  <a:srgbClr val="C00000"/>
                </a:solidFill>
              </a:rPr>
              <a:t>τη </a:t>
            </a:r>
            <a:r>
              <a:rPr lang="en-US" sz="2000" dirty="0" smtClean="0">
                <a:solidFill>
                  <a:srgbClr val="C00000"/>
                </a:solidFill>
              </a:rPr>
              <a:t>Bremer </a:t>
            </a:r>
            <a:r>
              <a:rPr lang="el-GR" sz="2000" dirty="0" smtClean="0">
                <a:solidFill>
                  <a:srgbClr val="C00000"/>
                </a:solidFill>
              </a:rPr>
              <a:t>και άλλους ξένους η ελληνική ορθοδοξία είναι συγκινησιακή, δεν έχει τάξη και η αισθητική της αποκρουστική. Παραβιάζει  δυτικές αντιλήψεις για ατομική αξιοπρέπεια και σχέση με τα θεία, με χαώδεις τελετουργίες . </a:t>
            </a:r>
          </a:p>
          <a:p>
            <a:pPr>
              <a:buNone/>
            </a:pPr>
            <a:r>
              <a:rPr lang="el-GR" sz="2000" dirty="0" smtClean="0">
                <a:solidFill>
                  <a:srgbClr val="C00000"/>
                </a:solidFill>
              </a:rPr>
              <a:t>Η Ελλάδα βρίσκεται στις παρυφές της Ευρώπης (</a:t>
            </a:r>
            <a:r>
              <a:rPr lang="en-US" sz="2000" dirty="0" smtClean="0">
                <a:solidFill>
                  <a:srgbClr val="C00000"/>
                </a:solidFill>
              </a:rPr>
              <a:t>Herzfeld)</a:t>
            </a:r>
            <a:r>
              <a:rPr lang="el-GR" sz="2000" dirty="0" smtClean="0">
                <a:solidFill>
                  <a:srgbClr val="C00000"/>
                </a:solidFill>
              </a:rPr>
              <a:t>, με τον ανατολίτικο χαρακτήρα της. Δουλοπρεπής προσκύνηση και </a:t>
            </a:r>
            <a:r>
              <a:rPr lang="el-GR" sz="2000" dirty="0" err="1" smtClean="0">
                <a:solidFill>
                  <a:srgbClr val="C00000"/>
                </a:solidFill>
              </a:rPr>
              <a:t>τρεμώδης</a:t>
            </a:r>
            <a:r>
              <a:rPr lang="el-GR" sz="2000" dirty="0" smtClean="0">
                <a:solidFill>
                  <a:srgbClr val="C00000"/>
                </a:solidFill>
              </a:rPr>
              <a:t> φόβος μπροστά στο θείο .(</a:t>
            </a:r>
            <a:r>
              <a:rPr lang="en-US" sz="2000" dirty="0" smtClean="0">
                <a:solidFill>
                  <a:srgbClr val="C00000"/>
                </a:solidFill>
              </a:rPr>
              <a:t>Brown </a:t>
            </a:r>
            <a:r>
              <a:rPr lang="el-GR" sz="2000" dirty="0" smtClean="0">
                <a:solidFill>
                  <a:srgbClr val="C00000"/>
                </a:solidFill>
              </a:rPr>
              <a:t>)</a:t>
            </a:r>
          </a:p>
          <a:p>
            <a:pPr>
              <a:buNone/>
            </a:pPr>
            <a:r>
              <a:rPr lang="el-GR" sz="2000" dirty="0" smtClean="0">
                <a:solidFill>
                  <a:srgbClr val="C00000"/>
                </a:solidFill>
              </a:rPr>
              <a:t>Πολλοί Έλληνες χαρακτηρίζουν δεισιδαιμονίες ,αναχρονιστικά και ανάρμοστα όσα συμβαίνουν στην Τήνο.</a:t>
            </a:r>
          </a:p>
          <a:p>
            <a:pPr>
              <a:buNone/>
            </a:pPr>
            <a:r>
              <a:rPr lang="el-GR" sz="2000" dirty="0" smtClean="0">
                <a:solidFill>
                  <a:srgbClr val="C00000"/>
                </a:solidFill>
              </a:rPr>
              <a:t>Ως οργανισμός η Παναγία της Τήνου είναι πηγή αμφιθυμίας. Δεν επεκτείνεται όμως αυτή η αμφιθυμία στην εικόνα και την Παναγία.</a:t>
            </a:r>
            <a:endParaRPr lang="en-US" sz="2000" dirty="0" smtClean="0">
              <a:solidFill>
                <a:srgbClr val="C00000"/>
              </a:solidFill>
            </a:endParaRPr>
          </a:p>
          <a:p>
            <a:pPr>
              <a:buNone/>
            </a:pPr>
            <a:r>
              <a:rPr lang="el-GR" sz="2000" dirty="0" smtClean="0">
                <a:solidFill>
                  <a:srgbClr val="C00000"/>
                </a:solidFill>
              </a:rPr>
              <a:t>Το νόημα του </a:t>
            </a:r>
            <a:r>
              <a:rPr lang="el-GR" sz="2000" dirty="0" err="1" smtClean="0">
                <a:solidFill>
                  <a:srgbClr val="C00000"/>
                </a:solidFill>
              </a:rPr>
              <a:t>προσκυνηματικού</a:t>
            </a:r>
            <a:r>
              <a:rPr lang="el-GR" sz="2000" dirty="0" smtClean="0">
                <a:solidFill>
                  <a:srgbClr val="C00000"/>
                </a:solidFill>
              </a:rPr>
              <a:t> τόπου και οι τρόποι με τους οποίους αναπαριστά την ελληνικότητα ποικίλλουν και ανακύπτουν μέσα από μια </a:t>
            </a:r>
            <a:r>
              <a:rPr lang="el-GR" sz="2000" dirty="0" err="1" smtClean="0">
                <a:solidFill>
                  <a:srgbClr val="C00000"/>
                </a:solidFill>
              </a:rPr>
              <a:t>διαλλεκτική</a:t>
            </a:r>
            <a:r>
              <a:rPr lang="el-GR" sz="2000" dirty="0" smtClean="0">
                <a:solidFill>
                  <a:srgbClr val="C00000"/>
                </a:solidFill>
              </a:rPr>
              <a:t> ανάμεσα στο μέσα και το έξω, πολιτικά συγκυριακή, ιστορικά  κατασκευασμένη και στρατηγικά χειραγωγημένη.</a:t>
            </a:r>
            <a:endParaRPr lang="el-GR" sz="2000" dirty="0">
              <a:solidFill>
                <a:srgbClr val="C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638"/>
            <a:ext cx="7498080" cy="706090"/>
          </a:xfrm>
        </p:spPr>
        <p:txBody>
          <a:bodyPr>
            <a:normAutofit/>
          </a:bodyPr>
          <a:lstStyle/>
          <a:p>
            <a:r>
              <a:rPr lang="el-GR" sz="2400" dirty="0" smtClean="0"/>
              <a:t>Τα τάματα </a:t>
            </a:r>
            <a:endParaRPr lang="el-GR" sz="2400" dirty="0"/>
          </a:p>
        </p:txBody>
      </p:sp>
      <p:sp>
        <p:nvSpPr>
          <p:cNvPr id="3" name="2 - Θέση περιεχομένου"/>
          <p:cNvSpPr>
            <a:spLocks noGrp="1"/>
          </p:cNvSpPr>
          <p:nvPr>
            <p:ph idx="1"/>
          </p:nvPr>
        </p:nvSpPr>
        <p:spPr>
          <a:xfrm>
            <a:off x="1435608" y="980728"/>
            <a:ext cx="7498080" cy="5616624"/>
          </a:xfrm>
        </p:spPr>
        <p:txBody>
          <a:bodyPr>
            <a:normAutofit fontScale="25000" lnSpcReduction="20000"/>
          </a:bodyPr>
          <a:lstStyle/>
          <a:p>
            <a:pPr>
              <a:buNone/>
            </a:pPr>
            <a:r>
              <a:rPr lang="el-GR" sz="8000" dirty="0" smtClean="0">
                <a:solidFill>
                  <a:srgbClr val="C00000"/>
                </a:solidFill>
              </a:rPr>
              <a:t>Στο προσκυνητάρι της Αγίας Εικόνας και στον ναό της Ευαγγελίστριας της Τήνου βρίσκονται από τον βαπτιστικό σταυρό του Κωνσταντίνου </a:t>
            </a:r>
            <a:r>
              <a:rPr lang="el-GR" sz="8000" dirty="0" err="1" smtClean="0">
                <a:solidFill>
                  <a:srgbClr val="C00000"/>
                </a:solidFill>
              </a:rPr>
              <a:t>Γλύξμπουργκ</a:t>
            </a:r>
            <a:r>
              <a:rPr lang="el-GR" sz="8000" dirty="0" smtClean="0">
                <a:solidFill>
                  <a:srgbClr val="C00000"/>
                </a:solidFill>
              </a:rPr>
              <a:t> και της γυναίκας του Άννας Μαρίας, την επίχρυση εικόνα ρωσικής τεχνοτροπίας του Κωνσταντίνου Μητσοτάκη (την είχε τάξει όταν συνελήφθη επί χούντας και εκπλήρωσε το τάμα του όταν αποφυλακίστηκε), μέχρι και ένα χρυσό μετάλλιο του Πύρρου Δήμα από Μεσογειακούς αγώνες. Και αν τα αναθήματα κάποιων «διάσημων» πιστών έχουν την τιμή να συνοδεύουν το εικόνισμα της Μεγαλόχαρης σε βάθος χρόνου, τι γίνεται με τα αναρίθμητα τάματα του ανώνυμου πλήθους των πιστών που συρρέουν κάθε χρόνο στην Τήνο;</a:t>
            </a:r>
            <a:br>
              <a:rPr lang="el-GR" sz="8000" dirty="0" smtClean="0">
                <a:solidFill>
                  <a:srgbClr val="C00000"/>
                </a:solidFill>
              </a:rPr>
            </a:br>
            <a:r>
              <a:rPr lang="el-GR" sz="8000" dirty="0" smtClean="0">
                <a:solidFill>
                  <a:srgbClr val="C00000"/>
                </a:solidFill>
              </a:rPr>
              <a:t>Ελάχιστοι πιστοί γνωρίζουν πως τα αναθήματα που αφιερώνουν με ευλάβεια και προσδοκία στη θαυματουργή εικόνα για ελάχιστο χρονικό διάστημα παραμένουν κοντά στην Παναγία καθώς πολύ σύντομα καταλήγουν σε χυτήρια πολύτιμων μετάλλων της Αθήνας και στη συνέχεια καταγράφονται ως περιουσιακά στοιχεία στο «καθολικό βιβλίο τιμαλφών του Λογιστηρίου» που διατηρεί το Ίδρυμα της Ευαγγελιστρίας. Τα έσοδα από τα τάματα και τις δωρεές των πιστών στο παγκάρι εξακολουθούν να θεωρούνται ιδιαίτερα υψηλά, καθώς κινούνται σταθερά μεταξύ 5 και 8 εκατομμυρίων ευρώ τον χρόνο.  (εφημερίδα Αυγή)</a:t>
            </a:r>
            <a:endParaRPr lang="el-GR" sz="8000" b="1" dirty="0" smtClean="0">
              <a:solidFill>
                <a:srgbClr val="C00000"/>
              </a:solidFill>
            </a:endParaRPr>
          </a:p>
          <a:p>
            <a:pPr>
              <a:buNone/>
            </a:pPr>
            <a:endParaRPr lang="el-GR" sz="8000" b="1" dirty="0" smtClean="0">
              <a:solidFill>
                <a:srgbClr val="C00000"/>
              </a:solidFill>
            </a:endParaRPr>
          </a:p>
          <a:p>
            <a:pPr>
              <a:buNone/>
            </a:pPr>
            <a:endParaRPr lang="el-GR" sz="8000" b="1" dirty="0" smtClean="0"/>
          </a:p>
          <a:p>
            <a:pPr>
              <a:buNone/>
            </a:pPr>
            <a:endParaRPr lang="el-GR" sz="8000" dirty="0" smtClean="0"/>
          </a:p>
          <a:p>
            <a:pPr>
              <a:buNone/>
            </a:pPr>
            <a:r>
              <a:rPr lang="el-GR" sz="2000" dirty="0" smtClean="0"/>
              <a:t/>
            </a:r>
            <a:br>
              <a:rPr lang="el-GR" sz="2000" dirty="0" smtClean="0"/>
            </a:br>
            <a:r>
              <a:rPr lang="el-GR" sz="2000" dirty="0" smtClean="0"/>
              <a:t> </a:t>
            </a:r>
            <a:r>
              <a:rPr lang="el-GR" sz="2000" dirty="0" smtClean="0">
                <a:solidFill>
                  <a:srgbClr val="C00000"/>
                </a:solidFill>
              </a:rPr>
              <a:t/>
            </a:r>
            <a:br>
              <a:rPr lang="el-GR" sz="2000" dirty="0" smtClean="0">
                <a:solidFill>
                  <a:srgbClr val="C00000"/>
                </a:solidFill>
              </a:rPr>
            </a:br>
            <a:endParaRPr lang="el-GR" sz="2000" dirty="0">
              <a:solidFill>
                <a:srgbClr val="C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638"/>
            <a:ext cx="7498080" cy="2074242"/>
          </a:xfrm>
        </p:spPr>
        <p:txBody>
          <a:bodyPr/>
          <a:lstStyle/>
          <a:p>
            <a:endParaRPr lang="el-GR" dirty="0"/>
          </a:p>
        </p:txBody>
      </p:sp>
      <p:pic>
        <p:nvPicPr>
          <p:cNvPr id="49154" name="Picture 2" descr="C:\Users\Makis\Desktop\ImageHandler2.jpg"/>
          <p:cNvPicPr>
            <a:picLocks noGrp="1" noChangeAspect="1" noChangeArrowheads="1"/>
          </p:cNvPicPr>
          <p:nvPr>
            <p:ph idx="1"/>
          </p:nvPr>
        </p:nvPicPr>
        <p:blipFill>
          <a:blip r:embed="rId2" cstate="print"/>
          <a:srcRect/>
          <a:stretch>
            <a:fillRect/>
          </a:stretch>
        </p:blipFill>
        <p:spPr bwMode="auto">
          <a:xfrm>
            <a:off x="1547664" y="3645024"/>
            <a:ext cx="7353300" cy="3024335"/>
          </a:xfrm>
          <a:prstGeom prst="rect">
            <a:avLst/>
          </a:prstGeom>
          <a:noFill/>
        </p:spPr>
      </p:pic>
      <p:pic>
        <p:nvPicPr>
          <p:cNvPr id="49155" name="Picture 3" descr="C:\Users\Makis\Desktop\e.jpg"/>
          <p:cNvPicPr>
            <a:picLocks noChangeAspect="1" noChangeArrowheads="1"/>
          </p:cNvPicPr>
          <p:nvPr/>
        </p:nvPicPr>
        <p:blipFill>
          <a:blip r:embed="rId3" cstate="print"/>
          <a:srcRect/>
          <a:stretch>
            <a:fillRect/>
          </a:stretch>
        </p:blipFill>
        <p:spPr bwMode="auto">
          <a:xfrm>
            <a:off x="899592" y="0"/>
            <a:ext cx="7964424" cy="36576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771800" y="274638"/>
            <a:ext cx="6161888" cy="1143000"/>
          </a:xfrm>
        </p:spPr>
        <p:txBody>
          <a:bodyPr>
            <a:normAutofit/>
          </a:bodyPr>
          <a:lstStyle/>
          <a:p>
            <a:r>
              <a:rPr lang="el-GR" sz="2400" dirty="0" smtClean="0"/>
              <a:t>Τάματα</a:t>
            </a:r>
            <a:endParaRPr lang="el-GR" sz="2400" dirty="0"/>
          </a:p>
        </p:txBody>
      </p:sp>
      <p:pic>
        <p:nvPicPr>
          <p:cNvPr id="29697" name="Picture 1" descr="C:\Users\Makis\Desktop\tama1.jpg"/>
          <p:cNvPicPr>
            <a:picLocks noChangeAspect="1" noChangeArrowheads="1"/>
          </p:cNvPicPr>
          <p:nvPr/>
        </p:nvPicPr>
        <p:blipFill>
          <a:blip r:embed="rId3" cstate="print"/>
          <a:srcRect/>
          <a:stretch>
            <a:fillRect/>
          </a:stretch>
        </p:blipFill>
        <p:spPr bwMode="auto">
          <a:xfrm>
            <a:off x="395536" y="692696"/>
            <a:ext cx="2349500" cy="3060700"/>
          </a:xfrm>
          <a:prstGeom prst="rect">
            <a:avLst/>
          </a:prstGeom>
          <a:noFill/>
        </p:spPr>
      </p:pic>
      <p:pic>
        <p:nvPicPr>
          <p:cNvPr id="15361" name="Picture 1" descr="C:\Users\Makis\Desktop\tamata-1-730x411.jpg"/>
          <p:cNvPicPr>
            <a:picLocks noChangeAspect="1" noChangeArrowheads="1"/>
          </p:cNvPicPr>
          <p:nvPr/>
        </p:nvPicPr>
        <p:blipFill>
          <a:blip r:embed="rId4" cstate="print"/>
          <a:srcRect/>
          <a:stretch>
            <a:fillRect/>
          </a:stretch>
        </p:blipFill>
        <p:spPr bwMode="auto">
          <a:xfrm>
            <a:off x="2190750" y="2636912"/>
            <a:ext cx="6953250" cy="3914775"/>
          </a:xfrm>
          <a:prstGeom prst="rect">
            <a:avLst/>
          </a:prstGeom>
          <a:noFill/>
        </p:spPr>
      </p:pic>
      <p:sp>
        <p:nvSpPr>
          <p:cNvPr id="7" name="6 - Θέση περιεχομένου"/>
          <p:cNvSpPr>
            <a:spLocks noGrp="1"/>
          </p:cNvSpPr>
          <p:nvPr>
            <p:ph idx="1"/>
          </p:nvPr>
        </p:nvSpPr>
        <p:spPr>
          <a:xfrm>
            <a:off x="2195736" y="1340768"/>
            <a:ext cx="7498080" cy="6597352"/>
          </a:xfrm>
        </p:spPr>
        <p:txBody>
          <a:bodyPr/>
          <a:lstStyle/>
          <a:p>
            <a:pPr>
              <a:buNone/>
            </a:pPr>
            <a:r>
              <a:rPr lang="el-GR" dirty="0" smtClean="0"/>
              <a:t>  Η ασημένια πορτοκαλιά με τα χρυσά πορτοκάλια</a:t>
            </a:r>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188640"/>
            <a:ext cx="7498080" cy="360040"/>
          </a:xfrm>
        </p:spPr>
        <p:txBody>
          <a:bodyPr>
            <a:normAutofit fontScale="90000"/>
          </a:bodyPr>
          <a:lstStyle/>
          <a:p>
            <a:r>
              <a:rPr lang="el-GR" sz="2400" dirty="0" smtClean="0"/>
              <a:t>11</a:t>
            </a:r>
            <a:r>
              <a:rPr lang="el-GR" sz="2400" baseline="30000" dirty="0" smtClean="0"/>
              <a:t>ο</a:t>
            </a:r>
            <a:r>
              <a:rPr lang="el-GR" sz="2400" dirty="0" smtClean="0"/>
              <a:t> </a:t>
            </a:r>
            <a:r>
              <a:rPr lang="el-GR" sz="2400" dirty="0" err="1" smtClean="0"/>
              <a:t>κεφ.Η</a:t>
            </a:r>
            <a:r>
              <a:rPr lang="el-GR" sz="2400" dirty="0" smtClean="0"/>
              <a:t> Παρθένος Μαρία και η πολιτική κοινότητα</a:t>
            </a:r>
            <a:endParaRPr lang="el-GR" sz="2400" dirty="0"/>
          </a:p>
        </p:txBody>
      </p:sp>
      <p:sp>
        <p:nvSpPr>
          <p:cNvPr id="3" name="2 - Θέση περιεχομένου"/>
          <p:cNvSpPr>
            <a:spLocks noGrp="1"/>
          </p:cNvSpPr>
          <p:nvPr>
            <p:ph idx="1"/>
          </p:nvPr>
        </p:nvSpPr>
        <p:spPr>
          <a:xfrm>
            <a:off x="1435608" y="548680"/>
            <a:ext cx="7498080" cy="5699720"/>
          </a:xfrm>
        </p:spPr>
        <p:txBody>
          <a:bodyPr>
            <a:normAutofit/>
          </a:bodyPr>
          <a:lstStyle/>
          <a:p>
            <a:pPr>
              <a:buNone/>
            </a:pPr>
            <a:r>
              <a:rPr lang="en-US" sz="2000" dirty="0" smtClean="0">
                <a:solidFill>
                  <a:srgbClr val="C00000"/>
                </a:solidFill>
              </a:rPr>
              <a:t>H </a:t>
            </a:r>
            <a:r>
              <a:rPr lang="el-GR" sz="2000" dirty="0" smtClean="0">
                <a:solidFill>
                  <a:srgbClr val="C00000"/>
                </a:solidFill>
              </a:rPr>
              <a:t>εκκλησία χρησιμοποιεί την Παναγία υπέρ μιας συντηρητικής πολιτικής γραμμής, κατά του νεωτερισμού και του ορθολογισμού. </a:t>
            </a:r>
          </a:p>
          <a:p>
            <a:pPr>
              <a:buNone/>
            </a:pPr>
            <a:r>
              <a:rPr lang="el-GR" sz="2000" dirty="0" smtClean="0">
                <a:solidFill>
                  <a:srgbClr val="C00000"/>
                </a:solidFill>
              </a:rPr>
              <a:t>Θέτοντας ένα ανέφικτο ιδανικό , οδηγεί την πιστή σε μια θέση </a:t>
            </a:r>
            <a:r>
              <a:rPr lang="el-GR" sz="2000" dirty="0" err="1" smtClean="0">
                <a:solidFill>
                  <a:srgbClr val="C00000"/>
                </a:solidFill>
              </a:rPr>
              <a:t>ανα</a:t>
            </a:r>
            <a:r>
              <a:rPr lang="en-US" sz="2000" dirty="0" smtClean="0">
                <a:solidFill>
                  <a:srgbClr val="C00000"/>
                </a:solidFill>
              </a:rPr>
              <a:t>-</a:t>
            </a:r>
            <a:r>
              <a:rPr lang="el-GR" sz="2000" dirty="0" smtClean="0">
                <a:solidFill>
                  <a:srgbClr val="C00000"/>
                </a:solidFill>
              </a:rPr>
              <a:t>γνωρισμένου και μάταιου πόθου και κατωτερότητας.</a:t>
            </a:r>
            <a:r>
              <a:rPr lang="en-US" sz="2000" dirty="0" smtClean="0">
                <a:solidFill>
                  <a:srgbClr val="C00000"/>
                </a:solidFill>
              </a:rPr>
              <a:t> </a:t>
            </a:r>
            <a:r>
              <a:rPr lang="el-GR" sz="2000" dirty="0" smtClean="0">
                <a:solidFill>
                  <a:srgbClr val="C00000"/>
                </a:solidFill>
              </a:rPr>
              <a:t>(</a:t>
            </a:r>
            <a:r>
              <a:rPr lang="en-US" sz="2000" dirty="0" smtClean="0">
                <a:solidFill>
                  <a:srgbClr val="C00000"/>
                </a:solidFill>
              </a:rPr>
              <a:t>Warner)</a:t>
            </a:r>
          </a:p>
          <a:p>
            <a:pPr>
              <a:buNone/>
            </a:pPr>
            <a:r>
              <a:rPr lang="el-GR" sz="2000" dirty="0" smtClean="0">
                <a:solidFill>
                  <a:srgbClr val="C00000"/>
                </a:solidFill>
              </a:rPr>
              <a:t>Ελληνίδα ομόφυλη φίλη. Έκκληση για βοήθεια στα προβλήματα.</a:t>
            </a:r>
          </a:p>
          <a:p>
            <a:pPr>
              <a:buNone/>
            </a:pPr>
            <a:r>
              <a:rPr lang="el-GR" sz="2000" dirty="0" smtClean="0">
                <a:solidFill>
                  <a:srgbClr val="C00000"/>
                </a:solidFill>
              </a:rPr>
              <a:t>Το αντίβαρο της αμαρτωλής μορφής της Εύας (</a:t>
            </a:r>
            <a:r>
              <a:rPr lang="en-US" sz="2000" dirty="0" err="1" smtClean="0">
                <a:solidFill>
                  <a:srgbClr val="C00000"/>
                </a:solidFill>
              </a:rPr>
              <a:t>Boulay</a:t>
            </a:r>
            <a:r>
              <a:rPr lang="en-US" sz="2000" dirty="0" smtClean="0">
                <a:solidFill>
                  <a:srgbClr val="C00000"/>
                </a:solidFill>
              </a:rPr>
              <a:t>)</a:t>
            </a:r>
            <a:r>
              <a:rPr lang="el-GR" sz="2000" dirty="0" smtClean="0">
                <a:solidFill>
                  <a:srgbClr val="C00000"/>
                </a:solidFill>
              </a:rPr>
              <a:t>.</a:t>
            </a:r>
          </a:p>
          <a:p>
            <a:pPr>
              <a:buNone/>
            </a:pPr>
            <a:r>
              <a:rPr lang="el-GR" sz="2000" dirty="0" smtClean="0">
                <a:solidFill>
                  <a:srgbClr val="C00000"/>
                </a:solidFill>
              </a:rPr>
              <a:t> Αποτέλεσμα εξιδανίκευσης ερωτικού πόθου γιου προς μητέρα.</a:t>
            </a:r>
          </a:p>
          <a:p>
            <a:pPr>
              <a:buNone/>
            </a:pPr>
            <a:r>
              <a:rPr lang="el-GR" sz="2000" dirty="0" smtClean="0">
                <a:solidFill>
                  <a:srgbClr val="C00000"/>
                </a:solidFill>
              </a:rPr>
              <a:t>Οι γυναίκες μέσω της ταύτισης με την Παναγία βιώνουν την </a:t>
            </a:r>
            <a:r>
              <a:rPr lang="el-GR" sz="2000" dirty="0" err="1" smtClean="0">
                <a:solidFill>
                  <a:srgbClr val="C00000"/>
                </a:solidFill>
              </a:rPr>
              <a:t>εκπλή</a:t>
            </a:r>
            <a:r>
              <a:rPr lang="el-GR" sz="2000" dirty="0" smtClean="0">
                <a:solidFill>
                  <a:srgbClr val="C00000"/>
                </a:solidFill>
              </a:rPr>
              <a:t>-</a:t>
            </a:r>
            <a:r>
              <a:rPr lang="el-GR" sz="2000" dirty="0" err="1" smtClean="0">
                <a:solidFill>
                  <a:srgbClr val="C00000"/>
                </a:solidFill>
              </a:rPr>
              <a:t>ρωση</a:t>
            </a:r>
            <a:r>
              <a:rPr lang="el-GR" sz="2000" dirty="0" smtClean="0">
                <a:solidFill>
                  <a:srgbClr val="C00000"/>
                </a:solidFill>
              </a:rPr>
              <a:t> του πόθου για ερωτική επαφή και τεκνοποιία με πατέρα.</a:t>
            </a:r>
          </a:p>
          <a:p>
            <a:pPr>
              <a:buNone/>
            </a:pPr>
            <a:r>
              <a:rPr lang="el-GR" sz="2000" dirty="0" smtClean="0">
                <a:solidFill>
                  <a:srgbClr val="C00000"/>
                </a:solidFill>
              </a:rPr>
              <a:t>Στο εκκλησιαστικό δόγμα έχει παρουσιαστεί ως αιώνια και </a:t>
            </a:r>
            <a:r>
              <a:rPr lang="el-GR" sz="2000" dirty="0" err="1" smtClean="0">
                <a:solidFill>
                  <a:srgbClr val="C00000"/>
                </a:solidFill>
              </a:rPr>
              <a:t>αμετά</a:t>
            </a:r>
            <a:r>
              <a:rPr lang="el-GR" sz="2000" dirty="0" smtClean="0">
                <a:solidFill>
                  <a:srgbClr val="C00000"/>
                </a:solidFill>
              </a:rPr>
              <a:t>-</a:t>
            </a:r>
            <a:r>
              <a:rPr lang="el-GR" sz="2000" dirty="0" err="1" smtClean="0">
                <a:solidFill>
                  <a:srgbClr val="C00000"/>
                </a:solidFill>
              </a:rPr>
              <a:t>βλητη</a:t>
            </a:r>
            <a:r>
              <a:rPr lang="el-GR" sz="2000" dirty="0" smtClean="0">
                <a:solidFill>
                  <a:srgbClr val="C00000"/>
                </a:solidFill>
              </a:rPr>
              <a:t>. Το αρχέτυπο της Μεγάλης Μητέρας (</a:t>
            </a:r>
            <a:r>
              <a:rPr lang="el-GR" sz="2000" dirty="0" err="1" smtClean="0">
                <a:solidFill>
                  <a:srgbClr val="C00000"/>
                </a:solidFill>
              </a:rPr>
              <a:t>Γιούνγκ</a:t>
            </a:r>
            <a:r>
              <a:rPr lang="el-GR" sz="2000" dirty="0" smtClean="0">
                <a:solidFill>
                  <a:srgbClr val="C00000"/>
                </a:solidFill>
              </a:rPr>
              <a:t>)</a:t>
            </a:r>
          </a:p>
          <a:p>
            <a:pPr>
              <a:buNone/>
            </a:pPr>
            <a:r>
              <a:rPr lang="el-GR" sz="2000" dirty="0" smtClean="0">
                <a:solidFill>
                  <a:srgbClr val="C00000"/>
                </a:solidFill>
              </a:rPr>
              <a:t>Δεν δέσποζε στον πρώιμο χριστιανισμό. Ο εορτασμός 15 Αυγού-στου ξεκίνησε 7</a:t>
            </a:r>
            <a:r>
              <a:rPr lang="el-GR" sz="2000" baseline="30000" dirty="0" smtClean="0">
                <a:solidFill>
                  <a:srgbClr val="C00000"/>
                </a:solidFill>
              </a:rPr>
              <a:t>ο</a:t>
            </a:r>
            <a:r>
              <a:rPr lang="el-GR" sz="2000" dirty="0" smtClean="0">
                <a:solidFill>
                  <a:srgbClr val="C00000"/>
                </a:solidFill>
              </a:rPr>
              <a:t> αι. Η Καθολική Εκκλησία κατά την </a:t>
            </a:r>
            <a:r>
              <a:rPr lang="el-GR" sz="2000" dirty="0" err="1" smtClean="0">
                <a:solidFill>
                  <a:srgbClr val="C00000"/>
                </a:solidFill>
              </a:rPr>
              <a:t>Αντιμεταρ</a:t>
            </a:r>
            <a:r>
              <a:rPr lang="el-GR" sz="2000" dirty="0" smtClean="0">
                <a:solidFill>
                  <a:srgbClr val="C00000"/>
                </a:solidFill>
              </a:rPr>
              <a:t>-ρύθμιση της έδωσε εξέχουσα θέση.1854 Δόγμα </a:t>
            </a:r>
            <a:r>
              <a:rPr lang="el-GR" sz="2000" dirty="0" err="1" smtClean="0">
                <a:solidFill>
                  <a:srgbClr val="C00000"/>
                </a:solidFill>
              </a:rPr>
              <a:t>Αμώμου</a:t>
            </a:r>
            <a:r>
              <a:rPr lang="el-GR" sz="2000" dirty="0" smtClean="0">
                <a:solidFill>
                  <a:srgbClr val="C00000"/>
                </a:solidFill>
              </a:rPr>
              <a:t> </a:t>
            </a:r>
            <a:r>
              <a:rPr lang="el-GR" sz="2000" dirty="0" err="1" smtClean="0">
                <a:solidFill>
                  <a:srgbClr val="C00000"/>
                </a:solidFill>
              </a:rPr>
              <a:t>Συλ</a:t>
            </a:r>
            <a:r>
              <a:rPr lang="el-GR" sz="2000" dirty="0" smtClean="0">
                <a:solidFill>
                  <a:srgbClr val="C00000"/>
                </a:solidFill>
              </a:rPr>
              <a:t>-λήψεως. Εμφανίσεις της τον επόμενο αιώνα.</a:t>
            </a:r>
            <a:endParaRPr lang="el-GR" sz="2000" dirty="0">
              <a:solidFill>
                <a:srgbClr val="C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638"/>
            <a:ext cx="7498080" cy="706090"/>
          </a:xfrm>
        </p:spPr>
        <p:txBody>
          <a:bodyPr>
            <a:normAutofit/>
          </a:bodyPr>
          <a:lstStyle/>
          <a:p>
            <a:r>
              <a:rPr lang="el-GR" sz="2400" dirty="0" smtClean="0"/>
              <a:t>Η Παναγία στο ορθόδοξο πλαίσιο</a:t>
            </a:r>
            <a:endParaRPr lang="el-GR" sz="2400" dirty="0"/>
          </a:p>
        </p:txBody>
      </p:sp>
      <p:sp>
        <p:nvSpPr>
          <p:cNvPr id="3" name="2 - Θέση περιεχομένου"/>
          <p:cNvSpPr>
            <a:spLocks noGrp="1"/>
          </p:cNvSpPr>
          <p:nvPr>
            <p:ph idx="1"/>
          </p:nvPr>
        </p:nvSpPr>
        <p:spPr>
          <a:xfrm>
            <a:off x="1435608" y="980728"/>
            <a:ext cx="7498080" cy="5544616"/>
          </a:xfrm>
        </p:spPr>
        <p:txBody>
          <a:bodyPr>
            <a:normAutofit lnSpcReduction="10000"/>
          </a:bodyPr>
          <a:lstStyle/>
          <a:p>
            <a:pPr>
              <a:buNone/>
            </a:pPr>
            <a:r>
              <a:rPr lang="el-GR" sz="2000" dirty="0" err="1" smtClean="0">
                <a:solidFill>
                  <a:srgbClr val="C00000"/>
                </a:solidFill>
              </a:rPr>
              <a:t>Υπεραγία</a:t>
            </a:r>
            <a:r>
              <a:rPr lang="el-GR" sz="2000" dirty="0" smtClean="0">
                <a:solidFill>
                  <a:srgbClr val="C00000"/>
                </a:solidFill>
              </a:rPr>
              <a:t> .Συμβολίζει κυριαρχία σε όλους τους Αγίους. Θεοτόκος .  Κατά τον </a:t>
            </a:r>
            <a:r>
              <a:rPr lang="en-US" sz="2000" dirty="0" err="1" smtClean="0">
                <a:solidFill>
                  <a:srgbClr val="C00000"/>
                </a:solidFill>
              </a:rPr>
              <a:t>Caroll</a:t>
            </a:r>
            <a:r>
              <a:rPr lang="en-US" sz="2000" dirty="0" smtClean="0">
                <a:solidFill>
                  <a:srgbClr val="C00000"/>
                </a:solidFill>
              </a:rPr>
              <a:t> </a:t>
            </a:r>
            <a:r>
              <a:rPr lang="el-GR" sz="2000" dirty="0" smtClean="0">
                <a:solidFill>
                  <a:srgbClr val="C00000"/>
                </a:solidFill>
              </a:rPr>
              <a:t>πρόκειται για </a:t>
            </a:r>
            <a:r>
              <a:rPr lang="el-GR" sz="2000" dirty="0" err="1" smtClean="0">
                <a:solidFill>
                  <a:srgbClr val="C00000"/>
                </a:solidFill>
              </a:rPr>
              <a:t>χριστοκεντρική</a:t>
            </a:r>
            <a:r>
              <a:rPr lang="el-GR" sz="2000" dirty="0" smtClean="0">
                <a:solidFill>
                  <a:srgbClr val="C00000"/>
                </a:solidFill>
              </a:rPr>
              <a:t> θρησκεία.</a:t>
            </a:r>
          </a:p>
          <a:p>
            <a:pPr>
              <a:buNone/>
            </a:pPr>
            <a:r>
              <a:rPr lang="el-GR" sz="2000" dirty="0" smtClean="0">
                <a:solidFill>
                  <a:srgbClr val="C00000"/>
                </a:solidFill>
              </a:rPr>
              <a:t>7</a:t>
            </a:r>
            <a:r>
              <a:rPr lang="el-GR" sz="2000" baseline="30000" dirty="0" smtClean="0">
                <a:solidFill>
                  <a:srgbClr val="C00000"/>
                </a:solidFill>
              </a:rPr>
              <a:t>ο</a:t>
            </a:r>
            <a:r>
              <a:rPr lang="el-GR" sz="2000" dirty="0" smtClean="0">
                <a:solidFill>
                  <a:srgbClr val="C00000"/>
                </a:solidFill>
              </a:rPr>
              <a:t> αι. η λατρεία εικόνων και λειψάνων προωθεί λατρεία Παναγίας και μετά την Εικονομαχία η αφοσίωση στην Παναγία ουσιαστικό στοιχείο πίστης. Στην Τήνο 1822 εμφανίζεται. Στην Ελλάδα η λατρεία της τέλη 19</a:t>
            </a:r>
            <a:r>
              <a:rPr lang="el-GR" sz="2000" baseline="30000" dirty="0" smtClean="0">
                <a:solidFill>
                  <a:srgbClr val="C00000"/>
                </a:solidFill>
              </a:rPr>
              <a:t>ου</a:t>
            </a:r>
            <a:r>
              <a:rPr lang="el-GR" sz="2000" dirty="0" smtClean="0">
                <a:solidFill>
                  <a:srgbClr val="C00000"/>
                </a:solidFill>
              </a:rPr>
              <a:t> αι. ενισχύεται.</a:t>
            </a:r>
          </a:p>
          <a:p>
            <a:pPr>
              <a:buNone/>
            </a:pPr>
            <a:r>
              <a:rPr lang="el-GR" sz="2000" dirty="0" smtClean="0">
                <a:solidFill>
                  <a:srgbClr val="C00000"/>
                </a:solidFill>
              </a:rPr>
              <a:t>Δεν είναι μόνο μεσάζοντας και πηγή αρωγής .Είναι υπέρμαχος της Εκκλησίας, της ορθόδοξης θρησκείας και των ορθόδοξων εθνών και κοινοτήτων. Τιμωρεί απίστους και εχθρούς. Δυνατή, </a:t>
            </a:r>
            <a:r>
              <a:rPr lang="el-GR" sz="2000" dirty="0" err="1" smtClean="0">
                <a:solidFill>
                  <a:srgbClr val="C00000"/>
                </a:solidFill>
              </a:rPr>
              <a:t>δραστή</a:t>
            </a:r>
            <a:r>
              <a:rPr lang="el-GR" sz="2000" dirty="0" smtClean="0">
                <a:solidFill>
                  <a:srgbClr val="C00000"/>
                </a:solidFill>
              </a:rPr>
              <a:t>-ρια , ανεξάρτητη.</a:t>
            </a:r>
          </a:p>
          <a:p>
            <a:pPr>
              <a:buNone/>
            </a:pPr>
            <a:r>
              <a:rPr lang="el-GR" sz="2000" dirty="0" smtClean="0">
                <a:solidFill>
                  <a:srgbClr val="C00000"/>
                </a:solidFill>
              </a:rPr>
              <a:t>Στην Ορθοδοξία φανερώνεται μέσα από εικόνες που κάνουν </a:t>
            </a:r>
            <a:r>
              <a:rPr lang="el-GR" sz="2000" dirty="0" err="1" smtClean="0">
                <a:solidFill>
                  <a:srgbClr val="C00000"/>
                </a:solidFill>
              </a:rPr>
              <a:t>θαύ</a:t>
            </a:r>
            <a:r>
              <a:rPr lang="el-GR" sz="2000" dirty="0" smtClean="0">
                <a:solidFill>
                  <a:srgbClr val="C00000"/>
                </a:solidFill>
              </a:rPr>
              <a:t>-</a:t>
            </a:r>
            <a:r>
              <a:rPr lang="el-GR" sz="2000" dirty="0" err="1" smtClean="0">
                <a:solidFill>
                  <a:srgbClr val="C00000"/>
                </a:solidFill>
              </a:rPr>
              <a:t>ματα</a:t>
            </a:r>
            <a:r>
              <a:rPr lang="el-GR" sz="2000" dirty="0" smtClean="0">
                <a:solidFill>
                  <a:srgbClr val="C00000"/>
                </a:solidFill>
              </a:rPr>
              <a:t>.</a:t>
            </a:r>
          </a:p>
          <a:p>
            <a:pPr>
              <a:buNone/>
            </a:pPr>
            <a:r>
              <a:rPr lang="el-GR" sz="2000" dirty="0" smtClean="0">
                <a:solidFill>
                  <a:srgbClr val="C00000"/>
                </a:solidFill>
              </a:rPr>
              <a:t>Η φύση της αποκαλύπτεται στον τρόπο και τις καταστάσεις που την επικαλούνται. Στρατευμένη Παναγία. Στο  Β΄ Παγκόσμιο αποκτά  πολιτική διάσταση. Σταυροφόρος κατά των κομμουνιστών </a:t>
            </a:r>
          </a:p>
          <a:p>
            <a:pPr>
              <a:buNone/>
            </a:pPr>
            <a:r>
              <a:rPr lang="el-GR" sz="2000" dirty="0" smtClean="0">
                <a:solidFill>
                  <a:srgbClr val="C00000"/>
                </a:solidFill>
              </a:rPr>
              <a:t>Η Τήνος έπαιξε το δικό της ρόλο στον πόλεμο  Η ημέρα της Αναλήψεως της Θεοτόκου ,μεγαλύτερη γιορτή  της Τήνου, ορίστηκε ημέρα των Ενόπλων Δυνάμεων.</a:t>
            </a:r>
            <a:endParaRPr lang="el-GR" sz="2000" dirty="0">
              <a:solidFill>
                <a:srgbClr val="C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638"/>
            <a:ext cx="7498080" cy="2290266"/>
          </a:xfrm>
        </p:spPr>
        <p:txBody>
          <a:bodyPr/>
          <a:lstStyle/>
          <a:p>
            <a:r>
              <a:rPr lang="el-GR" sz="2000" dirty="0" smtClean="0"/>
              <a:t>Πόλεμος </a:t>
            </a:r>
            <a:r>
              <a:rPr lang="en-US" dirty="0" smtClean="0"/>
              <a:t/>
            </a:r>
            <a:br>
              <a:rPr lang="en-US" dirty="0" smtClean="0"/>
            </a:br>
            <a:r>
              <a:rPr lang="en-US" dirty="0" smtClean="0"/>
              <a:t>1940</a:t>
            </a:r>
            <a:endParaRPr lang="el-GR" dirty="0"/>
          </a:p>
        </p:txBody>
      </p:sp>
      <p:pic>
        <p:nvPicPr>
          <p:cNvPr id="51202" name="Picture 2" descr="C:\Users\Makis\Desktop\ell_3.jpg"/>
          <p:cNvPicPr>
            <a:picLocks noGrp="1" noChangeAspect="1" noChangeArrowheads="1"/>
          </p:cNvPicPr>
          <p:nvPr>
            <p:ph idx="1"/>
          </p:nvPr>
        </p:nvPicPr>
        <p:blipFill>
          <a:blip r:embed="rId2" cstate="print"/>
          <a:srcRect/>
          <a:stretch>
            <a:fillRect/>
          </a:stretch>
        </p:blipFill>
        <p:spPr bwMode="auto">
          <a:xfrm>
            <a:off x="1259632" y="2708920"/>
            <a:ext cx="7499350" cy="3872392"/>
          </a:xfrm>
          <a:prstGeom prst="rect">
            <a:avLst/>
          </a:prstGeom>
          <a:noFill/>
        </p:spPr>
      </p:pic>
      <p:pic>
        <p:nvPicPr>
          <p:cNvPr id="13314" name="Picture 2" descr="C:\Users\Makis\Desktop\b_200_200_16777215_00_images_stories_Issue_17_Panagia_1940_3.jpg"/>
          <p:cNvPicPr>
            <a:picLocks noChangeAspect="1" noChangeArrowheads="1"/>
          </p:cNvPicPr>
          <p:nvPr/>
        </p:nvPicPr>
        <p:blipFill>
          <a:blip r:embed="rId3" cstate="print"/>
          <a:srcRect/>
          <a:stretch>
            <a:fillRect/>
          </a:stretch>
        </p:blipFill>
        <p:spPr bwMode="auto">
          <a:xfrm>
            <a:off x="3707904" y="476672"/>
            <a:ext cx="1609725" cy="1905000"/>
          </a:xfrm>
          <a:prstGeom prst="rect">
            <a:avLst/>
          </a:prstGeom>
          <a:noFill/>
        </p:spPr>
      </p:pic>
      <p:pic>
        <p:nvPicPr>
          <p:cNvPr id="13315" name="Picture 3" descr="C:\Users\Makis\Desktop\b_200_200_16777215_00_images_stories_Issue_17_Panagia_1940_1.jpg"/>
          <p:cNvPicPr>
            <a:picLocks noChangeAspect="1" noChangeArrowheads="1"/>
          </p:cNvPicPr>
          <p:nvPr/>
        </p:nvPicPr>
        <p:blipFill>
          <a:blip r:embed="rId4" cstate="print"/>
          <a:srcRect/>
          <a:stretch>
            <a:fillRect/>
          </a:stretch>
        </p:blipFill>
        <p:spPr bwMode="auto">
          <a:xfrm>
            <a:off x="5436096" y="476672"/>
            <a:ext cx="1295400" cy="1905000"/>
          </a:xfrm>
          <a:prstGeom prst="rect">
            <a:avLst/>
          </a:prstGeom>
          <a:noFill/>
        </p:spPr>
      </p:pic>
      <p:pic>
        <p:nvPicPr>
          <p:cNvPr id="13316" name="Picture 4" descr="C:\Users\Makis\Desktop\b_200_200_16777215_00_images_stories_Issue_17_Panagia_1940_2.jpg"/>
          <p:cNvPicPr>
            <a:picLocks noChangeAspect="1" noChangeArrowheads="1"/>
          </p:cNvPicPr>
          <p:nvPr/>
        </p:nvPicPr>
        <p:blipFill>
          <a:blip r:embed="rId5" cstate="print"/>
          <a:srcRect/>
          <a:stretch>
            <a:fillRect/>
          </a:stretch>
        </p:blipFill>
        <p:spPr bwMode="auto">
          <a:xfrm>
            <a:off x="7020272" y="548680"/>
            <a:ext cx="1276350" cy="1905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n-US" dirty="0" smtClean="0"/>
              <a:t>Jill Dubisch</a:t>
            </a:r>
            <a:endParaRPr lang="el-GR" dirty="0"/>
          </a:p>
        </p:txBody>
      </p:sp>
      <p:sp>
        <p:nvSpPr>
          <p:cNvPr id="3" name="2 - Υπότιτλος"/>
          <p:cNvSpPr>
            <a:spLocks noGrp="1"/>
          </p:cNvSpPr>
          <p:nvPr>
            <p:ph type="subTitle" idx="1"/>
          </p:nvPr>
        </p:nvSpPr>
        <p:spPr>
          <a:xfrm>
            <a:off x="1432560" y="2708920"/>
            <a:ext cx="7406640" cy="3960440"/>
          </a:xfrm>
        </p:spPr>
        <p:txBody>
          <a:bodyPr/>
          <a:lstStyle/>
          <a:p>
            <a:endParaRPr lang="en-US" dirty="0" smtClean="0"/>
          </a:p>
          <a:p>
            <a:endParaRPr lang="en-US" dirty="0" smtClean="0"/>
          </a:p>
          <a:p>
            <a:endParaRPr lang="en-US" dirty="0" smtClean="0"/>
          </a:p>
          <a:p>
            <a:endParaRPr lang="en-US" dirty="0" smtClean="0"/>
          </a:p>
          <a:p>
            <a:endParaRPr lang="el-GR" dirty="0"/>
          </a:p>
        </p:txBody>
      </p:sp>
      <p:pic>
        <p:nvPicPr>
          <p:cNvPr id="1026" name="Picture 2" descr="C:\Users\Makis\Desktop\DubischJ.jpg"/>
          <p:cNvPicPr>
            <a:picLocks noChangeAspect="1" noChangeArrowheads="1"/>
          </p:cNvPicPr>
          <p:nvPr/>
        </p:nvPicPr>
        <p:blipFill>
          <a:blip r:embed="rId2" cstate="print"/>
          <a:srcRect/>
          <a:stretch>
            <a:fillRect/>
          </a:stretch>
        </p:blipFill>
        <p:spPr bwMode="auto">
          <a:xfrm>
            <a:off x="5652120" y="0"/>
            <a:ext cx="2476500" cy="2476500"/>
          </a:xfrm>
          <a:prstGeom prst="rect">
            <a:avLst/>
          </a:prstGeom>
          <a:noFill/>
        </p:spPr>
      </p:pic>
      <p:sp>
        <p:nvSpPr>
          <p:cNvPr id="5" name="4 - Ορθογώνιο"/>
          <p:cNvSpPr/>
          <p:nvPr/>
        </p:nvSpPr>
        <p:spPr>
          <a:xfrm>
            <a:off x="1043608" y="2492896"/>
            <a:ext cx="7920880" cy="3970318"/>
          </a:xfrm>
          <a:prstGeom prst="rect">
            <a:avLst/>
          </a:prstGeom>
        </p:spPr>
        <p:txBody>
          <a:bodyPr wrap="square">
            <a:spAutoFit/>
          </a:bodyPr>
          <a:lstStyle/>
          <a:p>
            <a:r>
              <a:rPr lang="el-GR" dirty="0"/>
              <a:t>Η </a:t>
            </a:r>
            <a:r>
              <a:rPr lang="en-US" b="1" dirty="0"/>
              <a:t>Jill</a:t>
            </a:r>
            <a:r>
              <a:rPr lang="en-US" dirty="0"/>
              <a:t> </a:t>
            </a:r>
            <a:r>
              <a:rPr lang="en-US" b="1" dirty="0"/>
              <a:t>Dubisch</a:t>
            </a:r>
            <a:r>
              <a:rPr lang="en-US" dirty="0"/>
              <a:t> </a:t>
            </a:r>
            <a:r>
              <a:rPr lang="el-GR" dirty="0"/>
              <a:t>έλαβε το διδακτορικό της στην ανθρωπολογία από το Πανεπιστήμιο του Σικάγου. Έγινε καθηγήτρια ανθρωπολογίας στο Πανεπιστήμιο της Βόρειας Αριζόνα. Έχει ασχοληθεί με την αγροτική μετανάστευση, τη θρησκεία, τους ρόλους των γυναικών, τον συμβολισμό του κοινωνικού φύλου, την ανθρωπολογία της υγείας και την κοινωνική και πολιτισμική μεταβολή με έμφαση στην Ελλάδα. Έχει διατελέσει πρόεδρος της </a:t>
            </a:r>
            <a:r>
              <a:rPr lang="en-US" dirty="0"/>
              <a:t>Society for the Anthropology of Europe, </a:t>
            </a:r>
            <a:r>
              <a:rPr lang="el-GR" dirty="0"/>
              <a:t>γραμματέας της </a:t>
            </a:r>
            <a:r>
              <a:rPr lang="en-US" dirty="0"/>
              <a:t>Modern Greek Studies Association </a:t>
            </a:r>
            <a:r>
              <a:rPr lang="el-GR" dirty="0"/>
              <a:t>και μέλος του </a:t>
            </a:r>
            <a:r>
              <a:rPr lang="en-US" dirty="0"/>
              <a:t>Council of European Studies </a:t>
            </a:r>
            <a:r>
              <a:rPr lang="el-GR" dirty="0"/>
              <a:t>και της </a:t>
            </a:r>
            <a:r>
              <a:rPr lang="en-US" dirty="0"/>
              <a:t>Society for the Anthropology of Religion. </a:t>
            </a:r>
            <a:r>
              <a:rPr lang="el-GR" dirty="0"/>
              <a:t>Έργα της είναι: </a:t>
            </a:r>
            <a:r>
              <a:rPr lang="en-US" i="1" dirty="0"/>
              <a:t>Gender</a:t>
            </a:r>
            <a:r>
              <a:rPr lang="en-US" dirty="0"/>
              <a:t> </a:t>
            </a:r>
            <a:r>
              <a:rPr lang="en-US" i="1" dirty="0"/>
              <a:t>and</a:t>
            </a:r>
            <a:r>
              <a:rPr lang="en-US" dirty="0"/>
              <a:t> </a:t>
            </a:r>
            <a:r>
              <a:rPr lang="en-US" i="1" dirty="0"/>
              <a:t>Power</a:t>
            </a:r>
            <a:r>
              <a:rPr lang="en-US" dirty="0"/>
              <a:t> </a:t>
            </a:r>
            <a:r>
              <a:rPr lang="en-US" i="1" dirty="0"/>
              <a:t>in</a:t>
            </a:r>
            <a:r>
              <a:rPr lang="en-US" dirty="0"/>
              <a:t> </a:t>
            </a:r>
            <a:r>
              <a:rPr lang="en-US" i="1" dirty="0"/>
              <a:t>Rural</a:t>
            </a:r>
            <a:r>
              <a:rPr lang="en-US" dirty="0"/>
              <a:t> </a:t>
            </a:r>
            <a:r>
              <a:rPr lang="en-US" i="1" dirty="0"/>
              <a:t>Greece</a:t>
            </a:r>
            <a:r>
              <a:rPr lang="en-US" dirty="0"/>
              <a:t> (</a:t>
            </a:r>
            <a:r>
              <a:rPr lang="el-GR" dirty="0" smtClean="0"/>
              <a:t>επιμ.1986</a:t>
            </a:r>
            <a:r>
              <a:rPr lang="el-GR" dirty="0"/>
              <a:t>), </a:t>
            </a:r>
            <a:endParaRPr lang="en-US" dirty="0" smtClean="0"/>
          </a:p>
          <a:p>
            <a:r>
              <a:rPr lang="en-US" b="1" i="1" dirty="0" smtClean="0"/>
              <a:t>In</a:t>
            </a:r>
            <a:r>
              <a:rPr lang="en-US" b="1" dirty="0"/>
              <a:t> </a:t>
            </a:r>
            <a:r>
              <a:rPr lang="en-US" b="1" i="1" dirty="0"/>
              <a:t>a</a:t>
            </a:r>
            <a:r>
              <a:rPr lang="en-US" b="1" dirty="0"/>
              <a:t> </a:t>
            </a:r>
            <a:r>
              <a:rPr lang="en-US" b="1" i="1" dirty="0"/>
              <a:t>Different</a:t>
            </a:r>
            <a:r>
              <a:rPr lang="en-US" b="1" dirty="0"/>
              <a:t> </a:t>
            </a:r>
            <a:r>
              <a:rPr lang="en-US" b="1" i="1" dirty="0"/>
              <a:t>Place</a:t>
            </a:r>
            <a:r>
              <a:rPr lang="en-US" b="1" i="1" dirty="0" smtClean="0"/>
              <a:t>. Pilgrimage</a:t>
            </a:r>
            <a:r>
              <a:rPr lang="en-US" b="1" i="1" dirty="0"/>
              <a:t>, Gender, and Politics at</a:t>
            </a:r>
            <a:r>
              <a:rPr lang="en-US" b="1" dirty="0"/>
              <a:t> </a:t>
            </a:r>
            <a:r>
              <a:rPr lang="en-US" b="1" i="1" dirty="0"/>
              <a:t>a Greek </a:t>
            </a:r>
            <a:r>
              <a:rPr lang="en-US" b="1" i="1" dirty="0" smtClean="0"/>
              <a:t>Island Shrine</a:t>
            </a:r>
            <a:r>
              <a:rPr lang="en-US" b="1" dirty="0"/>
              <a:t> </a:t>
            </a:r>
            <a:r>
              <a:rPr lang="en-US" b="1" dirty="0" smtClean="0"/>
              <a:t> (</a:t>
            </a:r>
            <a:r>
              <a:rPr lang="en-US" b="1" dirty="0"/>
              <a:t>1995),</a:t>
            </a:r>
            <a:r>
              <a:rPr lang="en-US" dirty="0"/>
              <a:t> </a:t>
            </a:r>
            <a:endParaRPr lang="en-US" dirty="0" smtClean="0"/>
          </a:p>
          <a:p>
            <a:r>
              <a:rPr lang="en-US" i="1" dirty="0" smtClean="0"/>
              <a:t>Run</a:t>
            </a:r>
            <a:r>
              <a:rPr lang="en-US" dirty="0"/>
              <a:t> </a:t>
            </a:r>
            <a:r>
              <a:rPr lang="en-US" i="1" dirty="0"/>
              <a:t>for</a:t>
            </a:r>
            <a:r>
              <a:rPr lang="en-US" dirty="0"/>
              <a:t> </a:t>
            </a:r>
            <a:r>
              <a:rPr lang="en-US" i="1" dirty="0"/>
              <a:t>the</a:t>
            </a:r>
            <a:r>
              <a:rPr lang="en-US" dirty="0"/>
              <a:t> </a:t>
            </a:r>
            <a:r>
              <a:rPr lang="en-US" i="1" dirty="0"/>
              <a:t>Wall. </a:t>
            </a:r>
            <a:r>
              <a:rPr lang="en-US" i="1" dirty="0" smtClean="0"/>
              <a:t>Remembering Vietnam</a:t>
            </a:r>
            <a:r>
              <a:rPr lang="en-US" dirty="0"/>
              <a:t> </a:t>
            </a:r>
            <a:r>
              <a:rPr lang="en-US" i="1" dirty="0"/>
              <a:t>on</a:t>
            </a:r>
            <a:r>
              <a:rPr lang="en-US" dirty="0"/>
              <a:t> </a:t>
            </a:r>
            <a:r>
              <a:rPr lang="en-US" i="1" dirty="0"/>
              <a:t>a</a:t>
            </a:r>
            <a:r>
              <a:rPr lang="en-US" dirty="0"/>
              <a:t> </a:t>
            </a:r>
            <a:r>
              <a:rPr lang="en-US" i="1" dirty="0"/>
              <a:t>Motorcycle</a:t>
            </a:r>
            <a:r>
              <a:rPr lang="en-US" dirty="0"/>
              <a:t> </a:t>
            </a:r>
            <a:r>
              <a:rPr lang="en-US" i="1" dirty="0"/>
              <a:t>Pilgrimage</a:t>
            </a:r>
            <a:r>
              <a:rPr lang="en-US" dirty="0"/>
              <a:t> </a:t>
            </a:r>
            <a:endParaRPr lang="en-US" dirty="0" smtClean="0"/>
          </a:p>
          <a:p>
            <a:r>
              <a:rPr lang="en-US" dirty="0" smtClean="0"/>
              <a:t>(</a:t>
            </a:r>
            <a:r>
              <a:rPr lang="el-GR" dirty="0"/>
              <a:t>μαζί με τον </a:t>
            </a:r>
            <a:r>
              <a:rPr lang="en-US" dirty="0"/>
              <a:t>Raymond </a:t>
            </a:r>
            <a:r>
              <a:rPr lang="en-US" dirty="0" err="1"/>
              <a:t>Michalowski</a:t>
            </a:r>
            <a:r>
              <a:rPr lang="en-US" dirty="0"/>
              <a:t>, 2001).</a:t>
            </a:r>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700" dirty="0" smtClean="0"/>
              <a:t>Στις 6/12/1940 ο πρωθυπουργός Ιωάννης Μεταξάς πήρε ένα τηλεγράφημα από την Τήνο:</a:t>
            </a:r>
            <a:r>
              <a:rPr lang="el-GR" sz="4400" b="1" dirty="0" smtClean="0">
                <a:solidFill>
                  <a:srgbClr val="C00000"/>
                </a:solidFill>
              </a:rPr>
              <a:t/>
            </a:r>
            <a:br>
              <a:rPr lang="el-GR" sz="4400" b="1" dirty="0" smtClean="0">
                <a:solidFill>
                  <a:srgbClr val="C00000"/>
                </a:solidFill>
              </a:rPr>
            </a:br>
            <a:endParaRPr lang="el-GR" dirty="0"/>
          </a:p>
        </p:txBody>
      </p:sp>
      <p:sp>
        <p:nvSpPr>
          <p:cNvPr id="3" name="2 - Θέση περιεχομένου"/>
          <p:cNvSpPr>
            <a:spLocks noGrp="1"/>
          </p:cNvSpPr>
          <p:nvPr>
            <p:ph idx="1"/>
          </p:nvPr>
        </p:nvSpPr>
        <p:spPr/>
        <p:txBody>
          <a:bodyPr>
            <a:normAutofit fontScale="85000" lnSpcReduction="10000"/>
          </a:bodyPr>
          <a:lstStyle/>
          <a:p>
            <a:pPr>
              <a:buNone/>
            </a:pPr>
            <a:endParaRPr lang="el-GR" sz="2000" b="1" dirty="0" smtClean="0">
              <a:solidFill>
                <a:srgbClr val="C00000"/>
              </a:solidFill>
            </a:endParaRPr>
          </a:p>
          <a:p>
            <a:pPr>
              <a:buNone/>
            </a:pPr>
            <a:r>
              <a:rPr lang="el-GR" sz="2000" b="1" dirty="0" smtClean="0">
                <a:solidFill>
                  <a:srgbClr val="C00000"/>
                </a:solidFill>
              </a:rPr>
              <a:t>«Σήμερα, στις 6 Δεκεμβρίου και ώρα 3 μμ, ο λαός της Τήνου με επικεφαλής τον ιερό κλήρο προσήλθε όλος στο ναό της Ευαγγελίστριας και προσευχήθηκε για  τη νίκη των ελληνικών όπλων στον ιερό αγώνα που αναλάβαμε.</a:t>
            </a:r>
            <a:endParaRPr lang="el-GR" sz="2000" dirty="0" smtClean="0">
              <a:solidFill>
                <a:srgbClr val="C00000"/>
              </a:solidFill>
            </a:endParaRPr>
          </a:p>
          <a:p>
            <a:pPr>
              <a:buNone/>
            </a:pP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Ο πρόεδρος της Επιτροπής του Ιερού Ιδρύματος Ευαγγελιστρίας διάβασε ψήφισμα του Ιδρύματος, το οποίο έγινε δεκτό από το λαό με επευφημίες και συγκινητικές εκδηλώσεις και με το οποίο θέτει στη διάθεσή σας όλα τα αναθήματα και τιμαλφή αντικείμενα και κοσμήματα κάθε είδους, που υπάρχουν στο ναό, όλο το χρυσάφι και το ασήμι …. Για την ενίσχυση του ιερού αγώνα μας».</a:t>
            </a:r>
          </a:p>
          <a:p>
            <a:pPr>
              <a:buNone/>
            </a:pPr>
            <a:endParaRPr lang="el-GR" sz="2000" dirty="0" smtClean="0"/>
          </a:p>
          <a:p>
            <a:pPr>
              <a:buNone/>
            </a:pPr>
            <a:r>
              <a:rPr lang="el-GR" sz="2000" dirty="0" smtClean="0"/>
              <a:t>ΤΟ ΕΠΟΣ ΤΟΥ 1940-41 του Α Κωστόπουλου – Β </a:t>
            </a:r>
            <a:r>
              <a:rPr lang="el-GR" sz="2000" dirty="0" err="1" smtClean="0"/>
              <a:t>Κωτουλοπούλου</a:t>
            </a:r>
            <a:r>
              <a:rPr lang="el-GR" sz="2000" dirty="0" smtClean="0"/>
              <a:t> </a:t>
            </a:r>
            <a:r>
              <a:rPr lang="el-GR" sz="2000" dirty="0" err="1" smtClean="0"/>
              <a:t>Κωστοπούλου</a:t>
            </a:r>
            <a:r>
              <a:rPr lang="el-GR" sz="2000" dirty="0" smtClean="0"/>
              <a:t> εκδόσεις ΜΑΛΙΑΡΗΣ ΠΑΙΔΕΙΑ</a:t>
            </a:r>
          </a:p>
          <a:p>
            <a:pPr>
              <a:buNone/>
            </a:pPr>
            <a:endParaRPr lang="el-GR" sz="2000" dirty="0" smtClean="0">
              <a:solidFill>
                <a:srgbClr val="C00000"/>
              </a:solidFill>
            </a:endParaRPr>
          </a:p>
          <a:p>
            <a:pPr>
              <a:buNone/>
            </a:pPr>
            <a:r>
              <a:rPr lang="en-US" sz="2000" dirty="0" smtClean="0">
                <a:solidFill>
                  <a:srgbClr val="C00000"/>
                </a:solidFill>
              </a:rPr>
              <a:t>http://pluton22.blogspot.gr/2016/10/blog-post_18.html</a:t>
            </a:r>
            <a:r>
              <a:rPr lang="el-GR" sz="2000" dirty="0" smtClean="0">
                <a:solidFill>
                  <a:srgbClr val="C00000"/>
                </a:solidFill>
              </a:rPr>
              <a:t/>
            </a:r>
            <a:br>
              <a:rPr lang="el-GR" sz="2000" dirty="0" smtClean="0">
                <a:solidFill>
                  <a:srgbClr val="C00000"/>
                </a:solidFill>
              </a:rPr>
            </a:br>
            <a:endParaRPr lang="el-GR" sz="2000" dirty="0">
              <a:solidFill>
                <a:srgbClr val="C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0"/>
            <a:ext cx="7498080" cy="908720"/>
          </a:xfrm>
        </p:spPr>
        <p:txBody>
          <a:bodyPr>
            <a:normAutofit/>
          </a:bodyPr>
          <a:lstStyle/>
          <a:p>
            <a:r>
              <a:rPr lang="el-GR" sz="2400" dirty="0" smtClean="0"/>
              <a:t>Η Παναγία προστάτιδα του έθνους</a:t>
            </a:r>
            <a:endParaRPr lang="el-GR" sz="2400" dirty="0"/>
          </a:p>
        </p:txBody>
      </p:sp>
      <p:sp>
        <p:nvSpPr>
          <p:cNvPr id="3" name="2 - Θέση περιεχομένου"/>
          <p:cNvSpPr>
            <a:spLocks noGrp="1"/>
          </p:cNvSpPr>
          <p:nvPr>
            <p:ph idx="1"/>
          </p:nvPr>
        </p:nvSpPr>
        <p:spPr>
          <a:xfrm>
            <a:off x="1645920" y="620688"/>
            <a:ext cx="7498080" cy="6237312"/>
          </a:xfrm>
        </p:spPr>
        <p:txBody>
          <a:bodyPr>
            <a:normAutofit fontScale="92500" lnSpcReduction="20000"/>
          </a:bodyPr>
          <a:lstStyle/>
          <a:p>
            <a:pPr>
              <a:buNone/>
            </a:pPr>
            <a:r>
              <a:rPr lang="el-GR" sz="2000" dirty="0" smtClean="0">
                <a:solidFill>
                  <a:srgbClr val="C00000"/>
                </a:solidFill>
              </a:rPr>
              <a:t>Προστάτιδα συγκεκριμένων χωριών και περιοχών</a:t>
            </a:r>
            <a:r>
              <a:rPr lang="el-GR" sz="2000" dirty="0" smtClean="0"/>
              <a:t>. Ε</a:t>
            </a:r>
            <a:r>
              <a:rPr lang="el-GR" sz="2000" dirty="0" smtClean="0">
                <a:solidFill>
                  <a:srgbClr val="C00000"/>
                </a:solidFill>
              </a:rPr>
              <a:t>πίκεντρο της ταυτότητας του τόπου. Συγχρόνως με την τοπικότητα παρουσιάζει μια καθολικότητα εθνική ,διεθνή ,παν-</a:t>
            </a:r>
            <a:r>
              <a:rPr lang="el-GR" sz="2000" dirty="0" err="1" smtClean="0">
                <a:solidFill>
                  <a:srgbClr val="C00000"/>
                </a:solidFill>
              </a:rPr>
              <a:t>χριστιανικ</a:t>
            </a:r>
            <a:r>
              <a:rPr lang="el-GR" sz="2000" dirty="0" smtClean="0">
                <a:solidFill>
                  <a:srgbClr val="C00000"/>
                </a:solidFill>
              </a:rPr>
              <a:t>ή.</a:t>
            </a:r>
          </a:p>
          <a:p>
            <a:pPr>
              <a:buNone/>
            </a:pPr>
            <a:r>
              <a:rPr lang="el-GR" sz="2000" dirty="0" smtClean="0">
                <a:solidFill>
                  <a:srgbClr val="C00000"/>
                </a:solidFill>
              </a:rPr>
              <a:t>Είναι η πρώτη τη τάξει γυναίκα στην καθολική και ορθόδοξη πίστη και συγχρόνως μοιάζει να υπερβαίνει την ίδια τη θηλυκότητα.</a:t>
            </a:r>
          </a:p>
          <a:p>
            <a:pPr>
              <a:buNone/>
            </a:pPr>
            <a:r>
              <a:rPr lang="el-GR" sz="2000" dirty="0" smtClean="0">
                <a:solidFill>
                  <a:srgbClr val="C00000"/>
                </a:solidFill>
              </a:rPr>
              <a:t>Οι ανθρώπινες ομάδες συνέχονται από το θηλυκό στοιχείο όπως ο Χριστός και συνεπώς η εκκλησία βρίσκονταν μέσα στην Παναγία. Παρόλο που έχει τοπικές εκδηλώσεις είναι πανταχού παρούσα με την Ανάληψη και συνδέει ουρανό και γη. Έτσι η σχέση μεταξύ του γυναικείου σώματος και του λαού ενός κράτους ακολουθεί συμβολική λογική. Το γυναικείο σώμα εκτός από τη μητρότητα ,την ανατροφή και την προστασία δηλώνει και μαχητικές αρετές και αρετές του πολίτη.</a:t>
            </a:r>
          </a:p>
          <a:p>
            <a:pPr>
              <a:buNone/>
            </a:pPr>
            <a:r>
              <a:rPr lang="el-GR" sz="2000" dirty="0" smtClean="0">
                <a:solidFill>
                  <a:srgbClr val="C00000"/>
                </a:solidFill>
              </a:rPr>
              <a:t>Εκτός αυτών οι γυναίκες αντιπροσωπεύουν μια ευάλωτη φύση που σαν  το έθνος απαιτεί προστασία. Τα έθνη είναι σαν τις γυναίκες . Τα σύνορά τους πρέπει να προστατεύονται από τη διείσδυση του εχθρού.</a:t>
            </a:r>
          </a:p>
          <a:p>
            <a:pPr>
              <a:buNone/>
            </a:pPr>
            <a:r>
              <a:rPr lang="el-GR" sz="2000" dirty="0" smtClean="0">
                <a:solidFill>
                  <a:srgbClr val="C00000"/>
                </a:solidFill>
              </a:rPr>
              <a:t>Η Παναγία υπερβαίνει τη θηλυκότητα επειδή είναι προστάτιδα και όχι απλώς προστατευόμενη. Κατατροπώνει όσους απειλούν να βλάψουν εκείνη ή τους πιστούς της. Έτσι έχει παίξει σημαντικό ρόλο στην προάσπιση της ελληνικότητας. Ενσαρκώνει το εθνικό στοιχείο . Διεκδικείται κι από αντίπαλα κόμματα.</a:t>
            </a:r>
          </a:p>
          <a:p>
            <a:pPr>
              <a:buNone/>
            </a:pPr>
            <a:r>
              <a:rPr lang="el-GR" sz="2000" dirty="0" smtClean="0">
                <a:solidFill>
                  <a:srgbClr val="C00000"/>
                </a:solidFill>
              </a:rPr>
              <a:t>Η καθολική Παρθένος Μαρία υιοθετείται από τις Δυνάμεις της Δεξιάς.</a:t>
            </a:r>
            <a:endParaRPr lang="el-GR"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03648" y="0"/>
            <a:ext cx="7498080" cy="908720"/>
          </a:xfrm>
        </p:spPr>
        <p:txBody>
          <a:bodyPr>
            <a:normAutofit/>
          </a:bodyPr>
          <a:lstStyle/>
          <a:p>
            <a:r>
              <a:rPr lang="el-GR" sz="2400" dirty="0" smtClean="0"/>
              <a:t>Παναγία  της Τήνου: Φορέας ποικιλίας συμβολικών μηνυμάτων</a:t>
            </a:r>
            <a:endParaRPr lang="el-GR" sz="2400" dirty="0"/>
          </a:p>
        </p:txBody>
      </p:sp>
      <p:sp>
        <p:nvSpPr>
          <p:cNvPr id="3" name="2 - Θέση περιεχομένου"/>
          <p:cNvSpPr>
            <a:spLocks noGrp="1"/>
          </p:cNvSpPr>
          <p:nvPr>
            <p:ph idx="1"/>
          </p:nvPr>
        </p:nvSpPr>
        <p:spPr>
          <a:xfrm>
            <a:off x="1435608" y="836712"/>
            <a:ext cx="7498080" cy="5688632"/>
          </a:xfrm>
        </p:spPr>
        <p:txBody>
          <a:bodyPr>
            <a:normAutofit/>
          </a:bodyPr>
          <a:lstStyle/>
          <a:p>
            <a:pPr>
              <a:buNone/>
            </a:pPr>
            <a:r>
              <a:rPr lang="el-GR" sz="2000" dirty="0" smtClean="0"/>
              <a:t>Η </a:t>
            </a:r>
            <a:r>
              <a:rPr lang="el-GR" sz="2000" dirty="0" smtClean="0">
                <a:solidFill>
                  <a:srgbClr val="C00000"/>
                </a:solidFill>
              </a:rPr>
              <a:t>συγκεκριμένη εμφάνισή της μέσω της εικόνας  του Ευαγγελισμού στο νησί είναι ένα ισχυρότατο σύμβολο της γέννησης και αναγέννησης του ελληνικού έθνους.</a:t>
            </a:r>
          </a:p>
          <a:p>
            <a:pPr>
              <a:buNone/>
            </a:pPr>
            <a:r>
              <a:rPr lang="el-GR" sz="2000" dirty="0" smtClean="0">
                <a:solidFill>
                  <a:srgbClr val="C00000"/>
                </a:solidFill>
              </a:rPr>
              <a:t>Όμως </a:t>
            </a:r>
            <a:r>
              <a:rPr lang="el-GR" sz="2000" dirty="0" smtClean="0"/>
              <a:t>η </a:t>
            </a:r>
            <a:r>
              <a:rPr lang="el-GR" sz="2000" dirty="0" smtClean="0">
                <a:solidFill>
                  <a:srgbClr val="C00000"/>
                </a:solidFill>
              </a:rPr>
              <a:t>Παναγία είναι παντού στις διάφορες εκφάνσεις της και συγχρόνως μοναδική. Εκπροσωπεί και υπερβαίνει τον τοπικισμό</a:t>
            </a:r>
          </a:p>
          <a:p>
            <a:pPr>
              <a:buNone/>
            </a:pPr>
            <a:r>
              <a:rPr lang="el-GR" sz="2000" dirty="0" smtClean="0">
                <a:solidFill>
                  <a:srgbClr val="C00000"/>
                </a:solidFill>
              </a:rPr>
              <a:t>Συμβολίζει το Έθνος.</a:t>
            </a:r>
          </a:p>
          <a:p>
            <a:pPr>
              <a:buNone/>
            </a:pPr>
            <a:r>
              <a:rPr lang="el-GR" sz="2000" dirty="0" smtClean="0">
                <a:solidFill>
                  <a:srgbClr val="C00000"/>
                </a:solidFill>
              </a:rPr>
              <a:t>Είναι γυναικείο πρότυπο. Πηγή βοήθειας στην εκπλήρωση των γυναικείων καθηκόντων.</a:t>
            </a:r>
          </a:p>
          <a:p>
            <a:pPr>
              <a:buNone/>
            </a:pPr>
            <a:r>
              <a:rPr lang="el-GR" sz="2000" dirty="0" smtClean="0">
                <a:solidFill>
                  <a:srgbClr val="C00000"/>
                </a:solidFill>
              </a:rPr>
              <a:t>Βοηθάει σε κάθε ανθρώπινο πρόβλημα.</a:t>
            </a:r>
          </a:p>
          <a:p>
            <a:pPr>
              <a:buNone/>
            </a:pPr>
            <a:r>
              <a:rPr lang="el-GR" sz="2000" dirty="0" smtClean="0">
                <a:solidFill>
                  <a:srgbClr val="C00000"/>
                </a:solidFill>
              </a:rPr>
              <a:t>Είναι προασπίστρια της πίστης.</a:t>
            </a:r>
          </a:p>
          <a:p>
            <a:pPr>
              <a:buNone/>
            </a:pPr>
            <a:r>
              <a:rPr lang="el-GR" sz="2000" dirty="0" smtClean="0">
                <a:solidFill>
                  <a:srgbClr val="C00000"/>
                </a:solidFill>
              </a:rPr>
              <a:t>Οι προσκυνητές στην Τήνο μπορούν να επικαλεστούν την Παναγία για οποιαδήποτε ιδιότητά της ή και για όλες μαζί.</a:t>
            </a:r>
          </a:p>
          <a:p>
            <a:pPr>
              <a:buNone/>
            </a:pPr>
            <a:r>
              <a:rPr lang="el-GR" sz="2000" dirty="0" smtClean="0">
                <a:solidFill>
                  <a:srgbClr val="C00000"/>
                </a:solidFill>
              </a:rPr>
              <a:t>Η εθνική ή πανεθνική Εκκλησία χρησιμοποιεί τον τόπο </a:t>
            </a:r>
            <a:r>
              <a:rPr lang="el-GR" sz="2000" dirty="0" err="1" smtClean="0">
                <a:solidFill>
                  <a:srgbClr val="C00000"/>
                </a:solidFill>
              </a:rPr>
              <a:t>προσκυνή</a:t>
            </a:r>
            <a:r>
              <a:rPr lang="el-GR" sz="2000" dirty="0" smtClean="0">
                <a:solidFill>
                  <a:srgbClr val="C00000"/>
                </a:solidFill>
              </a:rPr>
              <a:t>-</a:t>
            </a:r>
            <a:r>
              <a:rPr lang="el-GR" sz="2000" dirty="0" err="1" smtClean="0">
                <a:solidFill>
                  <a:srgbClr val="C00000"/>
                </a:solidFill>
              </a:rPr>
              <a:t>ματος</a:t>
            </a:r>
            <a:r>
              <a:rPr lang="el-GR" sz="2000" dirty="0" smtClean="0">
                <a:solidFill>
                  <a:srgbClr val="C00000"/>
                </a:solidFill>
              </a:rPr>
              <a:t>  για να επιδείξει και να στηρίξει την πίστη.</a:t>
            </a:r>
          </a:p>
          <a:p>
            <a:pPr>
              <a:buNone/>
            </a:pPr>
            <a:r>
              <a:rPr lang="el-GR" sz="2000" dirty="0" smtClean="0">
                <a:solidFill>
                  <a:srgbClr val="C00000"/>
                </a:solidFill>
              </a:rPr>
              <a:t>Το προσκύνημα στην Τήνο πέρα από προσωπική πράξη μπορεί να νοηθεί και ως ισχυρό πολιτικό εργαλείο.</a:t>
            </a:r>
          </a:p>
          <a:p>
            <a:pPr>
              <a:buNone/>
            </a:pPr>
            <a:endParaRPr lang="el-GR" sz="2000" dirty="0" smtClean="0">
              <a:solidFill>
                <a:srgbClr val="C00000"/>
              </a:solidFill>
            </a:endParaRPr>
          </a:p>
          <a:p>
            <a:pPr>
              <a:buNone/>
            </a:pPr>
            <a:endParaRPr lang="el-GR"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608" y="274638"/>
            <a:ext cx="7890080" cy="1143000"/>
          </a:xfrm>
        </p:spPr>
        <p:txBody>
          <a:bodyPr>
            <a:normAutofit/>
          </a:bodyPr>
          <a:lstStyle/>
          <a:p>
            <a:r>
              <a:rPr lang="el-GR" sz="2400" dirty="0" smtClean="0"/>
              <a:t>Επισκέψεις πολιτικών στην Τήνο</a:t>
            </a:r>
            <a:endParaRPr lang="el-GR" sz="2400" dirty="0"/>
          </a:p>
        </p:txBody>
      </p:sp>
      <p:graphicFrame>
        <p:nvGraphicFramePr>
          <p:cNvPr id="9217" name="Object 1"/>
          <p:cNvGraphicFramePr>
            <a:graphicFrameLocks noChangeAspect="1"/>
          </p:cNvGraphicFramePr>
          <p:nvPr/>
        </p:nvGraphicFramePr>
        <p:xfrm>
          <a:off x="611560" y="1916832"/>
          <a:ext cx="3895725" cy="687387"/>
        </p:xfrm>
        <a:graphic>
          <a:graphicData uri="http://schemas.openxmlformats.org/presentationml/2006/ole">
            <mc:AlternateContent xmlns:mc="http://schemas.openxmlformats.org/markup-compatibility/2006">
              <mc:Choice xmlns:v="urn:schemas-microsoft-com:vml" Requires="v">
                <p:oleObj spid="_x0000_s9218" name="Αντικείμενο κελύφους συσκευασίας" showAsIcon="1" r:id="rId3" imgW="3895920" imgH="686880" progId="Package">
                  <p:embed/>
                </p:oleObj>
              </mc:Choice>
              <mc:Fallback>
                <p:oleObj name="Αντικείμενο κελύφους συσκευασίας" showAsIcon="1" r:id="rId3" imgW="3895920" imgH="686880" progId="Package">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916832"/>
                        <a:ext cx="3895725" cy="68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218" name="Picture 2" descr="C:\Users\Makis\Desktop\mitsotakis.2.7.4.1.jpg"/>
          <p:cNvPicPr>
            <a:picLocks noChangeAspect="1" noChangeArrowheads="1"/>
          </p:cNvPicPr>
          <p:nvPr/>
        </p:nvPicPr>
        <p:blipFill>
          <a:blip r:embed="rId5" cstate="print"/>
          <a:srcRect/>
          <a:stretch>
            <a:fillRect/>
          </a:stretch>
        </p:blipFill>
        <p:spPr bwMode="auto">
          <a:xfrm>
            <a:off x="179512" y="3356992"/>
            <a:ext cx="3923928" cy="3048000"/>
          </a:xfrm>
          <a:prstGeom prst="rect">
            <a:avLst/>
          </a:prstGeom>
          <a:noFill/>
        </p:spPr>
      </p:pic>
      <p:pic>
        <p:nvPicPr>
          <p:cNvPr id="9219" name="Picture 3" descr="Image result for ÏÎ¬Î¼Î±ÏÎ± Î Î±Î½Î±Î³Î¯Î±Ï Î¤Î®Î½Î¿Ï"/>
          <p:cNvPicPr>
            <a:picLocks noChangeAspect="1" noChangeArrowheads="1"/>
          </p:cNvPicPr>
          <p:nvPr/>
        </p:nvPicPr>
        <p:blipFill>
          <a:blip r:embed="rId6" cstate="print"/>
          <a:srcRect/>
          <a:stretch>
            <a:fillRect/>
          </a:stretch>
        </p:blipFill>
        <p:spPr bwMode="auto">
          <a:xfrm>
            <a:off x="4067944" y="2708920"/>
            <a:ext cx="4788024" cy="3914800"/>
          </a:xfrm>
          <a:prstGeom prst="rect">
            <a:avLst/>
          </a:prstGeom>
          <a:noFill/>
        </p:spPr>
      </p:pic>
      <p:pic>
        <p:nvPicPr>
          <p:cNvPr id="2050" name="Picture 2" descr="C:\Users\Makis\Desktop\τσίπρας.jpg"/>
          <p:cNvPicPr>
            <a:picLocks noGrp="1" noChangeAspect="1" noChangeArrowheads="1"/>
          </p:cNvPicPr>
          <p:nvPr>
            <p:ph idx="1"/>
          </p:nvPr>
        </p:nvPicPr>
        <p:blipFill>
          <a:blip r:embed="rId7" cstate="print"/>
          <a:srcRect/>
          <a:stretch>
            <a:fillRect/>
          </a:stretch>
        </p:blipFill>
        <p:spPr bwMode="auto">
          <a:xfrm>
            <a:off x="5436096" y="0"/>
            <a:ext cx="3456383" cy="3356992"/>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0"/>
            <a:ext cx="7498080" cy="2564904"/>
          </a:xfrm>
        </p:spPr>
        <p:txBody>
          <a:bodyPr>
            <a:normAutofit/>
          </a:bodyPr>
          <a:lstStyle/>
          <a:p>
            <a:r>
              <a:rPr lang="el-GR" sz="2000" dirty="0" smtClean="0"/>
              <a:t>Εκλογές για την ανάδειξη νέας διοίκησης στο Πανελλήνιο Ιερό </a:t>
            </a:r>
            <a:r>
              <a:rPr lang="el-GR" sz="2000" dirty="0" err="1" smtClean="0"/>
              <a:t>Ιδρυμα</a:t>
            </a:r>
            <a:r>
              <a:rPr lang="el-GR" sz="2000" dirty="0" smtClean="0"/>
              <a:t> Ευαγγελιστρίας Τήνου (ΠΙΙΕΤ) διεξήχθησαν την Κυριακή. Πρόκειται για τις δεύτερες εκλογές μετά την ψήφιση του νόμου 4301/2014, με τον οποίο ενεπλάκη στη διοίκηση του ιδρύματος η Εκκλησία, κάτι που είχε ξεσηκώσει θύελλα αντιδράσεων από την πλευρά των κατοίκων.</a:t>
            </a:r>
            <a:r>
              <a:rPr lang="en-US" sz="2000" dirty="0" smtClean="0"/>
              <a:t>  </a:t>
            </a:r>
            <a:br>
              <a:rPr lang="en-US" sz="2000" dirty="0" smtClean="0"/>
            </a:br>
            <a:r>
              <a:rPr lang="en-US" sz="2000" dirty="0" smtClean="0"/>
              <a:t>	</a:t>
            </a:r>
            <a:r>
              <a:rPr lang="el-GR" sz="2000" dirty="0" smtClean="0"/>
              <a:t/>
            </a:r>
            <a:br>
              <a:rPr lang="el-GR" sz="2000" dirty="0" smtClean="0"/>
            </a:br>
            <a:r>
              <a:rPr lang="el-GR" sz="2000" dirty="0" smtClean="0"/>
              <a:t>                                Νοέμβριος 2015</a:t>
            </a:r>
            <a:r>
              <a:rPr lang="en-US" sz="2000" dirty="0" smtClean="0"/>
              <a:t>    </a:t>
            </a:r>
            <a:endParaRPr lang="el-GR" sz="2000" dirty="0"/>
          </a:p>
        </p:txBody>
      </p:sp>
      <p:pic>
        <p:nvPicPr>
          <p:cNvPr id="38914" name="Picture 2" descr="C:\Users\Makis\Desktop\5a746fb11dc52472698b45be.jpg"/>
          <p:cNvPicPr>
            <a:picLocks noGrp="1" noChangeAspect="1" noChangeArrowheads="1"/>
          </p:cNvPicPr>
          <p:nvPr>
            <p:ph idx="1"/>
          </p:nvPr>
        </p:nvPicPr>
        <p:blipFill>
          <a:blip r:embed="rId2" cstate="print"/>
          <a:srcRect/>
          <a:stretch>
            <a:fillRect/>
          </a:stretch>
        </p:blipFill>
        <p:spPr bwMode="auto">
          <a:xfrm>
            <a:off x="5004048" y="1772816"/>
            <a:ext cx="3773668" cy="4584576"/>
          </a:xfrm>
          <a:prstGeom prst="rect">
            <a:avLst/>
          </a:prstGeom>
          <a:noFill/>
        </p:spPr>
      </p:pic>
      <p:pic>
        <p:nvPicPr>
          <p:cNvPr id="16386" name="Picture 2" descr="Related image"/>
          <p:cNvPicPr>
            <a:picLocks noChangeAspect="1" noChangeArrowheads="1"/>
          </p:cNvPicPr>
          <p:nvPr/>
        </p:nvPicPr>
        <p:blipFill>
          <a:blip r:embed="rId3" cstate="print"/>
          <a:srcRect/>
          <a:stretch>
            <a:fillRect/>
          </a:stretch>
        </p:blipFill>
        <p:spPr bwMode="auto">
          <a:xfrm>
            <a:off x="179512" y="2780928"/>
            <a:ext cx="5328592" cy="380047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400" b="1" dirty="0" smtClean="0"/>
              <a:t>«Αιχμές» για την Εκκλησία άφησε ο Αλέξης </a:t>
            </a:r>
            <a:r>
              <a:rPr lang="el-GR" sz="2400" b="1" dirty="0" err="1" smtClean="0"/>
              <a:t>Τσίπρας</a:t>
            </a:r>
            <a:r>
              <a:rPr lang="el-GR" sz="2400" b="1" dirty="0" smtClean="0"/>
              <a:t>, μιλώντας στην Τήνο, σχετικά με τις αντιδράσεις για το ίδρυμα Ευαγγελίστριας.</a:t>
            </a:r>
            <a:br>
              <a:rPr lang="el-GR" sz="2400" b="1" dirty="0" smtClean="0"/>
            </a:br>
            <a:endParaRPr lang="el-GR" sz="2400" dirty="0"/>
          </a:p>
        </p:txBody>
      </p:sp>
      <p:sp>
        <p:nvSpPr>
          <p:cNvPr id="3" name="2 - Θέση περιεχομένου"/>
          <p:cNvSpPr>
            <a:spLocks noGrp="1"/>
          </p:cNvSpPr>
          <p:nvPr>
            <p:ph idx="1"/>
          </p:nvPr>
        </p:nvSpPr>
        <p:spPr/>
        <p:txBody>
          <a:bodyPr>
            <a:normAutofit fontScale="70000" lnSpcReduction="20000"/>
          </a:bodyPr>
          <a:lstStyle/>
          <a:p>
            <a:pPr fontAlgn="b">
              <a:buNone/>
            </a:pPr>
            <a:endParaRPr lang="el-GR" b="1" dirty="0" smtClean="0"/>
          </a:p>
          <a:p>
            <a:pPr fontAlgn="b">
              <a:buNone/>
            </a:pPr>
            <a:r>
              <a:rPr lang="el-GR" dirty="0" smtClean="0"/>
              <a:t>Ο πρωθυπουργός δήλωσε ότι έχει αιφνιδιαστεί δύο φορές σε σχέση με το συγκεκριμένο νησί, τη μία αρνητικά και την άλλη θετικά. Η πρώτη φορά, ανέφερε, ήταν όταν αποφάσισε να υλοποιήσει με τροπολογία τη δέσμευση του απέναντι στο μακρόχρονο αίτημα του Τηνιακού λαού για την επαναφορά του πανελλήνιου ιερού ιδρύματος Ευαγγελίστριας Τήνου στην κανονικότητα στο προηγούμενο καθεστώς του. Ο κ. </a:t>
            </a:r>
            <a:r>
              <a:rPr lang="el-GR" dirty="0" err="1" smtClean="0"/>
              <a:t>Τσίπρας</a:t>
            </a:r>
            <a:r>
              <a:rPr lang="el-GR" dirty="0" smtClean="0"/>
              <a:t> είπε ότι αιφνιδιάστηκε από τις «αντιδράσεις και τις πιέσεις που δεχτήκαμε προκειμένου να μην προχωρήσουμε στην υλοποίηση της δέσμευσης μας απέναντι στο αίτημα των κατοίκων της Τήνου». «Αιφνιδιάστηκα γιατί πιστεύω ότι η Εκκλησία είναι κλήρος και λαός, όχι μόνο κλήρος», υπογράμμισε, σύμφωνα με το ΑΠΕ. </a:t>
            </a:r>
            <a:r>
              <a:rPr lang="en-US" dirty="0" smtClean="0"/>
              <a:t> iefimerida.gr</a:t>
            </a:r>
            <a:endParaRPr lang="el-GR" dirty="0" smtClean="0"/>
          </a:p>
          <a:p>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Και ονόματα "υπέρ υγείας" με e-</a:t>
            </a:r>
            <a:r>
              <a:rPr lang="el-GR" sz="2400" dirty="0" err="1" smtClean="0"/>
              <a:t>mail</a:t>
            </a:r>
            <a:r>
              <a:rPr lang="el-GR" sz="2400" dirty="0" smtClean="0"/>
              <a:t> στην Τήνο</a:t>
            </a:r>
            <a:br>
              <a:rPr lang="el-GR" sz="2400" dirty="0" smtClean="0"/>
            </a:br>
            <a:endParaRPr lang="el-GR" sz="2400" dirty="0"/>
          </a:p>
        </p:txBody>
      </p:sp>
      <p:sp>
        <p:nvSpPr>
          <p:cNvPr id="3" name="2 - Θέση περιεχομένου"/>
          <p:cNvSpPr>
            <a:spLocks noGrp="1"/>
          </p:cNvSpPr>
          <p:nvPr>
            <p:ph idx="1"/>
          </p:nvPr>
        </p:nvSpPr>
        <p:spPr/>
        <p:txBody>
          <a:bodyPr>
            <a:normAutofit fontScale="47500" lnSpcReduction="20000"/>
          </a:bodyPr>
          <a:lstStyle/>
          <a:p>
            <a:pPr>
              <a:buNone/>
            </a:pPr>
            <a:r>
              <a:rPr lang="el-GR" dirty="0" smtClean="0"/>
              <a:t>Στην εποχή του «κυβερνοχώρου» δεν χρειάζεται να φτάσετε γονυπετείς και καταϊδρωμένοι στην Παναγία της Τήνου, ούτε να αγοράσετε λαμπάδα ίσα με το μπόι σας! Οι δωρεάν ηλεκτρονικές προσευχές και τα διαδικτυακά τάματα αποτελούν μία ανέξοδη λύση στην καθημερινότητα των πιστών. Εκατοντάδες χριστιανοί ορθόδοξοι από κάθε γωνιά του πλανήτη, (ακόμη και μουσουλμάνοι που… αλλαξοπιστούν για τις θαυματουργές ιδιότητες της Μεγαλόχαρης), παρακαλούν καθημερινά τη Θεοτόκο, με ένα κλικ, να χαρίσει υγεία σε εκείνους και την οικογένειά τους.</a:t>
            </a:r>
            <a:br>
              <a:rPr lang="el-GR" dirty="0" smtClean="0"/>
            </a:br>
            <a:r>
              <a:rPr lang="el-GR" dirty="0" smtClean="0"/>
              <a:t/>
            </a:r>
            <a:br>
              <a:rPr lang="el-GR" dirty="0" smtClean="0"/>
            </a:br>
            <a:r>
              <a:rPr lang="el-GR" dirty="0" smtClean="0"/>
              <a:t>Και αυτό συμβαίνει από το 2003 μέσα από την ιστοσελίδα της Μητρόπολης Σύρου </a:t>
            </a:r>
            <a:r>
              <a:rPr lang="el-GR" dirty="0" err="1" smtClean="0">
                <a:hlinkClick r:id="rId2"/>
              </a:rPr>
              <a:t>www.im</a:t>
            </a:r>
            <a:r>
              <a:rPr lang="el-GR" dirty="0" smtClean="0">
                <a:hlinkClick r:id="rId2"/>
              </a:rPr>
              <a:t>-</a:t>
            </a:r>
            <a:r>
              <a:rPr lang="el-GR" dirty="0" err="1" smtClean="0">
                <a:hlinkClick r:id="rId2"/>
              </a:rPr>
              <a:t>syrou.gr</a:t>
            </a:r>
            <a:r>
              <a:rPr lang="el-GR" dirty="0" smtClean="0"/>
              <a:t>. Μία πρωτοποριακή εφαρμογή φέρνει ένα βήμα πιο κοντά στην Παναγία τους πιστούς που λόγω απόστασης, προβλημάτων υγείας ή οικονομικής δυσχέρειας δεν μπορούν να μεταβούν για προσκύνημα στην Τήνο. «Επικοινωνήστε μαζί μας μέσω e-</a:t>
            </a:r>
            <a:r>
              <a:rPr lang="el-GR" dirty="0" err="1" smtClean="0"/>
              <a:t>mail</a:t>
            </a:r>
            <a:r>
              <a:rPr lang="el-GR" dirty="0" smtClean="0"/>
              <a:t>, στέλνοντας τα "αιτήματα της καρδιακής σας προσευχής προς την Παναγία", και εμείς θα μνημονεύουμε τα ονόματά σας στην Ιερά Πρόθεση του Ιδρύματος και μπροστά στη θαυματουργή εικόνα. Οι επιστολές σας έχουν εμπιστευτικό χαρακτήρα και θα διαβαστούν μόνο από τον υπεύθυνο της ιστοσελίδας, πατέρα </a:t>
            </a:r>
            <a:r>
              <a:rPr lang="el-GR" dirty="0" err="1" smtClean="0"/>
              <a:t>Φλαβιανό</a:t>
            </a:r>
            <a:r>
              <a:rPr lang="el-GR" dirty="0" smtClean="0"/>
              <a:t>, ο οποίος θα τα μεταφέρει στους ιερείς του ναού» αναφέρεται χαρακτηριστικά το </a:t>
            </a:r>
            <a:r>
              <a:rPr lang="el-GR" dirty="0" err="1" smtClean="0"/>
              <a:t>site</a:t>
            </a:r>
            <a:r>
              <a:rPr lang="el-GR" dirty="0" smtClean="0"/>
              <a:t>.</a:t>
            </a:r>
          </a:p>
          <a:p>
            <a:pPr>
              <a:buNone/>
            </a:pPr>
            <a:r>
              <a:rPr lang="el-GR" dirty="0" smtClean="0"/>
              <a:t> Εκτός όμως από τις μνημονεύσεις υπέρ υγείας η μητρόπολη εξασφαλίζει μέχρι και δωρεάν διανομές αγιασμού και διαβασμένων εικονισμάτων κατ’ οίκον. </a:t>
            </a:r>
            <a:r>
              <a:rPr lang="el-GR" dirty="0" err="1" smtClean="0"/>
              <a:t>Οπως</a:t>
            </a:r>
            <a:r>
              <a:rPr lang="el-GR" dirty="0" smtClean="0"/>
              <a:t> αναφέρεται στην ιστοσελίδα: «Εσείς που δεν έχετε τη δυνατότητα να μας επισκεφτείτε στο ευλογημένο νησί και να προσευχηθείτε μπροστά στην εικόνα της Παναγίας, γράψτε μας μέσω e-</a:t>
            </a:r>
            <a:r>
              <a:rPr lang="el-GR" dirty="0" err="1" smtClean="0"/>
              <a:t>mail</a:t>
            </a:r>
            <a:r>
              <a:rPr lang="el-GR" dirty="0" smtClean="0"/>
              <a:t> την ταχυδρομική σας διεύθυνση και θα είναι χαρά μας να σας στείλουμε μία ευλογία, μία εικόνα της Παναγίας και αγιασμό»</a:t>
            </a:r>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819472"/>
            <a:ext cx="7498080" cy="1368152"/>
          </a:xfrm>
        </p:spPr>
        <p:txBody>
          <a:bodyPr>
            <a:normAutofit fontScale="90000"/>
          </a:bodyPr>
          <a:lstStyle/>
          <a:p>
            <a:r>
              <a:rPr lang="el-GR" sz="2400" dirty="0" smtClean="0"/>
              <a:t/>
            </a:r>
            <a:br>
              <a:rPr lang="el-GR" sz="2400" dirty="0" smtClean="0"/>
            </a:br>
            <a:r>
              <a:rPr lang="el-GR" sz="2400" dirty="0" smtClean="0"/>
              <a:t/>
            </a:r>
            <a:br>
              <a:rPr lang="el-GR" sz="2400" dirty="0" smtClean="0"/>
            </a:br>
            <a:r>
              <a:rPr lang="el-GR" sz="2400" dirty="0" smtClean="0"/>
              <a:t/>
            </a:r>
            <a:br>
              <a:rPr lang="el-GR" sz="2400" dirty="0" smtClean="0"/>
            </a:br>
            <a:r>
              <a:rPr lang="el-GR" sz="2400" dirty="0" smtClean="0"/>
              <a:t>Προβληματισμοί, ερωτήματα</a:t>
            </a:r>
            <a:endParaRPr lang="el-GR" sz="2400" dirty="0"/>
          </a:p>
        </p:txBody>
      </p:sp>
      <p:sp>
        <p:nvSpPr>
          <p:cNvPr id="3" name="2 - Θέση περιεχομένου"/>
          <p:cNvSpPr>
            <a:spLocks noGrp="1"/>
          </p:cNvSpPr>
          <p:nvPr>
            <p:ph idx="1"/>
          </p:nvPr>
        </p:nvSpPr>
        <p:spPr>
          <a:xfrm>
            <a:off x="1435608" y="476672"/>
            <a:ext cx="7498080" cy="6768752"/>
          </a:xfrm>
        </p:spPr>
        <p:txBody>
          <a:bodyPr>
            <a:normAutofit lnSpcReduction="10000"/>
          </a:bodyPr>
          <a:lstStyle/>
          <a:p>
            <a:pPr>
              <a:buNone/>
            </a:pPr>
            <a:r>
              <a:rPr lang="el-GR" sz="2000" dirty="0" smtClean="0"/>
              <a:t>Ποια θέση παίρνετε στη διαμάχη εκκλησίας –κράτους για την εκκλησιαστική περιουσία; </a:t>
            </a:r>
          </a:p>
          <a:p>
            <a:pPr>
              <a:buNone/>
            </a:pPr>
            <a:r>
              <a:rPr lang="el-GR" sz="2000" dirty="0" smtClean="0"/>
              <a:t>Θεωρείτε ότι  οι ρόλοι  της Εκκλησίας και του κράτους είναι διακριτοί ή σε κάποια ζητήματα τέμνονται; </a:t>
            </a:r>
          </a:p>
          <a:p>
            <a:pPr>
              <a:buNone/>
            </a:pPr>
            <a:r>
              <a:rPr lang="el-GR" sz="2000" dirty="0" smtClean="0"/>
              <a:t> Οι κληρικοί πρέπει να μισθοδοτούνται ; Από το κράτος ή την εκκλησία;</a:t>
            </a:r>
          </a:p>
          <a:p>
            <a:pPr>
              <a:buNone/>
            </a:pPr>
            <a:r>
              <a:rPr lang="el-GR" sz="2000" dirty="0" smtClean="0"/>
              <a:t>Πώς κρίνετε την αφιέρωση ταμάτων στην Παναγία ή σε αγίους ; Δεν θα ήταν καλύτερα να προσφέρεται ως εκπλήρωση τάματος βοήθεια σε φτωχές οικογένειες ή συνανθρώπους μας;</a:t>
            </a:r>
          </a:p>
          <a:p>
            <a:pPr>
              <a:buNone/>
            </a:pPr>
            <a:r>
              <a:rPr lang="el-GR" sz="2000" dirty="0" smtClean="0"/>
              <a:t>Πιστεύετε ότι οι εκκλησιαστικοί λειτουργοί εκμεταλλεύονται την ανάγκη της  πίστης του λαού και έχουν εμπορευματοποιήσει τις τελετές και τα μυστήρια;</a:t>
            </a:r>
          </a:p>
          <a:p>
            <a:pPr>
              <a:buNone/>
            </a:pPr>
            <a:r>
              <a:rPr lang="el-GR" sz="2000" dirty="0" smtClean="0"/>
              <a:t>Πώς κρίνετε τη μεταφορά εικόνων για προσκύνηση από μοναστήρια ή  ναούς  σε ναούς άλλης περιοχής;</a:t>
            </a:r>
          </a:p>
          <a:p>
            <a:pPr>
              <a:buNone/>
            </a:pPr>
            <a:r>
              <a:rPr lang="el-GR" sz="2000" dirty="0" smtClean="0"/>
              <a:t>Έχετε υπόψη σας ότι πρόσφατα κρίθηκε αντισυνταγματική η αλλαγή του τρόπου διδασκαλίας των Θρησκευτικών στο σχολείο, διότι «έχει ποιοτική και ποσοτική ανεπάρκεια ως προς την διδασκαλία της Ορθόδοξης Εκκλησίας, προκαλώντας σύγχυση στη θρησκευτική συνείδηση των Ορθοδόξων Χριστιανών μαθητών»; Τι δείχνει η απόφαση αυτή ;</a:t>
            </a:r>
          </a:p>
          <a:p>
            <a:pPr>
              <a:buNone/>
            </a:pPr>
            <a:r>
              <a:rPr lang="el-GR" sz="2000" dirty="0" smtClean="0"/>
              <a:t> </a:t>
            </a:r>
            <a:endParaRPr lang="el-GR"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03648" y="188640"/>
            <a:ext cx="7498080" cy="864096"/>
          </a:xfrm>
        </p:spPr>
        <p:txBody>
          <a:bodyPr>
            <a:normAutofit/>
          </a:bodyPr>
          <a:lstStyle/>
          <a:p>
            <a:r>
              <a:rPr lang="el-GR" sz="2400" dirty="0" smtClean="0"/>
              <a:t>Το θρησκευτικό προσκύνημα στη σύγχρονη Ελλάδα</a:t>
            </a:r>
            <a:br>
              <a:rPr lang="el-GR" sz="2400" dirty="0" smtClean="0"/>
            </a:br>
            <a:r>
              <a:rPr lang="el-GR" sz="2400" dirty="0" smtClean="0"/>
              <a:t>                                                 Μια εθνογραφική προσέγγιση</a:t>
            </a:r>
            <a:endParaRPr lang="el-GR" sz="2400" dirty="0"/>
          </a:p>
        </p:txBody>
      </p:sp>
      <p:sp>
        <p:nvSpPr>
          <p:cNvPr id="3" name="2 - Θέση περιεχομένου"/>
          <p:cNvSpPr>
            <a:spLocks noGrp="1"/>
          </p:cNvSpPr>
          <p:nvPr>
            <p:ph idx="1"/>
          </p:nvPr>
        </p:nvSpPr>
        <p:spPr>
          <a:xfrm>
            <a:off x="1435608" y="1196752"/>
            <a:ext cx="7498080" cy="5051648"/>
          </a:xfrm>
        </p:spPr>
        <p:txBody>
          <a:bodyPr>
            <a:normAutofit fontScale="85000" lnSpcReduction="20000"/>
          </a:bodyPr>
          <a:lstStyle/>
          <a:p>
            <a:pPr>
              <a:buNone/>
            </a:pPr>
            <a:r>
              <a:rPr lang="el-GR" sz="2000" dirty="0" smtClean="0">
                <a:solidFill>
                  <a:srgbClr val="C00000"/>
                </a:solidFill>
              </a:rPr>
              <a:t> Αναπτύσσει την ιδέα του προσκυνήματος -να ταξιδεύει κανείς μακριά από τον τόπο του αναζητώντας το θαυματουργό. Στηρίζεται σε έρευνα της </a:t>
            </a:r>
            <a:r>
              <a:rPr lang="en-US" sz="2000" dirty="0" err="1" smtClean="0">
                <a:solidFill>
                  <a:srgbClr val="C00000"/>
                </a:solidFill>
              </a:rPr>
              <a:t>Dubisch</a:t>
            </a:r>
            <a:r>
              <a:rPr lang="en-US" sz="2000" dirty="0" smtClean="0">
                <a:solidFill>
                  <a:srgbClr val="C00000"/>
                </a:solidFill>
              </a:rPr>
              <a:t> </a:t>
            </a:r>
            <a:r>
              <a:rPr lang="el-GR" sz="2000" dirty="0" smtClean="0">
                <a:solidFill>
                  <a:srgbClr val="C00000"/>
                </a:solidFill>
              </a:rPr>
              <a:t> στην Τήνο το 1986. Σο ίδιο νησί η ίδια διεξήγαγε επιτόπια έρευνα το 1969 για τη διδακτορική της διατριβή. H συγγραφέας εξετάζει το προσκύνημα ως ένα </a:t>
            </a:r>
            <a:r>
              <a:rPr lang="el-GR" sz="2000" dirty="0" err="1" smtClean="0">
                <a:solidFill>
                  <a:srgbClr val="C00000"/>
                </a:solidFill>
              </a:rPr>
              <a:t>πολυεπίπεδο</a:t>
            </a:r>
            <a:r>
              <a:rPr lang="el-GR" sz="2000" dirty="0" smtClean="0">
                <a:solidFill>
                  <a:srgbClr val="C00000"/>
                </a:solidFill>
              </a:rPr>
              <a:t> πολιτισμικό πεδίο όπου συναντιούνται εναλλακτικοί, ανταγωνιστικοί μεταξύ τους λόγοι και προσδίδει, παράλληλα με τη θεωρητική εποπτεία, μια βιωματική διάσταση στην εθνογραφική περιγραφή.</a:t>
            </a:r>
          </a:p>
          <a:p>
            <a:pPr>
              <a:buNone/>
            </a:pPr>
            <a:r>
              <a:rPr lang="el-GR" sz="2000" dirty="0" smtClean="0">
                <a:solidFill>
                  <a:srgbClr val="C00000"/>
                </a:solidFill>
              </a:rPr>
              <a:t>Το εθνικό αυτό προσκύνημα περιγράφεται σε συγκεκριμένο κοινωνικό </a:t>
            </a:r>
            <a:r>
              <a:rPr lang="el-GR" sz="2000" dirty="0" err="1" smtClean="0">
                <a:solidFill>
                  <a:srgbClr val="C00000"/>
                </a:solidFill>
              </a:rPr>
              <a:t>μικροεπίπεδο</a:t>
            </a:r>
            <a:r>
              <a:rPr lang="el-GR" sz="2000" dirty="0" smtClean="0">
                <a:solidFill>
                  <a:srgbClr val="C00000"/>
                </a:solidFill>
              </a:rPr>
              <a:t> και σε συνάρτηση με άλλες πλευρές της ελληνικής κοινωνίας: </a:t>
            </a:r>
            <a:r>
              <a:rPr lang="el-GR" sz="2000" dirty="0" err="1" smtClean="0">
                <a:solidFill>
                  <a:srgbClr val="C00000"/>
                </a:solidFill>
              </a:rPr>
              <a:t>έμφυλες</a:t>
            </a:r>
            <a:r>
              <a:rPr lang="el-GR" sz="2000" dirty="0" smtClean="0">
                <a:solidFill>
                  <a:srgbClr val="C00000"/>
                </a:solidFill>
              </a:rPr>
              <a:t> σχέσεις ,εθνική ιστορία, ταυτότητα. Στην προσέγγισή της  για τη θρησκεία πέρα από τη συμπεριφορά και το εννοιολογικό περιεχόμενο περιλαμβάνει το ενσώματο, το βιωματικό, το συναισθηματικό, αυτό που επιτελείται.</a:t>
            </a:r>
          </a:p>
          <a:p>
            <a:pPr>
              <a:buNone/>
            </a:pPr>
            <a:r>
              <a:rPr lang="el-GR" sz="2000" dirty="0" smtClean="0">
                <a:solidFill>
                  <a:srgbClr val="C00000"/>
                </a:solidFill>
              </a:rPr>
              <a:t>Τα ζητήματα που πραγματεύεται: Ο ρόλος της θρησκείας  στην ιστορία και τη σημερινή εποχή στη διαμόρφωσης της εθνικής ταυτότητας . Ο ρόλος των εικόνων και των ιστοριών τους .</a:t>
            </a:r>
          </a:p>
          <a:p>
            <a:pPr>
              <a:buNone/>
            </a:pPr>
            <a:r>
              <a:rPr lang="el-GR" sz="2000" dirty="0" smtClean="0">
                <a:solidFill>
                  <a:srgbClr val="C00000"/>
                </a:solidFill>
              </a:rPr>
              <a:t>Η </a:t>
            </a:r>
            <a:r>
              <a:rPr lang="el-GR" sz="2000" dirty="0" err="1" smtClean="0">
                <a:solidFill>
                  <a:srgbClr val="C00000"/>
                </a:solidFill>
              </a:rPr>
              <a:t>δημοφιλία</a:t>
            </a:r>
            <a:r>
              <a:rPr lang="el-GR" sz="2000" dirty="0" smtClean="0">
                <a:solidFill>
                  <a:srgbClr val="C00000"/>
                </a:solidFill>
              </a:rPr>
              <a:t> και ανθεκτικότητα του προσκυνήματος. Ο ρόλος των γυναικών στο προσκύνημα και τις θρησκευτικές τελετουργίες.</a:t>
            </a:r>
          </a:p>
          <a:p>
            <a:pPr>
              <a:buNone/>
            </a:pPr>
            <a:r>
              <a:rPr lang="el-GR" sz="2000" dirty="0" smtClean="0">
                <a:solidFill>
                  <a:srgbClr val="C00000"/>
                </a:solidFill>
              </a:rPr>
              <a:t>Η σημασία της Παναγίας στη θρησκεία και την κατασκευή της ελληνικής ταυτότητας. Η θέση των ελλήνων μεταξύ Ανατολής και Δύσης.</a:t>
            </a:r>
          </a:p>
          <a:p>
            <a:pPr>
              <a:buNone/>
            </a:pPr>
            <a:endParaRPr lang="el-GR" sz="2000" dirty="0" smtClean="0">
              <a:solidFill>
                <a:srgbClr val="C00000"/>
              </a:solidFill>
            </a:endParaRPr>
          </a:p>
          <a:p>
            <a:pPr>
              <a:buNone/>
            </a:pPr>
            <a:endParaRPr lang="el-GR" dirty="0">
              <a:solidFill>
                <a:srgbClr val="C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                                    </a:t>
            </a:r>
            <a:r>
              <a:rPr lang="el-GR" sz="2700" dirty="0" smtClean="0"/>
              <a:t>Παναγία Τήνου</a:t>
            </a:r>
            <a:endParaRPr lang="el-GR" sz="2700" dirty="0"/>
          </a:p>
        </p:txBody>
      </p:sp>
      <p:pic>
        <p:nvPicPr>
          <p:cNvPr id="3075" name="Picture 3" descr="C:\Users\Makis\Desktop\images.jpg"/>
          <p:cNvPicPr>
            <a:picLocks noChangeAspect="1" noChangeArrowheads="1"/>
          </p:cNvPicPr>
          <p:nvPr/>
        </p:nvPicPr>
        <p:blipFill>
          <a:blip r:embed="rId2" cstate="print"/>
          <a:srcRect/>
          <a:stretch>
            <a:fillRect/>
          </a:stretch>
        </p:blipFill>
        <p:spPr bwMode="auto">
          <a:xfrm>
            <a:off x="899592" y="3545632"/>
            <a:ext cx="3960440" cy="3312368"/>
          </a:xfrm>
          <a:prstGeom prst="rect">
            <a:avLst/>
          </a:prstGeom>
          <a:noFill/>
        </p:spPr>
      </p:pic>
      <p:pic>
        <p:nvPicPr>
          <p:cNvPr id="3074" name="Picture 2" descr="C:\Users\Makis\Desktop\150045-panagia-tinou.jpg"/>
          <p:cNvPicPr>
            <a:picLocks noGrp="1" noChangeAspect="1" noChangeArrowheads="1"/>
          </p:cNvPicPr>
          <p:nvPr>
            <p:ph idx="1"/>
          </p:nvPr>
        </p:nvPicPr>
        <p:blipFill>
          <a:blip r:embed="rId3" cstate="print"/>
          <a:srcRect/>
          <a:stretch>
            <a:fillRect/>
          </a:stretch>
        </p:blipFill>
        <p:spPr bwMode="auto">
          <a:xfrm>
            <a:off x="683568" y="0"/>
            <a:ext cx="4608512" cy="3717032"/>
          </a:xfrm>
          <a:prstGeom prst="rect">
            <a:avLst/>
          </a:prstGeom>
          <a:noFill/>
        </p:spPr>
      </p:pic>
      <p:pic>
        <p:nvPicPr>
          <p:cNvPr id="27651" name="Picture 3" descr="Image result for ÏÎ¬Î¼Î±ÏÎ± Î Î±Î½Î±Î³Î¯Î±Ï Î¤Î®Î½Î¿Ï"/>
          <p:cNvPicPr>
            <a:picLocks noChangeAspect="1" noChangeArrowheads="1"/>
          </p:cNvPicPr>
          <p:nvPr/>
        </p:nvPicPr>
        <p:blipFill>
          <a:blip r:embed="rId4" cstate="print"/>
          <a:srcRect/>
          <a:stretch>
            <a:fillRect/>
          </a:stretch>
        </p:blipFill>
        <p:spPr bwMode="auto">
          <a:xfrm>
            <a:off x="5436096" y="1268760"/>
            <a:ext cx="2571750" cy="42862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400" dirty="0" smtClean="0"/>
              <a:t>4</a:t>
            </a:r>
            <a:r>
              <a:rPr lang="el-GR" sz="2400" baseline="30000" dirty="0" smtClean="0"/>
              <a:t>ο</a:t>
            </a:r>
            <a:r>
              <a:rPr lang="el-GR" sz="2400" dirty="0" smtClean="0"/>
              <a:t> </a:t>
            </a:r>
            <a:r>
              <a:rPr lang="el-GR" sz="2400" dirty="0" err="1" smtClean="0"/>
              <a:t>κεφ.Παρατηρώντας</a:t>
            </a:r>
            <a:r>
              <a:rPr lang="el-GR" sz="2400" dirty="0" smtClean="0"/>
              <a:t> το προσκύνημα: Εκκλησίες , εικόνες </a:t>
            </a:r>
            <a:br>
              <a:rPr lang="el-GR" sz="2400" dirty="0" smtClean="0"/>
            </a:br>
            <a:r>
              <a:rPr lang="el-GR" sz="2400" dirty="0" smtClean="0"/>
              <a:t> και ο Διάβολος</a:t>
            </a:r>
            <a:endParaRPr lang="el-GR" sz="2400" dirty="0"/>
          </a:p>
        </p:txBody>
      </p:sp>
      <p:sp>
        <p:nvSpPr>
          <p:cNvPr id="3" name="2 - Θέση περιεχομένου"/>
          <p:cNvSpPr>
            <a:spLocks noGrp="1"/>
          </p:cNvSpPr>
          <p:nvPr>
            <p:ph idx="1"/>
          </p:nvPr>
        </p:nvSpPr>
        <p:spPr>
          <a:xfrm>
            <a:off x="1435608" y="1268760"/>
            <a:ext cx="7498080" cy="4979640"/>
          </a:xfrm>
        </p:spPr>
        <p:txBody>
          <a:bodyPr>
            <a:normAutofit fontScale="92500" lnSpcReduction="20000"/>
          </a:bodyPr>
          <a:lstStyle/>
          <a:p>
            <a:pPr>
              <a:buNone/>
            </a:pPr>
            <a:endParaRPr lang="el-GR" sz="2000" dirty="0" smtClean="0"/>
          </a:p>
          <a:p>
            <a:pPr>
              <a:buNone/>
            </a:pPr>
            <a:r>
              <a:rPr lang="el-GR" sz="2000" dirty="0" smtClean="0">
                <a:solidFill>
                  <a:srgbClr val="C00000"/>
                </a:solidFill>
              </a:rPr>
              <a:t>Παρουσίαση μιας </a:t>
            </a:r>
            <a:r>
              <a:rPr lang="el-GR" sz="2000" b="1" dirty="0" smtClean="0">
                <a:solidFill>
                  <a:srgbClr val="C00000"/>
                </a:solidFill>
              </a:rPr>
              <a:t>ιμπρεσιονιστικής ιστορίας </a:t>
            </a:r>
            <a:r>
              <a:rPr lang="el-GR" sz="2000" dirty="0" smtClean="0">
                <a:solidFill>
                  <a:srgbClr val="C00000"/>
                </a:solidFill>
              </a:rPr>
              <a:t>για το προσκύνημα μιας δαιμονισμένης γυναίκας. Λόγω του ότι είχε καταφύγει στη μαγεία την κατέλαβε ο Διάβολος. Αποκαλυπτική στιγμή. Η πορεία της είχε δραματική δομή και λυτρωτική κατάληξη.</a:t>
            </a:r>
          </a:p>
          <a:p>
            <a:pPr>
              <a:buNone/>
            </a:pPr>
            <a:r>
              <a:rPr lang="el-GR" sz="2000" dirty="0" smtClean="0">
                <a:solidFill>
                  <a:srgbClr val="C00000"/>
                </a:solidFill>
              </a:rPr>
              <a:t>Μετά  την αφήγηση αυτή διευκρινίζει χαρακτηριστικά της </a:t>
            </a:r>
            <a:r>
              <a:rPr lang="el-GR" sz="2000" b="1" dirty="0" smtClean="0">
                <a:solidFill>
                  <a:srgbClr val="C00000"/>
                </a:solidFill>
              </a:rPr>
              <a:t>ανθρωπολογικής γραφής </a:t>
            </a:r>
            <a:r>
              <a:rPr lang="el-GR" sz="2000" dirty="0" smtClean="0">
                <a:solidFill>
                  <a:srgbClr val="C00000"/>
                </a:solidFill>
              </a:rPr>
              <a:t>που χρησιμοποίησε.</a:t>
            </a:r>
          </a:p>
          <a:p>
            <a:pPr>
              <a:buNone/>
            </a:pPr>
            <a:r>
              <a:rPr lang="el-GR" sz="2000" dirty="0" smtClean="0">
                <a:solidFill>
                  <a:srgbClr val="C00000"/>
                </a:solidFill>
              </a:rPr>
              <a:t>Έδωσε έμφαση στην τελετουργία και δράση ,χαρακτηριστικό του προσκυνήματος και της θρησκείας στην Ελλάδα. Περιέλαβε τη δική της συναισθηματική προσωπική εμπλοκή. Παρουσίασε την καθαυτό πράξη της επιτόπιας έρευνας. Στόχος της να αξιοποιήσει το παρεισφρητικό εγώ ως εθνογραφικό πόρο.</a:t>
            </a:r>
          </a:p>
          <a:p>
            <a:pPr>
              <a:buNone/>
            </a:pPr>
            <a:r>
              <a:rPr lang="el-GR" sz="2000" dirty="0" smtClean="0">
                <a:solidFill>
                  <a:srgbClr val="C00000"/>
                </a:solidFill>
              </a:rPr>
              <a:t>Προσπαθεί να ερμηνεύσει όσα έμαθε αλλά και πώς και γιατί τα έμαθε και πώς γράφει για αυτά.</a:t>
            </a:r>
          </a:p>
          <a:p>
            <a:pPr>
              <a:buNone/>
            </a:pPr>
            <a:r>
              <a:rPr lang="el-GR" sz="2000" dirty="0" smtClean="0">
                <a:solidFill>
                  <a:srgbClr val="C00000"/>
                </a:solidFill>
              </a:rPr>
              <a:t>Πίσω από την ιμπρεσιονιστική ιστορία , που αποτελεί μια σύμβαση κρύβονται οι γνώσεις, οι παραδοχές, τα συναισθήματα της ανθρωπολόγου που την οδηγούν στη συγκεκριμένη επιλογή, το πλαίσιο που διαμορφώνει την κατανόησή της</a:t>
            </a:r>
            <a:r>
              <a:rPr lang="el-GR" sz="2000" dirty="0" smtClean="0"/>
              <a:t>.</a:t>
            </a:r>
            <a:endParaRPr lang="el-GR"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Θρησκεία και καθημερινή ζωή στην Ελλάδα</a:t>
            </a:r>
            <a:br>
              <a:rPr lang="el-GR" sz="2400" dirty="0" smtClean="0"/>
            </a:br>
            <a:endParaRPr lang="el-GR" sz="2400" dirty="0"/>
          </a:p>
        </p:txBody>
      </p:sp>
      <p:sp>
        <p:nvSpPr>
          <p:cNvPr id="3" name="2 - Θέση περιεχομένου"/>
          <p:cNvSpPr>
            <a:spLocks noGrp="1"/>
          </p:cNvSpPr>
          <p:nvPr>
            <p:ph idx="1"/>
          </p:nvPr>
        </p:nvSpPr>
        <p:spPr>
          <a:xfrm>
            <a:off x="1435608" y="1124744"/>
            <a:ext cx="7498080" cy="5400600"/>
          </a:xfrm>
        </p:spPr>
        <p:txBody>
          <a:bodyPr>
            <a:normAutofit/>
          </a:bodyPr>
          <a:lstStyle/>
          <a:p>
            <a:pPr>
              <a:buNone/>
            </a:pPr>
            <a:r>
              <a:rPr lang="el-GR" sz="2000" dirty="0" smtClean="0">
                <a:solidFill>
                  <a:srgbClr val="C00000"/>
                </a:solidFill>
              </a:rPr>
              <a:t>Αποτελεί λιγότερο μέσο στοχασμού και κυρίως βιώνεται, ασκείται και πραγματώνεται μέσα από τις εκκλησίες ,τις εικόνες και τις τελετουργίες . Σύνολο πράξεων που επιτελεί κανείς αναπόφευκτα και φυσικά. Μέρος του </a:t>
            </a:r>
            <a:r>
              <a:rPr lang="en-US" sz="2000" dirty="0" err="1" smtClean="0">
                <a:solidFill>
                  <a:srgbClr val="C00000"/>
                </a:solidFill>
              </a:rPr>
              <a:t>habitus</a:t>
            </a:r>
            <a:r>
              <a:rPr lang="en-US" sz="2000" dirty="0" smtClean="0">
                <a:solidFill>
                  <a:srgbClr val="C00000"/>
                </a:solidFill>
              </a:rPr>
              <a:t> (</a:t>
            </a:r>
            <a:r>
              <a:rPr lang="en-US" sz="2000" dirty="0" err="1" smtClean="0">
                <a:solidFill>
                  <a:srgbClr val="C00000"/>
                </a:solidFill>
              </a:rPr>
              <a:t>Bourdieu</a:t>
            </a:r>
            <a:r>
              <a:rPr lang="en-US" sz="2000" dirty="0" smtClean="0">
                <a:solidFill>
                  <a:srgbClr val="C00000"/>
                </a:solidFill>
              </a:rPr>
              <a:t>)</a:t>
            </a:r>
          </a:p>
          <a:p>
            <a:pPr>
              <a:buNone/>
            </a:pPr>
            <a:r>
              <a:rPr lang="en-US" sz="2000" dirty="0" smtClean="0">
                <a:solidFill>
                  <a:srgbClr val="C00000"/>
                </a:solidFill>
              </a:rPr>
              <a:t>H </a:t>
            </a:r>
            <a:r>
              <a:rPr lang="el-GR" sz="2000" dirty="0" smtClean="0">
                <a:solidFill>
                  <a:srgbClr val="C00000"/>
                </a:solidFill>
              </a:rPr>
              <a:t>στάση απέναντι στη θρησκεία και τη θρησκευτική πρακτική        διαφέρει ανάλογα με τον τόπο αλλά και την κοινωνική τάξη. Πολλοί μορφωμένοι είναι αδιάφοροι ,σκεπτικοί ή και εχθρικοί απέναντι στην ελληνορθόδοξη Εκκλησία και την πολιτική της</a:t>
            </a:r>
          </a:p>
          <a:p>
            <a:pPr>
              <a:buNone/>
            </a:pPr>
            <a:r>
              <a:rPr lang="el-GR" sz="2000" dirty="0" smtClean="0">
                <a:solidFill>
                  <a:srgbClr val="C00000"/>
                </a:solidFill>
              </a:rPr>
              <a:t>Πιστοί χριστιανοί δε δείχνουν ευλάβεια στην εκκλησία και τους εκπροσώπους της. Η πρακτική της πίστης τους διαφέρει από αυτή της εκκλησίας. Στην Τήνο ορισμένοι δείχνουν ευλάβεια στην Παναγία και τις θαυματουργές δυνάμεις της εικόνας αλλά επικρίνουν την πολιτική της διεύθυνση του ναού.</a:t>
            </a:r>
          </a:p>
          <a:p>
            <a:pPr>
              <a:buNone/>
            </a:pPr>
            <a:r>
              <a:rPr lang="el-GR" sz="2000" dirty="0" smtClean="0">
                <a:solidFill>
                  <a:srgbClr val="C00000"/>
                </a:solidFill>
              </a:rPr>
              <a:t>Πολλές τελετουργίες επιτελούνται εκτός εκκλησίας</a:t>
            </a:r>
          </a:p>
          <a:p>
            <a:pPr>
              <a:buNone/>
            </a:pPr>
            <a:r>
              <a:rPr lang="el-GR" sz="2000" dirty="0" smtClean="0">
                <a:solidFill>
                  <a:srgbClr val="C00000"/>
                </a:solidFill>
              </a:rPr>
              <a:t>Χαρακτηριστικό της ορθόδοξης θρησκείας οι υλικές εκφάνσεις της.</a:t>
            </a:r>
          </a:p>
          <a:p>
            <a:pPr>
              <a:buNone/>
            </a:pPr>
            <a:r>
              <a:rPr lang="el-GR" sz="2000" dirty="0" smtClean="0">
                <a:solidFill>
                  <a:srgbClr val="C00000"/>
                </a:solidFill>
              </a:rPr>
              <a:t>Ο υλικός κόσμος φανερώνει τον ιερό.</a:t>
            </a:r>
          </a:p>
          <a:p>
            <a:pPr>
              <a:buNone/>
            </a:pPr>
            <a:endParaRPr lang="el-GR" sz="2000" dirty="0">
              <a:solidFill>
                <a:srgbClr val="C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Εκκλησίες, άγιοι, γιορτές</a:t>
            </a:r>
            <a:endParaRPr lang="el-GR" sz="2400" dirty="0"/>
          </a:p>
        </p:txBody>
      </p:sp>
      <p:sp>
        <p:nvSpPr>
          <p:cNvPr id="3" name="2 - Θέση περιεχομένου"/>
          <p:cNvSpPr>
            <a:spLocks noGrp="1"/>
          </p:cNvSpPr>
          <p:nvPr>
            <p:ph idx="1"/>
          </p:nvPr>
        </p:nvSpPr>
        <p:spPr/>
        <p:txBody>
          <a:bodyPr>
            <a:normAutofit/>
          </a:bodyPr>
          <a:lstStyle/>
          <a:p>
            <a:pPr>
              <a:buNone/>
            </a:pPr>
            <a:r>
              <a:rPr lang="el-GR" sz="2000" dirty="0" smtClean="0">
                <a:solidFill>
                  <a:srgbClr val="C00000"/>
                </a:solidFill>
              </a:rPr>
              <a:t>Οι ελληνορθόδοξες εκκλησίες φανερώνουν τον λειτουργικό κύκλο και το πάνθεο των ορθόδοξων αγίων. </a:t>
            </a:r>
          </a:p>
          <a:p>
            <a:pPr>
              <a:buNone/>
            </a:pPr>
            <a:r>
              <a:rPr lang="el-GR" sz="2000" dirty="0" smtClean="0">
                <a:solidFill>
                  <a:srgbClr val="C00000"/>
                </a:solidFill>
              </a:rPr>
              <a:t>Οι εκκλησίες πιθανόν να ορίζουν  γήινους τόπους φανέρωσης της δύναμης του θείου. Το ιερό εντοπίζεται, εξατομικεύεται, συνδέεται με τη γη . Μπορεί κάποιες  εκκλησίες να έχουν μοναδικά χαρακτηριστικά. Όλες όμως αποτελούν το μέσο σύνδεσης του ανθρώπου με το θείο.</a:t>
            </a:r>
          </a:p>
          <a:p>
            <a:pPr>
              <a:buNone/>
            </a:pPr>
            <a:r>
              <a:rPr lang="el-GR" sz="2000" dirty="0" smtClean="0">
                <a:solidFill>
                  <a:srgbClr val="C00000"/>
                </a:solidFill>
              </a:rPr>
              <a:t> Κάθε χωριό γιορτάζει τον άγιο του στον οποίο είναι αφιερωμένη η κεντρική εκκλησία. Κάθε άγιος εξυπηρετεί διαφορετικές ανάγκες μιας τοποθεσίας ή κοινότητας.</a:t>
            </a:r>
          </a:p>
          <a:p>
            <a:pPr>
              <a:buNone/>
            </a:pPr>
            <a:r>
              <a:rPr lang="el-GR" sz="2000" dirty="0" smtClean="0">
                <a:solidFill>
                  <a:srgbClr val="C00000"/>
                </a:solidFill>
              </a:rPr>
              <a:t>Την ανώτερη θέση ανάμεσα στους  έλληνες αγίους κατέχει η Παναγία. Σε αυτή γίνεται έκκληση για ένα ευρύ φάσμα προβλημάτων και αναγκών.</a:t>
            </a:r>
          </a:p>
          <a:p>
            <a:pPr>
              <a:buNone/>
            </a:pPr>
            <a:endParaRPr lang="el-GR"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Οι εικόνες στην ορθόδοξη παράδοση και πρακτική</a:t>
            </a:r>
            <a:endParaRPr lang="el-GR" sz="2400" dirty="0"/>
          </a:p>
        </p:txBody>
      </p:sp>
      <p:sp>
        <p:nvSpPr>
          <p:cNvPr id="3" name="2 - Θέση περιεχομένου"/>
          <p:cNvSpPr>
            <a:spLocks noGrp="1"/>
          </p:cNvSpPr>
          <p:nvPr>
            <p:ph idx="1"/>
          </p:nvPr>
        </p:nvSpPr>
        <p:spPr>
          <a:xfrm>
            <a:off x="1435608" y="1268760"/>
            <a:ext cx="7498080" cy="5400600"/>
          </a:xfrm>
        </p:spPr>
        <p:txBody>
          <a:bodyPr>
            <a:normAutofit lnSpcReduction="10000"/>
          </a:bodyPr>
          <a:lstStyle/>
          <a:p>
            <a:pPr>
              <a:buNone/>
            </a:pPr>
            <a:r>
              <a:rPr lang="el-GR" sz="2000" dirty="0" smtClean="0">
                <a:solidFill>
                  <a:srgbClr val="C00000"/>
                </a:solidFill>
              </a:rPr>
              <a:t>Κάθε εκκλησία έχει τη βασική της εικόνα που απεικονίζει τον  άγιο ή το γεγονός στο οποίο είναι αφιερωμένη. Το θείο καθίσταται </a:t>
            </a:r>
            <a:r>
              <a:rPr lang="el-GR" sz="2000" dirty="0" err="1" smtClean="0">
                <a:solidFill>
                  <a:srgbClr val="C00000"/>
                </a:solidFill>
              </a:rPr>
              <a:t>προσβάσιμο</a:t>
            </a:r>
            <a:r>
              <a:rPr lang="el-GR" sz="2000" dirty="0" smtClean="0">
                <a:solidFill>
                  <a:srgbClr val="C00000"/>
                </a:solidFill>
              </a:rPr>
              <a:t> από τις αισθήσεις. Όμως οι μορφές έχουν κάτι απόκοσμο για να  οδηγήσουν πέρα από την ύλη, το χρόνο και το χώρο. Ο κόσμος των εικόνων θυμίζει τον υλικό κόσμο αλλά διαφοροποιείται. Έτσι, προεκτείνοντας το νόημα της εικόνας  ο κάθε άνθρωπος θεωρείται εικόνα και ομοίωση του Θεού.</a:t>
            </a:r>
          </a:p>
          <a:p>
            <a:pPr>
              <a:buNone/>
            </a:pPr>
            <a:r>
              <a:rPr lang="el-GR" sz="2000" dirty="0" smtClean="0">
                <a:solidFill>
                  <a:srgbClr val="C00000"/>
                </a:solidFill>
              </a:rPr>
              <a:t>Οι εικόνες αποτελούν το κέντρο του προσκυνήματος, που φέρει την ιδέα της υποταγής.  Όμως σύμφωνα με τους θεολόγους οι εικόνες είναι σύμβολα και επιβάλλεται διάκριση μεταξύ λατρείας και προσκύνησης.</a:t>
            </a:r>
          </a:p>
          <a:p>
            <a:pPr>
              <a:buNone/>
            </a:pPr>
            <a:r>
              <a:rPr lang="el-GR" sz="2000" dirty="0" smtClean="0">
                <a:solidFill>
                  <a:srgbClr val="C00000"/>
                </a:solidFill>
              </a:rPr>
              <a:t>Οι πιστοί όμως συχνά θεωρούν ότι οι εικόνες περιέχουν και όχι αναπαριστούν ή διοχετεύουν τη θεία δύναμη. Πολλοί θεωρούν ότι η εικόνα συμμετέχει ενεργά στη σχέση με το θείο και έχει διαφορική , θαυματουργή δύναμη. Αυτό ισχύει ιδιαίτερα για την εικόνα της Παναγίας στην Τήνο. Όμως είναι ασύμβατη αυτή η αντίληψη με την έννοια της εικόνας- απεικόνισης -ως σύμβολο και αναπαράσταση. </a:t>
            </a:r>
            <a:endParaRPr lang="el-GR" sz="2000" dirty="0">
              <a:solidFill>
                <a:srgbClr val="C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C:\Users\Makis\Desktop\3edq34tqw4t_1.jpg"/>
          <p:cNvPicPr>
            <a:picLocks noChangeAspect="1" noChangeArrowheads="1"/>
          </p:cNvPicPr>
          <p:nvPr/>
        </p:nvPicPr>
        <p:blipFill>
          <a:blip r:embed="rId2" cstate="print"/>
          <a:srcRect/>
          <a:stretch>
            <a:fillRect/>
          </a:stretch>
        </p:blipFill>
        <p:spPr bwMode="auto">
          <a:xfrm>
            <a:off x="827584" y="260648"/>
            <a:ext cx="3484485" cy="6336704"/>
          </a:xfrm>
          <a:prstGeom prst="rect">
            <a:avLst/>
          </a:prstGeom>
          <a:noFill/>
        </p:spPr>
      </p:pic>
      <p:sp>
        <p:nvSpPr>
          <p:cNvPr id="2" name="1 - Τίτλος"/>
          <p:cNvSpPr>
            <a:spLocks noGrp="1"/>
          </p:cNvSpPr>
          <p:nvPr>
            <p:ph type="title"/>
          </p:nvPr>
        </p:nvSpPr>
        <p:spPr/>
        <p:txBody>
          <a:bodyPr>
            <a:normAutofit fontScale="90000"/>
          </a:bodyPr>
          <a:lstStyle/>
          <a:p>
            <a:r>
              <a:rPr lang="el-GR" sz="2400" dirty="0" smtClean="0"/>
              <a:t>Η</a:t>
            </a:r>
            <a:r>
              <a:rPr lang="el-GR" dirty="0" smtClean="0"/>
              <a:t> </a:t>
            </a:r>
            <a:r>
              <a:rPr lang="el-GR" sz="2400" dirty="0" smtClean="0"/>
              <a:t>Θαυματουργή </a:t>
            </a:r>
            <a:br>
              <a:rPr lang="el-GR" sz="2400" dirty="0" smtClean="0"/>
            </a:br>
            <a:r>
              <a:rPr lang="el-GR" sz="2400" dirty="0" smtClean="0"/>
              <a:t>εικόνα</a:t>
            </a:r>
            <a:r>
              <a:rPr lang="el-GR" dirty="0" smtClean="0"/>
              <a:t> </a:t>
            </a:r>
            <a:r>
              <a:rPr lang="el-GR" sz="2700" dirty="0" smtClean="0"/>
              <a:t>του</a:t>
            </a:r>
            <a:endParaRPr lang="el-GR" sz="2700" dirty="0"/>
          </a:p>
        </p:txBody>
      </p:sp>
      <p:sp>
        <p:nvSpPr>
          <p:cNvPr id="3" name="2 - Θέση περιεχομένου"/>
          <p:cNvSpPr>
            <a:spLocks noGrp="1"/>
          </p:cNvSpPr>
          <p:nvPr>
            <p:ph idx="1"/>
          </p:nvPr>
        </p:nvSpPr>
        <p:spPr/>
        <p:txBody>
          <a:bodyPr>
            <a:normAutofit/>
          </a:bodyPr>
          <a:lstStyle/>
          <a:p>
            <a:pPr>
              <a:buNone/>
            </a:pPr>
            <a:r>
              <a:rPr lang="el-GR" sz="2400" dirty="0" smtClean="0"/>
              <a:t> Ευαγγελισμού</a:t>
            </a:r>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buNone/>
            </a:pPr>
            <a:r>
              <a:rPr lang="en-US" sz="2400" dirty="0" smtClean="0">
                <a:hlinkClick r:id="rId3"/>
              </a:rPr>
              <a:t>https://www.neakriti.gr/article/eidiseis/1396270/sygxrona-sygklonistika-thaymata-tis-panagias/</a:t>
            </a:r>
            <a:endParaRPr lang="el-GR" sz="2400" dirty="0" smtClean="0"/>
          </a:p>
          <a:p>
            <a:pPr>
              <a:buNone/>
            </a:pPr>
            <a:endParaRPr lang="el-GR" sz="2400" dirty="0"/>
          </a:p>
        </p:txBody>
      </p:sp>
      <p:pic>
        <p:nvPicPr>
          <p:cNvPr id="4098" name="Picture 2" descr="C:\Users\Makis\Desktop\panagian-tinou-1-312x400.jpg"/>
          <p:cNvPicPr>
            <a:picLocks noChangeAspect="1" noChangeArrowheads="1"/>
          </p:cNvPicPr>
          <p:nvPr/>
        </p:nvPicPr>
        <p:blipFill>
          <a:blip r:embed="rId4" cstate="print"/>
          <a:srcRect/>
          <a:stretch>
            <a:fillRect/>
          </a:stretch>
        </p:blipFill>
        <p:spPr bwMode="auto">
          <a:xfrm>
            <a:off x="4716016" y="260648"/>
            <a:ext cx="4104456" cy="496855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Ηλιοστάσιο">
  <a:themeElements>
    <a:clrScheme name="Ηλιοστάσιο">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Ηλιοστάσιο">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Ηλιοστάσιο">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1383</TotalTime>
  <Words>2848</Words>
  <Application>Microsoft Office PowerPoint</Application>
  <PresentationFormat>Προβολή στην οθόνη (4:3)</PresentationFormat>
  <Paragraphs>152</Paragraphs>
  <Slides>27</Slides>
  <Notes>2</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27</vt:i4>
      </vt:variant>
    </vt:vector>
  </HeadingPairs>
  <TitlesOfParts>
    <vt:vector size="29" baseType="lpstr">
      <vt:lpstr>Ηλιοστάσιο</vt:lpstr>
      <vt:lpstr>Αντικείμενο κελύφους συσκευασίας</vt:lpstr>
      <vt:lpstr>  Μεταπτυχιακό σεμινάριο  Διαστάσεις του Υπερφυσικού και Ορθολογισμός, Ευάγγελος Αυδίκος  </vt:lpstr>
      <vt:lpstr>Jill Dubisch</vt:lpstr>
      <vt:lpstr>Το θρησκευτικό προσκύνημα στη σύγχρονη Ελλάδα                                                  Μια εθνογραφική προσέγγιση</vt:lpstr>
      <vt:lpstr>                                    Παναγία Τήνου</vt:lpstr>
      <vt:lpstr>4ο κεφ.Παρατηρώντας το προσκύνημα: Εκκλησίες , εικόνες   και ο Διάβολος</vt:lpstr>
      <vt:lpstr>Θρησκεία και καθημερινή ζωή στην Ελλάδα </vt:lpstr>
      <vt:lpstr>Εκκλησίες, άγιοι, γιορτές</vt:lpstr>
      <vt:lpstr>Οι εικόνες στην ορθόδοξη παράδοση και πρακτική</vt:lpstr>
      <vt:lpstr>Η Θαυματουργή  εικόνα του</vt:lpstr>
      <vt:lpstr>Θαύματα</vt:lpstr>
      <vt:lpstr>9ο κεφ. Περί εθνών και ξένων, θαυμάτων και κειμένων</vt:lpstr>
      <vt:lpstr>Ο προσκυνηματικός τόπος ως κείμενο με πολλαπλά και αντικρουόμενα νοήματα. Αναγνώσεις του  κειμένου</vt:lpstr>
      <vt:lpstr>Θαύματα και αναθήματα ως κείμενο</vt:lpstr>
      <vt:lpstr>Τα τάματα </vt:lpstr>
      <vt:lpstr>Παρουσίαση του PowerPoint</vt:lpstr>
      <vt:lpstr>Τάματα</vt:lpstr>
      <vt:lpstr>11ο κεφ.Η Παρθένος Μαρία και η πολιτική κοινότητα</vt:lpstr>
      <vt:lpstr>Η Παναγία στο ορθόδοξο πλαίσιο</vt:lpstr>
      <vt:lpstr>Πόλεμος  1940</vt:lpstr>
      <vt:lpstr>Στις 6/12/1940 ο πρωθυπουργός Ιωάννης Μεταξάς πήρε ένα τηλεγράφημα από την Τήνο: </vt:lpstr>
      <vt:lpstr>Η Παναγία προστάτιδα του έθνους</vt:lpstr>
      <vt:lpstr>Παναγία  της Τήνου: Φορέας ποικιλίας συμβολικών μηνυμάτων</vt:lpstr>
      <vt:lpstr>Επισκέψεις πολιτικών στην Τήνο</vt:lpstr>
      <vt:lpstr>Εκλογές για την ανάδειξη νέας διοίκησης στο Πανελλήνιο Ιερό Ιδρυμα Ευαγγελιστρίας Τήνου (ΠΙΙΕΤ) διεξήχθησαν την Κυριακή. Πρόκειται για τις δεύτερες εκλογές μετά την ψήφιση του νόμου 4301/2014, με τον οποίο ενεπλάκη στη διοίκηση του ιδρύματος η Εκκλησία, κάτι που είχε ξεσηκώσει θύελλα αντιδράσεων από την πλευρά των κατοίκων.                                     Νοέμβριος 2015    </vt:lpstr>
      <vt:lpstr>«Αιχμές» για την Εκκλησία άφησε ο Αλέξης Τσίπρας, μιλώντας στην Τήνο, σχετικά με τις αντιδράσεις για το ίδρυμα Ευαγγελίστριας. </vt:lpstr>
      <vt:lpstr>Και ονόματα "υπέρ υγείας" με e-mail στην Τήνο </vt:lpstr>
      <vt:lpstr>   Προβληματισμοί, ερωτήματα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Jill Dubisch</dc:title>
  <dc:creator>Makis</dc:creator>
  <cp:lastModifiedBy>user</cp:lastModifiedBy>
  <cp:revision>149</cp:revision>
  <dcterms:created xsi:type="dcterms:W3CDTF">2018-05-12T07:39:07Z</dcterms:created>
  <dcterms:modified xsi:type="dcterms:W3CDTF">2018-05-15T12:40:44Z</dcterms:modified>
</cp:coreProperties>
</file>