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3F49-612E-483A-8084-31AB5609439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BE7E-F6F9-4005-AC89-33E7591DD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5913F-DC78-4960-824D-DDDF08EC0AA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E751-B13F-4886-B03D-91D08AF7D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BCB6-96BA-42E2-ACBA-86AF298E9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9455-7EDE-4431-BF40-D95018CF4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%20Vaio%201112\Desktop\athanassiou%20&#948;&#953;&#959;&#961;&#952;&#969;&#956;&#941;&#957;&#945;\Vivaldi%20-%20Concerto%20for%20Mandolin%20in%20C%20Major%20RV425%20-%20YouTub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900113" y="8366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>
                <a:solidFill>
                  <a:srgbClr val="FF33CC"/>
                </a:solidFill>
                <a:latin typeface="Comic Sans MS" pitchFamily="66" charset="0"/>
              </a:rPr>
              <a:t>ΕΝΤΟΜΑ </a:t>
            </a:r>
            <a:r>
              <a:rPr lang="el-GR" sz="4000" b="1" dirty="0" smtClean="0">
                <a:solidFill>
                  <a:srgbClr val="FF33CC"/>
                </a:solidFill>
                <a:latin typeface="Comic Sans MS" pitchFamily="66" charset="0"/>
              </a:rPr>
              <a:t>ΒΑΜΒΑΚΟΣ</a:t>
            </a:r>
            <a:endParaRPr lang="el-GR" sz="40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420938"/>
            <a:ext cx="6400800" cy="1752600"/>
          </a:xfrm>
          <a:noFill/>
        </p:spPr>
        <p:txBody>
          <a:bodyPr/>
          <a:lstStyle/>
          <a:p>
            <a:pPr algn="ctr" eaLnBrk="1" hangingPunct="1"/>
            <a:endParaRPr lang="el-GR" sz="2400" dirty="0" smtClean="0">
              <a:latin typeface="Comic Sans MS" pitchFamily="66" charset="0"/>
            </a:endParaRPr>
          </a:p>
          <a:p>
            <a:pPr algn="ctr" eaLnBrk="1" hangingPunct="1"/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Χρήστος Γ. Αθανασίου</a:t>
            </a:r>
            <a:endParaRPr lang="en-GB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e-mail: </a:t>
            </a:r>
            <a:r>
              <a:rPr lang="en-GB" sz="2400" dirty="0" err="1" smtClean="0">
                <a:solidFill>
                  <a:srgbClr val="66FF33"/>
                </a:solidFill>
                <a:latin typeface="Comic Sans MS" pitchFamily="66" charset="0"/>
              </a:rPr>
              <a:t>athanassiou</a:t>
            </a:r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@</a:t>
            </a:r>
            <a:r>
              <a:rPr lang="en-US" sz="2400" dirty="0" err="1" smtClean="0">
                <a:solidFill>
                  <a:srgbClr val="66FF33"/>
                </a:solidFill>
                <a:latin typeface="Comic Sans MS" pitchFamily="66" charset="0"/>
              </a:rPr>
              <a:t>agr</a:t>
            </a:r>
            <a:r>
              <a:rPr lang="en-US" sz="2400" dirty="0" smtClean="0">
                <a:solidFill>
                  <a:srgbClr val="66FF33"/>
                </a:solidFill>
                <a:latin typeface="Comic Sans MS" pitchFamily="66" charset="0"/>
              </a:rPr>
              <a:t>.</a:t>
            </a:r>
            <a:r>
              <a:rPr lang="en-GB" sz="2400" dirty="0" smtClean="0">
                <a:solidFill>
                  <a:srgbClr val="66FF33"/>
                </a:solidFill>
                <a:latin typeface="Comic Sans MS" pitchFamily="66" charset="0"/>
              </a:rPr>
              <a:t>uth.gr</a:t>
            </a:r>
            <a:endParaRPr lang="el-GR" sz="2400" dirty="0" smtClean="0">
              <a:solidFill>
                <a:srgbClr val="66FF33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Vivaldi - Concerto for Mandolin in C Major RV425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453336"/>
            <a:ext cx="1905000" cy="457200"/>
          </a:xfrm>
          <a:noFill/>
        </p:spPr>
        <p:txBody>
          <a:bodyPr/>
          <a:lstStyle/>
          <a:p>
            <a:fld id="{5499ED4B-4392-4F69-B92B-8DA8420D285E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0149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5900"/>
            <a:ext cx="8642350" cy="6381750"/>
          </a:xfrm>
          <a:noFill/>
        </p:spPr>
      </p:pic>
      <p:sp>
        <p:nvSpPr>
          <p:cNvPr id="12291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E201238E-AD20-4105-9200-25BFAB6BD0CA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70500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8713787" cy="6408738"/>
          </a:xfrm>
          <a:noFill/>
        </p:spPr>
      </p:pic>
      <p:sp>
        <p:nvSpPr>
          <p:cNvPr id="13315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4340B781-DB45-4D63-B2A9-530C54B6531D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72900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375"/>
            <a:ext cx="5113338" cy="3835400"/>
          </a:xfrm>
          <a:noFill/>
        </p:spPr>
      </p:pic>
      <p:pic>
        <p:nvPicPr>
          <p:cNvPr id="14339" name="Picture 6" descr="DSC020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2619375"/>
            <a:ext cx="5472113" cy="4049713"/>
          </a:xfrm>
          <a:noFill/>
        </p:spPr>
      </p:pic>
      <p:sp>
        <p:nvSpPr>
          <p:cNvPr id="1434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17FAF8FE-2B34-400E-9884-B89C9C9C945C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188640"/>
            <a:ext cx="7158037" cy="1412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i="1" dirty="0" smtClean="0">
                <a:solidFill>
                  <a:srgbClr val="CC00FF"/>
                </a:solidFill>
                <a:latin typeface="Comic Sans MS" pitchFamily="66" charset="0"/>
              </a:rPr>
              <a:t>Aphis </a:t>
            </a:r>
            <a:r>
              <a:rPr lang="en-US" sz="3200" b="1" i="1" dirty="0" err="1" smtClean="0">
                <a:solidFill>
                  <a:srgbClr val="CC00FF"/>
                </a:solidFill>
                <a:latin typeface="Comic Sans MS" pitchFamily="66" charset="0"/>
              </a:rPr>
              <a:t>gossypii</a:t>
            </a:r>
            <a:r>
              <a:rPr lang="en-US" sz="3200" b="1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(</a:t>
            </a:r>
            <a:r>
              <a:rPr lang="en-US" sz="3200" b="1" dirty="0" err="1" smtClean="0">
                <a:solidFill>
                  <a:srgbClr val="CC00FF"/>
                </a:solidFill>
                <a:latin typeface="Comic Sans MS" pitchFamily="66" charset="0"/>
              </a:rPr>
              <a:t>Hemiptera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: </a:t>
            </a:r>
            <a:r>
              <a:rPr lang="en-US" sz="3200" b="1" dirty="0" err="1" smtClean="0">
                <a:solidFill>
                  <a:srgbClr val="CC00FF"/>
                </a:solidFill>
                <a:latin typeface="Comic Sans MS" pitchFamily="66" charset="0"/>
              </a:rPr>
              <a:t>Aphididae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US" sz="3200" b="1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3200" b="1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b="1" i="1" dirty="0" err="1" smtClean="0">
                <a:solidFill>
                  <a:srgbClr val="00FF00"/>
                </a:solidFill>
                <a:latin typeface="Comic Sans MS" pitchFamily="66" charset="0"/>
              </a:rPr>
              <a:t>Αφίδα</a:t>
            </a:r>
            <a:r>
              <a:rPr lang="el-GR" sz="2400" b="1" i="1" dirty="0" smtClean="0">
                <a:solidFill>
                  <a:srgbClr val="00FF00"/>
                </a:solidFill>
                <a:latin typeface="Comic Sans MS" pitchFamily="66" charset="0"/>
              </a:rPr>
              <a:t> του βαμβακιού</a:t>
            </a:r>
          </a:p>
        </p:txBody>
      </p:sp>
      <p:pic>
        <p:nvPicPr>
          <p:cNvPr id="15363" name="Picture 22" descr="Aph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1268413"/>
            <a:ext cx="2160588" cy="2376487"/>
          </a:xfrm>
          <a:noFill/>
        </p:spPr>
      </p:pic>
      <p:pic>
        <p:nvPicPr>
          <p:cNvPr id="15364" name="Picture 26" descr="Aphgo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268413"/>
            <a:ext cx="2159000" cy="2376487"/>
          </a:xfrm>
          <a:noFill/>
        </p:spPr>
      </p:pic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107504" y="1916832"/>
            <a:ext cx="460851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Πολυφάγο, μεταναστευτικό είδος, πάνω από 200 ξενιστές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</a:pPr>
            <a:endParaRPr lang="en-GB" sz="2400" dirty="0">
              <a:solidFill>
                <a:srgbClr val="FF33CC"/>
              </a:solidFill>
              <a:latin typeface="Comic Sans MS" pitchFamily="66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</a:pP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Τέλειο: Μήκος 1.2-2 </a:t>
            </a:r>
            <a:r>
              <a:rPr lang="en-GB" sz="2400" dirty="0">
                <a:solidFill>
                  <a:srgbClr val="FF33CC"/>
                </a:solidFill>
                <a:latin typeface="Comic Sans MS" pitchFamily="66" charset="0"/>
              </a:rPr>
              <a:t>mm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. Χρώμα κίτρινο έως </a:t>
            </a:r>
            <a:r>
              <a:rPr lang="el-GR" sz="2400" dirty="0" err="1">
                <a:solidFill>
                  <a:srgbClr val="FF33CC"/>
                </a:solidFill>
                <a:latin typeface="Comic Sans MS" pitchFamily="66" charset="0"/>
              </a:rPr>
              <a:t>καστανόμαυρο</a:t>
            </a:r>
            <a:r>
              <a:rPr lang="el-GR" sz="2400" dirty="0">
                <a:solidFill>
                  <a:srgbClr val="FF33CC"/>
                </a:solidFill>
                <a:latin typeface="Comic Sans MS" pitchFamily="66" charset="0"/>
              </a:rPr>
              <a:t>. Σιφώνια μαύρα κοντά.</a:t>
            </a:r>
          </a:p>
        </p:txBody>
      </p:sp>
      <p:pic>
        <p:nvPicPr>
          <p:cNvPr id="15366" name="Picture 28" descr="aphgos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3789363"/>
            <a:ext cx="2160588" cy="2592387"/>
          </a:xfrm>
          <a:noFill/>
        </p:spPr>
      </p:pic>
      <p:pic>
        <p:nvPicPr>
          <p:cNvPr id="15367" name="Picture 30" descr="aphgos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787775"/>
            <a:ext cx="2159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75513" y="6525344"/>
            <a:ext cx="1905000" cy="457200"/>
          </a:xfrm>
          <a:noFill/>
        </p:spPr>
        <p:txBody>
          <a:bodyPr/>
          <a:lstStyle/>
          <a:p>
            <a:fld id="{482A05F6-14B1-4F4E-BD10-7F250747B790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3EA82E4F-D3CD-4C80-8C62-F1CA04551C13}" type="slidenum">
              <a:rPr lang="en-GB" smtClean="0"/>
              <a:pPr/>
              <a:t>14</a:t>
            </a:fld>
            <a:endParaRPr lang="en-GB" smtClean="0"/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42767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9275"/>
            <a:ext cx="4257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05263"/>
            <a:ext cx="2828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005263"/>
            <a:ext cx="2895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4027488"/>
            <a:ext cx="271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5905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b="1" dirty="0">
                <a:solidFill>
                  <a:srgbClr val="92D050"/>
                </a:solidFill>
                <a:latin typeface="Comic Sans MS" pitchFamily="66" charset="0"/>
              </a:rPr>
              <a:t>ΕΝΤΟΜΑ ΒΑΜΒΑΚΟΣ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87388" y="23495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el-GR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en-GB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Pectinophora</a:t>
            </a:r>
            <a:r>
              <a:rPr lang="en-GB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gossypiella</a:t>
            </a:r>
            <a:r>
              <a:rPr lang="en-GB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(Lepidoptera: </a:t>
            </a:r>
            <a:r>
              <a:rPr lang="en-GB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Gelechiidae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)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ρόδινο σκουλήκι</a:t>
            </a:r>
            <a:b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400" b="1" i="1" dirty="0" err="1">
                <a:solidFill>
                  <a:srgbClr val="FF33CC"/>
                </a:solidFill>
                <a:latin typeface="Comic Sans MS" pitchFamily="66" charset="0"/>
              </a:rPr>
              <a:t>Helicoverpa</a:t>
            </a:r>
            <a:r>
              <a:rPr lang="en-GB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GB" sz="2400" b="1" i="1" dirty="0" err="1">
                <a:solidFill>
                  <a:srgbClr val="FF33CC"/>
                </a:solidFill>
                <a:latin typeface="Comic Sans MS" pitchFamily="66" charset="0"/>
              </a:rPr>
              <a:t>armigera</a:t>
            </a:r>
            <a:r>
              <a:rPr lang="en-GB" sz="2400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rgbClr val="FF33CC"/>
                </a:solidFill>
                <a:latin typeface="Comic Sans MS" pitchFamily="66" charset="0"/>
              </a:rPr>
              <a:t>(Lepidoptera: </a:t>
            </a:r>
            <a:r>
              <a:rPr lang="en-GB" sz="2400" b="1" dirty="0" err="1">
                <a:solidFill>
                  <a:srgbClr val="FF33CC"/>
                </a:solidFill>
                <a:latin typeface="Comic Sans MS" pitchFamily="66" charset="0"/>
              </a:rPr>
              <a:t>Noctuidae</a:t>
            </a:r>
            <a:r>
              <a:rPr lang="en-GB" sz="2400" b="1" dirty="0">
                <a:solidFill>
                  <a:srgbClr val="FF33CC"/>
                </a:solidFill>
                <a:latin typeface="Comic Sans MS" pitchFamily="66" charset="0"/>
              </a:rPr>
              <a:t>): </a:t>
            </a:r>
            <a:r>
              <a:rPr lang="el-GR" sz="2400" b="1" dirty="0">
                <a:solidFill>
                  <a:srgbClr val="008000"/>
                </a:solidFill>
                <a:latin typeface="Comic Sans MS" pitchFamily="66" charset="0"/>
              </a:rPr>
              <a:t>πράσινο σκουλήκι</a:t>
            </a:r>
            <a:br>
              <a:rPr lang="el-GR" sz="2400" b="1" dirty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2400" b="1" i="1" dirty="0">
                <a:solidFill>
                  <a:srgbClr val="66FF33"/>
                </a:solidFill>
                <a:latin typeface="Comic Sans MS" pitchFamily="66" charset="0"/>
              </a:rPr>
              <a:t>Aphis </a:t>
            </a:r>
            <a:r>
              <a:rPr lang="en-US" sz="2400" b="1" i="1" dirty="0" err="1">
                <a:solidFill>
                  <a:srgbClr val="66FF33"/>
                </a:solidFill>
                <a:latin typeface="Comic Sans MS" pitchFamily="66" charset="0"/>
              </a:rPr>
              <a:t>gossypii</a:t>
            </a:r>
            <a:r>
              <a:rPr lang="en-US" sz="2400" b="1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Comic Sans MS" pitchFamily="66" charset="0"/>
              </a:rPr>
              <a:t>(</a:t>
            </a:r>
            <a:r>
              <a:rPr lang="en-US" sz="2400" b="1" dirty="0" err="1">
                <a:solidFill>
                  <a:srgbClr val="66FF33"/>
                </a:solidFill>
                <a:latin typeface="Comic Sans MS" pitchFamily="66" charset="0"/>
              </a:rPr>
              <a:t>Hemiptera</a:t>
            </a:r>
            <a:r>
              <a:rPr lang="en-US" sz="2400" b="1" dirty="0">
                <a:solidFill>
                  <a:srgbClr val="66FF33"/>
                </a:solidFill>
                <a:latin typeface="Comic Sans MS" pitchFamily="66" charset="0"/>
              </a:rPr>
              <a:t>: </a:t>
            </a:r>
            <a:r>
              <a:rPr lang="en-US" sz="2400" b="1" dirty="0" err="1">
                <a:solidFill>
                  <a:srgbClr val="66FF33"/>
                </a:solidFill>
                <a:latin typeface="Comic Sans MS" pitchFamily="66" charset="0"/>
              </a:rPr>
              <a:t>Aphididae</a:t>
            </a:r>
            <a:r>
              <a:rPr lang="en-US" sz="2400" b="1" dirty="0">
                <a:solidFill>
                  <a:srgbClr val="66FF33"/>
                </a:solidFill>
                <a:latin typeface="Comic Sans MS" pitchFamily="66" charset="0"/>
              </a:rPr>
              <a:t>)</a:t>
            </a:r>
            <a:r>
              <a:rPr lang="en-US" sz="2400" b="1" dirty="0">
                <a:latin typeface="Comic Sans MS" pitchFamily="66" charset="0"/>
              </a:rPr>
              <a:t/>
            </a:r>
            <a:br>
              <a:rPr lang="en-US" sz="2400" b="1" dirty="0">
                <a:latin typeface="Comic Sans MS" pitchFamily="66" charset="0"/>
              </a:rPr>
            </a:br>
            <a:r>
              <a:rPr lang="el-G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αφίδα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του βαμβακιού</a:t>
            </a:r>
            <a:r>
              <a:rPr lang="el-GR" sz="24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l-GR" sz="24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el-GR" sz="2400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2908B778-0178-4645-A713-7EADF00A3821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611560" y="158737"/>
            <a:ext cx="7158037" cy="1412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200" b="1" i="1" dirty="0" err="1" smtClean="0">
                <a:solidFill>
                  <a:srgbClr val="CC00FF"/>
                </a:solidFill>
                <a:latin typeface="Comic Sans MS" pitchFamily="66" charset="0"/>
              </a:rPr>
              <a:t>Pectinophora</a:t>
            </a:r>
            <a:r>
              <a:rPr lang="el-GR" sz="3200" b="1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l-GR" sz="3200" b="1" i="1" dirty="0" err="1" smtClean="0">
                <a:solidFill>
                  <a:srgbClr val="CC00FF"/>
                </a:solidFill>
                <a:latin typeface="Comic Sans MS" pitchFamily="66" charset="0"/>
              </a:rPr>
              <a:t>gossypiella</a:t>
            </a:r>
            <a:r>
              <a:rPr lang="en-GB" sz="3200" b="1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(Lepidoptera: </a:t>
            </a:r>
            <a:r>
              <a:rPr lang="en-US" sz="3200" b="1" dirty="0" err="1" smtClean="0">
                <a:solidFill>
                  <a:srgbClr val="CC00FF"/>
                </a:solidFill>
                <a:latin typeface="Comic Sans MS" pitchFamily="66" charset="0"/>
              </a:rPr>
              <a:t>Gelechiidae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b="1" dirty="0" err="1" smtClean="0">
                <a:solidFill>
                  <a:srgbClr val="00FF00"/>
                </a:solidFill>
                <a:latin typeface="Comic Sans MS" pitchFamily="66" charset="0"/>
              </a:rPr>
              <a:t>κν</a:t>
            </a:r>
            <a:r>
              <a:rPr lang="el-GR" sz="2400" b="1" dirty="0" smtClean="0">
                <a:solidFill>
                  <a:srgbClr val="00FF00"/>
                </a:solidFill>
                <a:latin typeface="Comic Sans MS" pitchFamily="66" charset="0"/>
              </a:rPr>
              <a:t>. Ρόδινο σκουλήκι του βαμβακιού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71678"/>
            <a:ext cx="4752975" cy="25273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Προσβάλλει </a:t>
            </a:r>
            <a:r>
              <a:rPr lang="en-GB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Malvacea</a:t>
            </a:r>
            <a:endParaRPr lang="el-GR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en-GB" sz="2400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Τέλειο: Άνοιγμα πτερύγων 15-20 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</a:rPr>
              <a:t>mm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. Πτέρυγες τεφρο-καστανές με κροσσούς.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el-GR" sz="2400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Προνύμφη: ρόδινη, σε πλήρη ανάπτυξη μέχρι και 15 </a:t>
            </a:r>
            <a:r>
              <a:rPr lang="en-GB" sz="2400" dirty="0" smtClean="0">
                <a:solidFill>
                  <a:srgbClr val="FF33CC"/>
                </a:solidFill>
                <a:latin typeface="Comic Sans MS" pitchFamily="66" charset="0"/>
              </a:rPr>
              <a:t>mm. </a:t>
            </a:r>
            <a:r>
              <a:rPr lang="el-GR" sz="2400" dirty="0" smtClean="0">
                <a:solidFill>
                  <a:srgbClr val="FF33CC"/>
                </a:solidFill>
                <a:latin typeface="Comic Sans MS" pitchFamily="66" charset="0"/>
              </a:rPr>
              <a:t>Υπόλευκο στα πρώτα προνυμφικά στάδια, ρόδινο αργότερα</a:t>
            </a:r>
          </a:p>
        </p:txBody>
      </p:sp>
      <p:sp>
        <p:nvSpPr>
          <p:cNvPr id="5125" name="Rectangle 9"/>
          <p:cNvSpPr>
            <a:spLocks noRot="1" noChangeArrowheads="1"/>
          </p:cNvSpPr>
          <p:nvPr/>
        </p:nvSpPr>
        <p:spPr bwMode="auto">
          <a:xfrm>
            <a:off x="0" y="2497138"/>
            <a:ext cx="9566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l-GR" sz="2800">
              <a:latin typeface="Comic Sans MS" pitchFamily="66" charset="0"/>
            </a:endParaRPr>
          </a:p>
        </p:txBody>
      </p:sp>
      <p:pic>
        <p:nvPicPr>
          <p:cNvPr id="5126" name="Picture 14" descr="P gossypiel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4114800"/>
            <a:ext cx="3673475" cy="2554288"/>
          </a:xfrm>
          <a:noFill/>
          <a:ln w="12700">
            <a:solidFill>
              <a:schemeClr val="tx2"/>
            </a:solidFill>
          </a:ln>
        </p:spPr>
      </p:pic>
      <p:sp>
        <p:nvSpPr>
          <p:cNvPr id="512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5825" y="6525344"/>
            <a:ext cx="1905000" cy="457200"/>
          </a:xfrm>
          <a:noFill/>
        </p:spPr>
        <p:txBody>
          <a:bodyPr/>
          <a:lstStyle/>
          <a:p>
            <a:fld id="{4EF050CF-2547-45F6-97C0-14893184CAEC}" type="slidenum">
              <a:rPr lang="en-GB" smtClean="0"/>
              <a:pPr/>
              <a:t>3</a:t>
            </a:fld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55" y="1566865"/>
            <a:ext cx="3667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6300788" y="9080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b="1" dirty="0">
                <a:solidFill>
                  <a:srgbClr val="FF33CC"/>
                </a:solidFill>
                <a:latin typeface="Comic Sans MS" pitchFamily="66" charset="0"/>
              </a:rPr>
              <a:t>Ροζέτα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3132138" y="514985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b="1" dirty="0">
                <a:solidFill>
                  <a:srgbClr val="FF33CC"/>
                </a:solidFill>
                <a:latin typeface="Comic Sans MS" pitchFamily="66" charset="0"/>
              </a:rPr>
              <a:t>Υγιές άνθος</a:t>
            </a:r>
          </a:p>
        </p:txBody>
      </p:sp>
      <p:sp>
        <p:nvSpPr>
          <p:cNvPr id="614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75513" y="6525344"/>
            <a:ext cx="1905000" cy="457200"/>
          </a:xfrm>
          <a:noFill/>
        </p:spPr>
        <p:txBody>
          <a:bodyPr/>
          <a:lstStyle/>
          <a:p>
            <a:fld id="{A685A6BC-5855-432C-AFD4-07C86FE9C938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422275"/>
            <a:ext cx="5829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76700"/>
            <a:ext cx="3762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75513" y="6525344"/>
            <a:ext cx="1905000" cy="457200"/>
          </a:xfrm>
          <a:noFill/>
        </p:spPr>
        <p:txBody>
          <a:bodyPr/>
          <a:lstStyle/>
          <a:p>
            <a:fld id="{9BE196E4-13BA-4E93-909D-D7F6C2A57659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2195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4229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30" y="3429000"/>
            <a:ext cx="4133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164388" y="6525344"/>
            <a:ext cx="1905000" cy="457200"/>
          </a:xfrm>
          <a:noFill/>
        </p:spPr>
        <p:txBody>
          <a:bodyPr/>
          <a:lstStyle/>
          <a:p>
            <a:fld id="{221C311D-6B31-4012-B01E-6EA9C0058399}" type="slidenum">
              <a:rPr lang="en-GB" smtClean="0"/>
              <a:pPr/>
              <a:t>6</a:t>
            </a:fld>
            <a:endParaRPr lang="en-GB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42957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975"/>
            <a:ext cx="4152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96838"/>
            <a:ext cx="7158037" cy="1412875"/>
          </a:xfrm>
          <a:noFill/>
        </p:spPr>
        <p:txBody>
          <a:bodyPr/>
          <a:lstStyle/>
          <a:p>
            <a:pPr algn="l" eaLnBrk="1" hangingPunct="1"/>
            <a:r>
              <a:rPr lang="en-GB" sz="2800" b="1" i="1" dirty="0" smtClean="0">
                <a:solidFill>
                  <a:srgbClr val="CC00FF"/>
                </a:solidFill>
                <a:latin typeface="Comic Sans MS" pitchFamily="66" charset="0"/>
              </a:rPr>
              <a:t>Helicoverpa armigera </a:t>
            </a: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(Lepidoptera: </a:t>
            </a:r>
            <a:r>
              <a:rPr lang="en-US" sz="2800" b="1" dirty="0" err="1" smtClean="0">
                <a:solidFill>
                  <a:srgbClr val="CC00FF"/>
                </a:solidFill>
                <a:latin typeface="Comic Sans MS" pitchFamily="66" charset="0"/>
              </a:rPr>
              <a:t>Noctuidae</a:t>
            </a:r>
            <a:r>
              <a:rPr lang="en-US" sz="2800" b="1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b="1" dirty="0" err="1" smtClean="0">
                <a:solidFill>
                  <a:srgbClr val="00FF00"/>
                </a:solidFill>
                <a:latin typeface="Comic Sans MS" pitchFamily="66" charset="0"/>
              </a:rPr>
              <a:t>κν</a:t>
            </a:r>
            <a:r>
              <a:rPr lang="el-GR" sz="2400" b="1" dirty="0" smtClean="0">
                <a:solidFill>
                  <a:srgbClr val="00FF00"/>
                </a:solidFill>
                <a:latin typeface="Comic Sans MS" pitchFamily="66" charset="0"/>
              </a:rPr>
              <a:t>. Πράσινο σκουλήκι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1200"/>
            <a:ext cx="4608513" cy="35353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Πολυφάγο, μεταναστευτικό είδος, πάνω από 70 ξενιστές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endParaRPr lang="en-GB" sz="2400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Τέλειο: Άνοιγμα πτερύγων 30-40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</a:t>
            </a: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Πτέρυγες </a:t>
            </a:r>
            <a:r>
              <a:rPr lang="el-G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καστανοκίτρινες</a:t>
            </a: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endParaRPr lang="el-GR" sz="2400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Προνύμφη: </a:t>
            </a:r>
            <a:r>
              <a:rPr lang="el-GR" sz="2400" dirty="0" err="1" smtClean="0">
                <a:solidFill>
                  <a:srgbClr val="FFC000"/>
                </a:solidFill>
                <a:latin typeface="Comic Sans MS" pitchFamily="66" charset="0"/>
              </a:rPr>
              <a:t>πρασινοκαστανή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, σε πλήρη ανάπτυξη μέχρι και 40 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</a:rPr>
              <a:t>mm.</a:t>
            </a:r>
            <a:endParaRPr lang="el-GR" sz="24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220" name="Picture 9" descr="SLIDE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981075"/>
            <a:ext cx="4032250" cy="2659063"/>
          </a:xfrm>
          <a:noFill/>
        </p:spPr>
      </p:pic>
      <p:sp>
        <p:nvSpPr>
          <p:cNvPr id="9221" name="Rectangle 7"/>
          <p:cNvSpPr>
            <a:spLocks noRot="1" noChangeArrowheads="1"/>
          </p:cNvSpPr>
          <p:nvPr/>
        </p:nvSpPr>
        <p:spPr bwMode="auto">
          <a:xfrm>
            <a:off x="0" y="2497138"/>
            <a:ext cx="9566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l-GR" sz="2800">
              <a:latin typeface="Comic Sans MS" pitchFamily="66" charset="0"/>
            </a:endParaRPr>
          </a:p>
        </p:txBody>
      </p:sp>
      <p:pic>
        <p:nvPicPr>
          <p:cNvPr id="9222" name="Picture 11" descr="heliothis larva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3860800"/>
            <a:ext cx="4032250" cy="2808288"/>
          </a:xfrm>
          <a:noFill/>
          <a:ln w="12700">
            <a:solidFill>
              <a:schemeClr val="tx2"/>
            </a:solidFill>
          </a:ln>
        </p:spPr>
      </p:pic>
      <p:sp>
        <p:nvSpPr>
          <p:cNvPr id="9223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0C9AFEAE-4C89-4014-B422-13F19D38D124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D2E04B41-0575-4167-93E1-DAF625443B65}" type="slidenum">
              <a:rPr lang="en-GB" smtClean="0"/>
              <a:pPr/>
              <a:t>8</a:t>
            </a:fld>
            <a:endParaRPr lang="en-GB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000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59245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0139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2350" cy="6337300"/>
          </a:xfrm>
          <a:noFill/>
        </p:spPr>
      </p:pic>
      <p:sp>
        <p:nvSpPr>
          <p:cNvPr id="11267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04075" y="6525344"/>
            <a:ext cx="1905000" cy="457200"/>
          </a:xfrm>
          <a:noFill/>
        </p:spPr>
        <p:txBody>
          <a:bodyPr/>
          <a:lstStyle/>
          <a:p>
            <a:fld id="{00210009-8502-4EBD-94D7-D8737D6E159F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141</Words>
  <Application>Microsoft Office PowerPoint</Application>
  <PresentationFormat>Προβολή στην οθόνη (4:3)</PresentationFormat>
  <Paragraphs>39</Paragraphs>
  <Slides>14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Pectinophora gossypiella (Lepidoptera: Gelechiidae) κν. Ρόδινο σκουλήκι του βαμβακιού</vt:lpstr>
      <vt:lpstr>Διαφάνεια 4</vt:lpstr>
      <vt:lpstr>Διαφάνεια 5</vt:lpstr>
      <vt:lpstr>Διαφάνεια 6</vt:lpstr>
      <vt:lpstr>Helicoverpa armigera (Lepidoptera: Noctuidae) κν. Πράσινο σκουλήκι</vt:lpstr>
      <vt:lpstr>Διαφάνεια 8</vt:lpstr>
      <vt:lpstr>Διαφάνεια 9</vt:lpstr>
      <vt:lpstr>Διαφάνεια 10</vt:lpstr>
      <vt:lpstr>Διαφάνεια 11</vt:lpstr>
      <vt:lpstr>Διαφάνεια 12</vt:lpstr>
      <vt:lpstr>Aphis gossypii (Hemiptera: Aphididae) Αφίδα του βαμβακιού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ΛΙΝΑ</dc:creator>
  <cp:lastModifiedBy>Sony Vaio 1112</cp:lastModifiedBy>
  <cp:revision>9</cp:revision>
  <dcterms:created xsi:type="dcterms:W3CDTF">2014-03-12T23:43:20Z</dcterms:created>
  <dcterms:modified xsi:type="dcterms:W3CDTF">2014-06-18T15:00:38Z</dcterms:modified>
</cp:coreProperties>
</file>