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6" r:id="rId9"/>
    <p:sldId id="267" r:id="rId10"/>
    <p:sldId id="268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83" r:id="rId19"/>
    <p:sldId id="284" r:id="rId20"/>
    <p:sldId id="285" r:id="rId21"/>
    <p:sldId id="291" r:id="rId2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38351-65DB-4776-A0EC-D858AE87E125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13DF2B-B927-4AC5-AC98-531E3497649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189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435AE4-F8B4-49B6-A086-A7D8F0C5A7B5}" type="slidenum">
              <a:rPr lang="el-GR"/>
              <a:pPr/>
              <a:t>13</a:t>
            </a:fld>
            <a:endParaRPr lang="el-GR"/>
          </a:p>
        </p:txBody>
      </p:sp>
      <p:sp>
        <p:nvSpPr>
          <p:cNvPr id="15769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7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Ευρύς επισκληρίδιος χώρος αυχενικής μοίρας: πιο συχνά αταξία ή τετραπάρεση παρά τετραπληγία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BECAFB-21FF-4B0B-9C1D-4AE64F81966B}" type="slidenum">
              <a:rPr lang="el-GR"/>
              <a:pPr/>
              <a:t>18</a:t>
            </a:fld>
            <a:endParaRPr lang="el-GR"/>
          </a:p>
        </p:txBody>
      </p:sp>
      <p:sp>
        <p:nvSpPr>
          <p:cNvPr id="1710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Ζώα με ήπιο αυχενικό άλγος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A93782-E5ED-4E8C-ABAC-E431321D89DB}" type="slidenum">
              <a:rPr lang="el-GR"/>
              <a:pPr/>
              <a:t>19</a:t>
            </a:fld>
            <a:endParaRPr lang="el-GR"/>
          </a:p>
        </p:txBody>
      </p:sp>
      <p:sp>
        <p:nvSpPr>
          <p:cNvPr id="16998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Στατική: κοιλ. αποσυμπίεση. Δυναμική: κοιλ. αποσυμπίεση + σταθεροποίηση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0196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42693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13571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0929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0263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7617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4947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05522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1535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084597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6602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5FDF8-67D4-44B4-91D1-F3A416CFEA0F}" type="datetimeFigureOut">
              <a:rPr lang="el-GR" smtClean="0"/>
              <a:t>24/4/2013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FB5D3B-1E23-4F94-A5A6-807B6AF9786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7665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800" b="1"/>
              <a:t>(</a:t>
            </a:r>
            <a:r>
              <a:rPr lang="el-GR" sz="4800" b="1"/>
              <a:t>Οπίσθια</a:t>
            </a:r>
            <a:r>
              <a:rPr lang="en-US" sz="4800" b="1"/>
              <a:t>)</a:t>
            </a:r>
            <a:r>
              <a:rPr lang="el-GR" sz="4800" b="1"/>
              <a:t> αυχενική σπονδυλομυελοπάθεια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26312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5155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Great Danes </a:t>
            </a:r>
            <a:r>
              <a:rPr lang="el-GR"/>
              <a:t>νεαρά:</a:t>
            </a:r>
            <a:r>
              <a:rPr lang="en-US"/>
              <a:t> </a:t>
            </a:r>
            <a:r>
              <a:rPr lang="el-GR"/>
              <a:t>στατικές αλλοιώσεις </a:t>
            </a:r>
          </a:p>
          <a:p>
            <a:r>
              <a:rPr lang="en-US"/>
              <a:t>Doberman </a:t>
            </a:r>
            <a:r>
              <a:rPr lang="el-GR"/>
              <a:t>ενήλικα: στατικές ή δυναμικές αλλοιώσεις**</a:t>
            </a:r>
          </a:p>
          <a:p>
            <a:r>
              <a:rPr lang="el-GR"/>
              <a:t>Χρόνια διαδρομή – </a:t>
            </a:r>
            <a:r>
              <a:rPr lang="el-GR">
                <a:solidFill>
                  <a:schemeClr val="folHlink"/>
                </a:solidFill>
              </a:rPr>
              <a:t>αιφνίδια παρατήρηση από ιδιοκτήτη</a:t>
            </a:r>
          </a:p>
          <a:p>
            <a:r>
              <a:rPr lang="el-GR">
                <a:solidFill>
                  <a:schemeClr val="folHlink"/>
                </a:solidFill>
              </a:rPr>
              <a:t>**Η πιο συχνή μορφή (Α5 – Α6 ή Α6 – Α7)</a:t>
            </a:r>
          </a:p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9013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ΚΛΙΝΙΚΗ ΕΙΚΟΝΑ</a:t>
            </a:r>
          </a:p>
        </p:txBody>
      </p:sp>
      <p:sp>
        <p:nvSpPr>
          <p:cNvPr id="14848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Αταξία οπ. άκρων έως τετραπληγία</a:t>
            </a:r>
          </a:p>
          <a:p>
            <a:r>
              <a:rPr lang="el-GR"/>
              <a:t>Αυχενικό ή αυχενοθωρακικό (?) σύνδρομο</a:t>
            </a:r>
          </a:p>
          <a:p>
            <a:r>
              <a:rPr lang="el-GR"/>
              <a:t>Ενίοτε βαρύτερα ή μόνα ευρήματα από τα οπίσθια άκρα</a:t>
            </a:r>
          </a:p>
        </p:txBody>
      </p:sp>
    </p:spTree>
    <p:extLst>
      <p:ext uri="{BB962C8B-B14F-4D97-AF65-F5344CB8AC3E}">
        <p14:creationId xmlns:p14="http://schemas.microsoft.com/office/powerpoint/2010/main" val="17165640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ΚΛΙΝΙΚΗ ΕΙΚΟΝΑ</a:t>
            </a:r>
          </a:p>
        </p:txBody>
      </p:sp>
      <p:sp>
        <p:nvSpPr>
          <p:cNvPr id="1546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Αταξία ή πάρεση οπ. άκρων</a:t>
            </a:r>
          </a:p>
          <a:p>
            <a:r>
              <a:rPr lang="el-GR"/>
              <a:t>Άκρα σε απαγωγή</a:t>
            </a:r>
          </a:p>
          <a:p>
            <a:r>
              <a:rPr lang="el-GR"/>
              <a:t>Στήριξη σε ραχιαία επιφάνεια δακτύλων</a:t>
            </a:r>
          </a:p>
          <a:p>
            <a:r>
              <a:rPr lang="el-GR"/>
              <a:t>Επιδείνωση μετά από ανάπαυση ή σε στροφή </a:t>
            </a:r>
          </a:p>
          <a:p>
            <a:endParaRPr lang="el-GR"/>
          </a:p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42046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ΚΛΙΝΙΚΗ ΕΙΚΟΝΑ</a:t>
            </a:r>
          </a:p>
        </p:txBody>
      </p:sp>
      <p:sp>
        <p:nvSpPr>
          <p:cNvPr id="15565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  <a:p>
            <a:r>
              <a:rPr lang="el-GR"/>
              <a:t>Αυχενικός πόνος</a:t>
            </a:r>
          </a:p>
          <a:p>
            <a:r>
              <a:rPr lang="el-GR"/>
              <a:t>Αντανακλαστικά θέσης: </a:t>
            </a:r>
            <a:r>
              <a:rPr lang="el-GR">
                <a:ea typeface="Arial Unicode MS" pitchFamily="34" charset="-128"/>
                <a:cs typeface="Arial Unicode MS" pitchFamily="34" charset="-128"/>
              </a:rPr>
              <a:t>↓</a:t>
            </a:r>
            <a:r>
              <a:rPr lang="el-GR"/>
              <a:t> ή απόντα</a:t>
            </a:r>
          </a:p>
          <a:p>
            <a:r>
              <a:rPr lang="el-GR"/>
              <a:t>Νωτιαία αντανακλαστικά οπ. άκρων: φυσιολογικά ή </a:t>
            </a:r>
            <a:r>
              <a:rPr lang="el-GR">
                <a:ea typeface="Arial Unicode MS" pitchFamily="34" charset="-128"/>
                <a:cs typeface="Arial Unicode MS" pitchFamily="34" charset="-128"/>
              </a:rPr>
              <a:t>↑</a:t>
            </a:r>
            <a:r>
              <a:rPr lang="el-GR"/>
              <a:t> </a:t>
            </a:r>
          </a:p>
          <a:p>
            <a:r>
              <a:rPr lang="el-GR"/>
              <a:t>Ελλείμματα πρ. άκρων ακολουθούν και είναι λιγότερο σοβαρά</a:t>
            </a:r>
          </a:p>
        </p:txBody>
      </p:sp>
    </p:spTree>
    <p:extLst>
      <p:ext uri="{BB962C8B-B14F-4D97-AF65-F5344CB8AC3E}">
        <p14:creationId xmlns:p14="http://schemas.microsoft.com/office/powerpoint/2010/main" val="2479128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1026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Δ.Δ.</a:t>
            </a:r>
          </a:p>
        </p:txBody>
      </p:sp>
      <p:sp>
        <p:nvSpPr>
          <p:cNvPr id="156675" name="Rectangle 1027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l-GR"/>
              <a:t>Νεαρά:</a:t>
            </a:r>
          </a:p>
          <a:p>
            <a:r>
              <a:rPr lang="el-GR"/>
              <a:t>Υπεξάρθρημα ατλαν., υπαραχνοειδείς κύστεις, συρινγκομυελία, φλεγμονώδεις καταστάσεις Κ.Ν.Σ., τραύμα</a:t>
            </a:r>
          </a:p>
          <a:p>
            <a:pPr>
              <a:buFont typeface="Arial" charset="0"/>
              <a:buNone/>
            </a:pPr>
            <a:r>
              <a:rPr lang="el-GR"/>
              <a:t>Ενήλικα:</a:t>
            </a:r>
          </a:p>
          <a:p>
            <a:r>
              <a:rPr lang="el-GR"/>
              <a:t>Προβολή δίσκου, εκφυλιστική ή ισχαιμική μυελοπάθεια, νεοπλασία</a:t>
            </a:r>
          </a:p>
        </p:txBody>
      </p:sp>
    </p:spTree>
    <p:extLst>
      <p:ext uri="{BB962C8B-B14F-4D97-AF65-F5344CB8AC3E}">
        <p14:creationId xmlns:p14="http://schemas.microsoft.com/office/powerpoint/2010/main" val="1629231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Δ.Δ. (</a:t>
            </a:r>
            <a:r>
              <a:rPr lang="en-US"/>
              <a:t>DAMNIT-V)</a:t>
            </a:r>
            <a:endParaRPr lang="el-GR"/>
          </a:p>
        </p:txBody>
      </p:sp>
      <p:sp>
        <p:nvSpPr>
          <p:cNvPr id="17305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l-GR" sz="2400"/>
              <a:t>Εκφυλιστικές: π.μ.δ., δυσπλασία ισχίου άμφο, ρήξη πρ. χιαστού άμφο</a:t>
            </a:r>
          </a:p>
          <a:p>
            <a:pPr>
              <a:lnSpc>
                <a:spcPct val="90000"/>
              </a:lnSpc>
            </a:pPr>
            <a:r>
              <a:rPr lang="el-GR" sz="2400"/>
              <a:t>Ανωμαλίες ανάπτυξης: αστάθεια ατλαντοαξονικής</a:t>
            </a:r>
          </a:p>
          <a:p>
            <a:pPr>
              <a:lnSpc>
                <a:spcPct val="90000"/>
              </a:lnSpc>
            </a:pPr>
            <a:r>
              <a:rPr lang="el-GR" sz="2400"/>
              <a:t>Μεταβολικές: γενικευμένη αδυναμία (π.χ. </a:t>
            </a:r>
            <a:r>
              <a:rPr lang="en-US" sz="2400"/>
              <a:t>Addison)</a:t>
            </a:r>
            <a:endParaRPr lang="el-GR" sz="2400"/>
          </a:p>
          <a:p>
            <a:pPr>
              <a:lnSpc>
                <a:spcPct val="90000"/>
              </a:lnSpc>
            </a:pPr>
            <a:r>
              <a:rPr lang="el-GR" sz="2400"/>
              <a:t>Διατροφικές: δευτερογενής υπερπαραθυρεοειδισμός</a:t>
            </a:r>
          </a:p>
          <a:p>
            <a:pPr>
              <a:lnSpc>
                <a:spcPct val="90000"/>
              </a:lnSpc>
            </a:pPr>
            <a:r>
              <a:rPr lang="el-GR" sz="2400"/>
              <a:t>Νεοπλασματικές: ν.μ., μήνιγγες</a:t>
            </a:r>
          </a:p>
          <a:p>
            <a:pPr>
              <a:lnSpc>
                <a:spcPct val="90000"/>
              </a:lnSpc>
            </a:pPr>
            <a:r>
              <a:rPr lang="el-GR" sz="2400"/>
              <a:t>Αυτοάνοσες: πολυαρθρίτιδα, πολυμυοσίτιδα</a:t>
            </a:r>
          </a:p>
          <a:p>
            <a:pPr>
              <a:lnSpc>
                <a:spcPct val="90000"/>
              </a:lnSpc>
            </a:pPr>
            <a:r>
              <a:rPr lang="el-GR" sz="2400"/>
              <a:t>Φλεγμονώδεις: δισκοσπονδυλίτιδα, μηνιγγίτιδα</a:t>
            </a:r>
          </a:p>
          <a:p>
            <a:pPr>
              <a:lnSpc>
                <a:spcPct val="90000"/>
              </a:lnSpc>
            </a:pPr>
            <a:r>
              <a:rPr lang="el-GR" sz="2400"/>
              <a:t>Τραυματικές: κατάγματα, εξαρθρήματα</a:t>
            </a:r>
          </a:p>
          <a:p>
            <a:pPr>
              <a:lnSpc>
                <a:spcPct val="90000"/>
              </a:lnSpc>
            </a:pPr>
            <a:r>
              <a:rPr lang="el-GR" sz="2400"/>
              <a:t>Αγγειακές: ινοχόνδρινα έμβολα </a:t>
            </a:r>
          </a:p>
        </p:txBody>
      </p:sp>
    </p:spTree>
    <p:extLst>
      <p:ext uri="{BB962C8B-B14F-4D97-AF65-F5344CB8AC3E}">
        <p14:creationId xmlns:p14="http://schemas.microsoft.com/office/powerpoint/2010/main" val="10384402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ΔΙΑΓΝΩΣΗ</a:t>
            </a:r>
          </a:p>
        </p:txBody>
      </p:sp>
      <p:sp>
        <p:nvSpPr>
          <p:cNvPr id="11469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Απλή ακτινογραφία: κυρίως για δ.δ.</a:t>
            </a:r>
          </a:p>
          <a:p>
            <a:r>
              <a:rPr lang="el-GR"/>
              <a:t>Μυελογραφία η ειδικότερη</a:t>
            </a:r>
            <a:r>
              <a:rPr lang="en-US"/>
              <a:t> </a:t>
            </a:r>
            <a:r>
              <a:rPr lang="el-GR"/>
              <a:t>διότι αποκαλύπτει τις δυναμικές αλλοιώσεις </a:t>
            </a:r>
          </a:p>
          <a:p>
            <a:r>
              <a:rPr lang="el-GR">
                <a:solidFill>
                  <a:schemeClr val="folHlink"/>
                </a:solidFill>
              </a:rPr>
              <a:t>Βασικότερη «δυναμική» λήψη εκείνη με άσκηση έλξης (</a:t>
            </a:r>
            <a:r>
              <a:rPr lang="en-US">
                <a:solidFill>
                  <a:schemeClr val="folHlink"/>
                </a:solidFill>
              </a:rPr>
              <a:t>traction responsive)</a:t>
            </a:r>
            <a:endParaRPr lang="el-GR"/>
          </a:p>
          <a:p>
            <a:r>
              <a:rPr lang="en-US"/>
              <a:t>MRI </a:t>
            </a:r>
            <a:r>
              <a:rPr lang="el-GR"/>
              <a:t>με έλξη 16 </a:t>
            </a:r>
            <a:r>
              <a:rPr lang="en-US"/>
              <a:t>kg (2004)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425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638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Μυελογραφία:</a:t>
            </a:r>
          </a:p>
          <a:p>
            <a:r>
              <a:rPr lang="el-GR"/>
              <a:t>Ήπια έλξη κεφαλής εμπρός ή κάμψη</a:t>
            </a:r>
          </a:p>
          <a:p>
            <a:r>
              <a:rPr lang="el-GR"/>
              <a:t>Έκταση </a:t>
            </a:r>
            <a:r>
              <a:rPr lang="el-GR">
                <a:ea typeface="Arial Unicode MS" pitchFamily="34" charset="-128"/>
                <a:cs typeface="Arial Unicode MS" pitchFamily="34" charset="-128"/>
              </a:rPr>
              <a:t>→</a:t>
            </a:r>
            <a:r>
              <a:rPr lang="el-GR"/>
              <a:t> επιδείνωση συμπίεσης ν.μ.</a:t>
            </a:r>
          </a:p>
        </p:txBody>
      </p:sp>
    </p:spTree>
    <p:extLst>
      <p:ext uri="{BB962C8B-B14F-4D97-AF65-F5344CB8AC3E}">
        <p14:creationId xmlns:p14="http://schemas.microsoft.com/office/powerpoint/2010/main" val="41983948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ΘΕΡΑΠΕΙΑ</a:t>
            </a:r>
          </a:p>
        </p:txBody>
      </p:sp>
      <p:sp>
        <p:nvSpPr>
          <p:cNvPr id="16793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charset="0"/>
              <a:buNone/>
            </a:pPr>
            <a:r>
              <a:rPr lang="el-GR"/>
              <a:t>Συντηρητική</a:t>
            </a:r>
          </a:p>
          <a:p>
            <a:r>
              <a:rPr lang="el-GR"/>
              <a:t>Περιορισμός κινητικότητας 6 εβδ.</a:t>
            </a:r>
          </a:p>
          <a:p>
            <a:r>
              <a:rPr lang="el-GR"/>
              <a:t>Αναλγητικά, κορτικοστεροειδή </a:t>
            </a:r>
          </a:p>
          <a:p>
            <a:r>
              <a:rPr lang="el-GR"/>
              <a:t>Νάρθηκας</a:t>
            </a:r>
          </a:p>
          <a:p>
            <a:r>
              <a:rPr lang="el-GR"/>
              <a:t>ΥΠΟΤΡΟΠΗ: δεν αντιμετωπίζει το αίτιο </a:t>
            </a:r>
          </a:p>
        </p:txBody>
      </p:sp>
    </p:spTree>
    <p:extLst>
      <p:ext uri="{BB962C8B-B14F-4D97-AF65-F5344CB8AC3E}">
        <p14:creationId xmlns:p14="http://schemas.microsoft.com/office/powerpoint/2010/main" val="16174962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ΘΕΡΑΠΕΙΑ</a:t>
            </a:r>
          </a:p>
        </p:txBody>
      </p:sp>
      <p:sp>
        <p:nvSpPr>
          <p:cNvPr id="1361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l-GR">
                <a:solidFill>
                  <a:schemeClr val="hlink"/>
                </a:solidFill>
                <a:latin typeface="Arial" charset="0"/>
              </a:rPr>
              <a:t>Χειρουργική </a:t>
            </a:r>
          </a:p>
          <a:p>
            <a:pPr marL="533400" indent="-533400"/>
            <a:r>
              <a:rPr lang="el-GR">
                <a:solidFill>
                  <a:schemeClr val="hlink"/>
                </a:solidFill>
                <a:latin typeface="Arial" charset="0"/>
              </a:rPr>
              <a:t>Αποσυμπίεση με </a:t>
            </a:r>
            <a:r>
              <a:rPr lang="en-US">
                <a:solidFill>
                  <a:schemeClr val="hlink"/>
                </a:solidFill>
                <a:latin typeface="Arial" charset="0"/>
              </a:rPr>
              <a:t>ventral slot</a:t>
            </a:r>
            <a:r>
              <a:rPr lang="en-US">
                <a:latin typeface="Arial" charset="0"/>
              </a:rPr>
              <a:t> </a:t>
            </a:r>
            <a:r>
              <a:rPr lang="el-GR">
                <a:latin typeface="Arial" charset="0"/>
              </a:rPr>
              <a:t>(κοιλιακή αποσυμπίεση)</a:t>
            </a:r>
          </a:p>
          <a:p>
            <a:pPr marL="533400" indent="-533400"/>
            <a:r>
              <a:rPr lang="el-GR">
                <a:latin typeface="Arial" charset="0"/>
              </a:rPr>
              <a:t>(ή πεταλεκτομή</a:t>
            </a:r>
            <a:r>
              <a:rPr lang="el-GR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l-GR">
                <a:solidFill>
                  <a:schemeClr val="folHlink"/>
                </a:solidFill>
                <a:latin typeface="Arial" charset="0"/>
              </a:rPr>
              <a:t>μόνο</a:t>
            </a:r>
            <a:r>
              <a:rPr lang="el-GR">
                <a:latin typeface="Arial" charset="0"/>
              </a:rPr>
              <a:t> σε υπερτροφία μεσοτόξιου συνδέσμου) </a:t>
            </a:r>
          </a:p>
          <a:p>
            <a:pPr marL="533400" indent="-533400"/>
            <a:r>
              <a:rPr lang="el-GR">
                <a:latin typeface="Arial" charset="0"/>
              </a:rPr>
              <a:t>Και </a:t>
            </a:r>
            <a:r>
              <a:rPr lang="el-GR">
                <a:solidFill>
                  <a:schemeClr val="hlink"/>
                </a:solidFill>
                <a:latin typeface="Arial" charset="0"/>
              </a:rPr>
              <a:t>σταθεροποίηση σε απαγωγή</a:t>
            </a:r>
            <a:r>
              <a:rPr lang="el-GR">
                <a:latin typeface="Arial" charset="0"/>
              </a:rPr>
              <a:t> των σωμάτων των σπονδύλων</a:t>
            </a:r>
          </a:p>
        </p:txBody>
      </p:sp>
    </p:spTree>
    <p:extLst>
      <p:ext uri="{BB962C8B-B14F-4D97-AF65-F5344CB8AC3E}">
        <p14:creationId xmlns:p14="http://schemas.microsoft.com/office/powerpoint/2010/main" val="180373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649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Caudal cervical spondylomyelopathy </a:t>
            </a:r>
          </a:p>
          <a:p>
            <a:r>
              <a:rPr lang="en-US"/>
              <a:t>Cervical stenotic myelopathy</a:t>
            </a:r>
          </a:p>
          <a:p>
            <a:r>
              <a:rPr lang="en-US"/>
              <a:t>Wobbler syndrome</a:t>
            </a:r>
          </a:p>
          <a:p>
            <a:r>
              <a:rPr lang="en-US"/>
              <a:t>Disc-associated Wobbler’s disease</a:t>
            </a:r>
          </a:p>
          <a:p>
            <a:r>
              <a:rPr lang="en-US"/>
              <a:t>Cervical malformation/malarticulation </a:t>
            </a:r>
          </a:p>
          <a:p>
            <a:r>
              <a:rPr lang="en-US"/>
              <a:t> etc…</a:t>
            </a:r>
          </a:p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826156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ΘΕΡΑΠΕΙΑ</a:t>
            </a:r>
          </a:p>
        </p:txBody>
      </p:sp>
      <p:sp>
        <p:nvSpPr>
          <p:cNvPr id="16896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>
                <a:latin typeface="Arial" charset="0"/>
              </a:rPr>
              <a:t>Χρήση</a:t>
            </a:r>
            <a:r>
              <a:rPr lang="en-US">
                <a:latin typeface="Arial" charset="0"/>
              </a:rPr>
              <a:t>:</a:t>
            </a:r>
            <a:r>
              <a:rPr lang="el-GR">
                <a:latin typeface="Arial" charset="0"/>
              </a:rPr>
              <a:t> </a:t>
            </a:r>
          </a:p>
          <a:p>
            <a:pPr>
              <a:buFont typeface="Arial" charset="0"/>
              <a:buAutoNum type="arabicPeriod"/>
            </a:pPr>
            <a:r>
              <a:rPr lang="el-GR">
                <a:latin typeface="Arial" charset="0"/>
              </a:rPr>
              <a:t>ορθοπαιδικού τσιμέντου με ήλους ή κοχλίες</a:t>
            </a:r>
          </a:p>
          <a:p>
            <a:pPr>
              <a:buFont typeface="Arial" charset="0"/>
              <a:buAutoNum type="arabicPeriod"/>
            </a:pPr>
            <a:r>
              <a:rPr lang="el-GR">
                <a:latin typeface="Arial" charset="0"/>
              </a:rPr>
              <a:t>Κοχλιών μόνων ή με διαστολείς</a:t>
            </a:r>
          </a:p>
          <a:p>
            <a:pPr>
              <a:buFont typeface="Arial" charset="0"/>
              <a:buAutoNum type="arabicPeriod"/>
            </a:pPr>
            <a:r>
              <a:rPr lang="el-GR">
                <a:latin typeface="Arial" charset="0"/>
              </a:rPr>
              <a:t>Μεταλλικής πλάκας οστεοσύνθεσης</a:t>
            </a:r>
          </a:p>
          <a:p>
            <a:pPr>
              <a:buFont typeface="Arial" charset="0"/>
              <a:buAutoNum type="arabicPeriod"/>
            </a:pPr>
            <a:r>
              <a:rPr lang="el-GR">
                <a:latin typeface="Arial" charset="0"/>
              </a:rPr>
              <a:t>Αυτοσυγκρατούμενων διαστολέων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94276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ΠΡΟΓΝΩΣΗ</a:t>
            </a:r>
          </a:p>
        </p:txBody>
      </p:sp>
      <p:sp>
        <p:nvSpPr>
          <p:cNvPr id="14745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Domino effect</a:t>
            </a:r>
            <a:r>
              <a:rPr lang="el-GR">
                <a:latin typeface="Arial" charset="0"/>
              </a:rPr>
              <a:t>: 20% των ζώων εμφανίζουν προβολή και άλλων μεσοσπ. δίσκων</a:t>
            </a:r>
          </a:p>
          <a:p>
            <a:r>
              <a:rPr lang="el-GR">
                <a:latin typeface="Arial" charset="0"/>
              </a:rPr>
              <a:t>Πρόγνωση: προεγχειρ. βαθμός έντασης συμπτωμάτων, διάρκεια – βαθμός συμπίεσης ν.μ. </a:t>
            </a:r>
            <a:endParaRPr lang="en-US">
              <a:latin typeface="Arial" charset="0"/>
            </a:endParaRPr>
          </a:p>
          <a:p>
            <a:endParaRPr lang="en-US">
              <a:latin typeface="Arial" charset="0"/>
            </a:endParaRPr>
          </a:p>
          <a:p>
            <a:endParaRPr lang="el-GR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8634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ΑΙΤΙΟΠΑΘΟΓΕΝΕΙΑ</a:t>
            </a:r>
          </a:p>
        </p:txBody>
      </p:sp>
      <p:sp>
        <p:nvSpPr>
          <p:cNvPr id="16179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Παθολογικές καταστάσεις που προκαλούν συμπίεση Α5 – Α8</a:t>
            </a:r>
          </a:p>
          <a:p>
            <a:pPr>
              <a:buFont typeface="Arial" charset="0"/>
              <a:buNone/>
            </a:pPr>
            <a:r>
              <a:rPr lang="el-GR"/>
              <a:t>Παράγοντες:</a:t>
            </a:r>
          </a:p>
          <a:p>
            <a:r>
              <a:rPr lang="el-GR"/>
              <a:t>Κληρονομικοί</a:t>
            </a:r>
          </a:p>
          <a:p>
            <a:r>
              <a:rPr lang="el-GR"/>
              <a:t>Διατροφικοί</a:t>
            </a:r>
          </a:p>
          <a:p>
            <a:r>
              <a:rPr lang="el-GR"/>
              <a:t>Διαμαρτίες διάπλασης αυχενικών σπονδύλων – αρθρώσεων     άμεση συμπίεση ν.μ.</a:t>
            </a:r>
          </a:p>
          <a:p>
            <a:pPr>
              <a:buFont typeface="Arial" charset="0"/>
              <a:buNone/>
            </a:pPr>
            <a:endParaRPr lang="el-GR"/>
          </a:p>
        </p:txBody>
      </p:sp>
      <p:sp>
        <p:nvSpPr>
          <p:cNvPr id="161796" name="AutoShape 4"/>
          <p:cNvSpPr>
            <a:spLocks noChangeArrowheads="1"/>
          </p:cNvSpPr>
          <p:nvPr/>
        </p:nvSpPr>
        <p:spPr bwMode="auto">
          <a:xfrm>
            <a:off x="3352800" y="5105400"/>
            <a:ext cx="381000" cy="228600"/>
          </a:xfrm>
          <a:prstGeom prst="rightArrow">
            <a:avLst>
              <a:gd name="adj1" fmla="val 50000"/>
              <a:gd name="adj2" fmla="val 41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48899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ΑΙΤΙΟΠΑΘΟΓΕΝΕΙΑ</a:t>
            </a:r>
          </a:p>
        </p:txBody>
      </p:sp>
      <p:sp>
        <p:nvSpPr>
          <p:cNvPr id="16281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Συνηθέστερα: δευτερογενείς αλλαγές μεσοσπονδύλιων δίσκων (προβολή τύπου </a:t>
            </a:r>
            <a:r>
              <a:rPr lang="en-US"/>
              <a:t>II)</a:t>
            </a:r>
            <a:r>
              <a:rPr lang="el-GR"/>
              <a:t>, υπερτροφία μεσοτόξιων συνδέσμων, παραμόρφωση αρθρ. αποφύσεων, ή συνδυασμός αυτών          έμμεση συμπίεση</a:t>
            </a:r>
          </a:p>
        </p:txBody>
      </p:sp>
      <p:sp>
        <p:nvSpPr>
          <p:cNvPr id="162820" name="AutoShape 4"/>
          <p:cNvSpPr>
            <a:spLocks noChangeArrowheads="1"/>
          </p:cNvSpPr>
          <p:nvPr/>
        </p:nvSpPr>
        <p:spPr bwMode="auto">
          <a:xfrm>
            <a:off x="4572000" y="3810000"/>
            <a:ext cx="381000" cy="228600"/>
          </a:xfrm>
          <a:prstGeom prst="rightArrow">
            <a:avLst>
              <a:gd name="adj1" fmla="val 50000"/>
              <a:gd name="adj2" fmla="val 41667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31128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ΕΠΙΔΗΜΙΟΛΟΓΙΑ</a:t>
            </a:r>
          </a:p>
        </p:txBody>
      </p:sp>
      <p:sp>
        <p:nvSpPr>
          <p:cNvPr id="10752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Συχνότερα: </a:t>
            </a:r>
          </a:p>
          <a:p>
            <a:r>
              <a:rPr lang="el-GR"/>
              <a:t>Μεγαλόσωμες (</a:t>
            </a:r>
            <a:r>
              <a:rPr lang="en-US"/>
              <a:t>Doberman, Dalmatians)</a:t>
            </a:r>
            <a:r>
              <a:rPr lang="el-GR"/>
              <a:t> </a:t>
            </a:r>
          </a:p>
          <a:p>
            <a:r>
              <a:rPr lang="el-GR"/>
              <a:t>Γιγαντόσωμες φυλές (</a:t>
            </a:r>
            <a:r>
              <a:rPr lang="en-US"/>
              <a:t>Great Dane, Rotties)</a:t>
            </a:r>
            <a:r>
              <a:rPr lang="el-GR"/>
              <a:t> </a:t>
            </a:r>
          </a:p>
          <a:p>
            <a:r>
              <a:rPr lang="el-GR"/>
              <a:t>Δεν αποκλείονται άλλες</a:t>
            </a:r>
          </a:p>
        </p:txBody>
      </p:sp>
    </p:spTree>
    <p:extLst>
      <p:ext uri="{BB962C8B-B14F-4D97-AF65-F5344CB8AC3E}">
        <p14:creationId xmlns:p14="http://schemas.microsoft.com/office/powerpoint/2010/main" val="169334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228600" y="228600"/>
            <a:ext cx="8613775" cy="1600200"/>
          </a:xfrm>
        </p:spPr>
        <p:txBody>
          <a:bodyPr/>
          <a:lstStyle/>
          <a:p>
            <a:r>
              <a:rPr lang="el-GR" sz="3200" b="1"/>
              <a:t>Πέντε αλλοιώσεις σε διάφορους συνδυασμούς</a:t>
            </a:r>
            <a:r>
              <a:rPr lang="en-US" sz="3200" b="1"/>
              <a:t/>
            </a:r>
            <a:br>
              <a:rPr lang="en-US" sz="3200" b="1"/>
            </a:br>
            <a:endParaRPr lang="el-GR" sz="3200" b="1"/>
          </a:p>
        </p:txBody>
      </p:sp>
      <p:sp>
        <p:nvSpPr>
          <p:cNvPr id="11264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>
                <a:solidFill>
                  <a:schemeClr val="folHlink"/>
                </a:solidFill>
              </a:rPr>
              <a:t>Χρόνια εκφυλιστική δισκοπάθεια (από αστάθεια σπονδύλων ή π.μ.δ.)</a:t>
            </a:r>
          </a:p>
          <a:p>
            <a:r>
              <a:rPr lang="el-GR">
                <a:solidFill>
                  <a:schemeClr val="folHlink"/>
                </a:solidFill>
              </a:rPr>
              <a:t>Συγγενείς ανωμαλίες των οστών</a:t>
            </a:r>
          </a:p>
          <a:p>
            <a:r>
              <a:rPr lang="el-GR">
                <a:solidFill>
                  <a:schemeClr val="folHlink"/>
                </a:solidFill>
              </a:rPr>
              <a:t>Συγγενείς ανωμαλίες των μαλακών μορίων</a:t>
            </a:r>
          </a:p>
          <a:p>
            <a:r>
              <a:rPr lang="el-GR">
                <a:solidFill>
                  <a:schemeClr val="folHlink"/>
                </a:solidFill>
              </a:rPr>
              <a:t>Ραχιαία μετατόπιση σπονδυλικών σωμάτων (με αποτέλεσμα συμπίεση ν.μ.)</a:t>
            </a:r>
          </a:p>
          <a:p>
            <a:r>
              <a:rPr lang="el-GR">
                <a:solidFill>
                  <a:schemeClr val="folHlink"/>
                </a:solidFill>
              </a:rPr>
              <a:t>Συμπίεση ραχιαία, κοιλιακά και πλάγια ταυτόχρονα </a:t>
            </a:r>
          </a:p>
          <a:p>
            <a:endParaRPr lang="el-GR">
              <a:solidFill>
                <a:schemeClr val="folHlink"/>
              </a:solidFill>
            </a:endParaRPr>
          </a:p>
        </p:txBody>
      </p: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0194925" y="51371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4497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7203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Συγγενείς ανωμαλίες αυχενικών σπονδύλων ή αρθρικών επιφανειών</a:t>
            </a:r>
          </a:p>
          <a:p>
            <a:pPr>
              <a:buFont typeface="Arial" charset="0"/>
              <a:buNone/>
            </a:pPr>
            <a:endParaRPr lang="el-GR"/>
          </a:p>
          <a:p>
            <a:endParaRPr lang="el-GR">
              <a:solidFill>
                <a:schemeClr val="folHlink"/>
              </a:solidFill>
            </a:endParaRPr>
          </a:p>
          <a:p>
            <a:r>
              <a:rPr lang="el-GR">
                <a:solidFill>
                  <a:schemeClr val="folHlink"/>
                </a:solidFill>
              </a:rPr>
              <a:t>Συμπίεση ν.μ.         Προβολή μεσ. δίσκου, υπερτροφία μεσοτόξιων συνδέσμων, οστεόφυτα αρθ. επιφανειών </a:t>
            </a:r>
            <a:endParaRPr lang="el-GR"/>
          </a:p>
        </p:txBody>
      </p:sp>
      <p:sp>
        <p:nvSpPr>
          <p:cNvPr id="172036" name="AutoShape 4"/>
          <p:cNvSpPr>
            <a:spLocks noChangeArrowheads="1"/>
          </p:cNvSpPr>
          <p:nvPr/>
        </p:nvSpPr>
        <p:spPr bwMode="auto">
          <a:xfrm>
            <a:off x="1752600" y="2743200"/>
            <a:ext cx="485775" cy="976313"/>
          </a:xfrm>
          <a:prstGeom prst="downArrow">
            <a:avLst>
              <a:gd name="adj1" fmla="val 50000"/>
              <a:gd name="adj2" fmla="val 50245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  <p:sp>
        <p:nvSpPr>
          <p:cNvPr id="172037" name="AutoShape 5"/>
          <p:cNvSpPr>
            <a:spLocks noChangeArrowheads="1"/>
          </p:cNvSpPr>
          <p:nvPr/>
        </p:nvSpPr>
        <p:spPr bwMode="auto">
          <a:xfrm>
            <a:off x="3429000" y="3962400"/>
            <a:ext cx="762000" cy="304800"/>
          </a:xfrm>
          <a:prstGeom prst="rightArrow">
            <a:avLst>
              <a:gd name="adj1" fmla="val 50000"/>
              <a:gd name="adj2" fmla="val 625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7663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/>
              <a:t>Συμπιεστικές αλλοιώσεις από οστά</a:t>
            </a:r>
          </a:p>
        </p:txBody>
      </p:sp>
      <p:sp>
        <p:nvSpPr>
          <p:cNvPr id="15257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Νεαρά</a:t>
            </a:r>
          </a:p>
          <a:p>
            <a:pPr>
              <a:buFont typeface="Arial" charset="0"/>
              <a:buNone/>
            </a:pPr>
            <a:r>
              <a:rPr lang="el-GR"/>
              <a:t>Δυναμικές </a:t>
            </a:r>
          </a:p>
          <a:p>
            <a:r>
              <a:rPr lang="el-GR"/>
              <a:t>Συμπίεση επηρεάζεται από κάμψη – έκταση</a:t>
            </a:r>
          </a:p>
          <a:p>
            <a:pPr>
              <a:buFont typeface="Arial" charset="0"/>
              <a:buNone/>
            </a:pPr>
            <a:r>
              <a:rPr lang="el-GR"/>
              <a:t>Στατικές</a:t>
            </a:r>
          </a:p>
          <a:p>
            <a:r>
              <a:rPr lang="el-GR"/>
              <a:t>Συμπίεση δεν επηρεάζεται από κάμψη – έκταση</a:t>
            </a:r>
          </a:p>
          <a:p>
            <a:endParaRPr lang="el-GR"/>
          </a:p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62120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z="3200"/>
              <a:t>Συμπιεστικές αλλοιώσεις από μαλακά μόρια</a:t>
            </a:r>
          </a:p>
        </p:txBody>
      </p:sp>
      <p:sp>
        <p:nvSpPr>
          <p:cNvPr id="1536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/>
              <a:t>Ενήλικα</a:t>
            </a:r>
          </a:p>
          <a:p>
            <a:r>
              <a:rPr lang="el-GR"/>
              <a:t>Μεσοτόξιοι σύνδεσμοι</a:t>
            </a:r>
          </a:p>
          <a:p>
            <a:r>
              <a:rPr lang="el-GR"/>
              <a:t>Μεσοσπονδύλιοι δίσκοι</a:t>
            </a:r>
          </a:p>
          <a:p>
            <a:r>
              <a:rPr lang="el-GR"/>
              <a:t>Δυναμικές</a:t>
            </a:r>
          </a:p>
        </p:txBody>
      </p:sp>
    </p:spTree>
    <p:extLst>
      <p:ext uri="{BB962C8B-B14F-4D97-AF65-F5344CB8AC3E}">
        <p14:creationId xmlns:p14="http://schemas.microsoft.com/office/powerpoint/2010/main" val="10632620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559</Words>
  <Application>Microsoft Office PowerPoint</Application>
  <PresentationFormat>Προβολή στην οθόνη (4:3)</PresentationFormat>
  <Paragraphs>109</Paragraphs>
  <Slides>21</Slides>
  <Notes>3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21</vt:i4>
      </vt:variant>
    </vt:vector>
  </HeadingPairs>
  <TitlesOfParts>
    <vt:vector size="22" baseType="lpstr">
      <vt:lpstr>Θέμα του Office</vt:lpstr>
      <vt:lpstr>(Οπίσθια) αυχενική σπονδυλομυελοπάθεια</vt:lpstr>
      <vt:lpstr>Παρουσίαση του PowerPoint</vt:lpstr>
      <vt:lpstr>ΑΙΤΙΟΠΑΘΟΓΕΝΕΙΑ</vt:lpstr>
      <vt:lpstr>ΑΙΤΙΟΠΑΘΟΓΕΝΕΙΑ</vt:lpstr>
      <vt:lpstr>ΕΠΙΔΗΜΙΟΛΟΓΙΑ</vt:lpstr>
      <vt:lpstr>Πέντε αλλοιώσεις σε διάφορους συνδυασμούς </vt:lpstr>
      <vt:lpstr>Παρουσίαση του PowerPoint</vt:lpstr>
      <vt:lpstr>Συμπιεστικές αλλοιώσεις από οστά</vt:lpstr>
      <vt:lpstr>Συμπιεστικές αλλοιώσεις από μαλακά μόρια</vt:lpstr>
      <vt:lpstr>Παρουσίαση του PowerPoint</vt:lpstr>
      <vt:lpstr>ΚΛΙΝΙΚΗ ΕΙΚΟΝΑ</vt:lpstr>
      <vt:lpstr>ΚΛΙΝΙΚΗ ΕΙΚΟΝΑ</vt:lpstr>
      <vt:lpstr>ΚΛΙΝΙΚΗ ΕΙΚΟΝΑ</vt:lpstr>
      <vt:lpstr>Δ.Δ.</vt:lpstr>
      <vt:lpstr>Δ.Δ. (DAMNIT-V)</vt:lpstr>
      <vt:lpstr>ΔΙΑΓΝΩΣΗ</vt:lpstr>
      <vt:lpstr>Παρουσίαση του PowerPoint</vt:lpstr>
      <vt:lpstr>ΘΕΡΑΠΕΙΑ</vt:lpstr>
      <vt:lpstr>ΘΕΡΑΠΕΙΑ</vt:lpstr>
      <vt:lpstr>ΘΕΡΑΠΕΙΑ</vt:lpstr>
      <vt:lpstr>ΠΡΟΓΝΩΣΗ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(Οπίσθια) αυχενική σπονδυλομυελοπάθεια</dc:title>
  <dc:creator>User</dc:creator>
  <cp:lastModifiedBy>User</cp:lastModifiedBy>
  <cp:revision>1</cp:revision>
  <dcterms:created xsi:type="dcterms:W3CDTF">2013-04-24T15:59:27Z</dcterms:created>
  <dcterms:modified xsi:type="dcterms:W3CDTF">2013-04-24T16:01:00Z</dcterms:modified>
</cp:coreProperties>
</file>